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7"/>
  </p:notesMasterIdLst>
  <p:sldIdLst>
    <p:sldId id="259" r:id="rId5"/>
    <p:sldId id="272" r:id="rId6"/>
    <p:sldId id="261" r:id="rId7"/>
    <p:sldId id="262" r:id="rId8"/>
    <p:sldId id="265" r:id="rId9"/>
    <p:sldId id="264" r:id="rId10"/>
    <p:sldId id="266" r:id="rId11"/>
    <p:sldId id="267" r:id="rId12"/>
    <p:sldId id="270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B8750-807E-4345-9992-93603BBBE4B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05C-89CC-4BE2-961A-125AEA77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probability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Amazon, books Netflix, movies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 features user 1-4 given</a:t>
            </a:r>
            <a:r>
              <a:rPr lang="en-US" baseline="0" dirty="0" smtClean="0"/>
              <a:t> data missing automatically parameter vector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set minimize regularization </a:t>
            </a:r>
            <a:r>
              <a:rPr lang="en-US" baseline="0" dirty="0" smtClean="0"/>
              <a:t>term actual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absolute error</a:t>
            </a:r>
            <a:r>
              <a:rPr lang="en-US" baseline="0" dirty="0" smtClean="0"/>
              <a:t> the average absolute deviation of predictions to the ground truth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8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3205C-89CC-4BE2-961A-125AEA776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3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32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4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4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817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3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51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22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6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1D091-C252-4746-8FC9-BB657C91E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55997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780B-8630-440B-872D-DA3DD9CA69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1924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45FA6-7841-4C5E-ACC9-9204D1B0C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145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0AAC2-1869-45BB-ABBE-7FE636771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1339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1DA88-C6E1-46B3-A86E-7B7C9251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9969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4F2D-B1E9-47A7-9509-F160706817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04381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577D-CFEC-434B-8DCD-80A84666D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640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874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2BCD-A7BC-4190-A694-C41E0FDE0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96512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099B5-C5DA-4775-B532-A78CE636A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89089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572EF-5470-4358-810D-46ED92B99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42015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C02B8-8036-43F0-B0C3-C945D1F3C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99154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6D37D-BF6E-4967-B81C-850C3F006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5863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0ED19-0F11-445A-AFE8-D82234B39E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11689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CBA43-F08A-40B2-8632-77EDE86F20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6800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09DE-04CA-4DE0-9C92-79F1491F8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7562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7161-7B0A-4DE6-A0F9-BE5853F7C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8077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73DC-4CA0-4F69-96B3-E1F91FEF5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9487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35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335A-DE4E-4D33-AC6B-36C0F1477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8847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D82E-38F9-4A2F-B626-0F5E725E1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080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BE3A0-45F9-4AE7-B480-1E05027C4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9706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341BF-0514-4AEE-AC86-3FEF4A61C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257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48C21-8DB2-44F6-949B-4C5792138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614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6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3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footerd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45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d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6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erd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Shap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39332D3-AA3F-4C24-86FD-DF42B812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41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oterd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Shap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557E30-7631-4BEA-BE7C-6BF4B2A78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140700" y="4419600"/>
            <a:ext cx="4051300" cy="1755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i="1" dirty="0">
                <a:ea typeface="SimSun" panose="02010600030101010101" pitchFamily="2" charset="-122"/>
              </a:rPr>
              <a:t>Group member:</a:t>
            </a:r>
          </a:p>
          <a:p>
            <a:pPr marL="0" indent="0" algn="r">
              <a:lnSpc>
                <a:spcPct val="80000"/>
              </a:lnSpc>
              <a:buNone/>
            </a:pPr>
            <a:endParaRPr lang="zh-CN" altLang="en-US" dirty="0">
              <a:ea typeface="SimSun" panose="02010600030101010101" pitchFamily="2" charset="-12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Yanfu</a:t>
            </a:r>
            <a:r>
              <a:rPr lang="en-US" altLang="zh-CN" dirty="0">
                <a:ea typeface="SimSun" panose="02010600030101010101" pitchFamily="2" charset="-122"/>
              </a:rPr>
              <a:t> Zhang</a:t>
            </a:r>
            <a:endParaRPr lang="zh-CN" altLang="en-US" dirty="0">
              <a:ea typeface="SimSun" panose="02010600030101010101" pitchFamily="2" charset="-12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zh-CN" altLang="en-US" dirty="0">
                <a:ea typeface="SimSun" panose="02010600030101010101" pitchFamily="2" charset="-122"/>
              </a:rPr>
              <a:t>Tiecheng Su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632031" y="2247438"/>
            <a:ext cx="8624888" cy="1216025"/>
          </a:xfrm>
          <a:ln cap="flat">
            <a:solidFill>
              <a:schemeClr val="accent1"/>
            </a:solidFill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dir="81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r>
              <a:rPr lang="en-US" altLang="en-US" sz="3600"/>
              <a:t>Predicting Yelp Rating Based on Social Network</a:t>
            </a:r>
          </a:p>
        </p:txBody>
      </p:sp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/>
              <a:t>Final</a:t>
            </a:r>
            <a:r>
              <a:rPr lang="zh-CN" altLang="en-US" sz="3600" b="1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949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0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>
                <a:sym typeface="Arial" panose="020B0604020202020204" pitchFamily="34" charset="0"/>
              </a:rPr>
              <a:t>Rounding result</a:t>
            </a:r>
            <a:endParaRPr lang="en-US" altLang="en-US" sz="3600" b="1" dirty="0"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400299"/>
                  </p:ext>
                </p:extLst>
              </p:nvPr>
            </p:nvGraphicFramePr>
            <p:xfrm>
              <a:off x="416260" y="1542599"/>
              <a:ext cx="9410646" cy="411742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136882"/>
                    <a:gridCol w="3136882"/>
                    <a:gridCol w="3136882"/>
                  </a:tblGrid>
                  <a:tr h="5062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Collaborative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Rounding</a:t>
                          </a:r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oMath>
                          </a14:m>
                          <a:r>
                            <a:rPr lang="en-US" dirty="0" smtClean="0"/>
                            <a:t> and rating &lt;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0.058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oMath>
                          </a14:m>
                          <a:r>
                            <a:rPr lang="en-US" dirty="0" smtClean="0"/>
                            <a:t> and rating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dirty="0" smtClean="0"/>
                            <a:t>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 </m:t>
                              </m:r>
                            </m:oMath>
                          </a14:m>
                          <a:r>
                            <a:rPr lang="en-US" dirty="0" smtClean="0"/>
                            <a:t>and rating &lt;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0.788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3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1.577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0.659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400299"/>
                  </p:ext>
                </p:extLst>
              </p:nvPr>
            </p:nvGraphicFramePr>
            <p:xfrm>
              <a:off x="416260" y="1542599"/>
              <a:ext cx="9410646" cy="411742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136882"/>
                    <a:gridCol w="3136882"/>
                    <a:gridCol w="3136882"/>
                  </a:tblGrid>
                  <a:tr h="5062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Collaborative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Rounding</a:t>
                          </a:r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106024" r="-200388" b="-6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206024" r="-200388" b="-5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0.058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306024" r="-200388" b="-4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401190" r="-200388" b="-3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0.788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36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536170" r="-200388" b="-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1.577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6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4" t="-720482" r="-20038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0.659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6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smtClean="0"/>
              <a:t>Influence of friends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376273" y="2993596"/>
                <a:ext cx="2525628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b="0" dirty="0" smtClean="0"/>
              </a:p>
              <a:p>
                <a:r>
                  <a:rPr lang="en-US" sz="2400" dirty="0"/>
                  <a:t>r</a:t>
                </a:r>
                <a:r>
                  <a:rPr lang="en-US" sz="2400" dirty="0" smtClean="0"/>
                  <a:t>epeat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for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= 1…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/>
                  <a:t> do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update w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normalization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SGD</a:t>
                </a:r>
              </a:p>
              <a:p>
                <a:r>
                  <a:rPr lang="en-US" sz="2400" dirty="0" smtClean="0"/>
                  <a:t>    end</a:t>
                </a: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73" y="2993596"/>
                <a:ext cx="2525628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3865" r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4753" y="1241914"/>
                <a:ext cx="5116465" cy="112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e(</a:t>
                </a:r>
                <a:r>
                  <a:rPr lang="en-US" sz="2400" dirty="0" err="1" smtClean="0"/>
                  <a:t>i,k</a:t>
                </a:r>
                <a:r>
                  <a:rPr lang="en-US" sz="2400" dirty="0" smtClean="0"/>
                  <a:t>) = 1 if user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is friend with 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 is the weight of friend k for user </a:t>
                </a:r>
                <a:r>
                  <a:rPr lang="en-US" sz="2400" dirty="0" err="1" smtClean="0"/>
                  <a:t>i</a:t>
                </a:r>
                <a:endParaRPr lang="en-US" sz="240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3" y="1241914"/>
                <a:ext cx="5116465" cy="1123321"/>
              </a:xfrm>
              <a:prstGeom prst="rect">
                <a:avLst/>
              </a:prstGeom>
              <a:blipFill rotWithShape="0">
                <a:blip r:embed="rId4"/>
                <a:stretch>
                  <a:fillRect l="-1788" t="-4348" r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4753" y="4826643"/>
            <a:ext cx="532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Slightly improve the performance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4753" y="2445066"/>
                <a:ext cx="4035707" cy="1817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3" y="2445066"/>
                <a:ext cx="4035707" cy="1817036"/>
              </a:xfrm>
              <a:prstGeom prst="rect">
                <a:avLst/>
              </a:prstGeom>
              <a:blipFill rotWithShape="0">
                <a:blip r:embed="rId5"/>
                <a:stretch>
                  <a:fillRect l="-453" b="-7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encrypted-tbn2.gstatic.com/images?q=tbn:ANd9GcQRhnglV4PU-SGtdp701LGI6zc5nGTkr2KsRY7SDJ6iIjwkDfAm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78" y="1136220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/>
              <a:t>Algorithm</a:t>
            </a:r>
            <a:r>
              <a:rPr lang="zh-CN" altLang="en-US" sz="3600" b="1" dirty="0" smtClean="0"/>
              <a:t> </a:t>
            </a:r>
            <a:r>
              <a:rPr lang="en-US" altLang="en-US" sz="3600" b="1" dirty="0" smtClean="0"/>
              <a:t>analysis</a:t>
            </a:r>
            <a:r>
              <a:rPr lang="zh-CN" altLang="en-US" sz="3600" b="1" dirty="0" smtClean="0"/>
              <a:t> </a:t>
            </a:r>
            <a:r>
              <a:rPr lang="en-US" altLang="en-US" sz="3600" b="1" dirty="0" smtClean="0"/>
              <a:t>&amp;</a:t>
            </a:r>
            <a:r>
              <a:rPr lang="zh-CN" altLang="en-US" sz="3600" b="1" dirty="0" smtClean="0"/>
              <a:t> </a:t>
            </a:r>
            <a:r>
              <a:rPr lang="en-US" altLang="en-US" sz="3600" b="1" dirty="0" smtClean="0"/>
              <a:t>future</a:t>
            </a:r>
            <a:r>
              <a:rPr lang="zh-CN" altLang="en-US" sz="3600" b="1" dirty="0" smtClean="0"/>
              <a:t> </a:t>
            </a:r>
            <a:r>
              <a:rPr lang="en-US" altLang="en-US" sz="3600" b="1" dirty="0" smtClean="0"/>
              <a:t>work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0" y="1643605"/>
            <a:ext cx="5615290" cy="4056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2375" y="1886673"/>
            <a:ext cx="53590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5 star revise with average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 MAE for low rating:</a:t>
            </a:r>
          </a:p>
          <a:p>
            <a:r>
              <a:rPr lang="en-US" sz="2400" dirty="0" smtClean="0"/>
              <a:t>     Average rating</a:t>
            </a:r>
          </a:p>
          <a:p>
            <a:r>
              <a:rPr lang="en-US" sz="2400" dirty="0" smtClean="0"/>
              <a:t>     Rating of friends</a:t>
            </a:r>
          </a:p>
          <a:p>
            <a:r>
              <a:rPr lang="en-US" sz="2400" dirty="0" smtClean="0"/>
              <a:t>     Average rating of user himself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Future works</a:t>
            </a:r>
          </a:p>
          <a:p>
            <a:r>
              <a:rPr lang="en-US" sz="2400" dirty="0" smtClean="0"/>
              <a:t>    Other models</a:t>
            </a:r>
            <a:endParaRPr lang="en-US" sz="2400" dirty="0" smtClean="0"/>
          </a:p>
          <a:p>
            <a:r>
              <a:rPr lang="en-US" sz="2400" dirty="0" smtClean="0"/>
              <a:t>    Social </a:t>
            </a:r>
            <a:r>
              <a:rPr lang="en-US" sz="2400" dirty="0" smtClean="0"/>
              <a:t>network influence</a:t>
            </a:r>
          </a:p>
        </p:txBody>
      </p:sp>
    </p:spTree>
    <p:extLst>
      <p:ext uri="{BB962C8B-B14F-4D97-AF65-F5344CB8AC3E}">
        <p14:creationId xmlns:p14="http://schemas.microsoft.com/office/powerpoint/2010/main" val="1359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/>
              <a:t>Intro: </a:t>
            </a:r>
            <a:r>
              <a:rPr lang="zh-CN" altLang="en-US" sz="3600" b="1" dirty="0" smtClean="0"/>
              <a:t>Background &amp; Goals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092" y="1111170"/>
            <a:ext cx="9016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Recommender system</a:t>
            </a:r>
          </a:p>
          <a:p>
            <a:r>
              <a:rPr lang="en-US" sz="2400" dirty="0" smtClean="0"/>
              <a:t>Predicting Yelp rating with past rating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0" y="2161161"/>
            <a:ext cx="7192941" cy="3931167"/>
          </a:xfrm>
          <a:prstGeom prst="rect">
            <a:avLst/>
          </a:prstGeom>
        </p:spPr>
      </p:pic>
      <p:pic>
        <p:nvPicPr>
          <p:cNvPr id="1026" name="Picture 2" descr="http://www.licm.org/images/yel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0" y="2161161"/>
            <a:ext cx="1355074" cy="13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/>
              <a:t>Data Pruning</a:t>
            </a:r>
            <a:endParaRPr lang="zh-CN" alt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73968" y="1294558"/>
            <a:ext cx="6323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Yelp Dataset Challenge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City: Pittsburgh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Choose restaurants and users with num. of review&gt;10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03095"/>
              </p:ext>
            </p:extLst>
          </p:nvPr>
        </p:nvGraphicFramePr>
        <p:xfrm>
          <a:off x="670116" y="3029471"/>
          <a:ext cx="6310534" cy="22607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55267"/>
                <a:gridCol w="3155267"/>
              </a:tblGrid>
              <a:tr h="7134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Users</a:t>
                      </a:r>
                      <a:endParaRPr lang="en-US" sz="1800" b="1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651</a:t>
                      </a:r>
                      <a:endParaRPr lang="en-US" sz="1800" b="1" dirty="0"/>
                    </a:p>
                  </a:txBody>
                  <a:tcPr marT="45736" marB="45736"/>
                </a:tc>
              </a:tr>
              <a:tr h="7553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Business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803</a:t>
                      </a:r>
                      <a:endParaRPr lang="en-US" sz="1800" b="1" dirty="0"/>
                    </a:p>
                  </a:txBody>
                  <a:tcPr marT="45736" marB="45736"/>
                </a:tc>
              </a:tr>
              <a:tr h="7919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Reviews</a:t>
                      </a:r>
                      <a:endParaRPr lang="en-US" sz="1800" b="1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16425</a:t>
                      </a:r>
                      <a:endParaRPr lang="en-US" sz="1800" b="1" dirty="0"/>
                    </a:p>
                  </a:txBody>
                  <a:tcPr marT="45736" marB="45736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0116" y="5574535"/>
            <a:ext cx="510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 90%		Test set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en-US" sz="3600" b="1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3600" b="1" dirty="0" smtClean="0"/>
              <a:t>Problem motivation</a:t>
            </a:r>
            <a:endParaRPr lang="zh-CN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7025" y="998538"/>
            <a:ext cx="654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User rates restaurants using one to five stars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613262"/>
                  </p:ext>
                </p:extLst>
              </p:nvPr>
            </p:nvGraphicFramePr>
            <p:xfrm>
              <a:off x="327025" y="1566862"/>
              <a:ext cx="7964488" cy="381793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58953"/>
                    <a:gridCol w="1056065"/>
                    <a:gridCol w="1156643"/>
                    <a:gridCol w="1005776"/>
                    <a:gridCol w="1005776"/>
                    <a:gridCol w="1043491"/>
                    <a:gridCol w="1137784"/>
                  </a:tblGrid>
                  <a:tr h="945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Restaurant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Allison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(1)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Andrew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(2)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Brigid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(3)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Scott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(4)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 algn="ctr"/>
                          <a:r>
                            <a:rPr lang="en-US" sz="1800" dirty="0" smtClean="0"/>
                            <a:t>Chinese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Mexican</a:t>
                          </a:r>
                        </a:p>
                        <a:p>
                          <a:pPr algn="ctr"/>
                          <a:endParaRPr lang="en-US" sz="1800" dirty="0" smtClean="0"/>
                        </a:p>
                      </a:txBody>
                      <a:tcPr marT="45716" marB="45716"/>
                    </a:tc>
                  </a:tr>
                  <a:tr h="757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Shanghai</a:t>
                          </a:r>
                          <a:r>
                            <a:rPr lang="en-US" sz="1800" baseline="0" dirty="0" smtClean="0"/>
                            <a:t> Restaurant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71194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The</a:t>
                          </a:r>
                          <a:r>
                            <a:rPr lang="en-US" sz="1800" baseline="0" dirty="0" smtClean="0"/>
                            <a:t> Wok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7562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Taco Bell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646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Chipotle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613262"/>
                  </p:ext>
                </p:extLst>
              </p:nvPr>
            </p:nvGraphicFramePr>
            <p:xfrm>
              <a:off x="327025" y="1566862"/>
              <a:ext cx="7964488" cy="381793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58953"/>
                    <a:gridCol w="1056065"/>
                    <a:gridCol w="1156643"/>
                    <a:gridCol w="1005776"/>
                    <a:gridCol w="1005776"/>
                    <a:gridCol w="1043491"/>
                    <a:gridCol w="1137784"/>
                  </a:tblGrid>
                  <a:tr h="945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Restaurant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Allison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(1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Andrew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(2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Brigid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(3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Scott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(4</a:t>
                          </a:r>
                          <a:r>
                            <a:rPr lang="en-US" sz="1800" dirty="0" smtClean="0"/>
                            <a:t>)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16" marB="45716">
                        <a:blipFill rotWithShape="0">
                          <a:blip r:embed="rId3"/>
                          <a:stretch>
                            <a:fillRect l="-556140" t="-3226" r="-110526" b="-30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16" marB="45716">
                        <a:blipFill rotWithShape="0">
                          <a:blip r:embed="rId3"/>
                          <a:stretch>
                            <a:fillRect l="-600000" t="-3226" r="-1070" b="-305806"/>
                          </a:stretch>
                        </a:blipFill>
                      </a:tcPr>
                    </a:tc>
                  </a:tr>
                  <a:tr h="757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Shanghai</a:t>
                          </a:r>
                          <a:r>
                            <a:rPr lang="en-US" sz="1800" baseline="0" dirty="0" smtClean="0"/>
                            <a:t> Restaurant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71194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The</a:t>
                          </a:r>
                          <a:r>
                            <a:rPr lang="en-US" sz="1800" baseline="0" dirty="0" smtClean="0"/>
                            <a:t> Wok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7562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Taco Bell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  <a:tr h="646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Chipotle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?</a:t>
                          </a:r>
                          <a:endParaRPr lang="en-US" sz="1800" dirty="0"/>
                        </a:p>
                      </a:txBody>
                      <a:tcPr marT="45716" marB="4571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25792" y="3850790"/>
                <a:ext cx="3965957" cy="1534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Parameter vector: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[?,?]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Feature vector: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[?,?]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P</a:t>
                </a:r>
                <a:r>
                  <a:rPr lang="en-US" sz="2400" dirty="0" smtClean="0"/>
                  <a:t>rediction: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792" y="3850790"/>
                <a:ext cx="3965957" cy="1534010"/>
              </a:xfrm>
              <a:prstGeom prst="rect">
                <a:avLst/>
              </a:prstGeom>
              <a:blipFill rotWithShape="0">
                <a:blip r:embed="rId4"/>
                <a:stretch>
                  <a:fillRect l="-4769" t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58" y="1229519"/>
            <a:ext cx="2797481" cy="20607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082449" y="3290259"/>
            <a:ext cx="1013551" cy="48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068898" y="4032173"/>
            <a:ext cx="1013551" cy="48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21068" y="4032173"/>
            <a:ext cx="1013551" cy="48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7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0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en-US" sz="3600" b="1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3600" b="1" dirty="0" smtClean="0"/>
              <a:t>Collaborative filtering optimization objective</a:t>
            </a:r>
            <a:endParaRPr lang="zh-CN" altLang="en-US" sz="36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68411" y="1100483"/>
                <a:ext cx="10404389" cy="195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/>
                  <a:t> = no. users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= no. restaurants</a:t>
                </a:r>
              </a:p>
              <a:p>
                <a:r>
                  <a:rPr lang="en-US" sz="2400" dirty="0" smtClean="0"/>
                  <a:t>r(</a:t>
                </a:r>
                <a:r>
                  <a:rPr lang="en-US" sz="2400" dirty="0" err="1"/>
                  <a:t>i</a:t>
                </a:r>
                <a:r>
                  <a:rPr lang="en-US" sz="2400" dirty="0" err="1" smtClean="0"/>
                  <a:t>,j</a:t>
                </a:r>
                <a:r>
                  <a:rPr lang="en-US" sz="2400" dirty="0" smtClean="0"/>
                  <a:t>) = 1 if user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has rated restaurant j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 = rating given by user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to restaurant j (defined only if r(</a:t>
                </a:r>
                <a:r>
                  <a:rPr lang="en-US" sz="2400" dirty="0" err="1" smtClean="0"/>
                  <a:t>i,j</a:t>
                </a:r>
                <a:r>
                  <a:rPr lang="en-US" sz="2400" dirty="0" smtClean="0"/>
                  <a:t>) = 1)</a:t>
                </a:r>
                <a:endParaRPr lang="en-US" sz="2400" dirty="0" smtClean="0"/>
              </a:p>
              <a:p>
                <a:r>
                  <a:rPr lang="en-US" sz="2400" b="0" dirty="0"/>
                  <a:t>m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no. of restaurants rated by </a:t>
                </a:r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" y="1100483"/>
                <a:ext cx="10404389" cy="1954318"/>
              </a:xfrm>
              <a:prstGeom prst="rect">
                <a:avLst/>
              </a:prstGeom>
              <a:blipFill rotWithShape="0">
                <a:blip r:embed="rId3"/>
                <a:stretch>
                  <a:fillRect l="-879" t="-2500" b="-6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8411" y="3128159"/>
                <a:ext cx="10977266" cy="86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each </a:t>
                </a:r>
                <a:r>
                  <a:rPr lang="en-US" sz="2400" dirty="0" smtClean="0"/>
                  <a:t>restaurant j and user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, learn a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/>
                  <a:t>. Predict user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as rating restaurant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" y="3128159"/>
                <a:ext cx="10977266" cy="861646"/>
              </a:xfrm>
              <a:prstGeom prst="rect">
                <a:avLst/>
              </a:prstGeom>
              <a:blipFill rotWithShape="0">
                <a:blip r:embed="rId4"/>
                <a:stretch>
                  <a:fillRect l="-833" t="-3546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9259" y="4240018"/>
            <a:ext cx="23098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9595" y="4690701"/>
                <a:ext cx="11053732" cy="876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5" y="4690701"/>
                <a:ext cx="11053732" cy="8766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3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0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en-US" sz="3600" b="1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smtClean="0"/>
              <a:t>Collaborative filtering algorithm</a:t>
            </a:r>
            <a:endParaRPr lang="zh-CN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2353" y="1481560"/>
                <a:ext cx="10055193" cy="429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/>
                  <a:t> with 1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with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𝑐𝑎𝑡𝑎𝑔𝑜𝑟𝑖𝑒𝑠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Minimize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using gradient descent. For every j = 1,…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= 1,…,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3.  For a user with parameters x and a restaurant with feature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>, predict a star rating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3" y="1481560"/>
                <a:ext cx="10055193" cy="4292970"/>
              </a:xfrm>
              <a:prstGeom prst="rect">
                <a:avLst/>
              </a:prstGeom>
              <a:blipFill rotWithShape="0">
                <a:blip r:embed="rId3"/>
                <a:stretch>
                  <a:fillRect l="-1455" t="-8381" r="-1333" b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6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/>
              <a:t>Revision for real world data</a:t>
            </a:r>
            <a:endParaRPr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173" y="892176"/>
                <a:ext cx="5903090" cy="599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Real world data: Gaussian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Select a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Related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Monotone </a:t>
                </a:r>
                <a:r>
                  <a:rPr lang="en-US" sz="2400" dirty="0" smtClean="0"/>
                  <a:t>increasing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Introduce a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To use SGD, the cost function for revised CF should be convex</a:t>
                </a:r>
              </a:p>
              <a:p>
                <a:r>
                  <a:rPr lang="en-US" sz="2400" dirty="0" smtClean="0"/>
                  <a:t>Hessian for revised CF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2−(2+2(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/>
              </a:p>
              <a:p>
                <a:r>
                  <a:rPr lang="en-US" sz="2400" dirty="0" smtClean="0"/>
                  <a:t>Positive semidefinite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" y="892176"/>
                <a:ext cx="5903090" cy="5996963"/>
              </a:xfrm>
              <a:prstGeom prst="rect">
                <a:avLst/>
              </a:prstGeom>
              <a:blipFill rotWithShape="0">
                <a:blip r:embed="rId3"/>
                <a:stretch>
                  <a:fillRect l="-1653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63" y="1667727"/>
            <a:ext cx="50307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5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71"/>
          <p:cNvSpPr>
            <a:spLocks noChangeArrowheads="1"/>
          </p:cNvSpPr>
          <p:nvPr/>
        </p:nvSpPr>
        <p:spPr bwMode="auto">
          <a:xfrm>
            <a:off x="0" y="1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/>
              <a:t>Result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212920"/>
                  </p:ext>
                </p:extLst>
              </p:nvPr>
            </p:nvGraphicFramePr>
            <p:xfrm>
              <a:off x="558800" y="1718730"/>
              <a:ext cx="9441726" cy="382554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147242"/>
                    <a:gridCol w="3147242"/>
                    <a:gridCol w="3147242"/>
                  </a:tblGrid>
                  <a:tr h="7567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Collaborative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Revised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oMath>
                          </a14:m>
                          <a:r>
                            <a:rPr lang="en-US" dirty="0" smtClean="0"/>
                            <a:t> and rating &lt;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oMath>
                          </a14:m>
                          <a:r>
                            <a:rPr lang="en-US" dirty="0" smtClean="0"/>
                            <a:t> and rating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dirty="0" smtClean="0"/>
                            <a:t>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 </m:t>
                              </m:r>
                            </m:oMath>
                          </a14:m>
                          <a:r>
                            <a:rPr lang="en-US" dirty="0" smtClean="0"/>
                            <a:t>and rating &lt;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1.213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212920"/>
                  </p:ext>
                </p:extLst>
              </p:nvPr>
            </p:nvGraphicFramePr>
            <p:xfrm>
              <a:off x="558800" y="1718730"/>
              <a:ext cx="9441726" cy="382554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147242"/>
                    <a:gridCol w="3147242"/>
                    <a:gridCol w="3147242"/>
                  </a:tblGrid>
                  <a:tr h="7567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Collaborative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Revised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176712" r="-200193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280556" r="-200193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380556" r="-200193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480556" r="-200193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680556" r="-20019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1.213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3" t="-780556" r="-20019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80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9" y="2133401"/>
            <a:ext cx="5377044" cy="3885810"/>
          </a:xfrm>
          <a:prstGeom prst="rect">
            <a:avLst/>
          </a:prstGeom>
        </p:spPr>
      </p:pic>
      <p:sp>
        <p:nvSpPr>
          <p:cNvPr id="4" name="Rectangle 271"/>
          <p:cNvSpPr>
            <a:spLocks noChangeArrowheads="1"/>
          </p:cNvSpPr>
          <p:nvPr/>
        </p:nvSpPr>
        <p:spPr bwMode="auto">
          <a:xfrm>
            <a:off x="0" y="0"/>
            <a:ext cx="12192000" cy="892175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ffectLst>
            <a:outerShdw dist="35921" dir="2700000" algn="ctr" rotWithShape="0">
              <a:srgbClr val="006699">
                <a:alpha val="7399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 dirty="0" smtClean="0">
                <a:sym typeface="Arial" panose="020B0604020202020204" pitchFamily="34" charset="0"/>
              </a:rPr>
              <a:t>Rounding</a:t>
            </a:r>
            <a:endParaRPr lang="en-US" altLang="en-US" sz="3600" b="1" dirty="0"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1733" y="1320800"/>
                <a:ext cx="11209867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Introduce rounding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3" y="1320800"/>
                <a:ext cx="11209867" cy="589457"/>
              </a:xfrm>
              <a:prstGeom prst="rect">
                <a:avLst/>
              </a:prstGeom>
              <a:blipFill rotWithShape="0">
                <a:blip r:embed="rId4"/>
                <a:stretch>
                  <a:fillRect l="-870" b="-19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Office 主题​​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​​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主题​​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2_Office 主题​​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ffice 主题​​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3_Office 主题​​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>
            <a:alpha val="59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4" charset="-128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​​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Final_Group</Template>
  <TotalTime>876</TotalTime>
  <Words>335</Words>
  <Application>Microsoft Office PowerPoint</Application>
  <PresentationFormat>Widescreen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Pゴシック</vt:lpstr>
      <vt:lpstr>宋体</vt:lpstr>
      <vt:lpstr>Arial</vt:lpstr>
      <vt:lpstr>Calibri</vt:lpstr>
      <vt:lpstr>Cambria Math</vt:lpstr>
      <vt:lpstr>Times New Roman</vt:lpstr>
      <vt:lpstr>Wingdings</vt:lpstr>
      <vt:lpstr>1_Office 主题​​</vt:lpstr>
      <vt:lpstr>Office 主题​​</vt:lpstr>
      <vt:lpstr>2_Office 主题​​</vt:lpstr>
      <vt:lpstr>3_Office 主题​​</vt:lpstr>
      <vt:lpstr>Predicting Yelp Rating Based on Social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tiecheng su</dc:creator>
  <cp:lastModifiedBy>tiecheng su</cp:lastModifiedBy>
  <cp:revision>42</cp:revision>
  <dcterms:created xsi:type="dcterms:W3CDTF">2016-05-01T23:29:53Z</dcterms:created>
  <dcterms:modified xsi:type="dcterms:W3CDTF">2016-05-03T14:48:29Z</dcterms:modified>
</cp:coreProperties>
</file>