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8" r:id="rId5"/>
    <p:sldId id="269" r:id="rId6"/>
    <p:sldId id="267" r:id="rId7"/>
    <p:sldId id="262" r:id="rId8"/>
    <p:sldId id="261" r:id="rId9"/>
    <p:sldId id="266" r:id="rId10"/>
    <p:sldId id="263" r:id="rId11"/>
    <p:sldId id="264" r:id="rId12"/>
    <p:sldId id="265" r:id="rId13"/>
    <p:sldId id="260" r:id="rId14"/>
    <p:sldId id="272" r:id="rId15"/>
    <p:sldId id="270" r:id="rId16"/>
    <p:sldId id="271" r:id="rId17"/>
    <p:sldId id="273" r:id="rId18"/>
    <p:sldId id="274" r:id="rId19"/>
    <p:sldId id="275" r:id="rId20"/>
    <p:sldId id="276" r:id="rId21"/>
    <p:sldId id="277" r:id="rId22"/>
    <p:sldId id="278" r:id="rId23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F0F2549F-A0FC-442C-B300-78DAC03D45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ชื่อเรื่องรอง 2">
            <a:extLst>
              <a:ext uri="{FF2B5EF4-FFF2-40B4-BE49-F238E27FC236}">
                <a16:creationId xmlns:a16="http://schemas.microsoft.com/office/drawing/2014/main" id="{FD14A702-4F19-4F2D-BE0D-734855C1B3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h-TH"/>
              <a:t>คลิกเพื่อแก้ไขสไตล์ชื่อเรื่องรองต้นแบบ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BD4D4DE2-21F2-46FE-B56E-37485842D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9481C-D8B0-46B0-BFC4-A556C89DB3D6}" type="datetimeFigureOut">
              <a:rPr lang="th-TH" smtClean="0"/>
              <a:t>26/11/61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F7DB8A2E-C27A-4BFE-B711-A5CF66065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69F0A962-6E8B-44D1-952B-201FB6394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3AEB8-8829-440B-B22F-2B00F3CD328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461806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6EA0AE10-3D0C-4C70-8DB3-9A796D334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แนวตั้ง 2">
            <a:extLst>
              <a:ext uri="{FF2B5EF4-FFF2-40B4-BE49-F238E27FC236}">
                <a16:creationId xmlns:a16="http://schemas.microsoft.com/office/drawing/2014/main" id="{C9E072CD-A519-4F96-B0C0-DDA31142CD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98ECF858-A43A-48FC-9651-62059E0B4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9481C-D8B0-46B0-BFC4-A556C89DB3D6}" type="datetimeFigureOut">
              <a:rPr lang="th-TH" smtClean="0"/>
              <a:t>26/11/61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74376D16-B38A-43D8-80F0-C9DF964F3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2C15A5FC-E2B1-40E0-86AA-1D52C9C47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3AEB8-8829-440B-B22F-2B00F3CD328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93747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>
            <a:extLst>
              <a:ext uri="{FF2B5EF4-FFF2-40B4-BE49-F238E27FC236}">
                <a16:creationId xmlns:a16="http://schemas.microsoft.com/office/drawing/2014/main" id="{CC742912-B490-4FF7-8278-364149894D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แนวตั้ง 2">
            <a:extLst>
              <a:ext uri="{FF2B5EF4-FFF2-40B4-BE49-F238E27FC236}">
                <a16:creationId xmlns:a16="http://schemas.microsoft.com/office/drawing/2014/main" id="{70920C15-194A-49D2-8137-EB666777A3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7CDC7041-4633-454B-ACAD-E986E009A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9481C-D8B0-46B0-BFC4-A556C89DB3D6}" type="datetimeFigureOut">
              <a:rPr lang="th-TH" smtClean="0"/>
              <a:t>26/11/61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1960EB94-1973-43CA-869E-B15B4372B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FB1A63EB-8697-4868-A634-96CC0ADC9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3AEB8-8829-440B-B22F-2B00F3CD328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156686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1141C394-8A4A-4B18-BD83-9B6FEB1DB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B76F0B41-3EE0-4C47-A076-C698AA00EC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FE39C03F-FD91-4C65-A7B9-24C57195D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9481C-D8B0-46B0-BFC4-A556C89DB3D6}" type="datetimeFigureOut">
              <a:rPr lang="th-TH" smtClean="0"/>
              <a:t>26/11/61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565ADC50-12DA-42E1-AD7A-FFCF47BD5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8325DB34-99A0-4DCC-9F46-ABFF045AD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3AEB8-8829-440B-B22F-2B00F3CD328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708411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A646DBE2-0C6D-428E-92A1-9AA7038B7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8F6DD2A3-753A-49AD-B21D-BA8ACF5A2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B0202A12-FC47-4620-A08B-29A92C4F4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9481C-D8B0-46B0-BFC4-A556C89DB3D6}" type="datetimeFigureOut">
              <a:rPr lang="th-TH" smtClean="0"/>
              <a:t>26/11/61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1BE0C217-C636-40BD-AC8A-574446245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04004C09-FBB6-4ED0-9B68-D94E62B99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3AEB8-8829-440B-B22F-2B00F3CD328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535498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047467B9-A245-4F85-BC68-8E0B5B4EE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17EDAA8F-F3AE-4650-A550-0A105A012F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id="{D268F2DF-E1CA-42E0-9B79-D620347B69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CC908271-44FE-4324-AD52-CFE24D0CA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9481C-D8B0-46B0-BFC4-A556C89DB3D6}" type="datetimeFigureOut">
              <a:rPr lang="th-TH" smtClean="0"/>
              <a:t>26/11/61</a:t>
            </a:fld>
            <a:endParaRPr lang="th-TH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4AFD7C3C-483A-40EB-A7F6-6C2BFE8D7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29487B9E-CC28-44FA-B5B6-D5E707862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3AEB8-8829-440B-B22F-2B00F3CD328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676320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9451C60D-8E7E-4B33-A4E3-4CA257C9D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9C577238-8F80-46A5-BF02-18C8DCE0E1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id="{5CFB8B0C-6950-40CC-BE03-9BB1C7B744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5" name="ตัวแทนข้อความ 4">
            <a:extLst>
              <a:ext uri="{FF2B5EF4-FFF2-40B4-BE49-F238E27FC236}">
                <a16:creationId xmlns:a16="http://schemas.microsoft.com/office/drawing/2014/main" id="{2DCE02F6-22B1-430C-A431-522C8DBB47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6" name="ตัวแทนเนื้อหา 5">
            <a:extLst>
              <a:ext uri="{FF2B5EF4-FFF2-40B4-BE49-F238E27FC236}">
                <a16:creationId xmlns:a16="http://schemas.microsoft.com/office/drawing/2014/main" id="{73C1AA7D-7988-45F3-A428-02F94A31E8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7" name="ตัวแทนวันที่ 6">
            <a:extLst>
              <a:ext uri="{FF2B5EF4-FFF2-40B4-BE49-F238E27FC236}">
                <a16:creationId xmlns:a16="http://schemas.microsoft.com/office/drawing/2014/main" id="{AC7FBCA7-981C-4F71-B053-62E3C799B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9481C-D8B0-46B0-BFC4-A556C89DB3D6}" type="datetimeFigureOut">
              <a:rPr lang="th-TH" smtClean="0"/>
              <a:t>26/11/61</a:t>
            </a:fld>
            <a:endParaRPr lang="th-TH"/>
          </a:p>
        </p:txBody>
      </p:sp>
      <p:sp>
        <p:nvSpPr>
          <p:cNvPr id="8" name="ตัวแทนท้ายกระดาษ 7">
            <a:extLst>
              <a:ext uri="{FF2B5EF4-FFF2-40B4-BE49-F238E27FC236}">
                <a16:creationId xmlns:a16="http://schemas.microsoft.com/office/drawing/2014/main" id="{9674589C-0A22-4A90-B7E3-11A05A205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ตัวแทนหมายเลขสไลด์ 8">
            <a:extLst>
              <a:ext uri="{FF2B5EF4-FFF2-40B4-BE49-F238E27FC236}">
                <a16:creationId xmlns:a16="http://schemas.microsoft.com/office/drawing/2014/main" id="{087BF191-ADBD-4C44-8575-D33F69E25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3AEB8-8829-440B-B22F-2B00F3CD328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57038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F692785F-47A0-4A97-9BBD-FF2163791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วันที่ 2">
            <a:extLst>
              <a:ext uri="{FF2B5EF4-FFF2-40B4-BE49-F238E27FC236}">
                <a16:creationId xmlns:a16="http://schemas.microsoft.com/office/drawing/2014/main" id="{724E9581-AE71-4216-AD3A-E460113A6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9481C-D8B0-46B0-BFC4-A556C89DB3D6}" type="datetimeFigureOut">
              <a:rPr lang="th-TH" smtClean="0"/>
              <a:t>26/11/61</a:t>
            </a:fld>
            <a:endParaRPr lang="th-TH"/>
          </a:p>
        </p:txBody>
      </p:sp>
      <p:sp>
        <p:nvSpPr>
          <p:cNvPr id="4" name="ตัวแทนท้ายกระดาษ 3">
            <a:extLst>
              <a:ext uri="{FF2B5EF4-FFF2-40B4-BE49-F238E27FC236}">
                <a16:creationId xmlns:a16="http://schemas.microsoft.com/office/drawing/2014/main" id="{84BF8252-1CAF-4D76-8B6A-0F52EB3DD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>
            <a:extLst>
              <a:ext uri="{FF2B5EF4-FFF2-40B4-BE49-F238E27FC236}">
                <a16:creationId xmlns:a16="http://schemas.microsoft.com/office/drawing/2014/main" id="{1A57CADE-4872-4267-95BC-98E4FE16E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3AEB8-8829-440B-B22F-2B00F3CD328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746357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วันที่ 1">
            <a:extLst>
              <a:ext uri="{FF2B5EF4-FFF2-40B4-BE49-F238E27FC236}">
                <a16:creationId xmlns:a16="http://schemas.microsoft.com/office/drawing/2014/main" id="{4FFCFB44-9487-4203-BAE4-54BA19133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9481C-D8B0-46B0-BFC4-A556C89DB3D6}" type="datetimeFigureOut">
              <a:rPr lang="th-TH" smtClean="0"/>
              <a:t>26/11/61</a:t>
            </a:fld>
            <a:endParaRPr lang="th-TH"/>
          </a:p>
        </p:txBody>
      </p:sp>
      <p:sp>
        <p:nvSpPr>
          <p:cNvPr id="3" name="ตัวแทนท้ายกระดาษ 2">
            <a:extLst>
              <a:ext uri="{FF2B5EF4-FFF2-40B4-BE49-F238E27FC236}">
                <a16:creationId xmlns:a16="http://schemas.microsoft.com/office/drawing/2014/main" id="{A3F2CE5F-9E41-4A3B-85C4-A452FF9ED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ตัวแทนหมายเลขสไลด์ 3">
            <a:extLst>
              <a:ext uri="{FF2B5EF4-FFF2-40B4-BE49-F238E27FC236}">
                <a16:creationId xmlns:a16="http://schemas.microsoft.com/office/drawing/2014/main" id="{8E35546E-5E8A-42DA-80BB-143A65ED0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3AEB8-8829-440B-B22F-2B00F3CD328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761020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F429A9C9-E384-46A3-9BBE-8EA2772AB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ACECDE1F-CEBE-499C-AB54-45353304C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ข้อความ 3">
            <a:extLst>
              <a:ext uri="{FF2B5EF4-FFF2-40B4-BE49-F238E27FC236}">
                <a16:creationId xmlns:a16="http://schemas.microsoft.com/office/drawing/2014/main" id="{3F703F11-55E7-41E0-95BF-A85B5E848B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A34EEEEF-04DA-44F8-97BF-2510C1941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9481C-D8B0-46B0-BFC4-A556C89DB3D6}" type="datetimeFigureOut">
              <a:rPr lang="th-TH" smtClean="0"/>
              <a:t>26/11/61</a:t>
            </a:fld>
            <a:endParaRPr lang="th-TH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F011D449-9D64-4469-B4E3-7B96DDD53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56C3599A-0B1E-4568-8C6F-B1987E98B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3AEB8-8829-440B-B22F-2B00F3CD328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420198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0BF0AD18-EAEF-4227-9F8D-AEF9AF44E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รูปภาพ 2">
            <a:extLst>
              <a:ext uri="{FF2B5EF4-FFF2-40B4-BE49-F238E27FC236}">
                <a16:creationId xmlns:a16="http://schemas.microsoft.com/office/drawing/2014/main" id="{D7AC579D-C6C4-4940-B540-056F7542A3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ตัวแทนข้อความ 3">
            <a:extLst>
              <a:ext uri="{FF2B5EF4-FFF2-40B4-BE49-F238E27FC236}">
                <a16:creationId xmlns:a16="http://schemas.microsoft.com/office/drawing/2014/main" id="{3628CF28-C685-45E0-870C-2B47BEA72D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F795E97E-B334-4ECC-917F-1CD9C6EC7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9481C-D8B0-46B0-BFC4-A556C89DB3D6}" type="datetimeFigureOut">
              <a:rPr lang="th-TH" smtClean="0"/>
              <a:t>26/11/61</a:t>
            </a:fld>
            <a:endParaRPr lang="th-TH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E44BCC16-3D32-44B5-868B-483F7FB4A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79EF7F1C-5BC1-469E-B4B5-5856D8FC5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3AEB8-8829-440B-B22F-2B00F3CD328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92603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ชื่อเรื่อง 1">
            <a:extLst>
              <a:ext uri="{FF2B5EF4-FFF2-40B4-BE49-F238E27FC236}">
                <a16:creationId xmlns:a16="http://schemas.microsoft.com/office/drawing/2014/main" id="{4C500637-084C-466B-A015-F61A4D43A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25C6688F-7DD7-4163-8E40-7342402D98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FBF37188-DA19-4B17-BFBF-74C57DFB5C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A9481C-D8B0-46B0-BFC4-A556C89DB3D6}" type="datetimeFigureOut">
              <a:rPr lang="th-TH" smtClean="0"/>
              <a:t>26/11/61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2E22927E-7841-4A6C-B337-A9A5D4EF16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36064CE0-F4BD-42F8-B4B7-D7466FFDB2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D3AEB8-8829-440B-B22F-2B00F3CD328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16373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กล่องข้อความ 3">
            <a:extLst>
              <a:ext uri="{FF2B5EF4-FFF2-40B4-BE49-F238E27FC236}">
                <a16:creationId xmlns:a16="http://schemas.microsoft.com/office/drawing/2014/main" id="{BA4A6ADB-C9A9-4748-835D-9F6787383BE6}"/>
              </a:ext>
            </a:extLst>
          </p:cNvPr>
          <p:cNvSpPr txBox="1"/>
          <p:nvPr/>
        </p:nvSpPr>
        <p:spPr>
          <a:xfrm>
            <a:off x="2311276" y="2065997"/>
            <a:ext cx="756944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chemeClr val="bg1">
                    <a:lumMod val="85000"/>
                  </a:schemeClr>
                </a:solidFill>
                <a:latin typeface="Arial Black" panose="020B0A04020102020204" pitchFamily="34" charset="0"/>
              </a:rPr>
              <a:t>Project Automata</a:t>
            </a:r>
            <a:endParaRPr lang="th-TH" sz="6000" dirty="0">
              <a:solidFill>
                <a:schemeClr val="bg1">
                  <a:lumMod val="8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5" name="กล่องข้อความ 4">
            <a:extLst>
              <a:ext uri="{FF2B5EF4-FFF2-40B4-BE49-F238E27FC236}">
                <a16:creationId xmlns:a16="http://schemas.microsoft.com/office/drawing/2014/main" id="{6DA201D1-C472-4EE1-87F2-C416E9EE7812}"/>
              </a:ext>
            </a:extLst>
          </p:cNvPr>
          <p:cNvSpPr txBox="1"/>
          <p:nvPr/>
        </p:nvSpPr>
        <p:spPr>
          <a:xfrm>
            <a:off x="3890459" y="3536744"/>
            <a:ext cx="44110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lexical analyzer</a:t>
            </a:r>
            <a:endParaRPr lang="th-TH" sz="5400" dirty="0">
              <a:solidFill>
                <a:schemeClr val="bg1"/>
              </a:solidFill>
            </a:endParaRPr>
          </a:p>
        </p:txBody>
      </p:sp>
      <p:sp>
        <p:nvSpPr>
          <p:cNvPr id="6" name="ลายทแยงมุม 5">
            <a:extLst>
              <a:ext uri="{FF2B5EF4-FFF2-40B4-BE49-F238E27FC236}">
                <a16:creationId xmlns:a16="http://schemas.microsoft.com/office/drawing/2014/main" id="{6374AF3A-DEAF-4050-9526-94B85359FFEC}"/>
              </a:ext>
            </a:extLst>
          </p:cNvPr>
          <p:cNvSpPr/>
          <p:nvPr/>
        </p:nvSpPr>
        <p:spPr>
          <a:xfrm>
            <a:off x="-1" y="0"/>
            <a:ext cx="2784143" cy="2565779"/>
          </a:xfrm>
          <a:prstGeom prst="diagStrip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solidFill>
                <a:schemeClr val="tx1"/>
              </a:solidFill>
            </a:endParaRPr>
          </a:p>
        </p:txBody>
      </p:sp>
      <p:sp>
        <p:nvSpPr>
          <p:cNvPr id="7" name="ลายทแยงมุม 6">
            <a:extLst>
              <a:ext uri="{FF2B5EF4-FFF2-40B4-BE49-F238E27FC236}">
                <a16:creationId xmlns:a16="http://schemas.microsoft.com/office/drawing/2014/main" id="{A9B026C6-4B28-4BD5-BC9D-610DB31489E0}"/>
              </a:ext>
            </a:extLst>
          </p:cNvPr>
          <p:cNvSpPr/>
          <p:nvPr/>
        </p:nvSpPr>
        <p:spPr>
          <a:xfrm rot="10800000">
            <a:off x="9407857" y="4292221"/>
            <a:ext cx="2784143" cy="2565779"/>
          </a:xfrm>
          <a:prstGeom prst="diagStrip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14450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สี่เหลี่ยมผืนผ้า 1">
            <a:extLst>
              <a:ext uri="{FF2B5EF4-FFF2-40B4-BE49-F238E27FC236}">
                <a16:creationId xmlns:a16="http://schemas.microsoft.com/office/drawing/2014/main" id="{A847E4EF-EAB9-4E0D-A1E5-1C2F85EC56DA}"/>
              </a:ext>
            </a:extLst>
          </p:cNvPr>
          <p:cNvSpPr/>
          <p:nvPr/>
        </p:nvSpPr>
        <p:spPr>
          <a:xfrm>
            <a:off x="0" y="0"/>
            <a:ext cx="12192000" cy="48896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กล่องข้อความ 3">
            <a:extLst>
              <a:ext uri="{FF2B5EF4-FFF2-40B4-BE49-F238E27FC236}">
                <a16:creationId xmlns:a16="http://schemas.microsoft.com/office/drawing/2014/main" id="{BA4A6ADB-C9A9-4748-835D-9F6787383BE6}"/>
              </a:ext>
            </a:extLst>
          </p:cNvPr>
          <p:cNvSpPr txBox="1"/>
          <p:nvPr/>
        </p:nvSpPr>
        <p:spPr>
          <a:xfrm>
            <a:off x="9698226" y="65039"/>
            <a:ext cx="2420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Arial Black" panose="020B0A04020102020204" pitchFamily="34" charset="0"/>
              </a:rPr>
              <a:t>Project Automata</a:t>
            </a:r>
            <a:endParaRPr lang="th-TH" sz="18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8" name="กล่องข้อความ 7">
            <a:extLst>
              <a:ext uri="{FF2B5EF4-FFF2-40B4-BE49-F238E27FC236}">
                <a16:creationId xmlns:a16="http://schemas.microsoft.com/office/drawing/2014/main" id="{026EAE21-710E-40F9-9A3E-664A7121CD34}"/>
              </a:ext>
            </a:extLst>
          </p:cNvPr>
          <p:cNvSpPr txBox="1"/>
          <p:nvPr/>
        </p:nvSpPr>
        <p:spPr>
          <a:xfrm>
            <a:off x="2700583" y="624087"/>
            <a:ext cx="67908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3600" dirty="0">
                <a:solidFill>
                  <a:schemeClr val="bg1"/>
                </a:solidFill>
              </a:rPr>
              <a:t>อธิบายส่วนของ </a:t>
            </a:r>
            <a:r>
              <a:rPr lang="en-US" sz="3600" dirty="0">
                <a:solidFill>
                  <a:schemeClr val="bg1"/>
                </a:solidFill>
              </a:rPr>
              <a:t>Option And Declarations</a:t>
            </a:r>
          </a:p>
        </p:txBody>
      </p:sp>
      <p:sp>
        <p:nvSpPr>
          <p:cNvPr id="7" name="กล่องข้อความ 6">
            <a:extLst>
              <a:ext uri="{FF2B5EF4-FFF2-40B4-BE49-F238E27FC236}">
                <a16:creationId xmlns:a16="http://schemas.microsoft.com/office/drawing/2014/main" id="{300391D1-0E73-4C1F-80E2-AF20A8EFC2F5}"/>
              </a:ext>
            </a:extLst>
          </p:cNvPr>
          <p:cNvSpPr txBox="1"/>
          <p:nvPr/>
        </p:nvSpPr>
        <p:spPr>
          <a:xfrm>
            <a:off x="135285" y="2422983"/>
            <a:ext cx="1192143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บรรทัดที่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12 : operator = \+|\-|\*|\/|\=|\&gt;|\&gt;\=|\&lt;|\&lt;\=|\=\=|\+\+|\-\-</a:t>
            </a:r>
          </a:p>
          <a:p>
            <a:r>
              <a:rPr lang="th-TH" dirty="0">
                <a:solidFill>
                  <a:schemeClr val="bg1"/>
                </a:solidFill>
              </a:rPr>
              <a:t>เป็นการประกาศให้มาโคร </a:t>
            </a:r>
            <a:r>
              <a:rPr lang="en-US" dirty="0">
                <a:solidFill>
                  <a:schemeClr val="bg1"/>
                </a:solidFill>
              </a:rPr>
              <a:t>operator</a:t>
            </a:r>
            <a:r>
              <a:rPr lang="th-TH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th-TH" dirty="0">
                <a:solidFill>
                  <a:schemeClr val="bg1"/>
                </a:solidFill>
              </a:rPr>
              <a:t>เก็บตัวดำเนินการทั้งหมด ได้แก่ +  -  *  /  =  &gt;  &gt;=  &lt;  &lt;=  ==  ++  - -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th-TH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บรรทัดที่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13 : </a:t>
            </a:r>
            <a:r>
              <a:rPr lang="en-US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parsemi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= \(|\)|\;</a:t>
            </a:r>
          </a:p>
          <a:p>
            <a:r>
              <a:rPr lang="th-TH" dirty="0">
                <a:solidFill>
                  <a:schemeClr val="bg1"/>
                </a:solidFill>
              </a:rPr>
              <a:t>เป็นการประกาศให้มาโคร </a:t>
            </a:r>
            <a:r>
              <a:rPr lang="en-US" dirty="0" err="1">
                <a:solidFill>
                  <a:schemeClr val="bg1"/>
                </a:solidFill>
              </a:rPr>
              <a:t>parsemi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th-TH" dirty="0">
                <a:solidFill>
                  <a:schemeClr val="bg1"/>
                </a:solidFill>
              </a:rPr>
              <a:t>เก็บวงเล็บ และ </a:t>
            </a:r>
            <a:r>
              <a:rPr lang="en-US" dirty="0">
                <a:solidFill>
                  <a:schemeClr val="bg1"/>
                </a:solidFill>
              </a:rPr>
              <a:t>semicolon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th-TH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บรรทัดที่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14 : keyword = </a:t>
            </a:r>
            <a:r>
              <a:rPr lang="en-US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if|then|else|endif|while|do|endwhile|print|newline|read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lang="th-TH" dirty="0">
                <a:solidFill>
                  <a:schemeClr val="bg1"/>
                </a:solidFill>
              </a:rPr>
              <a:t>เป็นการประกาศให้มาโคร </a:t>
            </a:r>
            <a:r>
              <a:rPr lang="en-US" dirty="0">
                <a:solidFill>
                  <a:schemeClr val="bg1"/>
                </a:solidFill>
              </a:rPr>
              <a:t>keyword</a:t>
            </a:r>
            <a:r>
              <a:rPr lang="th-TH" dirty="0">
                <a:solidFill>
                  <a:schemeClr val="bg1"/>
                </a:solidFill>
              </a:rPr>
              <a:t> เก็บ</a:t>
            </a:r>
            <a:r>
              <a:rPr lang="en-US" dirty="0">
                <a:solidFill>
                  <a:schemeClr val="bg1"/>
                </a:solidFill>
              </a:rPr>
              <a:t> Keyword </a:t>
            </a:r>
            <a:r>
              <a:rPr lang="th-TH" dirty="0">
                <a:solidFill>
                  <a:schemeClr val="bg1"/>
                </a:solidFill>
              </a:rPr>
              <a:t>ทั้งหมด ได้แก่ </a:t>
            </a:r>
            <a:r>
              <a:rPr lang="en-US" dirty="0">
                <a:solidFill>
                  <a:schemeClr val="bg1"/>
                </a:solidFill>
              </a:rPr>
              <a:t>if, then, else, endif, while, do, </a:t>
            </a:r>
            <a:r>
              <a:rPr lang="en-US" dirty="0" err="1">
                <a:solidFill>
                  <a:schemeClr val="bg1"/>
                </a:solidFill>
              </a:rPr>
              <a:t>endwhile</a:t>
            </a:r>
            <a:r>
              <a:rPr lang="en-US" dirty="0">
                <a:solidFill>
                  <a:schemeClr val="bg1"/>
                </a:solidFill>
              </a:rPr>
              <a:t>, print, newline, read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9" name="รูปภาพ 8">
            <a:extLst>
              <a:ext uri="{FF2B5EF4-FFF2-40B4-BE49-F238E27FC236}">
                <a16:creationId xmlns:a16="http://schemas.microsoft.com/office/drawing/2014/main" id="{9E3DB786-C3E3-40E9-B908-8E92BD2A92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3583" b="39832"/>
          <a:stretch/>
        </p:blipFill>
        <p:spPr>
          <a:xfrm>
            <a:off x="1364242" y="1270418"/>
            <a:ext cx="9463514" cy="941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514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สี่เหลี่ยมผืนผ้า 1">
            <a:extLst>
              <a:ext uri="{FF2B5EF4-FFF2-40B4-BE49-F238E27FC236}">
                <a16:creationId xmlns:a16="http://schemas.microsoft.com/office/drawing/2014/main" id="{A847E4EF-EAB9-4E0D-A1E5-1C2F85EC56DA}"/>
              </a:ext>
            </a:extLst>
          </p:cNvPr>
          <p:cNvSpPr/>
          <p:nvPr/>
        </p:nvSpPr>
        <p:spPr>
          <a:xfrm>
            <a:off x="0" y="0"/>
            <a:ext cx="12192000" cy="48896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กล่องข้อความ 3">
            <a:extLst>
              <a:ext uri="{FF2B5EF4-FFF2-40B4-BE49-F238E27FC236}">
                <a16:creationId xmlns:a16="http://schemas.microsoft.com/office/drawing/2014/main" id="{BA4A6ADB-C9A9-4748-835D-9F6787383BE6}"/>
              </a:ext>
            </a:extLst>
          </p:cNvPr>
          <p:cNvSpPr txBox="1"/>
          <p:nvPr/>
        </p:nvSpPr>
        <p:spPr>
          <a:xfrm>
            <a:off x="9698226" y="65039"/>
            <a:ext cx="2420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Arial Black" panose="020B0A04020102020204" pitchFamily="34" charset="0"/>
              </a:rPr>
              <a:t>Project Automata</a:t>
            </a:r>
            <a:endParaRPr lang="th-TH" sz="18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8" name="กล่องข้อความ 7">
            <a:extLst>
              <a:ext uri="{FF2B5EF4-FFF2-40B4-BE49-F238E27FC236}">
                <a16:creationId xmlns:a16="http://schemas.microsoft.com/office/drawing/2014/main" id="{026EAE21-710E-40F9-9A3E-664A7121CD34}"/>
              </a:ext>
            </a:extLst>
          </p:cNvPr>
          <p:cNvSpPr txBox="1"/>
          <p:nvPr/>
        </p:nvSpPr>
        <p:spPr>
          <a:xfrm>
            <a:off x="2700583" y="624087"/>
            <a:ext cx="67908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3600" dirty="0">
                <a:solidFill>
                  <a:schemeClr val="bg1"/>
                </a:solidFill>
              </a:rPr>
              <a:t>อธิบายส่วนของ </a:t>
            </a:r>
            <a:r>
              <a:rPr lang="en-US" sz="3600" dirty="0">
                <a:solidFill>
                  <a:schemeClr val="bg1"/>
                </a:solidFill>
              </a:rPr>
              <a:t>Option And Declarations</a:t>
            </a:r>
          </a:p>
        </p:txBody>
      </p:sp>
      <p:sp>
        <p:nvSpPr>
          <p:cNvPr id="7" name="กล่องข้อความ 6">
            <a:extLst>
              <a:ext uri="{FF2B5EF4-FFF2-40B4-BE49-F238E27FC236}">
                <a16:creationId xmlns:a16="http://schemas.microsoft.com/office/drawing/2014/main" id="{300391D1-0E73-4C1F-80E2-AF20A8EFC2F5}"/>
              </a:ext>
            </a:extLst>
          </p:cNvPr>
          <p:cNvSpPr txBox="1"/>
          <p:nvPr/>
        </p:nvSpPr>
        <p:spPr>
          <a:xfrm>
            <a:off x="135285" y="2422983"/>
            <a:ext cx="1192143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บรรทัดที่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15 : integer = [\d]*</a:t>
            </a:r>
          </a:p>
          <a:p>
            <a:r>
              <a:rPr lang="th-TH" dirty="0">
                <a:solidFill>
                  <a:schemeClr val="bg1"/>
                </a:solidFill>
              </a:rPr>
              <a:t>เป็นการประกาศให้มาโคร </a:t>
            </a:r>
            <a:r>
              <a:rPr lang="en-US" dirty="0">
                <a:solidFill>
                  <a:schemeClr val="bg1"/>
                </a:solidFill>
              </a:rPr>
              <a:t>integer</a:t>
            </a:r>
            <a:r>
              <a:rPr lang="th-TH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th-TH" dirty="0">
                <a:solidFill>
                  <a:schemeClr val="bg1"/>
                </a:solidFill>
              </a:rPr>
              <a:t>เก็บเลขจำนวนเต็มติดบวก เช่น </a:t>
            </a:r>
            <a:r>
              <a:rPr lang="en-US" dirty="0">
                <a:solidFill>
                  <a:schemeClr val="bg1"/>
                </a:solidFill>
              </a:rPr>
              <a:t>123 , 321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th-TH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บรรทัดที่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16 : identifier = [a-</a:t>
            </a:r>
            <a:r>
              <a:rPr lang="en-US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zA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-Z][a-zA-Z0-9]*</a:t>
            </a:r>
          </a:p>
          <a:p>
            <a:r>
              <a:rPr lang="th-TH" dirty="0">
                <a:solidFill>
                  <a:schemeClr val="bg1"/>
                </a:solidFill>
              </a:rPr>
              <a:t>เป็นการประกาศให้มาโคร </a:t>
            </a:r>
            <a:r>
              <a:rPr lang="en-US" dirty="0">
                <a:solidFill>
                  <a:schemeClr val="bg1"/>
                </a:solidFill>
              </a:rPr>
              <a:t>identifier </a:t>
            </a:r>
            <a:r>
              <a:rPr lang="th-TH" dirty="0">
                <a:solidFill>
                  <a:schemeClr val="bg1"/>
                </a:solidFill>
              </a:rPr>
              <a:t>เก็บตัวแปร</a:t>
            </a:r>
            <a:r>
              <a:rPr lang="th-TH" dirty="0" err="1">
                <a:solidFill>
                  <a:schemeClr val="bg1"/>
                </a:solidFill>
              </a:rPr>
              <a:t>ต่างๆ</a:t>
            </a:r>
            <a:r>
              <a:rPr lang="th-TH" dirty="0">
                <a:solidFill>
                  <a:schemeClr val="bg1"/>
                </a:solidFill>
              </a:rPr>
              <a:t> โดยที่ตัวแปรต้องขึ้นต้นด้วยตัวอักษร เขียนเป็น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[a-</a:t>
            </a:r>
            <a:r>
              <a:rPr lang="en-US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zA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-Z]</a:t>
            </a:r>
            <a:r>
              <a:rPr lang="th-TH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th-TH" dirty="0">
                <a:solidFill>
                  <a:schemeClr val="bg1"/>
                </a:solidFill>
              </a:rPr>
              <a:t>และตัวถัดมาจะเป็นตัวอักษรหรือตัวเลขกี่ตัวก็ได้ เขียนเป็น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[a-zA-Z0-9]*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th-TH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บรรทัดที่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17 : </a:t>
            </a:r>
            <a:r>
              <a:rPr lang="en-US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strng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= \".*\"</a:t>
            </a:r>
          </a:p>
          <a:p>
            <a:r>
              <a:rPr lang="th-TH" dirty="0">
                <a:solidFill>
                  <a:schemeClr val="bg1"/>
                </a:solidFill>
              </a:rPr>
              <a:t>เป็นการประกาศให้มาโคร </a:t>
            </a:r>
            <a:r>
              <a:rPr lang="en-US" dirty="0" err="1">
                <a:solidFill>
                  <a:schemeClr val="bg1"/>
                </a:solidFill>
              </a:rPr>
              <a:t>strng</a:t>
            </a:r>
            <a:r>
              <a:rPr lang="th-TH" dirty="0">
                <a:solidFill>
                  <a:schemeClr val="bg1"/>
                </a:solidFill>
              </a:rPr>
              <a:t> เก็บ</a:t>
            </a:r>
            <a:r>
              <a:rPr lang="en-US" dirty="0">
                <a:solidFill>
                  <a:schemeClr val="bg1"/>
                </a:solidFill>
              </a:rPr>
              <a:t> String</a:t>
            </a:r>
            <a:r>
              <a:rPr lang="th-TH" dirty="0">
                <a:solidFill>
                  <a:schemeClr val="bg1"/>
                </a:solidFill>
              </a:rPr>
              <a:t>ทั้งหมดที่อยู่ในเครื่องหมายคำพูด หรือ </a:t>
            </a:r>
            <a:r>
              <a:rPr lang="en-US" dirty="0">
                <a:solidFill>
                  <a:schemeClr val="bg1"/>
                </a:solidFill>
              </a:rPr>
              <a:t>“  “ 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" name="รูปภาพ 2">
            <a:extLst>
              <a:ext uri="{FF2B5EF4-FFF2-40B4-BE49-F238E27FC236}">
                <a16:creationId xmlns:a16="http://schemas.microsoft.com/office/drawing/2014/main" id="{9CC70942-B995-4109-84DA-275814DF44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2174" y="1270418"/>
            <a:ext cx="9047651" cy="836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7157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สี่เหลี่ยมผืนผ้า 1">
            <a:extLst>
              <a:ext uri="{FF2B5EF4-FFF2-40B4-BE49-F238E27FC236}">
                <a16:creationId xmlns:a16="http://schemas.microsoft.com/office/drawing/2014/main" id="{A847E4EF-EAB9-4E0D-A1E5-1C2F85EC56DA}"/>
              </a:ext>
            </a:extLst>
          </p:cNvPr>
          <p:cNvSpPr/>
          <p:nvPr/>
        </p:nvSpPr>
        <p:spPr>
          <a:xfrm>
            <a:off x="0" y="0"/>
            <a:ext cx="12192000" cy="48896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กล่องข้อความ 3">
            <a:extLst>
              <a:ext uri="{FF2B5EF4-FFF2-40B4-BE49-F238E27FC236}">
                <a16:creationId xmlns:a16="http://schemas.microsoft.com/office/drawing/2014/main" id="{BA4A6ADB-C9A9-4748-835D-9F6787383BE6}"/>
              </a:ext>
            </a:extLst>
          </p:cNvPr>
          <p:cNvSpPr txBox="1"/>
          <p:nvPr/>
        </p:nvSpPr>
        <p:spPr>
          <a:xfrm>
            <a:off x="9698226" y="65039"/>
            <a:ext cx="2420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Arial Black" panose="020B0A04020102020204" pitchFamily="34" charset="0"/>
              </a:rPr>
              <a:t>Project Automata</a:t>
            </a:r>
            <a:endParaRPr lang="th-TH" sz="18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8" name="กล่องข้อความ 7">
            <a:extLst>
              <a:ext uri="{FF2B5EF4-FFF2-40B4-BE49-F238E27FC236}">
                <a16:creationId xmlns:a16="http://schemas.microsoft.com/office/drawing/2014/main" id="{026EAE21-710E-40F9-9A3E-664A7121CD34}"/>
              </a:ext>
            </a:extLst>
          </p:cNvPr>
          <p:cNvSpPr txBox="1"/>
          <p:nvPr/>
        </p:nvSpPr>
        <p:spPr>
          <a:xfrm>
            <a:off x="2700583" y="624087"/>
            <a:ext cx="67908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3600" dirty="0">
                <a:solidFill>
                  <a:schemeClr val="bg1"/>
                </a:solidFill>
              </a:rPr>
              <a:t>อธิบายส่วนของ </a:t>
            </a:r>
            <a:r>
              <a:rPr lang="en-US" sz="3600" dirty="0">
                <a:solidFill>
                  <a:schemeClr val="bg1"/>
                </a:solidFill>
              </a:rPr>
              <a:t>Option And Declarations</a:t>
            </a:r>
          </a:p>
        </p:txBody>
      </p:sp>
      <p:sp>
        <p:nvSpPr>
          <p:cNvPr id="7" name="กล่องข้อความ 6">
            <a:extLst>
              <a:ext uri="{FF2B5EF4-FFF2-40B4-BE49-F238E27FC236}">
                <a16:creationId xmlns:a16="http://schemas.microsoft.com/office/drawing/2014/main" id="{300391D1-0E73-4C1F-80E2-AF20A8EFC2F5}"/>
              </a:ext>
            </a:extLst>
          </p:cNvPr>
          <p:cNvSpPr txBox="1"/>
          <p:nvPr/>
        </p:nvSpPr>
        <p:spPr>
          <a:xfrm>
            <a:off x="135285" y="2422983"/>
            <a:ext cx="1192143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บรรทัดที่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18 : comment = \/\*[\d\D]*\*\/|\/\/.*</a:t>
            </a:r>
          </a:p>
          <a:p>
            <a:r>
              <a:rPr lang="th-TH" dirty="0">
                <a:solidFill>
                  <a:schemeClr val="bg1"/>
                </a:solidFill>
              </a:rPr>
              <a:t>เป็นการประกาศให้มาโคร </a:t>
            </a:r>
            <a:r>
              <a:rPr lang="en-US" dirty="0">
                <a:solidFill>
                  <a:schemeClr val="bg1"/>
                </a:solidFill>
              </a:rPr>
              <a:t>comment</a:t>
            </a:r>
            <a:r>
              <a:rPr lang="th-TH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th-TH" dirty="0">
                <a:solidFill>
                  <a:schemeClr val="bg1"/>
                </a:solidFill>
              </a:rPr>
              <a:t>เก็บตัวอักษรอะไรก็ได้ที่อยู่ในเครื่องหมายคอมเมน</a:t>
            </a:r>
            <a:r>
              <a:rPr lang="th-TH" dirty="0" err="1">
                <a:solidFill>
                  <a:schemeClr val="bg1"/>
                </a:solidFill>
              </a:rPr>
              <a:t>ต์</a:t>
            </a:r>
            <a:r>
              <a:rPr lang="th-TH" dirty="0">
                <a:solidFill>
                  <a:schemeClr val="bg1"/>
                </a:solidFill>
              </a:rPr>
              <a:t> หรือ </a:t>
            </a:r>
            <a:r>
              <a:rPr lang="en-US" dirty="0">
                <a:solidFill>
                  <a:schemeClr val="bg1"/>
                </a:solidFill>
              </a:rPr>
              <a:t>/*   */ </a:t>
            </a:r>
            <a:r>
              <a:rPr lang="th-TH" dirty="0">
                <a:solidFill>
                  <a:schemeClr val="bg1"/>
                </a:solidFill>
              </a:rPr>
              <a:t>หรือ </a:t>
            </a:r>
            <a:r>
              <a:rPr lang="en-US" dirty="0">
                <a:solidFill>
                  <a:schemeClr val="bg1"/>
                </a:solidFill>
              </a:rPr>
              <a:t>//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th-TH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บรรทัดที่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19 : white = [\s]*</a:t>
            </a:r>
          </a:p>
          <a:p>
            <a:r>
              <a:rPr lang="th-TH" dirty="0">
                <a:solidFill>
                  <a:schemeClr val="bg1"/>
                </a:solidFill>
              </a:rPr>
              <a:t>เป็นการประกาศให้มาโคร </a:t>
            </a:r>
            <a:r>
              <a:rPr lang="en-US" dirty="0">
                <a:solidFill>
                  <a:schemeClr val="bg1"/>
                </a:solidFill>
              </a:rPr>
              <a:t>white </a:t>
            </a:r>
            <a:r>
              <a:rPr lang="th-TH" dirty="0">
                <a:solidFill>
                  <a:schemeClr val="bg1"/>
                </a:solidFill>
              </a:rPr>
              <a:t>เก็บ </a:t>
            </a:r>
            <a:r>
              <a:rPr lang="en-US" dirty="0">
                <a:solidFill>
                  <a:schemeClr val="bg1"/>
                </a:solidFill>
              </a:rPr>
              <a:t>Whitespace </a:t>
            </a:r>
            <a:r>
              <a:rPr lang="th-TH" dirty="0">
                <a:solidFill>
                  <a:schemeClr val="bg1"/>
                </a:solidFill>
              </a:rPr>
              <a:t>หรือเก็บช่องว่างที่คั่นอยู่ระหว่างการอ่าน</a:t>
            </a:r>
            <a:r>
              <a:rPr lang="en-US" dirty="0">
                <a:solidFill>
                  <a:schemeClr val="bg1"/>
                </a:solidFill>
              </a:rPr>
              <a:t> input </a:t>
            </a:r>
            <a:r>
              <a:rPr lang="th-TH" dirty="0">
                <a:solidFill>
                  <a:schemeClr val="bg1"/>
                </a:solidFill>
              </a:rPr>
              <a:t>หรือตัวอักษรทั้งหมดเพื่อป้องกันการเกิด</a:t>
            </a:r>
            <a:r>
              <a:rPr lang="en-US" dirty="0">
                <a:solidFill>
                  <a:schemeClr val="bg1"/>
                </a:solidFill>
              </a:rPr>
              <a:t> error </a:t>
            </a:r>
            <a:r>
              <a:rPr lang="th-TH" dirty="0">
                <a:solidFill>
                  <a:schemeClr val="bg1"/>
                </a:solidFill>
              </a:rPr>
              <a:t>ระหว่างการดำเนินงานอ่าน</a:t>
            </a:r>
            <a:r>
              <a:rPr lang="en-US" dirty="0">
                <a:solidFill>
                  <a:schemeClr val="bg1"/>
                </a:solidFill>
              </a:rPr>
              <a:t> Input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th-TH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บรรทัดที่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20 : error = \d+[a-</a:t>
            </a:r>
            <a:r>
              <a:rPr lang="en-US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zA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-Z][a-zA-Z0-9]+</a:t>
            </a:r>
          </a:p>
          <a:p>
            <a:r>
              <a:rPr lang="th-TH" dirty="0">
                <a:solidFill>
                  <a:schemeClr val="bg1"/>
                </a:solidFill>
              </a:rPr>
              <a:t>เป็นการประกาศให้มาโคร</a:t>
            </a:r>
            <a:r>
              <a:rPr lang="en-US" dirty="0">
                <a:solidFill>
                  <a:schemeClr val="bg1"/>
                </a:solidFill>
              </a:rPr>
              <a:t> error</a:t>
            </a:r>
            <a:r>
              <a:rPr lang="th-TH" dirty="0">
                <a:solidFill>
                  <a:schemeClr val="bg1"/>
                </a:solidFill>
              </a:rPr>
              <a:t> เก็บตัวเลขและตัวอักษรทั้งหมด โดยที่ต้องขึ้นต้นด้วยตัวเลข แล้วตามด้วยตัวอักษรใดก็ได้ จะเป็นการจับ </a:t>
            </a:r>
            <a:r>
              <a:rPr lang="en-US" dirty="0">
                <a:solidFill>
                  <a:schemeClr val="bg1"/>
                </a:solidFill>
              </a:rPr>
              <a:t>error </a:t>
            </a:r>
            <a:r>
              <a:rPr lang="th-TH" dirty="0">
                <a:solidFill>
                  <a:schemeClr val="bg1"/>
                </a:solidFill>
              </a:rPr>
              <a:t>สำหรับ </a:t>
            </a:r>
            <a:r>
              <a:rPr lang="en-US" dirty="0">
                <a:solidFill>
                  <a:schemeClr val="bg1"/>
                </a:solidFill>
              </a:rPr>
              <a:t>identifier </a:t>
            </a:r>
            <a:r>
              <a:rPr lang="th-TH" dirty="0">
                <a:solidFill>
                  <a:schemeClr val="bg1"/>
                </a:solidFill>
              </a:rPr>
              <a:t>ที่ไม่สามารถมีตัวเลขเป็นตัวขึ้นต้น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9" name="รูปภาพ 8">
            <a:extLst>
              <a:ext uri="{FF2B5EF4-FFF2-40B4-BE49-F238E27FC236}">
                <a16:creationId xmlns:a16="http://schemas.microsoft.com/office/drawing/2014/main" id="{61DE9812-FD07-423F-BD1B-24055DCF23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3868" b="9602"/>
          <a:stretch/>
        </p:blipFill>
        <p:spPr>
          <a:xfrm>
            <a:off x="1364242" y="1270418"/>
            <a:ext cx="9463514" cy="938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8748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สี่เหลี่ยมผืนผ้า: มุมมนด้านทแยง 10">
            <a:extLst>
              <a:ext uri="{FF2B5EF4-FFF2-40B4-BE49-F238E27FC236}">
                <a16:creationId xmlns:a16="http://schemas.microsoft.com/office/drawing/2014/main" id="{8C2DD3AE-754C-45B9-8742-2EE299A3E632}"/>
              </a:ext>
            </a:extLst>
          </p:cNvPr>
          <p:cNvSpPr/>
          <p:nvPr/>
        </p:nvSpPr>
        <p:spPr>
          <a:xfrm>
            <a:off x="2591191" y="2453184"/>
            <a:ext cx="7009617" cy="1951630"/>
          </a:xfrm>
          <a:prstGeom prst="round2Diag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" name="สี่เหลี่ยมผืนผ้า 1">
            <a:extLst>
              <a:ext uri="{FF2B5EF4-FFF2-40B4-BE49-F238E27FC236}">
                <a16:creationId xmlns:a16="http://schemas.microsoft.com/office/drawing/2014/main" id="{A847E4EF-EAB9-4E0D-A1E5-1C2F85EC56DA}"/>
              </a:ext>
            </a:extLst>
          </p:cNvPr>
          <p:cNvSpPr/>
          <p:nvPr/>
        </p:nvSpPr>
        <p:spPr>
          <a:xfrm>
            <a:off x="0" y="0"/>
            <a:ext cx="12192000" cy="48896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กล่องข้อความ 3">
            <a:extLst>
              <a:ext uri="{FF2B5EF4-FFF2-40B4-BE49-F238E27FC236}">
                <a16:creationId xmlns:a16="http://schemas.microsoft.com/office/drawing/2014/main" id="{BA4A6ADB-C9A9-4748-835D-9F6787383BE6}"/>
              </a:ext>
            </a:extLst>
          </p:cNvPr>
          <p:cNvSpPr txBox="1"/>
          <p:nvPr/>
        </p:nvSpPr>
        <p:spPr>
          <a:xfrm>
            <a:off x="9698226" y="65039"/>
            <a:ext cx="2420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Arial Black" panose="020B0A04020102020204" pitchFamily="34" charset="0"/>
              </a:rPr>
              <a:t>Project Automata</a:t>
            </a:r>
            <a:endParaRPr lang="th-TH" sz="18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8" name="กล่องข้อความ 7">
            <a:extLst>
              <a:ext uri="{FF2B5EF4-FFF2-40B4-BE49-F238E27FC236}">
                <a16:creationId xmlns:a16="http://schemas.microsoft.com/office/drawing/2014/main" id="{026EAE21-710E-40F9-9A3E-664A7121CD34}"/>
              </a:ext>
            </a:extLst>
          </p:cNvPr>
          <p:cNvSpPr txBox="1"/>
          <p:nvPr/>
        </p:nvSpPr>
        <p:spPr>
          <a:xfrm>
            <a:off x="3648471" y="2828835"/>
            <a:ext cx="489505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</a:rPr>
              <a:t>Lexical Rules</a:t>
            </a:r>
          </a:p>
        </p:txBody>
      </p:sp>
    </p:spTree>
    <p:extLst>
      <p:ext uri="{BB962C8B-B14F-4D97-AF65-F5344CB8AC3E}">
        <p14:creationId xmlns:p14="http://schemas.microsoft.com/office/powerpoint/2010/main" val="17673220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สี่เหลี่ยมผืนผ้า 1">
            <a:extLst>
              <a:ext uri="{FF2B5EF4-FFF2-40B4-BE49-F238E27FC236}">
                <a16:creationId xmlns:a16="http://schemas.microsoft.com/office/drawing/2014/main" id="{A847E4EF-EAB9-4E0D-A1E5-1C2F85EC56DA}"/>
              </a:ext>
            </a:extLst>
          </p:cNvPr>
          <p:cNvSpPr/>
          <p:nvPr/>
        </p:nvSpPr>
        <p:spPr>
          <a:xfrm>
            <a:off x="0" y="0"/>
            <a:ext cx="12192000" cy="48896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กล่องข้อความ 3">
            <a:extLst>
              <a:ext uri="{FF2B5EF4-FFF2-40B4-BE49-F238E27FC236}">
                <a16:creationId xmlns:a16="http://schemas.microsoft.com/office/drawing/2014/main" id="{BA4A6ADB-C9A9-4748-835D-9F6787383BE6}"/>
              </a:ext>
            </a:extLst>
          </p:cNvPr>
          <p:cNvSpPr txBox="1"/>
          <p:nvPr/>
        </p:nvSpPr>
        <p:spPr>
          <a:xfrm>
            <a:off x="9698226" y="65039"/>
            <a:ext cx="2420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Arial Black" panose="020B0A04020102020204" pitchFamily="34" charset="0"/>
              </a:rPr>
              <a:t>Project Automata</a:t>
            </a:r>
            <a:endParaRPr lang="th-TH" sz="18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8" name="กล่องข้อความ 7">
            <a:extLst>
              <a:ext uri="{FF2B5EF4-FFF2-40B4-BE49-F238E27FC236}">
                <a16:creationId xmlns:a16="http://schemas.microsoft.com/office/drawing/2014/main" id="{026EAE21-710E-40F9-9A3E-664A7121CD34}"/>
              </a:ext>
            </a:extLst>
          </p:cNvPr>
          <p:cNvSpPr txBox="1"/>
          <p:nvPr/>
        </p:nvSpPr>
        <p:spPr>
          <a:xfrm>
            <a:off x="3987844" y="524403"/>
            <a:ext cx="421631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200" dirty="0">
                <a:solidFill>
                  <a:schemeClr val="bg1"/>
                </a:solidFill>
              </a:rPr>
              <a:t>ส่วนทั้งหมดของ </a:t>
            </a:r>
            <a:r>
              <a:rPr lang="en-US" sz="3200" dirty="0">
                <a:solidFill>
                  <a:schemeClr val="bg1"/>
                </a:solidFill>
              </a:rPr>
              <a:t>Lexical Rules</a:t>
            </a:r>
          </a:p>
          <a:p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7" name="รูปภาพ 6">
            <a:extLst>
              <a:ext uri="{FF2B5EF4-FFF2-40B4-BE49-F238E27FC236}">
                <a16:creationId xmlns:a16="http://schemas.microsoft.com/office/drawing/2014/main" id="{DA3376AB-6903-43B0-85BA-00D8D417D5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1601" y="1063012"/>
            <a:ext cx="7148797" cy="5738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2124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สี่เหลี่ยมผืนผ้า 1">
            <a:extLst>
              <a:ext uri="{FF2B5EF4-FFF2-40B4-BE49-F238E27FC236}">
                <a16:creationId xmlns:a16="http://schemas.microsoft.com/office/drawing/2014/main" id="{A847E4EF-EAB9-4E0D-A1E5-1C2F85EC56DA}"/>
              </a:ext>
            </a:extLst>
          </p:cNvPr>
          <p:cNvSpPr/>
          <p:nvPr/>
        </p:nvSpPr>
        <p:spPr>
          <a:xfrm>
            <a:off x="0" y="0"/>
            <a:ext cx="12192000" cy="48896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กล่องข้อความ 3">
            <a:extLst>
              <a:ext uri="{FF2B5EF4-FFF2-40B4-BE49-F238E27FC236}">
                <a16:creationId xmlns:a16="http://schemas.microsoft.com/office/drawing/2014/main" id="{BA4A6ADB-C9A9-4748-835D-9F6787383BE6}"/>
              </a:ext>
            </a:extLst>
          </p:cNvPr>
          <p:cNvSpPr txBox="1"/>
          <p:nvPr/>
        </p:nvSpPr>
        <p:spPr>
          <a:xfrm>
            <a:off x="9698226" y="65039"/>
            <a:ext cx="2420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Arial Black" panose="020B0A04020102020204" pitchFamily="34" charset="0"/>
              </a:rPr>
              <a:t>Project Automata</a:t>
            </a:r>
            <a:endParaRPr lang="th-TH" sz="18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8" name="กล่องข้อความ 7">
            <a:extLst>
              <a:ext uri="{FF2B5EF4-FFF2-40B4-BE49-F238E27FC236}">
                <a16:creationId xmlns:a16="http://schemas.microsoft.com/office/drawing/2014/main" id="{026EAE21-710E-40F9-9A3E-664A7121CD34}"/>
              </a:ext>
            </a:extLst>
          </p:cNvPr>
          <p:cNvSpPr txBox="1"/>
          <p:nvPr/>
        </p:nvSpPr>
        <p:spPr>
          <a:xfrm>
            <a:off x="3814574" y="626906"/>
            <a:ext cx="45628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3600" dirty="0">
                <a:solidFill>
                  <a:schemeClr val="bg1"/>
                </a:solidFill>
              </a:rPr>
              <a:t>อธิบายส่วนของ </a:t>
            </a:r>
            <a:r>
              <a:rPr lang="en-US" sz="3600" dirty="0">
                <a:solidFill>
                  <a:schemeClr val="bg1"/>
                </a:solidFill>
              </a:rPr>
              <a:t>Lexical Rules</a:t>
            </a:r>
          </a:p>
          <a:p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7" name="กล่องข้อความ 6">
            <a:extLst>
              <a:ext uri="{FF2B5EF4-FFF2-40B4-BE49-F238E27FC236}">
                <a16:creationId xmlns:a16="http://schemas.microsoft.com/office/drawing/2014/main" id="{300391D1-0E73-4C1F-80E2-AF20A8EFC2F5}"/>
              </a:ext>
            </a:extLst>
          </p:cNvPr>
          <p:cNvSpPr txBox="1"/>
          <p:nvPr/>
        </p:nvSpPr>
        <p:spPr>
          <a:xfrm>
            <a:off x="554412" y="2544791"/>
            <a:ext cx="1108317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บรรทัดที่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23-26</a:t>
            </a:r>
          </a:p>
          <a:p>
            <a:r>
              <a:rPr lang="th-TH" dirty="0">
                <a:solidFill>
                  <a:schemeClr val="bg1"/>
                </a:solidFill>
              </a:rPr>
              <a:t>เป็นการใช้มาโคร </a:t>
            </a:r>
            <a:r>
              <a:rPr lang="en-US" dirty="0">
                <a:solidFill>
                  <a:schemeClr val="bg1"/>
                </a:solidFill>
              </a:rPr>
              <a:t>error </a:t>
            </a:r>
            <a:r>
              <a:rPr lang="th-TH" dirty="0">
                <a:solidFill>
                  <a:schemeClr val="bg1"/>
                </a:solidFill>
              </a:rPr>
              <a:t>เมื่อตรวจพบ </a:t>
            </a:r>
            <a:r>
              <a:rPr lang="en-US" dirty="0">
                <a:solidFill>
                  <a:schemeClr val="bg1"/>
                </a:solidFill>
              </a:rPr>
              <a:t>input </a:t>
            </a:r>
            <a:r>
              <a:rPr lang="th-TH" dirty="0">
                <a:solidFill>
                  <a:schemeClr val="bg1"/>
                </a:solidFill>
              </a:rPr>
              <a:t>จะทำการแจ้งว่า </a:t>
            </a:r>
            <a:r>
              <a:rPr lang="en-US" dirty="0">
                <a:solidFill>
                  <a:schemeClr val="bg1"/>
                </a:solidFill>
              </a:rPr>
              <a:t>Input Error </a:t>
            </a:r>
            <a:r>
              <a:rPr lang="th-TH" dirty="0">
                <a:solidFill>
                  <a:schemeClr val="bg1"/>
                </a:solidFill>
              </a:rPr>
              <a:t>ตามด้วย </a:t>
            </a:r>
            <a:r>
              <a:rPr lang="en-US" dirty="0">
                <a:solidFill>
                  <a:schemeClr val="bg1"/>
                </a:solidFill>
              </a:rPr>
              <a:t>input </a:t>
            </a:r>
            <a:r>
              <a:rPr lang="th-TH" dirty="0">
                <a:solidFill>
                  <a:schemeClr val="bg1"/>
                </a:solidFill>
              </a:rPr>
              <a:t>ที่ตรวจพบ จากนั้นจะขึ้นบรรทัดใหม่และหยุดการทำงานโปรแกรมทันที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รูปภาพ 2">
            <a:extLst>
              <a:ext uri="{FF2B5EF4-FFF2-40B4-BE49-F238E27FC236}">
                <a16:creationId xmlns:a16="http://schemas.microsoft.com/office/drawing/2014/main" id="{00F3998A-BA21-4378-A46A-C46C828767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179" b="81156"/>
          <a:stretch/>
        </p:blipFill>
        <p:spPr>
          <a:xfrm>
            <a:off x="1092886" y="1344462"/>
            <a:ext cx="9667486" cy="954107"/>
          </a:xfrm>
          <a:prstGeom prst="rect">
            <a:avLst/>
          </a:prstGeom>
        </p:spPr>
      </p:pic>
      <p:pic>
        <p:nvPicPr>
          <p:cNvPr id="10" name="รูปภาพ 9">
            <a:extLst>
              <a:ext uri="{FF2B5EF4-FFF2-40B4-BE49-F238E27FC236}">
                <a16:creationId xmlns:a16="http://schemas.microsoft.com/office/drawing/2014/main" id="{D4BA5E1F-BE88-4D3B-8E2F-BEE368BFB9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430" b="69246"/>
          <a:stretch/>
        </p:blipFill>
        <p:spPr>
          <a:xfrm>
            <a:off x="1092886" y="4176008"/>
            <a:ext cx="9667486" cy="750627"/>
          </a:xfrm>
          <a:prstGeom prst="rect">
            <a:avLst/>
          </a:prstGeom>
        </p:spPr>
      </p:pic>
      <p:sp>
        <p:nvSpPr>
          <p:cNvPr id="11" name="กล่องข้อความ 10">
            <a:extLst>
              <a:ext uri="{FF2B5EF4-FFF2-40B4-BE49-F238E27FC236}">
                <a16:creationId xmlns:a16="http://schemas.microsoft.com/office/drawing/2014/main" id="{2B4A9842-AA05-4F68-9E4F-154961249A1F}"/>
              </a:ext>
            </a:extLst>
          </p:cNvPr>
          <p:cNvSpPr txBox="1"/>
          <p:nvPr/>
        </p:nvSpPr>
        <p:spPr>
          <a:xfrm>
            <a:off x="554411" y="5166240"/>
            <a:ext cx="1108317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บรรทัดที่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27-29</a:t>
            </a:r>
          </a:p>
          <a:p>
            <a:r>
              <a:rPr lang="th-TH" dirty="0">
                <a:solidFill>
                  <a:schemeClr val="bg1"/>
                </a:solidFill>
              </a:rPr>
              <a:t>เป็นการใช้มาโคร </a:t>
            </a:r>
            <a:r>
              <a:rPr lang="en-US" dirty="0">
                <a:solidFill>
                  <a:schemeClr val="bg1"/>
                </a:solidFill>
              </a:rPr>
              <a:t>operator </a:t>
            </a:r>
            <a:r>
              <a:rPr lang="th-TH" dirty="0">
                <a:solidFill>
                  <a:schemeClr val="bg1"/>
                </a:solidFill>
              </a:rPr>
              <a:t>เมื่อตรวจพบ </a:t>
            </a:r>
            <a:r>
              <a:rPr lang="en-US" dirty="0">
                <a:solidFill>
                  <a:schemeClr val="bg1"/>
                </a:solidFill>
              </a:rPr>
              <a:t>input </a:t>
            </a:r>
            <a:r>
              <a:rPr lang="th-TH" dirty="0">
                <a:solidFill>
                  <a:schemeClr val="bg1"/>
                </a:solidFill>
              </a:rPr>
              <a:t>จะทำการแจ้งว่าเป็น </a:t>
            </a:r>
            <a:r>
              <a:rPr lang="en-US" dirty="0">
                <a:solidFill>
                  <a:schemeClr val="bg1"/>
                </a:solidFill>
              </a:rPr>
              <a:t>Operator </a:t>
            </a:r>
            <a:r>
              <a:rPr lang="th-TH" dirty="0">
                <a:solidFill>
                  <a:schemeClr val="bg1"/>
                </a:solidFill>
              </a:rPr>
              <a:t>ตามด้วย </a:t>
            </a:r>
            <a:r>
              <a:rPr lang="en-US" dirty="0">
                <a:solidFill>
                  <a:schemeClr val="bg1"/>
                </a:solidFill>
              </a:rPr>
              <a:t>input </a:t>
            </a:r>
            <a:r>
              <a:rPr lang="th-TH" dirty="0">
                <a:solidFill>
                  <a:schemeClr val="bg1"/>
                </a:solidFill>
              </a:rPr>
              <a:t>ที่ตรวจพบ จากนั้นก็ขึ้นบรรทัดใหม่เพื่ออ่าน</a:t>
            </a:r>
            <a:r>
              <a:rPr lang="en-US" dirty="0">
                <a:solidFill>
                  <a:schemeClr val="bg1"/>
                </a:solidFill>
              </a:rPr>
              <a:t> input</a:t>
            </a:r>
            <a:r>
              <a:rPr lang="th-TH" dirty="0">
                <a:solidFill>
                  <a:schemeClr val="bg1"/>
                </a:solidFill>
              </a:rPr>
              <a:t> ต่อไป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98232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กล่องข้อความ 10">
            <a:extLst>
              <a:ext uri="{FF2B5EF4-FFF2-40B4-BE49-F238E27FC236}">
                <a16:creationId xmlns:a16="http://schemas.microsoft.com/office/drawing/2014/main" id="{2B4A9842-AA05-4F68-9E4F-154961249A1F}"/>
              </a:ext>
            </a:extLst>
          </p:cNvPr>
          <p:cNvSpPr txBox="1"/>
          <p:nvPr/>
        </p:nvSpPr>
        <p:spPr>
          <a:xfrm>
            <a:off x="554411" y="5166240"/>
            <a:ext cx="1108317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บรรทัดที่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33-35</a:t>
            </a:r>
          </a:p>
          <a:p>
            <a:r>
              <a:rPr lang="th-TH" dirty="0">
                <a:solidFill>
                  <a:schemeClr val="bg1"/>
                </a:solidFill>
              </a:rPr>
              <a:t>เป็นการใช้มาโคร </a:t>
            </a:r>
            <a:r>
              <a:rPr lang="en-US" dirty="0">
                <a:solidFill>
                  <a:schemeClr val="bg1"/>
                </a:solidFill>
              </a:rPr>
              <a:t>keyword </a:t>
            </a:r>
            <a:r>
              <a:rPr lang="th-TH" dirty="0">
                <a:solidFill>
                  <a:schemeClr val="bg1"/>
                </a:solidFill>
              </a:rPr>
              <a:t>เมื่อตรวจพบ </a:t>
            </a:r>
            <a:r>
              <a:rPr lang="en-US" dirty="0">
                <a:solidFill>
                  <a:schemeClr val="bg1"/>
                </a:solidFill>
              </a:rPr>
              <a:t>input </a:t>
            </a:r>
            <a:r>
              <a:rPr lang="th-TH" dirty="0">
                <a:solidFill>
                  <a:schemeClr val="bg1"/>
                </a:solidFill>
              </a:rPr>
              <a:t>จะทำการแจ้งว่าเป็น </a:t>
            </a:r>
            <a:r>
              <a:rPr lang="en-US" dirty="0">
                <a:solidFill>
                  <a:schemeClr val="bg1"/>
                </a:solidFill>
              </a:rPr>
              <a:t>Keyword </a:t>
            </a:r>
            <a:r>
              <a:rPr lang="th-TH" dirty="0">
                <a:solidFill>
                  <a:schemeClr val="bg1"/>
                </a:solidFill>
              </a:rPr>
              <a:t>ตามด้วย </a:t>
            </a:r>
            <a:r>
              <a:rPr lang="en-US" dirty="0">
                <a:solidFill>
                  <a:schemeClr val="bg1"/>
                </a:solidFill>
              </a:rPr>
              <a:t>input </a:t>
            </a:r>
            <a:r>
              <a:rPr lang="th-TH" dirty="0">
                <a:solidFill>
                  <a:schemeClr val="bg1"/>
                </a:solidFill>
              </a:rPr>
              <a:t>ที่ตรวจพบ จากนั้นก็ขึ้นบรรทัดใหม่เพื่ออ่าน</a:t>
            </a:r>
            <a:r>
              <a:rPr lang="en-US" dirty="0">
                <a:solidFill>
                  <a:schemeClr val="bg1"/>
                </a:solidFill>
              </a:rPr>
              <a:t> input</a:t>
            </a:r>
            <a:r>
              <a:rPr lang="th-TH" dirty="0">
                <a:solidFill>
                  <a:schemeClr val="bg1"/>
                </a:solidFill>
              </a:rPr>
              <a:t> ต่อไป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สี่เหลี่ยมผืนผ้า 1">
            <a:extLst>
              <a:ext uri="{FF2B5EF4-FFF2-40B4-BE49-F238E27FC236}">
                <a16:creationId xmlns:a16="http://schemas.microsoft.com/office/drawing/2014/main" id="{A847E4EF-EAB9-4E0D-A1E5-1C2F85EC56DA}"/>
              </a:ext>
            </a:extLst>
          </p:cNvPr>
          <p:cNvSpPr/>
          <p:nvPr/>
        </p:nvSpPr>
        <p:spPr>
          <a:xfrm>
            <a:off x="0" y="0"/>
            <a:ext cx="12192000" cy="48896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กล่องข้อความ 3">
            <a:extLst>
              <a:ext uri="{FF2B5EF4-FFF2-40B4-BE49-F238E27FC236}">
                <a16:creationId xmlns:a16="http://schemas.microsoft.com/office/drawing/2014/main" id="{BA4A6ADB-C9A9-4748-835D-9F6787383BE6}"/>
              </a:ext>
            </a:extLst>
          </p:cNvPr>
          <p:cNvSpPr txBox="1"/>
          <p:nvPr/>
        </p:nvSpPr>
        <p:spPr>
          <a:xfrm>
            <a:off x="9698226" y="65039"/>
            <a:ext cx="2420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Arial Black" panose="020B0A04020102020204" pitchFamily="34" charset="0"/>
              </a:rPr>
              <a:t>Project Automata</a:t>
            </a:r>
            <a:endParaRPr lang="th-TH" sz="18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8" name="กล่องข้อความ 7">
            <a:extLst>
              <a:ext uri="{FF2B5EF4-FFF2-40B4-BE49-F238E27FC236}">
                <a16:creationId xmlns:a16="http://schemas.microsoft.com/office/drawing/2014/main" id="{026EAE21-710E-40F9-9A3E-664A7121CD34}"/>
              </a:ext>
            </a:extLst>
          </p:cNvPr>
          <p:cNvSpPr txBox="1"/>
          <p:nvPr/>
        </p:nvSpPr>
        <p:spPr>
          <a:xfrm>
            <a:off x="3814574" y="626906"/>
            <a:ext cx="45628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3600" dirty="0">
                <a:solidFill>
                  <a:schemeClr val="bg1"/>
                </a:solidFill>
              </a:rPr>
              <a:t>อธิบายส่วนของ </a:t>
            </a:r>
            <a:r>
              <a:rPr lang="en-US" sz="3600" dirty="0">
                <a:solidFill>
                  <a:schemeClr val="bg1"/>
                </a:solidFill>
              </a:rPr>
              <a:t>Lexical Rules</a:t>
            </a:r>
          </a:p>
          <a:p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7" name="กล่องข้อความ 6">
            <a:extLst>
              <a:ext uri="{FF2B5EF4-FFF2-40B4-BE49-F238E27FC236}">
                <a16:creationId xmlns:a16="http://schemas.microsoft.com/office/drawing/2014/main" id="{300391D1-0E73-4C1F-80E2-AF20A8EFC2F5}"/>
              </a:ext>
            </a:extLst>
          </p:cNvPr>
          <p:cNvSpPr txBox="1"/>
          <p:nvPr/>
        </p:nvSpPr>
        <p:spPr>
          <a:xfrm>
            <a:off x="554412" y="2544791"/>
            <a:ext cx="1108317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บรรทัดที่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30-32</a:t>
            </a:r>
          </a:p>
          <a:p>
            <a:r>
              <a:rPr lang="th-TH" dirty="0">
                <a:solidFill>
                  <a:schemeClr val="bg1"/>
                </a:solidFill>
              </a:rPr>
              <a:t>เป็นการใช้มาโคร </a:t>
            </a:r>
            <a:r>
              <a:rPr lang="en-US" dirty="0" err="1">
                <a:solidFill>
                  <a:schemeClr val="bg1"/>
                </a:solidFill>
              </a:rPr>
              <a:t>parsemi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th-TH" dirty="0">
                <a:solidFill>
                  <a:schemeClr val="bg1"/>
                </a:solidFill>
              </a:rPr>
              <a:t>เมื่อตรวจพบ </a:t>
            </a:r>
            <a:r>
              <a:rPr lang="en-US" dirty="0">
                <a:solidFill>
                  <a:schemeClr val="bg1"/>
                </a:solidFill>
              </a:rPr>
              <a:t>input </a:t>
            </a:r>
            <a:r>
              <a:rPr lang="th-TH" dirty="0">
                <a:solidFill>
                  <a:schemeClr val="bg1"/>
                </a:solidFill>
              </a:rPr>
              <a:t>จะทำการแจ้งว่าเป็น </a:t>
            </a:r>
            <a:r>
              <a:rPr lang="en-US" dirty="0" err="1">
                <a:solidFill>
                  <a:schemeClr val="bg1"/>
                </a:solidFill>
              </a:rPr>
              <a:t>parsemi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th-TH" dirty="0">
                <a:solidFill>
                  <a:schemeClr val="bg1"/>
                </a:solidFill>
              </a:rPr>
              <a:t>ตามด้วย </a:t>
            </a:r>
            <a:r>
              <a:rPr lang="en-US" dirty="0">
                <a:solidFill>
                  <a:schemeClr val="bg1"/>
                </a:solidFill>
              </a:rPr>
              <a:t>input </a:t>
            </a:r>
            <a:r>
              <a:rPr lang="th-TH" dirty="0">
                <a:solidFill>
                  <a:schemeClr val="bg1"/>
                </a:solidFill>
              </a:rPr>
              <a:t>ที่ตรวจพบ จากนั้นก็ขึ้นบรรทัดใหม่เพื่ออ่าน</a:t>
            </a:r>
            <a:r>
              <a:rPr lang="en-US" dirty="0">
                <a:solidFill>
                  <a:schemeClr val="bg1"/>
                </a:solidFill>
              </a:rPr>
              <a:t> input</a:t>
            </a:r>
            <a:r>
              <a:rPr lang="th-TH" dirty="0">
                <a:solidFill>
                  <a:schemeClr val="bg1"/>
                </a:solidFill>
              </a:rPr>
              <a:t> ต่อไป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รูปภาพ 2">
            <a:extLst>
              <a:ext uri="{FF2B5EF4-FFF2-40B4-BE49-F238E27FC236}">
                <a16:creationId xmlns:a16="http://schemas.microsoft.com/office/drawing/2014/main" id="{00F3998A-BA21-4378-A46A-C46C828767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281" b="59067"/>
          <a:stretch/>
        </p:blipFill>
        <p:spPr>
          <a:xfrm>
            <a:off x="1092886" y="1380937"/>
            <a:ext cx="9667486" cy="709683"/>
          </a:xfrm>
          <a:prstGeom prst="rect">
            <a:avLst/>
          </a:prstGeom>
        </p:spPr>
      </p:pic>
      <p:pic>
        <p:nvPicPr>
          <p:cNvPr id="10" name="รูปภาพ 9">
            <a:extLst>
              <a:ext uri="{FF2B5EF4-FFF2-40B4-BE49-F238E27FC236}">
                <a16:creationId xmlns:a16="http://schemas.microsoft.com/office/drawing/2014/main" id="{D4BA5E1F-BE88-4D3B-8E2F-BEE368BFB9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9791" b="47829"/>
          <a:stretch/>
        </p:blipFill>
        <p:spPr>
          <a:xfrm>
            <a:off x="1092886" y="4146448"/>
            <a:ext cx="9667486" cy="754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9436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กล่องข้อความ 10">
            <a:extLst>
              <a:ext uri="{FF2B5EF4-FFF2-40B4-BE49-F238E27FC236}">
                <a16:creationId xmlns:a16="http://schemas.microsoft.com/office/drawing/2014/main" id="{2B4A9842-AA05-4F68-9E4F-154961249A1F}"/>
              </a:ext>
            </a:extLst>
          </p:cNvPr>
          <p:cNvSpPr txBox="1"/>
          <p:nvPr/>
        </p:nvSpPr>
        <p:spPr>
          <a:xfrm>
            <a:off x="554411" y="5166240"/>
            <a:ext cx="1108317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บรรทัดที่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46-48</a:t>
            </a:r>
          </a:p>
          <a:p>
            <a:r>
              <a:rPr lang="th-TH" dirty="0">
                <a:solidFill>
                  <a:schemeClr val="bg1"/>
                </a:solidFill>
              </a:rPr>
              <a:t>เป็นการใช้มาโคร </a:t>
            </a:r>
            <a:r>
              <a:rPr lang="en-US" dirty="0" err="1">
                <a:solidFill>
                  <a:schemeClr val="bg1"/>
                </a:solidFill>
              </a:rPr>
              <a:t>strng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th-TH" dirty="0">
                <a:solidFill>
                  <a:schemeClr val="bg1"/>
                </a:solidFill>
              </a:rPr>
              <a:t>เมื่อตรวจพบ </a:t>
            </a:r>
            <a:r>
              <a:rPr lang="en-US" dirty="0">
                <a:solidFill>
                  <a:schemeClr val="bg1"/>
                </a:solidFill>
              </a:rPr>
              <a:t>input </a:t>
            </a:r>
            <a:r>
              <a:rPr lang="th-TH" dirty="0">
                <a:solidFill>
                  <a:schemeClr val="bg1"/>
                </a:solidFill>
              </a:rPr>
              <a:t>จะทำการแจ้งว่าเป็น </a:t>
            </a:r>
            <a:r>
              <a:rPr lang="en-US" dirty="0">
                <a:solidFill>
                  <a:schemeClr val="bg1"/>
                </a:solidFill>
              </a:rPr>
              <a:t>String </a:t>
            </a:r>
            <a:r>
              <a:rPr lang="th-TH" dirty="0">
                <a:solidFill>
                  <a:schemeClr val="bg1"/>
                </a:solidFill>
              </a:rPr>
              <a:t>ตามด้วย </a:t>
            </a:r>
            <a:r>
              <a:rPr lang="en-US" dirty="0">
                <a:solidFill>
                  <a:schemeClr val="bg1"/>
                </a:solidFill>
              </a:rPr>
              <a:t>input </a:t>
            </a:r>
            <a:r>
              <a:rPr lang="th-TH" dirty="0">
                <a:solidFill>
                  <a:schemeClr val="bg1"/>
                </a:solidFill>
              </a:rPr>
              <a:t>ที่ตรวจพบ จากนั้นก็ขึ้นบรรทัดใหม่เพื่ออ่าน</a:t>
            </a:r>
            <a:r>
              <a:rPr lang="en-US" dirty="0">
                <a:solidFill>
                  <a:schemeClr val="bg1"/>
                </a:solidFill>
              </a:rPr>
              <a:t> input</a:t>
            </a:r>
            <a:r>
              <a:rPr lang="th-TH" dirty="0">
                <a:solidFill>
                  <a:schemeClr val="bg1"/>
                </a:solidFill>
              </a:rPr>
              <a:t> ต่อไป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สี่เหลี่ยมผืนผ้า 1">
            <a:extLst>
              <a:ext uri="{FF2B5EF4-FFF2-40B4-BE49-F238E27FC236}">
                <a16:creationId xmlns:a16="http://schemas.microsoft.com/office/drawing/2014/main" id="{A847E4EF-EAB9-4E0D-A1E5-1C2F85EC56DA}"/>
              </a:ext>
            </a:extLst>
          </p:cNvPr>
          <p:cNvSpPr/>
          <p:nvPr/>
        </p:nvSpPr>
        <p:spPr>
          <a:xfrm>
            <a:off x="0" y="0"/>
            <a:ext cx="12192000" cy="48896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กล่องข้อความ 3">
            <a:extLst>
              <a:ext uri="{FF2B5EF4-FFF2-40B4-BE49-F238E27FC236}">
                <a16:creationId xmlns:a16="http://schemas.microsoft.com/office/drawing/2014/main" id="{BA4A6ADB-C9A9-4748-835D-9F6787383BE6}"/>
              </a:ext>
            </a:extLst>
          </p:cNvPr>
          <p:cNvSpPr txBox="1"/>
          <p:nvPr/>
        </p:nvSpPr>
        <p:spPr>
          <a:xfrm>
            <a:off x="9698226" y="65039"/>
            <a:ext cx="2420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Arial Black" panose="020B0A04020102020204" pitchFamily="34" charset="0"/>
              </a:rPr>
              <a:t>Project Automata</a:t>
            </a:r>
            <a:endParaRPr lang="th-TH" sz="18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8" name="กล่องข้อความ 7">
            <a:extLst>
              <a:ext uri="{FF2B5EF4-FFF2-40B4-BE49-F238E27FC236}">
                <a16:creationId xmlns:a16="http://schemas.microsoft.com/office/drawing/2014/main" id="{026EAE21-710E-40F9-9A3E-664A7121CD34}"/>
              </a:ext>
            </a:extLst>
          </p:cNvPr>
          <p:cNvSpPr txBox="1"/>
          <p:nvPr/>
        </p:nvSpPr>
        <p:spPr>
          <a:xfrm>
            <a:off x="3814574" y="626906"/>
            <a:ext cx="45628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3600" dirty="0">
                <a:solidFill>
                  <a:schemeClr val="bg1"/>
                </a:solidFill>
              </a:rPr>
              <a:t>อธิบายส่วนของ </a:t>
            </a:r>
            <a:r>
              <a:rPr lang="en-US" sz="3600" dirty="0">
                <a:solidFill>
                  <a:schemeClr val="bg1"/>
                </a:solidFill>
              </a:rPr>
              <a:t>Lexical Rules</a:t>
            </a:r>
          </a:p>
          <a:p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7" name="กล่องข้อความ 6">
            <a:extLst>
              <a:ext uri="{FF2B5EF4-FFF2-40B4-BE49-F238E27FC236}">
                <a16:creationId xmlns:a16="http://schemas.microsoft.com/office/drawing/2014/main" id="{300391D1-0E73-4C1F-80E2-AF20A8EFC2F5}"/>
              </a:ext>
            </a:extLst>
          </p:cNvPr>
          <p:cNvSpPr txBox="1"/>
          <p:nvPr/>
        </p:nvSpPr>
        <p:spPr>
          <a:xfrm>
            <a:off x="554412" y="2544791"/>
            <a:ext cx="1108317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บรรทัดที่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36-38</a:t>
            </a:r>
          </a:p>
          <a:p>
            <a:r>
              <a:rPr lang="th-TH" dirty="0">
                <a:solidFill>
                  <a:schemeClr val="bg1"/>
                </a:solidFill>
              </a:rPr>
              <a:t>เป็นการใช้มาโคร </a:t>
            </a:r>
            <a:r>
              <a:rPr lang="en-US" dirty="0">
                <a:solidFill>
                  <a:schemeClr val="bg1"/>
                </a:solidFill>
              </a:rPr>
              <a:t>integer </a:t>
            </a:r>
            <a:r>
              <a:rPr lang="th-TH" dirty="0">
                <a:solidFill>
                  <a:schemeClr val="bg1"/>
                </a:solidFill>
              </a:rPr>
              <a:t>เมื่อตรวจพบ </a:t>
            </a:r>
            <a:r>
              <a:rPr lang="en-US" dirty="0">
                <a:solidFill>
                  <a:schemeClr val="bg1"/>
                </a:solidFill>
              </a:rPr>
              <a:t>input </a:t>
            </a:r>
            <a:r>
              <a:rPr lang="th-TH" dirty="0">
                <a:solidFill>
                  <a:schemeClr val="bg1"/>
                </a:solidFill>
              </a:rPr>
              <a:t>จะทำการแจ้งว่าเป็น </a:t>
            </a:r>
            <a:r>
              <a:rPr lang="en-US" dirty="0">
                <a:solidFill>
                  <a:schemeClr val="bg1"/>
                </a:solidFill>
              </a:rPr>
              <a:t>Integer </a:t>
            </a:r>
            <a:r>
              <a:rPr lang="th-TH" dirty="0">
                <a:solidFill>
                  <a:schemeClr val="bg1"/>
                </a:solidFill>
              </a:rPr>
              <a:t>ตามด้วย </a:t>
            </a:r>
            <a:r>
              <a:rPr lang="en-US" dirty="0">
                <a:solidFill>
                  <a:schemeClr val="bg1"/>
                </a:solidFill>
              </a:rPr>
              <a:t>input </a:t>
            </a:r>
            <a:r>
              <a:rPr lang="th-TH" dirty="0">
                <a:solidFill>
                  <a:schemeClr val="bg1"/>
                </a:solidFill>
              </a:rPr>
              <a:t>ที่ตรวจพบ จากนั้นก็ขึ้นบรรทัดใหม่เพื่ออ่าน</a:t>
            </a:r>
            <a:r>
              <a:rPr lang="en-US" dirty="0">
                <a:solidFill>
                  <a:schemeClr val="bg1"/>
                </a:solidFill>
              </a:rPr>
              <a:t> input</a:t>
            </a:r>
            <a:r>
              <a:rPr lang="th-TH" dirty="0">
                <a:solidFill>
                  <a:schemeClr val="bg1"/>
                </a:solidFill>
              </a:rPr>
              <a:t> ต่อไป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รูปภาพ 2">
            <a:extLst>
              <a:ext uri="{FF2B5EF4-FFF2-40B4-BE49-F238E27FC236}">
                <a16:creationId xmlns:a16="http://schemas.microsoft.com/office/drawing/2014/main" id="{00F3998A-BA21-4378-A46A-C46C828767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1200" b="37092"/>
          <a:stretch/>
        </p:blipFill>
        <p:spPr>
          <a:xfrm>
            <a:off x="1092886" y="1470687"/>
            <a:ext cx="9667486" cy="713096"/>
          </a:xfrm>
          <a:prstGeom prst="rect">
            <a:avLst/>
          </a:prstGeom>
        </p:spPr>
      </p:pic>
      <p:pic>
        <p:nvPicPr>
          <p:cNvPr id="10" name="รูปภาพ 9">
            <a:extLst>
              <a:ext uri="{FF2B5EF4-FFF2-40B4-BE49-F238E27FC236}">
                <a16:creationId xmlns:a16="http://schemas.microsoft.com/office/drawing/2014/main" id="{D4BA5E1F-BE88-4D3B-8E2F-BEE368BFB9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8022" b="1057"/>
          <a:stretch/>
        </p:blipFill>
        <p:spPr>
          <a:xfrm>
            <a:off x="1092886" y="4215419"/>
            <a:ext cx="9667486" cy="665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2853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กล่องข้อความ 10">
            <a:extLst>
              <a:ext uri="{FF2B5EF4-FFF2-40B4-BE49-F238E27FC236}">
                <a16:creationId xmlns:a16="http://schemas.microsoft.com/office/drawing/2014/main" id="{2B4A9842-AA05-4F68-9E4F-154961249A1F}"/>
              </a:ext>
            </a:extLst>
          </p:cNvPr>
          <p:cNvSpPr txBox="1"/>
          <p:nvPr/>
        </p:nvSpPr>
        <p:spPr>
          <a:xfrm>
            <a:off x="554410" y="3336497"/>
            <a:ext cx="1108317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บรรทัดที่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39-45</a:t>
            </a:r>
          </a:p>
          <a:p>
            <a:r>
              <a:rPr lang="th-TH" dirty="0">
                <a:solidFill>
                  <a:schemeClr val="bg1"/>
                </a:solidFill>
              </a:rPr>
              <a:t>เป็นการใช้มาโคร </a:t>
            </a:r>
            <a:r>
              <a:rPr lang="en-US" dirty="0">
                <a:solidFill>
                  <a:schemeClr val="bg1"/>
                </a:solidFill>
              </a:rPr>
              <a:t>identifier </a:t>
            </a:r>
            <a:r>
              <a:rPr lang="th-TH" dirty="0">
                <a:solidFill>
                  <a:schemeClr val="bg1"/>
                </a:solidFill>
              </a:rPr>
              <a:t>เมื่อตรวจพบ </a:t>
            </a:r>
            <a:r>
              <a:rPr lang="en-US" dirty="0">
                <a:solidFill>
                  <a:schemeClr val="bg1"/>
                </a:solidFill>
              </a:rPr>
              <a:t>input </a:t>
            </a:r>
            <a:r>
              <a:rPr lang="th-TH" dirty="0">
                <a:solidFill>
                  <a:schemeClr val="bg1"/>
                </a:solidFill>
              </a:rPr>
              <a:t>จะทำการเช็คเงื่อนไข </a:t>
            </a:r>
          </a:p>
          <a:p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- if</a:t>
            </a:r>
            <a:r>
              <a:rPr lang="th-TH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	</a:t>
            </a:r>
            <a:r>
              <a:rPr lang="th-TH" dirty="0">
                <a:solidFill>
                  <a:schemeClr val="bg1"/>
                </a:solidFill>
              </a:rPr>
              <a:t>ถ้าหากว่า </a:t>
            </a:r>
            <a:r>
              <a:rPr lang="en-US" dirty="0">
                <a:solidFill>
                  <a:schemeClr val="bg1"/>
                </a:solidFill>
              </a:rPr>
              <a:t>input</a:t>
            </a:r>
            <a:r>
              <a:rPr lang="th-TH" dirty="0">
                <a:solidFill>
                  <a:schemeClr val="bg1"/>
                </a:solidFill>
              </a:rPr>
              <a:t> ที่เจอนั้นซ้ำกับใน </a:t>
            </a:r>
            <a:r>
              <a:rPr lang="en-US" dirty="0" err="1">
                <a:solidFill>
                  <a:schemeClr val="bg1"/>
                </a:solidFill>
              </a:rPr>
              <a:t>ArrayList</a:t>
            </a:r>
            <a:r>
              <a:rPr lang="th-TH" dirty="0">
                <a:solidFill>
                  <a:schemeClr val="bg1"/>
                </a:solidFill>
              </a:rPr>
              <a:t> โปรแกรมจะแสดงว่า </a:t>
            </a:r>
            <a:r>
              <a:rPr lang="en-US" dirty="0">
                <a:solidFill>
                  <a:schemeClr val="bg1"/>
                </a:solidFill>
              </a:rPr>
              <a:t>identifier </a:t>
            </a:r>
            <a:r>
              <a:rPr lang="th-TH" dirty="0">
                <a:solidFill>
                  <a:schemeClr val="bg1"/>
                </a:solidFill>
              </a:rPr>
              <a:t>นี้เคยมีอยู่ใน </a:t>
            </a:r>
            <a:r>
              <a:rPr lang="en-US" dirty="0">
                <a:solidFill>
                  <a:schemeClr val="bg1"/>
                </a:solidFill>
              </a:rPr>
              <a:t>symbol table </a:t>
            </a:r>
            <a:r>
              <a:rPr lang="th-TH" dirty="0">
                <a:solidFill>
                  <a:schemeClr val="bg1"/>
                </a:solidFill>
              </a:rPr>
              <a:t>แล้ว</a:t>
            </a:r>
          </a:p>
          <a:p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- else</a:t>
            </a:r>
            <a:r>
              <a:rPr lang="th-TH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	</a:t>
            </a:r>
            <a:r>
              <a:rPr lang="th-TH" dirty="0">
                <a:solidFill>
                  <a:schemeClr val="bg1"/>
                </a:solidFill>
              </a:rPr>
              <a:t>ถ้าหากว่า </a:t>
            </a:r>
            <a:r>
              <a:rPr lang="en-US" dirty="0">
                <a:solidFill>
                  <a:schemeClr val="bg1"/>
                </a:solidFill>
              </a:rPr>
              <a:t>input </a:t>
            </a:r>
            <a:r>
              <a:rPr lang="th-TH" dirty="0">
                <a:solidFill>
                  <a:schemeClr val="bg1"/>
                </a:solidFill>
              </a:rPr>
              <a:t>ที่เจอนั้นไม่ซ้ำกับใน </a:t>
            </a:r>
            <a:r>
              <a:rPr lang="en-US" dirty="0" err="1">
                <a:solidFill>
                  <a:schemeClr val="bg1"/>
                </a:solidFill>
              </a:rPr>
              <a:t>ArrayList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th-TH" dirty="0">
                <a:solidFill>
                  <a:schemeClr val="bg1"/>
                </a:solidFill>
              </a:rPr>
              <a:t>โปรแกรมจะแสดงว่า </a:t>
            </a:r>
            <a:r>
              <a:rPr lang="en-US" dirty="0">
                <a:solidFill>
                  <a:schemeClr val="bg1"/>
                </a:solidFill>
              </a:rPr>
              <a:t>new identifier </a:t>
            </a:r>
            <a:r>
              <a:rPr lang="th-TH" dirty="0">
                <a:solidFill>
                  <a:schemeClr val="bg1"/>
                </a:solidFill>
              </a:rPr>
              <a:t>ตามด้วย</a:t>
            </a:r>
            <a:r>
              <a:rPr lang="en-US" dirty="0">
                <a:solidFill>
                  <a:schemeClr val="bg1"/>
                </a:solidFill>
              </a:rPr>
              <a:t> input</a:t>
            </a:r>
            <a:r>
              <a:rPr lang="th-TH" dirty="0">
                <a:solidFill>
                  <a:schemeClr val="bg1"/>
                </a:solidFill>
              </a:rPr>
              <a:t> ที่อ่านอยู่</a:t>
            </a:r>
          </a:p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th-TH" dirty="0">
                <a:solidFill>
                  <a:schemeClr val="bg1"/>
                </a:solidFill>
              </a:rPr>
              <a:t>จากนั้นก็ขึ้นบรรทัดใหม่เพื่ออ่าน </a:t>
            </a:r>
            <a:r>
              <a:rPr lang="en-US" dirty="0">
                <a:solidFill>
                  <a:schemeClr val="bg1"/>
                </a:solidFill>
              </a:rPr>
              <a:t>input </a:t>
            </a:r>
            <a:r>
              <a:rPr lang="th-TH" dirty="0">
                <a:solidFill>
                  <a:schemeClr val="bg1"/>
                </a:solidFill>
              </a:rPr>
              <a:t>ต่อไป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สี่เหลี่ยมผืนผ้า 1">
            <a:extLst>
              <a:ext uri="{FF2B5EF4-FFF2-40B4-BE49-F238E27FC236}">
                <a16:creationId xmlns:a16="http://schemas.microsoft.com/office/drawing/2014/main" id="{A847E4EF-EAB9-4E0D-A1E5-1C2F85EC56DA}"/>
              </a:ext>
            </a:extLst>
          </p:cNvPr>
          <p:cNvSpPr/>
          <p:nvPr/>
        </p:nvSpPr>
        <p:spPr>
          <a:xfrm>
            <a:off x="0" y="0"/>
            <a:ext cx="12192000" cy="48896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กล่องข้อความ 3">
            <a:extLst>
              <a:ext uri="{FF2B5EF4-FFF2-40B4-BE49-F238E27FC236}">
                <a16:creationId xmlns:a16="http://schemas.microsoft.com/office/drawing/2014/main" id="{BA4A6ADB-C9A9-4748-835D-9F6787383BE6}"/>
              </a:ext>
            </a:extLst>
          </p:cNvPr>
          <p:cNvSpPr txBox="1"/>
          <p:nvPr/>
        </p:nvSpPr>
        <p:spPr>
          <a:xfrm>
            <a:off x="9698226" y="65039"/>
            <a:ext cx="2420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Arial Black" panose="020B0A04020102020204" pitchFamily="34" charset="0"/>
              </a:rPr>
              <a:t>Project Automata</a:t>
            </a:r>
            <a:endParaRPr lang="th-TH" sz="18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8" name="กล่องข้อความ 7">
            <a:extLst>
              <a:ext uri="{FF2B5EF4-FFF2-40B4-BE49-F238E27FC236}">
                <a16:creationId xmlns:a16="http://schemas.microsoft.com/office/drawing/2014/main" id="{026EAE21-710E-40F9-9A3E-664A7121CD34}"/>
              </a:ext>
            </a:extLst>
          </p:cNvPr>
          <p:cNvSpPr txBox="1"/>
          <p:nvPr/>
        </p:nvSpPr>
        <p:spPr>
          <a:xfrm>
            <a:off x="3814574" y="626906"/>
            <a:ext cx="45628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3600" dirty="0">
                <a:solidFill>
                  <a:schemeClr val="bg1"/>
                </a:solidFill>
              </a:rPr>
              <a:t>อธิบายส่วนของ </a:t>
            </a:r>
            <a:r>
              <a:rPr lang="en-US" sz="3600" dirty="0">
                <a:solidFill>
                  <a:schemeClr val="bg1"/>
                </a:solidFill>
              </a:rPr>
              <a:t>Lexical Rules</a:t>
            </a:r>
          </a:p>
          <a:p>
            <a:endParaRPr lang="en-US" sz="3600" dirty="0">
              <a:solidFill>
                <a:schemeClr val="bg1"/>
              </a:solidFill>
            </a:endParaRPr>
          </a:p>
        </p:txBody>
      </p:sp>
      <p:pic>
        <p:nvPicPr>
          <p:cNvPr id="10" name="รูปภาพ 9">
            <a:extLst>
              <a:ext uri="{FF2B5EF4-FFF2-40B4-BE49-F238E27FC236}">
                <a16:creationId xmlns:a16="http://schemas.microsoft.com/office/drawing/2014/main" id="{D4BA5E1F-BE88-4D3B-8E2F-BEE368BFB9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2016" b="11991"/>
          <a:stretch/>
        </p:blipFill>
        <p:spPr>
          <a:xfrm>
            <a:off x="1262255" y="1467409"/>
            <a:ext cx="9667486" cy="1583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5813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กล่องข้อความ 10">
            <a:extLst>
              <a:ext uri="{FF2B5EF4-FFF2-40B4-BE49-F238E27FC236}">
                <a16:creationId xmlns:a16="http://schemas.microsoft.com/office/drawing/2014/main" id="{2B4A9842-AA05-4F68-9E4F-154961249A1F}"/>
              </a:ext>
            </a:extLst>
          </p:cNvPr>
          <p:cNvSpPr txBox="1"/>
          <p:nvPr/>
        </p:nvSpPr>
        <p:spPr>
          <a:xfrm>
            <a:off x="554409" y="4793840"/>
            <a:ext cx="1108317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บรรทัดที่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52</a:t>
            </a:r>
          </a:p>
          <a:p>
            <a:r>
              <a:rPr lang="th-TH" dirty="0">
                <a:solidFill>
                  <a:schemeClr val="bg1"/>
                </a:solidFill>
              </a:rPr>
              <a:t>เป็นการใช้มาโคร </a:t>
            </a:r>
            <a:r>
              <a:rPr lang="en-US" dirty="0">
                <a:solidFill>
                  <a:schemeClr val="bg1"/>
                </a:solidFill>
              </a:rPr>
              <a:t>white </a:t>
            </a:r>
            <a:r>
              <a:rPr lang="th-TH" dirty="0">
                <a:solidFill>
                  <a:schemeClr val="bg1"/>
                </a:solidFill>
              </a:rPr>
              <a:t>เมื่อตรวจพบ </a:t>
            </a:r>
            <a:r>
              <a:rPr lang="en-US" dirty="0">
                <a:solidFill>
                  <a:schemeClr val="bg1"/>
                </a:solidFill>
              </a:rPr>
              <a:t>input </a:t>
            </a:r>
            <a:r>
              <a:rPr lang="th-TH" dirty="0">
                <a:solidFill>
                  <a:schemeClr val="bg1"/>
                </a:solidFill>
              </a:rPr>
              <a:t>โปรแกรมจะไม่ทำการ</a:t>
            </a:r>
            <a:r>
              <a:rPr lang="th-TH" dirty="0" err="1">
                <a:solidFill>
                  <a:schemeClr val="bg1"/>
                </a:solidFill>
              </a:rPr>
              <a:t>ใดๆ</a:t>
            </a:r>
            <a:r>
              <a:rPr lang="th-TH" dirty="0">
                <a:solidFill>
                  <a:schemeClr val="bg1"/>
                </a:solidFill>
              </a:rPr>
              <a:t>กับ </a:t>
            </a:r>
            <a:r>
              <a:rPr lang="en-US" dirty="0">
                <a:solidFill>
                  <a:schemeClr val="bg1"/>
                </a:solidFill>
              </a:rPr>
              <a:t>input</a:t>
            </a:r>
            <a:r>
              <a:rPr lang="th-TH" dirty="0">
                <a:solidFill>
                  <a:schemeClr val="bg1"/>
                </a:solidFill>
              </a:rPr>
              <a:t> นั้นจากนั้นก็จะไปอ่าน </a:t>
            </a:r>
            <a:r>
              <a:rPr lang="en-US" dirty="0">
                <a:solidFill>
                  <a:schemeClr val="bg1"/>
                </a:solidFill>
              </a:rPr>
              <a:t>input </a:t>
            </a:r>
            <a:r>
              <a:rPr lang="th-TH" dirty="0">
                <a:solidFill>
                  <a:schemeClr val="bg1"/>
                </a:solidFill>
              </a:rPr>
              <a:t>ต่อไป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สี่เหลี่ยมผืนผ้า 1">
            <a:extLst>
              <a:ext uri="{FF2B5EF4-FFF2-40B4-BE49-F238E27FC236}">
                <a16:creationId xmlns:a16="http://schemas.microsoft.com/office/drawing/2014/main" id="{A847E4EF-EAB9-4E0D-A1E5-1C2F85EC56DA}"/>
              </a:ext>
            </a:extLst>
          </p:cNvPr>
          <p:cNvSpPr/>
          <p:nvPr/>
        </p:nvSpPr>
        <p:spPr>
          <a:xfrm>
            <a:off x="0" y="0"/>
            <a:ext cx="12192000" cy="48896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กล่องข้อความ 3">
            <a:extLst>
              <a:ext uri="{FF2B5EF4-FFF2-40B4-BE49-F238E27FC236}">
                <a16:creationId xmlns:a16="http://schemas.microsoft.com/office/drawing/2014/main" id="{BA4A6ADB-C9A9-4748-835D-9F6787383BE6}"/>
              </a:ext>
            </a:extLst>
          </p:cNvPr>
          <p:cNvSpPr txBox="1"/>
          <p:nvPr/>
        </p:nvSpPr>
        <p:spPr>
          <a:xfrm>
            <a:off x="9698226" y="65039"/>
            <a:ext cx="2420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Arial Black" panose="020B0A04020102020204" pitchFamily="34" charset="0"/>
              </a:rPr>
              <a:t>Project Automata</a:t>
            </a:r>
            <a:endParaRPr lang="th-TH" sz="18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8" name="กล่องข้อความ 7">
            <a:extLst>
              <a:ext uri="{FF2B5EF4-FFF2-40B4-BE49-F238E27FC236}">
                <a16:creationId xmlns:a16="http://schemas.microsoft.com/office/drawing/2014/main" id="{026EAE21-710E-40F9-9A3E-664A7121CD34}"/>
              </a:ext>
            </a:extLst>
          </p:cNvPr>
          <p:cNvSpPr txBox="1"/>
          <p:nvPr/>
        </p:nvSpPr>
        <p:spPr>
          <a:xfrm>
            <a:off x="3814570" y="590634"/>
            <a:ext cx="45628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3600" dirty="0">
                <a:solidFill>
                  <a:schemeClr val="bg1"/>
                </a:solidFill>
              </a:rPr>
              <a:t>อธิบายส่วนของ </a:t>
            </a:r>
            <a:r>
              <a:rPr lang="en-US" sz="3600" dirty="0">
                <a:solidFill>
                  <a:schemeClr val="bg1"/>
                </a:solidFill>
              </a:rPr>
              <a:t>Lexical Rules</a:t>
            </a:r>
          </a:p>
          <a:p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7" name="กล่องข้อความ 6">
            <a:extLst>
              <a:ext uri="{FF2B5EF4-FFF2-40B4-BE49-F238E27FC236}">
                <a16:creationId xmlns:a16="http://schemas.microsoft.com/office/drawing/2014/main" id="{300391D1-0E73-4C1F-80E2-AF20A8EFC2F5}"/>
              </a:ext>
            </a:extLst>
          </p:cNvPr>
          <p:cNvSpPr txBox="1"/>
          <p:nvPr/>
        </p:nvSpPr>
        <p:spPr>
          <a:xfrm>
            <a:off x="547606" y="2449591"/>
            <a:ext cx="1108317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บรรทัดที่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49-51</a:t>
            </a:r>
          </a:p>
          <a:p>
            <a:r>
              <a:rPr lang="th-TH" dirty="0">
                <a:solidFill>
                  <a:schemeClr val="bg1"/>
                </a:solidFill>
              </a:rPr>
              <a:t>เป็นการใช้มาโคร </a:t>
            </a:r>
            <a:r>
              <a:rPr lang="en-US" dirty="0">
                <a:solidFill>
                  <a:schemeClr val="bg1"/>
                </a:solidFill>
              </a:rPr>
              <a:t>comment </a:t>
            </a:r>
            <a:r>
              <a:rPr lang="th-TH" dirty="0">
                <a:solidFill>
                  <a:schemeClr val="bg1"/>
                </a:solidFill>
              </a:rPr>
              <a:t>เมื่อตรวจพบ </a:t>
            </a:r>
            <a:r>
              <a:rPr lang="en-US" dirty="0">
                <a:solidFill>
                  <a:schemeClr val="bg1"/>
                </a:solidFill>
              </a:rPr>
              <a:t>input </a:t>
            </a:r>
            <a:r>
              <a:rPr lang="th-TH" dirty="0">
                <a:solidFill>
                  <a:schemeClr val="bg1"/>
                </a:solidFill>
              </a:rPr>
              <a:t>โปรแกรมจะไม่ทำการ</a:t>
            </a:r>
            <a:r>
              <a:rPr lang="th-TH" dirty="0" err="1">
                <a:solidFill>
                  <a:schemeClr val="bg1"/>
                </a:solidFill>
              </a:rPr>
              <a:t>ใดๆ</a:t>
            </a:r>
            <a:r>
              <a:rPr lang="th-TH" dirty="0">
                <a:solidFill>
                  <a:schemeClr val="bg1"/>
                </a:solidFill>
              </a:rPr>
              <a:t>กับ </a:t>
            </a:r>
            <a:r>
              <a:rPr lang="en-US" dirty="0">
                <a:solidFill>
                  <a:schemeClr val="bg1"/>
                </a:solidFill>
              </a:rPr>
              <a:t>input </a:t>
            </a:r>
            <a:r>
              <a:rPr lang="th-TH" dirty="0">
                <a:solidFill>
                  <a:schemeClr val="bg1"/>
                </a:solidFill>
              </a:rPr>
              <a:t>นั้นจากนั้นก็จะไปอ่าน </a:t>
            </a:r>
            <a:r>
              <a:rPr lang="en-US" dirty="0">
                <a:solidFill>
                  <a:schemeClr val="bg1"/>
                </a:solidFill>
              </a:rPr>
              <a:t>input</a:t>
            </a:r>
            <a:r>
              <a:rPr lang="th-TH" dirty="0">
                <a:solidFill>
                  <a:schemeClr val="bg1"/>
                </a:solidFill>
              </a:rPr>
              <a:t> ต่อไป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รูปภาพ 4">
            <a:extLst>
              <a:ext uri="{FF2B5EF4-FFF2-40B4-BE49-F238E27FC236}">
                <a16:creationId xmlns:a16="http://schemas.microsoft.com/office/drawing/2014/main" id="{32926BC7-0AA1-4959-A6FB-02AE60243F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271" b="50000"/>
          <a:stretch/>
        </p:blipFill>
        <p:spPr>
          <a:xfrm>
            <a:off x="1392725" y="1528776"/>
            <a:ext cx="9406542" cy="758659"/>
          </a:xfrm>
          <a:prstGeom prst="rect">
            <a:avLst/>
          </a:prstGeom>
        </p:spPr>
      </p:pic>
      <p:pic>
        <p:nvPicPr>
          <p:cNvPr id="6" name="รูปภาพ 5">
            <a:extLst>
              <a:ext uri="{FF2B5EF4-FFF2-40B4-BE49-F238E27FC236}">
                <a16:creationId xmlns:a16="http://schemas.microsoft.com/office/drawing/2014/main" id="{309287A5-7DAF-4749-BCC0-E1EF155CCA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711" r="-18382" b="41543"/>
          <a:stretch/>
        </p:blipFill>
        <p:spPr>
          <a:xfrm>
            <a:off x="868310" y="4243169"/>
            <a:ext cx="12128045" cy="258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555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สี่เหลี่ยมผืนผ้า 1">
            <a:extLst>
              <a:ext uri="{FF2B5EF4-FFF2-40B4-BE49-F238E27FC236}">
                <a16:creationId xmlns:a16="http://schemas.microsoft.com/office/drawing/2014/main" id="{A847E4EF-EAB9-4E0D-A1E5-1C2F85EC56DA}"/>
              </a:ext>
            </a:extLst>
          </p:cNvPr>
          <p:cNvSpPr/>
          <p:nvPr/>
        </p:nvSpPr>
        <p:spPr>
          <a:xfrm>
            <a:off x="0" y="0"/>
            <a:ext cx="12192000" cy="48896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กล่องข้อความ 3">
            <a:extLst>
              <a:ext uri="{FF2B5EF4-FFF2-40B4-BE49-F238E27FC236}">
                <a16:creationId xmlns:a16="http://schemas.microsoft.com/office/drawing/2014/main" id="{BA4A6ADB-C9A9-4748-835D-9F6787383BE6}"/>
              </a:ext>
            </a:extLst>
          </p:cNvPr>
          <p:cNvSpPr txBox="1"/>
          <p:nvPr/>
        </p:nvSpPr>
        <p:spPr>
          <a:xfrm>
            <a:off x="9698226" y="65039"/>
            <a:ext cx="2420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Arial Black" panose="020B0A04020102020204" pitchFamily="34" charset="0"/>
              </a:rPr>
              <a:t>Project Automata</a:t>
            </a:r>
            <a:endParaRPr lang="th-TH" sz="18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กล่องข้อความ 5">
            <a:extLst>
              <a:ext uri="{FF2B5EF4-FFF2-40B4-BE49-F238E27FC236}">
                <a16:creationId xmlns:a16="http://schemas.microsoft.com/office/drawing/2014/main" id="{A3F737EB-EBF0-4A6B-BAB2-EC6DA7309470}"/>
              </a:ext>
            </a:extLst>
          </p:cNvPr>
          <p:cNvSpPr txBox="1"/>
          <p:nvPr/>
        </p:nvSpPr>
        <p:spPr>
          <a:xfrm>
            <a:off x="3198155" y="776169"/>
            <a:ext cx="57956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4000" b="1" dirty="0">
                <a:solidFill>
                  <a:schemeClr val="bg1"/>
                </a:solidFill>
              </a:rPr>
              <a:t>โครงสร้างของ </a:t>
            </a:r>
            <a:r>
              <a:rPr lang="en-US" sz="4000" b="1" dirty="0">
                <a:solidFill>
                  <a:schemeClr val="bg1"/>
                </a:solidFill>
              </a:rPr>
              <a:t>Lexical Analyzer</a:t>
            </a:r>
            <a:endParaRPr lang="th-TH" sz="4000" b="1" dirty="0">
              <a:solidFill>
                <a:schemeClr val="bg1"/>
              </a:solidFill>
            </a:endParaRPr>
          </a:p>
        </p:txBody>
      </p:sp>
      <p:sp>
        <p:nvSpPr>
          <p:cNvPr id="5" name="สี่เหลี่ยมผืนผ้า: ตัดมุมด้านทแยง 4">
            <a:extLst>
              <a:ext uri="{FF2B5EF4-FFF2-40B4-BE49-F238E27FC236}">
                <a16:creationId xmlns:a16="http://schemas.microsoft.com/office/drawing/2014/main" id="{EF5A7071-5362-449B-9A48-BC5774E58A74}"/>
              </a:ext>
            </a:extLst>
          </p:cNvPr>
          <p:cNvSpPr/>
          <p:nvPr/>
        </p:nvSpPr>
        <p:spPr>
          <a:xfrm>
            <a:off x="1680948" y="1637730"/>
            <a:ext cx="8830102" cy="4735773"/>
          </a:xfrm>
          <a:prstGeom prst="snip2DiagRect">
            <a:avLst>
              <a:gd name="adj1" fmla="val 0"/>
              <a:gd name="adj2" fmla="val 11480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8" name="กล่องข้อความ 7">
            <a:extLst>
              <a:ext uri="{FF2B5EF4-FFF2-40B4-BE49-F238E27FC236}">
                <a16:creationId xmlns:a16="http://schemas.microsoft.com/office/drawing/2014/main" id="{026EAE21-710E-40F9-9A3E-664A7121CD34}"/>
              </a:ext>
            </a:extLst>
          </p:cNvPr>
          <p:cNvSpPr txBox="1"/>
          <p:nvPr/>
        </p:nvSpPr>
        <p:spPr>
          <a:xfrm>
            <a:off x="1942531" y="1825853"/>
            <a:ext cx="4389856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/*User Code*/</a:t>
            </a:r>
          </a:p>
          <a:p>
            <a:endParaRPr lang="en-US" dirty="0"/>
          </a:p>
          <a:p>
            <a:r>
              <a:rPr lang="en-US" dirty="0"/>
              <a:t>%%</a:t>
            </a:r>
          </a:p>
          <a:p>
            <a:endParaRPr lang="en-US" dirty="0"/>
          </a:p>
          <a:p>
            <a:r>
              <a:rPr lang="en-US" dirty="0"/>
              <a:t>/*Option And Declarations*/</a:t>
            </a:r>
          </a:p>
          <a:p>
            <a:endParaRPr lang="en-US" dirty="0"/>
          </a:p>
          <a:p>
            <a:r>
              <a:rPr lang="en-US" dirty="0"/>
              <a:t>%%</a:t>
            </a:r>
          </a:p>
          <a:p>
            <a:endParaRPr lang="en-US" dirty="0"/>
          </a:p>
          <a:p>
            <a:r>
              <a:rPr lang="en-US" dirty="0"/>
              <a:t>/*Lexical Rules*/</a:t>
            </a:r>
            <a:endParaRPr lang="th-TH" dirty="0"/>
          </a:p>
          <a:p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3387649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กล่องข้อความ 10">
            <a:extLst>
              <a:ext uri="{FF2B5EF4-FFF2-40B4-BE49-F238E27FC236}">
                <a16:creationId xmlns:a16="http://schemas.microsoft.com/office/drawing/2014/main" id="{2B4A9842-AA05-4F68-9E4F-154961249A1F}"/>
              </a:ext>
            </a:extLst>
          </p:cNvPr>
          <p:cNvSpPr txBox="1"/>
          <p:nvPr/>
        </p:nvSpPr>
        <p:spPr>
          <a:xfrm>
            <a:off x="554408" y="3338803"/>
            <a:ext cx="1108317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บรรทัดที่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53-55</a:t>
            </a:r>
          </a:p>
          <a:p>
            <a:r>
              <a:rPr lang="th-TH" dirty="0">
                <a:solidFill>
                  <a:schemeClr val="bg1"/>
                </a:solidFill>
              </a:rPr>
              <a:t>เป็นการใช้</a:t>
            </a:r>
            <a:r>
              <a:rPr lang="en-US" dirty="0">
                <a:solidFill>
                  <a:schemeClr val="bg1"/>
                </a:solidFill>
              </a:rPr>
              <a:t> Regular Expression </a:t>
            </a:r>
            <a:r>
              <a:rPr lang="th-TH" dirty="0">
                <a:solidFill>
                  <a:schemeClr val="bg1"/>
                </a:solidFill>
              </a:rPr>
              <a:t>โดยนอกเหนือจาก </a:t>
            </a:r>
            <a:r>
              <a:rPr lang="en-US" dirty="0">
                <a:solidFill>
                  <a:schemeClr val="bg1"/>
                </a:solidFill>
              </a:rPr>
              <a:t>Lexical Rule </a:t>
            </a:r>
            <a:r>
              <a:rPr lang="th-TH" dirty="0">
                <a:solidFill>
                  <a:schemeClr val="bg1"/>
                </a:solidFill>
              </a:rPr>
              <a:t>จากที่เราประกาศมาจะเป็น </a:t>
            </a:r>
            <a:r>
              <a:rPr lang="en-US" dirty="0">
                <a:solidFill>
                  <a:schemeClr val="bg1"/>
                </a:solidFill>
              </a:rPr>
              <a:t>error</a:t>
            </a:r>
            <a:r>
              <a:rPr lang="th-TH" dirty="0">
                <a:solidFill>
                  <a:schemeClr val="bg1"/>
                </a:solidFill>
              </a:rPr>
              <a:t> ทั้งหมด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สี่เหลี่ยมผืนผ้า 1">
            <a:extLst>
              <a:ext uri="{FF2B5EF4-FFF2-40B4-BE49-F238E27FC236}">
                <a16:creationId xmlns:a16="http://schemas.microsoft.com/office/drawing/2014/main" id="{A847E4EF-EAB9-4E0D-A1E5-1C2F85EC56DA}"/>
              </a:ext>
            </a:extLst>
          </p:cNvPr>
          <p:cNvSpPr/>
          <p:nvPr/>
        </p:nvSpPr>
        <p:spPr>
          <a:xfrm>
            <a:off x="0" y="0"/>
            <a:ext cx="12192000" cy="48896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กล่องข้อความ 3">
            <a:extLst>
              <a:ext uri="{FF2B5EF4-FFF2-40B4-BE49-F238E27FC236}">
                <a16:creationId xmlns:a16="http://schemas.microsoft.com/office/drawing/2014/main" id="{BA4A6ADB-C9A9-4748-835D-9F6787383BE6}"/>
              </a:ext>
            </a:extLst>
          </p:cNvPr>
          <p:cNvSpPr txBox="1"/>
          <p:nvPr/>
        </p:nvSpPr>
        <p:spPr>
          <a:xfrm>
            <a:off x="9698226" y="65039"/>
            <a:ext cx="2420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Arial Black" panose="020B0A04020102020204" pitchFamily="34" charset="0"/>
              </a:rPr>
              <a:t>Project Automata</a:t>
            </a:r>
            <a:endParaRPr lang="th-TH" sz="18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8" name="กล่องข้อความ 7">
            <a:extLst>
              <a:ext uri="{FF2B5EF4-FFF2-40B4-BE49-F238E27FC236}">
                <a16:creationId xmlns:a16="http://schemas.microsoft.com/office/drawing/2014/main" id="{026EAE21-710E-40F9-9A3E-664A7121CD34}"/>
              </a:ext>
            </a:extLst>
          </p:cNvPr>
          <p:cNvSpPr txBox="1"/>
          <p:nvPr/>
        </p:nvSpPr>
        <p:spPr>
          <a:xfrm>
            <a:off x="3814569" y="626503"/>
            <a:ext cx="45628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3600" dirty="0">
                <a:solidFill>
                  <a:schemeClr val="bg1"/>
                </a:solidFill>
              </a:rPr>
              <a:t>อธิบายส่วนของ </a:t>
            </a:r>
            <a:r>
              <a:rPr lang="en-US" sz="3600" dirty="0">
                <a:solidFill>
                  <a:schemeClr val="bg1"/>
                </a:solidFill>
              </a:rPr>
              <a:t>Lexical Rules</a:t>
            </a:r>
          </a:p>
          <a:p>
            <a:endParaRPr lang="en-US" sz="3600" dirty="0">
              <a:solidFill>
                <a:schemeClr val="bg1"/>
              </a:solidFill>
            </a:endParaRPr>
          </a:p>
        </p:txBody>
      </p:sp>
      <p:pic>
        <p:nvPicPr>
          <p:cNvPr id="12" name="รูปภาพ 11">
            <a:extLst>
              <a:ext uri="{FF2B5EF4-FFF2-40B4-BE49-F238E27FC236}">
                <a16:creationId xmlns:a16="http://schemas.microsoft.com/office/drawing/2014/main" id="{B03E0F75-345F-4A9F-AC82-6A8E34DC5D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8605" b="2563"/>
          <a:stretch/>
        </p:blipFill>
        <p:spPr>
          <a:xfrm>
            <a:off x="1392725" y="2089712"/>
            <a:ext cx="9406542" cy="723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8729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สี่เหลี่ยมผืนผ้า 1">
            <a:extLst>
              <a:ext uri="{FF2B5EF4-FFF2-40B4-BE49-F238E27FC236}">
                <a16:creationId xmlns:a16="http://schemas.microsoft.com/office/drawing/2014/main" id="{A847E4EF-EAB9-4E0D-A1E5-1C2F85EC56DA}"/>
              </a:ext>
            </a:extLst>
          </p:cNvPr>
          <p:cNvSpPr/>
          <p:nvPr/>
        </p:nvSpPr>
        <p:spPr>
          <a:xfrm>
            <a:off x="0" y="0"/>
            <a:ext cx="12192000" cy="48896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กล่องข้อความ 3">
            <a:extLst>
              <a:ext uri="{FF2B5EF4-FFF2-40B4-BE49-F238E27FC236}">
                <a16:creationId xmlns:a16="http://schemas.microsoft.com/office/drawing/2014/main" id="{BA4A6ADB-C9A9-4748-835D-9F6787383BE6}"/>
              </a:ext>
            </a:extLst>
          </p:cNvPr>
          <p:cNvSpPr txBox="1"/>
          <p:nvPr/>
        </p:nvSpPr>
        <p:spPr>
          <a:xfrm>
            <a:off x="9698226" y="65039"/>
            <a:ext cx="2420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Arial Black" panose="020B0A04020102020204" pitchFamily="34" charset="0"/>
              </a:rPr>
              <a:t>Project Automata</a:t>
            </a:r>
            <a:endParaRPr lang="th-TH" sz="18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กล่องข้อความ 2">
            <a:extLst>
              <a:ext uri="{FF2B5EF4-FFF2-40B4-BE49-F238E27FC236}">
                <a16:creationId xmlns:a16="http://schemas.microsoft.com/office/drawing/2014/main" id="{7C9B9B03-706D-46DE-8BC9-746D7084AC90}"/>
              </a:ext>
            </a:extLst>
          </p:cNvPr>
          <p:cNvSpPr txBox="1"/>
          <p:nvPr/>
        </p:nvSpPr>
        <p:spPr>
          <a:xfrm>
            <a:off x="4835078" y="1528549"/>
            <a:ext cx="25218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4800" dirty="0">
                <a:solidFill>
                  <a:schemeClr val="bg1"/>
                </a:solidFill>
              </a:rPr>
              <a:t>รายชื่อสมาชิก</a:t>
            </a:r>
          </a:p>
        </p:txBody>
      </p:sp>
      <p:sp>
        <p:nvSpPr>
          <p:cNvPr id="5" name="กล่องข้อความ 4">
            <a:extLst>
              <a:ext uri="{FF2B5EF4-FFF2-40B4-BE49-F238E27FC236}">
                <a16:creationId xmlns:a16="http://schemas.microsoft.com/office/drawing/2014/main" id="{BCFA0CA6-F621-4CE3-B03F-242778558C7C}"/>
              </a:ext>
            </a:extLst>
          </p:cNvPr>
          <p:cNvSpPr txBox="1"/>
          <p:nvPr/>
        </p:nvSpPr>
        <p:spPr>
          <a:xfrm>
            <a:off x="2746365" y="2856511"/>
            <a:ext cx="6699270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>
                <a:solidFill>
                  <a:schemeClr val="bg1"/>
                </a:solidFill>
              </a:rPr>
              <a:t>นายวรวิช		เวชสุม</a:t>
            </a:r>
            <a:r>
              <a:rPr lang="th-TH" dirty="0" err="1">
                <a:solidFill>
                  <a:schemeClr val="bg1"/>
                </a:solidFill>
              </a:rPr>
              <a:t>ังคะโล</a:t>
            </a:r>
            <a:r>
              <a:rPr lang="th-TH" dirty="0">
                <a:solidFill>
                  <a:schemeClr val="bg1"/>
                </a:solidFill>
              </a:rPr>
              <a:t>	รหัสนักศึกษา </a:t>
            </a:r>
            <a:r>
              <a:rPr lang="en-US" dirty="0">
                <a:solidFill>
                  <a:schemeClr val="bg1"/>
                </a:solidFill>
              </a:rPr>
              <a:t>59050296</a:t>
            </a:r>
            <a:endParaRPr lang="th-TH" dirty="0">
              <a:solidFill>
                <a:schemeClr val="bg1"/>
              </a:solidFill>
            </a:endParaRPr>
          </a:p>
          <a:p>
            <a:r>
              <a:rPr lang="th-TH" dirty="0">
                <a:solidFill>
                  <a:schemeClr val="bg1"/>
                </a:solidFill>
              </a:rPr>
              <a:t>นายศุภกร	รักสวัสดิ์		รหัสนักศึกษา </a:t>
            </a:r>
            <a:r>
              <a:rPr lang="en-US" dirty="0">
                <a:solidFill>
                  <a:schemeClr val="bg1"/>
                </a:solidFill>
              </a:rPr>
              <a:t>59050309</a:t>
            </a:r>
            <a:endParaRPr lang="th-TH" dirty="0">
              <a:solidFill>
                <a:schemeClr val="bg1"/>
              </a:solidFill>
            </a:endParaRPr>
          </a:p>
          <a:p>
            <a:r>
              <a:rPr lang="th-TH" dirty="0">
                <a:solidFill>
                  <a:schemeClr val="bg1"/>
                </a:solidFill>
              </a:rPr>
              <a:t>นายอดิศร	กันตรี		รหัสนักศึกษา </a:t>
            </a:r>
            <a:r>
              <a:rPr lang="en-US" dirty="0">
                <a:solidFill>
                  <a:schemeClr val="bg1"/>
                </a:solidFill>
              </a:rPr>
              <a:t>59050332</a:t>
            </a:r>
          </a:p>
          <a:p>
            <a:r>
              <a:rPr lang="th-TH" dirty="0">
                <a:solidFill>
                  <a:schemeClr val="bg1"/>
                </a:solidFill>
              </a:rPr>
              <a:t>นายอวิรุทร์	เต่าบำรุง		รหัสนักศึกษา </a:t>
            </a:r>
            <a:r>
              <a:rPr lang="en-US" dirty="0">
                <a:solidFill>
                  <a:schemeClr val="bg1"/>
                </a:solidFill>
              </a:rPr>
              <a:t>59050343</a:t>
            </a:r>
          </a:p>
          <a:p>
            <a:r>
              <a:rPr lang="th-TH" dirty="0">
                <a:solidFill>
                  <a:schemeClr val="bg1"/>
                </a:solidFill>
              </a:rPr>
              <a:t>นายอัครพงศ์	กุลโชติ		รหัสนักศึกษา </a:t>
            </a:r>
            <a:r>
              <a:rPr lang="en-US" dirty="0">
                <a:solidFill>
                  <a:schemeClr val="bg1"/>
                </a:solidFill>
              </a:rPr>
              <a:t>59050344</a:t>
            </a:r>
          </a:p>
          <a:p>
            <a:r>
              <a:rPr lang="th-TH" dirty="0">
                <a:solidFill>
                  <a:schemeClr val="bg1"/>
                </a:solidFill>
              </a:rPr>
              <a:t>นางสาวอาภาศิริ	เธียรถาวร	รหัสนักศึกษา </a:t>
            </a:r>
            <a:r>
              <a:rPr lang="en-US" dirty="0">
                <a:solidFill>
                  <a:schemeClr val="bg1"/>
                </a:solidFill>
              </a:rPr>
              <a:t>59050348</a:t>
            </a:r>
            <a:endParaRPr lang="th-TH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23128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สี่เหลี่ยมผืนผ้า 1">
            <a:extLst>
              <a:ext uri="{FF2B5EF4-FFF2-40B4-BE49-F238E27FC236}">
                <a16:creationId xmlns:a16="http://schemas.microsoft.com/office/drawing/2014/main" id="{A847E4EF-EAB9-4E0D-A1E5-1C2F85EC56DA}"/>
              </a:ext>
            </a:extLst>
          </p:cNvPr>
          <p:cNvSpPr/>
          <p:nvPr/>
        </p:nvSpPr>
        <p:spPr>
          <a:xfrm>
            <a:off x="0" y="0"/>
            <a:ext cx="12192000" cy="48896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กล่องข้อความ 3">
            <a:extLst>
              <a:ext uri="{FF2B5EF4-FFF2-40B4-BE49-F238E27FC236}">
                <a16:creationId xmlns:a16="http://schemas.microsoft.com/office/drawing/2014/main" id="{BA4A6ADB-C9A9-4748-835D-9F6787383BE6}"/>
              </a:ext>
            </a:extLst>
          </p:cNvPr>
          <p:cNvSpPr txBox="1"/>
          <p:nvPr/>
        </p:nvSpPr>
        <p:spPr>
          <a:xfrm>
            <a:off x="9698226" y="65039"/>
            <a:ext cx="2420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Arial Black" panose="020B0A04020102020204" pitchFamily="34" charset="0"/>
              </a:rPr>
              <a:t>Project Automata</a:t>
            </a:r>
            <a:endParaRPr lang="th-TH" sz="18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กล่องข้อความ 2">
            <a:extLst>
              <a:ext uri="{FF2B5EF4-FFF2-40B4-BE49-F238E27FC236}">
                <a16:creationId xmlns:a16="http://schemas.microsoft.com/office/drawing/2014/main" id="{7C9B9B03-706D-46DE-8BC9-746D7084AC90}"/>
              </a:ext>
            </a:extLst>
          </p:cNvPr>
          <p:cNvSpPr txBox="1"/>
          <p:nvPr/>
        </p:nvSpPr>
        <p:spPr>
          <a:xfrm>
            <a:off x="3665334" y="2828835"/>
            <a:ext cx="48613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</a:rPr>
              <a:t>THANK  YOU</a:t>
            </a:r>
            <a:endParaRPr lang="th-TH" sz="7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5264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สี่เหลี่ยมผืนผ้า: มุมมนด้านทแยง 6">
            <a:extLst>
              <a:ext uri="{FF2B5EF4-FFF2-40B4-BE49-F238E27FC236}">
                <a16:creationId xmlns:a16="http://schemas.microsoft.com/office/drawing/2014/main" id="{7B8C049D-9C29-4034-818D-B2592C0FB964}"/>
              </a:ext>
            </a:extLst>
          </p:cNvPr>
          <p:cNvSpPr/>
          <p:nvPr/>
        </p:nvSpPr>
        <p:spPr>
          <a:xfrm>
            <a:off x="2049437" y="2453184"/>
            <a:ext cx="8093123" cy="1951630"/>
          </a:xfrm>
          <a:prstGeom prst="round2Diag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" name="สี่เหลี่ยมผืนผ้า 1">
            <a:extLst>
              <a:ext uri="{FF2B5EF4-FFF2-40B4-BE49-F238E27FC236}">
                <a16:creationId xmlns:a16="http://schemas.microsoft.com/office/drawing/2014/main" id="{A847E4EF-EAB9-4E0D-A1E5-1C2F85EC56DA}"/>
              </a:ext>
            </a:extLst>
          </p:cNvPr>
          <p:cNvSpPr/>
          <p:nvPr/>
        </p:nvSpPr>
        <p:spPr>
          <a:xfrm>
            <a:off x="0" y="0"/>
            <a:ext cx="12192000" cy="48896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กล่องข้อความ 3">
            <a:extLst>
              <a:ext uri="{FF2B5EF4-FFF2-40B4-BE49-F238E27FC236}">
                <a16:creationId xmlns:a16="http://schemas.microsoft.com/office/drawing/2014/main" id="{BA4A6ADB-C9A9-4748-835D-9F6787383BE6}"/>
              </a:ext>
            </a:extLst>
          </p:cNvPr>
          <p:cNvSpPr txBox="1"/>
          <p:nvPr/>
        </p:nvSpPr>
        <p:spPr>
          <a:xfrm>
            <a:off x="9698226" y="65039"/>
            <a:ext cx="2420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Arial Black" panose="020B0A04020102020204" pitchFamily="34" charset="0"/>
              </a:rPr>
              <a:t>Project Automata</a:t>
            </a:r>
            <a:endParaRPr lang="th-TH" sz="18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8" name="กล่องข้อความ 7">
            <a:extLst>
              <a:ext uri="{FF2B5EF4-FFF2-40B4-BE49-F238E27FC236}">
                <a16:creationId xmlns:a16="http://schemas.microsoft.com/office/drawing/2014/main" id="{026EAE21-710E-40F9-9A3E-664A7121CD34}"/>
              </a:ext>
            </a:extLst>
          </p:cNvPr>
          <p:cNvSpPr txBox="1"/>
          <p:nvPr/>
        </p:nvSpPr>
        <p:spPr>
          <a:xfrm>
            <a:off x="4068842" y="2828835"/>
            <a:ext cx="405431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</a:rPr>
              <a:t>User Code</a:t>
            </a:r>
          </a:p>
        </p:txBody>
      </p:sp>
    </p:spTree>
    <p:extLst>
      <p:ext uri="{BB962C8B-B14F-4D97-AF65-F5344CB8AC3E}">
        <p14:creationId xmlns:p14="http://schemas.microsoft.com/office/powerpoint/2010/main" val="991760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สี่เหลี่ยมผืนผ้า 1">
            <a:extLst>
              <a:ext uri="{FF2B5EF4-FFF2-40B4-BE49-F238E27FC236}">
                <a16:creationId xmlns:a16="http://schemas.microsoft.com/office/drawing/2014/main" id="{A847E4EF-EAB9-4E0D-A1E5-1C2F85EC56DA}"/>
              </a:ext>
            </a:extLst>
          </p:cNvPr>
          <p:cNvSpPr/>
          <p:nvPr/>
        </p:nvSpPr>
        <p:spPr>
          <a:xfrm>
            <a:off x="0" y="0"/>
            <a:ext cx="12192000" cy="48896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กล่องข้อความ 3">
            <a:extLst>
              <a:ext uri="{FF2B5EF4-FFF2-40B4-BE49-F238E27FC236}">
                <a16:creationId xmlns:a16="http://schemas.microsoft.com/office/drawing/2014/main" id="{BA4A6ADB-C9A9-4748-835D-9F6787383BE6}"/>
              </a:ext>
            </a:extLst>
          </p:cNvPr>
          <p:cNvSpPr txBox="1"/>
          <p:nvPr/>
        </p:nvSpPr>
        <p:spPr>
          <a:xfrm>
            <a:off x="9698226" y="65039"/>
            <a:ext cx="2420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Arial Black" panose="020B0A04020102020204" pitchFamily="34" charset="0"/>
              </a:rPr>
              <a:t>Project Automata</a:t>
            </a:r>
            <a:endParaRPr lang="th-TH" sz="18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5" name="สี่เหลี่ยมผืนผ้า: ตัดมุมด้านทแยง 4">
            <a:extLst>
              <a:ext uri="{FF2B5EF4-FFF2-40B4-BE49-F238E27FC236}">
                <a16:creationId xmlns:a16="http://schemas.microsoft.com/office/drawing/2014/main" id="{EF5A7071-5362-449B-9A48-BC5774E58A74}"/>
              </a:ext>
            </a:extLst>
          </p:cNvPr>
          <p:cNvSpPr/>
          <p:nvPr/>
        </p:nvSpPr>
        <p:spPr>
          <a:xfrm>
            <a:off x="2968677" y="1953603"/>
            <a:ext cx="6254643" cy="1828125"/>
          </a:xfrm>
          <a:prstGeom prst="snip2DiagRect">
            <a:avLst>
              <a:gd name="adj1" fmla="val 0"/>
              <a:gd name="adj2" fmla="val 11480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8" name="กล่องข้อความ 7">
            <a:extLst>
              <a:ext uri="{FF2B5EF4-FFF2-40B4-BE49-F238E27FC236}">
                <a16:creationId xmlns:a16="http://schemas.microsoft.com/office/drawing/2014/main" id="{026EAE21-710E-40F9-9A3E-664A7121CD34}"/>
              </a:ext>
            </a:extLst>
          </p:cNvPr>
          <p:cNvSpPr txBox="1"/>
          <p:nvPr/>
        </p:nvSpPr>
        <p:spPr>
          <a:xfrm>
            <a:off x="4820649" y="624181"/>
            <a:ext cx="255069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User Code</a:t>
            </a:r>
          </a:p>
        </p:txBody>
      </p:sp>
      <p:sp>
        <p:nvSpPr>
          <p:cNvPr id="3" name="กล่องข้อความ 2">
            <a:extLst>
              <a:ext uri="{FF2B5EF4-FFF2-40B4-BE49-F238E27FC236}">
                <a16:creationId xmlns:a16="http://schemas.microsoft.com/office/drawing/2014/main" id="{10077455-D8EE-44E2-8003-C844CC17ADBC}"/>
              </a:ext>
            </a:extLst>
          </p:cNvPr>
          <p:cNvSpPr txBox="1"/>
          <p:nvPr/>
        </p:nvSpPr>
        <p:spPr>
          <a:xfrm>
            <a:off x="2291207" y="3829912"/>
            <a:ext cx="7609584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>
                <a:solidFill>
                  <a:schemeClr val="bg1"/>
                </a:solidFill>
              </a:rPr>
              <a:t>จะเป็นส่วนของ </a:t>
            </a:r>
            <a:r>
              <a:rPr lang="en-US" dirty="0">
                <a:solidFill>
                  <a:schemeClr val="bg1"/>
                </a:solidFill>
              </a:rPr>
              <a:t>User Code</a:t>
            </a:r>
          </a:p>
          <a:p>
            <a:r>
              <a:rPr lang="th-TH" dirty="0">
                <a:solidFill>
                  <a:schemeClr val="bg1"/>
                </a:solidFill>
              </a:rPr>
              <a:t>ส่วนนี้เราสามารถ </a:t>
            </a:r>
            <a:r>
              <a:rPr lang="en-US" dirty="0">
                <a:solidFill>
                  <a:schemeClr val="bg1"/>
                </a:solidFill>
              </a:rPr>
              <a:t>import </a:t>
            </a:r>
            <a:r>
              <a:rPr lang="th-TH" dirty="0">
                <a:solidFill>
                  <a:schemeClr val="bg1"/>
                </a:solidFill>
              </a:rPr>
              <a:t>ชุดคำสั่งที่ต้องการใช้ใน </a:t>
            </a:r>
            <a:r>
              <a:rPr lang="en-US" dirty="0">
                <a:solidFill>
                  <a:schemeClr val="bg1"/>
                </a:solidFill>
              </a:rPr>
              <a:t>Lexical Analyzer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th-TH" dirty="0">
                <a:solidFill>
                  <a:schemeClr val="bg1"/>
                </a:solidFill>
              </a:rPr>
              <a:t>ซึ่งจะเห็นว่าบรรทัดที่ 1 เราไม่ต้องการกำหนดในส่วนนี้ก็สามารถเว้นว่างไว้ได้</a:t>
            </a:r>
          </a:p>
          <a:p>
            <a:endParaRPr lang="th-TH" dirty="0">
              <a:solidFill>
                <a:schemeClr val="bg1"/>
              </a:solidFill>
            </a:endParaRPr>
          </a:p>
          <a:p>
            <a:r>
              <a:rPr lang="th-TH" dirty="0">
                <a:solidFill>
                  <a:schemeClr val="bg1"/>
                </a:solidFill>
              </a:rPr>
              <a:t>สำหรับบรรทัดที่ 2 จะเป็น %% เป็นเครื่องหมายสำหรับแบ่งแต่ละส่วน</a:t>
            </a:r>
          </a:p>
        </p:txBody>
      </p:sp>
      <p:sp>
        <p:nvSpPr>
          <p:cNvPr id="9" name="กล่องข้อความ 8">
            <a:extLst>
              <a:ext uri="{FF2B5EF4-FFF2-40B4-BE49-F238E27FC236}">
                <a16:creationId xmlns:a16="http://schemas.microsoft.com/office/drawing/2014/main" id="{CF558C6A-6793-462E-88AF-21A1C01B1A40}"/>
              </a:ext>
            </a:extLst>
          </p:cNvPr>
          <p:cNvSpPr txBox="1"/>
          <p:nvPr/>
        </p:nvSpPr>
        <p:spPr>
          <a:xfrm>
            <a:off x="2291207" y="1417289"/>
            <a:ext cx="29530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>
                <a:solidFill>
                  <a:schemeClr val="bg1"/>
                </a:solidFill>
              </a:rPr>
              <a:t>ส่วนแรกของ </a:t>
            </a:r>
            <a:r>
              <a:rPr lang="en-US" dirty="0">
                <a:solidFill>
                  <a:schemeClr val="bg1"/>
                </a:solidFill>
              </a:rPr>
              <a:t>User Code</a:t>
            </a:r>
          </a:p>
        </p:txBody>
      </p:sp>
      <p:sp>
        <p:nvSpPr>
          <p:cNvPr id="10" name="กล่องข้อความ 9">
            <a:extLst>
              <a:ext uri="{FF2B5EF4-FFF2-40B4-BE49-F238E27FC236}">
                <a16:creationId xmlns:a16="http://schemas.microsoft.com/office/drawing/2014/main" id="{64DB4251-446E-4EB7-9ACD-B28D8313B031}"/>
              </a:ext>
            </a:extLst>
          </p:cNvPr>
          <p:cNvSpPr txBox="1"/>
          <p:nvPr/>
        </p:nvSpPr>
        <p:spPr>
          <a:xfrm>
            <a:off x="3342085" y="2175167"/>
            <a:ext cx="386041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import </a:t>
            </a:r>
            <a:r>
              <a:rPr lang="en-US" dirty="0" err="1"/>
              <a:t>java.util.ArrayList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%%</a:t>
            </a:r>
          </a:p>
        </p:txBody>
      </p:sp>
    </p:spTree>
    <p:extLst>
      <p:ext uri="{BB962C8B-B14F-4D97-AF65-F5344CB8AC3E}">
        <p14:creationId xmlns:p14="http://schemas.microsoft.com/office/powerpoint/2010/main" val="555442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สี่เหลี่ยมผืนผ้า: มุมมนด้านทแยง 4">
            <a:extLst>
              <a:ext uri="{FF2B5EF4-FFF2-40B4-BE49-F238E27FC236}">
                <a16:creationId xmlns:a16="http://schemas.microsoft.com/office/drawing/2014/main" id="{6FEE21DA-539E-4ED3-9497-8DBA423EC5E0}"/>
              </a:ext>
            </a:extLst>
          </p:cNvPr>
          <p:cNvSpPr/>
          <p:nvPr/>
        </p:nvSpPr>
        <p:spPr>
          <a:xfrm>
            <a:off x="784999" y="2453184"/>
            <a:ext cx="10392517" cy="1951630"/>
          </a:xfrm>
          <a:prstGeom prst="round2Diag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" name="สี่เหลี่ยมผืนผ้า 1">
            <a:extLst>
              <a:ext uri="{FF2B5EF4-FFF2-40B4-BE49-F238E27FC236}">
                <a16:creationId xmlns:a16="http://schemas.microsoft.com/office/drawing/2014/main" id="{A847E4EF-EAB9-4E0D-A1E5-1C2F85EC56DA}"/>
              </a:ext>
            </a:extLst>
          </p:cNvPr>
          <p:cNvSpPr/>
          <p:nvPr/>
        </p:nvSpPr>
        <p:spPr>
          <a:xfrm>
            <a:off x="0" y="0"/>
            <a:ext cx="12192000" cy="48896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กล่องข้อความ 3">
            <a:extLst>
              <a:ext uri="{FF2B5EF4-FFF2-40B4-BE49-F238E27FC236}">
                <a16:creationId xmlns:a16="http://schemas.microsoft.com/office/drawing/2014/main" id="{BA4A6ADB-C9A9-4748-835D-9F6787383BE6}"/>
              </a:ext>
            </a:extLst>
          </p:cNvPr>
          <p:cNvSpPr txBox="1"/>
          <p:nvPr/>
        </p:nvSpPr>
        <p:spPr>
          <a:xfrm>
            <a:off x="9698226" y="65039"/>
            <a:ext cx="2420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Arial Black" panose="020B0A04020102020204" pitchFamily="34" charset="0"/>
              </a:rPr>
              <a:t>Project Automata</a:t>
            </a:r>
            <a:endParaRPr lang="th-TH" sz="18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8" name="กล่องข้อความ 7">
            <a:extLst>
              <a:ext uri="{FF2B5EF4-FFF2-40B4-BE49-F238E27FC236}">
                <a16:creationId xmlns:a16="http://schemas.microsoft.com/office/drawing/2014/main" id="{026EAE21-710E-40F9-9A3E-664A7121CD34}"/>
              </a:ext>
            </a:extLst>
          </p:cNvPr>
          <p:cNvSpPr txBox="1"/>
          <p:nvPr/>
        </p:nvSpPr>
        <p:spPr>
          <a:xfrm>
            <a:off x="1417219" y="2828835"/>
            <a:ext cx="93575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</a:rPr>
              <a:t>Option And Declarations</a:t>
            </a:r>
          </a:p>
        </p:txBody>
      </p:sp>
    </p:spTree>
    <p:extLst>
      <p:ext uri="{BB962C8B-B14F-4D97-AF65-F5344CB8AC3E}">
        <p14:creationId xmlns:p14="http://schemas.microsoft.com/office/powerpoint/2010/main" val="2102421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สี่เหลี่ยมผืนผ้า 1">
            <a:extLst>
              <a:ext uri="{FF2B5EF4-FFF2-40B4-BE49-F238E27FC236}">
                <a16:creationId xmlns:a16="http://schemas.microsoft.com/office/drawing/2014/main" id="{A847E4EF-EAB9-4E0D-A1E5-1C2F85EC56DA}"/>
              </a:ext>
            </a:extLst>
          </p:cNvPr>
          <p:cNvSpPr/>
          <p:nvPr/>
        </p:nvSpPr>
        <p:spPr>
          <a:xfrm>
            <a:off x="0" y="0"/>
            <a:ext cx="12192000" cy="48896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กล่องข้อความ 3">
            <a:extLst>
              <a:ext uri="{FF2B5EF4-FFF2-40B4-BE49-F238E27FC236}">
                <a16:creationId xmlns:a16="http://schemas.microsoft.com/office/drawing/2014/main" id="{BA4A6ADB-C9A9-4748-835D-9F6787383BE6}"/>
              </a:ext>
            </a:extLst>
          </p:cNvPr>
          <p:cNvSpPr txBox="1"/>
          <p:nvPr/>
        </p:nvSpPr>
        <p:spPr>
          <a:xfrm>
            <a:off x="9698226" y="65039"/>
            <a:ext cx="2420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Arial Black" panose="020B0A04020102020204" pitchFamily="34" charset="0"/>
              </a:rPr>
              <a:t>Project Automata</a:t>
            </a:r>
            <a:endParaRPr lang="th-TH" sz="18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5" name="สี่เหลี่ยมผืนผ้า: ตัดมุมด้านทแยง 4">
            <a:extLst>
              <a:ext uri="{FF2B5EF4-FFF2-40B4-BE49-F238E27FC236}">
                <a16:creationId xmlns:a16="http://schemas.microsoft.com/office/drawing/2014/main" id="{EF5A7071-5362-449B-9A48-BC5774E58A74}"/>
              </a:ext>
            </a:extLst>
          </p:cNvPr>
          <p:cNvSpPr/>
          <p:nvPr/>
        </p:nvSpPr>
        <p:spPr>
          <a:xfrm>
            <a:off x="2968677" y="2090083"/>
            <a:ext cx="6254643" cy="2113430"/>
          </a:xfrm>
          <a:prstGeom prst="snip2DiagRect">
            <a:avLst>
              <a:gd name="adj1" fmla="val 0"/>
              <a:gd name="adj2" fmla="val 11480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8" name="กล่องข้อความ 7">
            <a:extLst>
              <a:ext uri="{FF2B5EF4-FFF2-40B4-BE49-F238E27FC236}">
                <a16:creationId xmlns:a16="http://schemas.microsoft.com/office/drawing/2014/main" id="{026EAE21-710E-40F9-9A3E-664A7121CD34}"/>
              </a:ext>
            </a:extLst>
          </p:cNvPr>
          <p:cNvSpPr txBox="1"/>
          <p:nvPr/>
        </p:nvSpPr>
        <p:spPr>
          <a:xfrm>
            <a:off x="3616137" y="532533"/>
            <a:ext cx="52743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Option And Declarations</a:t>
            </a:r>
          </a:p>
        </p:txBody>
      </p:sp>
      <p:sp>
        <p:nvSpPr>
          <p:cNvPr id="3" name="กล่องข้อความ 2">
            <a:extLst>
              <a:ext uri="{FF2B5EF4-FFF2-40B4-BE49-F238E27FC236}">
                <a16:creationId xmlns:a16="http://schemas.microsoft.com/office/drawing/2014/main" id="{10077455-D8EE-44E2-8003-C844CC17ADBC}"/>
              </a:ext>
            </a:extLst>
          </p:cNvPr>
          <p:cNvSpPr txBox="1"/>
          <p:nvPr/>
        </p:nvSpPr>
        <p:spPr>
          <a:xfrm>
            <a:off x="1734730" y="4454521"/>
            <a:ext cx="872253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>
                <a:solidFill>
                  <a:schemeClr val="bg1"/>
                </a:solidFill>
              </a:rPr>
              <a:t>มี</a:t>
            </a:r>
            <a:r>
              <a:rPr lang="en-US" dirty="0">
                <a:solidFill>
                  <a:schemeClr val="bg1"/>
                </a:solidFill>
              </a:rPr>
              <a:t>2</a:t>
            </a:r>
            <a:r>
              <a:rPr lang="th-TH" dirty="0">
                <a:solidFill>
                  <a:schemeClr val="bg1"/>
                </a:solidFill>
              </a:rPr>
              <a:t>ส่วนคือ</a:t>
            </a:r>
          </a:p>
          <a:p>
            <a:r>
              <a:rPr lang="en-US" dirty="0">
                <a:solidFill>
                  <a:schemeClr val="bg1"/>
                </a:solidFill>
              </a:rPr>
              <a:t>1.Option 2. Declarations</a:t>
            </a:r>
          </a:p>
          <a:p>
            <a:r>
              <a:rPr lang="th-TH" dirty="0">
                <a:solidFill>
                  <a:schemeClr val="bg1"/>
                </a:solidFill>
              </a:rPr>
              <a:t>เป็นส่วนที่เราสามารถตั้งค่า</a:t>
            </a:r>
            <a:r>
              <a:rPr lang="th-TH" dirty="0" err="1">
                <a:solidFill>
                  <a:schemeClr val="bg1"/>
                </a:solidFill>
              </a:rPr>
              <a:t>ต่างๆ</a:t>
            </a:r>
            <a:r>
              <a:rPr lang="th-TH" dirty="0">
                <a:solidFill>
                  <a:schemeClr val="bg1"/>
                </a:solidFill>
              </a:rPr>
              <a:t>สำหรับ </a:t>
            </a:r>
            <a:r>
              <a:rPr lang="en-US" dirty="0">
                <a:solidFill>
                  <a:schemeClr val="bg1"/>
                </a:solidFill>
              </a:rPr>
              <a:t>Lexical Analyzer </a:t>
            </a:r>
            <a:r>
              <a:rPr lang="th-TH" dirty="0">
                <a:solidFill>
                  <a:schemeClr val="bg1"/>
                </a:solidFill>
              </a:rPr>
              <a:t>และเป็นส่วนที่เราประกาศ </a:t>
            </a:r>
            <a:r>
              <a:rPr lang="en-US" dirty="0">
                <a:solidFill>
                  <a:schemeClr val="bg1"/>
                </a:solidFill>
              </a:rPr>
              <a:t>Lexical Status </a:t>
            </a:r>
            <a:r>
              <a:rPr lang="th-TH" dirty="0">
                <a:solidFill>
                  <a:schemeClr val="bg1"/>
                </a:solidFill>
              </a:rPr>
              <a:t>และ </a:t>
            </a:r>
            <a:r>
              <a:rPr lang="en-US" dirty="0">
                <a:solidFill>
                  <a:schemeClr val="bg1"/>
                </a:solidFill>
              </a:rPr>
              <a:t>Macro Definitions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9" name="กล่องข้อความ 8">
            <a:extLst>
              <a:ext uri="{FF2B5EF4-FFF2-40B4-BE49-F238E27FC236}">
                <a16:creationId xmlns:a16="http://schemas.microsoft.com/office/drawing/2014/main" id="{CF558C6A-6793-462E-88AF-21A1C01B1A40}"/>
              </a:ext>
            </a:extLst>
          </p:cNvPr>
          <p:cNvSpPr txBox="1"/>
          <p:nvPr/>
        </p:nvSpPr>
        <p:spPr>
          <a:xfrm>
            <a:off x="1734730" y="1522544"/>
            <a:ext cx="49316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>
                <a:solidFill>
                  <a:schemeClr val="bg1"/>
                </a:solidFill>
              </a:rPr>
              <a:t>ส่วนสองคือ </a:t>
            </a:r>
            <a:r>
              <a:rPr lang="en-US" dirty="0">
                <a:solidFill>
                  <a:schemeClr val="bg1"/>
                </a:solidFill>
              </a:rPr>
              <a:t>Option And Declarations</a:t>
            </a:r>
          </a:p>
        </p:txBody>
      </p:sp>
      <p:sp>
        <p:nvSpPr>
          <p:cNvPr id="10" name="กล่องข้อความ 9">
            <a:extLst>
              <a:ext uri="{FF2B5EF4-FFF2-40B4-BE49-F238E27FC236}">
                <a16:creationId xmlns:a16="http://schemas.microsoft.com/office/drawing/2014/main" id="{64DB4251-446E-4EB7-9ACD-B28D8313B031}"/>
              </a:ext>
            </a:extLst>
          </p:cNvPr>
          <p:cNvSpPr txBox="1"/>
          <p:nvPr/>
        </p:nvSpPr>
        <p:spPr>
          <a:xfrm>
            <a:off x="3305635" y="2147201"/>
            <a:ext cx="274876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%%</a:t>
            </a:r>
          </a:p>
          <a:p>
            <a:endParaRPr lang="en-US" sz="2400" dirty="0"/>
          </a:p>
          <a:p>
            <a:r>
              <a:rPr lang="en-US" sz="2400" dirty="0"/>
              <a:t>//you can write here</a:t>
            </a:r>
          </a:p>
          <a:p>
            <a:endParaRPr lang="en-US" sz="2400" dirty="0"/>
          </a:p>
          <a:p>
            <a:r>
              <a:rPr lang="en-US" sz="2400" dirty="0"/>
              <a:t>%%</a:t>
            </a:r>
          </a:p>
        </p:txBody>
      </p:sp>
    </p:spTree>
    <p:extLst>
      <p:ext uri="{BB962C8B-B14F-4D97-AF65-F5344CB8AC3E}">
        <p14:creationId xmlns:p14="http://schemas.microsoft.com/office/powerpoint/2010/main" val="3227295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สี่เหลี่ยมผืนผ้า 1">
            <a:extLst>
              <a:ext uri="{FF2B5EF4-FFF2-40B4-BE49-F238E27FC236}">
                <a16:creationId xmlns:a16="http://schemas.microsoft.com/office/drawing/2014/main" id="{A847E4EF-EAB9-4E0D-A1E5-1C2F85EC56DA}"/>
              </a:ext>
            </a:extLst>
          </p:cNvPr>
          <p:cNvSpPr/>
          <p:nvPr/>
        </p:nvSpPr>
        <p:spPr>
          <a:xfrm>
            <a:off x="0" y="0"/>
            <a:ext cx="12192000" cy="48896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กล่องข้อความ 3">
            <a:extLst>
              <a:ext uri="{FF2B5EF4-FFF2-40B4-BE49-F238E27FC236}">
                <a16:creationId xmlns:a16="http://schemas.microsoft.com/office/drawing/2014/main" id="{BA4A6ADB-C9A9-4748-835D-9F6787383BE6}"/>
              </a:ext>
            </a:extLst>
          </p:cNvPr>
          <p:cNvSpPr txBox="1"/>
          <p:nvPr/>
        </p:nvSpPr>
        <p:spPr>
          <a:xfrm>
            <a:off x="9698226" y="65039"/>
            <a:ext cx="2420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Arial Black" panose="020B0A04020102020204" pitchFamily="34" charset="0"/>
              </a:rPr>
              <a:t>Project Automata</a:t>
            </a:r>
            <a:endParaRPr lang="th-TH" sz="18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8" name="กล่องข้อความ 7">
            <a:extLst>
              <a:ext uri="{FF2B5EF4-FFF2-40B4-BE49-F238E27FC236}">
                <a16:creationId xmlns:a16="http://schemas.microsoft.com/office/drawing/2014/main" id="{026EAE21-710E-40F9-9A3E-664A7121CD34}"/>
              </a:ext>
            </a:extLst>
          </p:cNvPr>
          <p:cNvSpPr txBox="1"/>
          <p:nvPr/>
        </p:nvSpPr>
        <p:spPr>
          <a:xfrm>
            <a:off x="3044298" y="516259"/>
            <a:ext cx="61034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3200" dirty="0">
                <a:solidFill>
                  <a:schemeClr val="bg1"/>
                </a:solidFill>
              </a:rPr>
              <a:t>ส่วนทั้งหมดของ </a:t>
            </a:r>
            <a:r>
              <a:rPr lang="en-US" sz="3200" dirty="0">
                <a:solidFill>
                  <a:schemeClr val="bg1"/>
                </a:solidFill>
              </a:rPr>
              <a:t>Option And Declarations</a:t>
            </a:r>
          </a:p>
        </p:txBody>
      </p:sp>
      <p:pic>
        <p:nvPicPr>
          <p:cNvPr id="5" name="รูปภาพ 4">
            <a:extLst>
              <a:ext uri="{FF2B5EF4-FFF2-40B4-BE49-F238E27FC236}">
                <a16:creationId xmlns:a16="http://schemas.microsoft.com/office/drawing/2014/main" id="{A1B1A7C9-025B-47A4-B5FC-C2BF301A32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4243" y="1101034"/>
            <a:ext cx="9463514" cy="5678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675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สี่เหลี่ยมผืนผ้า 1">
            <a:extLst>
              <a:ext uri="{FF2B5EF4-FFF2-40B4-BE49-F238E27FC236}">
                <a16:creationId xmlns:a16="http://schemas.microsoft.com/office/drawing/2014/main" id="{A847E4EF-EAB9-4E0D-A1E5-1C2F85EC56DA}"/>
              </a:ext>
            </a:extLst>
          </p:cNvPr>
          <p:cNvSpPr/>
          <p:nvPr/>
        </p:nvSpPr>
        <p:spPr>
          <a:xfrm>
            <a:off x="0" y="0"/>
            <a:ext cx="12192000" cy="48896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กล่องข้อความ 3">
            <a:extLst>
              <a:ext uri="{FF2B5EF4-FFF2-40B4-BE49-F238E27FC236}">
                <a16:creationId xmlns:a16="http://schemas.microsoft.com/office/drawing/2014/main" id="{BA4A6ADB-C9A9-4748-835D-9F6787383BE6}"/>
              </a:ext>
            </a:extLst>
          </p:cNvPr>
          <p:cNvSpPr txBox="1"/>
          <p:nvPr/>
        </p:nvSpPr>
        <p:spPr>
          <a:xfrm>
            <a:off x="9698226" y="65039"/>
            <a:ext cx="2420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Arial Black" panose="020B0A04020102020204" pitchFamily="34" charset="0"/>
              </a:rPr>
              <a:t>Project Automata</a:t>
            </a:r>
            <a:endParaRPr lang="th-TH" sz="18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8" name="กล่องข้อความ 7">
            <a:extLst>
              <a:ext uri="{FF2B5EF4-FFF2-40B4-BE49-F238E27FC236}">
                <a16:creationId xmlns:a16="http://schemas.microsoft.com/office/drawing/2014/main" id="{026EAE21-710E-40F9-9A3E-664A7121CD34}"/>
              </a:ext>
            </a:extLst>
          </p:cNvPr>
          <p:cNvSpPr txBox="1"/>
          <p:nvPr/>
        </p:nvSpPr>
        <p:spPr>
          <a:xfrm>
            <a:off x="2700582" y="638450"/>
            <a:ext cx="67908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3600" dirty="0">
                <a:solidFill>
                  <a:schemeClr val="bg1"/>
                </a:solidFill>
              </a:rPr>
              <a:t>อธิบายส่วนของ </a:t>
            </a:r>
            <a:r>
              <a:rPr lang="en-US" sz="3600" dirty="0">
                <a:solidFill>
                  <a:schemeClr val="bg1"/>
                </a:solidFill>
              </a:rPr>
              <a:t>Option And Declarations</a:t>
            </a:r>
          </a:p>
        </p:txBody>
      </p:sp>
      <p:sp>
        <p:nvSpPr>
          <p:cNvPr id="7" name="กล่องข้อความ 6">
            <a:extLst>
              <a:ext uri="{FF2B5EF4-FFF2-40B4-BE49-F238E27FC236}">
                <a16:creationId xmlns:a16="http://schemas.microsoft.com/office/drawing/2014/main" id="{300391D1-0E73-4C1F-80E2-AF20A8EFC2F5}"/>
              </a:ext>
            </a:extLst>
          </p:cNvPr>
          <p:cNvSpPr txBox="1"/>
          <p:nvPr/>
        </p:nvSpPr>
        <p:spPr>
          <a:xfrm>
            <a:off x="664191" y="2545434"/>
            <a:ext cx="1086361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บรรทัดที่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5 : %class </a:t>
            </a:r>
            <a:r>
              <a:rPr lang="en-US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LexicalAnalyze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lang="th-TH" dirty="0">
                <a:solidFill>
                  <a:schemeClr val="bg1"/>
                </a:solidFill>
              </a:rPr>
              <a:t>เป็นการตั้งชื่อ </a:t>
            </a:r>
            <a:r>
              <a:rPr lang="en-US" dirty="0">
                <a:solidFill>
                  <a:schemeClr val="bg1"/>
                </a:solidFill>
              </a:rPr>
              <a:t>class </a:t>
            </a:r>
            <a:r>
              <a:rPr lang="th-TH" dirty="0">
                <a:solidFill>
                  <a:schemeClr val="bg1"/>
                </a:solidFill>
              </a:rPr>
              <a:t>โดยสร้างจาก </a:t>
            </a:r>
            <a:r>
              <a:rPr lang="en-US" dirty="0" err="1">
                <a:solidFill>
                  <a:schemeClr val="bg1"/>
                </a:solidFill>
              </a:rPr>
              <a:t>Jflex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th-TH" dirty="0">
                <a:solidFill>
                  <a:schemeClr val="bg1"/>
                </a:solidFill>
              </a:rPr>
              <a:t>โดยให้ </a:t>
            </a:r>
            <a:r>
              <a:rPr lang="en-US" dirty="0">
                <a:solidFill>
                  <a:schemeClr val="bg1"/>
                </a:solidFill>
              </a:rPr>
              <a:t>class </a:t>
            </a:r>
            <a:r>
              <a:rPr lang="th-TH" dirty="0">
                <a:solidFill>
                  <a:schemeClr val="bg1"/>
                </a:solidFill>
              </a:rPr>
              <a:t>มีชื่อว่า </a:t>
            </a:r>
            <a:r>
              <a:rPr lang="en-US" dirty="0" err="1">
                <a:solidFill>
                  <a:schemeClr val="bg1"/>
                </a:solidFill>
              </a:rPr>
              <a:t>LexicalAnalyze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th-TH" dirty="0">
                <a:solidFill>
                  <a:schemeClr val="bg1"/>
                </a:solidFill>
              </a:rPr>
              <a:t>และให้ชื่อไฟล์ </a:t>
            </a:r>
            <a:r>
              <a:rPr lang="en-US" dirty="0">
                <a:solidFill>
                  <a:schemeClr val="bg1"/>
                </a:solidFill>
              </a:rPr>
              <a:t>.java </a:t>
            </a:r>
            <a:r>
              <a:rPr lang="th-TH" dirty="0">
                <a:solidFill>
                  <a:schemeClr val="bg1"/>
                </a:solidFill>
              </a:rPr>
              <a:t>มีชื่อเดียวกัน ถ้าไม่มี </a:t>
            </a:r>
            <a:r>
              <a:rPr lang="en-US" dirty="0">
                <a:solidFill>
                  <a:schemeClr val="bg1"/>
                </a:solidFill>
              </a:rPr>
              <a:t>option </a:t>
            </a:r>
            <a:r>
              <a:rPr lang="th-TH" dirty="0">
                <a:solidFill>
                  <a:schemeClr val="bg1"/>
                </a:solidFill>
              </a:rPr>
              <a:t>นี้ </a:t>
            </a:r>
            <a:r>
              <a:rPr lang="en-US" dirty="0">
                <a:solidFill>
                  <a:schemeClr val="bg1"/>
                </a:solidFill>
              </a:rPr>
              <a:t>class </a:t>
            </a:r>
            <a:r>
              <a:rPr lang="th-TH" dirty="0">
                <a:solidFill>
                  <a:schemeClr val="bg1"/>
                </a:solidFill>
              </a:rPr>
              <a:t>และไฟล์ </a:t>
            </a:r>
            <a:r>
              <a:rPr lang="en-US" dirty="0">
                <a:solidFill>
                  <a:schemeClr val="bg1"/>
                </a:solidFill>
              </a:rPr>
              <a:t>.java </a:t>
            </a:r>
            <a:r>
              <a:rPr lang="th-TH" dirty="0">
                <a:solidFill>
                  <a:schemeClr val="bg1"/>
                </a:solidFill>
              </a:rPr>
              <a:t>ที่ได้จะมีชื่อเป็น </a:t>
            </a:r>
            <a:r>
              <a:rPr lang="en-US" dirty="0" err="1">
                <a:solidFill>
                  <a:schemeClr val="bg1"/>
                </a:solidFill>
              </a:rPr>
              <a:t>Yylex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th-TH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บรรทัดที่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6 : %standalone</a:t>
            </a:r>
          </a:p>
          <a:p>
            <a:r>
              <a:rPr lang="th-TH" dirty="0">
                <a:solidFill>
                  <a:schemeClr val="bg1"/>
                </a:solidFill>
              </a:rPr>
              <a:t>เป็นการส้ราง </a:t>
            </a:r>
            <a:r>
              <a:rPr lang="en-US" dirty="0" err="1">
                <a:solidFill>
                  <a:schemeClr val="bg1"/>
                </a:solidFill>
              </a:rPr>
              <a:t>Funtion</a:t>
            </a:r>
            <a:r>
              <a:rPr lang="en-US" dirty="0">
                <a:solidFill>
                  <a:schemeClr val="bg1"/>
                </a:solidFill>
              </a:rPr>
              <a:t> main </a:t>
            </a:r>
            <a:r>
              <a:rPr lang="th-TH" dirty="0">
                <a:solidFill>
                  <a:schemeClr val="bg1"/>
                </a:solidFill>
              </a:rPr>
              <a:t>ใน </a:t>
            </a:r>
            <a:r>
              <a:rPr lang="en-US" dirty="0">
                <a:solidFill>
                  <a:schemeClr val="bg1"/>
                </a:solidFill>
              </a:rPr>
              <a:t>class java </a:t>
            </a:r>
            <a:r>
              <a:rPr lang="th-TH" dirty="0">
                <a:solidFill>
                  <a:schemeClr val="bg1"/>
                </a:solidFill>
              </a:rPr>
              <a:t>หลังผ่านการ </a:t>
            </a:r>
            <a:r>
              <a:rPr lang="en-US" dirty="0">
                <a:solidFill>
                  <a:schemeClr val="bg1"/>
                </a:solidFill>
              </a:rPr>
              <a:t>Generate </a:t>
            </a:r>
            <a:r>
              <a:rPr lang="en-US" dirty="0" err="1">
                <a:solidFill>
                  <a:schemeClr val="bg1"/>
                </a:solidFill>
              </a:rPr>
              <a:t>jflex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th-TH" dirty="0">
                <a:solidFill>
                  <a:schemeClr val="bg1"/>
                </a:solidFill>
              </a:rPr>
              <a:t>โดยที่ </a:t>
            </a:r>
            <a:r>
              <a:rPr lang="en-US" dirty="0">
                <a:solidFill>
                  <a:schemeClr val="bg1"/>
                </a:solidFill>
              </a:rPr>
              <a:t>Main function </a:t>
            </a:r>
            <a:r>
              <a:rPr lang="th-TH" dirty="0">
                <a:solidFill>
                  <a:schemeClr val="bg1"/>
                </a:solidFill>
              </a:rPr>
              <a:t>จะสามารถรับไฟล์</a:t>
            </a:r>
            <a:r>
              <a:rPr lang="en-US" dirty="0">
                <a:solidFill>
                  <a:schemeClr val="bg1"/>
                </a:solidFill>
              </a:rPr>
              <a:t> Input </a:t>
            </a:r>
            <a:r>
              <a:rPr lang="th-TH" dirty="0">
                <a:solidFill>
                  <a:schemeClr val="bg1"/>
                </a:solidFill>
              </a:rPr>
              <a:t>ผ่าน </a:t>
            </a:r>
            <a:r>
              <a:rPr lang="en-US" dirty="0">
                <a:solidFill>
                  <a:schemeClr val="bg1"/>
                </a:solidFill>
              </a:rPr>
              <a:t>command line </a:t>
            </a:r>
            <a:r>
              <a:rPr lang="th-TH" dirty="0">
                <a:solidFill>
                  <a:schemeClr val="bg1"/>
                </a:solidFill>
              </a:rPr>
              <a:t>ได้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2" name="รูปภาพ 11">
            <a:extLst>
              <a:ext uri="{FF2B5EF4-FFF2-40B4-BE49-F238E27FC236}">
                <a16:creationId xmlns:a16="http://schemas.microsoft.com/office/drawing/2014/main" id="{2242257B-C4A0-4DDD-95CD-DD62F8FDB5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211" b="78770"/>
          <a:stretch/>
        </p:blipFill>
        <p:spPr>
          <a:xfrm>
            <a:off x="1364243" y="1430659"/>
            <a:ext cx="9463514" cy="68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7497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สี่เหลี่ยมผืนผ้า 1">
            <a:extLst>
              <a:ext uri="{FF2B5EF4-FFF2-40B4-BE49-F238E27FC236}">
                <a16:creationId xmlns:a16="http://schemas.microsoft.com/office/drawing/2014/main" id="{A847E4EF-EAB9-4E0D-A1E5-1C2F85EC56DA}"/>
              </a:ext>
            </a:extLst>
          </p:cNvPr>
          <p:cNvSpPr/>
          <p:nvPr/>
        </p:nvSpPr>
        <p:spPr>
          <a:xfrm>
            <a:off x="0" y="0"/>
            <a:ext cx="12192000" cy="48896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กล่องข้อความ 3">
            <a:extLst>
              <a:ext uri="{FF2B5EF4-FFF2-40B4-BE49-F238E27FC236}">
                <a16:creationId xmlns:a16="http://schemas.microsoft.com/office/drawing/2014/main" id="{BA4A6ADB-C9A9-4748-835D-9F6787383BE6}"/>
              </a:ext>
            </a:extLst>
          </p:cNvPr>
          <p:cNvSpPr txBox="1"/>
          <p:nvPr/>
        </p:nvSpPr>
        <p:spPr>
          <a:xfrm>
            <a:off x="9698226" y="65039"/>
            <a:ext cx="2420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Arial Black" panose="020B0A04020102020204" pitchFamily="34" charset="0"/>
              </a:rPr>
              <a:t>Project Automata</a:t>
            </a:r>
            <a:endParaRPr lang="th-TH" sz="18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8" name="กล่องข้อความ 7">
            <a:extLst>
              <a:ext uri="{FF2B5EF4-FFF2-40B4-BE49-F238E27FC236}">
                <a16:creationId xmlns:a16="http://schemas.microsoft.com/office/drawing/2014/main" id="{026EAE21-710E-40F9-9A3E-664A7121CD34}"/>
              </a:ext>
            </a:extLst>
          </p:cNvPr>
          <p:cNvSpPr txBox="1"/>
          <p:nvPr/>
        </p:nvSpPr>
        <p:spPr>
          <a:xfrm>
            <a:off x="2700583" y="592541"/>
            <a:ext cx="67908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3600" dirty="0">
                <a:solidFill>
                  <a:schemeClr val="bg1"/>
                </a:solidFill>
              </a:rPr>
              <a:t>อธิบายส่วนของ </a:t>
            </a:r>
            <a:r>
              <a:rPr lang="en-US" sz="3600" dirty="0">
                <a:solidFill>
                  <a:schemeClr val="bg1"/>
                </a:solidFill>
              </a:rPr>
              <a:t>Option And Declarations</a:t>
            </a:r>
          </a:p>
        </p:txBody>
      </p:sp>
      <p:sp>
        <p:nvSpPr>
          <p:cNvPr id="7" name="กล่องข้อความ 6">
            <a:extLst>
              <a:ext uri="{FF2B5EF4-FFF2-40B4-BE49-F238E27FC236}">
                <a16:creationId xmlns:a16="http://schemas.microsoft.com/office/drawing/2014/main" id="{300391D1-0E73-4C1F-80E2-AF20A8EFC2F5}"/>
              </a:ext>
            </a:extLst>
          </p:cNvPr>
          <p:cNvSpPr txBox="1"/>
          <p:nvPr/>
        </p:nvSpPr>
        <p:spPr>
          <a:xfrm>
            <a:off x="573206" y="2736502"/>
            <a:ext cx="1086361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บรรทัดที่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8 : %{</a:t>
            </a:r>
          </a:p>
          <a:p>
            <a:r>
              <a:rPr lang="th-TH" dirty="0">
                <a:solidFill>
                  <a:schemeClr val="bg1"/>
                </a:solidFill>
              </a:rPr>
              <a:t>เป็นการประกาศส่วนเปิดเพื่อให้ข้างในปีกกาสามารถใช้ภาษา</a:t>
            </a:r>
            <a:r>
              <a:rPr lang="en-US" dirty="0">
                <a:solidFill>
                  <a:schemeClr val="bg1"/>
                </a:solidFill>
              </a:rPr>
              <a:t> java</a:t>
            </a:r>
            <a:r>
              <a:rPr lang="th-TH" dirty="0">
                <a:solidFill>
                  <a:schemeClr val="bg1"/>
                </a:solidFill>
              </a:rPr>
              <a:t> เขียนได้</a:t>
            </a:r>
          </a:p>
          <a:p>
            <a:endParaRPr lang="th-TH" dirty="0">
              <a:solidFill>
                <a:schemeClr val="bg1"/>
              </a:solidFill>
            </a:endParaRPr>
          </a:p>
          <a:p>
            <a:r>
              <a:rPr lang="th-TH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บรรทัดที่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9 :</a:t>
            </a:r>
            <a:r>
              <a:rPr lang="th-TH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ArrayList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&lt;String&gt; </a:t>
            </a:r>
            <a:r>
              <a:rPr lang="en-US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alist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=new </a:t>
            </a:r>
            <a:r>
              <a:rPr lang="en-US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ArrayList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&lt;String&gt;();</a:t>
            </a:r>
          </a:p>
          <a:p>
            <a:r>
              <a:rPr lang="th-TH" dirty="0">
                <a:solidFill>
                  <a:schemeClr val="bg1"/>
                </a:solidFill>
              </a:rPr>
              <a:t>เป็นการประกาศ </a:t>
            </a:r>
            <a:r>
              <a:rPr lang="en-US" dirty="0">
                <a:solidFill>
                  <a:schemeClr val="bg1"/>
                </a:solidFill>
              </a:rPr>
              <a:t>data structure array list </a:t>
            </a:r>
            <a:r>
              <a:rPr lang="th-TH" dirty="0">
                <a:solidFill>
                  <a:schemeClr val="bg1"/>
                </a:solidFill>
              </a:rPr>
              <a:t>ในการเก็บ </a:t>
            </a:r>
            <a:r>
              <a:rPr lang="en-US" dirty="0">
                <a:solidFill>
                  <a:schemeClr val="bg1"/>
                </a:solidFill>
              </a:rPr>
              <a:t>identifier</a:t>
            </a:r>
            <a:endParaRPr lang="th-TH" dirty="0">
              <a:solidFill>
                <a:schemeClr val="bg1"/>
              </a:solidFill>
            </a:endParaRPr>
          </a:p>
          <a:p>
            <a:endParaRPr lang="th-TH" dirty="0">
              <a:solidFill>
                <a:schemeClr val="bg1"/>
              </a:solidFill>
            </a:endParaRPr>
          </a:p>
          <a:p>
            <a:r>
              <a:rPr lang="th-TH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บรรทัดที่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10 :</a:t>
            </a:r>
            <a:r>
              <a:rPr lang="th-TH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%}</a:t>
            </a:r>
          </a:p>
          <a:p>
            <a:r>
              <a:rPr lang="th-TH" dirty="0">
                <a:solidFill>
                  <a:schemeClr val="bg1"/>
                </a:solidFill>
              </a:rPr>
              <a:t>เป็นการประกาศส่วนปิดท้ายเพื่อบอกว่าปิดคำสั่งในบรรทัดที่ </a:t>
            </a:r>
            <a:r>
              <a:rPr lang="en-US" dirty="0">
                <a:solidFill>
                  <a:schemeClr val="bg1"/>
                </a:solidFill>
              </a:rPr>
              <a:t>10</a:t>
            </a:r>
            <a:r>
              <a:rPr lang="th-TH" dirty="0">
                <a:solidFill>
                  <a:schemeClr val="bg1"/>
                </a:solidFill>
              </a:rPr>
              <a:t> แล้ว</a:t>
            </a:r>
          </a:p>
        </p:txBody>
      </p:sp>
      <p:pic>
        <p:nvPicPr>
          <p:cNvPr id="9" name="รูปภาพ 8">
            <a:extLst>
              <a:ext uri="{FF2B5EF4-FFF2-40B4-BE49-F238E27FC236}">
                <a16:creationId xmlns:a16="http://schemas.microsoft.com/office/drawing/2014/main" id="{41A1934C-725A-4E19-962E-81445234FE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355" b="58355"/>
          <a:stretch/>
        </p:blipFill>
        <p:spPr>
          <a:xfrm>
            <a:off x="1273257" y="1335218"/>
            <a:ext cx="9463514" cy="981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71630"/>
      </p:ext>
    </p:extLst>
  </p:cSld>
  <p:clrMapOvr>
    <a:masterClrMapping/>
  </p:clrMapOvr>
</p:sld>
</file>

<file path=ppt/theme/theme1.xml><?xml version="1.0" encoding="utf-8"?>
<a:theme xmlns:a="http://schemas.openxmlformats.org/drawingml/2006/main" name="ธีมของ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</TotalTime>
  <Words>1061</Words>
  <Application>Microsoft Office PowerPoint</Application>
  <PresentationFormat>แบบจอกว้าง</PresentationFormat>
  <Paragraphs>138</Paragraphs>
  <Slides>22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6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22</vt:i4>
      </vt:variant>
    </vt:vector>
  </HeadingPairs>
  <TitlesOfParts>
    <vt:vector size="29" baseType="lpstr">
      <vt:lpstr>Angsana New</vt:lpstr>
      <vt:lpstr>Arial</vt:lpstr>
      <vt:lpstr>Arial Black</vt:lpstr>
      <vt:lpstr>Calibri</vt:lpstr>
      <vt:lpstr>Calibri Light</vt:lpstr>
      <vt:lpstr>Cordia New</vt:lpstr>
      <vt:lpstr>ธีมของ Office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งานนำเสนอ PowerPoint</dc:title>
  <dc:creator>Thien Permanent</dc:creator>
  <cp:lastModifiedBy>Thien Permanent</cp:lastModifiedBy>
  <cp:revision>37</cp:revision>
  <dcterms:created xsi:type="dcterms:W3CDTF">2018-11-25T12:02:24Z</dcterms:created>
  <dcterms:modified xsi:type="dcterms:W3CDTF">2018-11-26T07:24:35Z</dcterms:modified>
</cp:coreProperties>
</file>