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29"/>
    <p:restoredTop sz="94680"/>
  </p:normalViewPr>
  <p:slideViewPr>
    <p:cSldViewPr snapToGrid="0">
      <p:cViewPr varScale="1">
        <p:scale>
          <a:sx n="102" d="100"/>
          <a:sy n="102" d="100"/>
        </p:scale>
        <p:origin x="216" y="2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2/23/25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245403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2/23/25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682634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2/23/25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8450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2/23/25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715135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2/23/25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9237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2/23/25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850851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2/23/25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24656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2/23/25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248857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2/23/25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165969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2/23/25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014928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2/23/25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780754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2/23/25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055664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7309E41-6D57-22B0-32F9-3D7F280120F0}"/>
              </a:ext>
            </a:extLst>
          </p:cNvPr>
          <p:cNvPicPr>
            <a:picLocks noChangeAspect="1"/>
          </p:cNvPicPr>
          <p:nvPr/>
        </p:nvPicPr>
        <p:blipFill>
          <a:blip r:embed="rId2"/>
          <a:srcRect t="24316" b="13184"/>
          <a:stretch/>
        </p:blipFill>
        <p:spPr>
          <a:xfrm>
            <a:off x="1" y="10"/>
            <a:ext cx="12192000" cy="6857990"/>
          </a:xfrm>
          <a:prstGeom prst="rect">
            <a:avLst/>
          </a:prstGeom>
        </p:spPr>
      </p:pic>
      <p:sp useBgFill="1">
        <p:nvSpPr>
          <p:cNvPr id="11" name="Rectangle 10">
            <a:extLst>
              <a:ext uri="{FF2B5EF4-FFF2-40B4-BE49-F238E27FC236}">
                <a16:creationId xmlns:a16="http://schemas.microsoft.com/office/drawing/2014/main" id="{D30DD7D3-2712-4491-B2C2-5FC23330C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569" y="1066800"/>
            <a:ext cx="5128322" cy="47244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259411-1105-C5B4-3B5A-A99B6E80D3CB}"/>
              </a:ext>
            </a:extLst>
          </p:cNvPr>
          <p:cNvSpPr>
            <a:spLocks noGrp="1"/>
          </p:cNvSpPr>
          <p:nvPr>
            <p:ph type="ctrTitle"/>
          </p:nvPr>
        </p:nvSpPr>
        <p:spPr>
          <a:xfrm>
            <a:off x="898737" y="1562101"/>
            <a:ext cx="4359744" cy="2738530"/>
          </a:xfrm>
        </p:spPr>
        <p:txBody>
          <a:bodyPr anchor="t">
            <a:normAutofit/>
          </a:bodyPr>
          <a:lstStyle/>
          <a:p>
            <a:r>
              <a:rPr lang="en-US" dirty="0"/>
              <a:t>Scrum-Agile</a:t>
            </a:r>
          </a:p>
        </p:txBody>
      </p:sp>
      <p:sp>
        <p:nvSpPr>
          <p:cNvPr id="3" name="Subtitle 2">
            <a:extLst>
              <a:ext uri="{FF2B5EF4-FFF2-40B4-BE49-F238E27FC236}">
                <a16:creationId xmlns:a16="http://schemas.microsoft.com/office/drawing/2014/main" id="{A0F9C808-5BAD-B1F2-1503-E08A266BCCE3}"/>
              </a:ext>
            </a:extLst>
          </p:cNvPr>
          <p:cNvSpPr>
            <a:spLocks noGrp="1"/>
          </p:cNvSpPr>
          <p:nvPr>
            <p:ph type="subTitle" idx="1"/>
          </p:nvPr>
        </p:nvSpPr>
        <p:spPr>
          <a:xfrm>
            <a:off x="900273" y="4300631"/>
            <a:ext cx="4358208" cy="933760"/>
          </a:xfrm>
        </p:spPr>
        <p:txBody>
          <a:bodyPr>
            <a:normAutofit/>
          </a:bodyPr>
          <a:lstStyle/>
          <a:p>
            <a:r>
              <a:rPr lang="en-US" dirty="0"/>
              <a:t>By Charles Mills</a:t>
            </a:r>
          </a:p>
        </p:txBody>
      </p:sp>
      <p:cxnSp>
        <p:nvCxnSpPr>
          <p:cNvPr id="13" name="Straight Connector 12">
            <a:extLst>
              <a:ext uri="{FF2B5EF4-FFF2-40B4-BE49-F238E27FC236}">
                <a16:creationId xmlns:a16="http://schemas.microsoft.com/office/drawing/2014/main" id="{FFD0734C-004D-4938-8EA0-2C3867A11A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6937" y="5780876"/>
            <a:ext cx="513116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57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8F66-389A-E278-9DF7-0361126598F3}"/>
              </a:ext>
            </a:extLst>
          </p:cNvPr>
          <p:cNvSpPr>
            <a:spLocks noGrp="1"/>
          </p:cNvSpPr>
          <p:nvPr>
            <p:ph type="title"/>
          </p:nvPr>
        </p:nvSpPr>
        <p:spPr/>
        <p:txBody>
          <a:bodyPr/>
          <a:lstStyle/>
          <a:p>
            <a:r>
              <a:rPr lang="en-US" dirty="0"/>
              <a:t>Agile Roles</a:t>
            </a:r>
          </a:p>
        </p:txBody>
      </p:sp>
      <p:sp>
        <p:nvSpPr>
          <p:cNvPr id="3" name="Content Placeholder 2">
            <a:extLst>
              <a:ext uri="{FF2B5EF4-FFF2-40B4-BE49-F238E27FC236}">
                <a16:creationId xmlns:a16="http://schemas.microsoft.com/office/drawing/2014/main" id="{75D470D2-FC06-8D6D-FBED-A3CDE3627086}"/>
              </a:ext>
            </a:extLst>
          </p:cNvPr>
          <p:cNvSpPr>
            <a:spLocks noGrp="1"/>
          </p:cNvSpPr>
          <p:nvPr>
            <p:ph idx="1"/>
          </p:nvPr>
        </p:nvSpPr>
        <p:spPr>
          <a:xfrm>
            <a:off x="640080" y="2633472"/>
            <a:ext cx="4783690" cy="3566160"/>
          </a:xfrm>
        </p:spPr>
        <p:txBody>
          <a:bodyPr>
            <a:normAutofit fontScale="77500" lnSpcReduction="20000"/>
          </a:bodyPr>
          <a:lstStyle/>
          <a:p>
            <a:pPr marL="0" indent="0">
              <a:buNone/>
            </a:pPr>
            <a:r>
              <a:rPr lang="en-US" sz="3100" b="1" u="sng" dirty="0"/>
              <a:t>Product Owner</a:t>
            </a:r>
          </a:p>
          <a:p>
            <a:r>
              <a:rPr lang="en-US" dirty="0"/>
              <a:t>Represents what the business and customer need in a product</a:t>
            </a:r>
          </a:p>
          <a:p>
            <a:r>
              <a:rPr lang="en-US" dirty="0"/>
              <a:t>Communicates the product vision</a:t>
            </a:r>
          </a:p>
          <a:p>
            <a:r>
              <a:rPr lang="en-US" dirty="0"/>
              <a:t>Organizes the product backlog</a:t>
            </a:r>
          </a:p>
          <a:p>
            <a:r>
              <a:rPr lang="en-US" dirty="0"/>
              <a:t>Provides clarity on user stories</a:t>
            </a:r>
          </a:p>
          <a:p>
            <a:r>
              <a:rPr lang="en-US" dirty="0"/>
              <a:t>“…a Product Owner is accountable for maximizing the value of the product resulting from the work of the Scrum Team..” (https://www.scrum.org/resources/what-is-a-product-owner, n.d.)</a:t>
            </a:r>
          </a:p>
          <a:p>
            <a:endParaRPr lang="en-US" u="sng" dirty="0"/>
          </a:p>
          <a:p>
            <a:endParaRPr lang="en-US" u="sng" dirty="0"/>
          </a:p>
        </p:txBody>
      </p:sp>
      <p:sp>
        <p:nvSpPr>
          <p:cNvPr id="4" name="TextBox 3">
            <a:extLst>
              <a:ext uri="{FF2B5EF4-FFF2-40B4-BE49-F238E27FC236}">
                <a16:creationId xmlns:a16="http://schemas.microsoft.com/office/drawing/2014/main" id="{B6B5C5D4-9370-0148-C20D-488869229884}"/>
              </a:ext>
            </a:extLst>
          </p:cNvPr>
          <p:cNvSpPr txBox="1"/>
          <p:nvPr/>
        </p:nvSpPr>
        <p:spPr>
          <a:xfrm>
            <a:off x="6096000" y="2605414"/>
            <a:ext cx="5227529" cy="2308324"/>
          </a:xfrm>
          <a:prstGeom prst="rect">
            <a:avLst/>
          </a:prstGeom>
          <a:noFill/>
        </p:spPr>
        <p:txBody>
          <a:bodyPr wrap="square" rtlCol="0">
            <a:spAutoFit/>
          </a:bodyPr>
          <a:lstStyle/>
          <a:p>
            <a:r>
              <a:rPr lang="en-US" sz="2400" b="1" u="sng" dirty="0"/>
              <a:t>Scrum Master</a:t>
            </a:r>
          </a:p>
          <a:p>
            <a:endParaRPr lang="en-US" sz="1600" b="1" u="sng" dirty="0"/>
          </a:p>
          <a:p>
            <a:pPr marL="342900" indent="-342900">
              <a:buFont typeface="Arial" panose="020B0604020202020204" pitchFamily="34" charset="0"/>
              <a:buChar char="•"/>
            </a:pPr>
            <a:r>
              <a:rPr lang="en-US" sz="1600" dirty="0"/>
              <a:t>Organizes the daily scrum meetings</a:t>
            </a:r>
          </a:p>
          <a:p>
            <a:pPr marL="342900" indent="-342900">
              <a:buFont typeface="Arial" panose="020B0604020202020204" pitchFamily="34" charset="0"/>
              <a:buChar char="•"/>
            </a:pPr>
            <a:r>
              <a:rPr lang="en-US" sz="1600" dirty="0"/>
              <a:t>Ensures the team employs best Agile practices</a:t>
            </a:r>
          </a:p>
          <a:p>
            <a:pPr marL="342900" indent="-342900">
              <a:buFont typeface="Arial" panose="020B0604020202020204" pitchFamily="34" charset="0"/>
              <a:buChar char="•"/>
            </a:pPr>
            <a:r>
              <a:rPr lang="en-US" sz="1600" dirty="0"/>
              <a:t>Keeps the team on track and prevents outside distractions from impeding the stand-up</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259553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B6ACF-9536-FA97-71B2-A70D4FB574AB}"/>
              </a:ext>
            </a:extLst>
          </p:cNvPr>
          <p:cNvSpPr>
            <a:spLocks noGrp="1"/>
          </p:cNvSpPr>
          <p:nvPr>
            <p:ph type="title"/>
          </p:nvPr>
        </p:nvSpPr>
        <p:spPr/>
        <p:txBody>
          <a:bodyPr/>
          <a:lstStyle/>
          <a:p>
            <a:r>
              <a:rPr lang="en-US" dirty="0"/>
              <a:t>Agile Roles Continued</a:t>
            </a:r>
          </a:p>
        </p:txBody>
      </p:sp>
      <p:sp>
        <p:nvSpPr>
          <p:cNvPr id="3" name="Content Placeholder 2">
            <a:extLst>
              <a:ext uri="{FF2B5EF4-FFF2-40B4-BE49-F238E27FC236}">
                <a16:creationId xmlns:a16="http://schemas.microsoft.com/office/drawing/2014/main" id="{C44BCFF1-E1E8-0434-0708-5146319EC871}"/>
              </a:ext>
            </a:extLst>
          </p:cNvPr>
          <p:cNvSpPr>
            <a:spLocks noGrp="1"/>
          </p:cNvSpPr>
          <p:nvPr>
            <p:ph idx="1"/>
          </p:nvPr>
        </p:nvSpPr>
        <p:spPr>
          <a:xfrm>
            <a:off x="640080" y="2633472"/>
            <a:ext cx="4871372" cy="3566160"/>
          </a:xfrm>
        </p:spPr>
        <p:txBody>
          <a:bodyPr>
            <a:normAutofit lnSpcReduction="10000"/>
          </a:bodyPr>
          <a:lstStyle/>
          <a:p>
            <a:pPr marL="0" indent="0">
              <a:buNone/>
            </a:pPr>
            <a:r>
              <a:rPr lang="en-US" sz="2600" b="1" u="sng" dirty="0"/>
              <a:t>Developer</a:t>
            </a:r>
          </a:p>
          <a:p>
            <a:r>
              <a:rPr lang="en-US" sz="1800" dirty="0"/>
              <a:t>Develops software incrementally </a:t>
            </a:r>
          </a:p>
          <a:p>
            <a:r>
              <a:rPr lang="en-US" sz="1800" dirty="0"/>
              <a:t>Highly collaborative</a:t>
            </a:r>
          </a:p>
          <a:p>
            <a:r>
              <a:rPr lang="en-US" sz="1800" dirty="0"/>
              <a:t>Uses industry best standards</a:t>
            </a:r>
          </a:p>
          <a:p>
            <a:r>
              <a:rPr lang="en-US" sz="1800" dirty="0"/>
              <a:t>“…Developers build strong relationships with product management, design, QA, and operations because writing sustainable code means staying connected to all facets of the project.” (Radigan, n.d.)</a:t>
            </a:r>
          </a:p>
          <a:p>
            <a:endParaRPr lang="en-US" dirty="0"/>
          </a:p>
        </p:txBody>
      </p:sp>
      <p:sp>
        <p:nvSpPr>
          <p:cNvPr id="4" name="TextBox 3">
            <a:extLst>
              <a:ext uri="{FF2B5EF4-FFF2-40B4-BE49-F238E27FC236}">
                <a16:creationId xmlns:a16="http://schemas.microsoft.com/office/drawing/2014/main" id="{223CBB74-49FB-198E-5313-FA3F12970985}"/>
              </a:ext>
            </a:extLst>
          </p:cNvPr>
          <p:cNvSpPr txBox="1"/>
          <p:nvPr/>
        </p:nvSpPr>
        <p:spPr>
          <a:xfrm>
            <a:off x="6659636" y="2633471"/>
            <a:ext cx="4871372" cy="2677656"/>
          </a:xfrm>
          <a:prstGeom prst="rect">
            <a:avLst/>
          </a:prstGeom>
          <a:noFill/>
        </p:spPr>
        <p:txBody>
          <a:bodyPr wrap="square" rtlCol="0">
            <a:spAutoFit/>
          </a:bodyPr>
          <a:lstStyle/>
          <a:p>
            <a:r>
              <a:rPr lang="en-US" sz="2400" b="1" u="sng" dirty="0"/>
              <a:t>Tester</a:t>
            </a:r>
          </a:p>
          <a:p>
            <a:endParaRPr lang="en-US" sz="1600" b="1" u="sng" dirty="0"/>
          </a:p>
          <a:p>
            <a:pPr marL="342900" indent="-342900">
              <a:buFont typeface="Arial" panose="020B0604020202020204" pitchFamily="34" charset="0"/>
              <a:buChar char="•"/>
            </a:pPr>
            <a:r>
              <a:rPr lang="en-US" dirty="0"/>
              <a:t>Ensures product meets owners specifications and standards</a:t>
            </a:r>
          </a:p>
          <a:p>
            <a:pPr marL="342900" indent="-342900">
              <a:buFont typeface="Arial" panose="020B0604020202020204" pitchFamily="34" charset="0"/>
              <a:buChar char="•"/>
            </a:pPr>
            <a:r>
              <a:rPr lang="en-US" dirty="0"/>
              <a:t>Creates test cases based on user stories</a:t>
            </a:r>
          </a:p>
          <a:p>
            <a:pPr marL="342900" indent="-342900">
              <a:buFont typeface="Arial" panose="020B0604020202020204" pitchFamily="34" charset="0"/>
              <a:buChar char="•"/>
            </a:pPr>
            <a:r>
              <a:rPr lang="en-US" dirty="0"/>
              <a:t>Identifies bugs and other product defects</a:t>
            </a:r>
          </a:p>
          <a:p>
            <a:pPr marL="342900" indent="-342900">
              <a:buFont typeface="Arial" panose="020B0604020202020204" pitchFamily="34" charset="0"/>
              <a:buChar char="•"/>
            </a:pPr>
            <a:r>
              <a:rPr lang="en-US" dirty="0"/>
              <a:t>Provides feedback on user experience to the development team</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633463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FF803-EC11-FE40-CF16-DDF370B5242D}"/>
              </a:ext>
            </a:extLst>
          </p:cNvPr>
          <p:cNvSpPr>
            <a:spLocks noGrp="1"/>
          </p:cNvSpPr>
          <p:nvPr>
            <p:ph type="title"/>
          </p:nvPr>
        </p:nvSpPr>
        <p:spPr/>
        <p:txBody>
          <a:bodyPr>
            <a:normAutofit fontScale="90000"/>
          </a:bodyPr>
          <a:lstStyle/>
          <a:p>
            <a:r>
              <a:rPr lang="en-US" dirty="0"/>
              <a:t>Phases of Agile Software Development Life Cycle</a:t>
            </a:r>
          </a:p>
        </p:txBody>
      </p:sp>
      <p:sp>
        <p:nvSpPr>
          <p:cNvPr id="3" name="Content Placeholder 2">
            <a:extLst>
              <a:ext uri="{FF2B5EF4-FFF2-40B4-BE49-F238E27FC236}">
                <a16:creationId xmlns:a16="http://schemas.microsoft.com/office/drawing/2014/main" id="{641429B4-9CBC-D5C2-C31C-6F675526636E}"/>
              </a:ext>
            </a:extLst>
          </p:cNvPr>
          <p:cNvSpPr>
            <a:spLocks noGrp="1"/>
          </p:cNvSpPr>
          <p:nvPr>
            <p:ph idx="1"/>
          </p:nvPr>
        </p:nvSpPr>
        <p:spPr>
          <a:xfrm>
            <a:off x="640080" y="2367419"/>
            <a:ext cx="4984106" cy="4334007"/>
          </a:xfrm>
        </p:spPr>
        <p:txBody>
          <a:bodyPr>
            <a:normAutofit/>
          </a:bodyPr>
          <a:lstStyle/>
          <a:p>
            <a:pPr marL="0" indent="0">
              <a:buNone/>
            </a:pPr>
            <a:r>
              <a:rPr lang="en-US" sz="2400" b="1" u="sng" dirty="0"/>
              <a:t>Concept</a:t>
            </a:r>
          </a:p>
          <a:p>
            <a:r>
              <a:rPr lang="en-US" sz="1800" dirty="0"/>
              <a:t>Define the project vision and identify work level requirements </a:t>
            </a:r>
          </a:p>
          <a:p>
            <a:r>
              <a:rPr lang="en-US" sz="1800" dirty="0"/>
              <a:t>Set the foundation for the project and review it with Product Owner before moving to next phase.</a:t>
            </a:r>
          </a:p>
          <a:p>
            <a:pPr marL="0" indent="0">
              <a:buNone/>
            </a:pPr>
            <a:r>
              <a:rPr lang="en-US" sz="2400" b="1" u="sng" dirty="0"/>
              <a:t>Planning</a:t>
            </a:r>
          </a:p>
          <a:p>
            <a:r>
              <a:rPr lang="en-US" sz="1800" dirty="0"/>
              <a:t>Product owner takes user stories and creates backlog</a:t>
            </a:r>
          </a:p>
          <a:p>
            <a:r>
              <a:rPr lang="en-US" sz="1800" dirty="0"/>
              <a:t>Gather requirements, plan sprints</a:t>
            </a:r>
          </a:p>
          <a:p>
            <a:pPr marL="0" indent="0">
              <a:buNone/>
            </a:pPr>
            <a:endParaRPr lang="en-US" sz="2400" b="1" u="sng" dirty="0"/>
          </a:p>
          <a:p>
            <a:endParaRPr lang="en-US" dirty="0"/>
          </a:p>
          <a:p>
            <a:endParaRPr lang="en-US" sz="2400" b="1" u="sng" dirty="0"/>
          </a:p>
        </p:txBody>
      </p:sp>
      <p:sp>
        <p:nvSpPr>
          <p:cNvPr id="8" name="TextBox 7">
            <a:extLst>
              <a:ext uri="{FF2B5EF4-FFF2-40B4-BE49-F238E27FC236}">
                <a16:creationId xmlns:a16="http://schemas.microsoft.com/office/drawing/2014/main" id="{7BBBAA6A-A489-B1EA-9DAF-249F24DE7433}"/>
              </a:ext>
            </a:extLst>
          </p:cNvPr>
          <p:cNvSpPr txBox="1"/>
          <p:nvPr/>
        </p:nvSpPr>
        <p:spPr>
          <a:xfrm>
            <a:off x="6199098" y="2329841"/>
            <a:ext cx="5194124" cy="5632311"/>
          </a:xfrm>
          <a:prstGeom prst="rect">
            <a:avLst/>
          </a:prstGeom>
          <a:noFill/>
        </p:spPr>
        <p:txBody>
          <a:bodyPr wrap="square" rtlCol="0">
            <a:spAutoFit/>
          </a:bodyPr>
          <a:lstStyle/>
          <a:p>
            <a:r>
              <a:rPr lang="en-US" sz="2400" b="1" u="sng" dirty="0"/>
              <a:t>Development Iteration</a:t>
            </a:r>
          </a:p>
          <a:p>
            <a:endParaRPr lang="en-US" dirty="0"/>
          </a:p>
          <a:p>
            <a:pPr marL="285750" indent="-285750">
              <a:buFont typeface="Arial" panose="020B0604020202020204" pitchFamily="34" charset="0"/>
              <a:buChar char="•"/>
            </a:pPr>
            <a:r>
              <a:rPr lang="en-US" dirty="0"/>
              <a:t>Developing software in a sprint of pre-defined length by specialized teams.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Perform product testing. “The role of testers in Agile development is not merely to find bugs at the end of the cycle, but to search for them and eliminate them all along the way..” (</a:t>
            </a:r>
            <a:r>
              <a:rPr lang="en-US" dirty="0" err="1"/>
              <a:t>TestDel</a:t>
            </a:r>
            <a:r>
              <a:rPr lang="en-US" dirty="0"/>
              <a:t>, 21)</a:t>
            </a:r>
          </a:p>
          <a:p>
            <a:r>
              <a:rPr lang="en-US" sz="2400" b="1" u="sng" dirty="0"/>
              <a:t>Review</a:t>
            </a:r>
          </a:p>
          <a:p>
            <a:endParaRPr lang="en-US" sz="2400" b="1" u="sng" dirty="0"/>
          </a:p>
          <a:p>
            <a:pPr marL="285750" indent="-285750">
              <a:buFont typeface="Arial" panose="020B0604020202020204" pitchFamily="34" charset="0"/>
              <a:buChar char="•"/>
            </a:pPr>
            <a:r>
              <a:rPr lang="en-US" dirty="0"/>
              <a:t>Present completed work to stakeholders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Demonstrate product to owners and take feedback to use for improvement</a:t>
            </a:r>
          </a:p>
          <a:p>
            <a:endParaRPr lang="en-US" b="1" u="sng" dirty="0"/>
          </a:p>
          <a:p>
            <a:pPr marL="285750" indent="-285750">
              <a:buFont typeface="Arial" panose="020B0604020202020204" pitchFamily="34" charset="0"/>
              <a:buChar char="•"/>
            </a:pPr>
            <a:endParaRPr lang="en-US" dirty="0"/>
          </a:p>
          <a:p>
            <a:pPr marL="342900" indent="-342900">
              <a:buFont typeface="Arial" panose="020B0604020202020204" pitchFamily="34" charset="0"/>
              <a:buChar char="•"/>
            </a:pPr>
            <a:endParaRPr lang="en-US" b="1" u="sng"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03532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F7BF2-C9B8-060F-DA32-713EADCBA7B8}"/>
              </a:ext>
            </a:extLst>
          </p:cNvPr>
          <p:cNvSpPr>
            <a:spLocks noGrp="1"/>
          </p:cNvSpPr>
          <p:nvPr>
            <p:ph type="title"/>
          </p:nvPr>
        </p:nvSpPr>
        <p:spPr/>
        <p:txBody>
          <a:bodyPr/>
          <a:lstStyle/>
          <a:p>
            <a:r>
              <a:rPr lang="en-US" dirty="0"/>
              <a:t>Waterfall Model vs Agile for SNHU Travel</a:t>
            </a:r>
          </a:p>
        </p:txBody>
      </p:sp>
      <p:sp>
        <p:nvSpPr>
          <p:cNvPr id="3" name="Content Placeholder 2">
            <a:extLst>
              <a:ext uri="{FF2B5EF4-FFF2-40B4-BE49-F238E27FC236}">
                <a16:creationId xmlns:a16="http://schemas.microsoft.com/office/drawing/2014/main" id="{60804908-DEF4-666F-F353-C2C7F55E0978}"/>
              </a:ext>
            </a:extLst>
          </p:cNvPr>
          <p:cNvSpPr>
            <a:spLocks noGrp="1"/>
          </p:cNvSpPr>
          <p:nvPr>
            <p:ph idx="1"/>
          </p:nvPr>
        </p:nvSpPr>
        <p:spPr/>
        <p:txBody>
          <a:bodyPr>
            <a:normAutofit/>
          </a:bodyPr>
          <a:lstStyle/>
          <a:p>
            <a:r>
              <a:rPr lang="en-US" sz="1800" dirty="0"/>
              <a:t>Waterfall would have not allowed for as much flexibility when requirements change due to the nature of it being linear and sequential. A system is designed at the beginning, and so had the owners wanted to make changes, such as our SNHU Travel owners did pertaining to travel types, this would have disrupted the entire flow of the development process. </a:t>
            </a:r>
          </a:p>
          <a:p>
            <a:r>
              <a:rPr lang="en-US" sz="1800" dirty="0"/>
              <a:t>Testing would only be performed on the final product, and the developers would have had a lot more bugs to fix, and features to rework after already having designed the whole product. This could result in having to make major changes from one portion of the program in response to smaller fixes in other parts, resulting in much time being wasted. </a:t>
            </a:r>
          </a:p>
        </p:txBody>
      </p:sp>
    </p:spTree>
    <p:extLst>
      <p:ext uri="{BB962C8B-B14F-4D97-AF65-F5344CB8AC3E}">
        <p14:creationId xmlns:p14="http://schemas.microsoft.com/office/powerpoint/2010/main" val="3821324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0A053-572C-98E5-EF6F-E5D463897380}"/>
              </a:ext>
            </a:extLst>
          </p:cNvPr>
          <p:cNvSpPr>
            <a:spLocks noGrp="1"/>
          </p:cNvSpPr>
          <p:nvPr>
            <p:ph type="title"/>
          </p:nvPr>
        </p:nvSpPr>
        <p:spPr/>
        <p:txBody>
          <a:bodyPr/>
          <a:lstStyle/>
          <a:p>
            <a:r>
              <a:rPr lang="en-US" dirty="0"/>
              <a:t>Waterfall or Agile?</a:t>
            </a:r>
          </a:p>
        </p:txBody>
      </p:sp>
      <p:sp>
        <p:nvSpPr>
          <p:cNvPr id="3" name="Content Placeholder 2">
            <a:extLst>
              <a:ext uri="{FF2B5EF4-FFF2-40B4-BE49-F238E27FC236}">
                <a16:creationId xmlns:a16="http://schemas.microsoft.com/office/drawing/2014/main" id="{4253785C-7830-A00B-C86F-63129D355FD5}"/>
              </a:ext>
            </a:extLst>
          </p:cNvPr>
          <p:cNvSpPr>
            <a:spLocks noGrp="1"/>
          </p:cNvSpPr>
          <p:nvPr>
            <p:ph idx="1"/>
          </p:nvPr>
        </p:nvSpPr>
        <p:spPr/>
        <p:txBody>
          <a:bodyPr>
            <a:normAutofit fontScale="92500" lnSpcReduction="20000"/>
          </a:bodyPr>
          <a:lstStyle/>
          <a:p>
            <a:pPr marL="0" indent="0">
              <a:buNone/>
            </a:pPr>
            <a:r>
              <a:rPr lang="en-US" sz="2400" b="1" u="sng" dirty="0"/>
              <a:t>Factors to consider when choosing a project management framework</a:t>
            </a:r>
          </a:p>
          <a:p>
            <a:pPr marL="342900" indent="-342900">
              <a:buFont typeface="+mj-lt"/>
              <a:buAutoNum type="arabicPeriod"/>
            </a:pPr>
            <a:r>
              <a:rPr lang="en-US" sz="1900" dirty="0"/>
              <a:t>Flexibility. Agile is highly flexible and responsive, while Waterfall is a fixed and rigid structure.</a:t>
            </a:r>
          </a:p>
          <a:p>
            <a:pPr marL="342900" indent="-342900">
              <a:buFont typeface="+mj-lt"/>
              <a:buAutoNum type="arabicPeriod"/>
            </a:pPr>
            <a:r>
              <a:rPr lang="en-US" sz="1900" dirty="0"/>
              <a:t>Iteration. With Agile you can continuously improve throughout the development cycle, while with Waterfall you deliver a product to the owner before making improvements. </a:t>
            </a:r>
          </a:p>
          <a:p>
            <a:pPr marL="342900" indent="-342900">
              <a:buFont typeface="+mj-lt"/>
              <a:buAutoNum type="arabicPeriod"/>
            </a:pPr>
            <a:r>
              <a:rPr lang="en-US" sz="1900" dirty="0"/>
              <a:t>Feedback. Agile teams meet frequently with the stakeholders, while Waterfall once again waits until the end of development to get feedback.</a:t>
            </a:r>
          </a:p>
          <a:p>
            <a:pPr marL="342900" indent="-342900">
              <a:buFont typeface="+mj-lt"/>
              <a:buAutoNum type="arabicPeriod"/>
            </a:pPr>
            <a:r>
              <a:rPr lang="en-US" sz="1900" dirty="0"/>
              <a:t>Risk. Agile projects have low-risk levels as issues are addressed early, and as they occur. Waterfall projects have a higher rate of late-stage issues that can cause deployment to be delayed. </a:t>
            </a:r>
          </a:p>
          <a:p>
            <a:pPr marL="0" indent="0">
              <a:buNone/>
            </a:pPr>
            <a:r>
              <a:rPr lang="en-US" sz="1900" dirty="0"/>
              <a:t>From Barry Boehm: “Agile and plan-driven methods each have home grounds, but there is a balanced approach that combines agility with discipline to suit the needs of different projects.”</a:t>
            </a:r>
          </a:p>
          <a:p>
            <a:pPr marL="0" indent="0">
              <a:buNone/>
            </a:pPr>
            <a:endParaRPr lang="en-US" sz="1800" dirty="0"/>
          </a:p>
        </p:txBody>
      </p:sp>
    </p:spTree>
    <p:extLst>
      <p:ext uri="{BB962C8B-B14F-4D97-AF65-F5344CB8AC3E}">
        <p14:creationId xmlns:p14="http://schemas.microsoft.com/office/powerpoint/2010/main" val="952575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E4CE-96C0-C964-A042-966AA1BA8A5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755D906-EF60-D378-29EA-ACCB2A70AAAE}"/>
              </a:ext>
            </a:extLst>
          </p:cNvPr>
          <p:cNvSpPr>
            <a:spLocks noGrp="1"/>
          </p:cNvSpPr>
          <p:nvPr>
            <p:ph idx="1"/>
          </p:nvPr>
        </p:nvSpPr>
        <p:spPr/>
        <p:txBody>
          <a:bodyPr>
            <a:normAutofit/>
          </a:bodyPr>
          <a:lstStyle/>
          <a:p>
            <a:pPr marL="0" indent="0">
              <a:buNone/>
            </a:pPr>
            <a:r>
              <a:rPr lang="en-US" sz="1800" dirty="0"/>
              <a:t>I believe that for the SNHU Travel project, we made the right decision by choosing to use the Scrum-Agile Framework. While both Agile and Waterfall have their respective strengths and weaknesses, Agile allowed us to more easily navigate the hurdles that occur during the development process. In a well-structured environment with a team that has a clear vision and system for delivering products, Waterfall may be a good framework. After using Agile for the SNHU Travel project, I am convinced it is best suited for the majority of teams that need to be responsive and deliver high-quality products ready to be deployed.</a:t>
            </a:r>
          </a:p>
        </p:txBody>
      </p:sp>
    </p:spTree>
    <p:extLst>
      <p:ext uri="{BB962C8B-B14F-4D97-AF65-F5344CB8AC3E}">
        <p14:creationId xmlns:p14="http://schemas.microsoft.com/office/powerpoint/2010/main" val="877807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0163A-B9C9-E465-9E23-5F54D907FE04}"/>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D76A4A94-CF08-0174-3E69-7EDE4F0EA33E}"/>
              </a:ext>
            </a:extLst>
          </p:cNvPr>
          <p:cNvSpPr>
            <a:spLocks noGrp="1"/>
          </p:cNvSpPr>
          <p:nvPr>
            <p:ph idx="1"/>
          </p:nvPr>
        </p:nvSpPr>
        <p:spPr/>
        <p:txBody>
          <a:bodyPr>
            <a:normAutofit fontScale="70000" lnSpcReduction="20000"/>
          </a:bodyPr>
          <a:lstStyle/>
          <a:p>
            <a:pPr marL="0" indent="0">
              <a:buNone/>
            </a:pPr>
            <a:r>
              <a:rPr lang="en-US" dirty="0"/>
              <a:t>What is a Product Owner? (n.d.). </a:t>
            </a:r>
            <a:r>
              <a:rPr lang="en-US" dirty="0" err="1"/>
              <a:t>Scrum.org</a:t>
            </a:r>
            <a:r>
              <a:rPr lang="en-US" dirty="0"/>
              <a:t>. https://www.scrum.org/resources/what-is-a-product-owner</a:t>
            </a:r>
          </a:p>
          <a:p>
            <a:pPr marL="0" indent="0">
              <a:buNone/>
            </a:pPr>
            <a:endParaRPr lang="en-US" dirty="0"/>
          </a:p>
          <a:p>
            <a:pPr marL="0" indent="0">
              <a:buNone/>
            </a:pPr>
            <a:r>
              <a:rPr lang="en-US" dirty="0"/>
              <a:t>Radigan, B. D. (n.d.). How to be an awesome agile developer | Atlassian. Atlassian. https://www.atlassian.com/agile/software-development/developer</a:t>
            </a:r>
            <a:br>
              <a:rPr lang="en-US" dirty="0"/>
            </a:br>
            <a:endParaRPr lang="en-US" dirty="0"/>
          </a:p>
          <a:p>
            <a:pPr marL="0" indent="0">
              <a:buNone/>
            </a:pPr>
            <a:r>
              <a:rPr lang="en-US" dirty="0" err="1"/>
              <a:t>TestDel</a:t>
            </a:r>
            <a:r>
              <a:rPr lang="en-US" dirty="0"/>
              <a:t>. (2022, January 5). The Tester Role in an Agile world - </a:t>
            </a:r>
            <a:r>
              <a:rPr lang="en-US" dirty="0" err="1"/>
              <a:t>TestDel</a:t>
            </a:r>
            <a:r>
              <a:rPr lang="en-US" dirty="0"/>
              <a:t> - Medium. Medium. https://</a:t>
            </a:r>
            <a:r>
              <a:rPr lang="en-US" dirty="0" err="1"/>
              <a:t>testdel.medium.com</a:t>
            </a:r>
            <a:r>
              <a:rPr lang="en-US" dirty="0"/>
              <a:t>/the-tester-role-in-an-agile-world-434acfd8d36</a:t>
            </a:r>
          </a:p>
          <a:p>
            <a:pPr marL="0" indent="0">
              <a:buNone/>
            </a:pPr>
            <a:endParaRPr lang="en-US" dirty="0"/>
          </a:p>
          <a:p>
            <a:pPr marL="0" indent="0">
              <a:buNone/>
            </a:pPr>
            <a:r>
              <a:rPr lang="en-US" dirty="0"/>
              <a:t>Royce, W. (1970). Managing the Development of Large Software Systems.</a:t>
            </a:r>
            <a:br>
              <a:rPr lang="en-US" dirty="0"/>
            </a:br>
            <a:r>
              <a:rPr lang="en-US" dirty="0"/>
              <a:t>Boehm, B., &amp; Turner, R. (2003). Balancing Agility and Discipline.</a:t>
            </a:r>
          </a:p>
          <a:p>
            <a:pPr marL="0" indent="0">
              <a:buNone/>
            </a:pPr>
            <a:endParaRPr lang="en-US" dirty="0"/>
          </a:p>
          <a:p>
            <a:pPr marL="0" indent="0">
              <a:buNone/>
            </a:pPr>
            <a:r>
              <a:rPr lang="en-US" dirty="0"/>
              <a:t>Boehm, B., &amp; Turner, R. (2003). Balancing Agility and Discipline.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55627589"/>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otalTime>132</TotalTime>
  <Words>844</Words>
  <Application>Microsoft Macintosh PowerPoint</Application>
  <PresentationFormat>Widescreen</PresentationFormat>
  <Paragraphs>67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Grandview Display</vt:lpstr>
      <vt:lpstr>DashVTI</vt:lpstr>
      <vt:lpstr>Scrum-Agile</vt:lpstr>
      <vt:lpstr>Agile Roles</vt:lpstr>
      <vt:lpstr>Agile Roles Continued</vt:lpstr>
      <vt:lpstr>Phases of Agile Software Development Life Cycle</vt:lpstr>
      <vt:lpstr>Waterfall Model vs Agile for SNHU Travel</vt:lpstr>
      <vt:lpstr>Waterfall or Agile?</vt:lpstr>
      <vt:lpstr>Conclusion</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Chuck Mills</dc:creator>
  <cp:lastModifiedBy>Chuck Mills</cp:lastModifiedBy>
  <cp:revision>1</cp:revision>
  <dcterms:created xsi:type="dcterms:W3CDTF">2025-02-24T00:59:01Z</dcterms:created>
  <dcterms:modified xsi:type="dcterms:W3CDTF">2025-02-24T03:11:30Z</dcterms:modified>
</cp:coreProperties>
</file>