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7"/>
  </p:notesMasterIdLst>
  <p:handoutMasterIdLst>
    <p:handoutMasterId r:id="rId18"/>
  </p:handoutMasterIdLst>
  <p:sldIdLst>
    <p:sldId id="289" r:id="rId5"/>
    <p:sldId id="288" r:id="rId6"/>
    <p:sldId id="291" r:id="rId7"/>
    <p:sldId id="292" r:id="rId8"/>
    <p:sldId id="297" r:id="rId9"/>
    <p:sldId id="293" r:id="rId10"/>
    <p:sldId id="290" r:id="rId11"/>
    <p:sldId id="294" r:id="rId12"/>
    <p:sldId id="295" r:id="rId13"/>
    <p:sldId id="296" r:id="rId14"/>
    <p:sldId id="299"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94" autoAdjust="0"/>
  </p:normalViewPr>
  <p:slideViewPr>
    <p:cSldViewPr snapToGrid="0">
      <p:cViewPr varScale="1">
        <p:scale>
          <a:sx n="77" d="100"/>
          <a:sy n="77" d="100"/>
        </p:scale>
        <p:origin x="72" y="18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A907B-2A92-AB28-55ED-BD4B1DAC6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5BC16-8545-5F71-257E-585ED4DBD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15865-D58E-554E-6945-E4C47E6B09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CA06DA-65FC-E608-065F-583523B017EE}"/>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131352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03917-E170-90EF-B8F4-FB4B82643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DA77C-6988-7868-8858-D7874DBEB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CF4F66-378B-E2C0-1D37-B95805B771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A64571C-2CB8-4B41-DA6E-C815313099F0}"/>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378794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055FD-A0D3-3EE1-A825-98201C34E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A42BA-253E-3152-73D1-8754BE456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57436D-795F-E5C8-F27C-2E0436E44A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43409D-A3BA-002C-EDC9-16D07E2B4E81}"/>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428590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7B22F-7567-8A25-9E15-AFAEAB0FB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2D856-408C-2932-D052-5A145A273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7C2AF-E90D-F3FE-1F4A-27A8146D4E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27CE51-7EC8-BC82-A8FF-0E97C50F2E03}"/>
              </a:ext>
            </a:extLst>
          </p:cNvPr>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0800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78FAB-CC6E-1835-3AC4-DC821F1B6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7A7E3-B296-E12E-FAC8-BBDF2CF70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B812A-9BDE-B791-5412-70B6039C33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E1C0BE-74EE-971C-0865-44E529535BEC}"/>
              </a:ext>
            </a:extLst>
          </p:cNvPr>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92542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2F74F-A823-A039-5503-AE82B384D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E02A1-44A7-F9D2-F392-CAF3021C9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4EC179-D58B-B858-930B-B29E3072F1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C5AE00-4890-FCA9-BD4F-991B81E2353A}"/>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71463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905EF-B87D-75F0-6614-B4D6C3EB5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F7D74-5716-995E-BD84-B207E1D23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46982-137F-EC85-13E0-9A1C8BDD5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DEB263-F7A8-2DFD-6E10-B05EB3263CE8}"/>
              </a:ext>
            </a:extLst>
          </p:cNvPr>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37120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3EC5B-1023-5927-6D2F-E092A68D9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AB23E-A5F7-8CB4-5538-1E671BE81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BAFA52-9664-92EC-DA02-8A30741B21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913EA2-A063-4ABB-C596-1C9DFC7CF164}"/>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665165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23D7D-83E3-B83B-3FE7-E6588FE89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C5FAC-B3DF-8138-8BB3-1BB1F5CDF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26744-3D6B-003F-094A-212AEB42AE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FF3D5C-B40D-6EBF-FBEE-6962D136509B}"/>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8147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1290-6301-9B1B-E145-6C91269E3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73716-834D-D247-CBE6-A837CADBC0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8B0A6-F006-7369-357F-D8A23CC15F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C935F7B-3A3B-83DC-4BF5-07A55861829C}"/>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68837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12/2/2024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12/2/2024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9" r:id="rId1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45/3098822.3098845"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doi.org/10.1109/icnp52444.2021.965198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34022" y="1746368"/>
            <a:ext cx="5427584" cy="3599727"/>
          </a:xfrm>
        </p:spPr>
        <p:txBody>
          <a:bodyPr/>
          <a:lstStyle/>
          <a:p>
            <a:r>
              <a:rPr lang="en-US" dirty="0"/>
              <a:t>Deconfliction of LoRa Packets Using </a:t>
            </a:r>
            <a:r>
              <a:rPr lang="en-US" dirty="0" err="1"/>
              <a:t>AlignTrack</a:t>
            </a:r>
            <a:r>
              <a:rPr lang="en-US" dirty="0"/>
              <a:t> with Various Windowing Techniques</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itle 8">
            <a:extLst>
              <a:ext uri="{FF2B5EF4-FFF2-40B4-BE49-F238E27FC236}">
                <a16:creationId xmlns:a16="http://schemas.microsoft.com/office/drawing/2014/main" id="{8D51F3F2-06D3-D254-7100-0E5CB3F78DC8}"/>
              </a:ext>
            </a:extLst>
          </p:cNvPr>
          <p:cNvSpPr txBox="1">
            <a:spLocks/>
          </p:cNvSpPr>
          <p:nvPr/>
        </p:nvSpPr>
        <p:spPr>
          <a:xfrm>
            <a:off x="2744884" y="5515818"/>
            <a:ext cx="9245127" cy="1583358"/>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pPr algn="r"/>
            <a:r>
              <a:rPr lang="en-US" sz="2400" b="1" dirty="0">
                <a:solidFill>
                  <a:schemeClr val="bg1"/>
                </a:solidFill>
              </a:rPr>
              <a:t>Kevin Hardin</a:t>
            </a:r>
          </a:p>
          <a:p>
            <a:pPr algn="r"/>
            <a:r>
              <a:rPr lang="en-US" sz="2400" b="1" dirty="0">
                <a:solidFill>
                  <a:schemeClr val="bg1"/>
                </a:solidFill>
              </a:rPr>
              <a:t>Applied Communication Systems</a:t>
            </a:r>
          </a:p>
          <a:p>
            <a:pPr algn="r"/>
            <a:r>
              <a:rPr lang="en-US" sz="2400" b="1" dirty="0">
                <a:solidFill>
                  <a:schemeClr val="bg1"/>
                </a:solidFill>
              </a:rPr>
              <a:t>Fall Semester 2024</a:t>
            </a:r>
          </a:p>
          <a:p>
            <a:pPr algn="r"/>
            <a:endParaRPr lang="en-US" sz="2400" b="1" dirty="0">
              <a:solidFill>
                <a:schemeClr val="bg1"/>
              </a:solidFill>
            </a:endParaRP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ED9D4-C7BC-8AB4-C8D7-156954869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77B55-3302-F2C2-F1E0-057D3133A7B0}"/>
              </a:ext>
            </a:extLst>
          </p:cNvPr>
          <p:cNvSpPr>
            <a:spLocks noGrp="1"/>
          </p:cNvSpPr>
          <p:nvPr>
            <p:ph type="title"/>
          </p:nvPr>
        </p:nvSpPr>
        <p:spPr>
          <a:xfrm>
            <a:off x="623454" y="533401"/>
            <a:ext cx="10425545" cy="1382156"/>
          </a:xfrm>
          <a:noFill/>
        </p:spPr>
        <p:txBody>
          <a:bodyPr/>
          <a:lstStyle/>
          <a:p>
            <a:r>
              <a:rPr lang="en-US" dirty="0"/>
              <a:t>Why The Results Are This Way</a:t>
            </a:r>
          </a:p>
        </p:txBody>
      </p:sp>
      <p:sp>
        <p:nvSpPr>
          <p:cNvPr id="3" name="Content Placeholder 2">
            <a:extLst>
              <a:ext uri="{FF2B5EF4-FFF2-40B4-BE49-F238E27FC236}">
                <a16:creationId xmlns:a16="http://schemas.microsoft.com/office/drawing/2014/main" id="{305E5B39-3F03-A96E-6290-03297CA95272}"/>
              </a:ext>
            </a:extLst>
          </p:cNvPr>
          <p:cNvSpPr>
            <a:spLocks noGrp="1"/>
          </p:cNvSpPr>
          <p:nvPr>
            <p:ph sz="half" idx="14"/>
          </p:nvPr>
        </p:nvSpPr>
        <p:spPr>
          <a:xfrm>
            <a:off x="0" y="1987669"/>
            <a:ext cx="7391235" cy="4297679"/>
          </a:xfrm>
          <a:noFill/>
        </p:spPr>
        <p:txBody>
          <a:bodyPr vert="horz" lIns="91440" tIns="45720" rIns="91440" bIns="45720" rtlCol="0" anchor="t">
            <a:normAutofit/>
          </a:bodyPr>
          <a:lstStyle/>
          <a:p>
            <a:pPr lvl="1"/>
            <a:r>
              <a:rPr lang="en-US" dirty="0"/>
              <a:t>Clearly, some windowing is better than none (rectangular)</a:t>
            </a:r>
          </a:p>
          <a:p>
            <a:pPr lvl="1"/>
            <a:r>
              <a:rPr lang="en-US" dirty="0"/>
              <a:t>This could be because the FFT benefits from the data being at zero amplitude at the start and end of the packets</a:t>
            </a:r>
          </a:p>
          <a:p>
            <a:pPr lvl="1"/>
            <a:r>
              <a:rPr lang="en-US" dirty="0"/>
              <a:t>Additionally, crucial packet information is likely emphasized in the window while information outside the window is rid of its influence</a:t>
            </a:r>
          </a:p>
          <a:p>
            <a:pPr lvl="1"/>
            <a:r>
              <a:rPr lang="en-US" dirty="0"/>
              <a:t>The time aspect of the windows could in part have to do with how they are generated by </a:t>
            </a:r>
            <a:r>
              <a:rPr lang="en-US" dirty="0" err="1"/>
              <a:t>Matlab</a:t>
            </a:r>
            <a:r>
              <a:rPr lang="en-US" dirty="0"/>
              <a:t>.  However, if this were the whole truth, the rectangular window would perform much better than it does</a:t>
            </a:r>
          </a:p>
          <a:p>
            <a:pPr lvl="1"/>
            <a:r>
              <a:rPr lang="en-US" dirty="0"/>
              <a:t>The FFT peaks corresponding to the packet signals may be better distinguished by the </a:t>
            </a:r>
            <a:r>
              <a:rPr lang="en-US" dirty="0" err="1"/>
              <a:t>AlignTrack</a:t>
            </a:r>
            <a:r>
              <a:rPr lang="en-US" dirty="0"/>
              <a:t> </a:t>
            </a:r>
            <a:r>
              <a:rPr lang="en-US" dirty="0" err="1"/>
              <a:t>algorith</a:t>
            </a:r>
            <a:r>
              <a:rPr lang="en-US" dirty="0"/>
              <a:t> when windows are used</a:t>
            </a:r>
          </a:p>
          <a:p>
            <a:pPr lvl="1"/>
            <a:endParaRPr lang="en-US" dirty="0"/>
          </a:p>
        </p:txBody>
      </p:sp>
      <p:pic>
        <p:nvPicPr>
          <p:cNvPr id="2050" name="Picture 2">
            <a:extLst>
              <a:ext uri="{FF2B5EF4-FFF2-40B4-BE49-F238E27FC236}">
                <a16:creationId xmlns:a16="http://schemas.microsoft.com/office/drawing/2014/main" id="{C3F89552-314A-5859-B7C5-79F412D46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235" y="2414747"/>
            <a:ext cx="4458710" cy="344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1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C2E43-A548-5992-39C9-2C3331F14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E920E-F3AA-4B68-785F-2C4E31E63882}"/>
              </a:ext>
            </a:extLst>
          </p:cNvPr>
          <p:cNvSpPr>
            <a:spLocks noGrp="1"/>
          </p:cNvSpPr>
          <p:nvPr>
            <p:ph type="title"/>
          </p:nvPr>
        </p:nvSpPr>
        <p:spPr>
          <a:xfrm>
            <a:off x="731520" y="533401"/>
            <a:ext cx="10317480" cy="1382156"/>
          </a:xfrm>
          <a:noFill/>
        </p:spPr>
        <p:txBody>
          <a:bodyPr/>
          <a:lstStyle/>
          <a:p>
            <a:r>
              <a:rPr lang="en-US" dirty="0"/>
              <a:t>Final Takeaways and Future Work</a:t>
            </a:r>
          </a:p>
        </p:txBody>
      </p:sp>
      <p:sp>
        <p:nvSpPr>
          <p:cNvPr id="3" name="Content Placeholder 2">
            <a:extLst>
              <a:ext uri="{FF2B5EF4-FFF2-40B4-BE49-F238E27FC236}">
                <a16:creationId xmlns:a16="http://schemas.microsoft.com/office/drawing/2014/main" id="{2D6EAFC6-75B4-936D-ED1A-1F01BC59FB0D}"/>
              </a:ext>
            </a:extLst>
          </p:cNvPr>
          <p:cNvSpPr>
            <a:spLocks noGrp="1"/>
          </p:cNvSpPr>
          <p:nvPr>
            <p:ph sz="half" idx="14"/>
          </p:nvPr>
        </p:nvSpPr>
        <p:spPr>
          <a:xfrm>
            <a:off x="0" y="1987669"/>
            <a:ext cx="6295651" cy="4297679"/>
          </a:xfrm>
          <a:noFill/>
        </p:spPr>
        <p:txBody>
          <a:bodyPr vert="horz" lIns="91440" tIns="45720" rIns="91440" bIns="45720" rtlCol="0" anchor="t">
            <a:normAutofit fontScale="92500" lnSpcReduction="20000"/>
          </a:bodyPr>
          <a:lstStyle/>
          <a:p>
            <a:pPr lvl="1"/>
            <a:r>
              <a:rPr lang="en-US" dirty="0"/>
              <a:t>The Hann window universally yields faster and more accurate decoding of collided packets</a:t>
            </a:r>
          </a:p>
          <a:p>
            <a:pPr lvl="1"/>
            <a:r>
              <a:rPr lang="en-US" dirty="0"/>
              <a:t>The rectangular window used by the original </a:t>
            </a:r>
            <a:r>
              <a:rPr lang="en-US" dirty="0" err="1"/>
              <a:t>AlignTrack</a:t>
            </a:r>
            <a:r>
              <a:rPr lang="en-US" dirty="0"/>
              <a:t> paper is among the worst windows tested</a:t>
            </a:r>
          </a:p>
          <a:p>
            <a:pPr lvl="1"/>
            <a:r>
              <a:rPr lang="en-US" dirty="0"/>
              <a:t>Future work could consist of:</a:t>
            </a:r>
          </a:p>
          <a:p>
            <a:pPr lvl="2"/>
            <a:r>
              <a:rPr lang="en-US" dirty="0"/>
              <a:t>Testing more windows</a:t>
            </a:r>
          </a:p>
          <a:p>
            <a:pPr lvl="2"/>
            <a:r>
              <a:rPr lang="en-US" dirty="0"/>
              <a:t>Translating code to C</a:t>
            </a:r>
          </a:p>
          <a:p>
            <a:pPr lvl="2"/>
            <a:r>
              <a:rPr lang="en-US" dirty="0"/>
              <a:t>Implementing in transmissions/collisions in hardware</a:t>
            </a:r>
          </a:p>
          <a:p>
            <a:pPr lvl="2"/>
            <a:r>
              <a:rPr lang="en-US" dirty="0"/>
              <a:t>Adding mesh capability for nodes</a:t>
            </a:r>
          </a:p>
          <a:p>
            <a:pPr lvl="2"/>
            <a:r>
              <a:rPr lang="en-US" dirty="0"/>
              <a:t>Testing in real-world environment</a:t>
            </a:r>
          </a:p>
          <a:p>
            <a:pPr lvl="2"/>
            <a:r>
              <a:rPr lang="en-US" dirty="0"/>
              <a:t>Improving code efficiency where possible to improve computing time</a:t>
            </a:r>
          </a:p>
          <a:p>
            <a:pPr lvl="1"/>
            <a:endParaRPr lang="en-US" dirty="0"/>
          </a:p>
        </p:txBody>
      </p:sp>
      <p:pic>
        <p:nvPicPr>
          <p:cNvPr id="7" name="Picture 6">
            <a:extLst>
              <a:ext uri="{FF2B5EF4-FFF2-40B4-BE49-F238E27FC236}">
                <a16:creationId xmlns:a16="http://schemas.microsoft.com/office/drawing/2014/main" id="{0DF77216-7F77-8ACE-BA47-04ADE3729DAD}"/>
              </a:ext>
            </a:extLst>
          </p:cNvPr>
          <p:cNvPicPr>
            <a:picLocks noChangeAspect="1"/>
          </p:cNvPicPr>
          <p:nvPr/>
        </p:nvPicPr>
        <p:blipFill>
          <a:blip r:embed="rId3"/>
          <a:stretch>
            <a:fillRect/>
          </a:stretch>
        </p:blipFill>
        <p:spPr>
          <a:xfrm>
            <a:off x="6295651" y="1987668"/>
            <a:ext cx="5896349" cy="4870331"/>
          </a:xfrm>
          <a:prstGeom prst="rect">
            <a:avLst/>
          </a:prstGeom>
        </p:spPr>
      </p:pic>
    </p:spTree>
    <p:extLst>
      <p:ext uri="{BB962C8B-B14F-4D97-AF65-F5344CB8AC3E}">
        <p14:creationId xmlns:p14="http://schemas.microsoft.com/office/powerpoint/2010/main" val="423821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1E749-0481-C076-54B9-06F5962C2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A0893-A346-5252-A3E3-7EC503422EA6}"/>
              </a:ext>
            </a:extLst>
          </p:cNvPr>
          <p:cNvSpPr>
            <a:spLocks noGrp="1"/>
          </p:cNvSpPr>
          <p:nvPr>
            <p:ph type="title"/>
          </p:nvPr>
        </p:nvSpPr>
        <p:spPr>
          <a:xfrm>
            <a:off x="415636" y="533401"/>
            <a:ext cx="10633364" cy="1382156"/>
          </a:xfrm>
          <a:noFill/>
        </p:spPr>
        <p:txBody>
          <a:bodyPr/>
          <a:lstStyle/>
          <a:p>
            <a:r>
              <a:rPr lang="en-US" dirty="0"/>
              <a:t>References</a:t>
            </a:r>
          </a:p>
        </p:txBody>
      </p:sp>
      <p:sp>
        <p:nvSpPr>
          <p:cNvPr id="3" name="Content Placeholder 2">
            <a:extLst>
              <a:ext uri="{FF2B5EF4-FFF2-40B4-BE49-F238E27FC236}">
                <a16:creationId xmlns:a16="http://schemas.microsoft.com/office/drawing/2014/main" id="{664918A0-E78B-DAD9-A867-A5937CEFD1B0}"/>
              </a:ext>
            </a:extLst>
          </p:cNvPr>
          <p:cNvSpPr>
            <a:spLocks noGrp="1"/>
          </p:cNvSpPr>
          <p:nvPr>
            <p:ph sz="half" idx="14"/>
          </p:nvPr>
        </p:nvSpPr>
        <p:spPr>
          <a:xfrm>
            <a:off x="0" y="1987669"/>
            <a:ext cx="6096000" cy="4297679"/>
          </a:xfrm>
          <a:noFill/>
        </p:spPr>
        <p:txBody>
          <a:bodyPr vert="horz" lIns="91440" tIns="45720" rIns="91440" bIns="45720" rtlCol="0" anchor="t">
            <a:normAutofit fontScale="92500" lnSpcReduction="10000"/>
          </a:bodyPr>
          <a:lstStyle/>
          <a:p>
            <a:pPr marL="457200" lvl="1" indent="0">
              <a:buNone/>
            </a:pPr>
            <a:r>
              <a:rPr lang="en-US" dirty="0"/>
              <a:t>Chen, Qian &amp; Wang, </a:t>
            </a:r>
            <a:r>
              <a:rPr lang="en-US" dirty="0" err="1"/>
              <a:t>Jiliang</a:t>
            </a:r>
            <a:r>
              <a:rPr lang="en-US" dirty="0"/>
              <a:t>. (2023). </a:t>
            </a:r>
            <a:r>
              <a:rPr lang="en-US" dirty="0" err="1"/>
              <a:t>AlignTrack</a:t>
            </a:r>
            <a:r>
              <a:rPr lang="en-US" dirty="0"/>
              <a:t>: Push the SNR Limit of LoRa Collision Decoding. IEEE/ACM Transactions on Networking. PP. 1-16. 10.1109/TNET.2023.3235041. </a:t>
            </a:r>
          </a:p>
          <a:p>
            <a:pPr marL="457200" lvl="1" indent="0">
              <a:buNone/>
            </a:pPr>
            <a:r>
              <a:rPr lang="en-US" dirty="0"/>
              <a:t>Shuai Tong, </a:t>
            </a:r>
            <a:r>
              <a:rPr lang="en-US" dirty="0" err="1"/>
              <a:t>Jiliang</a:t>
            </a:r>
            <a:r>
              <a:rPr lang="en-US" dirty="0"/>
              <a:t> Wang, and </a:t>
            </a:r>
            <a:r>
              <a:rPr lang="en-US" dirty="0" err="1"/>
              <a:t>Yunhao</a:t>
            </a:r>
            <a:r>
              <a:rPr lang="en-US" dirty="0"/>
              <a:t> Liu. 2020. Combating packet collisions using non-stationary signal scaling in LPWANs. In Proceedings of the 18th International Conference on Mobile Systems, Applications, and Services (</a:t>
            </a:r>
            <a:r>
              <a:rPr lang="en-US" dirty="0" err="1"/>
              <a:t>MobiSys</a:t>
            </a:r>
            <a:r>
              <a:rPr lang="en-US" dirty="0"/>
              <a:t> '20). Association for Computing Machinery, New York, NY, USA, 234–246. https://doi.org/10.1145/3386901.3388913</a:t>
            </a:r>
          </a:p>
          <a:p>
            <a:pPr marL="457200" lvl="1" indent="0">
              <a:buNone/>
            </a:pPr>
            <a:r>
              <a:rPr lang="en-US" dirty="0"/>
              <a:t>S. Tong, Z. Xu and J. Wang, "</a:t>
            </a:r>
            <a:r>
              <a:rPr lang="en-US" dirty="0" err="1"/>
              <a:t>CoLoRa</a:t>
            </a:r>
            <a:r>
              <a:rPr lang="en-US" dirty="0"/>
              <a:t>: Enabling Multi-Packet Reception in LoRa," IEEE INFOCOM 2020 - IEEE Conference on Computer Communications, Toronto, ON, Canada, 2020, pp. 2303-2311, </a:t>
            </a:r>
            <a:r>
              <a:rPr lang="en-US" dirty="0" err="1"/>
              <a:t>doi</a:t>
            </a:r>
            <a:r>
              <a:rPr lang="en-US" dirty="0"/>
              <a:t>: 10.1109/INFOCOM41043.2020.9155509. keywords: {</a:t>
            </a:r>
            <a:r>
              <a:rPr lang="en-US" dirty="0" err="1"/>
              <a:t>Chirp;Interference;Decoding;Time-frequency</a:t>
            </a:r>
            <a:r>
              <a:rPr lang="en-US" dirty="0"/>
              <a:t> </a:t>
            </a:r>
            <a:r>
              <a:rPr lang="en-US" dirty="0" err="1"/>
              <a:t>analysis;Frequency</a:t>
            </a:r>
            <a:r>
              <a:rPr lang="en-US" dirty="0"/>
              <a:t> </a:t>
            </a:r>
            <a:r>
              <a:rPr lang="en-US" dirty="0" err="1"/>
              <a:t>modulation;Receivers;Internet</a:t>
            </a:r>
            <a:r>
              <a:rPr lang="en-US" dirty="0"/>
              <a:t> of Things},</a:t>
            </a:r>
          </a:p>
          <a:p>
            <a:pPr marL="457200" lvl="1" indent="0">
              <a:buNone/>
            </a:pPr>
            <a:endParaRPr lang="en-US" dirty="0"/>
          </a:p>
          <a:p>
            <a:pPr marL="457200" lvl="1" indent="0">
              <a:buNone/>
            </a:pPr>
            <a:endParaRPr lang="en-US" dirty="0"/>
          </a:p>
        </p:txBody>
      </p:sp>
      <p:sp>
        <p:nvSpPr>
          <p:cNvPr id="4" name="Content Placeholder 3">
            <a:extLst>
              <a:ext uri="{FF2B5EF4-FFF2-40B4-BE49-F238E27FC236}">
                <a16:creationId xmlns:a16="http://schemas.microsoft.com/office/drawing/2014/main" id="{678838D5-FD5D-7D04-BC13-90EA6A3F352C}"/>
              </a:ext>
            </a:extLst>
          </p:cNvPr>
          <p:cNvSpPr>
            <a:spLocks noGrp="1"/>
          </p:cNvSpPr>
          <p:nvPr>
            <p:ph sz="half" idx="2"/>
          </p:nvPr>
        </p:nvSpPr>
        <p:spPr>
          <a:xfrm>
            <a:off x="6096000" y="1987670"/>
            <a:ext cx="6096000" cy="4297680"/>
          </a:xfrm>
          <a:noFill/>
        </p:spPr>
        <p:txBody>
          <a:bodyPr>
            <a:normAutofit/>
          </a:bodyPr>
          <a:lstStyle/>
          <a:p>
            <a:r>
              <a:rPr lang="en-US" sz="1700" dirty="0"/>
              <a:t>Rashad </a:t>
            </a:r>
            <a:r>
              <a:rPr lang="en-US" sz="1700" dirty="0" err="1"/>
              <a:t>Eletreby</a:t>
            </a:r>
            <a:r>
              <a:rPr lang="en-US" sz="1700" dirty="0"/>
              <a:t>, Diana Zhang, </a:t>
            </a:r>
            <a:r>
              <a:rPr lang="en-US" sz="1700" dirty="0" err="1"/>
              <a:t>Swarun</a:t>
            </a:r>
            <a:r>
              <a:rPr lang="en-US" sz="1700" dirty="0"/>
              <a:t> Kumar, and Osman </a:t>
            </a:r>
            <a:r>
              <a:rPr lang="en-US" sz="1700" dirty="0" err="1"/>
              <a:t>Yağan</a:t>
            </a:r>
            <a:r>
              <a:rPr lang="en-US" sz="1700" dirty="0"/>
              <a:t>. 2017. Empowering Low-Power Wide Area Networks in Urban Settings. In Proceedings of the Conference of the ACM Special Interest Group on Data Communication (SIGCOMM '17). Association for Computing Machinery, New York, NY, USA, 309–321. </a:t>
            </a:r>
            <a:r>
              <a:rPr lang="en-US" sz="1700" dirty="0">
                <a:hlinkClick r:id="rId3"/>
              </a:rPr>
              <a:t>https://doi.org/10.1145/3098822.3098845</a:t>
            </a:r>
            <a:endParaRPr lang="en-US" sz="1700" dirty="0"/>
          </a:p>
          <a:p>
            <a:r>
              <a:rPr lang="en-US" sz="1700" dirty="0"/>
              <a:t>Chen, Qian, and </a:t>
            </a:r>
            <a:r>
              <a:rPr lang="en-US" sz="1700" dirty="0" err="1"/>
              <a:t>Jiliang</a:t>
            </a:r>
            <a:r>
              <a:rPr lang="en-US" sz="1700" dirty="0"/>
              <a:t> Wang. “</a:t>
            </a:r>
            <a:r>
              <a:rPr lang="en-US" sz="1700" dirty="0" err="1"/>
              <a:t>Aligntrack</a:t>
            </a:r>
            <a:r>
              <a:rPr lang="en-US" sz="1700" dirty="0"/>
              <a:t>: Push the limit of Lora Collision Decoding.” 2021 IEEE 29th International Conference on Network Protocols (ICNP), 1 Nov. 2021, </a:t>
            </a:r>
            <a:r>
              <a:rPr lang="en-US" sz="1700" dirty="0">
                <a:hlinkClick r:id="rId4"/>
              </a:rPr>
              <a:t>https://doi.org/10.1109/icnp52444.2021.9651985</a:t>
            </a:r>
            <a:r>
              <a:rPr lang="en-US" sz="1700" dirty="0"/>
              <a:t>.</a:t>
            </a:r>
          </a:p>
          <a:p>
            <a:r>
              <a:rPr lang="en-US" sz="1700" dirty="0"/>
              <a:t>Fourier Transform, gwyddion.net/documentation/user-guide-</a:t>
            </a:r>
            <a:r>
              <a:rPr lang="en-US" sz="1700" dirty="0" err="1"/>
              <a:t>en</a:t>
            </a:r>
            <a:r>
              <a:rPr lang="en-US" sz="1700" dirty="0"/>
              <a:t>/fourier-transform.html. Accessed 1 Dec. 2024. Luff, Geraint.</a:t>
            </a:r>
          </a:p>
          <a:p>
            <a:r>
              <a:rPr lang="en-US" sz="1700" dirty="0"/>
              <a:t>“Extra-Wide Window Functions.” </a:t>
            </a:r>
            <a:r>
              <a:rPr lang="en-US" sz="1700" dirty="0" err="1"/>
              <a:t>Signalsmith</a:t>
            </a:r>
            <a:r>
              <a:rPr lang="en-US" sz="1700" dirty="0"/>
              <a:t> Audio, signalsmith-audio.co.uk/writing/2021/extra-wide-windows/. Accessed 1 Dec. 2024. </a:t>
            </a:r>
          </a:p>
        </p:txBody>
      </p:sp>
    </p:spTree>
    <p:extLst>
      <p:ext uri="{BB962C8B-B14F-4D97-AF65-F5344CB8AC3E}">
        <p14:creationId xmlns:p14="http://schemas.microsoft.com/office/powerpoint/2010/main" val="96549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LoRa Overview</a:t>
            </a:r>
          </a:p>
          <a:p>
            <a:r>
              <a:rPr lang="en-US" dirty="0" err="1"/>
              <a:t>AlignTrack</a:t>
            </a:r>
            <a:r>
              <a:rPr lang="en-US" dirty="0"/>
              <a:t> Overview</a:t>
            </a:r>
          </a:p>
          <a:p>
            <a:r>
              <a:rPr lang="en-US" dirty="0"/>
              <a:t>Related Work</a:t>
            </a:r>
          </a:p>
          <a:p>
            <a:r>
              <a:rPr lang="en-US" dirty="0"/>
              <a:t>What This Project Contributes</a:t>
            </a:r>
          </a:p>
          <a:p>
            <a:r>
              <a:rPr lang="en-US" dirty="0"/>
              <a:t>How It Works</a:t>
            </a:r>
          </a:p>
          <a:p>
            <a:r>
              <a:rPr lang="en-US" dirty="0"/>
              <a:t>Results</a:t>
            </a:r>
          </a:p>
          <a:p>
            <a:r>
              <a:rPr lang="en-US" dirty="0"/>
              <a:t>Why The Results Are This Way</a:t>
            </a:r>
          </a:p>
          <a:p>
            <a:r>
              <a:rPr lang="en-US" dirty="0"/>
              <a:t>Final Takeaways and Future Work</a:t>
            </a:r>
          </a:p>
          <a:p>
            <a:r>
              <a:rPr lang="en-US" dirty="0"/>
              <a:t>References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D94AF-BC3B-F785-8593-3E00640E9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94A93-5ECA-764B-3A80-F5665ACC1BA6}"/>
              </a:ext>
            </a:extLst>
          </p:cNvPr>
          <p:cNvSpPr>
            <a:spLocks noGrp="1"/>
          </p:cNvSpPr>
          <p:nvPr>
            <p:ph type="title"/>
          </p:nvPr>
        </p:nvSpPr>
        <p:spPr>
          <a:xfrm>
            <a:off x="698269" y="151015"/>
            <a:ext cx="10350731" cy="1382156"/>
          </a:xfrm>
          <a:noFill/>
        </p:spPr>
        <p:txBody>
          <a:bodyPr/>
          <a:lstStyle/>
          <a:p>
            <a:r>
              <a:rPr lang="en-US" dirty="0"/>
              <a:t>LoRa Overview</a:t>
            </a:r>
          </a:p>
        </p:txBody>
      </p:sp>
      <p:sp>
        <p:nvSpPr>
          <p:cNvPr id="3" name="Content Placeholder 2">
            <a:extLst>
              <a:ext uri="{FF2B5EF4-FFF2-40B4-BE49-F238E27FC236}">
                <a16:creationId xmlns:a16="http://schemas.microsoft.com/office/drawing/2014/main" id="{8D758606-0B1A-1376-D0E9-0A7E0E8CC09A}"/>
              </a:ext>
            </a:extLst>
          </p:cNvPr>
          <p:cNvSpPr>
            <a:spLocks noGrp="1"/>
          </p:cNvSpPr>
          <p:nvPr>
            <p:ph sz="half" idx="14"/>
          </p:nvPr>
        </p:nvSpPr>
        <p:spPr>
          <a:xfrm>
            <a:off x="0" y="1605284"/>
            <a:ext cx="11380124" cy="3251504"/>
          </a:xfrm>
          <a:noFill/>
        </p:spPr>
        <p:txBody>
          <a:bodyPr vert="horz" lIns="91440" tIns="45720" rIns="91440" bIns="45720" rtlCol="0" anchor="t">
            <a:normAutofit/>
          </a:bodyPr>
          <a:lstStyle/>
          <a:p>
            <a:pPr lvl="1"/>
            <a:r>
              <a:rPr lang="en-US" dirty="0"/>
              <a:t>Stands for “</a:t>
            </a:r>
            <a:r>
              <a:rPr lang="en-US" b="1" dirty="0"/>
              <a:t>Lo</a:t>
            </a:r>
            <a:r>
              <a:rPr lang="en-US" dirty="0"/>
              <a:t>ng </a:t>
            </a:r>
            <a:r>
              <a:rPr lang="en-US" b="1" dirty="0"/>
              <a:t>Ra</a:t>
            </a:r>
            <a:r>
              <a:rPr lang="en-US" dirty="0"/>
              <a:t>nge”</a:t>
            </a:r>
          </a:p>
          <a:p>
            <a:pPr lvl="1"/>
            <a:r>
              <a:rPr lang="en-US" dirty="0"/>
              <a:t>Modulates a linearly increasing and decreasing “chirp” signal to encode information</a:t>
            </a:r>
          </a:p>
          <a:p>
            <a:pPr lvl="1"/>
            <a:r>
              <a:rPr lang="en-US" dirty="0"/>
              <a:t>Usually in the 915 MHz band</a:t>
            </a:r>
          </a:p>
          <a:p>
            <a:pPr lvl="1"/>
            <a:r>
              <a:rPr lang="en-US" dirty="0"/>
              <a:t>Range can be up to 10 miles, line of sight</a:t>
            </a:r>
          </a:p>
          <a:p>
            <a:pPr lvl="1"/>
            <a:r>
              <a:rPr lang="en-US" dirty="0"/>
              <a:t>LoRa “trades” data rate for range and power and additionally uses forward error correction coding to improve resilience against interference.</a:t>
            </a:r>
          </a:p>
          <a:p>
            <a:pPr lvl="1"/>
            <a:r>
              <a:rPr lang="en-US" dirty="0"/>
              <a:t>LoRa is not immune to collisions, occurring when packets arrive near simultaneously and it can be difficult to distinguish between colliding packets</a:t>
            </a:r>
          </a:p>
        </p:txBody>
      </p:sp>
      <p:pic>
        <p:nvPicPr>
          <p:cNvPr id="7" name="Picture 6" descr="A close-up of a graph&#10;&#10;Description automatically generated">
            <a:extLst>
              <a:ext uri="{FF2B5EF4-FFF2-40B4-BE49-F238E27FC236}">
                <a16:creationId xmlns:a16="http://schemas.microsoft.com/office/drawing/2014/main" id="{AA5B6307-8133-36EA-A968-29EC30F4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9173"/>
            <a:ext cx="12192000" cy="1618827"/>
          </a:xfrm>
          <a:prstGeom prst="rect">
            <a:avLst/>
          </a:prstGeom>
        </p:spPr>
      </p:pic>
    </p:spTree>
    <p:extLst>
      <p:ext uri="{BB962C8B-B14F-4D97-AF65-F5344CB8AC3E}">
        <p14:creationId xmlns:p14="http://schemas.microsoft.com/office/powerpoint/2010/main" val="400105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D9299-B681-DE7C-B5D7-639CD2AB6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C8CDE8-A8C0-1C35-6BA4-D74B106F4497}"/>
              </a:ext>
            </a:extLst>
          </p:cNvPr>
          <p:cNvSpPr>
            <a:spLocks noGrp="1"/>
          </p:cNvSpPr>
          <p:nvPr>
            <p:ph type="title"/>
          </p:nvPr>
        </p:nvSpPr>
        <p:spPr>
          <a:xfrm>
            <a:off x="719051" y="443094"/>
            <a:ext cx="9906000" cy="1382156"/>
          </a:xfrm>
          <a:noFill/>
        </p:spPr>
        <p:txBody>
          <a:bodyPr/>
          <a:lstStyle/>
          <a:p>
            <a:r>
              <a:rPr lang="en-US" dirty="0" err="1"/>
              <a:t>AlignTrack</a:t>
            </a:r>
            <a:r>
              <a:rPr lang="en-US" dirty="0"/>
              <a:t> Overview</a:t>
            </a:r>
          </a:p>
        </p:txBody>
      </p:sp>
      <p:sp>
        <p:nvSpPr>
          <p:cNvPr id="3" name="Content Placeholder 2">
            <a:extLst>
              <a:ext uri="{FF2B5EF4-FFF2-40B4-BE49-F238E27FC236}">
                <a16:creationId xmlns:a16="http://schemas.microsoft.com/office/drawing/2014/main" id="{26BE906C-CEF6-1135-1F7F-469ECCED0C6A}"/>
              </a:ext>
            </a:extLst>
          </p:cNvPr>
          <p:cNvSpPr>
            <a:spLocks noGrp="1"/>
          </p:cNvSpPr>
          <p:nvPr>
            <p:ph sz="half" idx="14"/>
          </p:nvPr>
        </p:nvSpPr>
        <p:spPr>
          <a:xfrm>
            <a:off x="0" y="1987669"/>
            <a:ext cx="6096001" cy="4297679"/>
          </a:xfrm>
          <a:noFill/>
        </p:spPr>
        <p:txBody>
          <a:bodyPr vert="horz" lIns="91440" tIns="45720" rIns="91440" bIns="45720" rtlCol="0" anchor="t">
            <a:normAutofit fontScale="92500"/>
          </a:bodyPr>
          <a:lstStyle/>
          <a:p>
            <a:pPr lvl="1"/>
            <a:r>
              <a:rPr lang="en-US" dirty="0" err="1"/>
              <a:t>AlignTrack</a:t>
            </a:r>
            <a:r>
              <a:rPr lang="en-US" dirty="0"/>
              <a:t> decodes LoRa packets in environments with high interference and low signal-to-noise ratios (SNR)</a:t>
            </a:r>
          </a:p>
          <a:p>
            <a:pPr lvl="1"/>
            <a:r>
              <a:rPr lang="en-US" dirty="0" err="1"/>
              <a:t>AlignTrack</a:t>
            </a:r>
            <a:r>
              <a:rPr lang="en-US" dirty="0"/>
              <a:t> improves upon prior colliding packet decoding methods by leveraging the entire chirp signal rather than partial segments</a:t>
            </a:r>
          </a:p>
          <a:p>
            <a:pPr lvl="1"/>
            <a:r>
              <a:rPr lang="en-US" dirty="0"/>
              <a:t>The method uses both frequency constraints (to identify peaks for the same chirp across windows) and height constraints (proportionality of peak height to chirp alignment) to decode collided packets accurately</a:t>
            </a:r>
          </a:p>
          <a:p>
            <a:pPr lvl="1"/>
            <a:r>
              <a:rPr lang="en-US" dirty="0" err="1"/>
              <a:t>AlignTrack</a:t>
            </a:r>
            <a:r>
              <a:rPr lang="en-US" dirty="0"/>
              <a:t> outperforms existing solutions, achieving better packet reception rates in collision-heavy scenarios</a:t>
            </a:r>
          </a:p>
          <a:p>
            <a:pPr lvl="1"/>
            <a:r>
              <a:rPr lang="en-US" dirty="0"/>
              <a:t>Its design relies on precise alignment of chirps across signal windows to mitigate interference and decode with high accuracy</a:t>
            </a:r>
          </a:p>
        </p:txBody>
      </p:sp>
      <p:pic>
        <p:nvPicPr>
          <p:cNvPr id="7" name="Content Placeholder 6">
            <a:extLst>
              <a:ext uri="{FF2B5EF4-FFF2-40B4-BE49-F238E27FC236}">
                <a16:creationId xmlns:a16="http://schemas.microsoft.com/office/drawing/2014/main" id="{386C5DE6-EA6D-A181-9279-2529E6D498E6}"/>
              </a:ext>
            </a:extLst>
          </p:cNvPr>
          <p:cNvPicPr>
            <a:picLocks noGrp="1" noChangeAspect="1"/>
          </p:cNvPicPr>
          <p:nvPr>
            <p:ph sz="half" idx="2"/>
          </p:nvPr>
        </p:nvPicPr>
        <p:blipFill>
          <a:blip r:embed="rId3"/>
          <a:stretch>
            <a:fillRect/>
          </a:stretch>
        </p:blipFill>
        <p:spPr>
          <a:xfrm>
            <a:off x="6096000" y="2549188"/>
            <a:ext cx="6108386" cy="3174640"/>
          </a:xfrm>
          <a:prstGeom prst="rect">
            <a:avLst/>
          </a:prstGeom>
        </p:spPr>
      </p:pic>
    </p:spTree>
    <p:extLst>
      <p:ext uri="{BB962C8B-B14F-4D97-AF65-F5344CB8AC3E}">
        <p14:creationId xmlns:p14="http://schemas.microsoft.com/office/powerpoint/2010/main" val="260173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4F7AD-3207-55F1-7063-448F14752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B34C8-0CF1-9FA5-89B3-0368DA56A197}"/>
              </a:ext>
            </a:extLst>
          </p:cNvPr>
          <p:cNvSpPr>
            <a:spLocks noGrp="1"/>
          </p:cNvSpPr>
          <p:nvPr>
            <p:ph type="title"/>
          </p:nvPr>
        </p:nvSpPr>
        <p:spPr>
          <a:xfrm>
            <a:off x="689956" y="533401"/>
            <a:ext cx="10359044" cy="1382156"/>
          </a:xfrm>
          <a:noFill/>
        </p:spPr>
        <p:txBody>
          <a:bodyPr/>
          <a:lstStyle/>
          <a:p>
            <a:r>
              <a:rPr lang="en-US" dirty="0"/>
              <a:t>Related Work</a:t>
            </a:r>
          </a:p>
        </p:txBody>
      </p:sp>
      <p:sp>
        <p:nvSpPr>
          <p:cNvPr id="3" name="Content Placeholder 2">
            <a:extLst>
              <a:ext uri="{FF2B5EF4-FFF2-40B4-BE49-F238E27FC236}">
                <a16:creationId xmlns:a16="http://schemas.microsoft.com/office/drawing/2014/main" id="{914E32EC-B3C5-0D40-9B12-2DB4119822E1}"/>
              </a:ext>
            </a:extLst>
          </p:cNvPr>
          <p:cNvSpPr>
            <a:spLocks noGrp="1"/>
          </p:cNvSpPr>
          <p:nvPr>
            <p:ph sz="half" idx="14"/>
          </p:nvPr>
        </p:nvSpPr>
        <p:spPr>
          <a:xfrm>
            <a:off x="0" y="1987669"/>
            <a:ext cx="11321935" cy="4297679"/>
          </a:xfrm>
          <a:noFill/>
        </p:spPr>
        <p:txBody>
          <a:bodyPr vert="horz" lIns="91440" tIns="45720" rIns="91440" bIns="45720" rtlCol="0" anchor="t">
            <a:normAutofit fontScale="92500" lnSpcReduction="10000"/>
          </a:bodyPr>
          <a:lstStyle/>
          <a:p>
            <a:pPr lvl="1"/>
            <a:r>
              <a:rPr lang="en-US" dirty="0" err="1"/>
              <a:t>Nscale</a:t>
            </a:r>
            <a:endParaRPr lang="en-US" dirty="0"/>
          </a:p>
          <a:p>
            <a:pPr lvl="2"/>
            <a:r>
              <a:rPr lang="en-US" dirty="0" err="1"/>
              <a:t>Nscale</a:t>
            </a:r>
            <a:r>
              <a:rPr lang="en-US" dirty="0"/>
              <a:t> addresses packet collisions in Low-Power Wide Area Networks (LPWANs), similar to LoRa.  It works by leveraging subtle inter-packet time offsets during collisions and converts these into robust frequency-domain features.</a:t>
            </a:r>
          </a:p>
          <a:p>
            <a:pPr lvl="1"/>
            <a:r>
              <a:rPr lang="en-US" dirty="0" err="1"/>
              <a:t>CoLoRa</a:t>
            </a:r>
            <a:endParaRPr lang="en-US" dirty="0"/>
          </a:p>
          <a:p>
            <a:pPr lvl="2"/>
            <a:r>
              <a:rPr lang="en-US" dirty="0" err="1"/>
              <a:t>CoLoRa</a:t>
            </a:r>
            <a:r>
              <a:rPr lang="en-US" dirty="0"/>
              <a:t> is a system designed to enable multi-packet reception (MPR) in LoRa networks.  </a:t>
            </a:r>
            <a:r>
              <a:rPr lang="en-US" dirty="0" err="1"/>
              <a:t>CoLoRa</a:t>
            </a:r>
            <a:r>
              <a:rPr lang="en-US" dirty="0"/>
              <a:t> exploits the inherent chirp properties of LoRa packets and applies signal processing to identify and separate collided signals. This involves using unaligned reception windows to process packet segments and isolate frequency peaks corresponding to individual transmitters.  Instead of processing one chirp at a time, </a:t>
            </a:r>
            <a:r>
              <a:rPr lang="en-US" dirty="0" err="1"/>
              <a:t>CoLoRa</a:t>
            </a:r>
            <a:r>
              <a:rPr lang="en-US" dirty="0"/>
              <a:t> processes packets "window by window," enabling the separation of overlapping signals without needing synchronized transmissions.</a:t>
            </a:r>
          </a:p>
          <a:p>
            <a:pPr lvl="1"/>
            <a:r>
              <a:rPr lang="en-US" dirty="0"/>
              <a:t>Choir</a:t>
            </a:r>
          </a:p>
          <a:p>
            <a:pPr lvl="2"/>
            <a:r>
              <a:rPr lang="en-US" dirty="0"/>
              <a:t>Choir leverages natural hardware imperfections, such as oscillator frequency offsets in inexpensive IoT devices, to separate overlapping transmissions that traditionally would result in packet loss. These imperfections allow the system to distinguish individual signals even during simultaneous transmissions.</a:t>
            </a:r>
          </a:p>
          <a:p>
            <a:pPr lvl="1"/>
            <a:endParaRPr lang="en-US" dirty="0"/>
          </a:p>
        </p:txBody>
      </p:sp>
    </p:spTree>
    <p:extLst>
      <p:ext uri="{BB962C8B-B14F-4D97-AF65-F5344CB8AC3E}">
        <p14:creationId xmlns:p14="http://schemas.microsoft.com/office/powerpoint/2010/main" val="132955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6CC4B-5BFD-2096-770E-5DE63982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8F8B0-7366-2531-7C8D-7C7DE5A7929D}"/>
              </a:ext>
            </a:extLst>
          </p:cNvPr>
          <p:cNvSpPr>
            <a:spLocks noGrp="1"/>
          </p:cNvSpPr>
          <p:nvPr>
            <p:ph type="title"/>
          </p:nvPr>
        </p:nvSpPr>
        <p:spPr>
          <a:xfrm>
            <a:off x="648393" y="533401"/>
            <a:ext cx="10400607" cy="1382156"/>
          </a:xfrm>
          <a:noFill/>
        </p:spPr>
        <p:txBody>
          <a:bodyPr/>
          <a:lstStyle/>
          <a:p>
            <a:r>
              <a:rPr lang="en-US" dirty="0"/>
              <a:t>What This Project Contributes</a:t>
            </a:r>
          </a:p>
        </p:txBody>
      </p:sp>
      <p:sp>
        <p:nvSpPr>
          <p:cNvPr id="3" name="Content Placeholder 2">
            <a:extLst>
              <a:ext uri="{FF2B5EF4-FFF2-40B4-BE49-F238E27FC236}">
                <a16:creationId xmlns:a16="http://schemas.microsoft.com/office/drawing/2014/main" id="{B5AEBF95-779A-0406-4897-16A6862533C4}"/>
              </a:ext>
            </a:extLst>
          </p:cNvPr>
          <p:cNvSpPr>
            <a:spLocks noGrp="1"/>
          </p:cNvSpPr>
          <p:nvPr>
            <p:ph sz="half" idx="14"/>
          </p:nvPr>
        </p:nvSpPr>
        <p:spPr>
          <a:xfrm>
            <a:off x="-15086" y="1987669"/>
            <a:ext cx="6111085" cy="4297679"/>
          </a:xfrm>
          <a:noFill/>
        </p:spPr>
        <p:txBody>
          <a:bodyPr vert="horz" lIns="91440" tIns="45720" rIns="91440" bIns="45720" rtlCol="0" anchor="t">
            <a:normAutofit/>
          </a:bodyPr>
          <a:lstStyle/>
          <a:p>
            <a:pPr lvl="1"/>
            <a:r>
              <a:rPr lang="en-US" dirty="0"/>
              <a:t>The original </a:t>
            </a:r>
            <a:r>
              <a:rPr lang="en-US" dirty="0" err="1"/>
              <a:t>AlignTrack</a:t>
            </a:r>
            <a:r>
              <a:rPr lang="en-US" dirty="0"/>
              <a:t> paper never assesses the effect of using different windows on the data when aligning it with the start of the packet</a:t>
            </a:r>
          </a:p>
          <a:p>
            <a:pPr lvl="1"/>
            <a:r>
              <a:rPr lang="en-US" dirty="0"/>
              <a:t>This project tests the processing time and the symbol error rate (SER) associated with the usage of the following windows:</a:t>
            </a:r>
          </a:p>
          <a:p>
            <a:pPr lvl="2"/>
            <a:r>
              <a:rPr lang="en-US" dirty="0"/>
              <a:t>Rectangular</a:t>
            </a:r>
          </a:p>
          <a:p>
            <a:pPr lvl="2"/>
            <a:r>
              <a:rPr lang="en-US" dirty="0"/>
              <a:t>Welch</a:t>
            </a:r>
          </a:p>
          <a:p>
            <a:pPr lvl="2"/>
            <a:r>
              <a:rPr lang="en-US" dirty="0"/>
              <a:t>Sine</a:t>
            </a:r>
          </a:p>
          <a:p>
            <a:pPr lvl="2"/>
            <a:r>
              <a:rPr lang="en-US" dirty="0"/>
              <a:t>Hann</a:t>
            </a:r>
          </a:p>
          <a:p>
            <a:pPr lvl="2"/>
            <a:r>
              <a:rPr lang="en-US" dirty="0"/>
              <a:t>Hamming</a:t>
            </a:r>
          </a:p>
          <a:p>
            <a:pPr lvl="1"/>
            <a:endParaRPr lang="en-US" dirty="0"/>
          </a:p>
        </p:txBody>
      </p:sp>
      <p:pic>
        <p:nvPicPr>
          <p:cNvPr id="1026" name="Picture 2">
            <a:extLst>
              <a:ext uri="{FF2B5EF4-FFF2-40B4-BE49-F238E27FC236}">
                <a16:creationId xmlns:a16="http://schemas.microsoft.com/office/drawing/2014/main" id="{1AD94AD1-C198-9A23-3B30-95D6A4D88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736277"/>
            <a:ext cx="6111086" cy="280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3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A77BA-0E61-99EB-44A6-2DF965CC1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A26B6-259B-A3E2-C4BA-97F6B9B152A6}"/>
              </a:ext>
            </a:extLst>
          </p:cNvPr>
          <p:cNvSpPr>
            <a:spLocks noGrp="1"/>
          </p:cNvSpPr>
          <p:nvPr>
            <p:ph type="title"/>
          </p:nvPr>
        </p:nvSpPr>
        <p:spPr>
          <a:xfrm>
            <a:off x="706582" y="533401"/>
            <a:ext cx="10342418" cy="1382156"/>
          </a:xfrm>
          <a:noFill/>
        </p:spPr>
        <p:txBody>
          <a:bodyPr/>
          <a:lstStyle/>
          <a:p>
            <a:r>
              <a:rPr lang="en-US" dirty="0"/>
              <a:t>How It Works</a:t>
            </a:r>
          </a:p>
        </p:txBody>
      </p:sp>
      <p:sp>
        <p:nvSpPr>
          <p:cNvPr id="3" name="Content Placeholder 2">
            <a:extLst>
              <a:ext uri="{FF2B5EF4-FFF2-40B4-BE49-F238E27FC236}">
                <a16:creationId xmlns:a16="http://schemas.microsoft.com/office/drawing/2014/main" id="{71356174-37AB-4E1D-6506-8F1E7DFC4B09}"/>
              </a:ext>
            </a:extLst>
          </p:cNvPr>
          <p:cNvSpPr>
            <a:spLocks noGrp="1"/>
          </p:cNvSpPr>
          <p:nvPr>
            <p:ph sz="half" idx="14"/>
          </p:nvPr>
        </p:nvSpPr>
        <p:spPr>
          <a:xfrm>
            <a:off x="0" y="1987669"/>
            <a:ext cx="6095999" cy="4297679"/>
          </a:xfrm>
          <a:noFill/>
        </p:spPr>
        <p:txBody>
          <a:bodyPr vert="horz" lIns="91440" tIns="45720" rIns="91440" bIns="45720" rtlCol="0" anchor="t">
            <a:normAutofit fontScale="92500" lnSpcReduction="10000"/>
          </a:bodyPr>
          <a:lstStyle/>
          <a:p>
            <a:pPr lvl="1"/>
            <a:r>
              <a:rPr lang="en-US" dirty="0"/>
              <a:t>First, three packets are generated, added together with random start time offsets (0% &lt; offset &lt; 50%), and finally random noise is applied to simulate the transmission of colliding LoRa packets</a:t>
            </a:r>
          </a:p>
          <a:p>
            <a:pPr lvl="1"/>
            <a:r>
              <a:rPr lang="en-US" dirty="0"/>
              <a:t>The start of the first packet is determined, the window being tested is multiplied with signal (not convolved with it), then the </a:t>
            </a:r>
            <a:r>
              <a:rPr lang="en-US" dirty="0" err="1"/>
              <a:t>AlignTrack</a:t>
            </a:r>
            <a:r>
              <a:rPr lang="en-US" dirty="0"/>
              <a:t> algorithm determines the potential start positions of other colliding packets (after removing the influence of sidelobes in the FFT)</a:t>
            </a:r>
          </a:p>
          <a:p>
            <a:pPr lvl="1"/>
            <a:r>
              <a:rPr lang="en-US" dirty="0"/>
              <a:t>Windows are applied similarly at the prescribed times in the received signal, as determined by </a:t>
            </a:r>
            <a:r>
              <a:rPr lang="en-US" dirty="0" err="1"/>
              <a:t>AlignTrack</a:t>
            </a:r>
            <a:endParaRPr lang="en-US" dirty="0"/>
          </a:p>
          <a:p>
            <a:pPr lvl="1"/>
            <a:r>
              <a:rPr lang="en-US" dirty="0"/>
              <a:t>Packets are decoded and compared with their respective inputs to determine symbol error rate (SER)</a:t>
            </a:r>
          </a:p>
          <a:p>
            <a:pPr lvl="1"/>
            <a:r>
              <a:rPr lang="en-US" dirty="0"/>
              <a:t>100 trials containing all five windows are conducted, then elapsed times and SER are plotted</a:t>
            </a:r>
          </a:p>
          <a:p>
            <a:pPr lvl="1"/>
            <a:endParaRPr lang="en-US" dirty="0"/>
          </a:p>
          <a:p>
            <a:pPr lvl="1"/>
            <a:endParaRPr lang="en-US" dirty="0"/>
          </a:p>
        </p:txBody>
      </p:sp>
      <p:pic>
        <p:nvPicPr>
          <p:cNvPr id="8" name="Picture 7">
            <a:extLst>
              <a:ext uri="{FF2B5EF4-FFF2-40B4-BE49-F238E27FC236}">
                <a16:creationId xmlns:a16="http://schemas.microsoft.com/office/drawing/2014/main" id="{6FA08F53-DAEA-4014-FDF4-F519418A49BF}"/>
              </a:ext>
            </a:extLst>
          </p:cNvPr>
          <p:cNvPicPr>
            <a:picLocks noChangeAspect="1"/>
          </p:cNvPicPr>
          <p:nvPr/>
        </p:nvPicPr>
        <p:blipFill>
          <a:blip r:embed="rId3"/>
          <a:stretch>
            <a:fillRect/>
          </a:stretch>
        </p:blipFill>
        <p:spPr>
          <a:xfrm>
            <a:off x="6096002" y="3262639"/>
            <a:ext cx="6095998" cy="1747737"/>
          </a:xfrm>
          <a:prstGeom prst="rect">
            <a:avLst/>
          </a:prstGeom>
        </p:spPr>
      </p:pic>
    </p:spTree>
    <p:extLst>
      <p:ext uri="{BB962C8B-B14F-4D97-AF65-F5344CB8AC3E}">
        <p14:creationId xmlns:p14="http://schemas.microsoft.com/office/powerpoint/2010/main" val="75180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A237A-97D5-94C9-F68B-3E7CEAAD8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B28EE-DAAC-5EE2-4CA0-776BAF68A677}"/>
              </a:ext>
            </a:extLst>
          </p:cNvPr>
          <p:cNvSpPr>
            <a:spLocks noGrp="1"/>
          </p:cNvSpPr>
          <p:nvPr>
            <p:ph type="title"/>
          </p:nvPr>
        </p:nvSpPr>
        <p:spPr>
          <a:xfrm>
            <a:off x="806335" y="533401"/>
            <a:ext cx="10242665" cy="650630"/>
          </a:xfrm>
          <a:noFill/>
        </p:spPr>
        <p:txBody>
          <a:bodyPr/>
          <a:lstStyle/>
          <a:p>
            <a:r>
              <a:rPr lang="en-US" dirty="0"/>
              <a:t>Results</a:t>
            </a:r>
          </a:p>
        </p:txBody>
      </p:sp>
      <p:pic>
        <p:nvPicPr>
          <p:cNvPr id="6" name="Picture 5" descr="A graph of different colored lines&#10;&#10;Description automatically generated">
            <a:extLst>
              <a:ext uri="{FF2B5EF4-FFF2-40B4-BE49-F238E27FC236}">
                <a16:creationId xmlns:a16="http://schemas.microsoft.com/office/drawing/2014/main" id="{6FA783FA-E9F4-69C0-783B-C507BE1DE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815910"/>
            <a:ext cx="6096002" cy="4570259"/>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CE3EEB92-EF99-A700-6DE4-DA80A5D6D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15911"/>
            <a:ext cx="6096000" cy="4570258"/>
          </a:xfrm>
          <a:prstGeom prst="rect">
            <a:avLst/>
          </a:prstGeom>
        </p:spPr>
      </p:pic>
    </p:spTree>
    <p:extLst>
      <p:ext uri="{BB962C8B-B14F-4D97-AF65-F5344CB8AC3E}">
        <p14:creationId xmlns:p14="http://schemas.microsoft.com/office/powerpoint/2010/main" val="372654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EC913-6EA0-EFCF-1764-75F9D20E3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423CA-4502-301D-15CC-980420B5E72A}"/>
              </a:ext>
            </a:extLst>
          </p:cNvPr>
          <p:cNvSpPr>
            <a:spLocks noGrp="1"/>
          </p:cNvSpPr>
          <p:nvPr>
            <p:ph type="title"/>
          </p:nvPr>
        </p:nvSpPr>
        <p:spPr>
          <a:xfrm>
            <a:off x="847899" y="533401"/>
            <a:ext cx="10201102" cy="650630"/>
          </a:xfrm>
          <a:noFill/>
        </p:spPr>
        <p:txBody>
          <a:bodyPr/>
          <a:lstStyle/>
          <a:p>
            <a:r>
              <a:rPr lang="en-US" dirty="0"/>
              <a:t>Results (cont.)</a:t>
            </a:r>
          </a:p>
        </p:txBody>
      </p:sp>
      <p:pic>
        <p:nvPicPr>
          <p:cNvPr id="4" name="Picture 3" descr="A graph of different colored lines&#10;&#10;Description automatically generated">
            <a:extLst>
              <a:ext uri="{FF2B5EF4-FFF2-40B4-BE49-F238E27FC236}">
                <a16:creationId xmlns:a16="http://schemas.microsoft.com/office/drawing/2014/main" id="{9B2B115E-F2AD-71DB-CFFA-3AA6E5AF4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754" y="1224279"/>
            <a:ext cx="7514492" cy="5633721"/>
          </a:xfrm>
          <a:prstGeom prst="rect">
            <a:avLst/>
          </a:prstGeom>
        </p:spPr>
      </p:pic>
    </p:spTree>
    <p:extLst>
      <p:ext uri="{BB962C8B-B14F-4D97-AF65-F5344CB8AC3E}">
        <p14:creationId xmlns:p14="http://schemas.microsoft.com/office/powerpoint/2010/main" val="211175163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0BE78-9FDF-401B-B412-3AA10EC5BEA3}">
  <ds:schemaRefs>
    <ds:schemaRef ds:uri="http://purl.org/dc/terms/"/>
    <ds:schemaRef ds:uri="http://www.w3.org/XML/1998/namespace"/>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16c05727-aa75-4e4a-9b5f-8a80a1165891"/>
    <ds:schemaRef ds:uri="http://purl.org/dc/elements/1.1/"/>
    <ds:schemaRef ds:uri="230e9df3-be65-4c73-a93b-d1236ebd677e"/>
    <ds:schemaRef ds:uri="71af3243-3dd4-4a8d-8c0d-dd76da1f02a5"/>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{132B84D3-79C2-43E4-9734-8303EC750E66}tf22797433_win32</Template>
  <TotalTime>669</TotalTime>
  <Words>1125</Words>
  <Application>Microsoft Office PowerPoint</Application>
  <PresentationFormat>Widescreen</PresentationFormat>
  <Paragraphs>86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Univers Condensed Light</vt:lpstr>
      <vt:lpstr>Walbaum Display Light</vt:lpstr>
      <vt:lpstr>AngleLinesVTI</vt:lpstr>
      <vt:lpstr>Deconfliction of LoRa Packets Using AlignTrack with Various Windowing Techniques</vt:lpstr>
      <vt:lpstr>AGENDA</vt:lpstr>
      <vt:lpstr>LoRa Overview</vt:lpstr>
      <vt:lpstr>AlignTrack Overview</vt:lpstr>
      <vt:lpstr>Related Work</vt:lpstr>
      <vt:lpstr>What This Project Contributes</vt:lpstr>
      <vt:lpstr>How It Works</vt:lpstr>
      <vt:lpstr>Results</vt:lpstr>
      <vt:lpstr>Results (cont.)</vt:lpstr>
      <vt:lpstr>Why The Results Are This Way</vt:lpstr>
      <vt:lpstr>Final Takeaways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Hardin</dc:creator>
  <cp:lastModifiedBy>Kevin Hardin</cp:lastModifiedBy>
  <cp:revision>24</cp:revision>
  <dcterms:created xsi:type="dcterms:W3CDTF">2024-09-15T22:22:19Z</dcterms:created>
  <dcterms:modified xsi:type="dcterms:W3CDTF">2024-12-03T02:23:47Z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