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5" r:id="rId4"/>
    <p:sldId id="306" r:id="rId5"/>
    <p:sldId id="258" r:id="rId6"/>
    <p:sldId id="259" r:id="rId7"/>
    <p:sldId id="261" r:id="rId8"/>
    <p:sldId id="28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87" r:id="rId35"/>
    <p:sldId id="290" r:id="rId36"/>
    <p:sldId id="291" r:id="rId37"/>
    <p:sldId id="292" r:id="rId38"/>
    <p:sldId id="297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60" r:id="rId6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EF3A0-8C6A-4CA1-8861-4E099B8749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2E4AD6D-0953-4B1D-A53F-9E5EB74F1640}">
      <dgm:prSet phldrT="[Text]"/>
      <dgm:spPr/>
      <dgm:t>
        <a:bodyPr/>
        <a:lstStyle/>
        <a:p>
          <a:r>
            <a:rPr lang="de-CH" dirty="0" smtClean="0"/>
            <a:t>CRUD</a:t>
          </a:r>
          <a:endParaRPr lang="de-CH" dirty="0"/>
        </a:p>
      </dgm:t>
    </dgm:pt>
    <dgm:pt modelId="{8825A311-4A13-4DC1-BE4E-136D872E7435}" type="parTrans" cxnId="{D2F5004F-BFEC-4A5F-8F1F-361EEEFD53A9}">
      <dgm:prSet/>
      <dgm:spPr/>
      <dgm:t>
        <a:bodyPr/>
        <a:lstStyle/>
        <a:p>
          <a:endParaRPr lang="de-CH"/>
        </a:p>
      </dgm:t>
    </dgm:pt>
    <dgm:pt modelId="{84577AA0-FCB6-4C03-BA02-FE0C4392FA1A}" type="sibTrans" cxnId="{D2F5004F-BFEC-4A5F-8F1F-361EEEFD53A9}">
      <dgm:prSet/>
      <dgm:spPr/>
      <dgm:t>
        <a:bodyPr/>
        <a:lstStyle/>
        <a:p>
          <a:endParaRPr lang="de-CH"/>
        </a:p>
      </dgm:t>
    </dgm:pt>
    <dgm:pt modelId="{953F2C13-2596-4C0E-9AA2-F1D23285FAB0}">
      <dgm:prSet phldrT="[Text]"/>
      <dgm:spPr/>
      <dgm:t>
        <a:bodyPr/>
        <a:lstStyle/>
        <a:p>
          <a:r>
            <a:rPr lang="de-CH" dirty="0" smtClean="0"/>
            <a:t>Create</a:t>
          </a:r>
          <a:endParaRPr lang="de-CH" dirty="0"/>
        </a:p>
      </dgm:t>
    </dgm:pt>
    <dgm:pt modelId="{95304A2D-682B-4FC6-8CE3-11DB2E2FDD17}" type="parTrans" cxnId="{B7970E8D-D5C4-49FD-A04B-03F8737355E9}">
      <dgm:prSet/>
      <dgm:spPr/>
      <dgm:t>
        <a:bodyPr/>
        <a:lstStyle/>
        <a:p>
          <a:endParaRPr lang="de-CH"/>
        </a:p>
      </dgm:t>
    </dgm:pt>
    <dgm:pt modelId="{77A62736-DE7A-4E99-BB40-CC381076AC43}" type="sibTrans" cxnId="{B7970E8D-D5C4-49FD-A04B-03F8737355E9}">
      <dgm:prSet/>
      <dgm:spPr/>
      <dgm:t>
        <a:bodyPr/>
        <a:lstStyle/>
        <a:p>
          <a:endParaRPr lang="de-CH"/>
        </a:p>
      </dgm:t>
    </dgm:pt>
    <dgm:pt modelId="{62023E54-1DD2-4BD9-A3BA-3D4E19F06DF6}">
      <dgm:prSet phldrT="[Text]"/>
      <dgm:spPr/>
      <dgm:t>
        <a:bodyPr/>
        <a:lstStyle/>
        <a:p>
          <a:r>
            <a:rPr lang="de-CH" dirty="0" smtClean="0"/>
            <a:t>Relational DB</a:t>
          </a:r>
          <a:endParaRPr lang="de-CH" dirty="0"/>
        </a:p>
      </dgm:t>
    </dgm:pt>
    <dgm:pt modelId="{A121224D-D246-4956-8F06-CFB66C5B9BF1}" type="parTrans" cxnId="{2FE0C42E-8AB0-4F04-A75F-B0CB85ABA62A}">
      <dgm:prSet/>
      <dgm:spPr/>
      <dgm:t>
        <a:bodyPr/>
        <a:lstStyle/>
        <a:p>
          <a:endParaRPr lang="de-CH"/>
        </a:p>
      </dgm:t>
    </dgm:pt>
    <dgm:pt modelId="{F304A833-B21E-4AE9-A93A-81E09DC5003A}" type="sibTrans" cxnId="{2FE0C42E-8AB0-4F04-A75F-B0CB85ABA62A}">
      <dgm:prSet/>
      <dgm:spPr/>
      <dgm:t>
        <a:bodyPr/>
        <a:lstStyle/>
        <a:p>
          <a:endParaRPr lang="de-CH"/>
        </a:p>
      </dgm:t>
    </dgm:pt>
    <dgm:pt modelId="{61F28615-3731-44FE-BE95-711163302DB0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622987B4-4528-47B9-A9C7-8485EC8A8F6F}" type="parTrans" cxnId="{CD73DBB8-4A38-4D19-BDF2-C4AE3640B4E0}">
      <dgm:prSet/>
      <dgm:spPr/>
      <dgm:t>
        <a:bodyPr/>
        <a:lstStyle/>
        <a:p>
          <a:endParaRPr lang="de-CH"/>
        </a:p>
      </dgm:t>
    </dgm:pt>
    <dgm:pt modelId="{4285EF1F-DB70-46C9-A435-284EB7F8C0EE}" type="sibTrans" cxnId="{CD73DBB8-4A38-4D19-BDF2-C4AE3640B4E0}">
      <dgm:prSet/>
      <dgm:spPr/>
      <dgm:t>
        <a:bodyPr/>
        <a:lstStyle/>
        <a:p>
          <a:endParaRPr lang="de-CH"/>
        </a:p>
      </dgm:t>
    </dgm:pt>
    <dgm:pt modelId="{FDA63FA2-7E74-4534-BD4D-3665CC030CAF}">
      <dgm:prSet phldrT="[Text]"/>
      <dgm:spPr/>
      <dgm:t>
        <a:bodyPr/>
        <a:lstStyle/>
        <a:p>
          <a:r>
            <a:rPr lang="de-CH" dirty="0" smtClean="0"/>
            <a:t>Select</a:t>
          </a:r>
          <a:endParaRPr lang="de-CH" dirty="0"/>
        </a:p>
      </dgm:t>
    </dgm:pt>
    <dgm:pt modelId="{EBC5DD8D-7EB9-4E0A-A788-40D7AA68E3E1}" type="parTrans" cxnId="{DA3A0DD1-AB43-4A73-840D-E246F2730402}">
      <dgm:prSet/>
      <dgm:spPr/>
      <dgm:t>
        <a:bodyPr/>
        <a:lstStyle/>
        <a:p>
          <a:endParaRPr lang="de-CH"/>
        </a:p>
      </dgm:t>
    </dgm:pt>
    <dgm:pt modelId="{CF5FB904-0102-4188-81B2-F5288ECBD4B2}" type="sibTrans" cxnId="{DA3A0DD1-AB43-4A73-840D-E246F2730402}">
      <dgm:prSet/>
      <dgm:spPr/>
      <dgm:t>
        <a:bodyPr/>
        <a:lstStyle/>
        <a:p>
          <a:endParaRPr lang="de-CH"/>
        </a:p>
      </dgm:t>
    </dgm:pt>
    <dgm:pt modelId="{1DF9F450-7FDE-4698-9602-43D487DB08CA}">
      <dgm:prSet phldrT="[Text]"/>
      <dgm:spPr/>
      <dgm:t>
        <a:bodyPr/>
        <a:lstStyle/>
        <a:p>
          <a:r>
            <a:rPr lang="de-CH" dirty="0" err="1" smtClean="0"/>
            <a:t>MongoDB</a:t>
          </a:r>
          <a:endParaRPr lang="de-CH" dirty="0"/>
        </a:p>
      </dgm:t>
    </dgm:pt>
    <dgm:pt modelId="{25EB94C4-5E22-46D3-AA30-520EFDF1C527}" type="parTrans" cxnId="{84E3E6EC-C812-4D3B-BFE9-22F599CE05D0}">
      <dgm:prSet/>
      <dgm:spPr/>
      <dgm:t>
        <a:bodyPr/>
        <a:lstStyle/>
        <a:p>
          <a:endParaRPr lang="de-CH"/>
        </a:p>
      </dgm:t>
    </dgm:pt>
    <dgm:pt modelId="{B737BEF6-599B-4785-991E-67648F4D1DE6}" type="sibTrans" cxnId="{84E3E6EC-C812-4D3B-BFE9-22F599CE05D0}">
      <dgm:prSet/>
      <dgm:spPr/>
      <dgm:t>
        <a:bodyPr/>
        <a:lstStyle/>
        <a:p>
          <a:endParaRPr lang="de-CH"/>
        </a:p>
      </dgm:t>
    </dgm:pt>
    <dgm:pt modelId="{DBE776BB-8907-40C3-85ED-D47D26C589B3}">
      <dgm:prSet phldrT="[Text]"/>
      <dgm:spPr/>
      <dgm:t>
        <a:bodyPr/>
        <a:lstStyle/>
        <a:p>
          <a:r>
            <a:rPr lang="de-CH" dirty="0" smtClean="0"/>
            <a:t>Insert</a:t>
          </a:r>
          <a:endParaRPr lang="de-CH" dirty="0"/>
        </a:p>
      </dgm:t>
    </dgm:pt>
    <dgm:pt modelId="{34FDCDFE-F7E9-4479-84AE-44232D594E11}" type="parTrans" cxnId="{841319AE-89AF-44BE-B988-16DAE2391875}">
      <dgm:prSet/>
      <dgm:spPr/>
      <dgm:t>
        <a:bodyPr/>
        <a:lstStyle/>
        <a:p>
          <a:endParaRPr lang="de-CH"/>
        </a:p>
      </dgm:t>
    </dgm:pt>
    <dgm:pt modelId="{E0EEB77A-0CB9-4D68-9BF9-5602080FDF31}" type="sibTrans" cxnId="{841319AE-89AF-44BE-B988-16DAE2391875}">
      <dgm:prSet/>
      <dgm:spPr/>
      <dgm:t>
        <a:bodyPr/>
        <a:lstStyle/>
        <a:p>
          <a:endParaRPr lang="de-CH"/>
        </a:p>
      </dgm:t>
    </dgm:pt>
    <dgm:pt modelId="{F8FF6B22-DF7D-4775-8FAB-AA42C3358308}">
      <dgm:prSet phldrT="[Text]"/>
      <dgm:spPr/>
      <dgm:t>
        <a:bodyPr/>
        <a:lstStyle/>
        <a:p>
          <a:r>
            <a:rPr lang="de-CH" dirty="0" smtClean="0"/>
            <a:t>Find</a:t>
          </a:r>
          <a:endParaRPr lang="de-CH" dirty="0"/>
        </a:p>
      </dgm:t>
    </dgm:pt>
    <dgm:pt modelId="{31DFD02B-F5AA-41DA-A02E-FD79A1AC8D29}" type="parTrans" cxnId="{DABF87B0-E66F-4204-BEE1-294E25EE44D7}">
      <dgm:prSet/>
      <dgm:spPr/>
      <dgm:t>
        <a:bodyPr/>
        <a:lstStyle/>
        <a:p>
          <a:endParaRPr lang="de-CH"/>
        </a:p>
      </dgm:t>
    </dgm:pt>
    <dgm:pt modelId="{E6548EBE-6D1E-472E-823E-5BEE73EF916F}" type="sibTrans" cxnId="{DABF87B0-E66F-4204-BEE1-294E25EE44D7}">
      <dgm:prSet/>
      <dgm:spPr/>
      <dgm:t>
        <a:bodyPr/>
        <a:lstStyle/>
        <a:p>
          <a:endParaRPr lang="de-CH"/>
        </a:p>
      </dgm:t>
    </dgm:pt>
    <dgm:pt modelId="{A9A70CEE-1EA9-49CA-B2D6-5DB7CC16A6A5}">
      <dgm:prSet phldrT="[Text]"/>
      <dgm:spPr/>
      <dgm:t>
        <a:bodyPr/>
        <a:lstStyle/>
        <a:p>
          <a:r>
            <a:rPr lang="de-CH" dirty="0" smtClean="0"/>
            <a:t>Read</a:t>
          </a:r>
          <a:endParaRPr lang="de-CH" dirty="0"/>
        </a:p>
      </dgm:t>
    </dgm:pt>
    <dgm:pt modelId="{D1478686-4067-48E1-9919-EEC78050D1E5}" type="parTrans" cxnId="{5601E35B-7888-484A-BA76-470C1B83EB43}">
      <dgm:prSet/>
      <dgm:spPr/>
      <dgm:t>
        <a:bodyPr/>
        <a:lstStyle/>
        <a:p>
          <a:endParaRPr lang="de-CH"/>
        </a:p>
      </dgm:t>
    </dgm:pt>
    <dgm:pt modelId="{9D2E918D-C936-4C86-9594-18FB9C44B194}" type="sibTrans" cxnId="{5601E35B-7888-484A-BA76-470C1B83EB43}">
      <dgm:prSet/>
      <dgm:spPr/>
      <dgm:t>
        <a:bodyPr/>
        <a:lstStyle/>
        <a:p>
          <a:endParaRPr lang="de-CH"/>
        </a:p>
      </dgm:t>
    </dgm:pt>
    <dgm:pt modelId="{1BA9DD7A-C993-4E1A-B728-F206C0B804A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B8DC6A9B-6692-47A3-9221-0C93BB28C897}" type="parTrans" cxnId="{AAD8A327-E78B-4626-BE7D-FF1D1E0B83DA}">
      <dgm:prSet/>
      <dgm:spPr/>
      <dgm:t>
        <a:bodyPr/>
        <a:lstStyle/>
        <a:p>
          <a:endParaRPr lang="de-CH"/>
        </a:p>
      </dgm:t>
    </dgm:pt>
    <dgm:pt modelId="{3DBBD3A8-2830-4708-9E89-E58D2845BBAB}" type="sibTrans" cxnId="{AAD8A327-E78B-4626-BE7D-FF1D1E0B83DA}">
      <dgm:prSet/>
      <dgm:spPr/>
      <dgm:t>
        <a:bodyPr/>
        <a:lstStyle/>
        <a:p>
          <a:endParaRPr lang="de-CH"/>
        </a:p>
      </dgm:t>
    </dgm:pt>
    <dgm:pt modelId="{434D0E7B-34C0-4F5F-8E3E-F99ABA54AAE6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CE15DF61-0093-457F-941C-83F3FF9B2766}" type="parTrans" cxnId="{A2E8F956-B254-4070-B293-36BEF13E93F2}">
      <dgm:prSet/>
      <dgm:spPr/>
      <dgm:t>
        <a:bodyPr/>
        <a:lstStyle/>
        <a:p>
          <a:endParaRPr lang="de-CH"/>
        </a:p>
      </dgm:t>
    </dgm:pt>
    <dgm:pt modelId="{1DE599B4-20BF-4528-B5A7-9519B07DD009}" type="sibTrans" cxnId="{A2E8F956-B254-4070-B293-36BEF13E93F2}">
      <dgm:prSet/>
      <dgm:spPr/>
      <dgm:t>
        <a:bodyPr/>
        <a:lstStyle/>
        <a:p>
          <a:endParaRPr lang="de-CH"/>
        </a:p>
      </dgm:t>
    </dgm:pt>
    <dgm:pt modelId="{85EB3A55-E0F8-4988-8E10-B098B9B0A8CC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16802920-877C-475C-9E21-B6FD5B315221}" type="parTrans" cxnId="{E7D6EA2F-397A-4FC7-B389-3FE3243C6492}">
      <dgm:prSet/>
      <dgm:spPr/>
      <dgm:t>
        <a:bodyPr/>
        <a:lstStyle/>
        <a:p>
          <a:endParaRPr lang="de-CH"/>
        </a:p>
      </dgm:t>
    </dgm:pt>
    <dgm:pt modelId="{353C9A90-97FA-4671-92C3-A800A2E6E414}" type="sibTrans" cxnId="{E7D6EA2F-397A-4FC7-B389-3FE3243C6492}">
      <dgm:prSet/>
      <dgm:spPr/>
      <dgm:t>
        <a:bodyPr/>
        <a:lstStyle/>
        <a:p>
          <a:endParaRPr lang="de-CH"/>
        </a:p>
      </dgm:t>
    </dgm:pt>
    <dgm:pt modelId="{9F0D18C7-1749-4247-8C7B-85170FD2B39C}">
      <dgm:prSet phldrT="[Text]"/>
      <dgm:spPr/>
      <dgm:t>
        <a:bodyPr/>
        <a:lstStyle/>
        <a:p>
          <a:r>
            <a:rPr lang="de-CH" dirty="0" smtClean="0"/>
            <a:t>Delete</a:t>
          </a:r>
          <a:endParaRPr lang="de-CH" dirty="0"/>
        </a:p>
      </dgm:t>
    </dgm:pt>
    <dgm:pt modelId="{F7E4CEBB-DBE9-4E13-8CA5-7FD043030788}" type="parTrans" cxnId="{53967310-43E4-41F4-91C9-2394064A5334}">
      <dgm:prSet/>
      <dgm:spPr/>
      <dgm:t>
        <a:bodyPr/>
        <a:lstStyle/>
        <a:p>
          <a:endParaRPr lang="de-CH"/>
        </a:p>
      </dgm:t>
    </dgm:pt>
    <dgm:pt modelId="{21A8BA27-7BDD-4340-9BC2-B433A6EEB963}" type="sibTrans" cxnId="{53967310-43E4-41F4-91C9-2394064A5334}">
      <dgm:prSet/>
      <dgm:spPr/>
      <dgm:t>
        <a:bodyPr/>
        <a:lstStyle/>
        <a:p>
          <a:endParaRPr lang="de-CH"/>
        </a:p>
      </dgm:t>
    </dgm:pt>
    <dgm:pt modelId="{141CB6EF-36AB-4554-9B56-18E38D26EE70}">
      <dgm:prSet phldrT="[Text]"/>
      <dgm:spPr/>
      <dgm:t>
        <a:bodyPr/>
        <a:lstStyle/>
        <a:p>
          <a:r>
            <a:rPr lang="de-CH" dirty="0" smtClean="0"/>
            <a:t>Update</a:t>
          </a:r>
          <a:endParaRPr lang="de-CH" dirty="0"/>
        </a:p>
      </dgm:t>
    </dgm:pt>
    <dgm:pt modelId="{A43F1681-EE16-4A50-A55E-2431CEE51E11}" type="parTrans" cxnId="{F573461E-97C4-498C-BCB1-DE605E379303}">
      <dgm:prSet/>
      <dgm:spPr/>
      <dgm:t>
        <a:bodyPr/>
        <a:lstStyle/>
        <a:p>
          <a:endParaRPr lang="de-CH"/>
        </a:p>
      </dgm:t>
    </dgm:pt>
    <dgm:pt modelId="{2F9A66CE-58EB-41A2-A63B-69B4E81C9434}" type="sibTrans" cxnId="{F573461E-97C4-498C-BCB1-DE605E379303}">
      <dgm:prSet/>
      <dgm:spPr/>
      <dgm:t>
        <a:bodyPr/>
        <a:lstStyle/>
        <a:p>
          <a:endParaRPr lang="de-CH"/>
        </a:p>
      </dgm:t>
    </dgm:pt>
    <dgm:pt modelId="{50CA8B1D-7474-411F-BC0B-DFE42AB90AA5}">
      <dgm:prSet phldrT="[Text]"/>
      <dgm:spPr/>
      <dgm:t>
        <a:bodyPr/>
        <a:lstStyle/>
        <a:p>
          <a:r>
            <a:rPr lang="de-CH" dirty="0" smtClean="0"/>
            <a:t>Remove</a:t>
          </a:r>
          <a:endParaRPr lang="de-CH" dirty="0"/>
        </a:p>
      </dgm:t>
    </dgm:pt>
    <dgm:pt modelId="{F56F3619-B37D-469E-9454-D0762DA02B80}" type="parTrans" cxnId="{A24A1D0D-6AC5-4329-91FA-0AFCE4E6CA08}">
      <dgm:prSet/>
      <dgm:spPr/>
      <dgm:t>
        <a:bodyPr/>
        <a:lstStyle/>
        <a:p>
          <a:endParaRPr lang="de-CH"/>
        </a:p>
      </dgm:t>
    </dgm:pt>
    <dgm:pt modelId="{A8573D32-6051-45A5-BEB8-8CD6A371140A}" type="sibTrans" cxnId="{A24A1D0D-6AC5-4329-91FA-0AFCE4E6CA08}">
      <dgm:prSet/>
      <dgm:spPr/>
      <dgm:t>
        <a:bodyPr/>
        <a:lstStyle/>
        <a:p>
          <a:endParaRPr lang="de-CH"/>
        </a:p>
      </dgm:t>
    </dgm:pt>
    <dgm:pt modelId="{44D9CD9A-5E69-414E-BEB9-2A070D1EFF51}" type="pres">
      <dgm:prSet presAssocID="{674EF3A0-8C6A-4CA1-8861-4E099B8749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7E416063-AE49-4108-A3BB-CF890FAE5985}" type="pres">
      <dgm:prSet presAssocID="{E2E4AD6D-0953-4B1D-A53F-9E5EB74F1640}" presName="composite" presStyleCnt="0"/>
      <dgm:spPr/>
    </dgm:pt>
    <dgm:pt modelId="{2F93AC52-EC08-413B-9911-B84672EDE15F}" type="pres">
      <dgm:prSet presAssocID="{E2E4AD6D-0953-4B1D-A53F-9E5EB74F16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4D399C0-1A4B-4386-9CDA-AFAAA2EB93A9}" type="pres">
      <dgm:prSet presAssocID="{E2E4AD6D-0953-4B1D-A53F-9E5EB74F164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5C86C18C-B912-43E2-BFAE-97262036D050}" type="pres">
      <dgm:prSet presAssocID="{84577AA0-FCB6-4C03-BA02-FE0C4392FA1A}" presName="space" presStyleCnt="0"/>
      <dgm:spPr/>
    </dgm:pt>
    <dgm:pt modelId="{271CD8BF-AFCB-49E9-9316-B2073A21F96B}" type="pres">
      <dgm:prSet presAssocID="{62023E54-1DD2-4BD9-A3BA-3D4E19F06DF6}" presName="composite" presStyleCnt="0"/>
      <dgm:spPr/>
    </dgm:pt>
    <dgm:pt modelId="{2FBAE240-C0A3-4090-AB6F-E200F0EF1377}" type="pres">
      <dgm:prSet presAssocID="{62023E54-1DD2-4BD9-A3BA-3D4E19F06DF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EDCB4BF-675A-45BA-9A26-D162C5A53E7E}" type="pres">
      <dgm:prSet presAssocID="{62023E54-1DD2-4BD9-A3BA-3D4E19F06DF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514CD2B-770C-41DF-9B82-662A53EF9053}" type="pres">
      <dgm:prSet presAssocID="{F304A833-B21E-4AE9-A93A-81E09DC5003A}" presName="space" presStyleCnt="0"/>
      <dgm:spPr/>
    </dgm:pt>
    <dgm:pt modelId="{C0D8B157-C11C-4BC7-A733-FCE3DA425DC8}" type="pres">
      <dgm:prSet presAssocID="{1DF9F450-7FDE-4698-9602-43D487DB08CA}" presName="composite" presStyleCnt="0"/>
      <dgm:spPr/>
    </dgm:pt>
    <dgm:pt modelId="{B0CCD58D-4495-44E6-AE0D-703505DC21FF}" type="pres">
      <dgm:prSet presAssocID="{1DF9F450-7FDE-4698-9602-43D487DB08C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6BB18133-B261-4E49-A8D2-2F491291BDA8}" type="pres">
      <dgm:prSet presAssocID="{1DF9F450-7FDE-4698-9602-43D487DB08C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53967310-43E4-41F4-91C9-2394064A5334}" srcId="{62023E54-1DD2-4BD9-A3BA-3D4E19F06DF6}" destId="{9F0D18C7-1749-4247-8C7B-85170FD2B39C}" srcOrd="3" destOrd="0" parTransId="{F7E4CEBB-DBE9-4E13-8CA5-7FD043030788}" sibTransId="{21A8BA27-7BDD-4340-9BC2-B433A6EEB963}"/>
    <dgm:cxn modelId="{D2F5004F-BFEC-4A5F-8F1F-361EEEFD53A9}" srcId="{674EF3A0-8C6A-4CA1-8861-4E099B8749C4}" destId="{E2E4AD6D-0953-4B1D-A53F-9E5EB74F1640}" srcOrd="0" destOrd="0" parTransId="{8825A311-4A13-4DC1-BE4E-136D872E7435}" sibTransId="{84577AA0-FCB6-4C03-BA02-FE0C4392FA1A}"/>
    <dgm:cxn modelId="{B7868B32-5CD9-4819-86DB-8AF9E882512B}" type="presOf" srcId="{85EB3A55-E0F8-4988-8E10-B098B9B0A8CC}" destId="{AEDCB4BF-675A-45BA-9A26-D162C5A53E7E}" srcOrd="0" destOrd="2" presId="urn:microsoft.com/office/officeart/2005/8/layout/hList1"/>
    <dgm:cxn modelId="{82FB61F8-5CCC-4AB4-AA44-80BC0D6C90DC}" type="presOf" srcId="{953F2C13-2596-4C0E-9AA2-F1D23285FAB0}" destId="{74D399C0-1A4B-4386-9CDA-AFAAA2EB93A9}" srcOrd="0" destOrd="0" presId="urn:microsoft.com/office/officeart/2005/8/layout/hList1"/>
    <dgm:cxn modelId="{84E3E6EC-C812-4D3B-BFE9-22F599CE05D0}" srcId="{674EF3A0-8C6A-4CA1-8861-4E099B8749C4}" destId="{1DF9F450-7FDE-4698-9602-43D487DB08CA}" srcOrd="2" destOrd="0" parTransId="{25EB94C4-5E22-46D3-AA30-520EFDF1C527}" sibTransId="{B737BEF6-599B-4785-991E-67648F4D1DE6}"/>
    <dgm:cxn modelId="{5601E35B-7888-484A-BA76-470C1B83EB43}" srcId="{E2E4AD6D-0953-4B1D-A53F-9E5EB74F1640}" destId="{A9A70CEE-1EA9-49CA-B2D6-5DB7CC16A6A5}" srcOrd="1" destOrd="0" parTransId="{D1478686-4067-48E1-9919-EEC78050D1E5}" sibTransId="{9D2E918D-C936-4C86-9594-18FB9C44B194}"/>
    <dgm:cxn modelId="{E7D6EA2F-397A-4FC7-B389-3FE3243C6492}" srcId="{62023E54-1DD2-4BD9-A3BA-3D4E19F06DF6}" destId="{85EB3A55-E0F8-4988-8E10-B098B9B0A8CC}" srcOrd="2" destOrd="0" parTransId="{16802920-877C-475C-9E21-B6FD5B315221}" sibTransId="{353C9A90-97FA-4671-92C3-A800A2E6E414}"/>
    <dgm:cxn modelId="{7A4CE528-56F2-40C7-A089-C0A8665CACF4}" type="presOf" srcId="{E2E4AD6D-0953-4B1D-A53F-9E5EB74F1640}" destId="{2F93AC52-EC08-413B-9911-B84672EDE15F}" srcOrd="0" destOrd="0" presId="urn:microsoft.com/office/officeart/2005/8/layout/hList1"/>
    <dgm:cxn modelId="{A2E8F956-B254-4070-B293-36BEF13E93F2}" srcId="{E2E4AD6D-0953-4B1D-A53F-9E5EB74F1640}" destId="{434D0E7B-34C0-4F5F-8E3E-F99ABA54AAE6}" srcOrd="3" destOrd="0" parTransId="{CE15DF61-0093-457F-941C-83F3FF9B2766}" sibTransId="{1DE599B4-20BF-4528-B5A7-9519B07DD009}"/>
    <dgm:cxn modelId="{2FE0C42E-8AB0-4F04-A75F-B0CB85ABA62A}" srcId="{674EF3A0-8C6A-4CA1-8861-4E099B8749C4}" destId="{62023E54-1DD2-4BD9-A3BA-3D4E19F06DF6}" srcOrd="1" destOrd="0" parTransId="{A121224D-D246-4956-8F06-CFB66C5B9BF1}" sibTransId="{F304A833-B21E-4AE9-A93A-81E09DC5003A}"/>
    <dgm:cxn modelId="{A24A1D0D-6AC5-4329-91FA-0AFCE4E6CA08}" srcId="{1DF9F450-7FDE-4698-9602-43D487DB08CA}" destId="{50CA8B1D-7474-411F-BC0B-DFE42AB90AA5}" srcOrd="3" destOrd="0" parTransId="{F56F3619-B37D-469E-9454-D0762DA02B80}" sibTransId="{A8573D32-6051-45A5-BEB8-8CD6A371140A}"/>
    <dgm:cxn modelId="{12A4889D-1CB5-4134-9CB6-30B2C6DB04DE}" type="presOf" srcId="{434D0E7B-34C0-4F5F-8E3E-F99ABA54AAE6}" destId="{74D399C0-1A4B-4386-9CDA-AFAAA2EB93A9}" srcOrd="0" destOrd="3" presId="urn:microsoft.com/office/officeart/2005/8/layout/hList1"/>
    <dgm:cxn modelId="{841319AE-89AF-44BE-B988-16DAE2391875}" srcId="{1DF9F450-7FDE-4698-9602-43D487DB08CA}" destId="{DBE776BB-8907-40C3-85ED-D47D26C589B3}" srcOrd="0" destOrd="0" parTransId="{34FDCDFE-F7E9-4479-84AE-44232D594E11}" sibTransId="{E0EEB77A-0CB9-4D68-9BF9-5602080FDF31}"/>
    <dgm:cxn modelId="{AAD8A327-E78B-4626-BE7D-FF1D1E0B83DA}" srcId="{E2E4AD6D-0953-4B1D-A53F-9E5EB74F1640}" destId="{1BA9DD7A-C993-4E1A-B728-F206C0B804AC}" srcOrd="2" destOrd="0" parTransId="{B8DC6A9B-6692-47A3-9221-0C93BB28C897}" sibTransId="{3DBBD3A8-2830-4708-9E89-E58D2845BBAB}"/>
    <dgm:cxn modelId="{38215E9D-1F08-4F2C-833B-CFECB9F28174}" type="presOf" srcId="{DBE776BB-8907-40C3-85ED-D47D26C589B3}" destId="{6BB18133-B261-4E49-A8D2-2F491291BDA8}" srcOrd="0" destOrd="0" presId="urn:microsoft.com/office/officeart/2005/8/layout/hList1"/>
    <dgm:cxn modelId="{30E3F1B5-7569-4419-A1A4-45D05A1AE4DE}" type="presOf" srcId="{9F0D18C7-1749-4247-8C7B-85170FD2B39C}" destId="{AEDCB4BF-675A-45BA-9A26-D162C5A53E7E}" srcOrd="0" destOrd="3" presId="urn:microsoft.com/office/officeart/2005/8/layout/hList1"/>
    <dgm:cxn modelId="{B7970E8D-D5C4-49FD-A04B-03F8737355E9}" srcId="{E2E4AD6D-0953-4B1D-A53F-9E5EB74F1640}" destId="{953F2C13-2596-4C0E-9AA2-F1D23285FAB0}" srcOrd="0" destOrd="0" parTransId="{95304A2D-682B-4FC6-8CE3-11DB2E2FDD17}" sibTransId="{77A62736-DE7A-4E99-BB40-CC381076AC43}"/>
    <dgm:cxn modelId="{DA3A0DD1-AB43-4A73-840D-E246F2730402}" srcId="{62023E54-1DD2-4BD9-A3BA-3D4E19F06DF6}" destId="{FDA63FA2-7E74-4534-BD4D-3665CC030CAF}" srcOrd="1" destOrd="0" parTransId="{EBC5DD8D-7EB9-4E0A-A788-40D7AA68E3E1}" sibTransId="{CF5FB904-0102-4188-81B2-F5288ECBD4B2}"/>
    <dgm:cxn modelId="{B98B77A2-B163-40C8-A87A-92422D955AA6}" type="presOf" srcId="{F8FF6B22-DF7D-4775-8FAB-AA42C3358308}" destId="{6BB18133-B261-4E49-A8D2-2F491291BDA8}" srcOrd="0" destOrd="1" presId="urn:microsoft.com/office/officeart/2005/8/layout/hList1"/>
    <dgm:cxn modelId="{DABF87B0-E66F-4204-BEE1-294E25EE44D7}" srcId="{1DF9F450-7FDE-4698-9602-43D487DB08CA}" destId="{F8FF6B22-DF7D-4775-8FAB-AA42C3358308}" srcOrd="1" destOrd="0" parTransId="{31DFD02B-F5AA-41DA-A02E-FD79A1AC8D29}" sibTransId="{E6548EBE-6D1E-472E-823E-5BEE73EF916F}"/>
    <dgm:cxn modelId="{AF00E38D-905B-47F8-A25B-3853BD811ADD}" type="presOf" srcId="{61F28615-3731-44FE-BE95-711163302DB0}" destId="{AEDCB4BF-675A-45BA-9A26-D162C5A53E7E}" srcOrd="0" destOrd="0" presId="urn:microsoft.com/office/officeart/2005/8/layout/hList1"/>
    <dgm:cxn modelId="{B0AEE457-F32F-4632-A088-762D2057B6CD}" type="presOf" srcId="{50CA8B1D-7474-411F-BC0B-DFE42AB90AA5}" destId="{6BB18133-B261-4E49-A8D2-2F491291BDA8}" srcOrd="0" destOrd="3" presId="urn:microsoft.com/office/officeart/2005/8/layout/hList1"/>
    <dgm:cxn modelId="{514A73FC-FCCF-4A61-B55A-1CD3FE8F577A}" type="presOf" srcId="{A9A70CEE-1EA9-49CA-B2D6-5DB7CC16A6A5}" destId="{74D399C0-1A4B-4386-9CDA-AFAAA2EB93A9}" srcOrd="0" destOrd="1" presId="urn:microsoft.com/office/officeart/2005/8/layout/hList1"/>
    <dgm:cxn modelId="{78B4870B-05BE-4A99-8C83-499BF02DD259}" type="presOf" srcId="{1BA9DD7A-C993-4E1A-B728-F206C0B804AC}" destId="{74D399C0-1A4B-4386-9CDA-AFAAA2EB93A9}" srcOrd="0" destOrd="2" presId="urn:microsoft.com/office/officeart/2005/8/layout/hList1"/>
    <dgm:cxn modelId="{CD73DBB8-4A38-4D19-BDF2-C4AE3640B4E0}" srcId="{62023E54-1DD2-4BD9-A3BA-3D4E19F06DF6}" destId="{61F28615-3731-44FE-BE95-711163302DB0}" srcOrd="0" destOrd="0" parTransId="{622987B4-4528-47B9-A9C7-8485EC8A8F6F}" sibTransId="{4285EF1F-DB70-46C9-A435-284EB7F8C0EE}"/>
    <dgm:cxn modelId="{4028049A-0519-4802-83E9-E54043F0C1A1}" type="presOf" srcId="{62023E54-1DD2-4BD9-A3BA-3D4E19F06DF6}" destId="{2FBAE240-C0A3-4090-AB6F-E200F0EF1377}" srcOrd="0" destOrd="0" presId="urn:microsoft.com/office/officeart/2005/8/layout/hList1"/>
    <dgm:cxn modelId="{F573461E-97C4-498C-BCB1-DE605E379303}" srcId="{1DF9F450-7FDE-4698-9602-43D487DB08CA}" destId="{141CB6EF-36AB-4554-9B56-18E38D26EE70}" srcOrd="2" destOrd="0" parTransId="{A43F1681-EE16-4A50-A55E-2431CEE51E11}" sibTransId="{2F9A66CE-58EB-41A2-A63B-69B4E81C9434}"/>
    <dgm:cxn modelId="{AED4D8D0-FFF4-44B1-BF21-B7427D7C73AC}" type="presOf" srcId="{141CB6EF-36AB-4554-9B56-18E38D26EE70}" destId="{6BB18133-B261-4E49-A8D2-2F491291BDA8}" srcOrd="0" destOrd="2" presId="urn:microsoft.com/office/officeart/2005/8/layout/hList1"/>
    <dgm:cxn modelId="{70DB09BD-A4CC-4B40-B78A-ECEE91B17F8C}" type="presOf" srcId="{FDA63FA2-7E74-4534-BD4D-3665CC030CAF}" destId="{AEDCB4BF-675A-45BA-9A26-D162C5A53E7E}" srcOrd="0" destOrd="1" presId="urn:microsoft.com/office/officeart/2005/8/layout/hList1"/>
    <dgm:cxn modelId="{9B6316C9-0EAC-4732-A63C-C91AAAEC3FEB}" type="presOf" srcId="{1DF9F450-7FDE-4698-9602-43D487DB08CA}" destId="{B0CCD58D-4495-44E6-AE0D-703505DC21FF}" srcOrd="0" destOrd="0" presId="urn:microsoft.com/office/officeart/2005/8/layout/hList1"/>
    <dgm:cxn modelId="{BE18E3E7-129B-437A-BB25-6810927B0258}" type="presOf" srcId="{674EF3A0-8C6A-4CA1-8861-4E099B8749C4}" destId="{44D9CD9A-5E69-414E-BEB9-2A070D1EFF51}" srcOrd="0" destOrd="0" presId="urn:microsoft.com/office/officeart/2005/8/layout/hList1"/>
    <dgm:cxn modelId="{0D74C2FC-9E54-475A-B928-0312AF320427}" type="presParOf" srcId="{44D9CD9A-5E69-414E-BEB9-2A070D1EFF51}" destId="{7E416063-AE49-4108-A3BB-CF890FAE5985}" srcOrd="0" destOrd="0" presId="urn:microsoft.com/office/officeart/2005/8/layout/hList1"/>
    <dgm:cxn modelId="{C516B69A-C419-4C76-957F-2F98545E3783}" type="presParOf" srcId="{7E416063-AE49-4108-A3BB-CF890FAE5985}" destId="{2F93AC52-EC08-413B-9911-B84672EDE15F}" srcOrd="0" destOrd="0" presId="urn:microsoft.com/office/officeart/2005/8/layout/hList1"/>
    <dgm:cxn modelId="{B194F6F9-5B00-470B-949A-7332A0B76251}" type="presParOf" srcId="{7E416063-AE49-4108-A3BB-CF890FAE5985}" destId="{74D399C0-1A4B-4386-9CDA-AFAAA2EB93A9}" srcOrd="1" destOrd="0" presId="urn:microsoft.com/office/officeart/2005/8/layout/hList1"/>
    <dgm:cxn modelId="{BC16CF4D-618C-45D3-878B-7CB626DE4592}" type="presParOf" srcId="{44D9CD9A-5E69-414E-BEB9-2A070D1EFF51}" destId="{5C86C18C-B912-43E2-BFAE-97262036D050}" srcOrd="1" destOrd="0" presId="urn:microsoft.com/office/officeart/2005/8/layout/hList1"/>
    <dgm:cxn modelId="{A2709119-157D-45CF-80B9-2745E57B91A7}" type="presParOf" srcId="{44D9CD9A-5E69-414E-BEB9-2A070D1EFF51}" destId="{271CD8BF-AFCB-49E9-9316-B2073A21F96B}" srcOrd="2" destOrd="0" presId="urn:microsoft.com/office/officeart/2005/8/layout/hList1"/>
    <dgm:cxn modelId="{0D621189-B59D-4B6E-9811-F83855D6642E}" type="presParOf" srcId="{271CD8BF-AFCB-49E9-9316-B2073A21F96B}" destId="{2FBAE240-C0A3-4090-AB6F-E200F0EF1377}" srcOrd="0" destOrd="0" presId="urn:microsoft.com/office/officeart/2005/8/layout/hList1"/>
    <dgm:cxn modelId="{6135B499-2745-4238-96AD-3ECACE73186E}" type="presParOf" srcId="{271CD8BF-AFCB-49E9-9316-B2073A21F96B}" destId="{AEDCB4BF-675A-45BA-9A26-D162C5A53E7E}" srcOrd="1" destOrd="0" presId="urn:microsoft.com/office/officeart/2005/8/layout/hList1"/>
    <dgm:cxn modelId="{5BB0394C-AB2D-4B56-AC76-5564398CBCCC}" type="presParOf" srcId="{44D9CD9A-5E69-414E-BEB9-2A070D1EFF51}" destId="{E514CD2B-770C-41DF-9B82-662A53EF9053}" srcOrd="3" destOrd="0" presId="urn:microsoft.com/office/officeart/2005/8/layout/hList1"/>
    <dgm:cxn modelId="{E68F26E7-A52B-49CD-9D36-A3F7D059D232}" type="presParOf" srcId="{44D9CD9A-5E69-414E-BEB9-2A070D1EFF51}" destId="{C0D8B157-C11C-4BC7-A733-FCE3DA425DC8}" srcOrd="4" destOrd="0" presId="urn:microsoft.com/office/officeart/2005/8/layout/hList1"/>
    <dgm:cxn modelId="{8AB85B35-AE8F-412C-BDCC-93935DC702BC}" type="presParOf" srcId="{C0D8B157-C11C-4BC7-A733-FCE3DA425DC8}" destId="{B0CCD58D-4495-44E6-AE0D-703505DC21FF}" srcOrd="0" destOrd="0" presId="urn:microsoft.com/office/officeart/2005/8/layout/hList1"/>
    <dgm:cxn modelId="{AC3B1E10-645D-4CA6-99F0-F5B60C501EDC}" type="presParOf" srcId="{C0D8B157-C11C-4BC7-A733-FCE3DA425DC8}" destId="{6BB18133-B261-4E49-A8D2-2F491291BD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30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5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15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55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19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08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2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8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2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8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144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4295-5635-430C-AB9C-01301D29E634}" type="datetimeFigureOut">
              <a:rPr lang="de-CH" smtClean="0"/>
              <a:t>24.04.2016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A9B9-3861-459D-9050-E413AB9933F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0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ongodb.org/manual/reference/sql-aggregation-comparis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.mongodb.com/courses/MongoDB/M101J/2016_March/courseware/Week_6_Application_Engineering_/52b37130e2d423678d3b9d97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Java </a:t>
            </a:r>
            <a:r>
              <a:rPr lang="de-CH" dirty="0" err="1" smtClean="0"/>
              <a:t>Devs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311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Querying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database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Wire</a:t>
            </a:r>
            <a:r>
              <a:rPr lang="de-CH" dirty="0" smtClean="0"/>
              <a:t> </a:t>
            </a:r>
            <a:r>
              <a:rPr lang="de-CH" dirty="0" err="1" smtClean="0"/>
              <a:t>protocol</a:t>
            </a:r>
            <a:r>
              <a:rPr lang="de-CH" dirty="0" smtClean="0"/>
              <a:t> (SQL: Strings)</a:t>
            </a:r>
          </a:p>
          <a:p>
            <a:r>
              <a:rPr lang="de-CH" dirty="0" smtClean="0"/>
              <a:t>OO-Language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DB</a:t>
            </a:r>
          </a:p>
          <a:p>
            <a:pPr lvl="1"/>
            <a:r>
              <a:rPr lang="de-CH" dirty="0" smtClean="0"/>
              <a:t>JavaScript (Shell)</a:t>
            </a:r>
          </a:p>
          <a:p>
            <a:pPr lvl="1"/>
            <a:r>
              <a:rPr lang="de-CH" dirty="0" smtClean="0"/>
              <a:t>Java</a:t>
            </a:r>
          </a:p>
          <a:p>
            <a:pPr lvl="1"/>
            <a:r>
              <a:rPr lang="de-CH" dirty="0" smtClean="0"/>
              <a:t>C#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42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Everything’s</a:t>
            </a:r>
            <a:r>
              <a:rPr lang="de-CH" dirty="0" smtClean="0"/>
              <a:t> an </a:t>
            </a:r>
            <a:r>
              <a:rPr lang="de-CH" dirty="0" err="1" smtClean="0"/>
              <a:t>object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Insert</a:t>
            </a:r>
            <a:br>
              <a:rPr lang="de-CH" dirty="0" smtClean="0"/>
            </a:br>
            <a:r>
              <a:rPr lang="en-US" dirty="0" err="1"/>
              <a:t>db.fruit.insert</a:t>
            </a:r>
            <a:r>
              <a:rPr lang="en-US" dirty="0"/>
              <a:t>({name: "apple", color: "red", shape: "round</a:t>
            </a:r>
            <a:r>
              <a:rPr lang="en-US" dirty="0" smtClean="0"/>
              <a:t>"})</a:t>
            </a:r>
          </a:p>
          <a:p>
            <a:pPr lvl="1"/>
            <a:r>
              <a:rPr lang="de-CH" dirty="0" smtClean="0"/>
              <a:t>"_</a:t>
            </a:r>
            <a:r>
              <a:rPr lang="de-CH" dirty="0" err="1" smtClean="0"/>
              <a:t>id</a:t>
            </a:r>
            <a:r>
              <a:rPr lang="de-CH" dirty="0" smtClean="0"/>
              <a:t>"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added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present</a:t>
            </a:r>
            <a:endParaRPr lang="de-CH" dirty="0" smtClean="0"/>
          </a:p>
          <a:p>
            <a:pPr lvl="1"/>
            <a:r>
              <a:rPr lang="de-CH" dirty="0" smtClean="0"/>
              <a:t>"_</a:t>
            </a:r>
            <a:r>
              <a:rPr lang="de-CH" dirty="0" err="1" smtClean="0"/>
              <a:t>id</a:t>
            </a:r>
            <a:r>
              <a:rPr lang="de-CH" dirty="0" smtClean="0"/>
              <a:t>"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also </a:t>
            </a:r>
            <a:r>
              <a:rPr lang="de-CH" dirty="0" err="1" smtClean="0"/>
              <a:t>be</a:t>
            </a:r>
            <a:r>
              <a:rPr lang="de-CH" dirty="0" smtClean="0"/>
              <a:t> a </a:t>
            </a:r>
            <a:r>
              <a:rPr lang="de-CH" dirty="0" err="1" smtClean="0"/>
              <a:t>document</a:t>
            </a:r>
            <a:r>
              <a:rPr lang="de-CH" dirty="0" smtClean="0"/>
              <a:t>!</a:t>
            </a:r>
          </a:p>
          <a:p>
            <a:r>
              <a:rPr lang="de-CH" dirty="0" smtClean="0"/>
              <a:t>Find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en-US" dirty="0" smtClean="0"/>
              <a:t>“Jones"</a:t>
            </a:r>
            <a:r>
              <a:rPr lang="de-CH" dirty="0" smtClean="0"/>
              <a:t>})</a:t>
            </a:r>
            <a:br>
              <a:rPr lang="de-CH" dirty="0" smtClean="0"/>
            </a:br>
            <a:r>
              <a:rPr lang="de-CH" dirty="0" err="1" smtClean="0"/>
              <a:t>db.people.findOne</a:t>
            </a:r>
            <a:r>
              <a:rPr lang="de-CH" dirty="0" smtClean="0"/>
              <a:t>(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/>
              <a:t>“Jones"</a:t>
            </a:r>
            <a:r>
              <a:rPr lang="de-CH" dirty="0" smtClean="0"/>
              <a:t>}, </a:t>
            </a:r>
            <a:r>
              <a:rPr lang="de-CH" dirty="0"/>
              <a:t>{</a:t>
            </a:r>
            <a:r>
              <a:rPr lang="de-CH" dirty="0" err="1"/>
              <a:t>name</a:t>
            </a:r>
            <a:r>
              <a:rPr lang="de-CH" dirty="0"/>
              <a:t>: </a:t>
            </a:r>
            <a:r>
              <a:rPr lang="en-US" dirty="0" smtClean="0"/>
              <a:t>true, _id: false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Update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 smtClean="0"/>
          </a:p>
          <a:p>
            <a:r>
              <a:rPr lang="de-CH" dirty="0" smtClean="0"/>
              <a:t>Remove</a:t>
            </a:r>
            <a:br>
              <a:rPr lang="de-CH" dirty="0" smtClean="0"/>
            </a:br>
            <a:r>
              <a:rPr lang="de-CH" dirty="0" err="1" smtClean="0"/>
              <a:t>tbd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060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CH" dirty="0" err="1"/>
              <a:t>db.fruit.find</a:t>
            </a:r>
            <a:r>
              <a:rPr lang="de-CH" dirty="0" smtClean="0"/>
              <a:t>() / </a:t>
            </a:r>
            <a:r>
              <a:rPr lang="de-CH" dirty="0" err="1" smtClean="0"/>
              <a:t>db.fruit.findOne</a:t>
            </a:r>
            <a:r>
              <a:rPr lang="de-CH" dirty="0" smtClean="0"/>
              <a:t>() ( +.</a:t>
            </a:r>
            <a:r>
              <a:rPr lang="de-CH" dirty="0" err="1" smtClean="0"/>
              <a:t>pretty</a:t>
            </a:r>
            <a:r>
              <a:rPr lang="de-CH" dirty="0" smtClean="0"/>
              <a:t>())</a:t>
            </a:r>
          </a:p>
          <a:p>
            <a:r>
              <a:rPr lang="de-CH" dirty="0" err="1" smtClean="0"/>
              <a:t>db.fruit.find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</a:t>
            </a:r>
            <a:r>
              <a:rPr lang="de-CH" dirty="0" err="1" smtClean="0"/>
              <a:t>projection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Equality</a:t>
            </a:r>
            <a:r>
              <a:rPr lang="de-CH" dirty="0" smtClean="0"/>
              <a:t>/</a:t>
            </a:r>
            <a:r>
              <a:rPr lang="de-CH" dirty="0" err="1" smtClean="0"/>
              <a:t>inequality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gt</a:t>
            </a:r>
            <a:r>
              <a:rPr lang="de-CH" dirty="0" smtClean="0"/>
              <a:t>/$</a:t>
            </a:r>
            <a:r>
              <a:rPr lang="de-CH" dirty="0" err="1" smtClean="0"/>
              <a:t>lt</a:t>
            </a:r>
            <a:r>
              <a:rPr lang="de-CH" dirty="0" smtClean="0"/>
              <a:t>/$</a:t>
            </a:r>
            <a:r>
              <a:rPr lang="de-CH" dirty="0" err="1" smtClean="0"/>
              <a:t>gte</a:t>
            </a:r>
            <a:r>
              <a:rPr lang="de-CH" dirty="0" smtClean="0"/>
              <a:t>/$</a:t>
            </a:r>
            <a:r>
              <a:rPr lang="de-CH" dirty="0" err="1" smtClean="0"/>
              <a:t>lte</a:t>
            </a:r>
            <a:endParaRPr lang="de-CH" dirty="0" smtClean="0"/>
          </a:p>
          <a:p>
            <a:r>
              <a:rPr lang="de-CH" dirty="0" smtClean="0"/>
              <a:t>Embedded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exists</a:t>
            </a:r>
            <a:r>
              <a:rPr lang="de-CH" dirty="0" smtClean="0"/>
              <a:t> / $</a:t>
            </a:r>
            <a:r>
              <a:rPr lang="de-CH" dirty="0" err="1" smtClean="0"/>
              <a:t>regex</a:t>
            </a:r>
            <a:r>
              <a:rPr lang="de-CH" dirty="0" smtClean="0"/>
              <a:t> / $type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db.users.find</a:t>
            </a:r>
            <a:r>
              <a:rPr lang="de-CH" dirty="0"/>
              <a:t>({</a:t>
            </a:r>
            <a:r>
              <a:rPr lang="de-CH" dirty="0" err="1"/>
              <a:t>name</a:t>
            </a:r>
            <a:r>
              <a:rPr lang="de-CH" dirty="0"/>
              <a:t>: {$</a:t>
            </a:r>
            <a:r>
              <a:rPr lang="de-CH" dirty="0" err="1"/>
              <a:t>regex</a:t>
            </a:r>
            <a:r>
              <a:rPr lang="de-CH" dirty="0"/>
              <a:t>: "q"}, email: {$</a:t>
            </a:r>
            <a:r>
              <a:rPr lang="de-CH" dirty="0" err="1"/>
              <a:t>exists</a:t>
            </a:r>
            <a:r>
              <a:rPr lang="de-CH" dirty="0"/>
              <a:t>: </a:t>
            </a:r>
            <a:r>
              <a:rPr lang="de-CH" dirty="0" err="1"/>
              <a:t>true</a:t>
            </a:r>
            <a:r>
              <a:rPr lang="de-CH" dirty="0" smtClean="0"/>
              <a:t>}})</a:t>
            </a:r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or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db.scores.find</a:t>
            </a:r>
            <a:r>
              <a:rPr lang="de-CH" dirty="0"/>
              <a:t>({$</a:t>
            </a:r>
            <a:r>
              <a:rPr lang="de-CH" dirty="0" err="1"/>
              <a:t>or</a:t>
            </a:r>
            <a:r>
              <a:rPr lang="de-CH" dirty="0"/>
              <a:t>: [{ score: {$</a:t>
            </a:r>
            <a:r>
              <a:rPr lang="de-CH" dirty="0" err="1"/>
              <a:t>lt</a:t>
            </a:r>
            <a:r>
              <a:rPr lang="de-CH" dirty="0"/>
              <a:t>: 50}}, {score: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}}]})</a:t>
            </a:r>
          </a:p>
          <a:p>
            <a:pPr lvl="1"/>
            <a:r>
              <a:rPr lang="de-CH" dirty="0" smtClean="0"/>
              <a:t>$</a:t>
            </a:r>
            <a:r>
              <a:rPr lang="de-CH" dirty="0" err="1" smtClean="0"/>
              <a:t>and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lt</a:t>
            </a:r>
            <a:r>
              <a:rPr lang="de-CH" dirty="0"/>
              <a:t>: "</a:t>
            </a:r>
            <a:r>
              <a:rPr lang="de-CH" dirty="0" smtClean="0"/>
              <a:t>Q"}}, {</a:t>
            </a:r>
            <a:r>
              <a:rPr lang="de-CH" dirty="0" err="1" smtClean="0"/>
              <a:t>name</a:t>
            </a:r>
            <a:r>
              <a:rPr lang="de-CH" dirty="0" smtClean="0"/>
              <a:t>: </a:t>
            </a:r>
            <a:r>
              <a:rPr lang="de-CH" dirty="0"/>
              <a:t>{$</a:t>
            </a:r>
            <a:r>
              <a:rPr lang="de-CH" dirty="0" err="1"/>
              <a:t>gt</a:t>
            </a:r>
            <a:r>
              <a:rPr lang="de-CH" dirty="0"/>
              <a:t>: </a:t>
            </a:r>
            <a:r>
              <a:rPr lang="de-CH" dirty="0" smtClean="0"/>
              <a:t>"H"}}]})</a:t>
            </a:r>
            <a:br>
              <a:rPr lang="de-CH" dirty="0" smtClean="0"/>
            </a:br>
            <a:r>
              <a:rPr lang="de-CH" dirty="0" smtClean="0"/>
              <a:t>Attention: </a:t>
            </a:r>
            <a:br>
              <a:rPr lang="de-CH" dirty="0" smtClean="0"/>
            </a:br>
            <a:r>
              <a:rPr lang="de-CH" dirty="0" err="1" smtClean="0"/>
              <a:t>db.people.find</a:t>
            </a:r>
            <a:r>
              <a:rPr lang="de-CH" dirty="0" smtClean="0"/>
              <a:t>({score: {$</a:t>
            </a:r>
            <a:r>
              <a:rPr lang="de-CH" dirty="0" err="1" smtClean="0"/>
              <a:t>gt</a:t>
            </a:r>
            <a:r>
              <a:rPr lang="de-CH" dirty="0" smtClean="0"/>
              <a:t>: 50}, score: {$</a:t>
            </a:r>
            <a:r>
              <a:rPr lang="de-CH" dirty="0" err="1" smtClean="0"/>
              <a:t>lt</a:t>
            </a:r>
            <a:r>
              <a:rPr lang="de-CH" dirty="0" smtClean="0"/>
              <a:t> : 60}}) </a:t>
            </a:r>
            <a:br>
              <a:rPr lang="de-CH" dirty="0" smtClean="0"/>
            </a:b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as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db.scores.find</a:t>
            </a:r>
            <a:r>
              <a:rPr lang="de-CH" dirty="0" smtClean="0"/>
              <a:t>({$</a:t>
            </a:r>
            <a:r>
              <a:rPr lang="de-CH" dirty="0" err="1" smtClean="0"/>
              <a:t>and</a:t>
            </a:r>
            <a:r>
              <a:rPr lang="de-CH" dirty="0" smtClean="0"/>
              <a:t>: </a:t>
            </a:r>
            <a:r>
              <a:rPr lang="de-CH" dirty="0"/>
              <a:t>[{ score: </a:t>
            </a:r>
            <a:r>
              <a:rPr lang="de-CH" dirty="0" smtClean="0"/>
              <a:t>{$</a:t>
            </a:r>
            <a:r>
              <a:rPr lang="de-CH" dirty="0" err="1" smtClean="0"/>
              <a:t>gt</a:t>
            </a:r>
            <a:r>
              <a:rPr lang="de-CH" dirty="0"/>
              <a:t>: 50}}, {score: </a:t>
            </a:r>
            <a:r>
              <a:rPr lang="de-CH" dirty="0" smtClean="0"/>
              <a:t>{</a:t>
            </a:r>
            <a:r>
              <a:rPr lang="de-CH" dirty="0" err="1" smtClean="0"/>
              <a:t>lgt</a:t>
            </a:r>
            <a:r>
              <a:rPr lang="de-CH" dirty="0"/>
              <a:t>: </a:t>
            </a:r>
            <a:r>
              <a:rPr lang="de-CH" dirty="0" smtClean="0"/>
              <a:t>60}}]})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err="1" smtClean="0">
                <a:sym typeface="Wingdings" panose="05000000000000000000" pitchFamily="2" charset="2"/>
              </a:rPr>
              <a:t>why</a:t>
            </a:r>
            <a:r>
              <a:rPr lang="de-CH" dirty="0" smtClean="0">
                <a:sym typeface="Wingdings" panose="05000000000000000000" pitchFamily="2" charset="2"/>
              </a:rPr>
              <a:t>? 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$all: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all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(in </a:t>
            </a:r>
            <a:r>
              <a:rPr lang="de-CH" dirty="0" err="1" smtClean="0">
                <a:sym typeface="Wingdings" panose="05000000000000000000" pitchFamily="2" charset="2"/>
              </a:rPr>
              <a:t>any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order</a:t>
            </a:r>
            <a:r>
              <a:rPr lang="de-CH" dirty="0" smtClean="0">
                <a:sym typeface="Wingdings" panose="05000000000000000000" pitchFamily="2" charset="2"/>
              </a:rPr>
              <a:t>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{$all: ["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", "</a:t>
            </a:r>
            <a:r>
              <a:rPr lang="de-CH" dirty="0" err="1" smtClean="0">
                <a:sym typeface="Wingdings" panose="05000000000000000000" pitchFamily="2" charset="2"/>
              </a:rPr>
              <a:t>beer</a:t>
            </a:r>
            <a:r>
              <a:rPr lang="de-CH" dirty="0" smtClean="0">
                <a:sym typeface="Wingdings" panose="05000000000000000000" pitchFamily="2" charset="2"/>
              </a:rPr>
              <a:t>"]}})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$in: </a:t>
            </a:r>
            <a:r>
              <a:rPr lang="de-CH" dirty="0" err="1" smtClean="0">
                <a:sym typeface="Wingdings" panose="05000000000000000000" pitchFamily="2" charset="2"/>
              </a:rPr>
              <a:t>value</a:t>
            </a:r>
            <a:r>
              <a:rPr lang="de-CH" dirty="0" smtClean="0">
                <a:sym typeface="Wingdings" panose="05000000000000000000" pitchFamily="2" charset="2"/>
              </a:rPr>
              <a:t> must </a:t>
            </a:r>
            <a:r>
              <a:rPr lang="de-CH" dirty="0" err="1" smtClean="0">
                <a:sym typeface="Wingdings" panose="05000000000000000000" pitchFamily="2" charset="2"/>
              </a:rPr>
              <a:t>contain</a:t>
            </a:r>
            <a:r>
              <a:rPr lang="de-CH" dirty="0" smtClean="0">
                <a:sym typeface="Wingdings" panose="05000000000000000000" pitchFamily="2" charset="2"/>
              </a:rPr>
              <a:t> ONE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the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{$in: ["Howard", "John"]}})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Embedded </a:t>
            </a:r>
            <a:r>
              <a:rPr lang="de-CH" dirty="0" err="1" smtClean="0">
                <a:sym typeface="Wingdings" panose="05000000000000000000" pitchFamily="2" charset="2"/>
              </a:rPr>
              <a:t>arrays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treated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as</a:t>
            </a:r>
            <a:r>
              <a:rPr lang="de-CH" dirty="0" smtClean="0">
                <a:sym typeface="Wingdings" panose="05000000000000000000" pitchFamily="2" charset="2"/>
              </a:rPr>
              <a:t> top-level </a:t>
            </a:r>
            <a:r>
              <a:rPr lang="de-CH" dirty="0" err="1" smtClean="0">
                <a:sym typeface="Wingdings" panose="05000000000000000000" pitchFamily="2" charset="2"/>
              </a:rPr>
              <a:t>elements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querying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db.accounts.insert</a:t>
            </a:r>
            <a:r>
              <a:rPr lang="de-CH" dirty="0" smtClean="0">
                <a:sym typeface="Wingdings" panose="05000000000000000000" pitchFamily="2" charset="2"/>
              </a:rPr>
              <a:t>({ 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smtClean="0"/>
              <a:t>"Howard", </a:t>
            </a:r>
            <a:r>
              <a:rPr lang="de-CH" dirty="0" err="1" smtClean="0"/>
              <a:t>favorites</a:t>
            </a:r>
            <a:r>
              <a:rPr lang="de-CH" dirty="0" smtClean="0"/>
              <a:t>: ["</a:t>
            </a:r>
            <a:r>
              <a:rPr lang="de-CH" dirty="0" err="1" smtClean="0"/>
              <a:t>pretzels</a:t>
            </a:r>
            <a:r>
              <a:rPr lang="de-CH" dirty="0" smtClean="0"/>
              <a:t>", "</a:t>
            </a:r>
            <a:r>
              <a:rPr lang="de-CH" dirty="0" err="1" smtClean="0"/>
              <a:t>beer</a:t>
            </a:r>
            <a:r>
              <a:rPr lang="de-CH" dirty="0" smtClean="0"/>
              <a:t>"]</a:t>
            </a:r>
            <a:r>
              <a:rPr lang="de-CH" dirty="0" smtClean="0">
                <a:sym typeface="Wingdings" panose="05000000000000000000" pitchFamily="2" charset="2"/>
              </a:rPr>
              <a:t>})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db.accounts.find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favorites</a:t>
            </a:r>
            <a:r>
              <a:rPr lang="de-CH" dirty="0" smtClean="0">
                <a:sym typeface="Wingdings" panose="05000000000000000000" pitchFamily="2" charset="2"/>
              </a:rPr>
              <a:t>: "</a:t>
            </a:r>
            <a:r>
              <a:rPr lang="de-CH" dirty="0" err="1" smtClean="0">
                <a:sym typeface="Wingdings" panose="05000000000000000000" pitchFamily="2" charset="2"/>
              </a:rPr>
              <a:t>pretzels</a:t>
            </a:r>
            <a:r>
              <a:rPr lang="de-CH" dirty="0" smtClean="0">
                <a:sym typeface="Wingdings" panose="05000000000000000000" pitchFamily="2" charset="2"/>
              </a:rPr>
              <a:t>"})</a:t>
            </a:r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50471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Find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>
                <a:sym typeface="Wingdings" panose="05000000000000000000" pitchFamily="2" charset="2"/>
              </a:rPr>
              <a:t>Dot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notation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db.users.find</a:t>
            </a:r>
            <a:r>
              <a:rPr lang="de-CH" dirty="0">
                <a:sym typeface="Wingdings" panose="05000000000000000000" pitchFamily="2" charset="2"/>
              </a:rPr>
              <a:t>("</a:t>
            </a:r>
            <a:r>
              <a:rPr lang="de-CH" dirty="0" err="1">
                <a:sym typeface="Wingdings" panose="05000000000000000000" pitchFamily="2" charset="2"/>
              </a:rPr>
              <a:t>email.work</a:t>
            </a:r>
            <a:r>
              <a:rPr lang="de-CH" dirty="0">
                <a:sym typeface="Wingdings" panose="05000000000000000000" pitchFamily="2" charset="2"/>
              </a:rPr>
              <a:t>": "daniel@tiefenauer.info"})</a:t>
            </a:r>
          </a:p>
          <a:p>
            <a:r>
              <a:rPr lang="de-CH" dirty="0">
                <a:sym typeface="Wingdings" panose="05000000000000000000" pitchFamily="2" charset="2"/>
              </a:rPr>
              <a:t>Cursors</a:t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hasNext</a:t>
            </a:r>
            <a:r>
              <a:rPr lang="de-CH" dirty="0">
                <a:sym typeface="Wingdings" panose="05000000000000000000" pitchFamily="2" charset="2"/>
              </a:rPr>
              <a:t>() / </a:t>
            </a:r>
            <a:r>
              <a:rPr lang="de-CH" dirty="0" err="1">
                <a:sym typeface="Wingdings" panose="05000000000000000000" pitchFamily="2" charset="2"/>
              </a:rPr>
              <a:t>next</a:t>
            </a:r>
            <a:r>
              <a:rPr lang="de-CH" dirty="0">
                <a:sym typeface="Wingdings" panose="05000000000000000000" pitchFamily="2" charset="2"/>
              </a:rPr>
              <a:t>()</a:t>
            </a:r>
          </a:p>
          <a:p>
            <a:r>
              <a:rPr lang="de-CH" dirty="0" err="1">
                <a:sym typeface="Wingdings" panose="05000000000000000000" pitchFamily="2" charset="2"/>
              </a:rPr>
              <a:t>Sorting</a:t>
            </a:r>
            <a:r>
              <a:rPr lang="de-CH" dirty="0">
                <a:sym typeface="Wingdings" panose="05000000000000000000" pitchFamily="2" charset="2"/>
              </a:rPr>
              <a:t/>
            </a: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db.people.sort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-1})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Limit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err="1" smtClean="0">
                <a:sym typeface="Wingdings" panose="05000000000000000000" pitchFamily="2" charset="2"/>
              </a:rPr>
              <a:t>db.people.find</a:t>
            </a:r>
            <a:r>
              <a:rPr lang="de-CH" dirty="0" smtClean="0">
                <a:sym typeface="Wingdings" panose="05000000000000000000" pitchFamily="2" charset="2"/>
              </a:rPr>
              <a:t>({</a:t>
            </a:r>
            <a:r>
              <a:rPr lang="de-CH" dirty="0" err="1" smtClean="0">
                <a:sym typeface="Wingdings" panose="05000000000000000000" pitchFamily="2" charset="2"/>
              </a:rPr>
              <a:t>name</a:t>
            </a:r>
            <a:r>
              <a:rPr lang="de-CH" dirty="0" smtClean="0">
                <a:sym typeface="Wingdings" panose="05000000000000000000" pitchFamily="2" charset="2"/>
              </a:rPr>
              <a:t>: {$</a:t>
            </a:r>
            <a:r>
              <a:rPr lang="de-CH" dirty="0" err="1" smtClean="0">
                <a:sym typeface="Wingdings" panose="05000000000000000000" pitchFamily="2" charset="2"/>
              </a:rPr>
              <a:t>regex</a:t>
            </a:r>
            <a:r>
              <a:rPr lang="de-CH" dirty="0" smtClean="0">
                <a:sym typeface="Wingdings" panose="05000000000000000000" pitchFamily="2" charset="2"/>
              </a:rPr>
              <a:t>: "^A"}}).</a:t>
            </a:r>
            <a:r>
              <a:rPr lang="de-CH" dirty="0" err="1" smtClean="0">
                <a:sym typeface="Wingdings" panose="05000000000000000000" pitchFamily="2" charset="2"/>
              </a:rPr>
              <a:t>limit</a:t>
            </a:r>
            <a:r>
              <a:rPr lang="de-CH" dirty="0" smtClean="0">
                <a:sym typeface="Wingdings" panose="05000000000000000000" pitchFamily="2" charset="2"/>
              </a:rPr>
              <a:t>(5)</a:t>
            </a:r>
          </a:p>
          <a:p>
            <a:r>
              <a:rPr lang="de-CH" dirty="0" err="1" smtClean="0"/>
              <a:t>count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/>
              <a:t>db.score.count</a:t>
            </a:r>
            <a:r>
              <a:rPr lang="de-CH" dirty="0"/>
              <a:t>({type: "</a:t>
            </a:r>
            <a:r>
              <a:rPr lang="de-CH" dirty="0" err="1"/>
              <a:t>essay</a:t>
            </a:r>
            <a:r>
              <a:rPr lang="de-CH" dirty="0"/>
              <a:t>", score: {$</a:t>
            </a:r>
            <a:r>
              <a:rPr lang="de-CH" dirty="0" err="1"/>
              <a:t>gt</a:t>
            </a:r>
            <a:r>
              <a:rPr lang="de-CH" dirty="0"/>
              <a:t>: 90</a:t>
            </a:r>
            <a:r>
              <a:rPr lang="de-CH" dirty="0" smtClean="0"/>
              <a:t>}})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336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9892" cy="1325563"/>
          </a:xfrm>
        </p:spPr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err="1" smtClean="0"/>
              <a:t>Full</a:t>
            </a:r>
            <a:r>
              <a:rPr lang="de-CH" dirty="0" smtClean="0"/>
              <a:t> </a:t>
            </a:r>
            <a:r>
              <a:rPr lang="de-CH" dirty="0" err="1" smtClean="0"/>
              <a:t>document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"Smith"},{</a:t>
            </a:r>
            <a:r>
              <a:rPr lang="de-CH" dirty="0" err="1" smtClean="0"/>
              <a:t>name</a:t>
            </a:r>
            <a:r>
              <a:rPr lang="de-CH" dirty="0" smtClean="0"/>
              <a:t>: "Thompson", </a:t>
            </a:r>
            <a:r>
              <a:rPr lang="de-CH" dirty="0" err="1" smtClean="0"/>
              <a:t>salary</a:t>
            </a:r>
            <a:r>
              <a:rPr lang="de-CH" dirty="0" smtClean="0"/>
              <a:t>: 50000})</a:t>
            </a:r>
          </a:p>
          <a:p>
            <a:r>
              <a:rPr lang="de-CH" dirty="0" smtClean="0"/>
              <a:t>Update/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 {</a:t>
            </a:r>
            <a:r>
              <a:rPr lang="de-CH" dirty="0" err="1" smtClean="0"/>
              <a:t>name</a:t>
            </a:r>
            <a:r>
              <a:rPr lang="de-CH" dirty="0" smtClean="0"/>
              <a:t> "Alice"}, { 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30 }})</a:t>
            </a:r>
          </a:p>
          <a:p>
            <a:r>
              <a:rPr lang="de-CH" dirty="0" err="1" smtClean="0"/>
              <a:t>Increment</a:t>
            </a:r>
            <a:r>
              <a:rPr lang="de-CH" dirty="0" smtClean="0"/>
              <a:t>/</a:t>
            </a:r>
            <a:r>
              <a:rPr lang="de-CH" dirty="0" err="1" smtClean="0"/>
              <a:t>add</a:t>
            </a:r>
            <a:r>
              <a:rPr lang="de-CH" dirty="0" smtClean="0"/>
              <a:t>*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field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(*</a:t>
            </a:r>
            <a:r>
              <a:rPr lang="de-CH" dirty="0" err="1" smtClean="0"/>
              <a:t>init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increment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"Alice"}, {$</a:t>
            </a:r>
            <a:r>
              <a:rPr lang="de-CH" dirty="0" err="1" smtClean="0"/>
              <a:t>inc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field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"Jones"},{$</a:t>
            </a:r>
            <a:r>
              <a:rPr lang="de-CH" dirty="0" err="1" smtClean="0"/>
              <a:t>unset</a:t>
            </a:r>
            <a:r>
              <a:rPr lang="de-CH" dirty="0" smtClean="0"/>
              <a:t>: {</a:t>
            </a:r>
            <a:r>
              <a:rPr lang="de-CH" dirty="0" err="1" smtClean="0"/>
              <a:t>profession</a:t>
            </a:r>
            <a:r>
              <a:rPr lang="de-CH" dirty="0" smtClean="0"/>
              <a:t>: 1}})</a:t>
            </a:r>
          </a:p>
          <a:p>
            <a:r>
              <a:rPr lang="de-CH" dirty="0" smtClean="0"/>
              <a:t>Save </a:t>
            </a:r>
            <a:r>
              <a:rPr lang="de-CH" dirty="0" err="1" smtClean="0"/>
              <a:t>or</a:t>
            </a:r>
            <a:r>
              <a:rPr lang="de-CH" dirty="0" smtClean="0"/>
              <a:t>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"George"}, {$</a:t>
            </a:r>
            <a:r>
              <a:rPr lang="de-CH" dirty="0" err="1" smtClean="0"/>
              <a:t>set</a:t>
            </a:r>
            <a:r>
              <a:rPr lang="de-CH" dirty="0" smtClean="0"/>
              <a:t>: {</a:t>
            </a:r>
            <a:r>
              <a:rPr lang="de-CH" dirty="0" err="1" smtClean="0"/>
              <a:t>age</a:t>
            </a:r>
            <a:r>
              <a:rPr lang="de-CH" dirty="0" smtClean="0"/>
              <a:t>: 40}}, {</a:t>
            </a:r>
            <a:r>
              <a:rPr lang="de-CH" dirty="0" err="1" smtClean="0"/>
              <a:t>upsert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Multi update</a:t>
            </a:r>
            <a:br>
              <a:rPr lang="de-CH" dirty="0" smtClean="0"/>
            </a:br>
            <a:r>
              <a:rPr lang="de-CH" dirty="0" err="1" smtClean="0"/>
              <a:t>db.people.update</a:t>
            </a:r>
            <a:r>
              <a:rPr lang="de-CH" dirty="0" smtClean="0"/>
              <a:t>({}, {$</a:t>
            </a:r>
            <a:r>
              <a:rPr lang="de-CH" dirty="0" err="1" smtClean="0"/>
              <a:t>set</a:t>
            </a:r>
            <a:r>
              <a:rPr lang="de-CH" dirty="0" smtClean="0"/>
              <a:t>: {title: "</a:t>
            </a:r>
            <a:r>
              <a:rPr lang="de-CH" dirty="0" err="1" smtClean="0"/>
              <a:t>Dr</a:t>
            </a:r>
            <a:r>
              <a:rPr lang="de-CH" dirty="0" smtClean="0"/>
              <a:t>"}}, {</a:t>
            </a:r>
            <a:r>
              <a:rPr lang="de-CH" dirty="0" err="1" smtClean="0"/>
              <a:t>multi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db.collection.update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, update [, </a:t>
            </a:r>
            <a:r>
              <a:rPr lang="de-CH" dirty="0" err="1" smtClean="0"/>
              <a:t>options</a:t>
            </a:r>
            <a:r>
              <a:rPr lang="de-CH" dirty="0" smtClean="0"/>
              <a:t>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002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Array </a:t>
            </a:r>
            <a:r>
              <a:rPr lang="de-CH" dirty="0" err="1" smtClean="0"/>
              <a:t>element</a:t>
            </a:r>
            <a:r>
              <a:rPr lang="de-CH" dirty="0" smtClean="0"/>
              <a:t> </a:t>
            </a:r>
            <a:r>
              <a:rPr lang="de-CH" dirty="0" err="1" smtClean="0"/>
              <a:t>manipulation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</a:t>
            </a:r>
            <a:r>
              <a:rPr lang="de-CH" dirty="0" err="1" smtClean="0"/>
              <a:t>set</a:t>
            </a:r>
            <a:r>
              <a:rPr lang="de-CH" dirty="0" smtClean="0"/>
              <a:t>: {"a.2": 5}})</a:t>
            </a:r>
          </a:p>
          <a:p>
            <a:r>
              <a:rPr lang="de-CH" dirty="0" smtClean="0"/>
              <a:t>Array push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 smtClean="0"/>
              <a:t>({_</a:t>
            </a:r>
            <a:r>
              <a:rPr lang="de-CH" dirty="0" err="1" smtClean="0"/>
              <a:t>id</a:t>
            </a:r>
            <a:r>
              <a:rPr lang="de-CH" dirty="0" smtClean="0"/>
              <a:t>: 0}, {$push: {a: 6}})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pushAll</a:t>
            </a:r>
            <a:r>
              <a:rPr lang="de-CH" dirty="0"/>
              <a:t>: {a: [7,8,9</a:t>
            </a:r>
            <a:r>
              <a:rPr lang="de-CH" dirty="0" smtClean="0"/>
              <a:t>]}}) (</a:t>
            </a:r>
            <a:r>
              <a:rPr lang="de-CH" dirty="0" err="1" smtClean="0"/>
              <a:t>deprecated</a:t>
            </a:r>
            <a:r>
              <a:rPr lang="de-CH" dirty="0" smtClean="0"/>
              <a:t>)</a:t>
            </a:r>
          </a:p>
          <a:p>
            <a:r>
              <a:rPr lang="de-CH" dirty="0" smtClean="0"/>
              <a:t>Array </a:t>
            </a:r>
            <a:r>
              <a:rPr lang="de-CH" dirty="0" err="1" smtClean="0"/>
              <a:t>pop</a:t>
            </a:r>
            <a:r>
              <a:rPr lang="de-CH" dirty="0" smtClean="0"/>
              <a:t> (</a:t>
            </a:r>
            <a:r>
              <a:rPr lang="de-CH" dirty="0" err="1" smtClean="0"/>
              <a:t>left</a:t>
            </a:r>
            <a:r>
              <a:rPr lang="de-CH" dirty="0" smtClean="0"/>
              <a:t>/</a:t>
            </a:r>
            <a:r>
              <a:rPr lang="de-CH" dirty="0" err="1" smtClean="0"/>
              <a:t>right</a:t>
            </a:r>
            <a:r>
              <a:rPr lang="de-CH" dirty="0"/>
              <a:t>)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pop</a:t>
            </a:r>
            <a:r>
              <a:rPr lang="de-CH" dirty="0" smtClean="0"/>
              <a:t>: </a:t>
            </a:r>
            <a:r>
              <a:rPr lang="de-CH" dirty="0"/>
              <a:t>{a: </a:t>
            </a:r>
            <a:r>
              <a:rPr lang="de-CH" dirty="0" smtClean="0"/>
              <a:t>1}})</a:t>
            </a:r>
            <a:br>
              <a:rPr lang="de-CH" dirty="0" smtClean="0"/>
            </a:br>
            <a:r>
              <a:rPr lang="de-CH" dirty="0" err="1" smtClean="0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/>
              <a:t>pop</a:t>
            </a:r>
            <a:r>
              <a:rPr lang="de-CH" dirty="0"/>
              <a:t>: {a: </a:t>
            </a:r>
            <a:r>
              <a:rPr lang="de-CH" dirty="0" smtClean="0"/>
              <a:t>-1}})</a:t>
            </a:r>
          </a:p>
          <a:p>
            <a:r>
              <a:rPr lang="de-CH" dirty="0" smtClean="0"/>
              <a:t>Remove </a:t>
            </a:r>
            <a:r>
              <a:rPr lang="de-CH" dirty="0" err="1" smtClean="0"/>
              <a:t>element</a:t>
            </a:r>
            <a:r>
              <a:rPr lang="de-CH" dirty="0" smtClean="0"/>
              <a:t>(s)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smtClean="0"/>
              <a:t>pull: </a:t>
            </a:r>
            <a:r>
              <a:rPr lang="de-CH" dirty="0"/>
              <a:t>{a: </a:t>
            </a:r>
            <a:r>
              <a:rPr lang="de-CH" dirty="0" smtClean="0"/>
              <a:t>5}})</a:t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{$</a:t>
            </a:r>
            <a:r>
              <a:rPr lang="de-CH" dirty="0" err="1" smtClean="0"/>
              <a:t>pullAll</a:t>
            </a:r>
            <a:r>
              <a:rPr lang="de-CH" dirty="0"/>
              <a:t>: {a: </a:t>
            </a:r>
            <a:r>
              <a:rPr lang="de-CH" dirty="0" smtClean="0"/>
              <a:t>[2,4]}})</a:t>
            </a:r>
          </a:p>
          <a:p>
            <a:r>
              <a:rPr lang="de-CH" dirty="0" smtClean="0"/>
              <a:t>Push </a:t>
            </a:r>
            <a:r>
              <a:rPr lang="de-CH" dirty="0" err="1" smtClean="0"/>
              <a:t>if</a:t>
            </a:r>
            <a:r>
              <a:rPr lang="de-CH" dirty="0" smtClean="0"/>
              <a:t> not </a:t>
            </a:r>
            <a:r>
              <a:rPr lang="de-CH" dirty="0" err="1" smtClean="0"/>
              <a:t>exists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/>
              <a:t>db.arrays.update</a:t>
            </a:r>
            <a:r>
              <a:rPr lang="de-CH" dirty="0"/>
              <a:t>({_</a:t>
            </a:r>
            <a:r>
              <a:rPr lang="de-CH" dirty="0" err="1"/>
              <a:t>id</a:t>
            </a:r>
            <a:r>
              <a:rPr lang="de-CH" dirty="0"/>
              <a:t>: 0}, </a:t>
            </a:r>
            <a:r>
              <a:rPr lang="de-CH" dirty="0" smtClean="0"/>
              <a:t>{$</a:t>
            </a:r>
            <a:r>
              <a:rPr lang="de-CH" dirty="0" err="1" smtClean="0"/>
              <a:t>addToSet</a:t>
            </a:r>
            <a:r>
              <a:rPr lang="de-CH" dirty="0" smtClean="0"/>
              <a:t>: </a:t>
            </a:r>
            <a:r>
              <a:rPr lang="de-CH" dirty="0"/>
              <a:t>{a: 5}})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049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r>
              <a:rPr lang="de-CH" dirty="0" smtClean="0"/>
              <a:t>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Multi </a:t>
            </a:r>
            <a:r>
              <a:rPr lang="de-CH" dirty="0" err="1" smtClean="0"/>
              <a:t>updates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explicitly</a:t>
            </a:r>
            <a:r>
              <a:rPr lang="de-CH" dirty="0" smtClean="0"/>
              <a:t> </a:t>
            </a:r>
            <a:r>
              <a:rPr lang="de-CH" dirty="0" err="1" smtClean="0"/>
              <a:t>specified</a:t>
            </a:r>
            <a:endParaRPr lang="de-CH" dirty="0" smtClean="0"/>
          </a:p>
          <a:p>
            <a:r>
              <a:rPr lang="de-CH" dirty="0" smtClean="0"/>
              <a:t>Updates </a:t>
            </a:r>
            <a:r>
              <a:rPr lang="de-CH" dirty="0" err="1" smtClean="0"/>
              <a:t>are</a:t>
            </a:r>
            <a:r>
              <a:rPr lang="de-CH" dirty="0" smtClean="0"/>
              <a:t> single-</a:t>
            </a:r>
            <a:r>
              <a:rPr lang="de-CH" dirty="0" err="1" smtClean="0"/>
              <a:t>threaded</a:t>
            </a:r>
            <a:endParaRPr lang="de-CH" dirty="0" smtClean="0"/>
          </a:p>
          <a:p>
            <a:pPr lvl="1"/>
            <a:r>
              <a:rPr lang="de-CH" dirty="0" smtClean="0"/>
              <a:t>Multi-updates NOT </a:t>
            </a:r>
            <a:r>
              <a:rPr lang="de-CH" dirty="0" err="1" smtClean="0"/>
              <a:t>isolated</a:t>
            </a:r>
            <a:endParaRPr lang="de-CH" dirty="0" smtClean="0"/>
          </a:p>
          <a:p>
            <a:pPr lvl="1"/>
            <a:r>
              <a:rPr lang="de-CH" dirty="0" err="1" smtClean="0"/>
              <a:t>Dirty</a:t>
            </a:r>
            <a:r>
              <a:rPr lang="de-CH" dirty="0" smtClean="0"/>
              <a:t> </a:t>
            </a:r>
            <a:r>
              <a:rPr lang="de-CH" dirty="0" err="1" smtClean="0"/>
              <a:t>reads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!</a:t>
            </a:r>
          </a:p>
          <a:p>
            <a:pPr lvl="1"/>
            <a:r>
              <a:rPr lang="de-CH" dirty="0" smtClean="0"/>
              <a:t>Individual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97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Removing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Remove individual </a:t>
            </a:r>
            <a:r>
              <a:rPr lang="de-CH" dirty="0" err="1" smtClean="0"/>
              <a:t>documents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</a:t>
            </a:r>
            <a:r>
              <a:rPr lang="de-CH" dirty="0" err="1" smtClean="0"/>
              <a:t>name</a:t>
            </a:r>
            <a:r>
              <a:rPr lang="de-CH" dirty="0" smtClean="0"/>
              <a:t>: {$</a:t>
            </a:r>
            <a:r>
              <a:rPr lang="de-CH" dirty="0" err="1" smtClean="0"/>
              <a:t>gt</a:t>
            </a:r>
            <a:r>
              <a:rPr lang="de-CH" dirty="0" smtClean="0"/>
              <a:t>: "M"}})</a:t>
            </a:r>
          </a:p>
          <a:p>
            <a:r>
              <a:rPr lang="de-CH" dirty="0" smtClean="0"/>
              <a:t>Drop </a:t>
            </a:r>
            <a:r>
              <a:rPr lang="de-CH" dirty="0" err="1" smtClean="0"/>
              <a:t>collection</a:t>
            </a:r>
            <a:r>
              <a:rPr lang="de-CH" dirty="0" smtClean="0"/>
              <a:t> (</a:t>
            </a:r>
            <a:r>
              <a:rPr lang="de-CH" dirty="0" err="1" smtClean="0"/>
              <a:t>drop</a:t>
            </a:r>
            <a:r>
              <a:rPr lang="de-CH" dirty="0" smtClean="0"/>
              <a:t>)</a:t>
            </a:r>
            <a:br>
              <a:rPr lang="de-CH" dirty="0" smtClean="0"/>
            </a:br>
            <a:r>
              <a:rPr lang="de-CH" dirty="0" err="1" smtClean="0"/>
              <a:t>db.people.drop</a:t>
            </a:r>
            <a:r>
              <a:rPr lang="de-CH" dirty="0" smtClean="0"/>
              <a:t>()</a:t>
            </a:r>
          </a:p>
          <a:p>
            <a:r>
              <a:rPr lang="de-CH" dirty="0" smtClean="0"/>
              <a:t>Remove all </a:t>
            </a:r>
            <a:r>
              <a:rPr lang="de-CH" dirty="0" err="1" smtClean="0"/>
              <a:t>documents</a:t>
            </a:r>
            <a:r>
              <a:rPr lang="de-CH" dirty="0" smtClean="0"/>
              <a:t> (</a:t>
            </a:r>
            <a:r>
              <a:rPr lang="de-CH" dirty="0" err="1" smtClean="0"/>
              <a:t>truncate</a:t>
            </a:r>
            <a:r>
              <a:rPr lang="de-CH" dirty="0" smtClean="0"/>
              <a:t>, non-</a:t>
            </a:r>
            <a:r>
              <a:rPr lang="de-CH" dirty="0" err="1" smtClean="0"/>
              <a:t>atomic</a:t>
            </a:r>
            <a:r>
              <a:rPr lang="de-CH" dirty="0" smtClean="0"/>
              <a:t>):</a:t>
            </a:r>
            <a:br>
              <a:rPr lang="de-CH" dirty="0" smtClean="0"/>
            </a:br>
            <a:r>
              <a:rPr lang="de-CH" dirty="0" err="1" smtClean="0"/>
              <a:t>db.people.remove</a:t>
            </a:r>
            <a:r>
              <a:rPr lang="de-CH" dirty="0" smtClean="0"/>
              <a:t>({})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6414477" y="843240"/>
            <a:ext cx="49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db.collection.remove</a:t>
            </a:r>
            <a:r>
              <a:rPr lang="de-CH" dirty="0" smtClean="0"/>
              <a:t>(</a:t>
            </a:r>
            <a:r>
              <a:rPr lang="de-CH" dirty="0" err="1" smtClean="0"/>
              <a:t>query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9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vs. Relational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ObjectID</a:t>
            </a:r>
            <a:r>
              <a:rPr lang="de-CH" dirty="0" smtClean="0"/>
              <a:t> (PK)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immutable</a:t>
            </a:r>
            <a:r>
              <a:rPr lang="de-CH" dirty="0" smtClean="0"/>
              <a:t> </a:t>
            </a:r>
            <a:r>
              <a:rPr lang="de-CH" dirty="0" err="1" smtClean="0"/>
              <a:t>within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943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Driver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Maven</a:t>
            </a:r>
            <a:r>
              <a:rPr lang="de-CH" dirty="0"/>
              <a:t>: 'org.mongodb:mongo-java-driver:3.2.2</a:t>
            </a:r>
            <a:r>
              <a:rPr lang="de-CH" dirty="0" smtClean="0"/>
              <a:t>'</a:t>
            </a:r>
          </a:p>
          <a:p>
            <a:r>
              <a:rPr lang="de-CH" dirty="0" smtClean="0"/>
              <a:t>ODM: </a:t>
            </a:r>
            <a:r>
              <a:rPr lang="de-CH" dirty="0" err="1" smtClean="0"/>
              <a:t>Morphia</a:t>
            </a:r>
            <a:endParaRPr lang="de-CH" dirty="0"/>
          </a:p>
          <a:p>
            <a:r>
              <a:rPr lang="de-CH" dirty="0"/>
              <a:t>Client: </a:t>
            </a:r>
            <a:r>
              <a:rPr lang="de-CH" dirty="0" err="1" smtClean="0"/>
              <a:t>com.mongodb.MongoClient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36616" y="3678128"/>
            <a:ext cx="659507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client.getDatabase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withReadPreference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ReadPreference.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bsonColl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db.getCollection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BsonDocument.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TOC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0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Documents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48478"/>
          </a:xfrm>
        </p:spPr>
        <p:txBody>
          <a:bodyPr/>
          <a:lstStyle/>
          <a:p>
            <a:r>
              <a:rPr lang="de-CH" dirty="0" smtClean="0"/>
              <a:t>Simple K/V-</a:t>
            </a:r>
            <a:r>
              <a:rPr lang="de-CH" dirty="0" err="1" smtClean="0"/>
              <a:t>Map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5244123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Map</a:t>
            </a:r>
            <a:r>
              <a:rPr lang="de-CH" dirty="0" smtClean="0"/>
              <a:t>&lt;String, </a:t>
            </a:r>
            <a:r>
              <a:rPr lang="de-CH" dirty="0" err="1" smtClean="0"/>
              <a:t>Object</a:t>
            </a:r>
            <a:r>
              <a:rPr lang="de-CH" dirty="0" smtClean="0"/>
              <a:t>&gt;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7659077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Serializable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2829169" y="2391508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Bson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5244123" y="4001294"/>
            <a:ext cx="2274277" cy="554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Document</a:t>
            </a:r>
            <a:endParaRPr lang="de-CH" dirty="0"/>
          </a:p>
        </p:txBody>
      </p:sp>
      <p:cxnSp>
        <p:nvCxnSpPr>
          <p:cNvPr id="9" name="Gerade Verbindung mit Pfeil 8"/>
          <p:cNvCxnSpPr>
            <a:stCxn id="7" idx="0"/>
          </p:cNvCxnSpPr>
          <p:nvPr/>
        </p:nvCxnSpPr>
        <p:spPr>
          <a:xfrm flipH="1" flipV="1">
            <a:off x="3966307" y="2946400"/>
            <a:ext cx="2414955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7" idx="0"/>
            <a:endCxn id="4" idx="2"/>
          </p:cNvCxnSpPr>
          <p:nvPr/>
        </p:nvCxnSpPr>
        <p:spPr>
          <a:xfrm flipV="1">
            <a:off x="6381262" y="2946400"/>
            <a:ext cx="0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0"/>
            <a:endCxn id="5" idx="2"/>
          </p:cNvCxnSpPr>
          <p:nvPr/>
        </p:nvCxnSpPr>
        <p:spPr>
          <a:xfrm flipV="1">
            <a:off x="6381262" y="2946400"/>
            <a:ext cx="2414954" cy="105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76923" y="4524742"/>
            <a:ext cx="7299569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 document =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"MongoDB, Hello"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"double"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false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"objectID"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ObjectId())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"null"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"embeddedDoc"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.append(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"list"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de-DE" altLang="de-DE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str = document.getString(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document.getInteger(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9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BsonDocument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Typesafety</a:t>
            </a:r>
            <a:endParaRPr lang="de-CH" dirty="0" smtClean="0"/>
          </a:p>
          <a:p>
            <a:r>
              <a:rPr lang="de-CH" dirty="0" smtClean="0"/>
              <a:t>K/V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BsonValue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value</a:t>
            </a:r>
            <a:r>
              <a:rPr lang="de-CH" dirty="0" smtClean="0"/>
              <a:t> type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912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r>
              <a:rPr lang="de-CH" dirty="0" smtClean="0"/>
              <a:t> Java Query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Ev. Direkt auf die Find-Folie</a:t>
            </a:r>
          </a:p>
          <a:p>
            <a:r>
              <a:rPr lang="de-CH" dirty="0" smtClean="0"/>
              <a:t>Find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err="1" smtClean="0"/>
              <a:t>Iterate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cursor</a:t>
            </a:r>
            <a:endParaRPr lang="de-CH" dirty="0" smtClean="0"/>
          </a:p>
          <a:p>
            <a:r>
              <a:rPr lang="de-CH" dirty="0" err="1" smtClean="0"/>
              <a:t>Filtering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r>
              <a:rPr lang="de-CH" dirty="0" err="1" smtClean="0"/>
              <a:t>comparison</a:t>
            </a:r>
            <a:endParaRPr lang="de-CH" dirty="0" smtClean="0"/>
          </a:p>
          <a:p>
            <a:r>
              <a:rPr lang="de-CH" dirty="0" smtClean="0"/>
              <a:t>Logical </a:t>
            </a:r>
            <a:r>
              <a:rPr lang="de-CH" dirty="0" err="1" smtClean="0"/>
              <a:t>operators</a:t>
            </a:r>
            <a:endParaRPr lang="de-CH" dirty="0" smtClean="0"/>
          </a:p>
          <a:p>
            <a:r>
              <a:rPr lang="de-CH" dirty="0" err="1" smtClean="0"/>
              <a:t>Counting</a:t>
            </a:r>
            <a:r>
              <a:rPr lang="de-CH" dirty="0" smtClean="0"/>
              <a:t> </a:t>
            </a:r>
            <a:r>
              <a:rPr lang="de-CH" dirty="0" err="1" smtClean="0"/>
              <a:t>results</a:t>
            </a: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68815" y="2034173"/>
            <a:ext cx="8229600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cursor.hasNext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cursor.next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cursor.close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collection.count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5356379"/>
            <a:ext cx="550203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6097300"/>
            <a:ext cx="8745415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com.mongodb.client.model.Filters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6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Projections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"</a:t>
            </a:r>
            <a:r>
              <a:rPr lang="de-CH" dirty="0" err="1" smtClean="0"/>
              <a:t>Selecting</a:t>
            </a:r>
            <a:r>
              <a:rPr lang="de-CH" dirty="0" smtClean="0"/>
              <a:t>"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certain</a:t>
            </a:r>
            <a:r>
              <a:rPr lang="de-CH" dirty="0" smtClean="0"/>
              <a:t> </a:t>
            </a:r>
            <a:r>
              <a:rPr lang="de-CH" dirty="0" err="1" smtClean="0"/>
              <a:t>attributes</a:t>
            </a:r>
            <a:r>
              <a:rPr lang="de-CH" dirty="0" smtClean="0"/>
              <a:t>  </a:t>
            </a:r>
            <a:endParaRPr lang="de-C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95052" y="2420191"/>
            <a:ext cx="8510954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95052" y="4909725"/>
            <a:ext cx="5025292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com.mongodb.client.model.Projections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90026" y="3549489"/>
            <a:ext cx="9222154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Sorting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Sort</a:t>
            </a:r>
            <a:endParaRPr lang="de-CH" dirty="0" smtClean="0"/>
          </a:p>
          <a:p>
            <a:r>
              <a:rPr lang="de-CH" dirty="0" smtClean="0"/>
              <a:t>Skip</a:t>
            </a:r>
          </a:p>
          <a:p>
            <a:r>
              <a:rPr lang="de-CH" dirty="0" err="1" smtClean="0"/>
              <a:t>limit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8170" y="1412629"/>
            <a:ext cx="483777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descending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all =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84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Updating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Replacing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r>
              <a:rPr lang="de-CH" dirty="0" err="1" smtClean="0"/>
              <a:t>Updating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endParaRPr lang="de-CH" dirty="0" smtClean="0"/>
          </a:p>
          <a:p>
            <a:pPr lvl="1"/>
            <a:r>
              <a:rPr lang="de-CH" dirty="0" smtClean="0"/>
              <a:t>Can also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upserts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07673" y="566241"/>
            <a:ext cx="797312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collection.replaceOne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UpdateOptions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collection.updateMany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42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Delete </a:t>
            </a:r>
            <a:r>
              <a:rPr lang="de-CH" dirty="0" err="1" smtClean="0"/>
              <a:t>one</a:t>
            </a:r>
            <a:endParaRPr lang="de-CH" dirty="0" smtClean="0"/>
          </a:p>
          <a:p>
            <a:r>
              <a:rPr lang="de-CH" dirty="0" smtClean="0"/>
              <a:t>Delete </a:t>
            </a:r>
            <a:r>
              <a:rPr lang="de-CH" dirty="0" err="1" smtClean="0"/>
              <a:t>many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3825" y="2452597"/>
            <a:ext cx="450881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collection.deleteOne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collection.deleteMany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19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ODM: </a:t>
            </a:r>
            <a:r>
              <a:rPr lang="de-CH" dirty="0" err="1" smtClean="0"/>
              <a:t>Morphia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Wichtigste </a:t>
            </a:r>
            <a:r>
              <a:rPr lang="de-CH" smtClean="0"/>
              <a:t>Annotationen zeigen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98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Storage </a:t>
            </a:r>
            <a:r>
              <a:rPr lang="de-CH" dirty="0" err="1" smtClean="0"/>
              <a:t>Engines</a:t>
            </a:r>
            <a:endParaRPr lang="de-CH" dirty="0" smtClean="0"/>
          </a:p>
          <a:p>
            <a:pPr lvl="1"/>
            <a:r>
              <a:rPr lang="de-CH" dirty="0" smtClean="0"/>
              <a:t>Server </a:t>
            </a:r>
            <a:r>
              <a:rPr lang="de-CH" dirty="0" err="1" smtClean="0"/>
              <a:t>talks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storage</a:t>
            </a:r>
            <a:r>
              <a:rPr lang="de-CH" dirty="0" smtClean="0"/>
              <a:t> </a:t>
            </a:r>
            <a:r>
              <a:rPr lang="de-CH" dirty="0" err="1" smtClean="0"/>
              <a:t>engine</a:t>
            </a:r>
            <a:endParaRPr lang="de-CH" dirty="0" smtClean="0"/>
          </a:p>
          <a:p>
            <a:pPr lvl="1"/>
            <a:r>
              <a:rPr lang="de-CH" dirty="0" err="1" smtClean="0"/>
              <a:t>Strategy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write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memory</a:t>
            </a:r>
            <a:r>
              <a:rPr lang="de-CH" dirty="0" smtClean="0"/>
              <a:t>/</a:t>
            </a:r>
            <a:r>
              <a:rPr lang="de-CH" dirty="0" err="1" smtClean="0"/>
              <a:t>disk</a:t>
            </a:r>
            <a:endParaRPr lang="de-CH" dirty="0" smtClean="0"/>
          </a:p>
          <a:p>
            <a:pPr lvl="1"/>
            <a:r>
              <a:rPr lang="de-CH" dirty="0" smtClean="0"/>
              <a:t>Controls</a:t>
            </a:r>
          </a:p>
          <a:p>
            <a:pPr lvl="2"/>
            <a:r>
              <a:rPr lang="de-CH" dirty="0" smtClean="0"/>
              <a:t>Data </a:t>
            </a:r>
            <a:r>
              <a:rPr lang="de-CH" dirty="0" err="1" smtClean="0"/>
              <a:t>file</a:t>
            </a:r>
            <a:r>
              <a:rPr lang="de-CH" dirty="0" smtClean="0"/>
              <a:t> </a:t>
            </a:r>
            <a:r>
              <a:rPr lang="de-CH" dirty="0" err="1" smtClean="0"/>
              <a:t>format</a:t>
            </a:r>
            <a:endParaRPr lang="de-CH" dirty="0" smtClean="0"/>
          </a:p>
          <a:p>
            <a:pPr lvl="2"/>
            <a:r>
              <a:rPr lang="de-CH" dirty="0" smtClean="0"/>
              <a:t>Format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indexes</a:t>
            </a:r>
            <a:endParaRPr lang="de-CH" dirty="0" smtClean="0"/>
          </a:p>
          <a:p>
            <a:pPr lvl="1"/>
            <a:r>
              <a:rPr lang="de-CH" dirty="0" smtClean="0"/>
              <a:t>Not </a:t>
            </a:r>
            <a:r>
              <a:rPr lang="de-CH" dirty="0" err="1" smtClean="0"/>
              <a:t>related</a:t>
            </a:r>
            <a:r>
              <a:rPr lang="de-CH" dirty="0" smtClean="0"/>
              <a:t> </a:t>
            </a:r>
          </a:p>
          <a:p>
            <a:pPr lvl="2"/>
            <a:r>
              <a:rPr lang="de-CH" dirty="0" err="1" smtClean="0"/>
              <a:t>clustering</a:t>
            </a:r>
            <a:endParaRPr lang="de-CH" dirty="0" smtClean="0"/>
          </a:p>
          <a:p>
            <a:pPr lvl="1"/>
            <a:r>
              <a:rPr lang="de-CH" dirty="0" err="1" smtClean="0"/>
              <a:t>Pluggable</a:t>
            </a:r>
            <a:r>
              <a:rPr lang="de-CH" dirty="0" smtClean="0"/>
              <a:t> </a:t>
            </a:r>
            <a:r>
              <a:rPr lang="de-CH" dirty="0" err="1" smtClean="0"/>
              <a:t>options</a:t>
            </a:r>
            <a:endParaRPr lang="de-CH" dirty="0" smtClean="0"/>
          </a:p>
          <a:p>
            <a:pPr lvl="2"/>
            <a:r>
              <a:rPr lang="de-CH" dirty="0" smtClean="0"/>
              <a:t>MMAP: </a:t>
            </a:r>
            <a:r>
              <a:rPr lang="de-CH" dirty="0" err="1" smtClean="0"/>
              <a:t>default</a:t>
            </a:r>
            <a:endParaRPr lang="de-CH" dirty="0" smtClean="0"/>
          </a:p>
          <a:p>
            <a:pPr lvl="2"/>
            <a:r>
              <a:rPr lang="de-CH" dirty="0" err="1" smtClean="0"/>
              <a:t>WiredTiger</a:t>
            </a:r>
            <a:r>
              <a:rPr lang="de-CH" dirty="0" smtClean="0"/>
              <a:t>: </a:t>
            </a:r>
            <a:r>
              <a:rPr lang="de-CH" dirty="0" err="1" smtClean="0"/>
              <a:t>since</a:t>
            </a:r>
            <a:r>
              <a:rPr lang="de-CH" dirty="0" smtClean="0"/>
              <a:t> 2014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3883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MMAPv1 </a:t>
            </a:r>
            <a:r>
              <a:rPr lang="de-CH" dirty="0" err="1" smtClean="0"/>
              <a:t>vs</a:t>
            </a:r>
            <a:r>
              <a:rPr lang="de-CH" dirty="0" smtClean="0"/>
              <a:t> </a:t>
            </a:r>
            <a:r>
              <a:rPr lang="de-CH" dirty="0" err="1" smtClean="0"/>
              <a:t>WiredTiger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MMAP</a:t>
            </a:r>
          </a:p>
          <a:p>
            <a:pPr lvl="1"/>
            <a:r>
              <a:rPr lang="de-CH" dirty="0" smtClean="0"/>
              <a:t>Collection Level </a:t>
            </a:r>
            <a:r>
              <a:rPr lang="de-CH" dirty="0" err="1" smtClean="0"/>
              <a:t>Locking</a:t>
            </a:r>
            <a:endParaRPr lang="de-CH" dirty="0" smtClean="0"/>
          </a:p>
          <a:p>
            <a:pPr lvl="1"/>
            <a:r>
              <a:rPr lang="de-CH" dirty="0" err="1" smtClean="0"/>
              <a:t>Allocates</a:t>
            </a:r>
            <a:r>
              <a:rPr lang="de-CH" dirty="0" smtClean="0"/>
              <a:t> Power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</a:t>
            </a:r>
            <a:r>
              <a:rPr lang="de-CH" dirty="0" err="1" smtClean="0"/>
              <a:t>sized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inserted</a:t>
            </a:r>
            <a:endParaRPr lang="de-CH" dirty="0" smtClean="0"/>
          </a:p>
          <a:p>
            <a:pPr lvl="1"/>
            <a:r>
              <a:rPr lang="de-CH" dirty="0" err="1" smtClean="0"/>
              <a:t>Inplace</a:t>
            </a:r>
            <a:r>
              <a:rPr lang="de-CH" dirty="0" smtClean="0"/>
              <a:t> </a:t>
            </a:r>
            <a:r>
              <a:rPr lang="de-CH" dirty="0" err="1" smtClean="0"/>
              <a:t>updates</a:t>
            </a:r>
            <a:endParaRPr lang="de-CH" dirty="0" smtClean="0"/>
          </a:p>
          <a:p>
            <a:pPr lvl="1"/>
            <a:r>
              <a:rPr lang="de-CH" dirty="0" smtClean="0"/>
              <a:t>Default Storage Engine</a:t>
            </a:r>
          </a:p>
          <a:p>
            <a:r>
              <a:rPr lang="de-CH" dirty="0" smtClean="0"/>
              <a:t>Wired Tiger</a:t>
            </a:r>
          </a:p>
          <a:p>
            <a:pPr lvl="1"/>
            <a:r>
              <a:rPr lang="de-CH" dirty="0" err="1" smtClean="0"/>
              <a:t>Document</a:t>
            </a:r>
            <a:r>
              <a:rPr lang="de-CH" dirty="0" smtClean="0"/>
              <a:t> Level </a:t>
            </a:r>
            <a:r>
              <a:rPr lang="de-CH" dirty="0" err="1" smtClean="0"/>
              <a:t>Concurrency</a:t>
            </a:r>
            <a:r>
              <a:rPr lang="de-CH" dirty="0" smtClean="0"/>
              <a:t> (</a:t>
            </a:r>
            <a:r>
              <a:rPr lang="de-CH" dirty="0" err="1" smtClean="0"/>
              <a:t>optimistic</a:t>
            </a:r>
            <a:r>
              <a:rPr lang="de-CH" dirty="0" smtClean="0"/>
              <a:t> </a:t>
            </a:r>
            <a:r>
              <a:rPr lang="de-CH" dirty="0" err="1" smtClean="0"/>
              <a:t>concurrency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Compression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&amp; </a:t>
            </a:r>
            <a:r>
              <a:rPr lang="de-CH" dirty="0" err="1" smtClean="0"/>
              <a:t>indexes</a:t>
            </a:r>
            <a:endParaRPr lang="de-CH" dirty="0" smtClean="0"/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inplace</a:t>
            </a:r>
            <a:r>
              <a:rPr lang="de-CH" dirty="0" smtClean="0"/>
              <a:t> </a:t>
            </a:r>
            <a:r>
              <a:rPr lang="de-CH" dirty="0" err="1" smtClean="0"/>
              <a:t>updates</a:t>
            </a:r>
            <a:endParaRPr lang="de-CH" dirty="0" smtClean="0"/>
          </a:p>
          <a:p>
            <a:pPr lvl="1"/>
            <a:r>
              <a:rPr lang="de-CH" dirty="0" err="1"/>
              <a:t>mongod</a:t>
            </a:r>
            <a:r>
              <a:rPr lang="de-CH" dirty="0"/>
              <a:t> --</a:t>
            </a:r>
            <a:r>
              <a:rPr lang="de-CH" dirty="0" err="1"/>
              <a:t>storageEngine</a:t>
            </a:r>
            <a:r>
              <a:rPr lang="de-CH" dirty="0"/>
              <a:t> </a:t>
            </a:r>
            <a:r>
              <a:rPr lang="de-CH" dirty="0" err="1"/>
              <a:t>wiredTiger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693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 smtClean="0"/>
          </a:p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/>
              <a:t> </a:t>
            </a:r>
            <a:r>
              <a:rPr lang="de-CH" dirty="0" smtClean="0"/>
              <a:t>Java + </a:t>
            </a:r>
            <a:r>
              <a:rPr lang="de-CH" dirty="0" err="1" smtClean="0"/>
              <a:t>MongoDB</a:t>
            </a:r>
            <a:r>
              <a:rPr lang="de-CH" dirty="0" smtClean="0"/>
              <a:t> (</a:t>
            </a:r>
            <a:r>
              <a:rPr lang="de-CH" dirty="0" err="1" smtClean="0"/>
              <a:t>esp</a:t>
            </a:r>
            <a:r>
              <a:rPr lang="de-CH" dirty="0" smtClean="0"/>
              <a:t>. </a:t>
            </a:r>
            <a:r>
              <a:rPr lang="de-CH" dirty="0" err="1" smtClean="0"/>
              <a:t>Morphia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Examples</a:t>
            </a:r>
            <a:r>
              <a:rPr lang="de-CH" dirty="0" smtClean="0"/>
              <a:t>, </a:t>
            </a:r>
            <a:r>
              <a:rPr lang="de-CH" dirty="0" err="1" smtClean="0"/>
              <a:t>exercises</a:t>
            </a:r>
            <a:r>
              <a:rPr lang="de-CH" dirty="0" smtClean="0"/>
              <a:t>, </a:t>
            </a:r>
            <a:r>
              <a:rPr lang="de-CH" dirty="0" err="1" smtClean="0"/>
              <a:t>side-by-side</a:t>
            </a:r>
            <a:r>
              <a:rPr lang="de-CH" dirty="0" smtClean="0"/>
              <a:t> </a:t>
            </a:r>
            <a:r>
              <a:rPr lang="de-CH" dirty="0" err="1" smtClean="0"/>
              <a:t>comparison</a:t>
            </a:r>
            <a:endParaRPr lang="de-CH" dirty="0" smtClean="0"/>
          </a:p>
          <a:p>
            <a:r>
              <a:rPr lang="de-CH" dirty="0" err="1" smtClean="0"/>
              <a:t>Comparison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SQL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404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Create Index: 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({"property1": 1, "property2": -1})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({"</a:t>
            </a:r>
            <a:r>
              <a:rPr lang="de-CH" dirty="0" err="1" smtClean="0"/>
              <a:t>myArray.myElement</a:t>
            </a:r>
            <a:r>
              <a:rPr lang="de-CH" dirty="0" smtClean="0"/>
              <a:t>": 1})</a:t>
            </a:r>
          </a:p>
          <a:p>
            <a:r>
              <a:rPr lang="de-CH" dirty="0" smtClean="0"/>
              <a:t>List </a:t>
            </a:r>
            <a:r>
              <a:rPr lang="de-CH" dirty="0" err="1" smtClean="0"/>
              <a:t>indexes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Db.myCollection.getIndexes</a:t>
            </a:r>
            <a:r>
              <a:rPr lang="de-CH" dirty="0" smtClean="0"/>
              <a:t>()</a:t>
            </a:r>
          </a:p>
          <a:p>
            <a:r>
              <a:rPr lang="de-CH" dirty="0" smtClean="0"/>
              <a:t>Delete </a:t>
            </a:r>
            <a:r>
              <a:rPr lang="de-CH" dirty="0" err="1" smtClean="0"/>
              <a:t>index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Db.myCollection.dropIndex</a:t>
            </a:r>
            <a:r>
              <a:rPr lang="de-CH" dirty="0" smtClean="0"/>
              <a:t>(</a:t>
            </a:r>
            <a:r>
              <a:rPr lang="de-CH" dirty="0"/>
              <a:t>{"property1": 1, "property2": -1}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Multikey</a:t>
            </a:r>
            <a:r>
              <a:rPr lang="de-CH" dirty="0" smtClean="0"/>
              <a:t> </a:t>
            </a:r>
            <a:r>
              <a:rPr lang="de-CH" dirty="0" err="1" smtClean="0"/>
              <a:t>indexes</a:t>
            </a:r>
            <a:r>
              <a:rPr lang="de-CH" dirty="0" smtClean="0"/>
              <a:t> (on </a:t>
            </a:r>
            <a:r>
              <a:rPr lang="de-CH" dirty="0" err="1" smtClean="0"/>
              <a:t>arrays</a:t>
            </a:r>
            <a:r>
              <a:rPr lang="de-CH" dirty="0" smtClean="0"/>
              <a:t>):</a:t>
            </a:r>
          </a:p>
          <a:p>
            <a:pPr lvl="1"/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tag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a </a:t>
            </a:r>
            <a:r>
              <a:rPr lang="de-CH" dirty="0" err="1" smtClean="0"/>
              <a:t>compound</a:t>
            </a:r>
            <a:r>
              <a:rPr lang="de-CH" dirty="0" smtClean="0"/>
              <a:t> (</a:t>
            </a:r>
            <a:r>
              <a:rPr lang="de-CH" dirty="0" err="1" smtClean="0"/>
              <a:t>affects</a:t>
            </a:r>
            <a:r>
              <a:rPr lang="de-CH" dirty="0" smtClean="0"/>
              <a:t> </a:t>
            </a:r>
            <a:r>
              <a:rPr lang="de-CH" dirty="0" err="1" smtClean="0"/>
              <a:t>inserting</a:t>
            </a:r>
            <a:r>
              <a:rPr lang="de-CH" dirty="0" smtClean="0"/>
              <a:t>!)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5918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Unique Index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</a:t>
            </a:r>
            <a:r>
              <a:rPr lang="de-CH" dirty="0" err="1" smtClean="0"/>
              <a:t>thing</a:t>
            </a:r>
            <a:r>
              <a:rPr lang="de-CH" dirty="0" smtClean="0"/>
              <a:t>: 1}, {</a:t>
            </a:r>
            <a:r>
              <a:rPr lang="de-CH" dirty="0" err="1" smtClean="0"/>
              <a:t>unique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err="1" smtClean="0"/>
              <a:t>Sparse</a:t>
            </a:r>
            <a:r>
              <a:rPr lang="de-CH" dirty="0" smtClean="0"/>
              <a:t> Indexes (optional-</a:t>
            </a:r>
            <a:r>
              <a:rPr lang="de-CH" dirty="0" err="1" smtClean="0"/>
              <a:t>unique</a:t>
            </a:r>
            <a:r>
              <a:rPr lang="de-CH" dirty="0" smtClean="0"/>
              <a:t>: </a:t>
            </a:r>
            <a:r>
              <a:rPr lang="de-CH" dirty="0" err="1" smtClean="0"/>
              <a:t>index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missing</a:t>
            </a:r>
            <a:r>
              <a:rPr lang="de-CH" dirty="0" smtClean="0"/>
              <a:t> on </a:t>
            </a:r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documents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not </a:t>
            </a:r>
            <a:r>
              <a:rPr lang="de-CH" dirty="0" err="1" smtClean="0">
                <a:sym typeface="Wingdings" panose="05000000000000000000" pitchFamily="2" charset="2"/>
              </a:rPr>
              <a:t>indexed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Db.myCollection.createIndex</a:t>
            </a:r>
            <a:r>
              <a:rPr lang="de-CH" dirty="0" smtClean="0"/>
              <a:t>({</a:t>
            </a:r>
            <a:r>
              <a:rPr lang="de-CH" dirty="0" err="1" smtClean="0"/>
              <a:t>thing</a:t>
            </a:r>
            <a:r>
              <a:rPr lang="de-CH" dirty="0" smtClean="0"/>
              <a:t>: 1}, {</a:t>
            </a:r>
            <a:r>
              <a:rPr lang="de-CH" dirty="0" err="1" smtClean="0"/>
              <a:t>unique:true</a:t>
            </a:r>
            <a:r>
              <a:rPr lang="de-CH" dirty="0" smtClean="0"/>
              <a:t>, </a:t>
            </a:r>
            <a:r>
              <a:rPr lang="de-CH" dirty="0" err="1" smtClean="0"/>
              <a:t>sparse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})</a:t>
            </a:r>
          </a:p>
          <a:p>
            <a:r>
              <a:rPr lang="de-CH" dirty="0" smtClean="0"/>
              <a:t>Index </a:t>
            </a:r>
            <a:r>
              <a:rPr lang="de-CH" dirty="0" err="1" smtClean="0"/>
              <a:t>creation</a:t>
            </a:r>
            <a:endParaRPr lang="de-CH" dirty="0" smtClean="0"/>
          </a:p>
          <a:p>
            <a:pPr lvl="1"/>
            <a:r>
              <a:rPr lang="de-CH" dirty="0" err="1" smtClean="0"/>
              <a:t>Foreground</a:t>
            </a:r>
            <a:r>
              <a:rPr lang="de-CH" dirty="0" smtClean="0"/>
              <a:t> (</a:t>
            </a:r>
            <a:r>
              <a:rPr lang="de-CH" dirty="0" err="1" smtClean="0"/>
              <a:t>default</a:t>
            </a:r>
            <a:r>
              <a:rPr lang="de-CH" dirty="0" smtClean="0"/>
              <a:t>): fast, R/W-</a:t>
            </a:r>
            <a:r>
              <a:rPr lang="de-CH" dirty="0" err="1" smtClean="0"/>
              <a:t>Blocking</a:t>
            </a:r>
            <a:endParaRPr lang="de-CH" dirty="0" smtClean="0"/>
          </a:p>
          <a:p>
            <a:pPr lvl="1"/>
            <a:r>
              <a:rPr lang="de-CH" dirty="0" smtClean="0"/>
              <a:t>Background: </a:t>
            </a:r>
            <a:r>
              <a:rPr lang="de-CH" dirty="0" err="1" smtClean="0"/>
              <a:t>slow</a:t>
            </a:r>
            <a:r>
              <a:rPr lang="de-CH" dirty="0" smtClean="0"/>
              <a:t>, non-</a:t>
            </a:r>
            <a:r>
              <a:rPr lang="de-CH" dirty="0" err="1" smtClean="0"/>
              <a:t>blocking</a:t>
            </a:r>
            <a:endParaRPr lang="de-CH" dirty="0" smtClean="0"/>
          </a:p>
          <a:p>
            <a:pPr lvl="2"/>
            <a:r>
              <a:rPr lang="de-CH" dirty="0" err="1"/>
              <a:t>Db.myCollection.createIndex</a:t>
            </a:r>
            <a:r>
              <a:rPr lang="de-CH" dirty="0"/>
              <a:t>({</a:t>
            </a:r>
            <a:r>
              <a:rPr lang="de-CH" dirty="0" err="1"/>
              <a:t>thing</a:t>
            </a:r>
            <a:r>
              <a:rPr lang="de-CH" dirty="0"/>
              <a:t>: 1}, {</a:t>
            </a:r>
            <a:r>
              <a:rPr lang="de-CH" dirty="0" err="1"/>
              <a:t>background</a:t>
            </a:r>
            <a:r>
              <a:rPr lang="de-CH" dirty="0"/>
              <a:t>: </a:t>
            </a:r>
            <a:r>
              <a:rPr lang="de-CH" dirty="0" err="1"/>
              <a:t>true</a:t>
            </a:r>
            <a:r>
              <a:rPr lang="de-CH" dirty="0"/>
              <a:t>})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6029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Geospatial</a:t>
            </a:r>
            <a:r>
              <a:rPr lang="de-CH" dirty="0" smtClean="0"/>
              <a:t> Indexes (</a:t>
            </a:r>
            <a:r>
              <a:rPr lang="de-CH" dirty="0" err="1" smtClean="0"/>
              <a:t>cartesian</a:t>
            </a:r>
            <a:r>
              <a:rPr lang="de-CH" dirty="0" smtClean="0"/>
              <a:t> </a:t>
            </a:r>
            <a:r>
              <a:rPr lang="de-CH" dirty="0" err="1" smtClean="0"/>
              <a:t>coordinate</a:t>
            </a:r>
            <a:r>
              <a:rPr lang="de-CH" dirty="0" smtClean="0"/>
              <a:t> </a:t>
            </a:r>
            <a:r>
              <a:rPr lang="de-CH" dirty="0" err="1" smtClean="0"/>
              <a:t>system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Find </a:t>
            </a:r>
            <a:r>
              <a:rPr lang="de-CH" dirty="0" err="1" smtClean="0"/>
              <a:t>closest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endParaRPr lang="de-CH" dirty="0" smtClean="0"/>
          </a:p>
          <a:p>
            <a:pPr lvl="1"/>
            <a:r>
              <a:rPr lang="de-CH" dirty="0" err="1" smtClean="0"/>
              <a:t>Db.places.insert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[</a:t>
            </a:r>
            <a:r>
              <a:rPr lang="de-CH" dirty="0" err="1" smtClean="0"/>
              <a:t>x,y</a:t>
            </a:r>
            <a:r>
              <a:rPr lang="de-CH" dirty="0" smtClean="0"/>
              <a:t>]})</a:t>
            </a:r>
          </a:p>
          <a:p>
            <a:pPr lvl="1"/>
            <a:r>
              <a:rPr lang="de-CH" dirty="0" err="1" smtClean="0"/>
              <a:t>Db.places.createIndex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'2d'})</a:t>
            </a:r>
          </a:p>
          <a:p>
            <a:pPr lvl="1"/>
            <a:r>
              <a:rPr lang="de-CH" dirty="0" err="1" smtClean="0"/>
              <a:t>Db.places.find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{$</a:t>
            </a:r>
            <a:r>
              <a:rPr lang="de-CH" dirty="0" err="1" smtClean="0"/>
              <a:t>near</a:t>
            </a:r>
            <a:r>
              <a:rPr lang="de-CH" dirty="0" smtClean="0"/>
              <a:t>: [</a:t>
            </a:r>
            <a:r>
              <a:rPr lang="de-CH" dirty="0" err="1" smtClean="0"/>
              <a:t>x,y</a:t>
            </a:r>
            <a:r>
              <a:rPr lang="de-CH" dirty="0" smtClean="0"/>
              <a:t>]}}).</a:t>
            </a:r>
            <a:r>
              <a:rPr lang="de-CH" dirty="0" err="1" smtClean="0"/>
              <a:t>limit</a:t>
            </a:r>
            <a:r>
              <a:rPr lang="de-CH" dirty="0" smtClean="0"/>
              <a:t>(20)</a:t>
            </a:r>
          </a:p>
          <a:p>
            <a:r>
              <a:rPr lang="de-CH" dirty="0" err="1" smtClean="0"/>
              <a:t>Geospacial</a:t>
            </a:r>
            <a:r>
              <a:rPr lang="de-CH" dirty="0" smtClean="0"/>
              <a:t> </a:t>
            </a:r>
            <a:r>
              <a:rPr lang="de-CH" dirty="0" err="1" smtClean="0"/>
              <a:t>Spherical</a:t>
            </a:r>
            <a:r>
              <a:rPr lang="de-CH" dirty="0" smtClean="0"/>
              <a:t> Indexes</a:t>
            </a:r>
          </a:p>
          <a:p>
            <a:pPr lvl="1"/>
            <a:r>
              <a:rPr lang="de-CH" dirty="0" smtClean="0"/>
              <a:t>Mark </a:t>
            </a:r>
            <a:r>
              <a:rPr lang="de-CH" dirty="0" err="1" smtClean="0"/>
              <a:t>locations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GeoJSON</a:t>
            </a:r>
            <a:r>
              <a:rPr lang="de-CH" dirty="0" smtClean="0"/>
              <a:t> </a:t>
            </a:r>
            <a:r>
              <a:rPr lang="de-CH" dirty="0" err="1" smtClean="0"/>
              <a:t>specification</a:t>
            </a:r>
            <a:r>
              <a:rPr lang="de-CH" dirty="0"/>
              <a:t> </a:t>
            </a:r>
            <a:r>
              <a:rPr lang="de-CH" dirty="0" smtClean="0"/>
              <a:t>(geojson.org)</a:t>
            </a:r>
          </a:p>
          <a:p>
            <a:pPr lvl="1"/>
            <a:r>
              <a:rPr lang="de-CH" dirty="0" err="1" smtClean="0"/>
              <a:t>Db.places.createIndex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'2dsphere'})</a:t>
            </a:r>
          </a:p>
          <a:p>
            <a:pPr lvl="1"/>
            <a:r>
              <a:rPr lang="de-CH" dirty="0" err="1" smtClean="0"/>
              <a:t>Db.places.find</a:t>
            </a:r>
            <a:r>
              <a:rPr lang="de-CH" dirty="0" smtClean="0"/>
              <a:t>({</a:t>
            </a:r>
            <a:r>
              <a:rPr lang="de-CH" dirty="0" err="1" smtClean="0"/>
              <a:t>location</a:t>
            </a:r>
            <a:r>
              <a:rPr lang="de-CH" dirty="0" smtClean="0"/>
              <a:t>: {$</a:t>
            </a:r>
            <a:r>
              <a:rPr lang="de-CH" dirty="0" err="1" smtClean="0"/>
              <a:t>near</a:t>
            </a:r>
            <a:r>
              <a:rPr lang="de-CH" dirty="0" smtClean="0"/>
              <a:t>: {$</a:t>
            </a:r>
            <a:r>
              <a:rPr lang="de-CH" dirty="0" err="1" smtClean="0"/>
              <a:t>geometry</a:t>
            </a:r>
            <a:r>
              <a:rPr lang="de-CH" dirty="0" smtClean="0"/>
              <a:t>: {type: 'Point', </a:t>
            </a:r>
            <a:r>
              <a:rPr lang="de-CH" dirty="0" err="1" smtClean="0"/>
              <a:t>coordinates</a:t>
            </a:r>
            <a:r>
              <a:rPr lang="de-CH" dirty="0" smtClean="0"/>
              <a:t>: [</a:t>
            </a:r>
            <a:r>
              <a:rPr lang="de-CH" dirty="0" err="1" smtClean="0"/>
              <a:t>lng,lat</a:t>
            </a:r>
            <a:r>
              <a:rPr lang="de-CH" dirty="0" smtClean="0"/>
              <a:t>]}, $</a:t>
            </a:r>
            <a:r>
              <a:rPr lang="de-CH" dirty="0" err="1" smtClean="0"/>
              <a:t>maxDistance</a:t>
            </a:r>
            <a:r>
              <a:rPr lang="de-CH" dirty="0" smtClean="0"/>
              <a:t>: 2000}}})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84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Indexes (</a:t>
            </a:r>
            <a:r>
              <a:rPr lang="de-CH" dirty="0" err="1" smtClean="0"/>
              <a:t>contd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 </a:t>
            </a:r>
            <a:r>
              <a:rPr lang="de-CH" dirty="0" err="1" smtClean="0"/>
              <a:t>index</a:t>
            </a:r>
            <a:r>
              <a:rPr lang="de-CH" dirty="0" smtClean="0"/>
              <a:t>: </a:t>
            </a:r>
            <a:r>
              <a:rPr lang="de-CH" dirty="0" err="1" smtClean="0"/>
              <a:t>Full</a:t>
            </a:r>
            <a:r>
              <a:rPr lang="de-CH" dirty="0" smtClean="0"/>
              <a:t>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search</a:t>
            </a:r>
            <a:endParaRPr lang="de-CH" dirty="0" smtClean="0"/>
          </a:p>
          <a:p>
            <a:pPr lvl="1"/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elimitates</a:t>
            </a:r>
            <a:r>
              <a:rPr lang="de-CH" dirty="0" smtClean="0"/>
              <a:t> </a:t>
            </a:r>
            <a:r>
              <a:rPr lang="de-CH" dirty="0" err="1" smtClean="0"/>
              <a:t>stop</a:t>
            </a:r>
            <a:r>
              <a:rPr lang="de-CH" dirty="0" smtClean="0"/>
              <a:t> </a:t>
            </a:r>
            <a:r>
              <a:rPr lang="de-CH" dirty="0" err="1" smtClean="0"/>
              <a:t>words</a:t>
            </a:r>
            <a:endParaRPr lang="de-CH" dirty="0" smtClean="0"/>
          </a:p>
          <a:p>
            <a:pPr lvl="2"/>
            <a:r>
              <a:rPr lang="de-CH" dirty="0" err="1" smtClean="0"/>
              <a:t>Db.sentences.find</a:t>
            </a:r>
            <a:r>
              <a:rPr lang="de-CH" dirty="0" smtClean="0"/>
              <a:t>({$</a:t>
            </a:r>
            <a:r>
              <a:rPr lang="de-CH" dirty="0" err="1" smtClean="0"/>
              <a:t>text</a:t>
            </a:r>
            <a:r>
              <a:rPr lang="de-CH" dirty="0" smtClean="0"/>
              <a:t>: {$</a:t>
            </a:r>
            <a:r>
              <a:rPr lang="de-CH" dirty="0" err="1" smtClean="0"/>
              <a:t>search</a:t>
            </a:r>
            <a:r>
              <a:rPr lang="de-CH" dirty="0" smtClean="0"/>
              <a:t>: '</a:t>
            </a:r>
            <a:r>
              <a:rPr lang="de-CH" dirty="0" err="1" smtClean="0"/>
              <a:t>word</a:t>
            </a:r>
            <a:r>
              <a:rPr lang="de-CH" dirty="0" smtClean="0"/>
              <a:t>'}})</a:t>
            </a:r>
          </a:p>
          <a:p>
            <a:pPr lvl="2"/>
            <a:r>
              <a:rPr lang="de-CH" dirty="0" err="1"/>
              <a:t>Db.sentences.find</a:t>
            </a:r>
            <a:r>
              <a:rPr lang="de-CH" dirty="0"/>
              <a:t>({$</a:t>
            </a:r>
            <a:r>
              <a:rPr lang="de-CH" dirty="0" err="1"/>
              <a:t>text</a:t>
            </a:r>
            <a:r>
              <a:rPr lang="de-CH" dirty="0"/>
              <a:t>: {$</a:t>
            </a:r>
            <a:r>
              <a:rPr lang="de-CH" dirty="0" err="1"/>
              <a:t>search</a:t>
            </a:r>
            <a:r>
              <a:rPr lang="de-CH" dirty="0"/>
              <a:t>: </a:t>
            </a:r>
            <a:r>
              <a:rPr lang="de-CH" dirty="0" smtClean="0"/>
              <a:t>'word1 word2'}}) </a:t>
            </a:r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err="1" smtClean="0">
                <a:sym typeface="Wingdings" panose="05000000000000000000" pitchFamily="2" charset="2"/>
              </a:rPr>
              <a:t>logical</a:t>
            </a:r>
            <a:r>
              <a:rPr lang="de-CH" dirty="0" smtClean="0">
                <a:sym typeface="Wingdings" panose="05000000000000000000" pitchFamily="2" charset="2"/>
              </a:rPr>
              <a:t> OR</a:t>
            </a:r>
            <a:endParaRPr lang="de-CH" dirty="0" smtClean="0"/>
          </a:p>
          <a:p>
            <a:pPr lvl="1"/>
            <a:r>
              <a:rPr lang="de-CH" dirty="0" err="1" smtClean="0"/>
              <a:t>Computes</a:t>
            </a:r>
            <a:r>
              <a:rPr lang="de-CH" dirty="0" smtClean="0"/>
              <a:t> a score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find </a:t>
            </a:r>
            <a:r>
              <a:rPr lang="de-CH" dirty="0" err="1" smtClean="0"/>
              <a:t>most</a:t>
            </a:r>
            <a:r>
              <a:rPr lang="de-CH" dirty="0" smtClean="0"/>
              <a:t> relevant </a:t>
            </a:r>
            <a:r>
              <a:rPr lang="de-CH" dirty="0" err="1" smtClean="0"/>
              <a:t>matches</a:t>
            </a:r>
            <a:endParaRPr lang="de-CH" dirty="0" smtClean="0"/>
          </a:p>
          <a:p>
            <a:pPr lvl="2"/>
            <a:r>
              <a:rPr lang="de-CH" dirty="0" err="1" smtClean="0"/>
              <a:t>Db.sentences.find</a:t>
            </a:r>
            <a:r>
              <a:rPr lang="de-CH" dirty="0" smtClean="0"/>
              <a:t>({$</a:t>
            </a:r>
            <a:r>
              <a:rPr lang="de-CH" dirty="0" err="1" smtClean="0"/>
              <a:t>text</a:t>
            </a:r>
            <a:r>
              <a:rPr lang="de-CH" dirty="0" smtClean="0"/>
              <a:t>: {$</a:t>
            </a:r>
            <a:r>
              <a:rPr lang="de-CH" dirty="0" err="1" smtClean="0"/>
              <a:t>search</a:t>
            </a:r>
            <a:r>
              <a:rPr lang="de-CH" dirty="0" smtClean="0"/>
              <a:t>: 'word1, word2'}}, {score: {</a:t>
            </a:r>
            <a:r>
              <a:rPr lang="de-CH" b="1" dirty="0" smtClean="0"/>
              <a:t>$</a:t>
            </a:r>
            <a:r>
              <a:rPr lang="de-CH" b="1" dirty="0" err="1" smtClean="0"/>
              <a:t>meta</a:t>
            </a:r>
            <a:r>
              <a:rPr lang="de-CH" b="1" dirty="0" smtClean="0"/>
              <a:t>: '</a:t>
            </a:r>
            <a:r>
              <a:rPr lang="de-CH" b="1" dirty="0" err="1" smtClean="0"/>
              <a:t>textScore</a:t>
            </a:r>
            <a:r>
              <a:rPr lang="de-CH" b="1" dirty="0" smtClean="0"/>
              <a:t>'</a:t>
            </a:r>
            <a:r>
              <a:rPr lang="de-CH" dirty="0" smtClean="0"/>
              <a:t>}}).</a:t>
            </a:r>
            <a:r>
              <a:rPr lang="de-CH" dirty="0" err="1" smtClean="0"/>
              <a:t>sort</a:t>
            </a:r>
            <a:r>
              <a:rPr lang="de-CH" dirty="0" smtClean="0"/>
              <a:t>(</a:t>
            </a:r>
            <a:r>
              <a:rPr lang="de-CH" dirty="0"/>
              <a:t>{score: {$</a:t>
            </a:r>
            <a:r>
              <a:rPr lang="de-CH" dirty="0" err="1"/>
              <a:t>meta</a:t>
            </a:r>
            <a:r>
              <a:rPr lang="de-CH" dirty="0"/>
              <a:t>: '</a:t>
            </a:r>
            <a:r>
              <a:rPr lang="de-CH" dirty="0" err="1"/>
              <a:t>textScore</a:t>
            </a:r>
            <a:r>
              <a:rPr lang="de-CH" dirty="0"/>
              <a:t>'}}</a:t>
            </a:r>
            <a:r>
              <a:rPr lang="de-CH" dirty="0" smtClean="0"/>
              <a:t>)</a:t>
            </a:r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82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Explaining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Different </a:t>
            </a:r>
            <a:r>
              <a:rPr lang="de-CH" dirty="0" err="1" smtClean="0"/>
              <a:t>verbosity</a:t>
            </a:r>
            <a:r>
              <a:rPr lang="de-CH" dirty="0" smtClean="0"/>
              <a:t> </a:t>
            </a:r>
            <a:r>
              <a:rPr lang="de-CH" dirty="0" err="1" smtClean="0"/>
              <a:t>levels</a:t>
            </a:r>
            <a:endParaRPr lang="de-CH" dirty="0" smtClean="0"/>
          </a:p>
          <a:p>
            <a:pPr lvl="1"/>
            <a:r>
              <a:rPr lang="de-CH" dirty="0" smtClean="0"/>
              <a:t>Default:</a:t>
            </a:r>
          </a:p>
          <a:p>
            <a:pPr lvl="2"/>
            <a:r>
              <a:rPr lang="de-CH" dirty="0" err="1" smtClean="0"/>
              <a:t>Db.explain</a:t>
            </a:r>
            <a:r>
              <a:rPr lang="de-CH" dirty="0" smtClean="0"/>
              <a:t>()</a:t>
            </a:r>
          </a:p>
          <a:p>
            <a:pPr lvl="1"/>
            <a:r>
              <a:rPr lang="de-CH" dirty="0" err="1" smtClean="0"/>
              <a:t>Statistics</a:t>
            </a:r>
            <a:endParaRPr lang="de-CH" dirty="0" smtClean="0"/>
          </a:p>
          <a:p>
            <a:pPr lvl="2"/>
            <a:r>
              <a:rPr lang="de-CH" dirty="0" err="1" smtClean="0"/>
              <a:t>Db.explain</a:t>
            </a:r>
            <a:r>
              <a:rPr lang="de-CH" dirty="0" smtClean="0"/>
              <a:t>("</a:t>
            </a:r>
            <a:r>
              <a:rPr lang="de-CH" dirty="0" err="1" smtClean="0"/>
              <a:t>executionStats</a:t>
            </a:r>
            <a:r>
              <a:rPr lang="de-CH" dirty="0" smtClean="0"/>
              <a:t>")</a:t>
            </a:r>
          </a:p>
          <a:p>
            <a:pPr lvl="1"/>
            <a:r>
              <a:rPr lang="de-CH" dirty="0" err="1" smtClean="0"/>
              <a:t>Everything</a:t>
            </a:r>
            <a:endParaRPr lang="de-CH" dirty="0" smtClean="0"/>
          </a:p>
          <a:p>
            <a:pPr lvl="2"/>
            <a:r>
              <a:rPr lang="de-CH" dirty="0" err="1" smtClean="0"/>
              <a:t>Db.explain</a:t>
            </a:r>
            <a:r>
              <a:rPr lang="de-CH" dirty="0" smtClean="0"/>
              <a:t>("</a:t>
            </a:r>
            <a:r>
              <a:rPr lang="de-CH" dirty="0" err="1" smtClean="0"/>
              <a:t>allPlansExecution</a:t>
            </a:r>
            <a:r>
              <a:rPr lang="de-CH" dirty="0" smtClean="0"/>
              <a:t>")</a:t>
            </a:r>
          </a:p>
          <a:p>
            <a:r>
              <a:rPr lang="de-CH" dirty="0" err="1" smtClean="0"/>
              <a:t>Covered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endParaRPr lang="de-CH" dirty="0" smtClean="0"/>
          </a:p>
          <a:p>
            <a:pPr lvl="1"/>
            <a:r>
              <a:rPr lang="de-CH" dirty="0" err="1" smtClean="0"/>
              <a:t>Projection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index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r>
              <a:rPr lang="de-CH" dirty="0" smtClean="0"/>
              <a:t>: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indexed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performance</a:t>
            </a:r>
            <a:r>
              <a:rPr lang="de-CH" dirty="0" smtClean="0"/>
              <a:t> </a:t>
            </a:r>
            <a:r>
              <a:rPr lang="de-CH" dirty="0" err="1" smtClean="0"/>
              <a:t>reasons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6240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Logging</a:t>
            </a:r>
            <a:r>
              <a:rPr lang="de-CH" dirty="0" smtClean="0"/>
              <a:t>/</a:t>
            </a:r>
            <a:r>
              <a:rPr lang="de-CH" dirty="0" err="1" smtClean="0"/>
              <a:t>Profiling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err="1" smtClean="0"/>
              <a:t>Queries</a:t>
            </a:r>
            <a:r>
              <a:rPr lang="de-CH" dirty="0" smtClean="0"/>
              <a:t> &gt; 100ms </a:t>
            </a:r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appear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text</a:t>
            </a:r>
            <a:r>
              <a:rPr lang="de-CH" dirty="0" smtClean="0"/>
              <a:t> log</a:t>
            </a:r>
          </a:p>
          <a:p>
            <a:r>
              <a:rPr lang="de-CH" dirty="0" err="1" smtClean="0"/>
              <a:t>Profiler</a:t>
            </a:r>
            <a:r>
              <a:rPr lang="de-CH" dirty="0" smtClean="0"/>
              <a:t> </a:t>
            </a:r>
            <a:r>
              <a:rPr lang="de-CH" dirty="0" err="1"/>
              <a:t>a</a:t>
            </a:r>
            <a:r>
              <a:rPr lang="de-CH" dirty="0" err="1" smtClean="0"/>
              <a:t>vailable</a:t>
            </a:r>
            <a:endParaRPr lang="de-CH" dirty="0" smtClean="0"/>
          </a:p>
          <a:p>
            <a:pPr lvl="1"/>
            <a:r>
              <a:rPr lang="de-CH" dirty="0" smtClean="0"/>
              <a:t>CL Option: --profile x --</a:t>
            </a:r>
            <a:r>
              <a:rPr lang="de-CH" dirty="0" err="1" smtClean="0"/>
              <a:t>slowms</a:t>
            </a:r>
            <a:r>
              <a:rPr lang="de-CH" dirty="0" smtClean="0"/>
              <a:t> 2</a:t>
            </a:r>
            <a:endParaRPr lang="de-CH" dirty="0"/>
          </a:p>
          <a:p>
            <a:pPr lvl="1"/>
            <a:r>
              <a:rPr lang="de-CH" dirty="0" smtClean="0"/>
              <a:t>different log </a:t>
            </a:r>
            <a:r>
              <a:rPr lang="de-CH" dirty="0" err="1" smtClean="0"/>
              <a:t>levels</a:t>
            </a:r>
            <a:r>
              <a:rPr lang="de-CH" dirty="0" smtClean="0"/>
              <a:t> (x </a:t>
            </a:r>
            <a:r>
              <a:rPr lang="de-CH" dirty="0" err="1" smtClean="0"/>
              <a:t>option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0=off</a:t>
            </a:r>
          </a:p>
          <a:p>
            <a:pPr lvl="2"/>
            <a:r>
              <a:rPr lang="de-CH" dirty="0" smtClean="0"/>
              <a:t>1=</a:t>
            </a:r>
            <a:r>
              <a:rPr lang="de-CH" dirty="0" err="1" smtClean="0"/>
              <a:t>slow</a:t>
            </a:r>
            <a:r>
              <a:rPr lang="de-CH" dirty="0" smtClean="0"/>
              <a:t> </a:t>
            </a:r>
            <a:r>
              <a:rPr lang="de-CH" dirty="0" err="1" smtClean="0"/>
              <a:t>queries</a:t>
            </a:r>
            <a:r>
              <a:rPr lang="de-CH" dirty="0" smtClean="0"/>
              <a:t> (</a:t>
            </a:r>
            <a:r>
              <a:rPr lang="de-CH" dirty="0" err="1" smtClean="0"/>
              <a:t>slowms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2=all </a:t>
            </a:r>
            <a:r>
              <a:rPr lang="de-CH" dirty="0" err="1" smtClean="0"/>
              <a:t>queries</a:t>
            </a:r>
            <a:endParaRPr lang="de-CH" dirty="0" smtClean="0"/>
          </a:p>
          <a:p>
            <a:pPr lvl="1"/>
            <a:r>
              <a:rPr lang="de-CH" dirty="0" err="1" smtClean="0"/>
              <a:t>Results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queried</a:t>
            </a:r>
            <a:r>
              <a:rPr lang="de-CH" dirty="0" smtClean="0"/>
              <a:t>: </a:t>
            </a:r>
            <a:r>
              <a:rPr lang="de-CH" dirty="0" err="1" smtClean="0"/>
              <a:t>db.system.profile.find</a:t>
            </a:r>
            <a:r>
              <a:rPr lang="de-CH" dirty="0" smtClean="0"/>
              <a:t>()</a:t>
            </a:r>
          </a:p>
          <a:p>
            <a:r>
              <a:rPr lang="de-CH" dirty="0" smtClean="0"/>
              <a:t>Realtime </a:t>
            </a:r>
            <a:r>
              <a:rPr lang="de-CH" dirty="0" err="1" smtClean="0"/>
              <a:t>Statistics</a:t>
            </a:r>
            <a:r>
              <a:rPr lang="de-CH" dirty="0" smtClean="0"/>
              <a:t> (IO,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, …) </a:t>
            </a:r>
            <a:r>
              <a:rPr lang="de-CH" dirty="0" err="1" smtClean="0"/>
              <a:t>available</a:t>
            </a:r>
            <a:r>
              <a:rPr lang="de-CH" dirty="0" smtClean="0"/>
              <a:t> via </a:t>
            </a:r>
            <a:r>
              <a:rPr lang="de-CH" dirty="0" err="1" smtClean="0"/>
              <a:t>mongostat</a:t>
            </a:r>
            <a:endParaRPr lang="de-CH" dirty="0" smtClean="0"/>
          </a:p>
          <a:p>
            <a:r>
              <a:rPr lang="de-CH" dirty="0" smtClean="0"/>
              <a:t>Realtime </a:t>
            </a:r>
            <a:r>
              <a:rPr lang="de-CH" dirty="0" err="1" smtClean="0"/>
              <a:t>Statistics</a:t>
            </a:r>
            <a:r>
              <a:rPr lang="de-CH" dirty="0" smtClean="0"/>
              <a:t> (time </a:t>
            </a:r>
            <a:r>
              <a:rPr lang="de-CH" dirty="0" err="1" smtClean="0"/>
              <a:t>spent</a:t>
            </a:r>
            <a:r>
              <a:rPr lang="de-CH" dirty="0" smtClean="0"/>
              <a:t> </a:t>
            </a:r>
            <a:r>
              <a:rPr lang="de-CH" dirty="0" err="1" smtClean="0"/>
              <a:t>reading</a:t>
            </a:r>
            <a:r>
              <a:rPr lang="de-CH" dirty="0" smtClean="0"/>
              <a:t>/</a:t>
            </a:r>
            <a:r>
              <a:rPr lang="de-CH" dirty="0" err="1" smtClean="0"/>
              <a:t>writing</a:t>
            </a:r>
            <a:r>
              <a:rPr lang="de-CH" dirty="0" smtClean="0"/>
              <a:t> in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dirty="0" smtClean="0"/>
              <a:t>) </a:t>
            </a:r>
            <a:r>
              <a:rPr lang="de-CH" dirty="0" err="1" smtClean="0"/>
              <a:t>available</a:t>
            </a:r>
            <a:r>
              <a:rPr lang="de-CH" dirty="0" smtClean="0"/>
              <a:t> via </a:t>
            </a:r>
            <a:r>
              <a:rPr lang="de-CH" dirty="0" err="1" smtClean="0"/>
              <a:t>mongotop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939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Aggregation Framework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$</a:t>
            </a:r>
            <a:r>
              <a:rPr lang="de-CH" dirty="0" err="1" smtClean="0"/>
              <a:t>project</a:t>
            </a:r>
            <a:r>
              <a:rPr lang="de-CH" dirty="0" smtClean="0"/>
              <a:t> (1:1):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match</a:t>
            </a:r>
            <a:r>
              <a:rPr lang="de-CH" dirty="0" smtClean="0"/>
              <a:t> (n:1):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group</a:t>
            </a:r>
            <a:r>
              <a:rPr lang="de-CH" dirty="0" smtClean="0"/>
              <a:t> (n:1): Analog zu SQL Group </a:t>
            </a:r>
            <a:r>
              <a:rPr lang="de-CH" dirty="0" err="1" smtClean="0"/>
              <a:t>By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sort</a:t>
            </a:r>
            <a:r>
              <a:rPr lang="de-CH" dirty="0" smtClean="0"/>
              <a:t> (1:1)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skip</a:t>
            </a:r>
            <a:r>
              <a:rPr lang="de-CH" dirty="0" smtClean="0"/>
              <a:t> (n:1)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limit</a:t>
            </a:r>
            <a:r>
              <a:rPr lang="de-CH" dirty="0" smtClean="0"/>
              <a:t> (n:1)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unwind</a:t>
            </a:r>
            <a:r>
              <a:rPr lang="de-CH" dirty="0" smtClean="0"/>
              <a:t> (1:n): normalisieren</a:t>
            </a:r>
          </a:p>
          <a:p>
            <a:r>
              <a:rPr lang="de-CH" dirty="0" smtClean="0"/>
              <a:t>$out (1:1): auslesen</a:t>
            </a:r>
          </a:p>
          <a:p>
            <a:r>
              <a:rPr lang="de-CH" dirty="0" smtClean="0"/>
              <a:t>($</a:t>
            </a:r>
            <a:r>
              <a:rPr lang="de-CH" dirty="0" err="1" smtClean="0"/>
              <a:t>redact</a:t>
            </a:r>
            <a:r>
              <a:rPr lang="de-CH" dirty="0" smtClean="0"/>
              <a:t>)</a:t>
            </a:r>
          </a:p>
          <a:p>
            <a:r>
              <a:rPr lang="de-CH" dirty="0" smtClean="0"/>
              <a:t>($</a:t>
            </a:r>
            <a:r>
              <a:rPr lang="de-CH" dirty="0" err="1" smtClean="0"/>
              <a:t>geonear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8537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group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 Key: </a:t>
            </a:r>
            <a:br>
              <a:rPr lang="de-CH" dirty="0" smtClean="0"/>
            </a:br>
            <a:r>
              <a:rPr lang="de-CH" dirty="0" err="1" smtClean="0"/>
              <a:t>db.products.aggregate</a:t>
            </a:r>
            <a:r>
              <a:rPr lang="de-CH" dirty="0"/>
              <a:t>([{$</a:t>
            </a:r>
            <a:r>
              <a:rPr lang="de-CH" dirty="0" err="1"/>
              <a:t>group</a:t>
            </a:r>
            <a:r>
              <a:rPr lang="de-CH" dirty="0"/>
              <a:t>: {_</a:t>
            </a:r>
            <a:r>
              <a:rPr lang="de-CH" dirty="0" err="1"/>
              <a:t>id</a:t>
            </a:r>
            <a:r>
              <a:rPr lang="de-CH" dirty="0"/>
              <a:t>: "</a:t>
            </a:r>
            <a:r>
              <a:rPr lang="de-CH" b="1" dirty="0"/>
              <a:t>$</a:t>
            </a:r>
            <a:r>
              <a:rPr lang="de-CH" dirty="0" err="1"/>
              <a:t>manufacturer</a:t>
            </a:r>
            <a:r>
              <a:rPr lang="de-CH" dirty="0"/>
              <a:t>", </a:t>
            </a:r>
            <a:r>
              <a:rPr lang="de-CH" dirty="0" err="1"/>
              <a:t>num_products</a:t>
            </a:r>
            <a:r>
              <a:rPr lang="de-CH" dirty="0"/>
              <a:t>: {$sum:1</a:t>
            </a:r>
            <a:r>
              <a:rPr lang="de-CH" dirty="0" smtClean="0"/>
              <a:t>}}}])</a:t>
            </a:r>
          </a:p>
          <a:p>
            <a:r>
              <a:rPr lang="de-CH" dirty="0" smtClean="0"/>
              <a:t>Multiple </a:t>
            </a:r>
            <a:r>
              <a:rPr lang="de-CH" dirty="0" err="1" smtClean="0"/>
              <a:t>keys</a:t>
            </a:r>
            <a:r>
              <a:rPr lang="de-CH" dirty="0" smtClean="0"/>
              <a:t>:</a:t>
            </a:r>
            <a:br>
              <a:rPr lang="de-CH" dirty="0" smtClean="0"/>
            </a:br>
            <a:r>
              <a:rPr lang="de-CH" dirty="0" err="1" smtClean="0"/>
              <a:t>db.products.aggregate</a:t>
            </a:r>
            <a:r>
              <a:rPr lang="de-CH" dirty="0"/>
              <a:t>([{$</a:t>
            </a:r>
            <a:r>
              <a:rPr lang="de-CH" dirty="0" err="1"/>
              <a:t>group</a:t>
            </a:r>
            <a:r>
              <a:rPr lang="de-CH" dirty="0"/>
              <a:t>: {_</a:t>
            </a:r>
            <a:r>
              <a:rPr lang="de-CH" dirty="0" err="1"/>
              <a:t>id</a:t>
            </a:r>
            <a:r>
              <a:rPr lang="de-CH" dirty="0" smtClean="0"/>
              <a:t>: {"</a:t>
            </a:r>
            <a:r>
              <a:rPr lang="de-CH" dirty="0" err="1" smtClean="0"/>
              <a:t>manufacturer</a:t>
            </a:r>
            <a:r>
              <a:rPr lang="de-CH" dirty="0" smtClean="0"/>
              <a:t>": </a:t>
            </a:r>
            <a:r>
              <a:rPr lang="de-CH" dirty="0"/>
              <a:t>"</a:t>
            </a:r>
            <a:r>
              <a:rPr lang="de-CH" b="1" dirty="0"/>
              <a:t>$</a:t>
            </a:r>
            <a:r>
              <a:rPr lang="de-CH" dirty="0" err="1"/>
              <a:t>manufacturer</a:t>
            </a:r>
            <a:r>
              <a:rPr lang="de-CH" dirty="0" smtClean="0"/>
              <a:t>", "</a:t>
            </a:r>
            <a:r>
              <a:rPr lang="de-CH" dirty="0" err="1" smtClean="0"/>
              <a:t>category</a:t>
            </a:r>
            <a:r>
              <a:rPr lang="de-CH" dirty="0" smtClean="0"/>
              <a:t>": "</a:t>
            </a:r>
            <a:r>
              <a:rPr lang="de-CH" b="1" dirty="0" smtClean="0"/>
              <a:t>$</a:t>
            </a:r>
            <a:r>
              <a:rPr lang="de-CH" dirty="0" err="1" smtClean="0"/>
              <a:t>category</a:t>
            </a:r>
            <a:r>
              <a:rPr lang="de-CH" dirty="0" smtClean="0"/>
              <a:t>"}, </a:t>
            </a:r>
            <a:r>
              <a:rPr lang="de-CH" dirty="0" err="1"/>
              <a:t>num_products</a:t>
            </a:r>
            <a:r>
              <a:rPr lang="de-CH" dirty="0"/>
              <a:t>: {$sum:1}}}])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5183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group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multiple </a:t>
            </a:r>
            <a:r>
              <a:rPr lang="de-CH" dirty="0" err="1" smtClean="0"/>
              <a:t>grouping</a:t>
            </a:r>
            <a:r>
              <a:rPr lang="de-CH" dirty="0" smtClean="0"/>
              <a:t> (</a:t>
            </a:r>
            <a:r>
              <a:rPr lang="de-CH" dirty="0" err="1" smtClean="0"/>
              <a:t>pipelining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Multiple </a:t>
            </a:r>
            <a:r>
              <a:rPr lang="de-CH" dirty="0" err="1" smtClean="0"/>
              <a:t>aggregations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piped</a:t>
            </a:r>
            <a:r>
              <a:rPr lang="de-CH" dirty="0" smtClean="0"/>
              <a:t>!</a:t>
            </a:r>
          </a:p>
          <a:p>
            <a:pPr lvl="1"/>
            <a:r>
              <a:rPr lang="de-CH" dirty="0" err="1" smtClean="0"/>
              <a:t>db.grades.aggregate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{</a:t>
            </a:r>
            <a:r>
              <a:rPr lang="de-CH" dirty="0" err="1" smtClean="0"/>
              <a:t>class_id</a:t>
            </a:r>
            <a:r>
              <a:rPr lang="de-CH" dirty="0" smtClean="0"/>
              <a:t>: "$</a:t>
            </a:r>
            <a:r>
              <a:rPr lang="de-CH" dirty="0" err="1" smtClean="0"/>
              <a:t>class_id</a:t>
            </a:r>
            <a:r>
              <a:rPr lang="de-CH" dirty="0" smtClean="0"/>
              <a:t>", </a:t>
            </a:r>
            <a:r>
              <a:rPr lang="de-CH" dirty="0" err="1" smtClean="0"/>
              <a:t>student_id</a:t>
            </a:r>
            <a:r>
              <a:rPr lang="de-CH" dirty="0" smtClean="0"/>
              <a:t>: "$</a:t>
            </a:r>
            <a:r>
              <a:rPr lang="de-CH" dirty="0" err="1" smtClean="0"/>
              <a:t>student_id</a:t>
            </a:r>
            <a:r>
              <a:rPr lang="de-CH" dirty="0" smtClean="0"/>
              <a:t>"}, </a:t>
            </a:r>
            <a:r>
              <a:rPr lang="de-CH" dirty="0" err="1" smtClean="0"/>
              <a:t>average</a:t>
            </a:r>
            <a:r>
              <a:rPr lang="de-CH" dirty="0" smtClean="0"/>
              <a:t>:{$</a:t>
            </a:r>
            <a:r>
              <a:rPr lang="de-CH" dirty="0" err="1" smtClean="0"/>
              <a:t>avg</a:t>
            </a:r>
            <a:r>
              <a:rPr lang="de-CH" dirty="0" smtClean="0"/>
              <a:t>: "$score"}}},{$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"$_</a:t>
            </a:r>
            <a:r>
              <a:rPr lang="de-CH" dirty="0" err="1" smtClean="0"/>
              <a:t>id.class_id</a:t>
            </a:r>
            <a:r>
              <a:rPr lang="de-CH" dirty="0" smtClean="0"/>
              <a:t>", </a:t>
            </a:r>
            <a:r>
              <a:rPr lang="de-CH" dirty="0" err="1" smtClean="0"/>
              <a:t>average</a:t>
            </a:r>
            <a:r>
              <a:rPr lang="de-CH" dirty="0" smtClean="0"/>
              <a:t>: {$</a:t>
            </a:r>
            <a:r>
              <a:rPr lang="de-CH" dirty="0" err="1" smtClean="0"/>
              <a:t>av</a:t>
            </a:r>
            <a:r>
              <a:rPr lang="de-CH" dirty="0" smtClean="0"/>
              <a:t>: "$</a:t>
            </a:r>
            <a:r>
              <a:rPr lang="de-CH" dirty="0" err="1" smtClean="0"/>
              <a:t>average</a:t>
            </a:r>
            <a:r>
              <a:rPr lang="de-CH" dirty="0" smtClean="0"/>
              <a:t>"}}}])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 </a:t>
            </a:r>
            <a:r>
              <a:rPr lang="de-CH" dirty="0" smtClean="0"/>
              <a:t>Visuelles Beispiel einer Pipeline!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320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Aggregation </a:t>
            </a:r>
            <a:r>
              <a:rPr lang="de-CH" dirty="0" err="1" smtClean="0"/>
              <a:t>expressions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sum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avg</a:t>
            </a:r>
            <a:endParaRPr lang="de-CH" dirty="0" smtClean="0"/>
          </a:p>
          <a:p>
            <a:r>
              <a:rPr lang="de-CH" dirty="0" smtClean="0"/>
              <a:t>$min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max</a:t>
            </a:r>
            <a:endParaRPr lang="de-CH" dirty="0" smtClean="0"/>
          </a:p>
          <a:p>
            <a:r>
              <a:rPr lang="de-CH" dirty="0" smtClean="0"/>
              <a:t>$push</a:t>
            </a:r>
          </a:p>
          <a:p>
            <a:r>
              <a:rPr lang="de-CH" dirty="0" smtClean="0"/>
              <a:t>$</a:t>
            </a:r>
            <a:r>
              <a:rPr lang="de-CH" dirty="0" err="1" smtClean="0"/>
              <a:t>addtoSet</a:t>
            </a:r>
            <a:endParaRPr lang="de-CH" dirty="0" smtClean="0"/>
          </a:p>
          <a:p>
            <a:r>
              <a:rPr lang="de-CH" dirty="0" smtClean="0"/>
              <a:t>$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/>
              <a:t>(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sort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)</a:t>
            </a:r>
            <a:endParaRPr lang="de-CH" dirty="0" smtClean="0"/>
          </a:p>
          <a:p>
            <a:r>
              <a:rPr lang="de-CH" dirty="0" smtClean="0"/>
              <a:t>$last (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sort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180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not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expect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Philosophical</a:t>
            </a:r>
            <a:r>
              <a:rPr lang="de-CH" dirty="0" smtClean="0"/>
              <a:t> </a:t>
            </a:r>
            <a:r>
              <a:rPr lang="de-CH" dirty="0" err="1" smtClean="0"/>
              <a:t>discussion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Document</a:t>
            </a:r>
            <a:r>
              <a:rPr lang="de-CH" dirty="0" smtClean="0"/>
              <a:t> DBs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good</a:t>
            </a:r>
            <a:r>
              <a:rPr lang="de-CH" dirty="0" smtClean="0"/>
              <a:t>/</a:t>
            </a:r>
            <a:r>
              <a:rPr lang="de-CH" dirty="0" err="1" smtClean="0"/>
              <a:t>bad</a:t>
            </a:r>
            <a:endParaRPr lang="de-CH" dirty="0" smtClean="0"/>
          </a:p>
          <a:p>
            <a:r>
              <a:rPr lang="de-CH" dirty="0" err="1" smtClean="0"/>
              <a:t>Religious</a:t>
            </a:r>
            <a:r>
              <a:rPr lang="de-CH" dirty="0" smtClean="0"/>
              <a:t> </a:t>
            </a:r>
            <a:r>
              <a:rPr lang="de-CH" dirty="0" err="1" smtClean="0"/>
              <a:t>discussion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ElasticSearch</a:t>
            </a:r>
            <a:r>
              <a:rPr lang="de-CH" dirty="0" smtClean="0"/>
              <a:t> (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any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Document</a:t>
            </a:r>
            <a:r>
              <a:rPr lang="de-CH" dirty="0" smtClean="0"/>
              <a:t> DB)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r>
              <a:rPr lang="de-CH" dirty="0" smtClean="0"/>
              <a:t>/</a:t>
            </a:r>
            <a:r>
              <a:rPr lang="de-CH" dirty="0" err="1" smtClean="0"/>
              <a:t>worse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 smtClean="0"/>
          </a:p>
          <a:p>
            <a:r>
              <a:rPr lang="de-CH" dirty="0" err="1" smtClean="0"/>
              <a:t>Deep-dive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MongoDB-internals</a:t>
            </a:r>
            <a:r>
              <a:rPr lang="de-CH" dirty="0" smtClean="0"/>
              <a:t> (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course</a:t>
            </a:r>
            <a:r>
              <a:rPr lang="de-CH" dirty="0" smtClean="0"/>
              <a:t> </a:t>
            </a:r>
            <a:r>
              <a:rPr lang="de-CH" dirty="0" err="1" smtClean="0"/>
              <a:t>requires</a:t>
            </a:r>
            <a:r>
              <a:rPr lang="de-CH" dirty="0" smtClean="0"/>
              <a:t> not </a:t>
            </a:r>
            <a:r>
              <a:rPr lang="de-CH" dirty="0" err="1" smtClean="0"/>
              <a:t>previous</a:t>
            </a:r>
            <a:r>
              <a:rPr lang="de-CH" dirty="0" smtClean="0"/>
              <a:t> </a:t>
            </a:r>
            <a:r>
              <a:rPr lang="de-CH" dirty="0" err="1" smtClean="0"/>
              <a:t>knowledge</a:t>
            </a:r>
            <a:r>
              <a:rPr lang="de-CH" dirty="0" smtClean="0"/>
              <a:t>!)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79319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sum</a:t>
            </a:r>
            <a:r>
              <a:rPr lang="de-CH" dirty="0" smtClean="0"/>
              <a:t>/$</a:t>
            </a:r>
            <a:r>
              <a:rPr lang="de-CH" dirty="0" err="1" smtClean="0"/>
              <a:t>avg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Db.products.aggregate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{"</a:t>
            </a:r>
            <a:r>
              <a:rPr lang="de-CH" dirty="0" err="1" smtClean="0"/>
              <a:t>maker</a:t>
            </a:r>
            <a:r>
              <a:rPr lang="de-CH" dirty="0" smtClean="0"/>
              <a:t>": "$</a:t>
            </a:r>
            <a:r>
              <a:rPr lang="de-CH" dirty="0" err="1" smtClean="0"/>
              <a:t>manufacturer</a:t>
            </a:r>
            <a:r>
              <a:rPr lang="de-CH" dirty="0" smtClean="0"/>
              <a:t>"}, </a:t>
            </a:r>
            <a:r>
              <a:rPr lang="de-CH" dirty="0" err="1" smtClean="0"/>
              <a:t>sum_prices</a:t>
            </a:r>
            <a:r>
              <a:rPr lang="de-CH" dirty="0" smtClean="0"/>
              <a:t>: {$</a:t>
            </a:r>
            <a:r>
              <a:rPr lang="de-CH" dirty="0" err="1" smtClean="0"/>
              <a:t>sum</a:t>
            </a:r>
            <a:r>
              <a:rPr lang="de-CH" dirty="0" smtClean="0"/>
              <a:t>:"$</a:t>
            </a:r>
            <a:r>
              <a:rPr lang="de-CH" dirty="0" err="1" smtClean="0"/>
              <a:t>price</a:t>
            </a:r>
            <a:r>
              <a:rPr lang="de-CH" dirty="0" smtClean="0"/>
              <a:t>"}}}])</a:t>
            </a:r>
          </a:p>
          <a:p>
            <a:r>
              <a:rPr lang="de-CH" dirty="0" err="1" smtClean="0"/>
              <a:t>Db.zips.aggregate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"$</a:t>
            </a:r>
            <a:r>
              <a:rPr lang="de-CH" dirty="0" err="1" smtClean="0"/>
              <a:t>state</a:t>
            </a:r>
            <a:r>
              <a:rPr lang="de-CH" dirty="0" smtClean="0"/>
              <a:t>"}, </a:t>
            </a:r>
            <a:r>
              <a:rPr lang="de-CH" dirty="0" err="1" smtClean="0"/>
              <a:t>avg_population</a:t>
            </a:r>
            <a:r>
              <a:rPr lang="de-CH" dirty="0" smtClean="0"/>
              <a:t>: {$</a:t>
            </a:r>
            <a:r>
              <a:rPr lang="de-CH" dirty="0" err="1" smtClean="0"/>
              <a:t>avg</a:t>
            </a:r>
            <a:r>
              <a:rPr lang="de-CH" dirty="0" smtClean="0"/>
              <a:t>: "$</a:t>
            </a:r>
            <a:r>
              <a:rPr lang="de-CH" dirty="0" err="1" smtClean="0"/>
              <a:t>pop</a:t>
            </a:r>
            <a:r>
              <a:rPr lang="de-CH" dirty="0" smtClean="0"/>
              <a:t>"}}])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7228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addToSet</a:t>
            </a:r>
            <a:r>
              <a:rPr lang="de-CH" dirty="0" smtClean="0"/>
              <a:t>/$push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addToSet</a:t>
            </a:r>
            <a:r>
              <a:rPr lang="de-CH" dirty="0" smtClean="0"/>
              <a:t>: </a:t>
            </a:r>
            <a:r>
              <a:rPr lang="de-CH" dirty="0" err="1" smtClean="0"/>
              <a:t>aggregates</a:t>
            </a:r>
            <a:r>
              <a:rPr lang="de-CH" dirty="0" smtClean="0"/>
              <a:t> </a:t>
            </a:r>
            <a:r>
              <a:rPr lang="de-CH" dirty="0" err="1" smtClean="0"/>
              <a:t>unique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</a:t>
            </a:r>
            <a:r>
              <a:rPr lang="de-CH" dirty="0" err="1" smtClean="0"/>
              <a:t>designated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endParaRPr lang="de-CH" dirty="0" smtClean="0"/>
          </a:p>
          <a:p>
            <a:pPr lvl="1"/>
            <a:r>
              <a:rPr lang="de-CH" dirty="0" err="1" smtClean="0"/>
              <a:t>Db.products.aggregate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_</a:t>
            </a:r>
            <a:r>
              <a:rPr lang="de-CH" dirty="0" err="1" smtClean="0"/>
              <a:t>id</a:t>
            </a:r>
            <a:r>
              <a:rPr lang="de-CH" dirty="0" smtClean="0"/>
              <a:t>: {_</a:t>
            </a:r>
            <a:r>
              <a:rPr lang="de-CH" dirty="0" err="1" smtClean="0"/>
              <a:t>maker</a:t>
            </a:r>
            <a:r>
              <a:rPr lang="de-CH" dirty="0" smtClean="0"/>
              <a:t>: "$</a:t>
            </a:r>
            <a:r>
              <a:rPr lang="de-CH" dirty="0" err="1" smtClean="0"/>
              <a:t>manufacturer</a:t>
            </a:r>
            <a:r>
              <a:rPr lang="de-CH" dirty="0" smtClean="0"/>
              <a:t>"}, </a:t>
            </a:r>
            <a:r>
              <a:rPr lang="de-CH" dirty="0" err="1" smtClean="0"/>
              <a:t>categories</a:t>
            </a:r>
            <a:r>
              <a:rPr lang="de-CH" dirty="0" smtClean="0"/>
              <a:t>: {$</a:t>
            </a:r>
            <a:r>
              <a:rPr lang="de-CH" dirty="0" err="1" smtClean="0"/>
              <a:t>addToSet</a:t>
            </a:r>
            <a:r>
              <a:rPr lang="de-CH" dirty="0" smtClean="0"/>
              <a:t>:"$</a:t>
            </a:r>
            <a:r>
              <a:rPr lang="de-CH" dirty="0" err="1" smtClean="0"/>
              <a:t>category</a:t>
            </a:r>
            <a:r>
              <a:rPr lang="de-CH" dirty="0" smtClean="0"/>
              <a:t>"}}])</a:t>
            </a:r>
          </a:p>
          <a:p>
            <a:r>
              <a:rPr lang="de-CH" dirty="0" smtClean="0"/>
              <a:t>$push: like $</a:t>
            </a:r>
            <a:r>
              <a:rPr lang="de-CH" dirty="0" err="1" smtClean="0"/>
              <a:t>addToSet</a:t>
            </a:r>
            <a:r>
              <a:rPr lang="de-CH" dirty="0" smtClean="0"/>
              <a:t>, but will not </a:t>
            </a:r>
            <a:r>
              <a:rPr lang="de-CH" dirty="0" err="1" smtClean="0"/>
              <a:t>guarantee</a:t>
            </a:r>
            <a:r>
              <a:rPr lang="de-CH" dirty="0" smtClean="0"/>
              <a:t> </a:t>
            </a:r>
            <a:r>
              <a:rPr lang="de-CH" dirty="0" err="1" smtClean="0"/>
              <a:t>unique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endParaRPr lang="de-CH" dirty="0" smtClean="0"/>
          </a:p>
          <a:p>
            <a:pPr lvl="1"/>
            <a:r>
              <a:rPr lang="de-CH" dirty="0" err="1"/>
              <a:t>Db.products.aggregate</a:t>
            </a:r>
            <a:r>
              <a:rPr lang="de-CH" dirty="0"/>
              <a:t>([{$</a:t>
            </a:r>
            <a:r>
              <a:rPr lang="de-CH" dirty="0" err="1"/>
              <a:t>group</a:t>
            </a:r>
            <a:r>
              <a:rPr lang="de-CH" dirty="0"/>
              <a:t>: _</a:t>
            </a:r>
            <a:r>
              <a:rPr lang="de-CH" dirty="0" err="1"/>
              <a:t>id</a:t>
            </a:r>
            <a:r>
              <a:rPr lang="de-CH" dirty="0"/>
              <a:t>: {_</a:t>
            </a:r>
            <a:r>
              <a:rPr lang="de-CH" dirty="0" err="1"/>
              <a:t>maker</a:t>
            </a:r>
            <a:r>
              <a:rPr lang="de-CH" dirty="0"/>
              <a:t>: "$</a:t>
            </a:r>
            <a:r>
              <a:rPr lang="de-CH" dirty="0" err="1"/>
              <a:t>manufacturer</a:t>
            </a:r>
            <a:r>
              <a:rPr lang="de-CH" dirty="0"/>
              <a:t>"}, </a:t>
            </a:r>
            <a:r>
              <a:rPr lang="de-CH" dirty="0" err="1"/>
              <a:t>categories</a:t>
            </a:r>
            <a:r>
              <a:rPr lang="de-CH" dirty="0"/>
              <a:t>: </a:t>
            </a:r>
            <a:r>
              <a:rPr lang="de-CH" dirty="0" smtClean="0"/>
              <a:t>{$push:"$</a:t>
            </a:r>
            <a:r>
              <a:rPr lang="de-CH" dirty="0" err="1"/>
              <a:t>category</a:t>
            </a:r>
            <a:r>
              <a:rPr lang="de-CH" dirty="0"/>
              <a:t>"}}])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5453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max</a:t>
            </a:r>
            <a:r>
              <a:rPr lang="de-CH" dirty="0" smtClean="0"/>
              <a:t>/$min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Make</a:t>
            </a:r>
            <a:r>
              <a:rPr lang="de-CH" dirty="0" smtClean="0"/>
              <a:t> an </a:t>
            </a:r>
            <a:r>
              <a:rPr lang="de-CH" dirty="0" err="1" smtClean="0"/>
              <a:t>educated</a:t>
            </a:r>
            <a:r>
              <a:rPr lang="de-CH" dirty="0" smtClean="0"/>
              <a:t> </a:t>
            </a:r>
            <a:r>
              <a:rPr lang="de-CH" dirty="0" err="1" smtClean="0"/>
              <a:t>guess</a:t>
            </a:r>
            <a:r>
              <a:rPr lang="de-CH" dirty="0" smtClean="0"/>
              <a:t> </a:t>
            </a:r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these</a:t>
            </a:r>
            <a:r>
              <a:rPr lang="de-CH" dirty="0" smtClean="0"/>
              <a:t> </a:t>
            </a:r>
            <a:r>
              <a:rPr lang="de-CH" dirty="0" err="1" smtClean="0"/>
              <a:t>commands</a:t>
            </a:r>
            <a:r>
              <a:rPr lang="de-CH" dirty="0" smtClean="0"/>
              <a:t> do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endParaRPr lang="de-CH" dirty="0" smtClean="0"/>
          </a:p>
          <a:p>
            <a:pPr lvl="1"/>
            <a:r>
              <a:rPr lang="de-CH" dirty="0" err="1" smtClean="0"/>
              <a:t>Db.products.aggregate</a:t>
            </a:r>
            <a:r>
              <a:rPr lang="de-CH" dirty="0" smtClean="0"/>
              <a:t>([{$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{"</a:t>
            </a:r>
            <a:r>
              <a:rPr lang="de-CH" dirty="0" err="1" smtClean="0"/>
              <a:t>maker</a:t>
            </a:r>
            <a:r>
              <a:rPr lang="de-CH" dirty="0" smtClean="0"/>
              <a:t>": "$</a:t>
            </a:r>
            <a:r>
              <a:rPr lang="de-CH" dirty="0" err="1" smtClean="0"/>
              <a:t>manufacturer</a:t>
            </a:r>
            <a:r>
              <a:rPr lang="de-CH" dirty="0" smtClean="0"/>
              <a:t>"}, </a:t>
            </a:r>
            <a:r>
              <a:rPr lang="de-CH" dirty="0" err="1" smtClean="0"/>
              <a:t>maxprice</a:t>
            </a:r>
            <a:r>
              <a:rPr lang="de-CH" dirty="0" smtClean="0"/>
              <a:t>: {$</a:t>
            </a:r>
            <a:r>
              <a:rPr lang="de-CH" dirty="0" err="1" smtClean="0"/>
              <a:t>max</a:t>
            </a:r>
            <a:r>
              <a:rPr lang="de-CH" dirty="0" smtClean="0"/>
              <a:t>: "$</a:t>
            </a:r>
            <a:r>
              <a:rPr lang="de-CH" dirty="0" err="1" smtClean="0"/>
              <a:t>price</a:t>
            </a:r>
            <a:r>
              <a:rPr lang="de-CH" dirty="0" smtClean="0"/>
              <a:t>"}}}])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8259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project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Transforms </a:t>
            </a:r>
            <a:r>
              <a:rPr lang="de-CH" dirty="0" err="1" smtClean="0"/>
              <a:t>documents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endParaRPr lang="de-CH" dirty="0" smtClean="0"/>
          </a:p>
          <a:p>
            <a:pPr lvl="1"/>
            <a:r>
              <a:rPr lang="de-CH" dirty="0" err="1" smtClean="0"/>
              <a:t>Removing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endParaRPr lang="de-CH" dirty="0" smtClean="0"/>
          </a:p>
          <a:p>
            <a:pPr lvl="1"/>
            <a:r>
              <a:rPr lang="de-CH" dirty="0" err="1" smtClean="0"/>
              <a:t>Adding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endParaRPr lang="de-CH" dirty="0" smtClean="0"/>
          </a:p>
          <a:p>
            <a:pPr lvl="1"/>
            <a:r>
              <a:rPr lang="de-CH" dirty="0" err="1" smtClean="0"/>
              <a:t>Reshaping</a:t>
            </a:r>
            <a:r>
              <a:rPr lang="de-CH" dirty="0" smtClean="0"/>
              <a:t> </a:t>
            </a:r>
            <a:r>
              <a:rPr lang="de-CH" dirty="0" err="1" smtClean="0"/>
              <a:t>keys</a:t>
            </a:r>
            <a:endParaRPr lang="de-CH" dirty="0" smtClean="0"/>
          </a:p>
          <a:p>
            <a:pPr lvl="1"/>
            <a:r>
              <a:rPr lang="de-CH" dirty="0" err="1" smtClean="0"/>
              <a:t>Performing</a:t>
            </a:r>
            <a:r>
              <a:rPr lang="de-CH" dirty="0" smtClean="0"/>
              <a:t> simple </a:t>
            </a:r>
            <a:r>
              <a:rPr lang="de-CH" dirty="0" err="1" smtClean="0"/>
              <a:t>operations</a:t>
            </a:r>
            <a:r>
              <a:rPr lang="de-CH" dirty="0" smtClean="0"/>
              <a:t> on </a:t>
            </a:r>
            <a:r>
              <a:rPr lang="de-CH" dirty="0" err="1" smtClean="0"/>
              <a:t>keys</a:t>
            </a:r>
            <a:r>
              <a:rPr lang="de-CH" dirty="0" smtClean="0"/>
              <a:t> (e.g.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upper</a:t>
            </a:r>
            <a:r>
              <a:rPr lang="de-CH" dirty="0" smtClean="0"/>
              <a:t>/</a:t>
            </a:r>
            <a:r>
              <a:rPr lang="de-CH" dirty="0" err="1" smtClean="0"/>
              <a:t>lower</a:t>
            </a:r>
            <a:r>
              <a:rPr lang="de-CH" dirty="0" smtClean="0"/>
              <a:t> </a:t>
            </a:r>
            <a:r>
              <a:rPr lang="de-CH" dirty="0" err="1" smtClean="0"/>
              <a:t>case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Db.products.aggregate</a:t>
            </a:r>
            <a:r>
              <a:rPr lang="de-CH" dirty="0" smtClean="0"/>
              <a:t>([{$</a:t>
            </a:r>
            <a:r>
              <a:rPr lang="de-CH" dirty="0" err="1" smtClean="0"/>
              <a:t>project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0, "</a:t>
            </a:r>
            <a:r>
              <a:rPr lang="de-CH" dirty="0" err="1" smtClean="0"/>
              <a:t>maker</a:t>
            </a:r>
            <a:r>
              <a:rPr lang="de-CH" dirty="0" smtClean="0"/>
              <a:t>": {$</a:t>
            </a:r>
            <a:r>
              <a:rPr lang="de-CH" dirty="0" err="1" smtClean="0"/>
              <a:t>toLower</a:t>
            </a:r>
            <a:r>
              <a:rPr lang="de-CH" dirty="0" smtClean="0"/>
              <a:t>: "$</a:t>
            </a:r>
            <a:r>
              <a:rPr lang="de-CH" dirty="0" err="1" smtClean="0"/>
              <a:t>manufacturer</a:t>
            </a:r>
            <a:r>
              <a:rPr lang="de-CH" dirty="0" smtClean="0"/>
              <a:t>"}, </a:t>
            </a:r>
            <a:r>
              <a:rPr lang="de-CH" dirty="0" err="1" smtClean="0"/>
              <a:t>details</a:t>
            </a:r>
            <a:r>
              <a:rPr lang="de-CH" dirty="0" smtClean="0"/>
              <a:t>: {</a:t>
            </a:r>
            <a:r>
              <a:rPr lang="de-CH" dirty="0" err="1" smtClean="0"/>
              <a:t>category</a:t>
            </a:r>
            <a:r>
              <a:rPr lang="de-CH" dirty="0" smtClean="0"/>
              <a:t>: "$</a:t>
            </a:r>
            <a:r>
              <a:rPr lang="de-CH" dirty="0" err="1" smtClean="0"/>
              <a:t>category</a:t>
            </a:r>
            <a:r>
              <a:rPr lang="de-CH" dirty="0" smtClean="0"/>
              <a:t>", </a:t>
            </a:r>
            <a:r>
              <a:rPr lang="de-CH" dirty="0" err="1" smtClean="0"/>
              <a:t>price</a:t>
            </a:r>
            <a:r>
              <a:rPr lang="de-CH" dirty="0" smtClean="0"/>
              <a:t>: {$</a:t>
            </a:r>
            <a:r>
              <a:rPr lang="de-CH" dirty="0" err="1" smtClean="0"/>
              <a:t>multiply</a:t>
            </a:r>
            <a:r>
              <a:rPr lang="de-CH" dirty="0" smtClean="0"/>
              <a:t>:["$</a:t>
            </a:r>
            <a:r>
              <a:rPr lang="de-CH" dirty="0" err="1" smtClean="0"/>
              <a:t>price</a:t>
            </a:r>
            <a:r>
              <a:rPr lang="de-CH" dirty="0" smtClean="0"/>
              <a:t>", 10]}}, "item", "$</a:t>
            </a:r>
            <a:r>
              <a:rPr lang="de-CH" dirty="0" err="1" smtClean="0"/>
              <a:t>name</a:t>
            </a:r>
            <a:r>
              <a:rPr lang="de-CH" dirty="0" smtClean="0"/>
              <a:t>"}}])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 Beispiel mit zwei JSON-Repräsentationen und dem entsprechenden </a:t>
            </a:r>
            <a:r>
              <a:rPr lang="de-CH" dirty="0" err="1" smtClean="0">
                <a:sym typeface="Wingdings" panose="05000000000000000000" pitchFamily="2" charset="2"/>
              </a:rPr>
              <a:t>aggregate</a:t>
            </a:r>
            <a:r>
              <a:rPr lang="de-CH" dirty="0" smtClean="0">
                <a:sym typeface="Wingdings" panose="05000000000000000000" pitchFamily="2" charset="2"/>
              </a:rPr>
              <a:t>/$</a:t>
            </a:r>
            <a:r>
              <a:rPr lang="de-CH" dirty="0" err="1" smtClean="0">
                <a:sym typeface="Wingdings" panose="05000000000000000000" pitchFamily="2" charset="2"/>
              </a:rPr>
              <a:t>project</a:t>
            </a:r>
            <a:r>
              <a:rPr lang="de-CH" dirty="0" smtClean="0">
                <a:sym typeface="Wingdings" panose="05000000000000000000" pitchFamily="2" charset="2"/>
              </a:rPr>
              <a:t>-Befehl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9920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match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Filters </a:t>
            </a:r>
            <a:r>
              <a:rPr lang="de-CH" dirty="0" err="1" smtClean="0"/>
              <a:t>dataset</a:t>
            </a:r>
            <a:endParaRPr lang="de-CH" dirty="0" smtClean="0"/>
          </a:p>
          <a:p>
            <a:pPr lvl="1"/>
            <a:r>
              <a:rPr lang="de-CH" dirty="0" err="1" smtClean="0"/>
              <a:t>Db.zips.aggregate</a:t>
            </a:r>
            <a:r>
              <a:rPr lang="de-CH" dirty="0" smtClean="0"/>
              <a:t>([{$</a:t>
            </a:r>
            <a:r>
              <a:rPr lang="de-CH" dirty="0" err="1" smtClean="0"/>
              <a:t>match</a:t>
            </a:r>
            <a:r>
              <a:rPr lang="de-CH" dirty="0" smtClean="0"/>
              <a:t>: {</a:t>
            </a:r>
            <a:r>
              <a:rPr lang="de-CH" dirty="0" err="1" smtClean="0"/>
              <a:t>population</a:t>
            </a:r>
            <a:r>
              <a:rPr lang="de-CH" dirty="0" smtClean="0"/>
              <a:t>: {$</a:t>
            </a:r>
            <a:r>
              <a:rPr lang="de-CH" dirty="0" err="1" smtClean="0"/>
              <a:t>gt</a:t>
            </a:r>
            <a:r>
              <a:rPr lang="de-CH" dirty="0" smtClean="0"/>
              <a:t>: 100000}}}])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269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sort</a:t>
            </a:r>
            <a:r>
              <a:rPr lang="de-CH" dirty="0" smtClean="0"/>
              <a:t>/$</a:t>
            </a:r>
            <a:r>
              <a:rPr lang="de-CH" dirty="0" err="1" smtClean="0"/>
              <a:t>limit</a:t>
            </a:r>
            <a:r>
              <a:rPr lang="de-CH" dirty="0" smtClean="0"/>
              <a:t>/$</a:t>
            </a:r>
            <a:r>
              <a:rPr lang="de-CH" dirty="0" err="1" smtClean="0"/>
              <a:t>skip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$sort: </a:t>
            </a:r>
          </a:p>
          <a:p>
            <a:pPr lvl="1"/>
            <a:r>
              <a:rPr lang="en-US" dirty="0" err="1" smtClean="0"/>
              <a:t>db.zips.aggregate</a:t>
            </a:r>
            <a:r>
              <a:rPr lang="en-US" dirty="0"/>
              <a:t>([{$sort: {"state": 1, "city":</a:t>
            </a:r>
            <a:r>
              <a:rPr lang="en-US" dirty="0" smtClean="0"/>
              <a:t>1}}])</a:t>
            </a:r>
          </a:p>
          <a:p>
            <a:r>
              <a:rPr lang="en-US" dirty="0" smtClean="0"/>
              <a:t>$skip/</a:t>
            </a:r>
            <a:r>
              <a:rPr lang="en-US" dirty="0"/>
              <a:t> $limit 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only together with $sort, </a:t>
            </a:r>
          </a:p>
          <a:p>
            <a:pPr lvl="1"/>
            <a:r>
              <a:rPr lang="en-US" dirty="0" smtClean="0"/>
              <a:t>The order of the $sort and $skip stage in the pipeline (e.g. $skip before $limit) matters!</a:t>
            </a:r>
          </a:p>
          <a:p>
            <a:pPr lvl="1"/>
            <a:endParaRPr lang="de-CH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11568" y="4946547"/>
            <a:ext cx="5877169" cy="6116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db.zips.aggregate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([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match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:"NY" } 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group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 _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"$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city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sum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:"$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"}, } 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project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 _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0,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city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"$_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",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1, } 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sort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{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:-1 } 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limit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5}, {$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skip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 10} ])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06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$last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Obvious</a:t>
            </a:r>
            <a:r>
              <a:rPr lang="de-CH" dirty="0" smtClean="0"/>
              <a:t>…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0955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$</a:t>
            </a:r>
            <a:r>
              <a:rPr lang="de-CH" dirty="0" err="1" smtClean="0"/>
              <a:t>unwind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Inverse </a:t>
            </a:r>
            <a:r>
              <a:rPr lang="de-CH" dirty="0" err="1" smtClean="0"/>
              <a:t>operation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$push</a:t>
            </a:r>
          </a:p>
          <a:p>
            <a:r>
              <a:rPr lang="de-CH" dirty="0" err="1" smtClean="0"/>
              <a:t>Flattens</a:t>
            </a:r>
            <a:r>
              <a:rPr lang="de-CH" dirty="0" smtClean="0"/>
              <a:t> (</a:t>
            </a:r>
            <a:r>
              <a:rPr lang="de-CH" dirty="0" err="1" smtClean="0"/>
              <a:t>explodes</a:t>
            </a:r>
            <a:r>
              <a:rPr lang="de-CH" dirty="0" smtClean="0"/>
              <a:t>) </a:t>
            </a:r>
            <a:r>
              <a:rPr lang="de-CH" dirty="0" err="1" smtClean="0"/>
              <a:t>array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into</a:t>
            </a:r>
            <a:r>
              <a:rPr lang="de-CH" dirty="0" smtClean="0"/>
              <a:t> individual </a:t>
            </a:r>
            <a:r>
              <a:rPr lang="de-CH" dirty="0" err="1" smtClean="0"/>
              <a:t>keys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db.objects.aggregate</a:t>
            </a:r>
            <a:r>
              <a:rPr lang="de-CH" dirty="0" smtClean="0"/>
              <a:t>([{$</a:t>
            </a:r>
            <a:r>
              <a:rPr lang="de-CH" dirty="0" err="1" smtClean="0"/>
              <a:t>unwind</a:t>
            </a:r>
            <a:r>
              <a:rPr lang="de-CH" smtClean="0"/>
              <a:t>: "$c"}])</a:t>
            </a:r>
            <a:endParaRPr lang="de-CH" dirty="0" smtClean="0"/>
          </a:p>
          <a:p>
            <a:pPr lvl="1"/>
            <a:r>
              <a:rPr lang="de-CH" dirty="0" smtClean="0"/>
              <a:t>{a: 1, b: 2, c: ['</a:t>
            </a:r>
            <a:r>
              <a:rPr lang="de-CH" dirty="0" err="1" smtClean="0"/>
              <a:t>apple</a:t>
            </a:r>
            <a:r>
              <a:rPr lang="de-CH" dirty="0" smtClean="0"/>
              <a:t>', '</a:t>
            </a:r>
            <a:r>
              <a:rPr lang="de-CH" dirty="0" err="1" smtClean="0"/>
              <a:t>pear</a:t>
            </a:r>
            <a:r>
              <a:rPr lang="de-CH" dirty="0" smtClean="0"/>
              <a:t>', 'orange']}</a:t>
            </a:r>
            <a:br>
              <a:rPr lang="de-CH" dirty="0" smtClean="0"/>
            </a:br>
            <a:r>
              <a:rPr lang="de-CH" dirty="0" err="1" smtClean="0"/>
              <a:t>becomes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{a: 1, b:2, c: '</a:t>
            </a:r>
            <a:r>
              <a:rPr lang="de-CH" dirty="0" err="1" smtClean="0"/>
              <a:t>apple</a:t>
            </a:r>
            <a:r>
              <a:rPr lang="de-CH" dirty="0" smtClean="0"/>
              <a:t>'}</a:t>
            </a:r>
            <a:br>
              <a:rPr lang="de-CH" dirty="0" smtClean="0"/>
            </a:br>
            <a:r>
              <a:rPr lang="de-CH" dirty="0"/>
              <a:t>{a: 1, b:2, c: </a:t>
            </a:r>
            <a:r>
              <a:rPr lang="de-CH" dirty="0" smtClean="0"/>
              <a:t>'</a:t>
            </a:r>
            <a:r>
              <a:rPr lang="de-CH" dirty="0" err="1" smtClean="0"/>
              <a:t>pear</a:t>
            </a:r>
            <a:r>
              <a:rPr lang="de-CH" dirty="0" smtClean="0"/>
              <a:t>'}</a:t>
            </a:r>
            <a:br>
              <a:rPr lang="de-CH" dirty="0" smtClean="0"/>
            </a:br>
            <a:r>
              <a:rPr lang="de-CH" dirty="0"/>
              <a:t>{a: 1, b:2, c: </a:t>
            </a:r>
            <a:r>
              <a:rPr lang="de-CH" dirty="0" smtClean="0"/>
              <a:t>'orange'}</a:t>
            </a:r>
          </a:p>
          <a:p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grouping</a:t>
            </a:r>
            <a:endParaRPr lang="de-CH" dirty="0" smtClean="0"/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array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unwind</a:t>
            </a:r>
            <a:r>
              <a:rPr lang="de-CH" dirty="0" smtClean="0"/>
              <a:t>: </a:t>
            </a:r>
            <a:r>
              <a:rPr lang="de-CH" dirty="0" err="1" smtClean="0"/>
              <a:t>create</a:t>
            </a:r>
            <a:r>
              <a:rPr lang="de-CH" dirty="0" smtClean="0"/>
              <a:t> multiple $</a:t>
            </a:r>
            <a:r>
              <a:rPr lang="de-CH" dirty="0" err="1" smtClean="0"/>
              <a:t>unwind</a:t>
            </a:r>
            <a:r>
              <a:rPr lang="de-CH" dirty="0" smtClean="0"/>
              <a:t> </a:t>
            </a:r>
            <a:r>
              <a:rPr lang="de-CH" dirty="0" err="1" smtClean="0"/>
              <a:t>stages</a:t>
            </a:r>
            <a:r>
              <a:rPr lang="de-CH" dirty="0" smtClean="0"/>
              <a:t> (</a:t>
            </a:r>
            <a:r>
              <a:rPr lang="de-CH" dirty="0" err="1" smtClean="0"/>
              <a:t>creates</a:t>
            </a:r>
            <a:r>
              <a:rPr lang="de-CH" dirty="0" smtClean="0"/>
              <a:t> </a:t>
            </a:r>
            <a:r>
              <a:rPr lang="de-CH" dirty="0" err="1" smtClean="0"/>
              <a:t>cartesian</a:t>
            </a:r>
            <a:r>
              <a:rPr lang="de-CH" dirty="0" smtClean="0"/>
              <a:t> </a:t>
            </a:r>
            <a:r>
              <a:rPr lang="de-CH" dirty="0" err="1" smtClean="0"/>
              <a:t>product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8866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 </a:t>
            </a:r>
            <a:r>
              <a:rPr lang="de-CH" dirty="0" err="1" smtClean="0"/>
              <a:t>together</a:t>
            </a:r>
            <a:r>
              <a:rPr lang="de-CH" dirty="0" smtClean="0"/>
              <a:t> </a:t>
            </a:r>
            <a:r>
              <a:rPr lang="de-CH" dirty="0" err="1" smtClean="0"/>
              <a:t>now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db.blogposts.aggregate</a:t>
            </a:r>
            <a:r>
              <a:rPr lang="de-CH" dirty="0" smtClean="0"/>
              <a:t>([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unwind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tags</a:t>
            </a:r>
            <a:br>
              <a:rPr lang="de-CH" dirty="0" smtClean="0"/>
            </a:br>
            <a:r>
              <a:rPr lang="de-CH" dirty="0" smtClean="0"/>
              <a:t>	{$</a:t>
            </a:r>
            <a:r>
              <a:rPr lang="de-CH" dirty="0" err="1" smtClean="0"/>
              <a:t>unwind</a:t>
            </a:r>
            <a:r>
              <a:rPr lang="de-CH" dirty="0" smtClean="0"/>
              <a:t>: "$tags"}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count</a:t>
            </a:r>
            <a:r>
              <a:rPr lang="de-CH" dirty="0" smtClean="0"/>
              <a:t> </a:t>
            </a:r>
            <a:r>
              <a:rPr lang="de-CH" dirty="0" err="1" smtClean="0"/>
              <a:t>occurrence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tag</a:t>
            </a:r>
            <a:br>
              <a:rPr lang="de-CH" dirty="0" smtClean="0"/>
            </a:br>
            <a:r>
              <a:rPr lang="de-CH" dirty="0" smtClean="0"/>
              <a:t>	,{$</a:t>
            </a:r>
            <a:r>
              <a:rPr lang="de-CH" dirty="0" err="1" smtClean="0"/>
              <a:t>group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"$tags", </a:t>
            </a:r>
            <a:r>
              <a:rPr lang="de-CH" dirty="0" err="1" smtClean="0"/>
              <a:t>count</a:t>
            </a:r>
            <a:r>
              <a:rPr lang="de-CH" dirty="0" smtClean="0"/>
              <a:t>: {$</a:t>
            </a:r>
            <a:r>
              <a:rPr lang="de-CH" dirty="0" err="1" smtClean="0"/>
              <a:t>sum</a:t>
            </a:r>
            <a:r>
              <a:rPr lang="de-CH" dirty="0" smtClean="0"/>
              <a:t>: 1}}}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sort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popularity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	,{$</a:t>
            </a:r>
            <a:r>
              <a:rPr lang="de-CH" dirty="0" err="1" smtClean="0"/>
              <a:t>sort</a:t>
            </a:r>
            <a:r>
              <a:rPr lang="de-CH" dirty="0" smtClean="0"/>
              <a:t>: {"</a:t>
            </a:r>
            <a:r>
              <a:rPr lang="de-CH" dirty="0" err="1" smtClean="0"/>
              <a:t>count</a:t>
            </a:r>
            <a:r>
              <a:rPr lang="de-CH" dirty="0" smtClean="0"/>
              <a:t>": -1}}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get</a:t>
            </a:r>
            <a:r>
              <a:rPr lang="de-CH" dirty="0" smtClean="0"/>
              <a:t> top 10 tags</a:t>
            </a:r>
            <a:br>
              <a:rPr lang="de-CH" dirty="0" smtClean="0"/>
            </a:br>
            <a:r>
              <a:rPr lang="de-CH" dirty="0" smtClean="0"/>
              <a:t>	,{$</a:t>
            </a:r>
            <a:r>
              <a:rPr lang="de-CH" dirty="0" err="1" smtClean="0"/>
              <a:t>limit</a:t>
            </a:r>
            <a:r>
              <a:rPr lang="de-CH" dirty="0" smtClean="0"/>
              <a:t>: 10}</a:t>
            </a:r>
            <a:br>
              <a:rPr lang="de-CH" dirty="0" smtClean="0"/>
            </a:br>
            <a:r>
              <a:rPr lang="de-CH" dirty="0" smtClean="0"/>
              <a:t>	//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representation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"_</a:t>
            </a:r>
            <a:r>
              <a:rPr lang="de-CH" dirty="0" err="1" smtClean="0"/>
              <a:t>id</a:t>
            </a:r>
            <a:r>
              <a:rPr lang="de-CH" dirty="0" smtClean="0"/>
              <a:t>" </a:t>
            </a:r>
            <a:r>
              <a:rPr lang="de-CH" dirty="0" err="1" smtClean="0"/>
              <a:t>key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	, {$</a:t>
            </a:r>
            <a:r>
              <a:rPr lang="de-CH" dirty="0" err="1" smtClean="0"/>
              <a:t>project</a:t>
            </a:r>
            <a:r>
              <a:rPr lang="de-CH" dirty="0" smtClean="0"/>
              <a:t>: {_</a:t>
            </a:r>
            <a:r>
              <a:rPr lang="de-CH" dirty="0" err="1" smtClean="0"/>
              <a:t>id</a:t>
            </a:r>
            <a:r>
              <a:rPr lang="de-CH" dirty="0" smtClean="0"/>
              <a:t>: 0, "tag": "$_</a:t>
            </a:r>
            <a:r>
              <a:rPr lang="de-CH" dirty="0" err="1" smtClean="0"/>
              <a:t>id</a:t>
            </a:r>
            <a:r>
              <a:rPr lang="de-CH" dirty="0" smtClean="0"/>
              <a:t>", "count":1}}</a:t>
            </a:r>
            <a:br>
              <a:rPr lang="de-CH" dirty="0" smtClean="0"/>
            </a:br>
            <a:r>
              <a:rPr lang="de-CH" dirty="0" smtClean="0"/>
              <a:t>])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21138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Comparison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SQL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https://docs.mongodb.org/manual/reference/sql-aggregation-comparison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 ev. Kleine Übungsaufgabe wo SQL-Statements zu entsprechenden </a:t>
            </a:r>
            <a:r>
              <a:rPr lang="de-CH" dirty="0" err="1" smtClean="0">
                <a:sym typeface="Wingdings" panose="05000000000000000000" pitchFamily="2" charset="2"/>
              </a:rPr>
              <a:t>MongoDB</a:t>
            </a:r>
            <a:r>
              <a:rPr lang="de-CH" dirty="0" smtClean="0">
                <a:sym typeface="Wingdings" panose="05000000000000000000" pitchFamily="2" charset="2"/>
              </a:rPr>
              <a:t>-Statements zugeordnet werden müssen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946" y="3514725"/>
            <a:ext cx="3527961" cy="32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Context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Relational DBs (</a:t>
            </a:r>
            <a:r>
              <a:rPr lang="de-CH" dirty="0" err="1" smtClean="0"/>
              <a:t>PostgreSQL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NoSQL</a:t>
            </a:r>
            <a:r>
              <a:rPr lang="de-CH" dirty="0" smtClean="0"/>
              <a:t>-DBs</a:t>
            </a:r>
          </a:p>
          <a:p>
            <a:pPr lvl="1"/>
            <a:r>
              <a:rPr lang="de-CH" dirty="0" smtClean="0"/>
              <a:t>Key-Value (</a:t>
            </a:r>
            <a:r>
              <a:rPr lang="de-CH" dirty="0" err="1" smtClean="0"/>
              <a:t>Riak</a:t>
            </a:r>
            <a:r>
              <a:rPr lang="de-CH" dirty="0" smtClean="0"/>
              <a:t>, </a:t>
            </a:r>
            <a:r>
              <a:rPr lang="de-CH" dirty="0" err="1" smtClean="0"/>
              <a:t>Redis</a:t>
            </a:r>
            <a:r>
              <a:rPr lang="de-CH" dirty="0" smtClean="0"/>
              <a:t>, </a:t>
            </a:r>
            <a:r>
              <a:rPr lang="de-CH" dirty="0" err="1" smtClean="0"/>
              <a:t>Columnar</a:t>
            </a:r>
            <a:r>
              <a:rPr lang="de-CH" dirty="0" smtClean="0"/>
              <a:t>, </a:t>
            </a:r>
            <a:r>
              <a:rPr lang="de-CH" dirty="0" err="1" smtClean="0"/>
              <a:t>Hbase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Document</a:t>
            </a:r>
            <a:r>
              <a:rPr lang="de-CH" dirty="0" smtClean="0"/>
              <a:t> DB (</a:t>
            </a:r>
            <a:r>
              <a:rPr lang="de-CH" dirty="0" err="1" smtClean="0"/>
              <a:t>MongoDB</a:t>
            </a:r>
            <a:r>
              <a:rPr lang="de-CH" dirty="0" smtClean="0"/>
              <a:t>, </a:t>
            </a:r>
            <a:r>
              <a:rPr lang="de-CH" dirty="0" err="1" smtClean="0"/>
              <a:t>CouchDB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Graph (Neo4J)</a:t>
            </a:r>
          </a:p>
          <a:p>
            <a:r>
              <a:rPr lang="de-CH" dirty="0" smtClean="0"/>
              <a:t>Grafik: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6650892" y="6130165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Functionality</a:t>
            </a:r>
            <a:endParaRPr lang="de-CH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328985" y="4431324"/>
            <a:ext cx="4917015" cy="1883507"/>
            <a:chOff x="2328985" y="4431324"/>
            <a:chExt cx="4917015" cy="1883507"/>
          </a:xfrm>
        </p:grpSpPr>
        <p:cxnSp>
          <p:nvCxnSpPr>
            <p:cNvPr id="5" name="Gerade Verbindung mit Pfeil 4"/>
            <p:cNvCxnSpPr/>
            <p:nvPr/>
          </p:nvCxnSpPr>
          <p:spPr>
            <a:xfrm flipV="1">
              <a:off x="2610338" y="4720492"/>
              <a:ext cx="0" cy="1594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/>
            <p:cNvCxnSpPr/>
            <p:nvPr/>
          </p:nvCxnSpPr>
          <p:spPr>
            <a:xfrm>
              <a:off x="2602523" y="6314831"/>
              <a:ext cx="40483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2328985" y="4431324"/>
              <a:ext cx="246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 smtClean="0"/>
                <a:t>Scalability</a:t>
              </a:r>
              <a:r>
                <a:rPr lang="de-CH" dirty="0" smtClean="0"/>
                <a:t>/Performance</a:t>
              </a:r>
              <a:endParaRPr lang="de-CH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2751015" y="4822650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295293" y="5967413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822460" y="4917839"/>
              <a:ext cx="140677" cy="1406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891692" y="4750927"/>
              <a:ext cx="1091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K/V-Store</a:t>
              </a:r>
              <a:endParaRPr lang="de-CH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6365631" y="5853085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RDBMS</a:t>
              </a:r>
              <a:endParaRPr lang="de-CH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939690" y="4803511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err="1" smtClean="0"/>
                <a:t>MongoDB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588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100MB </a:t>
            </a:r>
            <a:r>
              <a:rPr lang="de-CH" dirty="0" err="1" smtClean="0"/>
              <a:t>limit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pipeline</a:t>
            </a:r>
            <a:r>
              <a:rPr lang="de-CH" dirty="0" smtClean="0"/>
              <a:t> </a:t>
            </a:r>
            <a:r>
              <a:rPr lang="de-CH" dirty="0" err="1" smtClean="0"/>
              <a:t>stages</a:t>
            </a:r>
            <a:r>
              <a:rPr lang="de-CH" dirty="0" smtClean="0"/>
              <a:t> (e.g. </a:t>
            </a:r>
            <a:r>
              <a:rPr lang="de-CH" dirty="0" err="1" smtClean="0"/>
              <a:t>especially</a:t>
            </a:r>
            <a:r>
              <a:rPr lang="de-CH" dirty="0" smtClean="0"/>
              <a:t> </a:t>
            </a:r>
            <a:r>
              <a:rPr lang="de-CH" dirty="0" err="1" smtClean="0"/>
              <a:t>important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sorting</a:t>
            </a:r>
            <a:r>
              <a:rPr lang="de-CH" dirty="0" smtClean="0"/>
              <a:t>,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in-memory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)</a:t>
            </a:r>
          </a:p>
          <a:p>
            <a:pPr lvl="1"/>
            <a:r>
              <a:rPr lang="de-CH" dirty="0" smtClean="0"/>
              <a:t>Can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disk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–</a:t>
            </a:r>
            <a:r>
              <a:rPr lang="de-CH" dirty="0" err="1" smtClean="0"/>
              <a:t>allowDiskUse</a:t>
            </a:r>
            <a:r>
              <a:rPr lang="de-CH" dirty="0" smtClean="0"/>
              <a:t> </a:t>
            </a:r>
            <a:r>
              <a:rPr lang="de-CH" dirty="0" err="1" smtClean="0"/>
              <a:t>flag</a:t>
            </a:r>
            <a:endParaRPr lang="de-CH" dirty="0" smtClean="0"/>
          </a:p>
          <a:p>
            <a:r>
              <a:rPr lang="de-CH" dirty="0" err="1" smtClean="0"/>
              <a:t>Sharding</a:t>
            </a:r>
            <a:r>
              <a:rPr lang="de-CH" dirty="0" smtClean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not </a:t>
            </a:r>
            <a:r>
              <a:rPr lang="de-CH" dirty="0" err="1" smtClean="0"/>
              <a:t>work</a:t>
            </a:r>
            <a:r>
              <a:rPr lang="de-CH" dirty="0" smtClean="0"/>
              <a:t>/</a:t>
            </a:r>
            <a:r>
              <a:rPr lang="de-CH" dirty="0" err="1" smtClean="0"/>
              <a:t>scale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efficiently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grouping</a:t>
            </a:r>
            <a:r>
              <a:rPr lang="de-CH" dirty="0" smtClean="0"/>
              <a:t>/</a:t>
            </a:r>
            <a:r>
              <a:rPr lang="de-CH" dirty="0" err="1" smtClean="0"/>
              <a:t>sorting</a:t>
            </a:r>
            <a:r>
              <a:rPr lang="de-CH" dirty="0" smtClean="0"/>
              <a:t> </a:t>
            </a:r>
            <a:r>
              <a:rPr lang="de-CH" dirty="0" err="1" smtClean="0"/>
              <a:t>because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subset</a:t>
            </a:r>
            <a:r>
              <a:rPr lang="de-CH" dirty="0" smtClean="0"/>
              <a:t> will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returned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shard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shards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0789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now</a:t>
            </a:r>
            <a:r>
              <a:rPr lang="de-CH" dirty="0" smtClean="0"/>
              <a:t> in Java: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0399" y="2146777"/>
            <a:ext cx="783101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} } 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10*1000*1000 } } 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aggregation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becomes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easier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Bson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pipelineWithBuilders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} } 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Accumulators.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10*1000*1000 } } }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Shell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cool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pipelineWithParsedShellSyntax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_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} }"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kumimoji="0" lang="de-DE" altLang="de-DE" sz="9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totalPop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kumimoji="0" lang="de-DE" altLang="de-DE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10000000 } } }"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563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Fault </a:t>
            </a:r>
            <a:r>
              <a:rPr lang="de-CH" dirty="0" err="1" smtClean="0"/>
              <a:t>Tolerance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Write </a:t>
            </a:r>
            <a:r>
              <a:rPr lang="de-CH" dirty="0" err="1" smtClean="0"/>
              <a:t>Concern</a:t>
            </a:r>
            <a:r>
              <a:rPr lang="de-CH" dirty="0" smtClean="0"/>
              <a:t>: Data &amp; Journal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written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memory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periodically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disk</a:t>
            </a:r>
            <a:r>
              <a:rPr lang="de-CH" dirty="0" smtClean="0"/>
              <a:t>.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 </a:t>
            </a:r>
            <a:r>
              <a:rPr lang="de-CH" dirty="0" err="1" smtClean="0"/>
              <a:t>crashes</a:t>
            </a:r>
            <a:r>
              <a:rPr lang="de-CH" dirty="0" smtClean="0"/>
              <a:t>,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might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lost</a:t>
            </a:r>
          </a:p>
          <a:p>
            <a:pPr lvl="1"/>
            <a:r>
              <a:rPr lang="de-CH" dirty="0" smtClean="0"/>
              <a:t>W: </a:t>
            </a:r>
            <a:r>
              <a:rPr lang="de-CH" dirty="0" err="1" smtClean="0"/>
              <a:t>wait</a:t>
            </a:r>
            <a:r>
              <a:rPr lang="de-CH" dirty="0" smtClean="0"/>
              <a:t> (</a:t>
            </a:r>
            <a:r>
              <a:rPr lang="de-CH" dirty="0" err="1" smtClean="0"/>
              <a:t>default</a:t>
            </a:r>
            <a:r>
              <a:rPr lang="de-CH" dirty="0" smtClean="0"/>
              <a:t>=1=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): </a:t>
            </a:r>
            <a:r>
              <a:rPr lang="de-CH" dirty="0" err="1" smtClean="0"/>
              <a:t>Refers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number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 </a:t>
            </a:r>
            <a:r>
              <a:rPr lang="de-CH" dirty="0" smtClean="0"/>
              <a:t>s in </a:t>
            </a:r>
            <a:r>
              <a:rPr lang="de-CH" dirty="0" err="1" smtClean="0"/>
              <a:t>replica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acknowledge</a:t>
            </a:r>
            <a:r>
              <a:rPr lang="de-CH" dirty="0" smtClean="0"/>
              <a:t> an </a:t>
            </a:r>
            <a:r>
              <a:rPr lang="de-CH" dirty="0" err="1" smtClean="0"/>
              <a:t>operation</a:t>
            </a:r>
            <a:endParaRPr lang="de-CH" dirty="0" smtClean="0"/>
          </a:p>
          <a:p>
            <a:pPr lvl="1"/>
            <a:r>
              <a:rPr lang="de-CH" dirty="0" smtClean="0"/>
              <a:t>J: Journal (Default=</a:t>
            </a:r>
            <a:r>
              <a:rPr lang="de-CH" dirty="0" err="1" smtClean="0"/>
              <a:t>false</a:t>
            </a:r>
            <a:r>
              <a:rPr lang="de-CH" dirty="0" smtClean="0"/>
              <a:t>): </a:t>
            </a:r>
            <a:r>
              <a:rPr lang="de-CH" dirty="0" err="1" smtClean="0"/>
              <a:t>Refers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whether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journal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written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disk</a:t>
            </a:r>
            <a:r>
              <a:rPr lang="de-CH" dirty="0" smtClean="0"/>
              <a:t> in </a:t>
            </a:r>
            <a:r>
              <a:rPr lang="de-CH" dirty="0" err="1" smtClean="0"/>
              <a:t>order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acknowledge</a:t>
            </a:r>
            <a:r>
              <a:rPr lang="de-CH" dirty="0" smtClean="0"/>
              <a:t> an </a:t>
            </a:r>
            <a:r>
              <a:rPr lang="de-CH" dirty="0" err="1" smtClean="0"/>
              <a:t>operation</a:t>
            </a:r>
            <a:r>
              <a:rPr lang="de-CH" dirty="0" smtClean="0"/>
              <a:t>.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true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slow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write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performance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Network </a:t>
            </a:r>
            <a:r>
              <a:rPr lang="de-CH" dirty="0" err="1" smtClean="0">
                <a:sym typeface="Wingdings" panose="05000000000000000000" pitchFamily="2" charset="2"/>
              </a:rPr>
              <a:t>errors</a:t>
            </a:r>
            <a:r>
              <a:rPr lang="de-CH" dirty="0" smtClean="0">
                <a:sym typeface="Wingdings" panose="05000000000000000000" pitchFamily="2" charset="2"/>
              </a:rPr>
              <a:t>: </a:t>
            </a:r>
            <a:r>
              <a:rPr lang="de-CH" dirty="0" err="1" smtClean="0">
                <a:sym typeface="Wingdings" panose="05000000000000000000" pitchFamily="2" charset="2"/>
              </a:rPr>
              <a:t>acknowledgements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are</a:t>
            </a:r>
            <a:r>
              <a:rPr lang="de-CH" dirty="0" smtClean="0">
                <a:sym typeface="Wingdings" panose="05000000000000000000" pitchFamily="2" charset="2"/>
              </a:rPr>
              <a:t> not </a:t>
            </a:r>
            <a:r>
              <a:rPr lang="de-CH" dirty="0" err="1" smtClean="0">
                <a:sym typeface="Wingdings" panose="05000000000000000000" pitchFamily="2" charset="2"/>
              </a:rPr>
              <a:t>received</a:t>
            </a:r>
            <a:endParaRPr lang="de-CH" dirty="0" smtClean="0">
              <a:sym typeface="Wingdings" panose="05000000000000000000" pitchFamily="2" charset="2"/>
            </a:endParaRP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No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built</a:t>
            </a:r>
            <a:r>
              <a:rPr lang="de-CH" dirty="0" smtClean="0">
                <a:sym typeface="Wingdings" panose="05000000000000000000" pitchFamily="2" charset="2"/>
              </a:rPr>
              <a:t>-in </a:t>
            </a:r>
            <a:r>
              <a:rPr lang="de-CH" dirty="0" err="1" smtClean="0">
                <a:sym typeface="Wingdings" panose="05000000000000000000" pitchFamily="2" charset="2"/>
              </a:rPr>
              <a:t>mitigation</a:t>
            </a:r>
            <a:r>
              <a:rPr lang="de-CH" dirty="0" smtClean="0">
                <a:sym typeface="Wingdings" panose="05000000000000000000" pitchFamily="2" charset="2"/>
              </a:rPr>
              <a:t>. </a:t>
            </a:r>
            <a:r>
              <a:rPr lang="de-CH" dirty="0" err="1" smtClean="0">
                <a:sym typeface="Wingdings" panose="05000000000000000000" pitchFamily="2" charset="2"/>
              </a:rPr>
              <a:t>Possible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solution</a:t>
            </a:r>
            <a:r>
              <a:rPr lang="de-CH" dirty="0" smtClean="0">
                <a:sym typeface="Wingdings" panose="05000000000000000000" pitchFamily="2" charset="2"/>
              </a:rPr>
              <a:t>: Turn </a:t>
            </a:r>
            <a:r>
              <a:rPr lang="de-CH" dirty="0" err="1" smtClean="0">
                <a:sym typeface="Wingdings" panose="05000000000000000000" pitchFamily="2" charset="2"/>
              </a:rPr>
              <a:t>updates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into</a:t>
            </a:r>
            <a:r>
              <a:rPr lang="de-CH" dirty="0" smtClean="0">
                <a:sym typeface="Wingdings" panose="05000000000000000000" pitchFamily="2" charset="2"/>
              </a:rPr>
              <a:t> (</a:t>
            </a:r>
            <a:r>
              <a:rPr lang="de-CH" dirty="0" err="1" smtClean="0">
                <a:sym typeface="Wingdings" panose="05000000000000000000" pitchFamily="2" charset="2"/>
              </a:rPr>
              <a:t>idempotent</a:t>
            </a:r>
            <a:r>
              <a:rPr lang="de-CH" dirty="0" smtClean="0">
                <a:sym typeface="Wingdings" panose="05000000000000000000" pitchFamily="2" charset="2"/>
              </a:rPr>
              <a:t>) </a:t>
            </a:r>
            <a:r>
              <a:rPr lang="de-CH" dirty="0" err="1" smtClean="0">
                <a:sym typeface="Wingdings" panose="05000000000000000000" pitchFamily="2" charset="2"/>
              </a:rPr>
              <a:t>inserts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9456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Data </a:t>
            </a:r>
            <a:r>
              <a:rPr lang="de-CH" dirty="0" smtClean="0"/>
              <a:t>Replication (</a:t>
            </a:r>
            <a:r>
              <a:rPr lang="de-CH" dirty="0" err="1" smtClean="0"/>
              <a:t>scaling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err="1" smtClean="0"/>
              <a:t>Node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in </a:t>
            </a:r>
            <a:r>
              <a:rPr lang="de-CH" dirty="0" err="1" smtClean="0"/>
              <a:t>replica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endParaRPr lang="de-CH" dirty="0" smtClean="0"/>
          </a:p>
          <a:p>
            <a:pPr lvl="1"/>
            <a:r>
              <a:rPr lang="de-CH" dirty="0" smtClean="0"/>
              <a:t>Regular: </a:t>
            </a:r>
            <a:r>
              <a:rPr lang="de-CH" dirty="0" err="1" smtClean="0"/>
              <a:t>holds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,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</a:t>
            </a:r>
            <a:r>
              <a:rPr lang="de-CH" dirty="0" err="1" smtClean="0"/>
              <a:t>secondary</a:t>
            </a:r>
            <a:r>
              <a:rPr lang="de-CH" dirty="0" smtClean="0"/>
              <a:t>,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vote</a:t>
            </a:r>
            <a:endParaRPr lang="de-CH" dirty="0" smtClean="0"/>
          </a:p>
          <a:p>
            <a:pPr lvl="1"/>
            <a:r>
              <a:rPr lang="de-CH" dirty="0" err="1" smtClean="0"/>
              <a:t>Arbiter</a:t>
            </a:r>
            <a:r>
              <a:rPr lang="de-CH" dirty="0" smtClean="0"/>
              <a:t>: 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,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voting</a:t>
            </a:r>
            <a:endParaRPr lang="de-CH" dirty="0" smtClean="0"/>
          </a:p>
          <a:p>
            <a:pPr lvl="1"/>
            <a:r>
              <a:rPr lang="de-CH" dirty="0" err="1" smtClean="0"/>
              <a:t>Delayed</a:t>
            </a:r>
            <a:r>
              <a:rPr lang="de-CH" dirty="0" smtClean="0"/>
              <a:t>: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disaster</a:t>
            </a:r>
            <a:r>
              <a:rPr lang="de-CH" dirty="0" smtClean="0"/>
              <a:t> </a:t>
            </a:r>
            <a:r>
              <a:rPr lang="de-CH" dirty="0" err="1" smtClean="0"/>
              <a:t>recovery</a:t>
            </a:r>
            <a:r>
              <a:rPr lang="de-CH" dirty="0" smtClean="0"/>
              <a:t>,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vote</a:t>
            </a:r>
            <a:r>
              <a:rPr lang="de-CH" dirty="0" smtClean="0"/>
              <a:t>, </a:t>
            </a:r>
            <a:r>
              <a:rPr lang="de-CH" dirty="0" err="1" smtClean="0"/>
              <a:t>can</a:t>
            </a:r>
            <a:r>
              <a:rPr lang="de-CH" dirty="0" smtClean="0"/>
              <a:t> not </a:t>
            </a:r>
            <a:r>
              <a:rPr lang="de-CH" dirty="0" err="1" smtClean="0"/>
              <a:t>become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node</a:t>
            </a:r>
            <a:r>
              <a:rPr lang="de-CH" dirty="0" smtClean="0"/>
              <a:t> (</a:t>
            </a:r>
            <a:r>
              <a:rPr lang="de-CH" dirty="0" err="1" smtClean="0"/>
              <a:t>priority</a:t>
            </a:r>
            <a:r>
              <a:rPr lang="de-CH" dirty="0" smtClean="0"/>
              <a:t>=0)</a:t>
            </a:r>
          </a:p>
          <a:p>
            <a:pPr lvl="1"/>
            <a:r>
              <a:rPr lang="de-CH" dirty="0" smtClean="0"/>
              <a:t>Hidden: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analytics</a:t>
            </a:r>
            <a:r>
              <a:rPr lang="de-CH" dirty="0" smtClean="0"/>
              <a:t>,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vote</a:t>
            </a:r>
            <a:r>
              <a:rPr lang="de-CH" dirty="0" smtClean="0"/>
              <a:t>, </a:t>
            </a:r>
            <a:r>
              <a:rPr lang="de-CH" dirty="0" err="1" smtClean="0"/>
              <a:t>can</a:t>
            </a:r>
            <a:r>
              <a:rPr lang="de-CH" dirty="0" smtClean="0"/>
              <a:t> not </a:t>
            </a:r>
            <a:r>
              <a:rPr lang="de-CH" dirty="0" err="1" smtClean="0"/>
              <a:t>become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endParaRPr lang="de-CH" dirty="0" smtClean="0"/>
          </a:p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writes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endParaRPr lang="de-CH" dirty="0" smtClean="0"/>
          </a:p>
          <a:p>
            <a:r>
              <a:rPr lang="de-CH" dirty="0" smtClean="0"/>
              <a:t>Reads </a:t>
            </a:r>
            <a:r>
              <a:rPr lang="de-CH" dirty="0" err="1" smtClean="0"/>
              <a:t>can</a:t>
            </a:r>
            <a:r>
              <a:rPr lang="de-CH" dirty="0" smtClean="0"/>
              <a:t> (!)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secondary</a:t>
            </a:r>
            <a:r>
              <a:rPr lang="de-CH" dirty="0" smtClean="0"/>
              <a:t> (</a:t>
            </a:r>
            <a:r>
              <a:rPr lang="de-CH" dirty="0" err="1" smtClean="0"/>
              <a:t>dirty</a:t>
            </a:r>
            <a:r>
              <a:rPr lang="de-CH" dirty="0" smtClean="0"/>
              <a:t> </a:t>
            </a:r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) </a:t>
            </a:r>
            <a:r>
              <a:rPr lang="de-CH" dirty="0" smtClean="0">
                <a:sym typeface="Wingdings" panose="05000000000000000000" pitchFamily="2" charset="2"/>
              </a:rPr>
              <a:t> eventual </a:t>
            </a:r>
            <a:r>
              <a:rPr lang="de-CH" dirty="0" err="1" smtClean="0">
                <a:sym typeface="Wingdings" panose="05000000000000000000" pitchFamily="2" charset="2"/>
              </a:rPr>
              <a:t>consistency</a:t>
            </a:r>
            <a:endParaRPr lang="de-CH" dirty="0" smtClean="0"/>
          </a:p>
          <a:p>
            <a:r>
              <a:rPr lang="de-CH" dirty="0" smtClean="0"/>
              <a:t>Primary </a:t>
            </a:r>
            <a:r>
              <a:rPr lang="de-CH" dirty="0" err="1" smtClean="0"/>
              <a:t>server</a:t>
            </a:r>
            <a:r>
              <a:rPr lang="de-CH" dirty="0" smtClean="0"/>
              <a:t> will </a:t>
            </a:r>
            <a:r>
              <a:rPr lang="de-CH" dirty="0" err="1" smtClean="0"/>
              <a:t>asynchronously</a:t>
            </a:r>
            <a:r>
              <a:rPr lang="de-CH" dirty="0" smtClean="0"/>
              <a:t> </a:t>
            </a:r>
            <a:r>
              <a:rPr lang="de-CH" dirty="0" err="1" smtClean="0"/>
              <a:t>replicate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n </a:t>
            </a:r>
            <a:r>
              <a:rPr lang="de-CH" dirty="0" err="1" smtClean="0"/>
              <a:t>secondary</a:t>
            </a:r>
            <a:r>
              <a:rPr lang="de-CH" dirty="0" smtClean="0"/>
              <a:t> </a:t>
            </a:r>
            <a:r>
              <a:rPr lang="de-CH" dirty="0" err="1" smtClean="0"/>
              <a:t>servers</a:t>
            </a:r>
            <a:endParaRPr lang="de-CH" dirty="0" smtClean="0"/>
          </a:p>
          <a:p>
            <a:r>
              <a:rPr lang="de-CH" dirty="0" err="1" smtClean="0"/>
              <a:t>Secondary</a:t>
            </a:r>
            <a:r>
              <a:rPr lang="de-CH" dirty="0" smtClean="0"/>
              <a:t> </a:t>
            </a:r>
            <a:r>
              <a:rPr lang="de-CH" dirty="0" err="1" smtClean="0"/>
              <a:t>servers</a:t>
            </a:r>
            <a:r>
              <a:rPr lang="de-CH" dirty="0" smtClean="0"/>
              <a:t> will </a:t>
            </a:r>
            <a:r>
              <a:rPr lang="de-CH" dirty="0" err="1" smtClean="0"/>
              <a:t>poll</a:t>
            </a:r>
            <a:r>
              <a:rPr lang="de-CH" dirty="0" smtClean="0"/>
              <a:t> log (</a:t>
            </a:r>
            <a:r>
              <a:rPr lang="de-CH" dirty="0" err="1" smtClean="0"/>
              <a:t>oplog</a:t>
            </a:r>
            <a:r>
              <a:rPr lang="de-CH" dirty="0" smtClean="0"/>
              <a:t>)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replicate</a:t>
            </a:r>
            <a:r>
              <a:rPr lang="de-CH" dirty="0" smtClean="0"/>
              <a:t> </a:t>
            </a:r>
            <a:r>
              <a:rPr lang="de-CH" dirty="0" err="1" smtClean="0"/>
              <a:t>themeselves</a:t>
            </a:r>
            <a:endParaRPr lang="de-CH" dirty="0" smtClean="0"/>
          </a:p>
          <a:p>
            <a:pPr lvl="1"/>
            <a:r>
              <a:rPr lang="de-CH" dirty="0" err="1" smtClean="0"/>
              <a:t>Oplogs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secondary</a:t>
            </a:r>
            <a:r>
              <a:rPr lang="de-CH" dirty="0" smtClean="0"/>
              <a:t> </a:t>
            </a:r>
            <a:r>
              <a:rPr lang="de-CH" dirty="0" err="1" smtClean="0"/>
              <a:t>servers</a:t>
            </a:r>
            <a:r>
              <a:rPr lang="de-CH" dirty="0" smtClean="0"/>
              <a:t> </a:t>
            </a:r>
            <a:r>
              <a:rPr lang="de-CH" dirty="0" err="1" smtClean="0"/>
              <a:t>too</a:t>
            </a:r>
            <a:r>
              <a:rPr lang="de-CH" dirty="0" smtClean="0"/>
              <a:t>,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oplogs</a:t>
            </a:r>
            <a:r>
              <a:rPr lang="de-CH" dirty="0" smtClean="0"/>
              <a:t> </a:t>
            </a:r>
            <a:r>
              <a:rPr lang="de-CH" dirty="0" err="1" smtClean="0"/>
              <a:t>lead</a:t>
            </a:r>
            <a:r>
              <a:rPr lang="de-CH" dirty="0" smtClean="0"/>
              <a:t> back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endParaRPr lang="de-CH" dirty="0" smtClean="0"/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 </a:t>
            </a:r>
            <a:r>
              <a:rPr lang="de-CH" dirty="0" err="1" smtClean="0"/>
              <a:t>goes</a:t>
            </a:r>
            <a:r>
              <a:rPr lang="de-CH" dirty="0" smtClean="0"/>
              <a:t> down, </a:t>
            </a:r>
            <a:r>
              <a:rPr lang="de-CH" dirty="0" err="1" smtClean="0"/>
              <a:t>secondary</a:t>
            </a:r>
            <a:r>
              <a:rPr lang="de-CH" dirty="0" smtClean="0"/>
              <a:t> </a:t>
            </a:r>
            <a:r>
              <a:rPr lang="de-CH" dirty="0" err="1" smtClean="0"/>
              <a:t>servers</a:t>
            </a:r>
            <a:r>
              <a:rPr lang="de-CH" dirty="0" smtClean="0"/>
              <a:t> </a:t>
            </a:r>
            <a:r>
              <a:rPr lang="de-CH" dirty="0" err="1" smtClean="0"/>
              <a:t>elect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endParaRPr lang="de-CH" dirty="0"/>
          </a:p>
          <a:p>
            <a:pPr lvl="1"/>
            <a:r>
              <a:rPr lang="de-CH" dirty="0" err="1" smtClean="0"/>
              <a:t>Strict</a:t>
            </a:r>
            <a:r>
              <a:rPr lang="de-CH" dirty="0" smtClean="0"/>
              <a:t> </a:t>
            </a:r>
            <a:r>
              <a:rPr lang="de-CH" dirty="0" err="1" smtClean="0"/>
              <a:t>majority</a:t>
            </a:r>
            <a:r>
              <a:rPr lang="de-CH" dirty="0" smtClean="0"/>
              <a:t>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 min. </a:t>
            </a:r>
            <a:r>
              <a:rPr lang="de-CH" dirty="0" err="1" smtClean="0">
                <a:sym typeface="Wingdings" panose="05000000000000000000" pitchFamily="2" charset="2"/>
              </a:rPr>
              <a:t>number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of</a:t>
            </a:r>
            <a:r>
              <a:rPr lang="de-CH" dirty="0" smtClean="0">
                <a:sym typeface="Wingdings" panose="05000000000000000000" pitchFamily="2" charset="2"/>
              </a:rPr>
              <a:t> 3 </a:t>
            </a:r>
            <a:r>
              <a:rPr lang="de-CH" dirty="0" err="1" smtClean="0">
                <a:sym typeface="Wingdings" panose="05000000000000000000" pitchFamily="2" charset="2"/>
              </a:rPr>
              <a:t>servers</a:t>
            </a:r>
            <a:r>
              <a:rPr lang="de-CH" dirty="0" smtClean="0">
                <a:sym typeface="Wingdings" panose="05000000000000000000" pitchFamily="2" charset="2"/>
              </a:rPr>
              <a:t> in </a:t>
            </a:r>
            <a:r>
              <a:rPr lang="de-CH" dirty="0" err="1" smtClean="0">
                <a:sym typeface="Wingdings" panose="05000000000000000000" pitchFamily="2" charset="2"/>
              </a:rPr>
              <a:t>replica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set</a:t>
            </a:r>
            <a:endParaRPr lang="de-CH" dirty="0" smtClean="0"/>
          </a:p>
          <a:p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old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comes</a:t>
            </a:r>
            <a:r>
              <a:rPr lang="de-CH" dirty="0" smtClean="0"/>
              <a:t> back </a:t>
            </a:r>
            <a:r>
              <a:rPr lang="de-CH" dirty="0" err="1" smtClean="0"/>
              <a:t>up</a:t>
            </a:r>
            <a:r>
              <a:rPr lang="de-CH" dirty="0" smtClean="0"/>
              <a:t>,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maybe</a:t>
            </a:r>
            <a:r>
              <a:rPr lang="de-CH" dirty="0" smtClean="0"/>
              <a:t> </a:t>
            </a:r>
            <a:r>
              <a:rPr lang="de-CH" dirty="0" err="1" smtClean="0"/>
              <a:t>secondary</a:t>
            </a:r>
            <a:endParaRPr lang="de-CH" dirty="0" smtClean="0"/>
          </a:p>
          <a:p>
            <a:r>
              <a:rPr lang="de-CH" dirty="0" err="1" smtClean="0"/>
              <a:t>rs.status</a:t>
            </a:r>
            <a:r>
              <a:rPr lang="de-CH" dirty="0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839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Failover </a:t>
            </a:r>
            <a:r>
              <a:rPr lang="de-CH" dirty="0" err="1" smtClean="0"/>
              <a:t>and</a:t>
            </a:r>
            <a:r>
              <a:rPr lang="de-CH" dirty="0" smtClean="0"/>
              <a:t> Rollback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Writes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failed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replicated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rolled</a:t>
            </a:r>
            <a:r>
              <a:rPr lang="de-CH" dirty="0" smtClean="0"/>
              <a:t> back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default</a:t>
            </a:r>
            <a:r>
              <a:rPr lang="de-CH" dirty="0" smtClean="0"/>
              <a:t> (w=1)!</a:t>
            </a:r>
          </a:p>
          <a:p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change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so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writes</a:t>
            </a:r>
            <a:r>
              <a:rPr lang="de-CH" dirty="0" smtClean="0"/>
              <a:t> </a:t>
            </a:r>
            <a:r>
              <a:rPr lang="de-CH" dirty="0" err="1" smtClean="0"/>
              <a:t>replicated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majority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nodes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rolled</a:t>
            </a:r>
            <a:r>
              <a:rPr lang="de-CH" dirty="0" smtClean="0"/>
              <a:t> back (w=</a:t>
            </a:r>
            <a:r>
              <a:rPr lang="de-CH" dirty="0" err="1" smtClean="0"/>
              <a:t>majority</a:t>
            </a:r>
            <a:r>
              <a:rPr lang="de-CH" dirty="0" smtClean="0"/>
              <a:t>)</a:t>
            </a:r>
          </a:p>
          <a:p>
            <a:r>
              <a:rPr lang="en-US" dirty="0"/>
              <a:t>Write concern (w) value can be set at client, database or collection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007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Connecting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cluster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smtClean="0"/>
              <a:t> Java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Several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r>
              <a:rPr lang="de-CH" dirty="0" smtClean="0"/>
              <a:t> </a:t>
            </a:r>
            <a:r>
              <a:rPr lang="de-CH" dirty="0" err="1" smtClean="0"/>
              <a:t>addresses</a:t>
            </a:r>
            <a:r>
              <a:rPr lang="de-CH" dirty="0" smtClean="0"/>
              <a:t> (</a:t>
            </a:r>
            <a:r>
              <a:rPr lang="de-CH" dirty="0" err="1" smtClean="0"/>
              <a:t>seed</a:t>
            </a:r>
            <a:r>
              <a:rPr lang="de-CH" dirty="0" smtClean="0"/>
              <a:t> </a:t>
            </a:r>
            <a:r>
              <a:rPr lang="de-CH" dirty="0" err="1" smtClean="0"/>
              <a:t>list</a:t>
            </a:r>
            <a:r>
              <a:rPr lang="de-CH" dirty="0" smtClean="0"/>
              <a:t>)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added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client</a:t>
            </a:r>
            <a:r>
              <a:rPr lang="de-CH" dirty="0" smtClean="0"/>
              <a:t> </a:t>
            </a:r>
            <a:r>
              <a:rPr lang="de-CH" dirty="0" err="1" smtClean="0"/>
              <a:t>configuration</a:t>
            </a:r>
            <a:endParaRPr lang="de-CH" dirty="0" smtClean="0"/>
          </a:p>
          <a:p>
            <a:r>
              <a:rPr lang="de-CH" dirty="0" smtClean="0"/>
              <a:t>Primary </a:t>
            </a:r>
            <a:r>
              <a:rPr lang="de-CH" dirty="0" err="1" smtClean="0"/>
              <a:t>server</a:t>
            </a:r>
            <a:r>
              <a:rPr lang="de-CH" dirty="0" smtClean="0"/>
              <a:t> (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replica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)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automatically</a:t>
            </a:r>
            <a:r>
              <a:rPr lang="de-CH" dirty="0" smtClean="0"/>
              <a:t> </a:t>
            </a:r>
            <a:r>
              <a:rPr lang="de-CH" dirty="0" err="1" smtClean="0"/>
              <a:t>discovered</a:t>
            </a:r>
            <a:r>
              <a:rPr lang="de-CH" dirty="0" smtClean="0"/>
              <a:t>, </a:t>
            </a:r>
            <a:r>
              <a:rPr lang="de-CH" dirty="0" err="1" smtClean="0"/>
              <a:t>when</a:t>
            </a:r>
            <a:r>
              <a:rPr lang="de-CH" dirty="0" smtClean="0"/>
              <a:t> at least </a:t>
            </a:r>
            <a:r>
              <a:rPr lang="de-CH" dirty="0" err="1" smtClean="0"/>
              <a:t>one</a:t>
            </a:r>
            <a:r>
              <a:rPr lang="de-CH" dirty="0" smtClean="0"/>
              <a:t> valid </a:t>
            </a:r>
            <a:r>
              <a:rPr lang="de-CH" dirty="0" err="1" smtClean="0"/>
              <a:t>server</a:t>
            </a:r>
            <a:r>
              <a:rPr lang="de-CH" dirty="0" smtClean="0"/>
              <a:t> </a:t>
            </a:r>
            <a:r>
              <a:rPr lang="de-CH" dirty="0" err="1" smtClean="0"/>
              <a:t>addresses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given</a:t>
            </a:r>
            <a:endParaRPr lang="de-CH" dirty="0" smtClean="0"/>
          </a:p>
          <a:p>
            <a:r>
              <a:rPr lang="de-CH" dirty="0" err="1" smtClean="0"/>
              <a:t>Replica</a:t>
            </a:r>
            <a:r>
              <a:rPr lang="de-CH" dirty="0" smtClean="0"/>
              <a:t> </a:t>
            </a:r>
            <a:r>
              <a:rPr lang="de-CH" dirty="0" err="1" smtClean="0"/>
              <a:t>set</a:t>
            </a:r>
            <a:r>
              <a:rPr lang="de-CH" dirty="0" smtClean="0"/>
              <a:t> </a:t>
            </a:r>
            <a:r>
              <a:rPr lang="de-CH" dirty="0" err="1" smtClean="0"/>
              <a:t>name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specified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guarantee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servers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endParaRPr lang="de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60665" y="5253633"/>
            <a:ext cx="726769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 client =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MongoClient(</a:t>
            </a:r>
            <a:r>
              <a:rPr kumimoji="0" lang="de-DE" altLang="de-DE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ServerAddress(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ServerAddress(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27018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new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ServerAddress(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27019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MongoClientOptions.</a:t>
            </a:r>
            <a:r>
              <a:rPr kumimoji="0" lang="de-DE" altLang="de-DE" sz="9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.requiredReplicaSetName(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"replSet"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.build())</a:t>
            </a:r>
            <a:r>
              <a:rPr kumimoji="0" lang="de-DE" altLang="de-DE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81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Read </a:t>
            </a:r>
            <a:r>
              <a:rPr lang="de-CH" dirty="0" err="1" smtClean="0"/>
              <a:t>preference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Different Preference </a:t>
            </a:r>
            <a:r>
              <a:rPr lang="de-CH" dirty="0" err="1" smtClean="0"/>
              <a:t>values</a:t>
            </a:r>
            <a:endParaRPr lang="de-CH" dirty="0"/>
          </a:p>
          <a:p>
            <a:pPr lvl="1"/>
            <a:r>
              <a:rPr lang="de-CH" dirty="0" smtClean="0"/>
              <a:t>Primary (</a:t>
            </a:r>
            <a:r>
              <a:rPr lang="de-CH" dirty="0" err="1" smtClean="0"/>
              <a:t>default</a:t>
            </a:r>
            <a:r>
              <a:rPr lang="de-CH" dirty="0" smtClean="0"/>
              <a:t>):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server</a:t>
            </a:r>
            <a:endParaRPr lang="de-CH" dirty="0" smtClean="0"/>
          </a:p>
          <a:p>
            <a:pPr lvl="1"/>
            <a:r>
              <a:rPr lang="de-CH" dirty="0" err="1" smtClean="0"/>
              <a:t>PrimaryPreferred</a:t>
            </a:r>
            <a:r>
              <a:rPr lang="de-CH" dirty="0" smtClean="0"/>
              <a:t>: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, </a:t>
            </a:r>
            <a:r>
              <a:rPr lang="de-CH" dirty="0" err="1" smtClean="0"/>
              <a:t>otherwise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secondary</a:t>
            </a:r>
            <a:endParaRPr lang="de-CH" dirty="0" smtClean="0"/>
          </a:p>
          <a:p>
            <a:pPr lvl="1"/>
            <a:r>
              <a:rPr lang="de-CH" dirty="0" err="1" smtClean="0"/>
              <a:t>Secondary</a:t>
            </a:r>
            <a:r>
              <a:rPr lang="de-CH" dirty="0" smtClean="0"/>
              <a:t>: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Secondary</a:t>
            </a:r>
            <a:endParaRPr lang="de-CH" dirty="0" smtClean="0"/>
          </a:p>
          <a:p>
            <a:pPr lvl="1"/>
            <a:r>
              <a:rPr lang="de-CH" dirty="0" err="1" smtClean="0"/>
              <a:t>SecondaryPreferred</a:t>
            </a:r>
            <a:r>
              <a:rPr lang="de-CH" dirty="0" smtClean="0"/>
              <a:t>: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secondary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, </a:t>
            </a:r>
            <a:r>
              <a:rPr lang="de-CH" dirty="0" err="1" smtClean="0"/>
              <a:t>otherwise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primary</a:t>
            </a:r>
            <a:endParaRPr lang="de-CH" dirty="0" smtClean="0"/>
          </a:p>
          <a:p>
            <a:pPr lvl="1"/>
            <a:r>
              <a:rPr lang="de-CH" dirty="0" err="1" smtClean="0"/>
              <a:t>Nearest</a:t>
            </a:r>
            <a:r>
              <a:rPr lang="de-CH" dirty="0" smtClean="0"/>
              <a:t>: </a:t>
            </a:r>
            <a:r>
              <a:rPr lang="de-CH" dirty="0" err="1" smtClean="0"/>
              <a:t>closest</a:t>
            </a:r>
            <a:r>
              <a:rPr lang="de-CH" dirty="0" smtClean="0"/>
              <a:t> </a:t>
            </a:r>
            <a:r>
              <a:rPr lang="de-CH" dirty="0" err="1" smtClean="0"/>
              <a:t>depending</a:t>
            </a:r>
            <a:r>
              <a:rPr lang="de-CH" dirty="0" smtClean="0"/>
              <a:t> on ping time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8705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Sharding</a:t>
            </a:r>
            <a:r>
              <a:rPr lang="de-CH" dirty="0" smtClean="0"/>
              <a:t> (</a:t>
            </a:r>
            <a:r>
              <a:rPr lang="de-CH" dirty="0" err="1" smtClean="0"/>
              <a:t>scaling</a:t>
            </a:r>
            <a:r>
              <a:rPr lang="de-CH" dirty="0" smtClean="0"/>
              <a:t> out)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Parts (</a:t>
            </a:r>
            <a:r>
              <a:rPr lang="de-CH" dirty="0" err="1" smtClean="0"/>
              <a:t>chunks</a:t>
            </a:r>
            <a:r>
              <a:rPr lang="de-CH" dirty="0" smtClean="0"/>
              <a:t>)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DB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distributed</a:t>
            </a:r>
            <a:r>
              <a:rPr lang="de-CH" dirty="0" smtClean="0"/>
              <a:t> </a:t>
            </a:r>
            <a:r>
              <a:rPr lang="de-CH" dirty="0" err="1" smtClean="0"/>
              <a:t>onto</a:t>
            </a:r>
            <a:r>
              <a:rPr lang="de-CH" dirty="0" smtClean="0"/>
              <a:t> different </a:t>
            </a:r>
            <a:r>
              <a:rPr lang="de-CH" dirty="0" err="1" smtClean="0"/>
              <a:t>hosts</a:t>
            </a:r>
            <a:r>
              <a:rPr lang="de-CH" dirty="0" smtClean="0"/>
              <a:t>/</a:t>
            </a:r>
            <a:r>
              <a:rPr lang="de-CH" dirty="0" err="1" smtClean="0"/>
              <a:t>shards</a:t>
            </a:r>
            <a:r>
              <a:rPr lang="de-CH" dirty="0" smtClean="0"/>
              <a:t> (</a:t>
            </a:r>
            <a:r>
              <a:rPr lang="de-CH" dirty="0" err="1" smtClean="0"/>
              <a:t>similar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partitioning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shard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its</a:t>
            </a:r>
            <a:r>
              <a:rPr lang="de-CH" dirty="0" smtClean="0"/>
              <a:t> </a:t>
            </a:r>
            <a:r>
              <a:rPr lang="de-CH" dirty="0" err="1" smtClean="0"/>
              <a:t>own</a:t>
            </a:r>
            <a:r>
              <a:rPr lang="de-CH" dirty="0" smtClean="0"/>
              <a:t> </a:t>
            </a:r>
            <a:r>
              <a:rPr lang="de-CH" dirty="0" err="1" smtClean="0"/>
              <a:t>replica</a:t>
            </a:r>
            <a:r>
              <a:rPr lang="de-CH" dirty="0" smtClean="0"/>
              <a:t> </a:t>
            </a:r>
            <a:r>
              <a:rPr lang="de-CH" dirty="0" err="1" smtClean="0"/>
              <a:t>sets</a:t>
            </a:r>
            <a:endParaRPr lang="de-CH" dirty="0" smtClean="0"/>
          </a:p>
          <a:p>
            <a:r>
              <a:rPr lang="de-CH" dirty="0" smtClean="0"/>
              <a:t>Mongos (Router) will </a:t>
            </a:r>
            <a:r>
              <a:rPr lang="de-CH" dirty="0" err="1" smtClean="0"/>
              <a:t>distribute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shards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shard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endParaRPr lang="de-CH" dirty="0" smtClean="0"/>
          </a:p>
          <a:p>
            <a:r>
              <a:rPr lang="de-CH" dirty="0" err="1" smtClean="0"/>
              <a:t>Shard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(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document</a:t>
            </a:r>
            <a:r>
              <a:rPr lang="de-CH" dirty="0" smtClean="0"/>
              <a:t>)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mapping</a:t>
            </a:r>
            <a:r>
              <a:rPr lang="de-CH" dirty="0" smtClean="0"/>
              <a:t> a </a:t>
            </a:r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shard</a:t>
            </a:r>
            <a:r>
              <a:rPr lang="de-CH" dirty="0" smtClean="0"/>
              <a:t>. The </a:t>
            </a:r>
            <a:r>
              <a:rPr lang="de-CH" dirty="0" err="1" smtClean="0"/>
              <a:t>shard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mandatory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immutable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requires</a:t>
            </a:r>
            <a:r>
              <a:rPr lang="de-CH" dirty="0" smtClean="0"/>
              <a:t> a (non-</a:t>
            </a:r>
            <a:r>
              <a:rPr lang="de-CH" dirty="0" err="1" smtClean="0"/>
              <a:t>multikey</a:t>
            </a:r>
            <a:r>
              <a:rPr lang="de-CH" dirty="0" smtClean="0"/>
              <a:t>) </a:t>
            </a:r>
            <a:r>
              <a:rPr lang="de-CH" dirty="0" err="1" smtClean="0"/>
              <a:t>index</a:t>
            </a:r>
            <a:r>
              <a:rPr lang="de-CH" dirty="0" smtClean="0"/>
              <a:t>.</a:t>
            </a:r>
          </a:p>
          <a:p>
            <a:pPr lvl="1"/>
            <a:r>
              <a:rPr lang="de-CH" dirty="0" err="1" smtClean="0"/>
              <a:t>Shard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a </a:t>
            </a:r>
            <a:r>
              <a:rPr lang="de-CH" dirty="0" err="1" smtClean="0"/>
              <a:t>prefix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</a:t>
            </a:r>
            <a:r>
              <a:rPr lang="de-CH" dirty="0" smtClean="0"/>
              <a:t> </a:t>
            </a:r>
            <a:r>
              <a:rPr lang="de-CH" dirty="0" err="1" smtClean="0"/>
              <a:t>unique</a:t>
            </a:r>
            <a:r>
              <a:rPr lang="de-CH" dirty="0" smtClean="0"/>
              <a:t> </a:t>
            </a:r>
            <a:r>
              <a:rPr lang="de-CH" dirty="0" err="1" smtClean="0"/>
              <a:t>index</a:t>
            </a:r>
            <a:r>
              <a:rPr lang="de-CH" dirty="0" smtClean="0"/>
              <a:t> in a </a:t>
            </a:r>
            <a:r>
              <a:rPr lang="de-CH" dirty="0" err="1" smtClean="0"/>
              <a:t>sharded</a:t>
            </a:r>
            <a:r>
              <a:rPr lang="de-CH" dirty="0" smtClean="0"/>
              <a:t> </a:t>
            </a:r>
            <a:r>
              <a:rPr lang="de-CH" dirty="0" err="1" smtClean="0"/>
              <a:t>collection</a:t>
            </a:r>
            <a:r>
              <a:rPr lang="de-CH" smtClean="0"/>
              <a:t>!</a:t>
            </a:r>
            <a:endParaRPr lang="de-CH" dirty="0" smtClean="0"/>
          </a:p>
          <a:p>
            <a:r>
              <a:rPr lang="de-CH" dirty="0" err="1" smtClean="0"/>
              <a:t>Config</a:t>
            </a:r>
            <a:r>
              <a:rPr lang="de-CH" dirty="0" smtClean="0"/>
              <a:t> </a:t>
            </a:r>
            <a:r>
              <a:rPr lang="de-CH" dirty="0" err="1" smtClean="0"/>
              <a:t>servers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responsible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mapping</a:t>
            </a:r>
            <a:endParaRPr lang="de-CH" dirty="0" smtClean="0"/>
          </a:p>
          <a:p>
            <a:pPr lvl="1"/>
            <a:r>
              <a:rPr lang="de-CH" dirty="0" smtClean="0"/>
              <a:t>Range 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mapping</a:t>
            </a:r>
            <a:endParaRPr lang="de-CH" dirty="0" smtClean="0"/>
          </a:p>
          <a:p>
            <a:pPr lvl="1"/>
            <a:r>
              <a:rPr lang="de-CH" dirty="0" smtClean="0"/>
              <a:t>Hash </a:t>
            </a:r>
            <a:r>
              <a:rPr lang="de-CH" dirty="0" err="1" smtClean="0"/>
              <a:t>based</a:t>
            </a:r>
            <a:r>
              <a:rPr lang="de-CH" dirty="0" smtClean="0"/>
              <a:t> </a:t>
            </a:r>
            <a:r>
              <a:rPr lang="de-CH" dirty="0" err="1" smtClean="0"/>
              <a:t>mapping</a:t>
            </a:r>
            <a:endParaRPr lang="de-CH" dirty="0" smtClean="0"/>
          </a:p>
          <a:p>
            <a:r>
              <a:rPr lang="de-CH" dirty="0" err="1" smtClean="0"/>
              <a:t>If</a:t>
            </a:r>
            <a:r>
              <a:rPr lang="de-CH" dirty="0" smtClean="0"/>
              <a:t> a find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without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shard</a:t>
            </a:r>
            <a:r>
              <a:rPr lang="de-CH" dirty="0" smtClean="0"/>
              <a:t> </a:t>
            </a:r>
            <a:r>
              <a:rPr lang="de-CH" dirty="0" err="1" smtClean="0"/>
              <a:t>key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sent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Mongos, </a:t>
            </a:r>
            <a:r>
              <a:rPr lang="de-CH" dirty="0" err="1" smtClean="0"/>
              <a:t>it</a:t>
            </a:r>
            <a:r>
              <a:rPr lang="de-CH" dirty="0" smtClean="0"/>
              <a:t> will </a:t>
            </a:r>
            <a:r>
              <a:rPr lang="de-CH" dirty="0" err="1" smtClean="0"/>
              <a:t>forward</a:t>
            </a:r>
            <a:r>
              <a:rPr lang="de-CH" dirty="0" smtClean="0"/>
              <a:t> </a:t>
            </a:r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all </a:t>
            </a:r>
            <a:r>
              <a:rPr lang="de-CH" dirty="0" err="1" smtClean="0"/>
              <a:t>shards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672834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Sharding</a:t>
            </a:r>
            <a:r>
              <a:rPr lang="de-CH" dirty="0" smtClean="0"/>
              <a:t> + Replication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Grafik (z.B. </a:t>
            </a:r>
            <a:r>
              <a:rPr lang="de-CH" dirty="0"/>
              <a:t>von hier: </a:t>
            </a:r>
            <a:r>
              <a:rPr lang="de-CH" dirty="0">
                <a:hlinkClick r:id="rId2"/>
              </a:rPr>
              <a:t>https://university.mongodb.com/courses/MongoDB/M101J/2016_March/courseware/Week_6_Application_Engineering_/</a:t>
            </a:r>
            <a:r>
              <a:rPr lang="de-CH" dirty="0" smtClean="0">
                <a:hlinkClick r:id="rId2"/>
              </a:rPr>
              <a:t>52b37130e2d423678d3b9d97</a:t>
            </a:r>
            <a:r>
              <a:rPr lang="de-CH" dirty="0" smtClean="0"/>
              <a:t>) </a:t>
            </a:r>
            <a:r>
              <a:rPr lang="de-CH" dirty="0" smtClean="0">
                <a:sym typeface="Wingdings" panose="05000000000000000000" pitchFamily="2" charset="2"/>
              </a:rPr>
              <a:t> inkl. </a:t>
            </a:r>
            <a:r>
              <a:rPr lang="de-CH" dirty="0" err="1" smtClean="0">
                <a:sym typeface="Wingdings" panose="05000000000000000000" pitchFamily="2" charset="2"/>
              </a:rPr>
              <a:t>Config</a:t>
            </a:r>
            <a:r>
              <a:rPr lang="de-CH" dirty="0" smtClean="0">
                <a:sym typeface="Wingdings" panose="05000000000000000000" pitchFamily="2" charset="2"/>
              </a:rPr>
              <a:t>-Servers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081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Literature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 smtClean="0"/>
              <a:t>Seven Databases in Seven </a:t>
            </a:r>
            <a:r>
              <a:rPr lang="de-CH" b="1" dirty="0" err="1" smtClean="0"/>
              <a:t>Weeks</a:t>
            </a:r>
            <a:r>
              <a:rPr lang="de-CH" b="1" dirty="0" smtClean="0"/>
              <a:t>. </a:t>
            </a:r>
            <a:r>
              <a:rPr lang="de-CH" i="1" dirty="0" smtClean="0"/>
              <a:t>A Guide </a:t>
            </a:r>
            <a:r>
              <a:rPr lang="de-CH" i="1" dirty="0" err="1" smtClean="0"/>
              <a:t>to</a:t>
            </a:r>
            <a:r>
              <a:rPr lang="de-CH" i="1" dirty="0" smtClean="0"/>
              <a:t> Modern Databases </a:t>
            </a:r>
            <a:r>
              <a:rPr lang="de-CH" i="1" dirty="0" err="1" smtClean="0"/>
              <a:t>and</a:t>
            </a:r>
            <a:r>
              <a:rPr lang="de-CH" i="1" dirty="0" smtClean="0"/>
              <a:t> </a:t>
            </a:r>
            <a:r>
              <a:rPr lang="de-CH" i="1" dirty="0" err="1" smtClean="0"/>
              <a:t>the</a:t>
            </a:r>
            <a:r>
              <a:rPr lang="de-CH" i="1" dirty="0" smtClean="0"/>
              <a:t> </a:t>
            </a:r>
            <a:r>
              <a:rPr lang="de-CH" i="1" dirty="0" err="1" smtClean="0"/>
              <a:t>NoSQL</a:t>
            </a:r>
            <a:r>
              <a:rPr lang="de-CH" i="1" dirty="0" smtClean="0"/>
              <a:t> Movement</a:t>
            </a:r>
            <a:r>
              <a:rPr lang="de-CH" dirty="0" smtClean="0"/>
              <a:t>. REDMOND, Eric. WILSON, Jim R. The </a:t>
            </a:r>
            <a:r>
              <a:rPr lang="de-CH" dirty="0" err="1" smtClean="0"/>
              <a:t>Pragmatic</a:t>
            </a:r>
            <a:r>
              <a:rPr lang="de-CH" dirty="0" smtClean="0"/>
              <a:t> Bookshelf. Dallas/Raleigh. 2012.</a:t>
            </a:r>
            <a:br>
              <a:rPr lang="de-CH" dirty="0" smtClean="0"/>
            </a:br>
            <a:r>
              <a:rPr lang="de-CH" dirty="0" smtClean="0"/>
              <a:t>ISBN-13: 978-1-93435-692-0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387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JSON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records</a:t>
            </a:r>
            <a:endParaRPr lang="de-CH" dirty="0" smtClean="0"/>
          </a:p>
          <a:p>
            <a:r>
              <a:rPr lang="de-CH" dirty="0" smtClean="0"/>
              <a:t>Data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</a:t>
            </a:r>
            <a:r>
              <a:rPr lang="de-CH" dirty="0" err="1" smtClean="0"/>
              <a:t>binary</a:t>
            </a:r>
            <a:r>
              <a:rPr lang="de-CH" dirty="0" smtClean="0"/>
              <a:t> (BSON)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mapped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JSON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MongoDB</a:t>
            </a:r>
            <a:r>
              <a:rPr lang="de-CH" dirty="0" smtClean="0"/>
              <a:t> </a:t>
            </a:r>
            <a:r>
              <a:rPr lang="de-CH" dirty="0" err="1" smtClean="0"/>
              <a:t>drivers</a:t>
            </a:r>
            <a:endParaRPr lang="de-CH" dirty="0" smtClean="0"/>
          </a:p>
          <a:p>
            <a:r>
              <a:rPr lang="de-CH" dirty="0" smtClean="0"/>
              <a:t>Horizontal </a:t>
            </a:r>
            <a:r>
              <a:rPr lang="de-CH" dirty="0" err="1" smtClean="0"/>
              <a:t>scaling</a:t>
            </a:r>
            <a:r>
              <a:rPr lang="de-CH" dirty="0" smtClean="0"/>
              <a:t> 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box (</a:t>
            </a:r>
            <a:r>
              <a:rPr lang="de-CH" dirty="0" err="1" smtClean="0"/>
              <a:t>sharding</a:t>
            </a:r>
            <a:r>
              <a:rPr lang="de-CH" smtClean="0"/>
              <a:t>)</a:t>
            </a:r>
            <a:endParaRPr lang="de-CH" dirty="0" smtClean="0"/>
          </a:p>
          <a:p>
            <a:r>
              <a:rPr lang="de-CH" dirty="0" err="1" smtClean="0"/>
              <a:t>Some</a:t>
            </a:r>
            <a:r>
              <a:rPr lang="de-CH" dirty="0" smtClean="0"/>
              <a:t> Features </a:t>
            </a:r>
            <a:r>
              <a:rPr lang="de-CH" dirty="0" err="1" smtClean="0"/>
              <a:t>omitted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retain</a:t>
            </a:r>
            <a:r>
              <a:rPr lang="de-CH" dirty="0" smtClean="0"/>
              <a:t> </a:t>
            </a:r>
            <a:r>
              <a:rPr lang="de-CH" dirty="0" err="1" smtClean="0"/>
              <a:t>scalability</a:t>
            </a:r>
            <a:endParaRPr lang="de-CH" dirty="0" smtClean="0"/>
          </a:p>
          <a:p>
            <a:pPr lvl="1"/>
            <a:r>
              <a:rPr lang="de-CH" dirty="0" err="1" smtClean="0"/>
              <a:t>Joins</a:t>
            </a:r>
            <a:endParaRPr lang="de-CH" dirty="0" smtClean="0"/>
          </a:p>
          <a:p>
            <a:pPr lvl="1"/>
            <a:r>
              <a:rPr lang="de-CH" dirty="0" smtClean="0"/>
              <a:t>Transactions</a:t>
            </a:r>
          </a:p>
          <a:p>
            <a:pPr lvl="1"/>
            <a:r>
              <a:rPr lang="de-CH" dirty="0" err="1" smtClean="0"/>
              <a:t>Constraints</a:t>
            </a:r>
            <a:endParaRPr lang="de-CH" dirty="0" smtClean="0"/>
          </a:p>
          <a:p>
            <a:r>
              <a:rPr lang="de-CH" dirty="0" smtClean="0"/>
              <a:t>Advantages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Tables</a:t>
            </a:r>
            <a:r>
              <a:rPr lang="de-CH" dirty="0" smtClean="0"/>
              <a:t>/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r>
              <a:rPr lang="de-CH" dirty="0" smtClean="0"/>
              <a:t>: </a:t>
            </a:r>
            <a:r>
              <a:rPr lang="de-CH" dirty="0" err="1" smtClean="0"/>
              <a:t>Often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query</a:t>
            </a:r>
            <a:r>
              <a:rPr lang="de-CH" dirty="0" smtClean="0"/>
              <a:t> </a:t>
            </a:r>
            <a:r>
              <a:rPr lang="de-CH" dirty="0" err="1" smtClean="0"/>
              <a:t>needed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retrieve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endParaRPr lang="de-CH" dirty="0" smtClean="0"/>
          </a:p>
          <a:p>
            <a:pPr lvl="1"/>
            <a:r>
              <a:rPr lang="de-CH" dirty="0" err="1" smtClean="0"/>
              <a:t>Scaling</a:t>
            </a:r>
            <a:r>
              <a:rPr lang="de-CH" dirty="0" smtClean="0"/>
              <a:t> out </a:t>
            </a:r>
            <a:r>
              <a:rPr lang="de-CH" dirty="0" err="1" smtClean="0"/>
              <a:t>natively</a:t>
            </a:r>
            <a:r>
              <a:rPr lang="de-CH" dirty="0" smtClean="0"/>
              <a:t> </a:t>
            </a:r>
            <a:r>
              <a:rPr lang="de-CH" dirty="0" err="1" smtClean="0"/>
              <a:t>supported</a:t>
            </a:r>
            <a:r>
              <a:rPr lang="de-CH" dirty="0" smtClean="0"/>
              <a:t> (</a:t>
            </a:r>
            <a:r>
              <a:rPr lang="de-CH" dirty="0" err="1" smtClean="0"/>
              <a:t>For</a:t>
            </a:r>
            <a:r>
              <a:rPr lang="de-CH" dirty="0" smtClean="0"/>
              <a:t> relational DBs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option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Scaling</a:t>
            </a:r>
            <a:r>
              <a:rPr lang="de-CH" dirty="0" smtClean="0"/>
              <a:t> Out)</a:t>
            </a:r>
          </a:p>
          <a:p>
            <a:pPr lvl="1"/>
            <a:r>
              <a:rPr lang="de-CH" dirty="0" err="1" smtClean="0"/>
              <a:t>No</a:t>
            </a:r>
            <a:r>
              <a:rPr lang="de-CH" dirty="0" smtClean="0"/>
              <a:t> Transactions: Transactions </a:t>
            </a:r>
            <a:r>
              <a:rPr lang="de-CH" dirty="0" err="1" smtClean="0"/>
              <a:t>often</a:t>
            </a:r>
            <a:r>
              <a:rPr lang="de-CH" dirty="0" smtClean="0"/>
              <a:t> not </a:t>
            </a:r>
            <a:r>
              <a:rPr lang="de-CH" dirty="0" err="1" smtClean="0"/>
              <a:t>needed</a:t>
            </a:r>
            <a:r>
              <a:rPr lang="de-CH" dirty="0" smtClean="0"/>
              <a:t>,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Collections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45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RDBMS vs. </a:t>
            </a:r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RDBMS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err="1" smtClean="0"/>
              <a:t>Record</a:t>
            </a:r>
            <a:endParaRPr lang="de-CH" dirty="0" smtClean="0"/>
          </a:p>
          <a:p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smtClean="0"/>
              <a:t>Transactions</a:t>
            </a:r>
          </a:p>
          <a:p>
            <a:r>
              <a:rPr lang="de-CH" dirty="0" smtClean="0"/>
              <a:t>Schema</a:t>
            </a:r>
          </a:p>
          <a:p>
            <a:r>
              <a:rPr lang="de-CH" dirty="0" err="1" smtClean="0"/>
              <a:t>Application</a:t>
            </a:r>
            <a:r>
              <a:rPr lang="de-CH" dirty="0" smtClean="0"/>
              <a:t> </a:t>
            </a:r>
            <a:r>
              <a:rPr lang="de-CH" dirty="0" err="1" smtClean="0"/>
              <a:t>agnostic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Collection, </a:t>
            </a:r>
            <a:r>
              <a:rPr lang="de-CH" dirty="0" err="1" smtClean="0"/>
              <a:t>Document</a:t>
            </a:r>
            <a:r>
              <a:rPr lang="de-CH" dirty="0" smtClean="0"/>
              <a:t> (16 MB </a:t>
            </a:r>
            <a:r>
              <a:rPr lang="de-CH" dirty="0" err="1" smtClean="0"/>
              <a:t>limit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Joins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Transactions, but </a:t>
            </a:r>
            <a:r>
              <a:rPr lang="de-CH" dirty="0" err="1" smtClean="0"/>
              <a:t>atomic</a:t>
            </a:r>
            <a:r>
              <a:rPr lang="de-CH" dirty="0" smtClean="0"/>
              <a:t> </a:t>
            </a:r>
            <a:r>
              <a:rPr lang="de-CH" dirty="0" err="1" smtClean="0"/>
              <a:t>operations</a:t>
            </a:r>
            <a:endParaRPr lang="de-CH" dirty="0" smtClean="0"/>
          </a:p>
          <a:p>
            <a:r>
              <a:rPr lang="de-CH" dirty="0" err="1" smtClean="0"/>
              <a:t>Schemaless</a:t>
            </a:r>
            <a:endParaRPr lang="de-CH" dirty="0" smtClean="0"/>
          </a:p>
          <a:p>
            <a:r>
              <a:rPr lang="de-CH" dirty="0" err="1" smtClean="0"/>
              <a:t>Optimized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specific</a:t>
            </a:r>
            <a:r>
              <a:rPr lang="de-CH" dirty="0" smtClean="0"/>
              <a:t>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access</a:t>
            </a:r>
            <a:r>
              <a:rPr lang="de-CH" dirty="0" smtClean="0"/>
              <a:t> </a:t>
            </a:r>
            <a:r>
              <a:rPr lang="de-CH" dirty="0" err="1" smtClean="0"/>
              <a:t>patterns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418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MongoDB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transactions</a:t>
            </a:r>
            <a:r>
              <a:rPr lang="de-CH" dirty="0" smtClean="0"/>
              <a:t>: 3 </a:t>
            </a:r>
            <a:r>
              <a:rPr lang="de-CH" dirty="0" err="1" smtClean="0"/>
              <a:t>approaches</a:t>
            </a:r>
            <a:endParaRPr lang="de-CH" dirty="0" smtClean="0"/>
          </a:p>
          <a:p>
            <a:pPr lvl="1"/>
            <a:r>
              <a:rPr lang="de-CH" dirty="0" err="1" smtClean="0"/>
              <a:t>Restructure</a:t>
            </a:r>
            <a:r>
              <a:rPr lang="de-CH" dirty="0" smtClean="0"/>
              <a:t> </a:t>
            </a:r>
            <a:r>
              <a:rPr lang="de-CH" dirty="0" err="1" smtClean="0"/>
              <a:t>schema</a:t>
            </a:r>
            <a:endParaRPr lang="de-CH" dirty="0" smtClean="0"/>
          </a:p>
          <a:p>
            <a:pPr lvl="1"/>
            <a:r>
              <a:rPr lang="de-CH" dirty="0" err="1" smtClean="0"/>
              <a:t>Implement</a:t>
            </a:r>
            <a:r>
              <a:rPr lang="de-CH" dirty="0" smtClean="0"/>
              <a:t> in SW</a:t>
            </a:r>
          </a:p>
          <a:p>
            <a:pPr lvl="1"/>
            <a:r>
              <a:rPr lang="de-CH" dirty="0" err="1" smtClean="0"/>
              <a:t>Tolerate</a:t>
            </a:r>
            <a:endParaRPr lang="de-CH" dirty="0" smtClean="0"/>
          </a:p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constraints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Embed</a:t>
            </a:r>
            <a:endParaRPr lang="de-CH" dirty="0" smtClean="0"/>
          </a:p>
          <a:p>
            <a:pPr lvl="1"/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embed</a:t>
            </a:r>
            <a:r>
              <a:rPr lang="de-CH" dirty="0" smtClean="0"/>
              <a:t> </a:t>
            </a:r>
            <a:r>
              <a:rPr lang="de-CH" dirty="0" err="1" smtClean="0"/>
              <a:t>or</a:t>
            </a:r>
            <a:r>
              <a:rPr lang="de-CH" dirty="0" smtClean="0"/>
              <a:t> not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embed</a:t>
            </a:r>
            <a:r>
              <a:rPr lang="de-CH" dirty="0" smtClean="0"/>
              <a:t>… </a:t>
            </a:r>
            <a:r>
              <a:rPr lang="de-CH" dirty="0" err="1" smtClean="0"/>
              <a:t>reasons</a:t>
            </a:r>
            <a:r>
              <a:rPr lang="de-CH" dirty="0" smtClean="0"/>
              <a:t>?</a:t>
            </a:r>
          </a:p>
          <a:p>
            <a:pPr lvl="2"/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size</a:t>
            </a:r>
            <a:endParaRPr lang="de-CH" dirty="0" smtClean="0"/>
          </a:p>
          <a:p>
            <a:pPr lvl="2"/>
            <a:r>
              <a:rPr lang="de-CH" dirty="0" smtClean="0"/>
              <a:t>Working Set Size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application</a:t>
            </a:r>
            <a:endParaRPr lang="de-CH" dirty="0" smtClean="0"/>
          </a:p>
          <a:p>
            <a:pPr lvl="2"/>
            <a:r>
              <a:rPr lang="de-CH" dirty="0" smtClean="0"/>
              <a:t>Access </a:t>
            </a:r>
            <a:r>
              <a:rPr lang="de-CH" dirty="0" err="1" smtClean="0"/>
              <a:t>frequency</a:t>
            </a:r>
            <a:r>
              <a:rPr lang="de-CH" dirty="0" smtClean="0"/>
              <a:t> (</a:t>
            </a:r>
            <a:r>
              <a:rPr lang="de-CH" dirty="0" err="1" smtClean="0"/>
              <a:t>read</a:t>
            </a:r>
            <a:r>
              <a:rPr lang="de-CH" dirty="0" smtClean="0"/>
              <a:t> </a:t>
            </a:r>
            <a:r>
              <a:rPr lang="de-CH" dirty="0" err="1" smtClean="0"/>
              <a:t>performance</a:t>
            </a:r>
            <a:r>
              <a:rPr lang="de-CH" dirty="0" smtClean="0"/>
              <a:t> </a:t>
            </a:r>
            <a:r>
              <a:rPr lang="de-CH" dirty="0" err="1" smtClean="0"/>
              <a:t>when</a:t>
            </a:r>
            <a:r>
              <a:rPr lang="de-CH" dirty="0" smtClean="0"/>
              <a:t> </a:t>
            </a:r>
            <a:r>
              <a:rPr lang="de-CH" dirty="0" err="1" smtClean="0"/>
              <a:t>embedding</a:t>
            </a:r>
            <a:r>
              <a:rPr lang="de-CH" dirty="0" smtClean="0"/>
              <a:t> due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locality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509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Terminology</a:t>
            </a:r>
            <a:endParaRPr lang="de-CH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637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11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2334</Words>
  <Application>Microsoft Office PowerPoint</Application>
  <PresentationFormat>Breitbild</PresentationFormat>
  <Paragraphs>389</Paragraphs>
  <Slides>59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Menlo</vt:lpstr>
      <vt:lpstr>Wingdings</vt:lpstr>
      <vt:lpstr>Office Theme</vt:lpstr>
      <vt:lpstr>MongoDB for Java Devs</vt:lpstr>
      <vt:lpstr>TOC</vt:lpstr>
      <vt:lpstr>What to expect</vt:lpstr>
      <vt:lpstr>What not to expect</vt:lpstr>
      <vt:lpstr>Context</vt:lpstr>
      <vt:lpstr>Introduction to MongoDB</vt:lpstr>
      <vt:lpstr>RDBMS vs. MongoDB</vt:lpstr>
      <vt:lpstr>MongoDB</vt:lpstr>
      <vt:lpstr>Terminology</vt:lpstr>
      <vt:lpstr>Querying the database</vt:lpstr>
      <vt:lpstr>Everything’s an object!</vt:lpstr>
      <vt:lpstr>Find</vt:lpstr>
      <vt:lpstr>Find (contd)</vt:lpstr>
      <vt:lpstr>Updating</vt:lpstr>
      <vt:lpstr>Updating (contd)</vt:lpstr>
      <vt:lpstr>Updating (contd)</vt:lpstr>
      <vt:lpstr>Removing</vt:lpstr>
      <vt:lpstr>MongoDB vs. Relational</vt:lpstr>
      <vt:lpstr>MongoDB Java Driver</vt:lpstr>
      <vt:lpstr>Documents</vt:lpstr>
      <vt:lpstr>BsonDocument </vt:lpstr>
      <vt:lpstr>MongoDB Java Query</vt:lpstr>
      <vt:lpstr>Projections</vt:lpstr>
      <vt:lpstr>Sorting</vt:lpstr>
      <vt:lpstr>Updating</vt:lpstr>
      <vt:lpstr>Deleting</vt:lpstr>
      <vt:lpstr>ODM: Morphia</vt:lpstr>
      <vt:lpstr>Performance</vt:lpstr>
      <vt:lpstr>MMAPv1 vs WiredTiger</vt:lpstr>
      <vt:lpstr>Indexes</vt:lpstr>
      <vt:lpstr>Indexes (contd)</vt:lpstr>
      <vt:lpstr>Indexes (contd)</vt:lpstr>
      <vt:lpstr>Indexes (contd)</vt:lpstr>
      <vt:lpstr>Explaining</vt:lpstr>
      <vt:lpstr>Logging/Profiling</vt:lpstr>
      <vt:lpstr>Aggregation Framework</vt:lpstr>
      <vt:lpstr>$group</vt:lpstr>
      <vt:lpstr>$group with multiple grouping (pipelining)</vt:lpstr>
      <vt:lpstr>Aggregation expressions</vt:lpstr>
      <vt:lpstr>$sum/$avg</vt:lpstr>
      <vt:lpstr>$addToSet/$push</vt:lpstr>
      <vt:lpstr>$max/$min</vt:lpstr>
      <vt:lpstr>$project</vt:lpstr>
      <vt:lpstr>$match</vt:lpstr>
      <vt:lpstr>$sort/$limit/$skip</vt:lpstr>
      <vt:lpstr>$first and $last</vt:lpstr>
      <vt:lpstr>$unwind</vt:lpstr>
      <vt:lpstr>All together now !</vt:lpstr>
      <vt:lpstr>Comparison with SQL</vt:lpstr>
      <vt:lpstr>Limitations</vt:lpstr>
      <vt:lpstr>And now in Java:</vt:lpstr>
      <vt:lpstr>Fault Tolerance</vt:lpstr>
      <vt:lpstr>Data Replication (scaling up)</vt:lpstr>
      <vt:lpstr>Failover and Rollback</vt:lpstr>
      <vt:lpstr>Connecting to a cluster from Java</vt:lpstr>
      <vt:lpstr>Read preference</vt:lpstr>
      <vt:lpstr>Sharding (scaling out)</vt:lpstr>
      <vt:lpstr>Sharding + Replication</vt:lpstr>
      <vt:lpstr>Literature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for Java Devs</dc:title>
  <dc:creator>Daniel Tiefenauer</dc:creator>
  <cp:lastModifiedBy>Daniel Tiefenauer</cp:lastModifiedBy>
  <cp:revision>321</cp:revision>
  <dcterms:created xsi:type="dcterms:W3CDTF">2016-03-20T16:19:08Z</dcterms:created>
  <dcterms:modified xsi:type="dcterms:W3CDTF">2016-04-24T15:04:39Z</dcterms:modified>
</cp:coreProperties>
</file>