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CF76-1364-475A-823F-3E38657C5F84}" v="1" dt="2020-06-24T23:57:48.677"/>
    <p1510:client id="{E2F6CC62-A8FA-4CA3-B44E-705F9FC4EF55}" v="73" dt="2020-06-25T14:07:02.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5T14:26:30.736" v="6966" actId="20577"/>
      <pc:docMkLst>
        <pc:docMk/>
      </pc:docMkLst>
      <pc:sldChg chg="modSp">
        <pc:chgData name="Francis, Thomas" userId="2e7f689e-290c-4746-ba0f-274b885931e9" providerId="ADAL" clId="{E2F6CC62-A8FA-4CA3-B44E-705F9FC4EF55}" dt="2020-06-24T16:26:21.569" v="3644" actId="114"/>
        <pc:sldMkLst>
          <pc:docMk/>
          <pc:sldMk cId="118792049" sldId="256"/>
        </pc:sldMkLst>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modSp add">
        <pc:chgData name="Francis, Thomas" userId="2e7f689e-290c-4746-ba0f-274b885931e9" providerId="ADAL" clId="{E2F6CC62-A8FA-4CA3-B44E-705F9FC4EF55}" dt="2020-06-24T18:43:40.049" v="4064" actId="20577"/>
        <pc:sldMkLst>
          <pc:docMk/>
          <pc:sldMk cId="3120845105" sldId="257"/>
        </pc:sldMkLst>
        <pc:spChg chg="mod">
          <ac:chgData name="Francis, Thomas" userId="2e7f689e-290c-4746-ba0f-274b885931e9" providerId="ADAL" clId="{E2F6CC62-A8FA-4CA3-B44E-705F9FC4EF55}" dt="2020-06-24T18:43:40.049" v="4064" actId="20577"/>
          <ac:spMkLst>
            <pc:docMk/>
            <pc:sldMk cId="3120845105" sldId="257"/>
            <ac:spMk id="3" creationId="{DA475984-AACC-404F-9DED-331D7A7B3FEF}"/>
          </ac:spMkLst>
        </pc:sp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4T18:20:12.472" v="3649"/>
        <pc:sldMkLst>
          <pc:docMk/>
          <pc:sldMk cId="2261067227" sldId="259"/>
        </pc:sldMkLst>
        <pc:spChg chg="mod">
          <ac:chgData name="Francis, Thomas" userId="2e7f689e-290c-4746-ba0f-274b885931e9" providerId="ADAL" clId="{E2F6CC62-A8FA-4CA3-B44E-705F9FC4EF55}" dt="2020-06-24T18:20:12.472" v="3649"/>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5T14:20:00.131" v="6792" actId="20577"/>
        <pc:sldMkLst>
          <pc:docMk/>
          <pc:sldMk cId="1218510847" sldId="260"/>
        </pc:sldMkLst>
        <pc:spChg chg="mod">
          <ac:chgData name="Francis, Thomas" userId="2e7f689e-290c-4746-ba0f-274b885931e9" providerId="ADAL" clId="{E2F6CC62-A8FA-4CA3-B44E-705F9FC4EF55}" dt="2020-06-25T14:20:00.131" v="6792" actId="20577"/>
          <ac:spMkLst>
            <pc:docMk/>
            <pc:sldMk cId="1218510847" sldId="260"/>
            <ac:spMk id="2" creationId="{0E9E9493-B9AD-4917-A903-3B6FE53A9442}"/>
          </ac:spMkLst>
        </pc:spChg>
        <pc:spChg chg="mod">
          <ac:chgData name="Francis, Thomas" userId="2e7f689e-290c-4746-ba0f-274b885931e9" providerId="ADAL" clId="{E2F6CC62-A8FA-4CA3-B44E-705F9FC4EF55}" dt="2020-06-24T18:49:00.105" v="4173"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modSp add mod setBg">
        <pc:chgData name="Francis, Thomas" userId="2e7f689e-290c-4746-ba0f-274b885931e9" providerId="ADAL" clId="{E2F6CC62-A8FA-4CA3-B44E-705F9FC4EF55}" dt="2020-06-25T14:21:36.400" v="6844" actId="20577"/>
        <pc:sldMkLst>
          <pc:docMk/>
          <pc:sldMk cId="1869608470" sldId="261"/>
        </pc:sldMkLst>
        <pc:spChg chg="mod">
          <ac:chgData name="Francis, Thomas" userId="2e7f689e-290c-4746-ba0f-274b885931e9" providerId="ADAL" clId="{E2F6CC62-A8FA-4CA3-B44E-705F9FC4EF55}" dt="2020-06-24T19:04:29.280" v="5304" actId="26606"/>
          <ac:spMkLst>
            <pc:docMk/>
            <pc:sldMk cId="1869608470" sldId="261"/>
            <ac:spMk id="2" creationId="{EB55CCCA-E5E2-4C6E-A942-18132981FBAF}"/>
          </ac:spMkLst>
        </pc:spChg>
        <pc:spChg chg="mod">
          <ac:chgData name="Francis, Thomas" userId="2e7f689e-290c-4746-ba0f-274b885931e9" providerId="ADAL" clId="{E2F6CC62-A8FA-4CA3-B44E-705F9FC4EF55}" dt="2020-06-25T14:21:36.400" v="6844" actId="20577"/>
          <ac:spMkLst>
            <pc:docMk/>
            <pc:sldMk cId="1869608470" sldId="261"/>
            <ac:spMk id="3" creationId="{9D92BAF7-0615-4FB6-B39B-9CDCF6D1CA74}"/>
          </ac:spMkLst>
        </pc:spChg>
        <pc:spChg chg="add">
          <ac:chgData name="Francis, Thomas" userId="2e7f689e-290c-4746-ba0f-274b885931e9" providerId="ADAL" clId="{E2F6CC62-A8FA-4CA3-B44E-705F9FC4EF55}" dt="2020-06-24T19:04:29.280" v="5304" actId="26606"/>
          <ac:spMkLst>
            <pc:docMk/>
            <pc:sldMk cId="1869608470" sldId="261"/>
            <ac:spMk id="8" creationId="{83030214-227F-42DB-9282-BBA6AF8D94A8}"/>
          </ac:spMkLst>
        </pc:spChg>
        <pc:spChg chg="add">
          <ac:chgData name="Francis, Thomas" userId="2e7f689e-290c-4746-ba0f-274b885931e9" providerId="ADAL" clId="{E2F6CC62-A8FA-4CA3-B44E-705F9FC4EF55}" dt="2020-06-24T19:04:29.280" v="5304" actId="26606"/>
          <ac:spMkLst>
            <pc:docMk/>
            <pc:sldMk cId="1869608470" sldId="261"/>
            <ac:spMk id="10" creationId="{0D7A9289-BAD1-4A78-979F-A655C886DBF5}"/>
          </ac:spMkLst>
        </pc:spChg>
      </pc:sldChg>
      <pc:sldChg chg="modSp add">
        <pc:chgData name="Francis, Thomas" userId="2e7f689e-290c-4746-ba0f-274b885931e9" providerId="ADAL" clId="{E2F6CC62-A8FA-4CA3-B44E-705F9FC4EF55}" dt="2020-06-24T19:48:34.940" v="5590" actId="20577"/>
        <pc:sldMkLst>
          <pc:docMk/>
          <pc:sldMk cId="3390689853" sldId="262"/>
        </pc:sldMkLst>
        <pc:spChg chg="mod">
          <ac:chgData name="Francis, Thomas" userId="2e7f689e-290c-4746-ba0f-274b885931e9" providerId="ADAL" clId="{E2F6CC62-A8FA-4CA3-B44E-705F9FC4EF55}" dt="2020-06-24T19:48:34.940" v="5590" actId="20577"/>
          <ac:spMkLst>
            <pc:docMk/>
            <pc:sldMk cId="3390689853" sldId="262"/>
            <ac:spMk id="3" creationId="{69F4B873-5DDA-4F2C-8891-E4BC94C1F90B}"/>
          </ac:spMkLst>
        </pc:spChg>
      </pc:sldChg>
      <pc:sldChg chg="modSp add">
        <pc:chgData name="Francis, Thomas" userId="2e7f689e-290c-4746-ba0f-274b885931e9" providerId="ADAL" clId="{E2F6CC62-A8FA-4CA3-B44E-705F9FC4EF55}" dt="2020-06-24T19:51:17.084" v="5689" actId="20577"/>
        <pc:sldMkLst>
          <pc:docMk/>
          <pc:sldMk cId="3588991441" sldId="263"/>
        </pc:sldMkLst>
        <pc:spChg chg="mod">
          <ac:chgData name="Francis, Thomas" userId="2e7f689e-290c-4746-ba0f-274b885931e9" providerId="ADAL" clId="{E2F6CC62-A8FA-4CA3-B44E-705F9FC4EF55}" dt="2020-06-24T19:51:17.084" v="5689" actId="20577"/>
          <ac:spMkLst>
            <pc:docMk/>
            <pc:sldMk cId="3588991441" sldId="263"/>
            <ac:spMk id="3" creationId="{38614445-E97F-4EB7-A9CF-27D818C15CC8}"/>
          </ac:spMkLst>
        </pc:spChg>
      </pc:sldChg>
      <pc:sldChg chg="addSp modSp add mod setBg">
        <pc:chgData name="Francis, Thomas" userId="2e7f689e-290c-4746-ba0f-274b885931e9" providerId="ADAL" clId="{E2F6CC62-A8FA-4CA3-B44E-705F9FC4EF55}" dt="2020-06-25T14:20:15.198" v="6795" actId="20577"/>
        <pc:sldMkLst>
          <pc:docMk/>
          <pc:sldMk cId="2857083325" sldId="264"/>
        </pc:sldMkLst>
        <pc:spChg chg="mod">
          <ac:chgData name="Francis, Thomas" userId="2e7f689e-290c-4746-ba0f-274b885931e9" providerId="ADAL" clId="{E2F6CC62-A8FA-4CA3-B44E-705F9FC4EF55}" dt="2020-06-25T14:20:15.198" v="6795"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5T14:24:15.235" v="6915" actId="20577"/>
        <pc:sldMkLst>
          <pc:docMk/>
          <pc:sldMk cId="2268850528" sldId="267"/>
        </pc:sldMkLst>
        <pc:spChg chg="mod">
          <ac:chgData name="Francis, Thomas" userId="2e7f689e-290c-4746-ba0f-274b885931e9" providerId="ADAL" clId="{E2F6CC62-A8FA-4CA3-B44E-705F9FC4EF55}" dt="2020-06-25T13:45:01.758" v="5901" actId="122"/>
          <ac:spMkLst>
            <pc:docMk/>
            <pc:sldMk cId="2268850528" sldId="267"/>
            <ac:spMk id="2" creationId="{B3037C3D-BFC2-4468-9E2B-915398E1B4AA}"/>
          </ac:spMkLst>
        </pc:spChg>
        <pc:spChg chg="mod">
          <ac:chgData name="Francis, Thomas" userId="2e7f689e-290c-4746-ba0f-274b885931e9" providerId="ADAL" clId="{E2F6CC62-A8FA-4CA3-B44E-705F9FC4EF55}" dt="2020-06-25T14:24:15.235" v="691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5T14:24:55.399" v="6917" actId="20577"/>
        <pc:sldMkLst>
          <pc:docMk/>
          <pc:sldMk cId="1372409126" sldId="268"/>
        </pc:sldMkLst>
        <pc:spChg chg="mod">
          <ac:chgData name="Francis, Thomas" userId="2e7f689e-290c-4746-ba0f-274b885931e9" providerId="ADAL" clId="{E2F6CC62-A8FA-4CA3-B44E-705F9FC4EF55}" dt="2020-06-25T13:44:26.264" v="5896" actId="20577"/>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5T14:08:09.037" v="6748" actId="20577"/>
        <pc:sldMkLst>
          <pc:docMk/>
          <pc:sldMk cId="3084942385" sldId="270"/>
        </pc:sldMkLst>
        <pc:spChg chg="mod">
          <ac:chgData name="Francis, Thomas" userId="2e7f689e-290c-4746-ba0f-274b885931e9" providerId="ADAL" clId="{E2F6CC62-A8FA-4CA3-B44E-705F9FC4EF55}" dt="2020-06-25T13:44:03.382" v="5892" actId="26606"/>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5T14:16:34.776" v="6779" actId="20577"/>
        <pc:sldMkLst>
          <pc:docMk/>
          <pc:sldMk cId="2554370827" sldId="271"/>
        </pc:sldMkLst>
        <pc:spChg chg="mod">
          <ac:chgData name="Francis, Thomas" userId="2e7f689e-290c-4746-ba0f-274b885931e9" providerId="ADAL" clId="{E2F6CC62-A8FA-4CA3-B44E-705F9FC4EF55}" dt="2020-06-25T13:43:56.013" v="5891" actId="26606"/>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6-25T14:17:26.460" v="6781" actId="115"/>
        <pc:sldMkLst>
          <pc:docMk/>
          <pc:sldMk cId="3345576059" sldId="272"/>
        </pc:sldMkLst>
        <pc:spChg chg="mod">
          <ac:chgData name="Francis, Thomas" userId="2e7f689e-290c-4746-ba0f-274b885931e9" providerId="ADAL" clId="{E2F6CC62-A8FA-4CA3-B44E-705F9FC4EF55}" dt="2020-06-25T14:17:26.460" v="6781" actId="115"/>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6-25T14:26:30.736" v="6966" actId="20577"/>
        <pc:sldMkLst>
          <pc:docMk/>
          <pc:sldMk cId="3166939221" sldId="273"/>
        </pc:sldMkLst>
        <pc:spChg chg="mod">
          <ac:chgData name="Francis, Thomas" userId="2e7f689e-290c-4746-ba0f-274b885931e9" providerId="ADAL" clId="{E2F6CC62-A8FA-4CA3-B44E-705F9FC4EF55}" dt="2020-06-25T14:25:37.031" v="6918" actId="122"/>
          <ac:spMkLst>
            <pc:docMk/>
            <pc:sldMk cId="3166939221" sldId="273"/>
            <ac:spMk id="2" creationId="{0B49C125-978B-4A83-AF64-24CCB912E43E}"/>
          </ac:spMkLst>
        </pc:spChg>
        <pc:spChg chg="mod">
          <ac:chgData name="Francis, Thomas" userId="2e7f689e-290c-4746-ba0f-274b885931e9" providerId="ADAL" clId="{E2F6CC62-A8FA-4CA3-B44E-705F9FC4EF55}" dt="2020-06-25T14:26:30.736" v="6966"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4T19:51:51.960" v="5696" actId="20577"/>
        <pc:sldMkLst>
          <pc:docMk/>
          <pc:sldMk cId="802107649" sldId="274"/>
        </pc:sldMkLst>
        <pc:spChg chg="mod">
          <ac:chgData name="Francis, Thomas" userId="2e7f689e-290c-4746-ba0f-274b885931e9" providerId="ADAL" clId="{E2F6CC62-A8FA-4CA3-B44E-705F9FC4EF55}" dt="2020-06-24T15:29:40.411" v="1186" actId="20577"/>
          <ac:spMkLst>
            <pc:docMk/>
            <pc:sldMk cId="802107649" sldId="274"/>
            <ac:spMk id="2" creationId="{C655FAB0-2617-44E7-B26F-B2A0B76DA4C5}"/>
          </ac:spMkLst>
        </pc:spChg>
        <pc:spChg chg="mod">
          <ac:chgData name="Francis, Thomas" userId="2e7f689e-290c-4746-ba0f-274b885931e9" providerId="ADAL" clId="{E2F6CC62-A8FA-4CA3-B44E-705F9FC4EF55}" dt="2020-06-24T19:51:51.960" v="5696"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4T18:26:38.504" v="3842" actId="5793"/>
        <pc:sldMkLst>
          <pc:docMk/>
          <pc:sldMk cId="3591367428" sldId="276"/>
        </pc:sldMkLst>
        <pc:spChg chg="mod">
          <ac:chgData name="Francis, Thomas" userId="2e7f689e-290c-4746-ba0f-274b885931e9" providerId="ADAL" clId="{E2F6CC62-A8FA-4CA3-B44E-705F9FC4EF55}" dt="2020-06-24T18:26:19.105" v="3833" actId="26606"/>
          <ac:spMkLst>
            <pc:docMk/>
            <pc:sldMk cId="3591367428" sldId="276"/>
            <ac:spMk id="2" creationId="{B49FC23C-C953-47D4-B496-196234EDA877}"/>
          </ac:spMkLst>
        </pc:spChg>
        <pc:spChg chg="mod">
          <ac:chgData name="Francis, Thomas" userId="2e7f689e-290c-4746-ba0f-274b885931e9" providerId="ADAL" clId="{E2F6CC62-A8FA-4CA3-B44E-705F9FC4EF55}" dt="2020-06-24T18:26:38.504" v="3842" actId="5793"/>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4T18:35:52.693" v="4045" actId="20577"/>
        <pc:sldMkLst>
          <pc:docMk/>
          <pc:sldMk cId="923092625" sldId="277"/>
        </pc:sldMkLst>
        <pc:spChg chg="mod">
          <ac:chgData name="Francis, Thomas" userId="2e7f689e-290c-4746-ba0f-274b885931e9" providerId="ADAL" clId="{E2F6CC62-A8FA-4CA3-B44E-705F9FC4EF55}" dt="2020-06-24T18:28:56.069" v="3947" actId="20577"/>
          <ac:spMkLst>
            <pc:docMk/>
            <pc:sldMk cId="923092625" sldId="277"/>
            <ac:spMk id="2" creationId="{6F8F0856-2413-47D7-82FE-2AAEC63C3D84}"/>
          </ac:spMkLst>
        </pc:spChg>
        <pc:spChg chg="mod">
          <ac:chgData name="Francis, Thomas" userId="2e7f689e-290c-4746-ba0f-274b885931e9" providerId="ADAL" clId="{E2F6CC62-A8FA-4CA3-B44E-705F9FC4EF55}" dt="2020-06-24T18:35:52.693" v="4045" actId="20577"/>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6-25T13:41:28.317" v="5886"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mod">
          <ac:chgData name="Francis, Thomas" userId="2e7f689e-290c-4746-ba0f-274b885931e9" providerId="ADAL" clId="{E2F6CC62-A8FA-4CA3-B44E-705F9FC4EF55}" dt="2020-06-25T13:39:19.332" v="5793" actId="14100"/>
          <ac:picMkLst>
            <pc:docMk/>
            <pc:sldMk cId="1401021797" sldId="278"/>
            <ac:picMk id="5" creationId="{573DD099-B936-4870-9CEC-60DACFA5B592}"/>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5T14:18:06.710" v="6787" actId="20577"/>
        <pc:sldMkLst>
          <pc:docMk/>
          <pc:sldMk cId="4062344240" sldId="279"/>
        </pc:sldMkLst>
        <pc:spChg chg="mod">
          <ac:chgData name="Francis, Thomas" userId="2e7f689e-290c-4746-ba0f-274b885931e9" providerId="ADAL" clId="{E2F6CC62-A8FA-4CA3-B44E-705F9FC4EF55}" dt="2020-06-25T13:51:30.601" v="5999"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4:18:06.710" v="6787"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00:01:11.186" v="177" actId="20577"/>
      <pc:docMkLst>
        <pc:docMk/>
      </pc:docMkLst>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Name of This Business</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p:txBody>
          <a:bodyPr/>
          <a:lstStyle/>
          <a:p>
            <a:r>
              <a:rPr lang="en-US" dirty="0"/>
              <a:t>Appealing to Human Nature</a:t>
            </a:r>
          </a:p>
        </p:txBody>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p:txBody>
          <a:bodyPr/>
          <a:lstStyle/>
          <a:p>
            <a:r>
              <a:rPr lang="en-US" dirty="0"/>
              <a:t>Universal Languages</a:t>
            </a:r>
          </a:p>
          <a:p>
            <a:pPr lvl="1"/>
            <a:r>
              <a:rPr lang="en-US" dirty="0"/>
              <a:t>Dancing</a:t>
            </a:r>
          </a:p>
          <a:p>
            <a:pPr lvl="1"/>
            <a:r>
              <a:rPr lang="en-US" dirty="0"/>
              <a:t>Cooking</a:t>
            </a:r>
          </a:p>
          <a:p>
            <a:pPr lvl="1"/>
            <a:r>
              <a:rPr lang="en-US" dirty="0"/>
              <a:t>PCs and gaming</a:t>
            </a:r>
          </a:p>
          <a:p>
            <a:r>
              <a:rPr lang="en-US" dirty="0"/>
              <a:t>Amenities of a theoretical brick-and-mortar location:</a:t>
            </a:r>
          </a:p>
          <a:p>
            <a:pPr lvl="1"/>
            <a:r>
              <a:rPr lang="en-US" dirty="0"/>
              <a:t>Dance Area</a:t>
            </a:r>
          </a:p>
          <a:p>
            <a:pPr lvl="1"/>
            <a:r>
              <a:rPr lang="en-US" dirty="0"/>
              <a:t>Cooking Area</a:t>
            </a:r>
          </a:p>
          <a:p>
            <a:pPr lvl="1"/>
            <a:r>
              <a:rPr lang="en-US" dirty="0"/>
              <a:t>Eating Area</a:t>
            </a:r>
          </a:p>
          <a:p>
            <a:pPr lvl="1"/>
            <a:r>
              <a:rPr lang="en-US" dirty="0"/>
              <a:t>PC and gaming Area</a:t>
            </a:r>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Professionals and Businesses</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lstStyle/>
          <a:p>
            <a:r>
              <a:rPr lang="en-US" dirty="0"/>
              <a:t>Weekdays:</a:t>
            </a:r>
          </a:p>
          <a:p>
            <a:pPr lvl="1"/>
            <a:r>
              <a:rPr lang="en-US" dirty="0"/>
              <a:t>Invite local dance groups, chefs, and tech developers or entrepreneurs to teach dancing, cooking, and </a:t>
            </a:r>
            <a:r>
              <a:rPr lang="en-US"/>
              <a:t>coding or entrepreneurship</a:t>
            </a:r>
            <a:r>
              <a:rPr lang="en-US" dirty="0"/>
              <a:t>.</a:t>
            </a:r>
          </a:p>
          <a:p>
            <a:pPr lvl="2"/>
            <a:r>
              <a:rPr lang="en-US" dirty="0"/>
              <a:t>We profit from entry fees and membership fees.</a:t>
            </a:r>
          </a:p>
          <a:p>
            <a:pPr lvl="2"/>
            <a:r>
              <a:rPr lang="en-US" dirty="0"/>
              <a:t>Professionals earn 100% of their teaching fees from students who sign up</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 and Experienced Individuals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Open every day</a:t>
            </a:r>
          </a:p>
          <a:p>
            <a:r>
              <a:rPr lang="en-US" dirty="0">
                <a:solidFill>
                  <a:schemeClr val="tx2">
                    <a:lumMod val="75000"/>
                  </a:schemeClr>
                </a:solidFill>
              </a:rPr>
              <a:t>Our Sunday and weekday business hours will be 2pm to 10pm</a:t>
            </a:r>
          </a:p>
          <a:p>
            <a:r>
              <a:rPr lang="en-US" dirty="0">
                <a:solidFill>
                  <a:schemeClr val="tx2">
                    <a:lumMod val="75000"/>
                  </a:schemeClr>
                </a:solidFill>
              </a:rPr>
              <a:t>Weekend (Friday and Saturday) business hours will be 6pm to 2am</a:t>
            </a:r>
          </a:p>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 18-80 year-olds in the New Haven County Area, CT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 </a:t>
            </a:r>
            <a:r>
              <a:rPr lang="en-US" b="1" dirty="0">
                <a:solidFill>
                  <a:schemeClr val="tx2">
                    <a:lumMod val="75000"/>
                  </a:schemeClr>
                </a:solidFill>
              </a:rPr>
              <a:t>18-80 year-olds</a:t>
            </a:r>
          </a:p>
          <a:p>
            <a:r>
              <a:rPr lang="en-US">
                <a:solidFill>
                  <a:schemeClr val="tx2">
                    <a:lumMod val="75000"/>
                  </a:schemeClr>
                </a:solidFill>
              </a:rPr>
              <a:t>Target Demographic size </a:t>
            </a:r>
            <a:r>
              <a:rPr lang="en-US" dirty="0">
                <a:solidFill>
                  <a:schemeClr val="tx2">
                    <a:lumMod val="75000"/>
                  </a:schemeClr>
                </a:solidFill>
              </a:rPr>
              <a:t>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Operating Costs: </a:t>
            </a:r>
            <a:r>
              <a:rPr lang="en-US" b="1" dirty="0"/>
              <a:t>$190,500 </a:t>
            </a:r>
            <a:r>
              <a:rPr lang="en-US" dirty="0"/>
              <a:t>for the first six months of operation</a:t>
            </a:r>
          </a:p>
          <a:p>
            <a:r>
              <a:rPr lang="en-US" dirty="0"/>
              <a:t>Overhead: </a:t>
            </a:r>
            <a:r>
              <a:rPr lang="en-US" b="1" dirty="0"/>
              <a:t>$79,400</a:t>
            </a:r>
          </a:p>
          <a:p>
            <a:r>
              <a:rPr lang="en-US" dirty="0"/>
              <a:t>Funding estimate total: </a:t>
            </a:r>
            <a:r>
              <a:rPr lang="en-US" b="1" dirty="0"/>
              <a:t>$222,000</a:t>
            </a:r>
          </a:p>
          <a:p>
            <a:r>
              <a:rPr lang="en-US" dirty="0"/>
              <a:t>Break-even point: an engaged community of </a:t>
            </a:r>
            <a:r>
              <a:rPr lang="en-US" b="1" dirty="0"/>
              <a:t>214</a:t>
            </a:r>
            <a:r>
              <a:rPr lang="en-US" dirty="0"/>
              <a:t> people</a:t>
            </a:r>
          </a:p>
          <a:p>
            <a:r>
              <a:rPr lang="en-US" dirty="0"/>
              <a:t>Max community engagement capacity: </a:t>
            </a:r>
            <a:r>
              <a:rPr lang="en-US" b="1" dirty="0"/>
              <a:t>580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pic>
        <p:nvPicPr>
          <p:cNvPr id="5" name="Content Placeholder 4" descr="A screenshot of a cell phone&#10;&#10;Description automatically generated">
            <a:extLst>
              <a:ext uri="{FF2B5EF4-FFF2-40B4-BE49-F238E27FC236}">
                <a16:creationId xmlns:a16="http://schemas.microsoft.com/office/drawing/2014/main" id="{573DD099-B936-4870-9CEC-60DACFA5B592}"/>
              </a:ext>
            </a:extLst>
          </p:cNvPr>
          <p:cNvPicPr>
            <a:picLocks noChangeAspect="1"/>
          </p:cNvPicPr>
          <p:nvPr/>
        </p:nvPicPr>
        <p:blipFill>
          <a:blip r:embed="rId2"/>
          <a:stretch>
            <a:fillRect/>
          </a:stretch>
        </p:blipFill>
        <p:spPr>
          <a:xfrm>
            <a:off x="2564092" y="2565666"/>
            <a:ext cx="8979452" cy="2316874"/>
          </a:xfrm>
          <a:prstGeom prst="rect">
            <a:avLst/>
          </a:prstGeom>
        </p:spPr>
      </p:pic>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923330"/>
          </a:xfrm>
          <a:prstGeom prst="rect">
            <a:avLst/>
          </a:prstGeom>
          <a:noFill/>
        </p:spPr>
        <p:txBody>
          <a:bodyPr wrap="square" rtlCol="0">
            <a:spAutoFit/>
          </a:bodyPr>
          <a:lstStyle/>
          <a:p>
            <a:r>
              <a:rPr lang="en-US" dirty="0"/>
              <a:t>The 80/20 rule is used to approximate profit from sub-communities of engagement. </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 (continued)</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3777622"/>
          </a:xfrm>
        </p:spPr>
        <p:txBody>
          <a:bodyPr>
            <a:normAutofit lnSpcReduction="10000"/>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a:buClr>
                <a:srgbClr val="915242"/>
              </a:buClr>
            </a:pPr>
            <a:r>
              <a:rPr lang="en-US" dirty="0">
                <a:hlinkClick r:id="rId3"/>
              </a:rPr>
              <a:t>https://www.washingtonpost.com/news/on-leadership/wp/2017/10/04/this-former-surgeon-general-says-theres-a-loneliness-epidemic-and-work-is-partly-to-blame/</a:t>
            </a:r>
            <a:endParaRPr lang="en-US"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the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r>
              <a:rPr lang="en-US" dirty="0">
                <a:hlinkClick r:id="rId2"/>
              </a:rPr>
              <a:t>https://pubmed.ncbi.nlm.nih.gov/25910392/</a:t>
            </a:r>
            <a:endParaRPr lang="en-US"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p:txBody>
          <a:bodyPr/>
          <a:lstStyle/>
          <a:p>
            <a:r>
              <a:rPr lang="en-US" dirty="0"/>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r>
              <a:rPr lang="en-US" dirty="0">
                <a:hlinkClick r:id="rId2"/>
              </a:rPr>
              <a:t>https://www.pewforum.org/2016/08/23/2-religious-attendance-fluid-for-many-americans/</a:t>
            </a:r>
            <a:endParaRPr lang="en-US" dirty="0">
              <a:solidFill>
                <a:schemeClr val="tx2">
                  <a:lumMod val="75000"/>
                </a:schemeClr>
              </a:solidFill>
            </a:endParaRPr>
          </a:p>
          <a:p>
            <a:r>
              <a:rPr lang="en-US" dirty="0">
                <a:solidFill>
                  <a:schemeClr val="tx2">
                    <a:lumMod val="75000"/>
                  </a:schemeClr>
                </a:solidFill>
              </a:rPr>
              <a:t>Binge drinking has decreased among teens: </a:t>
            </a:r>
            <a:r>
              <a:rPr lang="en-US" dirty="0">
                <a:solidFill>
                  <a:schemeClr val="tx2">
                    <a:lumMod val="75000"/>
                  </a:schemeClr>
                </a:solidFill>
                <a:hlinkClick r:id="rId3"/>
              </a:rPr>
              <a:t>https://www.nytimes.com/2017/07/31/well/family/binge-drinking-drops-among-teenagers.html</a:t>
            </a:r>
            <a:endParaRPr lang="en-US" dirty="0">
              <a:solidFill>
                <a:schemeClr val="tx2">
                  <a:lumMod val="75000"/>
                </a:schemeClr>
              </a:solidFill>
            </a:endParaRPr>
          </a:p>
          <a:p>
            <a:r>
              <a:rPr lang="en-US" dirty="0">
                <a:solidFill>
                  <a:schemeClr val="tx2">
                    <a:lumMod val="75000"/>
                  </a:schemeClr>
                </a:solidFill>
                <a:hlinkClick r:id="rId4"/>
              </a:rPr>
              <a:t>http://www.monitoringthefuture.org/pubs/monographs/mtf-overview2016.pdf</a:t>
            </a:r>
            <a:endParaRPr lang="en-US" dirty="0">
              <a:solidFill>
                <a:schemeClr val="tx2">
                  <a:lumMod val="75000"/>
                </a:schemeClr>
              </a:solidFill>
            </a:endParaRPr>
          </a:p>
          <a:p>
            <a:r>
              <a:rPr lang="en-US" dirty="0">
                <a:solidFill>
                  <a:schemeClr val="tx2">
                    <a:lumMod val="75000"/>
                  </a:schemeClr>
                </a:solidFill>
              </a:rPr>
              <a:t>Heterosexual sex among young men: </a:t>
            </a:r>
            <a:r>
              <a:rPr lang="en-US" dirty="0">
                <a:solidFill>
                  <a:schemeClr val="tx2">
                    <a:lumMod val="75000"/>
                  </a:schemeClr>
                </a:solidFill>
                <a:hlinkClick r:id="rId5"/>
              </a:rPr>
              <a:t>https://www.reuters.com/article/us-usa-health-sex/young-u-s-men-having-a-lot-less-sex-in-the-21st-century-study-shows-idUSKBN23J2LI</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r>
              <a:rPr lang="en-US" dirty="0"/>
              <a:t>The Current Method of Meeting People</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dirty="0"/>
              <a:t>Joining a special interest community (gardening, cycling, gaming, or people from work)</a:t>
            </a:r>
          </a:p>
          <a:p>
            <a:pPr lvl="1"/>
            <a:r>
              <a:rPr lang="en-US" dirty="0"/>
              <a:t>What if no one is interesting to you in this community? (e.g. lack of gender diversity, lack of personality diversity)</a:t>
            </a:r>
          </a:p>
          <a:p>
            <a:pPr lvl="1"/>
            <a:r>
              <a:rPr lang="en-US" dirty="0"/>
              <a:t>The social stigma of loneliness:</a:t>
            </a:r>
          </a:p>
          <a:p>
            <a:pPr lvl="2"/>
            <a:r>
              <a:rPr lang="en-US" dirty="0"/>
              <a:t>Not performing well in a special interest activity or looking like an outcast signals that either your interest is not genuine or you’re not fit for the group.</a:t>
            </a:r>
          </a:p>
          <a:p>
            <a:pPr lvl="3"/>
            <a:r>
              <a:rPr lang="en-US" dirty="0"/>
              <a:t>There may be an assumption that you came to the activity just to meet people.</a:t>
            </a:r>
          </a:p>
          <a:p>
            <a:pPr lvl="4"/>
            <a:r>
              <a:rPr lang="en-US" dirty="0"/>
              <a:t>It may be obvious that you’re lonely and vulnerable.</a:t>
            </a:r>
          </a:p>
          <a:p>
            <a:pPr lvl="5"/>
            <a:r>
              <a:rPr lang="en-US" dirty="0"/>
              <a:t>There is an assumption that you must be lonely for a reason.</a:t>
            </a:r>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p:txBody>
          <a:bodyPr/>
          <a:lstStyle/>
          <a:p>
            <a:r>
              <a:rPr lang="en-US" dirty="0"/>
              <a:t>The Old Method of Meeting People</a:t>
            </a:r>
          </a:p>
        </p:txBody>
      </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p:txBody>
          <a:bodyPr/>
          <a:lstStyle/>
          <a:p>
            <a:r>
              <a:rPr lang="en-US" dirty="0"/>
              <a:t>Attending bars after work</a:t>
            </a:r>
          </a:p>
          <a:p>
            <a:r>
              <a:rPr lang="en-US" dirty="0"/>
              <a:t>Going to the park</a:t>
            </a:r>
          </a:p>
          <a:p>
            <a:r>
              <a:rPr lang="en-US" dirty="0"/>
              <a:t>Church and other religious organizations</a:t>
            </a:r>
          </a:p>
          <a:p>
            <a:endParaRPr lang="en-US" dirty="0"/>
          </a:p>
          <a:p>
            <a:r>
              <a:rPr lang="en-US" dirty="0"/>
              <a:t>Less social stigma because everyone is doing it</a:t>
            </a:r>
          </a:p>
          <a:p>
            <a:r>
              <a:rPr lang="en-US" dirty="0"/>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40</TotalTime>
  <Words>980</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Name of This Business</vt:lpstr>
      <vt:lpstr>The Loneliness Epidemic in the U.S.</vt:lpstr>
      <vt:lpstr>The Loneliness Epidemic in the U.S. (continued)</vt:lpstr>
      <vt:lpstr>Health Effects of the Loneliness</vt:lpstr>
      <vt:lpstr>Mission</vt:lpstr>
      <vt:lpstr>App Saturation in the Digital Age: What has fallen?</vt:lpstr>
      <vt:lpstr>App Saturation in the Digital Age: What has risen?</vt:lpstr>
      <vt:lpstr>The Current Method of Meeting People</vt:lpstr>
      <vt:lpstr>The Old Method of Meeting People</vt:lpstr>
      <vt:lpstr>Appealing to Human Nature</vt:lpstr>
      <vt:lpstr>Becoming a platform: Appealing to Local Professionals and Businesses</vt:lpstr>
      <vt:lpstr>Practical Challenges</vt:lpstr>
      <vt:lpstr>Getting people through the door</vt:lpstr>
      <vt:lpstr>Screening Unknown Professionals and Experienced Individuals</vt:lpstr>
      <vt:lpstr>Maintaining Long-term Relevancy</vt:lpstr>
      <vt:lpstr>Avoiding Liability in the Kitchen</vt:lpstr>
      <vt:lpstr>Type of Business</vt:lpstr>
      <vt:lpstr>Target Demographic: 18-80 year-olds in the New Haven County Area, CT</vt:lpstr>
      <vt:lpstr>Finances</vt:lpstr>
      <vt:lpstr>Profit Projections</vt:lpstr>
      <vt:lpstr>Formula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This Business</dc:title>
  <dc:creator>Francis, Thomas</dc:creator>
  <cp:lastModifiedBy>Francis, Thomas</cp:lastModifiedBy>
  <cp:revision>1</cp:revision>
  <dcterms:created xsi:type="dcterms:W3CDTF">2020-06-25T13:44:31Z</dcterms:created>
  <dcterms:modified xsi:type="dcterms:W3CDTF">2020-06-25T14:26:31Z</dcterms:modified>
</cp:coreProperties>
</file>