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custShowLst>
    <p:custShow name="自定义放映1" id="0">
      <p:sldLst>
        <p:sld r:id="rId5"/>
      </p:sldLst>
    </p:custShow>
  </p:custShow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6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3ED9-6EB4-3340-823D-E5CCF6DCE38A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01D6-8E10-804C-9B11-23B960E1A9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9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3ED9-6EB4-3340-823D-E5CCF6DCE38A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01D6-8E10-804C-9B11-23B960E1A9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44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3ED9-6EB4-3340-823D-E5CCF6DCE38A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01D6-8E10-804C-9B11-23B960E1A9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68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3ED9-6EB4-3340-823D-E5CCF6DCE38A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01D6-8E10-804C-9B11-23B960E1A9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460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3ED9-6EB4-3340-823D-E5CCF6DCE38A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01D6-8E10-804C-9B11-23B960E1A9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94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3ED9-6EB4-3340-823D-E5CCF6DCE38A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01D6-8E10-804C-9B11-23B960E1A9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73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3ED9-6EB4-3340-823D-E5CCF6DCE38A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01D6-8E10-804C-9B11-23B960E1A9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44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3ED9-6EB4-3340-823D-E5CCF6DCE38A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01D6-8E10-804C-9B11-23B960E1A9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68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3ED9-6EB4-3340-823D-E5CCF6DCE38A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01D6-8E10-804C-9B11-23B960E1A9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1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3ED9-6EB4-3340-823D-E5CCF6DCE38A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01D6-8E10-804C-9B11-23B960E1A9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650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3ED9-6EB4-3340-823D-E5CCF6DCE38A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01D6-8E10-804C-9B11-23B960E1A9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941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93ED9-6EB4-3340-823D-E5CCF6DCE38A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401D6-8E10-804C-9B11-23B960E1A9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870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iejia_mail@163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961661"/>
            <a:ext cx="1219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 smtClean="0">
                <a:solidFill>
                  <a:srgbClr val="FF0000"/>
                </a:solidFill>
              </a:rPr>
              <a:t>东篱学院</a:t>
            </a:r>
            <a:endParaRPr kumimoji="1" lang="en-US" altLang="zh-CN" sz="4000" dirty="0" smtClean="0">
              <a:solidFill>
                <a:srgbClr val="FF0000"/>
              </a:solidFill>
            </a:endParaRPr>
          </a:p>
          <a:p>
            <a:pPr algn="ctr"/>
            <a:endParaRPr kumimoji="1" lang="en-US" altLang="zh-CN" sz="4000" dirty="0">
              <a:solidFill>
                <a:srgbClr val="FF0000"/>
              </a:solidFill>
            </a:endParaRPr>
          </a:p>
          <a:p>
            <a:pPr algn="ctr"/>
            <a:endParaRPr kumimoji="1" lang="en-US" altLang="zh-CN" sz="4000" dirty="0" smtClean="0">
              <a:solidFill>
                <a:srgbClr val="FF0000"/>
              </a:solidFill>
            </a:endParaRPr>
          </a:p>
          <a:p>
            <a:r>
              <a:rPr kumimoji="1" lang="en-US" altLang="zh-CN" dirty="0" smtClean="0"/>
              <a:t>	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				</a:t>
            </a:r>
            <a:r>
              <a:rPr kumimoji="1" lang="zh-CN" altLang="en-US" dirty="0" smtClean="0">
                <a:solidFill>
                  <a:srgbClr val="00B050"/>
                </a:solidFill>
              </a:rPr>
              <a:t>主讲人</a:t>
            </a:r>
            <a:r>
              <a:rPr kumimoji="1" lang="en-US" altLang="zh-CN" dirty="0">
                <a:solidFill>
                  <a:srgbClr val="00B050"/>
                </a:solidFill>
              </a:rPr>
              <a:t>:</a:t>
            </a:r>
            <a:r>
              <a:rPr kumimoji="1" lang="zh-CN" altLang="en-US" dirty="0">
                <a:solidFill>
                  <a:srgbClr val="00B050"/>
                </a:solidFill>
              </a:rPr>
              <a:t> </a:t>
            </a:r>
            <a:r>
              <a:rPr kumimoji="1" lang="en-US" altLang="zh-CN" dirty="0"/>
              <a:t>		</a:t>
            </a:r>
            <a:r>
              <a:rPr kumimoji="1" lang="zh-CN" altLang="en-US" u="sng" dirty="0" smtClean="0"/>
              <a:t>张 波</a:t>
            </a:r>
            <a:endParaRPr kumimoji="1" lang="en-US" altLang="zh-CN" u="sng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			</a:t>
            </a:r>
            <a:r>
              <a:rPr kumimoji="1" lang="en-US" altLang="zh-CN" dirty="0" smtClean="0"/>
              <a:t>	</a:t>
            </a:r>
            <a:r>
              <a:rPr kumimoji="1" lang="zh-CN" altLang="en-US" dirty="0" smtClean="0">
                <a:solidFill>
                  <a:srgbClr val="00B050"/>
                </a:solidFill>
              </a:rPr>
              <a:t>主讲</a:t>
            </a:r>
            <a:r>
              <a:rPr kumimoji="1" lang="zh-CN" altLang="en-US" dirty="0">
                <a:solidFill>
                  <a:srgbClr val="00B050"/>
                </a:solidFill>
              </a:rPr>
              <a:t>内容</a:t>
            </a:r>
            <a:r>
              <a:rPr kumimoji="1" lang="en-US" altLang="zh-CN" dirty="0">
                <a:solidFill>
                  <a:srgbClr val="00B050"/>
                </a:solidFill>
              </a:rPr>
              <a:t>:</a:t>
            </a:r>
            <a:r>
              <a:rPr kumimoji="1" lang="zh-CN" altLang="en-US" dirty="0">
                <a:solidFill>
                  <a:srgbClr val="00B050"/>
                </a:solidFill>
              </a:rPr>
              <a:t> </a:t>
            </a:r>
            <a:r>
              <a:rPr kumimoji="1" lang="en-US" altLang="zh-CN" dirty="0"/>
              <a:t>	</a:t>
            </a:r>
            <a:r>
              <a:rPr kumimoji="1" lang="zh-CN" altLang="en-US" u="sng" dirty="0"/>
              <a:t>单例模式  中介者模式</a:t>
            </a:r>
            <a:r>
              <a:rPr kumimoji="1" lang="en-US" altLang="zh-CN" dirty="0" smtClean="0"/>
              <a:t>.	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		</a:t>
            </a:r>
            <a:r>
              <a:rPr kumimoji="1" lang="en-US" altLang="zh-CN" dirty="0">
                <a:solidFill>
                  <a:srgbClr val="00B050"/>
                </a:solidFill>
              </a:rPr>
              <a:t>	</a:t>
            </a:r>
            <a:r>
              <a:rPr kumimoji="1" lang="en-US" altLang="zh-CN" dirty="0" smtClean="0">
                <a:solidFill>
                  <a:srgbClr val="00B050"/>
                </a:solidFill>
              </a:rPr>
              <a:t>	</a:t>
            </a:r>
            <a:r>
              <a:rPr kumimoji="1" lang="zh-CN" altLang="en-US" dirty="0" smtClean="0">
                <a:solidFill>
                  <a:srgbClr val="00B050"/>
                </a:solidFill>
              </a:rPr>
              <a:t>时间</a:t>
            </a:r>
            <a:r>
              <a:rPr kumimoji="1" lang="en-US" altLang="zh-CN" dirty="0">
                <a:solidFill>
                  <a:srgbClr val="00B050"/>
                </a:solidFill>
              </a:rPr>
              <a:t>:</a:t>
            </a:r>
            <a:r>
              <a:rPr kumimoji="1" lang="zh-CN" altLang="en-US" dirty="0">
                <a:solidFill>
                  <a:srgbClr val="00B050"/>
                </a:solidFill>
              </a:rPr>
              <a:t> </a:t>
            </a:r>
            <a:r>
              <a:rPr kumimoji="1" lang="en-US" altLang="zh-CN" dirty="0" smtClean="0"/>
              <a:t>		</a:t>
            </a:r>
            <a:r>
              <a:rPr kumimoji="1" lang="en-US" altLang="zh-CN" u="sng" dirty="0"/>
              <a:t>2018-03-09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				</a:t>
            </a:r>
            <a:r>
              <a:rPr kumimoji="1" lang="zh-CN" altLang="en-US" dirty="0" smtClean="0">
                <a:solidFill>
                  <a:srgbClr val="00B050"/>
                </a:solidFill>
              </a:rPr>
              <a:t>地点</a:t>
            </a:r>
            <a:r>
              <a:rPr kumimoji="1" lang="en-US" altLang="zh-CN" dirty="0">
                <a:solidFill>
                  <a:srgbClr val="00B050"/>
                </a:solidFill>
              </a:rPr>
              <a:t>:</a:t>
            </a:r>
            <a:r>
              <a:rPr kumimoji="1" lang="en-US" altLang="zh-CN" dirty="0" smtClean="0"/>
              <a:t>		</a:t>
            </a:r>
            <a:r>
              <a:rPr kumimoji="1" lang="zh-CN" altLang="en-US" u="sng" dirty="0"/>
              <a:t>铁甲总部</a:t>
            </a:r>
            <a:r>
              <a:rPr kumimoji="1" lang="en-US" altLang="zh-CN" u="sng" dirty="0"/>
              <a:t>-</a:t>
            </a:r>
            <a:r>
              <a:rPr kumimoji="1" lang="zh-CN" altLang="en-US" u="sng" dirty="0"/>
              <a:t>路演大厅</a:t>
            </a:r>
            <a:endParaRPr kumimoji="1" lang="en-US" altLang="zh-CN" u="sng" dirty="0"/>
          </a:p>
          <a:p>
            <a:r>
              <a:rPr kumimoji="1" lang="en-US" altLang="zh-CN" dirty="0" smtClean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75468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3024" y="423393"/>
            <a:ext cx="11639227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800" b="1" dirty="0" smtClean="0">
                <a:solidFill>
                  <a:schemeClr val="accent1"/>
                </a:solidFill>
                <a:latin typeface="STFangsong" charset="-122"/>
                <a:ea typeface="STFangsong" charset="-122"/>
                <a:cs typeface="STFangsong" charset="-122"/>
              </a:rPr>
              <a:t>设计模式的概括和分类</a:t>
            </a:r>
            <a:endParaRPr kumimoji="1" lang="en-US" altLang="zh-CN" sz="4800" b="1" dirty="0" smtClean="0">
              <a:solidFill>
                <a:schemeClr val="accent1"/>
              </a:solidFill>
              <a:latin typeface="STFangsong" charset="-122"/>
              <a:ea typeface="STFangsong" charset="-122"/>
              <a:cs typeface="STFangsong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b="1" dirty="0" smtClean="0">
                <a:latin typeface="STFangsong" charset="-122"/>
                <a:ea typeface="STFangsong" charset="-122"/>
                <a:cs typeface="STFangsong" charset="-122"/>
              </a:rPr>
              <a:t>设计模式概括</a:t>
            </a:r>
            <a:endParaRPr kumimoji="1" lang="en-US" altLang="zh-CN" sz="2400" b="1" dirty="0">
              <a:latin typeface="STFangsong" charset="-122"/>
              <a:ea typeface="STFangsong" charset="-122"/>
              <a:cs typeface="STFangsong" charset="-122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dirty="0" smtClean="0">
                <a:latin typeface="STFangsong" charset="-122"/>
                <a:ea typeface="STFangsong" charset="-122"/>
                <a:cs typeface="STFangsong" charset="-122"/>
              </a:rPr>
              <a:t>设计模式是一套被反复使用、多数人知晓的、经过分类编目的、</a:t>
            </a:r>
            <a:r>
              <a:rPr kumimoji="1" lang="zh-CN" altLang="en-US" sz="2000" dirty="0" smtClean="0">
                <a:solidFill>
                  <a:srgbClr val="00B050"/>
                </a:solidFill>
                <a:latin typeface="STFangsong" charset="-122"/>
                <a:ea typeface="STFangsong" charset="-122"/>
                <a:cs typeface="STFangsong" charset="-122"/>
              </a:rPr>
              <a:t>代码设计经验</a:t>
            </a:r>
            <a:r>
              <a:rPr kumimoji="1" lang="zh-CN" altLang="en-US" sz="2000" dirty="0" smtClean="0">
                <a:latin typeface="STFangsong" charset="-122"/>
                <a:ea typeface="STFangsong" charset="-122"/>
                <a:cs typeface="STFangsong" charset="-122"/>
              </a:rPr>
              <a:t>的总结。</a:t>
            </a:r>
            <a:endParaRPr kumimoji="1" lang="en-US" altLang="zh-CN" sz="2000" dirty="0" smtClean="0">
              <a:latin typeface="STFangsong" charset="-122"/>
              <a:ea typeface="STFangsong" charset="-122"/>
              <a:cs typeface="STFangsong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b="1" dirty="0" smtClean="0">
                <a:latin typeface="STFangsong" charset="-122"/>
                <a:ea typeface="STFangsong" charset="-122"/>
                <a:cs typeface="STFangsong" charset="-122"/>
              </a:rPr>
              <a:t>设计模式的分类</a:t>
            </a:r>
            <a:endParaRPr kumimoji="1" lang="en-US" altLang="zh-CN" sz="2400" b="1" dirty="0">
              <a:latin typeface="STFangsong" charset="-122"/>
              <a:ea typeface="STFangsong" charset="-122"/>
              <a:cs typeface="STFangsong" charset="-122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STFangsong" charset="-122"/>
                <a:ea typeface="STFangsong" charset="-122"/>
                <a:cs typeface="STFangsong" charset="-122"/>
              </a:rPr>
              <a:t>创建型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模式</a:t>
            </a:r>
            <a:r>
              <a:rPr lang="en-US" altLang="zh-CN" sz="2000" dirty="0">
                <a:latin typeface="STFangsong" charset="-122"/>
                <a:ea typeface="STFangsong" charset="-122"/>
                <a:cs typeface="STFangsong" charset="-122"/>
              </a:rPr>
              <a:t>(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创建对象</a:t>
            </a:r>
            <a:r>
              <a:rPr lang="zh-CN" altLang="en-US" sz="2000" dirty="0" smtClean="0">
                <a:latin typeface="STFangsong" charset="-122"/>
                <a:ea typeface="STFangsong" charset="-122"/>
                <a:cs typeface="STFangsong" charset="-122"/>
              </a:rPr>
              <a:t>的</a:t>
            </a:r>
            <a:r>
              <a:rPr lang="zh-CN" altLang="en-US" sz="2000" b="1" u="sng" dirty="0" smtClean="0">
                <a:latin typeface="STFangsong" charset="-122"/>
                <a:ea typeface="STFangsong" charset="-122"/>
                <a:cs typeface="STFangsong" charset="-122"/>
              </a:rPr>
              <a:t>单</a:t>
            </a:r>
            <a:r>
              <a:rPr lang="zh-CN" altLang="en-US" sz="2000" b="1" u="sng" dirty="0">
                <a:latin typeface="STFangsong" charset="-122"/>
                <a:ea typeface="STFangsong" charset="-122"/>
                <a:cs typeface="STFangsong" charset="-122"/>
              </a:rPr>
              <a:t>例</a:t>
            </a:r>
            <a:r>
              <a:rPr lang="zh-CN" altLang="en-US" sz="2000" u="sng" dirty="0">
                <a:latin typeface="STFangsong" charset="-122"/>
                <a:ea typeface="STFangsong" charset="-122"/>
                <a:cs typeface="STFangsong" charset="-122"/>
              </a:rPr>
              <a:t>模式</a:t>
            </a:r>
            <a:r>
              <a:rPr lang="zh-CN" altLang="en-US" sz="2000" u="sng" dirty="0" smtClean="0">
                <a:latin typeface="STFangsong" charset="-122"/>
                <a:ea typeface="STFangsong" charset="-122"/>
                <a:cs typeface="STFangsong" charset="-122"/>
              </a:rPr>
              <a:t>、</a:t>
            </a:r>
            <a:r>
              <a:rPr lang="zh-CN" altLang="en-US" sz="2000" b="1" u="sng" dirty="0">
                <a:latin typeface="STFangsong" charset="-122"/>
                <a:ea typeface="STFangsong" charset="-122"/>
                <a:cs typeface="STFangsong" charset="-122"/>
              </a:rPr>
              <a:t>工厂</a:t>
            </a:r>
            <a:r>
              <a:rPr lang="zh-CN" altLang="en-US" sz="2000" u="sng" dirty="0" smtClean="0">
                <a:latin typeface="STFangsong" charset="-122"/>
                <a:ea typeface="STFangsong" charset="-122"/>
                <a:cs typeface="STFangsong" charset="-122"/>
              </a:rPr>
              <a:t>模式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、</a:t>
            </a:r>
            <a:r>
              <a:rPr lang="zh-CN" altLang="en-US" sz="2000" b="1" dirty="0" smtClean="0">
                <a:latin typeface="STFangsong" charset="-122"/>
                <a:ea typeface="STFangsong" charset="-122"/>
                <a:cs typeface="STFangsong" charset="-122"/>
              </a:rPr>
              <a:t>抽象</a:t>
            </a:r>
            <a:r>
              <a:rPr lang="zh-CN" altLang="en-US" sz="2000" b="1" dirty="0">
                <a:latin typeface="STFangsong" charset="-122"/>
                <a:ea typeface="STFangsong" charset="-122"/>
                <a:cs typeface="STFangsong" charset="-122"/>
              </a:rPr>
              <a:t>工厂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模式、</a:t>
            </a:r>
            <a:r>
              <a:rPr lang="zh-CN" altLang="en-US" sz="2000" b="1" dirty="0">
                <a:latin typeface="STFangsong" charset="-122"/>
                <a:ea typeface="STFangsong" charset="-122"/>
                <a:cs typeface="STFangsong" charset="-122"/>
              </a:rPr>
              <a:t>建造者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模式</a:t>
            </a:r>
            <a:r>
              <a:rPr lang="zh-CN" altLang="en-US" sz="2000" dirty="0" smtClean="0">
                <a:latin typeface="STFangsong" charset="-122"/>
                <a:ea typeface="STFangsong" charset="-122"/>
                <a:cs typeface="STFangsong" charset="-122"/>
              </a:rPr>
              <a:t>、</a:t>
            </a:r>
            <a:r>
              <a:rPr lang="zh-CN" altLang="en-US" sz="2000" b="1" dirty="0" smtClean="0">
                <a:latin typeface="STFangsong" charset="-122"/>
                <a:ea typeface="STFangsong" charset="-122"/>
                <a:cs typeface="STFangsong" charset="-122"/>
              </a:rPr>
              <a:t>原型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模式。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STFangsong" charset="-122"/>
                <a:ea typeface="STFangsong" charset="-122"/>
                <a:cs typeface="STFangsong" charset="-122"/>
              </a:rPr>
              <a:t>行为型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模式</a:t>
            </a:r>
            <a:r>
              <a:rPr lang="en-US" altLang="zh-CN" sz="2000" dirty="0">
                <a:latin typeface="STFangsong" charset="-122"/>
                <a:ea typeface="STFangsong" charset="-122"/>
                <a:cs typeface="STFangsong" charset="-122"/>
              </a:rPr>
              <a:t>(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对象的功能</a:t>
            </a:r>
            <a:r>
              <a:rPr lang="en-US" altLang="zh-CN" sz="2000" dirty="0">
                <a:latin typeface="STFangsong" charset="-122"/>
                <a:ea typeface="STFangsong" charset="-122"/>
                <a:cs typeface="STFangsong" charset="-122"/>
              </a:rPr>
              <a:t>): </a:t>
            </a:r>
            <a:r>
              <a:rPr lang="zh-CN" altLang="en-US" sz="2000" b="1" u="sng" dirty="0">
                <a:latin typeface="STFangsong" charset="-122"/>
                <a:ea typeface="STFangsong" charset="-122"/>
                <a:cs typeface="STFangsong" charset="-122"/>
              </a:rPr>
              <a:t>适配器</a:t>
            </a:r>
            <a:r>
              <a:rPr lang="zh-CN" altLang="en-US" sz="2000" u="sng" dirty="0">
                <a:latin typeface="STFangsong" charset="-122"/>
                <a:ea typeface="STFangsong" charset="-122"/>
                <a:cs typeface="STFangsong" charset="-122"/>
              </a:rPr>
              <a:t>模式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、</a:t>
            </a:r>
            <a:r>
              <a:rPr lang="zh-CN" altLang="en-US" sz="2000" b="1" dirty="0">
                <a:latin typeface="STFangsong" charset="-122"/>
                <a:ea typeface="STFangsong" charset="-122"/>
                <a:cs typeface="STFangsong" charset="-122"/>
              </a:rPr>
              <a:t>桥接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模式、</a:t>
            </a:r>
            <a:r>
              <a:rPr lang="zh-CN" altLang="en-US" sz="2000" b="1" u="sng" dirty="0">
                <a:latin typeface="STFangsong" charset="-122"/>
                <a:ea typeface="STFangsong" charset="-122"/>
                <a:cs typeface="STFangsong" charset="-122"/>
              </a:rPr>
              <a:t>装饰</a:t>
            </a:r>
            <a:r>
              <a:rPr lang="zh-CN" altLang="en-US" sz="2000" u="sng" dirty="0">
                <a:latin typeface="STFangsong" charset="-122"/>
                <a:ea typeface="STFangsong" charset="-122"/>
                <a:cs typeface="STFangsong" charset="-122"/>
              </a:rPr>
              <a:t>模式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、</a:t>
            </a:r>
            <a:r>
              <a:rPr lang="zh-CN" altLang="en-US" sz="2000" b="1" dirty="0">
                <a:latin typeface="STFangsong" charset="-122"/>
                <a:ea typeface="STFangsong" charset="-122"/>
                <a:cs typeface="STFangsong" charset="-122"/>
              </a:rPr>
              <a:t>组合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模式、</a:t>
            </a:r>
            <a:r>
              <a:rPr lang="zh-CN" altLang="en-US" sz="2000" b="1" u="sng" dirty="0">
                <a:latin typeface="STFangsong" charset="-122"/>
                <a:ea typeface="STFangsong" charset="-122"/>
                <a:cs typeface="STFangsong" charset="-122"/>
              </a:rPr>
              <a:t>外观</a:t>
            </a:r>
            <a:r>
              <a:rPr lang="zh-CN" altLang="en-US" sz="2000" u="sng" dirty="0">
                <a:latin typeface="STFangsong" charset="-122"/>
                <a:ea typeface="STFangsong" charset="-122"/>
                <a:cs typeface="STFangsong" charset="-122"/>
              </a:rPr>
              <a:t>模式、</a:t>
            </a:r>
            <a:r>
              <a:rPr lang="zh-CN" altLang="en-US" sz="2000" b="1" u="sng" dirty="0">
                <a:latin typeface="STFangsong" charset="-122"/>
                <a:ea typeface="STFangsong" charset="-122"/>
                <a:cs typeface="STFangsong" charset="-122"/>
              </a:rPr>
              <a:t>享元</a:t>
            </a:r>
            <a:r>
              <a:rPr lang="zh-CN" altLang="en-US" sz="2000" u="sng" dirty="0">
                <a:latin typeface="STFangsong" charset="-122"/>
                <a:ea typeface="STFangsong" charset="-122"/>
                <a:cs typeface="STFangsong" charset="-122"/>
              </a:rPr>
              <a:t>模式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、</a:t>
            </a:r>
            <a:r>
              <a:rPr lang="zh-CN" altLang="en-US" sz="2000" b="1" u="sng" dirty="0">
                <a:latin typeface="STFangsong" charset="-122"/>
                <a:ea typeface="STFangsong" charset="-122"/>
                <a:cs typeface="STFangsong" charset="-122"/>
              </a:rPr>
              <a:t>代理</a:t>
            </a:r>
            <a:r>
              <a:rPr lang="zh-CN" altLang="en-US" sz="2000" u="sng" dirty="0">
                <a:latin typeface="STFangsong" charset="-122"/>
                <a:ea typeface="STFangsong" charset="-122"/>
                <a:cs typeface="STFangsong" charset="-122"/>
              </a:rPr>
              <a:t>模式、</a:t>
            </a:r>
            <a:r>
              <a:rPr lang="zh-CN" altLang="en-US" sz="2000" b="1" u="sng" dirty="0" smtClean="0">
                <a:latin typeface="STFangsong" charset="-122"/>
                <a:ea typeface="STFangsong" charset="-122"/>
                <a:cs typeface="STFangsong" charset="-122"/>
              </a:rPr>
              <a:t>中介者</a:t>
            </a:r>
            <a:r>
              <a:rPr lang="zh-CN" altLang="en-US" sz="2000" u="sng" dirty="0">
                <a:latin typeface="STFangsong" charset="-122"/>
                <a:ea typeface="STFangsong" charset="-122"/>
                <a:cs typeface="STFangsong" charset="-122"/>
              </a:rPr>
              <a:t>模式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。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STFangsong" charset="-122"/>
                <a:ea typeface="STFangsong" charset="-122"/>
                <a:cs typeface="STFangsong" charset="-122"/>
              </a:rPr>
              <a:t>结构型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模式</a:t>
            </a:r>
            <a:r>
              <a:rPr lang="en-US" altLang="zh-CN" sz="2000" dirty="0">
                <a:latin typeface="STFangsong" charset="-122"/>
                <a:ea typeface="STFangsong" charset="-122"/>
                <a:cs typeface="STFangsong" charset="-122"/>
              </a:rPr>
              <a:t>(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对象的组成</a:t>
            </a:r>
            <a:r>
              <a:rPr lang="en-US" altLang="zh-CN" sz="2000" dirty="0">
                <a:latin typeface="STFangsong" charset="-122"/>
                <a:ea typeface="STFangsong" charset="-122"/>
                <a:cs typeface="STFangsong" charset="-122"/>
              </a:rPr>
              <a:t>): </a:t>
            </a:r>
            <a:r>
              <a:rPr lang="zh-CN" altLang="en-US" sz="2000" b="1" u="sng" dirty="0">
                <a:latin typeface="STFangsong" charset="-122"/>
                <a:ea typeface="STFangsong" charset="-122"/>
                <a:cs typeface="STFangsong" charset="-122"/>
              </a:rPr>
              <a:t>模版方法</a:t>
            </a:r>
            <a:r>
              <a:rPr lang="zh-CN" altLang="en-US" sz="2000" u="sng" dirty="0">
                <a:latin typeface="STFangsong" charset="-122"/>
                <a:ea typeface="STFangsong" charset="-122"/>
                <a:cs typeface="STFangsong" charset="-122"/>
              </a:rPr>
              <a:t>模式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、</a:t>
            </a:r>
            <a:r>
              <a:rPr lang="zh-CN" altLang="en-US" sz="2000" b="1" u="sng" dirty="0">
                <a:latin typeface="STFangsong" charset="-122"/>
                <a:ea typeface="STFangsong" charset="-122"/>
                <a:cs typeface="STFangsong" charset="-122"/>
              </a:rPr>
              <a:t>命令</a:t>
            </a:r>
            <a:r>
              <a:rPr lang="zh-CN" altLang="en-US" sz="2000" u="sng" dirty="0">
                <a:latin typeface="STFangsong" charset="-122"/>
                <a:ea typeface="STFangsong" charset="-122"/>
                <a:cs typeface="STFangsong" charset="-122"/>
              </a:rPr>
              <a:t>模式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、</a:t>
            </a:r>
            <a:r>
              <a:rPr lang="zh-CN" altLang="en-US" sz="2000" b="1" dirty="0">
                <a:latin typeface="STFangsong" charset="-122"/>
                <a:ea typeface="STFangsong" charset="-122"/>
                <a:cs typeface="STFangsong" charset="-122"/>
              </a:rPr>
              <a:t>迭代器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模式、</a:t>
            </a:r>
            <a:r>
              <a:rPr lang="zh-CN" altLang="en-US" sz="2000" b="1" dirty="0">
                <a:latin typeface="STFangsong" charset="-122"/>
                <a:ea typeface="STFangsong" charset="-122"/>
                <a:cs typeface="STFangsong" charset="-122"/>
              </a:rPr>
              <a:t>观察者</a:t>
            </a:r>
            <a:r>
              <a:rPr lang="zh-CN" altLang="en-US" sz="2000" dirty="0" smtClean="0">
                <a:latin typeface="STFangsong" charset="-122"/>
                <a:ea typeface="STFangsong" charset="-122"/>
                <a:cs typeface="STFangsong" charset="-122"/>
              </a:rPr>
              <a:t>模式、</a:t>
            </a:r>
            <a:r>
              <a:rPr lang="zh-CN" altLang="en-US" sz="2000" b="1" dirty="0">
                <a:latin typeface="STFangsong" charset="-122"/>
                <a:ea typeface="STFangsong" charset="-122"/>
                <a:cs typeface="STFangsong" charset="-122"/>
              </a:rPr>
              <a:t>备忘录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模式、</a:t>
            </a:r>
            <a:r>
              <a:rPr lang="zh-CN" altLang="en-US" sz="2000" b="1" dirty="0">
                <a:latin typeface="STFangsong" charset="-122"/>
                <a:ea typeface="STFangsong" charset="-122"/>
                <a:cs typeface="STFangsong" charset="-122"/>
              </a:rPr>
              <a:t>解释器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模式、</a:t>
            </a:r>
            <a:r>
              <a:rPr lang="zh-CN" altLang="en-US" sz="2000" b="1" u="sng" dirty="0">
                <a:latin typeface="STFangsong" charset="-122"/>
                <a:ea typeface="STFangsong" charset="-122"/>
                <a:cs typeface="STFangsong" charset="-122"/>
              </a:rPr>
              <a:t>状态</a:t>
            </a:r>
            <a:r>
              <a:rPr lang="zh-CN" altLang="en-US" sz="2000" u="sng" dirty="0">
                <a:latin typeface="STFangsong" charset="-122"/>
                <a:ea typeface="STFangsong" charset="-122"/>
                <a:cs typeface="STFangsong" charset="-122"/>
              </a:rPr>
              <a:t>模式、</a:t>
            </a:r>
            <a:r>
              <a:rPr lang="zh-CN" altLang="en-US" sz="2000" b="1" u="sng" dirty="0">
                <a:latin typeface="STFangsong" charset="-122"/>
                <a:ea typeface="STFangsong" charset="-122"/>
                <a:cs typeface="STFangsong" charset="-122"/>
              </a:rPr>
              <a:t>策略</a:t>
            </a:r>
            <a:r>
              <a:rPr lang="zh-CN" altLang="en-US" sz="2000" u="sng" dirty="0">
                <a:latin typeface="STFangsong" charset="-122"/>
                <a:ea typeface="STFangsong" charset="-122"/>
                <a:cs typeface="STFangsong" charset="-122"/>
              </a:rPr>
              <a:t>模式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、</a:t>
            </a:r>
            <a:r>
              <a:rPr lang="zh-CN" altLang="en-US" sz="2000" b="1" dirty="0">
                <a:latin typeface="STFangsong" charset="-122"/>
                <a:ea typeface="STFangsong" charset="-122"/>
                <a:cs typeface="STFangsong" charset="-122"/>
              </a:rPr>
              <a:t>职责链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模式、</a:t>
            </a:r>
            <a:r>
              <a:rPr lang="zh-CN" altLang="en-US" sz="2000" b="1" dirty="0">
                <a:latin typeface="STFangsong" charset="-122"/>
                <a:ea typeface="STFangsong" charset="-122"/>
                <a:cs typeface="STFangsong" charset="-122"/>
              </a:rPr>
              <a:t>访问者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模式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zh-CN" altLang="en-US" sz="2000" b="1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433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65605" y="0"/>
            <a:ext cx="1182004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3600" dirty="0" smtClean="0">
                <a:solidFill>
                  <a:schemeClr val="accent1"/>
                </a:solidFill>
              </a:rPr>
              <a:t>单例模式的概述：</a:t>
            </a:r>
            <a:endParaRPr kumimoji="1" lang="en-US" altLang="zh-CN" sz="3600" dirty="0" smtClean="0">
              <a:solidFill>
                <a:schemeClr val="accent1"/>
              </a:solidFill>
            </a:endParaRPr>
          </a:p>
          <a:p>
            <a:pPr marL="2857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 smtClean="0">
                <a:solidFill>
                  <a:srgbClr val="FF0000"/>
                </a:solidFill>
                <a:latin typeface="STFangsong" charset="-122"/>
                <a:ea typeface="STFangsong" charset="-122"/>
                <a:cs typeface="STFangsong" charset="-122"/>
              </a:rPr>
              <a:t>解决问题：</a:t>
            </a:r>
            <a:endParaRPr kumimoji="1" lang="en-US" altLang="zh-CN" sz="2400" dirty="0" smtClean="0">
              <a:solidFill>
                <a:srgbClr val="FF0000"/>
              </a:solidFill>
              <a:latin typeface="STFangsong" charset="-122"/>
              <a:ea typeface="STFangsong" charset="-122"/>
              <a:cs typeface="STFangsong" charset="-122"/>
            </a:endParaRPr>
          </a:p>
          <a:p>
            <a:pPr marL="742950" lvl="2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/>
              <a:t>项目中抽象出一个类，可被全局访问，且某些属性值共享，这时可将此类抽取为单例类。</a:t>
            </a:r>
            <a:endParaRPr lang="en-US" altLang="zh-CN" dirty="0" smtClean="0"/>
          </a:p>
          <a:p>
            <a:pPr marL="742950" lvl="2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/>
              <a:t>一个全局使用的类频繁的创建与销毁，可抽取为单例类。</a:t>
            </a:r>
            <a:endParaRPr lang="en-US" altLang="zh-CN" dirty="0" smtClean="0"/>
          </a:p>
          <a:p>
            <a:pPr marL="2857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 smtClean="0">
                <a:solidFill>
                  <a:srgbClr val="FF0000"/>
                </a:solidFill>
                <a:latin typeface="STFangsong" charset="-122"/>
                <a:ea typeface="STFangsong" charset="-122"/>
                <a:cs typeface="STFangsong" charset="-122"/>
              </a:rPr>
              <a:t>应用</a:t>
            </a:r>
            <a:r>
              <a:rPr kumimoji="1" lang="zh-CN" altLang="en-US" sz="2400" dirty="0">
                <a:solidFill>
                  <a:srgbClr val="FF0000"/>
                </a:solidFill>
                <a:latin typeface="STFangsong" charset="-122"/>
                <a:ea typeface="STFangsong" charset="-122"/>
                <a:cs typeface="STFangsong" charset="-122"/>
              </a:rPr>
              <a:t>实例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STFangsong" charset="-122"/>
                <a:ea typeface="STFangsong" charset="-122"/>
                <a:cs typeface="STFangsong" charset="-122"/>
              </a:rPr>
              <a:t>：</a:t>
            </a:r>
            <a:endParaRPr kumimoji="1" lang="en-US" altLang="zh-CN" sz="2400" dirty="0" smtClean="0">
              <a:solidFill>
                <a:srgbClr val="FF0000"/>
              </a:solidFill>
              <a:latin typeface="STFangsong" charset="-122"/>
              <a:ea typeface="STFangsong" charset="-122"/>
              <a:cs typeface="STFangsong" charset="-122"/>
            </a:endParaRPr>
          </a:p>
          <a:p>
            <a:pPr marL="742950" lvl="2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/>
              <a:t>一个国家只能有一个</a:t>
            </a:r>
            <a:r>
              <a:rPr lang="zh-CN" altLang="en-US" dirty="0" smtClean="0"/>
              <a:t>总统。</a:t>
            </a:r>
            <a:endParaRPr lang="en-US" altLang="zh-CN" dirty="0"/>
          </a:p>
          <a:p>
            <a:pPr marL="742950" lvl="2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/>
              <a:t>开发中遇到多线程同时访问一个文件时，可通过抽取一个单例工具类，所有文件的处理都</a:t>
            </a:r>
            <a:r>
              <a:rPr lang="zh-CN" altLang="en-US" dirty="0" smtClean="0"/>
              <a:t>通过工具类的唯一</a:t>
            </a:r>
            <a:r>
              <a:rPr lang="zh-CN" altLang="en-US" dirty="0"/>
              <a:t>实例来操作。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 smtClean="0">
                <a:solidFill>
                  <a:srgbClr val="FF0000"/>
                </a:solidFill>
                <a:latin typeface="STFangsong" charset="-122"/>
                <a:ea typeface="STFangsong" charset="-122"/>
                <a:cs typeface="STFangsong" charset="-122"/>
              </a:rPr>
              <a:t>设计思想：</a:t>
            </a:r>
            <a:r>
              <a:rPr lang="zh-CN" altLang="en-US" dirty="0" smtClean="0"/>
              <a:t>保证一个类在内存中只有一个对象实例。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 smtClean="0">
                <a:solidFill>
                  <a:srgbClr val="FF0000"/>
                </a:solidFill>
                <a:latin typeface="STFangsong" charset="-122"/>
                <a:ea typeface="STFangsong" charset="-122"/>
                <a:cs typeface="STFangsong" charset="-122"/>
              </a:rPr>
              <a:t>设计</a:t>
            </a:r>
            <a:r>
              <a:rPr kumimoji="1" lang="zh-CN" altLang="en-US" sz="2400" dirty="0">
                <a:solidFill>
                  <a:srgbClr val="FF0000"/>
                </a:solidFill>
                <a:latin typeface="STFangsong" charset="-122"/>
                <a:ea typeface="STFangsong" charset="-122"/>
                <a:cs typeface="STFangsong" charset="-122"/>
              </a:rPr>
              <a:t>要求：</a:t>
            </a:r>
            <a:endParaRPr kumimoji="1" lang="en-US" altLang="zh-CN" sz="2400" dirty="0">
              <a:solidFill>
                <a:srgbClr val="FF0000"/>
              </a:solidFill>
              <a:latin typeface="STFangsong" charset="-122"/>
              <a:ea typeface="STFangsong" charset="-122"/>
              <a:cs typeface="STFangsong" charset="-122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/>
              <a:t>单例类只能有一个对象实例。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/>
              <a:t>单例类必须自己负责创建自己的唯一实例，且构建方法或函数是私有的。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/>
              <a:t>单例类必须给所有其他对象提供访问唯一实例的方法或函数。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32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6427" y="667601"/>
            <a:ext cx="1091080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charset="0"/>
              <a:buChar char="•"/>
            </a:pPr>
            <a:r>
              <a:rPr kumimoji="1" lang="zh-CN" altLang="en-US" sz="2400" dirty="0" smtClean="0">
                <a:solidFill>
                  <a:srgbClr val="FF0000"/>
                </a:solidFill>
                <a:latin typeface="STFangsong" charset="-122"/>
                <a:ea typeface="STFangsong" charset="-122"/>
                <a:cs typeface="STFangsong" charset="-122"/>
              </a:rPr>
              <a:t>怎么实现单例类？</a:t>
            </a:r>
            <a:endParaRPr kumimoji="1" lang="en-US" altLang="zh-CN" sz="2400" dirty="0" smtClean="0">
              <a:solidFill>
                <a:srgbClr val="FF0000"/>
              </a:solidFill>
              <a:latin typeface="STFangsong" charset="-122"/>
              <a:ea typeface="STFangsong" charset="-122"/>
              <a:cs typeface="STFangsong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 smtClean="0"/>
              <a:t>对外提供一个访问单例对象的函数，在此函数中，判断系统中是否存在单例对象，若存在返回，没有则创建。</a:t>
            </a:r>
            <a:endParaRPr lang="en-US" altLang="zh-CN" dirty="0" smtClean="0"/>
          </a:p>
          <a:p>
            <a:pPr marL="742950" lvl="1" indent="-285750">
              <a:buFont typeface="Arial" charset="0"/>
              <a:buChar char="•"/>
            </a:pPr>
            <a:endParaRPr kumimoji="1" lang="en-US" altLang="zh-CN" dirty="0"/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/>
              <a:t>所有的单例模式都是使用静态方法进行创建的，所以单例对象在内存中</a:t>
            </a:r>
            <a:r>
              <a:rPr lang="zh-CN" altLang="en-US" dirty="0" smtClean="0"/>
              <a:t>静态区</a:t>
            </a:r>
            <a:r>
              <a:rPr lang="zh-CN" altLang="en-US" dirty="0"/>
              <a:t>中存储。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66427" y="2514260"/>
            <a:ext cx="644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  <a:latin typeface="STFangsong" charset="-122"/>
                <a:ea typeface="STFangsong" charset="-122"/>
                <a:cs typeface="STFangsong" charset="-122"/>
              </a:rPr>
              <a:t>单</a:t>
            </a:r>
            <a:r>
              <a:rPr lang="zh-CN" altLang="en-US" sz="2400" b="1" dirty="0">
                <a:solidFill>
                  <a:srgbClr val="FF0000"/>
                </a:solidFill>
                <a:latin typeface="STFangsong" charset="-122"/>
                <a:ea typeface="STFangsong" charset="-122"/>
                <a:cs typeface="STFangsong" charset="-122"/>
              </a:rPr>
              <a:t>例</a:t>
            </a:r>
            <a:r>
              <a:rPr kumimoji="1" lang="zh-CN" altLang="en-US" dirty="0"/>
              <a:t>模式</a:t>
            </a:r>
            <a:r>
              <a:rPr lang="zh-CN" altLang="en-US" sz="2400" b="1" dirty="0">
                <a:solidFill>
                  <a:srgbClr val="FF0000"/>
                </a:solidFill>
                <a:latin typeface="STFangsong" charset="-122"/>
                <a:ea typeface="STFangsong" charset="-122"/>
                <a:cs typeface="STFangsong" charset="-122"/>
              </a:rPr>
              <a:t>的几种实现</a:t>
            </a:r>
            <a:r>
              <a:rPr lang="zh-CN" altLang="en-US" sz="2400" b="1" dirty="0" smtClean="0">
                <a:solidFill>
                  <a:srgbClr val="FF0000"/>
                </a:solidFill>
                <a:latin typeface="STFangsong" charset="-122"/>
                <a:ea typeface="STFangsong" charset="-122"/>
                <a:cs typeface="STFangsong" charset="-122"/>
              </a:rPr>
              <a:t>方式</a:t>
            </a:r>
            <a:endParaRPr lang="en-US" altLang="zh-CN" sz="2400" b="1" dirty="0" smtClean="0">
              <a:solidFill>
                <a:srgbClr val="FF0000"/>
              </a:solidFill>
              <a:latin typeface="STFangsong" charset="-122"/>
              <a:ea typeface="STFangsong" charset="-122"/>
              <a:cs typeface="STFangsong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3649" y="3301460"/>
            <a:ext cx="40877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>
                <a:solidFill>
                  <a:srgbClr val="00B050"/>
                </a:solidFill>
              </a:rPr>
              <a:t>懒汉式，线程不安全</a:t>
            </a:r>
            <a:endParaRPr kumimoji="1" lang="en-US" altLang="zh-CN" dirty="0" smtClean="0">
              <a:solidFill>
                <a:srgbClr val="00B05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>
                <a:solidFill>
                  <a:srgbClr val="00B050"/>
                </a:solidFill>
              </a:rPr>
              <a:t>懒汉式，线程安全</a:t>
            </a:r>
            <a:endParaRPr kumimoji="1" lang="en-US" altLang="zh-CN" dirty="0" smtClean="0">
              <a:solidFill>
                <a:srgbClr val="00B05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>
                <a:solidFill>
                  <a:srgbClr val="00B050"/>
                </a:solidFill>
              </a:rPr>
              <a:t>饿汉式</a:t>
            </a:r>
            <a:endParaRPr kumimoji="1" lang="en-US" altLang="zh-CN" dirty="0" smtClean="0">
              <a:solidFill>
                <a:srgbClr val="00B05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>
                <a:solidFill>
                  <a:srgbClr val="00B050"/>
                </a:solidFill>
              </a:rPr>
              <a:t>双检锁</a:t>
            </a:r>
            <a:r>
              <a:rPr kumimoji="1" lang="en-US" altLang="zh-CN" dirty="0" smtClean="0">
                <a:solidFill>
                  <a:srgbClr val="00B050"/>
                </a:solidFill>
              </a:rPr>
              <a:t>/</a:t>
            </a:r>
            <a:r>
              <a:rPr kumimoji="1" lang="zh-CN" altLang="en-US" dirty="0" smtClean="0">
                <a:solidFill>
                  <a:srgbClr val="00B050"/>
                </a:solidFill>
              </a:rPr>
              <a:t>双重校验锁（</a:t>
            </a:r>
            <a:r>
              <a:rPr kumimoji="1" lang="en-US" altLang="zh-CN" dirty="0" smtClean="0">
                <a:solidFill>
                  <a:srgbClr val="00B050"/>
                </a:solidFill>
              </a:rPr>
              <a:t>DCL</a:t>
            </a:r>
            <a:r>
              <a:rPr kumimoji="1" lang="zh-CN" altLang="en-US" dirty="0" smtClean="0">
                <a:solidFill>
                  <a:srgbClr val="00B050"/>
                </a:solidFill>
              </a:rPr>
              <a:t>）</a:t>
            </a:r>
            <a:endParaRPr kumimoji="1" lang="en-US" altLang="zh-CN" dirty="0" smtClean="0">
              <a:solidFill>
                <a:srgbClr val="00B05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>
                <a:solidFill>
                  <a:srgbClr val="00B050"/>
                </a:solidFill>
              </a:rPr>
              <a:t>静态内部类</a:t>
            </a:r>
            <a:endParaRPr kumimoji="1" lang="en-US" altLang="zh-CN" dirty="0" smtClean="0">
              <a:solidFill>
                <a:srgbClr val="00B05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枚举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容器</a:t>
            </a:r>
            <a:r>
              <a:rPr kumimoji="1" lang="zh-CN" altLang="en-US" dirty="0"/>
              <a:t>实现单</a:t>
            </a:r>
            <a:r>
              <a:rPr kumimoji="1" lang="zh-CN" altLang="en-US" dirty="0" smtClean="0"/>
              <a:t>例</a:t>
            </a:r>
            <a:endParaRPr kumimoji="1" lang="zh-CN" altLang="en-US" dirty="0"/>
          </a:p>
          <a:p>
            <a:pPr marL="285750" indent="-285750">
              <a:buFont typeface="Arial" charset="0"/>
              <a:buChar char="•"/>
            </a:pP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66427" y="6359704"/>
            <a:ext cx="49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请移步</a:t>
            </a:r>
            <a:r>
              <a:rPr kumimoji="1"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’</a:t>
            </a:r>
            <a:r>
              <a:rPr kumimoji="1"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单例模式的实现方式</a:t>
            </a:r>
            <a:r>
              <a:rPr kumimoji="1"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.html’</a:t>
            </a:r>
            <a:endParaRPr kumimoji="1"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6032" y="0"/>
            <a:ext cx="11835828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 smtClean="0">
                <a:solidFill>
                  <a:schemeClr val="accent6"/>
                </a:solidFill>
                <a:latin typeface="STFangsong" charset="-122"/>
                <a:ea typeface="STFangsong" charset="-122"/>
                <a:cs typeface="STFangsong" charset="-122"/>
              </a:rPr>
              <a:t>中介者模式</a:t>
            </a:r>
            <a:endParaRPr kumimoji="1" lang="en-US" altLang="zh-CN" sz="3200" dirty="0" smtClean="0">
              <a:solidFill>
                <a:schemeClr val="accent6"/>
              </a:solidFill>
              <a:latin typeface="STFangsong" charset="-122"/>
              <a:ea typeface="STFangsong" charset="-122"/>
              <a:cs typeface="STFangsong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00" dirty="0" smtClean="0">
                <a:solidFill>
                  <a:srgbClr val="FF0000"/>
                </a:solidFill>
                <a:latin typeface="STFangsong" charset="-122"/>
                <a:ea typeface="STFangsong" charset="-122"/>
                <a:cs typeface="STFangsong" charset="-122"/>
              </a:rPr>
              <a:t>概念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STFangsong" charset="-122"/>
                <a:ea typeface="STFangsong" charset="-122"/>
                <a:cs typeface="STFangsong" charset="-122"/>
              </a:rPr>
              <a:t>: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 sz="1600" dirty="0" smtClean="0">
                <a:latin typeface="STFangsong" charset="-122"/>
                <a:ea typeface="STFangsong" charset="-122"/>
                <a:cs typeface="STFangsong" charset="-122"/>
              </a:rPr>
              <a:t>中介</a:t>
            </a:r>
            <a:r>
              <a:rPr lang="zh-CN" altLang="en-US" sz="1600" dirty="0">
                <a:latin typeface="STFangsong" charset="-122"/>
                <a:ea typeface="STFangsong" charset="-122"/>
                <a:cs typeface="STFangsong" charset="-122"/>
              </a:rPr>
              <a:t>者模式（</a:t>
            </a:r>
            <a:r>
              <a:rPr lang="en-US" altLang="zh-CN" sz="1600" dirty="0">
                <a:latin typeface="STFangsong" charset="-122"/>
                <a:ea typeface="STFangsong" charset="-122"/>
                <a:cs typeface="STFangsong" charset="-122"/>
              </a:rPr>
              <a:t>Mediator Pattern</a:t>
            </a:r>
            <a:r>
              <a:rPr lang="zh-CN" altLang="en-US" sz="1600" dirty="0">
                <a:latin typeface="STFangsong" charset="-122"/>
                <a:ea typeface="STFangsong" charset="-122"/>
                <a:cs typeface="STFangsong" charset="-122"/>
              </a:rPr>
              <a:t>）是用来降低多个对象和类之间的通信复杂性。这种模式提供了一个中介类，该类通常处理不同类之间的通信，</a:t>
            </a:r>
            <a:r>
              <a:rPr lang="zh-CN" altLang="en-US" sz="1600" dirty="0" smtClean="0">
                <a:latin typeface="STFangsong" charset="-122"/>
                <a:ea typeface="STFangsong" charset="-122"/>
                <a:cs typeface="STFangsong" charset="-122"/>
              </a:rPr>
              <a:t>并且</a:t>
            </a:r>
            <a:r>
              <a:rPr lang="zh-CN" altLang="en-US" sz="1600" dirty="0" smtClean="0">
                <a:solidFill>
                  <a:srgbClr val="C00000"/>
                </a:solidFill>
                <a:latin typeface="STFangsong" charset="-122"/>
                <a:ea typeface="STFangsong" charset="-122"/>
                <a:cs typeface="STFangsong" charset="-122"/>
              </a:rPr>
              <a:t>松耦合</a:t>
            </a:r>
            <a:r>
              <a:rPr lang="zh-CN" altLang="en-US" sz="1600" dirty="0" smtClean="0">
                <a:latin typeface="STFangsong" charset="-122"/>
                <a:ea typeface="STFangsong" charset="-122"/>
                <a:cs typeface="STFangsong" charset="-122"/>
              </a:rPr>
              <a:t>，</a:t>
            </a:r>
            <a:r>
              <a:rPr lang="zh-CN" altLang="en-US" sz="1600" dirty="0">
                <a:latin typeface="STFangsong" charset="-122"/>
                <a:ea typeface="STFangsong" charset="-122"/>
                <a:cs typeface="STFangsong" charset="-122"/>
              </a:rPr>
              <a:t>使代码易于维护。中介者模式属于行为型模式</a:t>
            </a:r>
            <a:r>
              <a:rPr lang="zh-CN" altLang="en-US" sz="1600" dirty="0" smtClean="0">
                <a:latin typeface="STFangsong" charset="-122"/>
                <a:ea typeface="STFangsong" charset="-122"/>
                <a:cs typeface="STFangsong" charset="-122"/>
              </a:rPr>
              <a:t>。</a:t>
            </a:r>
            <a:endParaRPr lang="en-US" altLang="zh-CN" sz="1600" dirty="0" smtClean="0">
              <a:latin typeface="STFangsong" charset="-122"/>
              <a:ea typeface="STFangsong" charset="-122"/>
              <a:cs typeface="STFangsong" charset="-122"/>
            </a:endParaRPr>
          </a:p>
          <a:p>
            <a:pPr marL="285750" lvl="1" indent="-285750">
              <a:buFont typeface="Arial" charset="0"/>
              <a:buChar char="•"/>
            </a:pPr>
            <a:r>
              <a:rPr kumimoji="1" lang="zh-CN" altLang="en-US" sz="1600" dirty="0">
                <a:solidFill>
                  <a:srgbClr val="FF0000"/>
                </a:solidFill>
                <a:latin typeface="STFangsong" charset="-122"/>
                <a:ea typeface="STFangsong" charset="-122"/>
                <a:cs typeface="STFangsong" charset="-122"/>
              </a:rPr>
              <a:t>思想</a:t>
            </a:r>
            <a:r>
              <a:rPr kumimoji="1" lang="en-US" altLang="zh-CN" sz="1600" dirty="0">
                <a:solidFill>
                  <a:srgbClr val="FF0000"/>
                </a:solidFill>
                <a:latin typeface="STFangsong" charset="-122"/>
                <a:ea typeface="STFangsong" charset="-122"/>
                <a:cs typeface="STFangsong" charset="-122"/>
              </a:rPr>
              <a:t>: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 sz="1600" dirty="0">
                <a:latin typeface="STFangsong" charset="-122"/>
                <a:ea typeface="STFangsong" charset="-122"/>
                <a:cs typeface="STFangsong" charset="-122"/>
              </a:rPr>
              <a:t>多个类相互</a:t>
            </a:r>
            <a:r>
              <a:rPr lang="zh-CN" altLang="en-US" sz="1600" dirty="0" smtClean="0">
                <a:latin typeface="STFangsong" charset="-122"/>
                <a:ea typeface="STFangsong" charset="-122"/>
                <a:cs typeface="STFangsong" charset="-122"/>
              </a:rPr>
              <a:t>耦合</a:t>
            </a:r>
            <a:r>
              <a:rPr lang="en-US" altLang="zh-CN" sz="1600" dirty="0" smtClean="0">
                <a:latin typeface="STFangsong" charset="-122"/>
                <a:ea typeface="STFangsong" charset="-122"/>
                <a:cs typeface="STFangsong" charset="-122"/>
              </a:rPr>
              <a:t>,</a:t>
            </a:r>
            <a:r>
              <a:rPr lang="zh-CN" altLang="en-US" sz="1600" dirty="0" smtClean="0">
                <a:latin typeface="STFangsong" charset="-122"/>
                <a:ea typeface="STFangsong" charset="-122"/>
                <a:cs typeface="STFangsong" charset="-122"/>
              </a:rPr>
              <a:t>形成</a:t>
            </a:r>
            <a:r>
              <a:rPr lang="zh-CN" altLang="en-US" sz="1600" dirty="0">
                <a:latin typeface="STFangsong" charset="-122"/>
                <a:ea typeface="STFangsong" charset="-122"/>
                <a:cs typeface="STFangsong" charset="-122"/>
              </a:rPr>
              <a:t>了</a:t>
            </a:r>
            <a:r>
              <a:rPr lang="zh-CN" altLang="en-US" sz="1600" dirty="0" smtClean="0">
                <a:latin typeface="STFangsong" charset="-122"/>
                <a:ea typeface="STFangsong" charset="-122"/>
                <a:cs typeface="STFangsong" charset="-122"/>
              </a:rPr>
              <a:t>网状结构</a:t>
            </a:r>
            <a:r>
              <a:rPr lang="en-US" altLang="zh-CN" sz="1600" dirty="0" smtClean="0">
                <a:latin typeface="STFangsong" charset="-122"/>
                <a:ea typeface="STFangsong" charset="-122"/>
                <a:cs typeface="STFangsong" charset="-122"/>
              </a:rPr>
              <a:t>,</a:t>
            </a:r>
            <a:r>
              <a:rPr lang="zh-CN" altLang="en-US" sz="1600" dirty="0" smtClean="0">
                <a:latin typeface="STFangsong" charset="-122"/>
                <a:ea typeface="STFangsong" charset="-122"/>
                <a:cs typeface="STFangsong" charset="-122"/>
              </a:rPr>
              <a:t>中介者模式将对象间的交互通信封装到一个类中单独处理</a:t>
            </a:r>
            <a:r>
              <a:rPr lang="en-US" altLang="zh-CN" sz="1600" dirty="0" smtClean="0">
                <a:latin typeface="STFangsong" charset="-122"/>
                <a:ea typeface="STFangsong" charset="-122"/>
                <a:cs typeface="STFangsong" charset="-122"/>
              </a:rPr>
              <a:t>,</a:t>
            </a:r>
            <a:r>
              <a:rPr lang="zh-CN" altLang="en-US" sz="1600" dirty="0" smtClean="0">
                <a:latin typeface="STFangsong" charset="-122"/>
                <a:ea typeface="STFangsong" charset="-122"/>
                <a:cs typeface="STFangsong" charset="-122"/>
              </a:rPr>
              <a:t>从而将网状结构</a:t>
            </a:r>
            <a:r>
              <a:rPr lang="zh-CN" altLang="en-US" sz="1600" dirty="0">
                <a:latin typeface="STFangsong" charset="-122"/>
                <a:ea typeface="STFangsong" charset="-122"/>
                <a:cs typeface="STFangsong" charset="-122"/>
              </a:rPr>
              <a:t>分离为星型结构</a:t>
            </a:r>
            <a:r>
              <a:rPr lang="zh-CN" altLang="en-US" sz="1600" dirty="0" smtClean="0">
                <a:latin typeface="STFangsong" charset="-122"/>
                <a:ea typeface="STFangsong" charset="-122"/>
                <a:cs typeface="STFangsong" charset="-122"/>
              </a:rPr>
              <a:t>。</a:t>
            </a:r>
            <a:endParaRPr kumimoji="1" lang="en-US" altLang="zh-CN" sz="1600" dirty="0" smtClean="0">
              <a:latin typeface="STFangsong" charset="-122"/>
              <a:ea typeface="STFangsong" charset="-122"/>
              <a:cs typeface="STFangsong" charset="-122"/>
            </a:endParaRPr>
          </a:p>
          <a:p>
            <a:pPr marL="285750" lvl="1" indent="-285750">
              <a:buFont typeface="Arial" charset="0"/>
              <a:buChar char="•"/>
            </a:pPr>
            <a:r>
              <a:rPr kumimoji="1" lang="zh-CN" altLang="en-US" sz="1600" dirty="0">
                <a:solidFill>
                  <a:srgbClr val="FF0000"/>
                </a:solidFill>
                <a:latin typeface="STFangsong" charset="-122"/>
                <a:ea typeface="STFangsong" charset="-122"/>
                <a:cs typeface="STFangsong" charset="-122"/>
              </a:rPr>
              <a:t>解决问题</a:t>
            </a:r>
            <a:r>
              <a:rPr kumimoji="1" lang="en-US" altLang="zh-CN" sz="1600" dirty="0">
                <a:solidFill>
                  <a:srgbClr val="FF0000"/>
                </a:solidFill>
                <a:latin typeface="STFangsong" charset="-122"/>
                <a:ea typeface="STFangsong" charset="-122"/>
                <a:cs typeface="STFangsong" charset="-122"/>
              </a:rPr>
              <a:t>: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 sz="1600" dirty="0" smtClean="0">
                <a:latin typeface="STFangsong" charset="-122"/>
                <a:ea typeface="STFangsong" charset="-122"/>
                <a:cs typeface="STFangsong" charset="-122"/>
              </a:rPr>
              <a:t>用</a:t>
            </a:r>
            <a:r>
              <a:rPr lang="zh-CN" altLang="en-US" sz="1600" dirty="0">
                <a:latin typeface="STFangsong" charset="-122"/>
                <a:ea typeface="STFangsong" charset="-122"/>
                <a:cs typeface="STFangsong" charset="-122"/>
              </a:rPr>
              <a:t>一个中介对象来封装一系列的对象交互，中介者使各对象不需要显式地相互引用，从而使其耦合松散，而且可以独立地改变它们之间的交互</a:t>
            </a:r>
            <a:r>
              <a:rPr lang="zh-CN" altLang="en-US" sz="1600" dirty="0" smtClean="0">
                <a:latin typeface="STFangsong" charset="-122"/>
                <a:ea typeface="STFangsong" charset="-122"/>
                <a:cs typeface="STFangsong" charset="-122"/>
              </a:rPr>
              <a:t>。</a:t>
            </a:r>
            <a:endParaRPr lang="en-US" altLang="zh-CN" sz="1600" dirty="0" smtClean="0">
              <a:latin typeface="STFangsong" charset="-122"/>
              <a:ea typeface="STFangsong" charset="-122"/>
              <a:cs typeface="STFangsong" charset="-122"/>
            </a:endParaRPr>
          </a:p>
          <a:p>
            <a:pPr marL="285750" lvl="1" indent="-285750">
              <a:buFont typeface="Arial" charset="0"/>
              <a:buChar char="•"/>
            </a:pPr>
            <a:r>
              <a:rPr kumimoji="1" lang="zh-CN" altLang="en-US" sz="1600" dirty="0">
                <a:solidFill>
                  <a:srgbClr val="FF0000"/>
                </a:solidFill>
                <a:latin typeface="STFangsong" charset="-122"/>
                <a:ea typeface="STFangsong" charset="-122"/>
                <a:cs typeface="STFangsong" charset="-122"/>
              </a:rPr>
              <a:t>现实实例</a:t>
            </a:r>
            <a:r>
              <a:rPr kumimoji="1" lang="en-US" altLang="zh-CN" sz="1600" dirty="0">
                <a:solidFill>
                  <a:srgbClr val="FF0000"/>
                </a:solidFill>
                <a:latin typeface="STFangsong" charset="-122"/>
                <a:ea typeface="STFangsong" charset="-122"/>
                <a:cs typeface="STFangsong" charset="-122"/>
              </a:rPr>
              <a:t>:</a:t>
            </a:r>
          </a:p>
          <a:p>
            <a:pPr marL="742950" lvl="2" indent="-285750">
              <a:buFont typeface="Arial" charset="0"/>
              <a:buChar char="•"/>
            </a:pPr>
            <a:r>
              <a:rPr kumimoji="1" lang="zh-CN" altLang="en-US" sz="1600" dirty="0" smtClean="0">
                <a:latin typeface="STFangsong" charset="-122"/>
                <a:ea typeface="STFangsong" charset="-122"/>
                <a:cs typeface="STFangsong" charset="-122"/>
              </a:rPr>
              <a:t>机场</a:t>
            </a:r>
            <a:r>
              <a:rPr kumimoji="1" lang="en-US" altLang="zh-CN" sz="1600" dirty="0" smtClean="0">
                <a:latin typeface="STFangsong" charset="-122"/>
                <a:ea typeface="STFangsong" charset="-122"/>
                <a:cs typeface="STFangsong" charset="-122"/>
              </a:rPr>
              <a:t>,</a:t>
            </a:r>
            <a:r>
              <a:rPr kumimoji="1" lang="zh-CN" altLang="en-US" sz="1600" dirty="0" smtClean="0">
                <a:latin typeface="STFangsong" charset="-122"/>
                <a:ea typeface="STFangsong" charset="-122"/>
                <a:cs typeface="STFangsong" charset="-122"/>
              </a:rPr>
              <a:t>地铁的调度系统</a:t>
            </a:r>
            <a:r>
              <a:rPr kumimoji="1" lang="en-US" altLang="zh-CN" sz="1600" dirty="0" smtClean="0">
                <a:latin typeface="STFangsong" charset="-122"/>
                <a:ea typeface="STFangsong" charset="-122"/>
                <a:cs typeface="STFangsong" charset="-122"/>
              </a:rPr>
              <a:t>.</a:t>
            </a:r>
          </a:p>
          <a:p>
            <a:pPr marL="742950" lvl="2" indent="-285750">
              <a:buFont typeface="Arial" charset="0"/>
              <a:buChar char="•"/>
            </a:pPr>
            <a:r>
              <a:rPr kumimoji="1" lang="en-US" altLang="zh-CN" sz="1600" dirty="0" smtClean="0">
                <a:latin typeface="STFangsong" charset="-122"/>
                <a:ea typeface="STFangsong" charset="-122"/>
                <a:cs typeface="STFangsong" charset="-122"/>
              </a:rPr>
              <a:t>MVC</a:t>
            </a:r>
            <a:r>
              <a:rPr kumimoji="1" lang="zh-CN" altLang="en-US" sz="1600" dirty="0" smtClean="0">
                <a:latin typeface="STFangsong" charset="-122"/>
                <a:ea typeface="STFangsong" charset="-122"/>
                <a:cs typeface="STFangsong" charset="-122"/>
              </a:rPr>
              <a:t>框架中的</a:t>
            </a:r>
            <a:r>
              <a:rPr kumimoji="1" lang="en-US" altLang="zh-CN" sz="1600" dirty="0" smtClean="0">
                <a:latin typeface="STFangsong" charset="-122"/>
                <a:ea typeface="STFangsong" charset="-122"/>
                <a:cs typeface="STFangsong" charset="-122"/>
              </a:rPr>
              <a:t>Controller</a:t>
            </a:r>
            <a:endParaRPr kumimoji="1" lang="en-US" altLang="zh-CN" sz="1600" dirty="0">
              <a:latin typeface="STFangsong" charset="-122"/>
              <a:ea typeface="STFangsong" charset="-122"/>
              <a:cs typeface="STFangsong" charset="-122"/>
            </a:endParaRPr>
          </a:p>
          <a:p>
            <a:pPr marL="285750" lvl="1" indent="-285750">
              <a:buFont typeface="Arial" charset="0"/>
              <a:buChar char="•"/>
            </a:pPr>
            <a:r>
              <a:rPr kumimoji="1" lang="zh-CN" altLang="en-US" sz="1600" dirty="0">
                <a:solidFill>
                  <a:srgbClr val="FF0000"/>
                </a:solidFill>
                <a:latin typeface="STFangsong" charset="-122"/>
                <a:ea typeface="STFangsong" charset="-122"/>
                <a:cs typeface="STFangsong" charset="-122"/>
              </a:rPr>
              <a:t>优缺点</a:t>
            </a:r>
            <a:r>
              <a:rPr kumimoji="1" lang="en-US" altLang="zh-CN" sz="1600" dirty="0">
                <a:solidFill>
                  <a:srgbClr val="FF0000"/>
                </a:solidFill>
                <a:latin typeface="STFangsong" charset="-122"/>
                <a:ea typeface="STFangsong" charset="-122"/>
                <a:cs typeface="STFangsong" charset="-122"/>
              </a:rPr>
              <a:t>:</a:t>
            </a:r>
          </a:p>
          <a:p>
            <a:pPr marL="742950" lvl="2" indent="-285750">
              <a:buFont typeface="Arial" charset="0"/>
              <a:buChar char="•"/>
            </a:pPr>
            <a:r>
              <a:rPr kumimoji="1" lang="zh-CN" altLang="en-US" sz="1600" dirty="0" smtClean="0">
                <a:latin typeface="STFangsong" charset="-122"/>
                <a:ea typeface="STFangsong" charset="-122"/>
                <a:cs typeface="STFangsong" charset="-122"/>
              </a:rPr>
              <a:t>降低了类的复杂度</a:t>
            </a:r>
            <a:r>
              <a:rPr kumimoji="1" lang="en-US" altLang="zh-CN" sz="1600" dirty="0" smtClean="0">
                <a:latin typeface="STFangsong" charset="-122"/>
                <a:ea typeface="STFangsong" charset="-122"/>
                <a:cs typeface="STFangsong" charset="-122"/>
              </a:rPr>
              <a:t>,</a:t>
            </a:r>
            <a:r>
              <a:rPr kumimoji="1" lang="zh-CN" altLang="en-US" sz="1600" dirty="0" smtClean="0">
                <a:latin typeface="STFangsong" charset="-122"/>
                <a:ea typeface="STFangsong" charset="-122"/>
                <a:cs typeface="STFangsong" charset="-122"/>
              </a:rPr>
              <a:t>将一对多 转变为 一对一</a:t>
            </a:r>
            <a:r>
              <a:rPr kumimoji="1" lang="en-US" altLang="zh-CN" sz="1600" dirty="0" smtClean="0">
                <a:latin typeface="STFangsong" charset="-122"/>
                <a:ea typeface="STFangsong" charset="-122"/>
                <a:cs typeface="STFangsong" charset="-122"/>
              </a:rPr>
              <a:t>.</a:t>
            </a:r>
          </a:p>
          <a:p>
            <a:pPr marL="742950" lvl="2" indent="-285750">
              <a:buFont typeface="Arial" charset="0"/>
              <a:buChar char="•"/>
            </a:pPr>
            <a:r>
              <a:rPr kumimoji="1" lang="zh-CN" altLang="en-US" sz="1600" dirty="0" smtClean="0">
                <a:latin typeface="STFangsong" charset="-122"/>
                <a:ea typeface="STFangsong" charset="-122"/>
                <a:cs typeface="STFangsong" charset="-122"/>
              </a:rPr>
              <a:t>各个类之间的解耦合</a:t>
            </a:r>
            <a:r>
              <a:rPr kumimoji="1" lang="en-US" altLang="zh-CN" sz="1600" dirty="0" smtClean="0">
                <a:latin typeface="STFangsong" charset="-122"/>
                <a:ea typeface="STFangsong" charset="-122"/>
                <a:cs typeface="STFangsong" charset="-122"/>
              </a:rPr>
              <a:t>,</a:t>
            </a:r>
            <a:r>
              <a:rPr kumimoji="1" lang="zh-CN" altLang="en-US" sz="1600" dirty="0" smtClean="0">
                <a:latin typeface="STFangsong" charset="-122"/>
                <a:ea typeface="STFangsong" charset="-122"/>
                <a:cs typeface="STFangsong" charset="-122"/>
              </a:rPr>
              <a:t>便于逻辑梳理</a:t>
            </a:r>
            <a:r>
              <a:rPr kumimoji="1" lang="en-US" altLang="zh-CN" sz="1600" dirty="0" smtClean="0">
                <a:latin typeface="STFangsong" charset="-122"/>
                <a:ea typeface="STFangsong" charset="-122"/>
                <a:cs typeface="STFangsong" charset="-122"/>
              </a:rPr>
              <a:t>.</a:t>
            </a:r>
          </a:p>
          <a:p>
            <a:pPr marL="742950" lvl="2" indent="-285750">
              <a:buFont typeface="Arial" charset="0"/>
              <a:buChar char="•"/>
            </a:pPr>
            <a:r>
              <a:rPr lang="zh-CN" altLang="en-US" sz="1600" dirty="0">
                <a:latin typeface="STFangsong" charset="-122"/>
                <a:ea typeface="STFangsong" charset="-122"/>
                <a:cs typeface="STFangsong" charset="-122"/>
              </a:rPr>
              <a:t>迪米特</a:t>
            </a:r>
            <a:r>
              <a:rPr lang="zh-CN" altLang="en-US" sz="1600" dirty="0" smtClean="0">
                <a:latin typeface="STFangsong" charset="-122"/>
                <a:ea typeface="STFangsong" charset="-122"/>
                <a:cs typeface="STFangsong" charset="-122"/>
              </a:rPr>
              <a:t>法则</a:t>
            </a:r>
            <a:r>
              <a:rPr lang="en-US" altLang="zh-CN" sz="1600" dirty="0" smtClean="0">
                <a:latin typeface="STFangsong" charset="-122"/>
                <a:ea typeface="STFangsong" charset="-122"/>
                <a:cs typeface="STFangsong" charset="-122"/>
                <a:sym typeface="Wingdings"/>
              </a:rPr>
              <a:t>(</a:t>
            </a:r>
            <a:r>
              <a:rPr lang="zh-CN" altLang="en-US" sz="1600" dirty="0">
                <a:latin typeface="STFangsong" charset="-122"/>
                <a:ea typeface="STFangsong" charset="-122"/>
                <a:cs typeface="STFangsong" charset="-122"/>
              </a:rPr>
              <a:t>最少知道原则</a:t>
            </a:r>
            <a:r>
              <a:rPr lang="en-US" altLang="zh-CN" sz="1600" dirty="0" smtClean="0">
                <a:latin typeface="STFangsong" charset="-122"/>
                <a:ea typeface="STFangsong" charset="-122"/>
                <a:cs typeface="STFangsong" charset="-122"/>
                <a:sym typeface="Wingdings"/>
              </a:rPr>
              <a:t>)</a:t>
            </a:r>
          </a:p>
          <a:p>
            <a:pPr marL="285750" lvl="1" indent="-285750">
              <a:buFont typeface="Arial" charset="0"/>
              <a:buChar char="•"/>
            </a:pPr>
            <a:r>
              <a:rPr kumimoji="1" lang="zh-CN" altLang="en-US" sz="1600" dirty="0">
                <a:solidFill>
                  <a:srgbClr val="FF0000"/>
                </a:solidFill>
                <a:latin typeface="STFangsong" charset="-122"/>
                <a:ea typeface="STFangsong" charset="-122"/>
                <a:cs typeface="STFangsong" charset="-122"/>
                <a:sym typeface="Wingdings"/>
              </a:rPr>
              <a:t>缺点</a:t>
            </a:r>
            <a:r>
              <a:rPr kumimoji="1" lang="en-US" altLang="zh-CN" sz="1600" dirty="0">
                <a:solidFill>
                  <a:srgbClr val="FF0000"/>
                </a:solidFill>
                <a:latin typeface="STFangsong" charset="-122"/>
                <a:ea typeface="STFangsong" charset="-122"/>
                <a:cs typeface="STFangsong" charset="-122"/>
                <a:sym typeface="Wingdings"/>
              </a:rPr>
              <a:t>:</a:t>
            </a:r>
          </a:p>
          <a:p>
            <a:pPr marL="742950" lvl="2" indent="-285750">
              <a:buFont typeface="Arial" charset="0"/>
              <a:buChar char="•"/>
            </a:pPr>
            <a:r>
              <a:rPr kumimoji="1" lang="zh-CN" altLang="en-US" sz="1600" dirty="0" smtClean="0">
                <a:latin typeface="STFangsong" charset="-122"/>
                <a:ea typeface="STFangsong" charset="-122"/>
                <a:cs typeface="STFangsong" charset="-122"/>
                <a:sym typeface="Wingdings"/>
              </a:rPr>
              <a:t>中介者模式会使项目变的庞大</a:t>
            </a:r>
            <a:r>
              <a:rPr kumimoji="1" lang="en-US" altLang="zh-CN" sz="1600" dirty="0" smtClean="0">
                <a:latin typeface="STFangsong" charset="-122"/>
                <a:ea typeface="STFangsong" charset="-122"/>
                <a:cs typeface="STFangsong" charset="-122"/>
                <a:sym typeface="Wingdings"/>
              </a:rPr>
              <a:t>,</a:t>
            </a:r>
            <a:r>
              <a:rPr kumimoji="1" lang="zh-CN" altLang="en-US" sz="1600" dirty="0" smtClean="0">
                <a:latin typeface="STFangsong" charset="-122"/>
                <a:ea typeface="STFangsong" charset="-122"/>
                <a:cs typeface="STFangsong" charset="-122"/>
                <a:sym typeface="Wingdings"/>
              </a:rPr>
              <a:t>逻辑流程变长</a:t>
            </a:r>
            <a:r>
              <a:rPr kumimoji="1" lang="en-US" altLang="zh-CN" sz="1600" dirty="0" smtClean="0">
                <a:latin typeface="STFangsong" charset="-122"/>
                <a:ea typeface="STFangsong" charset="-122"/>
                <a:cs typeface="STFangsong" charset="-122"/>
                <a:sym typeface="Wingdings"/>
              </a:rPr>
              <a:t>,</a:t>
            </a:r>
            <a:r>
              <a:rPr kumimoji="1" lang="zh-CN" altLang="en-US" sz="1600" dirty="0" smtClean="0">
                <a:latin typeface="STFangsong" charset="-122"/>
                <a:ea typeface="STFangsong" charset="-122"/>
                <a:cs typeface="STFangsong" charset="-122"/>
                <a:sym typeface="Wingdings"/>
              </a:rPr>
              <a:t>复杂</a:t>
            </a:r>
            <a:r>
              <a:rPr kumimoji="1" lang="en-US" altLang="zh-CN" sz="1600" dirty="0" smtClean="0">
                <a:latin typeface="STFangsong" charset="-122"/>
                <a:ea typeface="STFangsong" charset="-122"/>
                <a:cs typeface="STFangsong" charset="-122"/>
                <a:sym typeface="Wingdings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00" dirty="0">
                <a:solidFill>
                  <a:srgbClr val="FF0000"/>
                </a:solidFill>
                <a:latin typeface="STFangsong" charset="-122"/>
                <a:ea typeface="STFangsong" charset="-122"/>
                <a:cs typeface="STFangsong" charset="-122"/>
              </a:rPr>
              <a:t>使用场景： </a:t>
            </a:r>
            <a:endParaRPr kumimoji="1" lang="en-US" altLang="zh-CN" sz="1600" dirty="0">
              <a:solidFill>
                <a:srgbClr val="FF0000"/>
              </a:solidFill>
              <a:latin typeface="STFangsong" charset="-122"/>
              <a:ea typeface="STFangsong" charset="-122"/>
              <a:cs typeface="STFangsong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 smtClean="0">
                <a:latin typeface="STFangsong" charset="-122"/>
                <a:ea typeface="STFangsong" charset="-122"/>
                <a:cs typeface="STFangsong" charset="-122"/>
              </a:rPr>
              <a:t>系统</a:t>
            </a:r>
            <a:r>
              <a:rPr lang="zh-CN" altLang="en-US" dirty="0">
                <a:latin typeface="STFangsong" charset="-122"/>
                <a:ea typeface="STFangsong" charset="-122"/>
                <a:cs typeface="STFangsong" charset="-122"/>
              </a:rPr>
              <a:t>中对象之间存在比较复杂的引用关系，导致它们之间的依赖关系结构混乱而且难以复用该对象</a:t>
            </a:r>
            <a:r>
              <a:rPr lang="zh-CN" altLang="en-US" dirty="0" smtClean="0">
                <a:latin typeface="STFangsong" charset="-122"/>
                <a:ea typeface="STFangsong" charset="-122"/>
                <a:cs typeface="STFangsong" charset="-122"/>
              </a:rPr>
              <a:t>。</a:t>
            </a:r>
            <a:endParaRPr lang="en-US" altLang="zh-CN" dirty="0" smtClean="0">
              <a:latin typeface="STFangsong" charset="-122"/>
              <a:ea typeface="STFangsong" charset="-122"/>
              <a:cs typeface="STFangsong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 smtClean="0">
                <a:latin typeface="STFangsong" charset="-122"/>
                <a:ea typeface="STFangsong" charset="-122"/>
                <a:cs typeface="STFangsong" charset="-122"/>
              </a:rPr>
              <a:t>想</a:t>
            </a:r>
            <a:r>
              <a:rPr lang="zh-CN" altLang="en-US" dirty="0">
                <a:latin typeface="STFangsong" charset="-122"/>
                <a:ea typeface="STFangsong" charset="-122"/>
                <a:cs typeface="STFangsong" charset="-122"/>
              </a:rPr>
              <a:t>通过一个中间类来封装多个类中的行为，而又不想生成太多的子类。</a:t>
            </a:r>
          </a:p>
          <a:p>
            <a:pPr marL="285750" lvl="1" indent="-285750">
              <a:buFont typeface="Arial" charset="0"/>
              <a:buChar char="•"/>
            </a:pPr>
            <a:r>
              <a:rPr kumimoji="1" lang="zh-CN" altLang="en-US" sz="1600" dirty="0">
                <a:solidFill>
                  <a:srgbClr val="FF0000"/>
                </a:solidFill>
                <a:latin typeface="STFangsong" charset="-122"/>
                <a:ea typeface="STFangsong" charset="-122"/>
                <a:cs typeface="STFangsong" charset="-122"/>
              </a:rPr>
              <a:t>注意点</a:t>
            </a:r>
            <a:r>
              <a:rPr kumimoji="1" lang="en-US" altLang="zh-CN" sz="1600" dirty="0">
                <a:solidFill>
                  <a:srgbClr val="FF0000"/>
                </a:solidFill>
                <a:latin typeface="STFangsong" charset="-122"/>
                <a:ea typeface="STFangsong" charset="-122"/>
                <a:cs typeface="STFangsong" charset="-122"/>
              </a:rPr>
              <a:t>: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 smtClean="0">
                <a:latin typeface="STFangsong" charset="-122"/>
                <a:ea typeface="STFangsong" charset="-122"/>
                <a:cs typeface="STFangsong" charset="-122"/>
              </a:rPr>
              <a:t>中介者模式中</a:t>
            </a:r>
            <a:r>
              <a:rPr lang="en-US" altLang="zh-CN" dirty="0" smtClean="0">
                <a:latin typeface="STFangsong" charset="-122"/>
                <a:ea typeface="STFangsong" charset="-122"/>
                <a:cs typeface="STFangsong" charset="-122"/>
              </a:rPr>
              <a:t>,</a:t>
            </a:r>
            <a:r>
              <a:rPr lang="zh-CN" altLang="en-US" dirty="0" smtClean="0">
                <a:latin typeface="STFangsong" charset="-122"/>
                <a:ea typeface="STFangsong" charset="-122"/>
                <a:cs typeface="STFangsong" charset="-122"/>
              </a:rPr>
              <a:t>若</a:t>
            </a:r>
            <a:r>
              <a:rPr lang="zh-CN" altLang="en-US" dirty="0">
                <a:latin typeface="STFangsong" charset="-122"/>
                <a:ea typeface="STFangsong" charset="-122"/>
                <a:cs typeface="STFangsong" charset="-122"/>
              </a:rPr>
              <a:t>一个对象发生改变，我们也需要跟踪与之相关联的对象，同时做出相应的处理</a:t>
            </a:r>
            <a:r>
              <a:rPr lang="zh-CN" altLang="en-US" dirty="0" smtClean="0">
                <a:latin typeface="STFangsong" charset="-122"/>
                <a:ea typeface="STFangsong" charset="-122"/>
                <a:cs typeface="STFangsong" charset="-122"/>
              </a:rPr>
              <a:t>。</a:t>
            </a:r>
            <a:r>
              <a:rPr lang="zh-CN" altLang="en-US" dirty="0">
                <a:latin typeface="STFangsong" charset="-122"/>
                <a:ea typeface="STFangsong" charset="-122"/>
                <a:cs typeface="STFangsong" charset="-122"/>
              </a:rPr>
              <a:t/>
            </a:r>
            <a:br>
              <a:rPr lang="zh-CN" altLang="en-US" dirty="0">
                <a:latin typeface="STFangsong" charset="-122"/>
                <a:ea typeface="STFangsong" charset="-122"/>
                <a:cs typeface="STFangsong" charset="-122"/>
              </a:rPr>
            </a:br>
            <a:endParaRPr kumimoji="1" lang="en-US" altLang="zh-CN" sz="1600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65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87705" y="2003461"/>
            <a:ext cx="8815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</a:rPr>
              <a:t>大家设计代码</a:t>
            </a:r>
            <a:r>
              <a:rPr kumimoji="1" lang="en-US" altLang="zh-CN" sz="3200" dirty="0" smtClean="0"/>
              <a:t>,</a:t>
            </a:r>
            <a:r>
              <a:rPr kumimoji="1" lang="zh-CN" altLang="en-US" sz="3200" dirty="0" smtClean="0"/>
              <a:t>满足下面</a:t>
            </a:r>
            <a:r>
              <a:rPr kumimoji="1" lang="en-US" altLang="zh-CN" sz="3200" dirty="0" smtClean="0"/>
              <a:t>QQ</a:t>
            </a:r>
            <a:r>
              <a:rPr kumimoji="1" lang="zh-CN" altLang="en-US" sz="3200" dirty="0"/>
              <a:t>聊天室</a:t>
            </a:r>
            <a:r>
              <a:rPr kumimoji="1" lang="zh-CN" altLang="en-US" sz="3200" dirty="0" smtClean="0"/>
              <a:t>需求 </a:t>
            </a:r>
            <a:r>
              <a:rPr kumimoji="1" lang="en-US" altLang="zh-CN" sz="3200" dirty="0" smtClean="0"/>
              <a:t>:</a:t>
            </a:r>
            <a:br>
              <a:rPr kumimoji="1" lang="en-US" altLang="zh-CN" sz="3200" dirty="0" smtClean="0"/>
            </a:br>
            <a:r>
              <a:rPr kumimoji="1" lang="zh-CN" altLang="en-US" sz="3200" dirty="0" smtClean="0"/>
              <a:t>两个或多个人可向聊天室</a:t>
            </a:r>
            <a:r>
              <a:rPr kumimoji="1" lang="zh-CN" altLang="en-US" sz="3200" dirty="0" smtClean="0">
                <a:solidFill>
                  <a:srgbClr val="FF0000"/>
                </a:solidFill>
              </a:rPr>
              <a:t>发送</a:t>
            </a:r>
            <a:r>
              <a:rPr kumimoji="1" lang="zh-CN" altLang="en-US" sz="3200" dirty="0" smtClean="0"/>
              <a:t>消息</a:t>
            </a:r>
            <a:r>
              <a:rPr kumimoji="1" lang="en-US" altLang="zh-CN" sz="3200" dirty="0" smtClean="0"/>
              <a:t>,</a:t>
            </a:r>
            <a:r>
              <a:rPr kumimoji="1" lang="zh-CN" altLang="en-US" sz="3200" dirty="0" smtClean="0"/>
              <a:t>聊天室向所有的用户</a:t>
            </a:r>
            <a:r>
              <a:rPr kumimoji="1" lang="zh-CN" altLang="en-US" sz="3200" dirty="0" smtClean="0">
                <a:solidFill>
                  <a:srgbClr val="FF0000"/>
                </a:solidFill>
              </a:rPr>
              <a:t>显示</a:t>
            </a:r>
            <a:r>
              <a:rPr kumimoji="1" lang="zh-CN" altLang="en-US" sz="3200" dirty="0" smtClean="0"/>
              <a:t>消息</a:t>
            </a:r>
            <a:r>
              <a:rPr kumimoji="1" lang="en-US" altLang="zh-CN" sz="3200" dirty="0" smtClean="0"/>
              <a:t>.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9532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47591" y="299858"/>
            <a:ext cx="79630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s-ES_tradnl" sz="4000" dirty="0" smtClean="0">
                <a:solidFill>
                  <a:srgbClr val="FF0000"/>
                </a:solidFill>
              </a:rPr>
              <a:t>东</a:t>
            </a:r>
            <a:r>
              <a:rPr kumimoji="1" lang="zh-CN" altLang="en-US" sz="4000" dirty="0" smtClean="0">
                <a:solidFill>
                  <a:srgbClr val="FF0000"/>
                </a:solidFill>
              </a:rPr>
              <a:t> </a:t>
            </a:r>
            <a:r>
              <a:rPr kumimoji="1" lang="zh-CN" altLang="es-ES_tradnl" sz="4000" dirty="0" smtClean="0">
                <a:solidFill>
                  <a:srgbClr val="FF0000"/>
                </a:solidFill>
              </a:rPr>
              <a:t>篱</a:t>
            </a:r>
            <a:endParaRPr kumimoji="1" lang="en-US" altLang="zh-CN" sz="40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s-ES_tradnl" altLang="zh-CN" dirty="0" smtClean="0"/>
              <a:t>QQ</a:t>
            </a:r>
            <a:r>
              <a:rPr kumimoji="1" lang="zh-CN" altLang="es-ES_tradnl" dirty="0"/>
              <a:t>号</a:t>
            </a:r>
            <a:r>
              <a:rPr kumimoji="1" lang="es-ES_tradnl" altLang="zh-CN" dirty="0"/>
              <a:t>: 2078168719 </a:t>
            </a:r>
            <a:r>
              <a:rPr kumimoji="1" lang="zh-CN" altLang="es-ES_tradnl" dirty="0"/>
              <a:t>密码</a:t>
            </a:r>
            <a:r>
              <a:rPr kumimoji="1" lang="es-ES_tradnl" altLang="zh-CN" dirty="0"/>
              <a:t>:</a:t>
            </a:r>
            <a:r>
              <a:rPr kumimoji="1" lang="es-ES_tradnl" altLang="zh-CN" dirty="0" smtClean="0"/>
              <a:t>1qazxcvbnm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s-ES_tradnl" dirty="0" smtClean="0"/>
              <a:t>简</a:t>
            </a:r>
            <a:r>
              <a:rPr kumimoji="1" lang="zh-CN" altLang="es-ES_tradnl" dirty="0"/>
              <a:t>书</a:t>
            </a:r>
            <a:r>
              <a:rPr kumimoji="1" lang="es-ES_tradnl" altLang="zh-CN" dirty="0"/>
              <a:t>:QQ</a:t>
            </a:r>
            <a:r>
              <a:rPr kumimoji="1" lang="zh-CN" altLang="es-ES_tradnl" dirty="0"/>
              <a:t>扫码登录</a:t>
            </a:r>
            <a:r>
              <a:rPr kumimoji="1" lang="es-ES_tradnl" altLang="zh-CN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s-ES_tradnl" dirty="0" smtClean="0"/>
              <a:t>邮箱</a:t>
            </a:r>
            <a:r>
              <a:rPr kumimoji="1" lang="es-ES_tradnl" altLang="zh-CN" dirty="0"/>
              <a:t>: </a:t>
            </a:r>
            <a:r>
              <a:rPr kumimoji="1" lang="es-ES_tradnl" altLang="zh-CN" dirty="0" smtClean="0">
                <a:hlinkClick r:id="rId2"/>
              </a:rPr>
              <a:t>tiejia_mail@163.com</a:t>
            </a:r>
            <a:endParaRPr kumimoji="1" lang="es-ES_tradnl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s-ES_tradnl" dirty="0" smtClean="0"/>
              <a:t>码</a:t>
            </a:r>
            <a:r>
              <a:rPr kumimoji="1" lang="zh-CN" altLang="es-ES_tradnl" dirty="0"/>
              <a:t>云地址</a:t>
            </a:r>
            <a:r>
              <a:rPr kumimoji="1" lang="es-ES_tradnl" altLang="zh-CN" dirty="0"/>
              <a:t>:https://</a:t>
            </a:r>
            <a:r>
              <a:rPr kumimoji="1" lang="es-ES_tradnl" altLang="zh-CN" dirty="0" err="1"/>
              <a:t>gitee.com</a:t>
            </a:r>
            <a:r>
              <a:rPr kumimoji="1" lang="es-ES_tradnl" altLang="zh-CN" dirty="0"/>
              <a:t> </a:t>
            </a:r>
            <a:endParaRPr kumimoji="1" lang="es-ES_tradnl" altLang="zh-CN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s-ES_tradnl" dirty="0" smtClean="0"/>
              <a:t>账户</a:t>
            </a:r>
            <a:r>
              <a:rPr kumimoji="1" lang="es-ES_tradnl" altLang="zh-CN" dirty="0"/>
              <a:t>:tiejia_mail@163.com, </a:t>
            </a:r>
            <a:r>
              <a:rPr kumimoji="1" lang="zh-CN" altLang="es-ES_tradnl" dirty="0"/>
              <a:t>密码</a:t>
            </a:r>
            <a:r>
              <a:rPr kumimoji="1" lang="es-ES_tradnl" altLang="zh-CN" dirty="0"/>
              <a:t>: </a:t>
            </a:r>
            <a:r>
              <a:rPr kumimoji="1" lang="es-ES_tradnl" altLang="zh-CN" dirty="0" smtClean="0"/>
              <a:t>1qazxcvbnm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s-ES_tradnl" altLang="zh-CN" dirty="0" err="1" smtClean="0"/>
              <a:t>gitHub</a:t>
            </a:r>
            <a:r>
              <a:rPr kumimoji="1" lang="es-ES_tradnl" altLang="zh-CN" dirty="0"/>
              <a:t>: https://</a:t>
            </a:r>
            <a:r>
              <a:rPr kumimoji="1" lang="es-ES_tradnl" altLang="zh-CN" dirty="0" err="1"/>
              <a:t>github.com</a:t>
            </a:r>
            <a:r>
              <a:rPr kumimoji="1" lang="es-ES_tradnl" altLang="zh-CN" dirty="0"/>
              <a:t> </a:t>
            </a:r>
            <a:endParaRPr kumimoji="1" lang="es-ES_tradnl" altLang="zh-CN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s-ES_tradnl" dirty="0" smtClean="0"/>
              <a:t>账户</a:t>
            </a:r>
            <a:r>
              <a:rPr kumimoji="1" lang="es-ES_tradnl" altLang="zh-CN" dirty="0"/>
              <a:t>:tiejia_mail@163.com, </a:t>
            </a:r>
            <a:r>
              <a:rPr kumimoji="1" lang="zh-CN" altLang="es-ES_tradnl" dirty="0"/>
              <a:t>密码</a:t>
            </a:r>
            <a:r>
              <a:rPr kumimoji="1" lang="es-ES_tradnl" altLang="zh-CN" dirty="0"/>
              <a:t>: 1qazxcvbnm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7383" y="3997234"/>
            <a:ext cx="11599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 smtClean="0">
                <a:solidFill>
                  <a:srgbClr val="FF0000"/>
                </a:solidFill>
              </a:rPr>
              <a:t>本期分享结束</a:t>
            </a:r>
            <a:r>
              <a:rPr kumimoji="1" lang="en-US" altLang="zh-CN" sz="3200" dirty="0" smtClean="0">
                <a:solidFill>
                  <a:srgbClr val="FF0000"/>
                </a:solidFill>
              </a:rPr>
              <a:t>,</a:t>
            </a:r>
            <a:r>
              <a:rPr kumimoji="1" lang="zh-CN" altLang="en-US" sz="3200" dirty="0" smtClean="0">
                <a:solidFill>
                  <a:srgbClr val="FF0000"/>
                </a:solidFill>
              </a:rPr>
              <a:t>谢谢大家</a:t>
            </a:r>
            <a:r>
              <a:rPr kumimoji="1" lang="en-US" altLang="zh-CN" sz="3200" dirty="0" smtClean="0">
                <a:solidFill>
                  <a:srgbClr val="FF0000"/>
                </a:solidFill>
              </a:rPr>
              <a:t>!</a:t>
            </a:r>
            <a:r>
              <a:rPr kumimoji="1" lang="zh-CN" altLang="en-US" sz="3200" dirty="0" smtClean="0">
                <a:solidFill>
                  <a:srgbClr val="FF0000"/>
                </a:solidFill>
              </a:rPr>
              <a:t> </a:t>
            </a:r>
            <a:r>
              <a:rPr kumimoji="1" lang="zh-CN" altLang="en-US" sz="3200" dirty="0">
                <a:solidFill>
                  <a:srgbClr val="FF0000"/>
                </a:solidFill>
              </a:rPr>
              <a:t> </a:t>
            </a:r>
            <a:r>
              <a:rPr kumimoji="1" lang="zh-CN" altLang="en-US" sz="3200" dirty="0" smtClean="0">
                <a:solidFill>
                  <a:srgbClr val="FF0000"/>
                </a:solidFill>
              </a:rPr>
              <a:t>有不妥之处</a:t>
            </a:r>
            <a:r>
              <a:rPr kumimoji="1" lang="en-US" altLang="zh-CN" sz="3200" dirty="0" smtClean="0">
                <a:solidFill>
                  <a:srgbClr val="FF0000"/>
                </a:solidFill>
              </a:rPr>
              <a:t>,</a:t>
            </a:r>
            <a:r>
              <a:rPr kumimoji="1" lang="zh-CN" altLang="en-US" sz="3200" dirty="0" smtClean="0">
                <a:solidFill>
                  <a:srgbClr val="FF0000"/>
                </a:solidFill>
              </a:rPr>
              <a:t>请多多指教</a:t>
            </a:r>
            <a:r>
              <a:rPr kumimoji="1" lang="en-US" altLang="zh-CN" sz="3200" dirty="0" smtClean="0">
                <a:solidFill>
                  <a:srgbClr val="FF0000"/>
                </a:solidFill>
              </a:rPr>
              <a:t>..</a:t>
            </a:r>
            <a:r>
              <a:rPr kumimoji="1" lang="zh-CN" altLang="en-US" sz="3200" dirty="0" smtClean="0">
                <a:solidFill>
                  <a:srgbClr val="FF0000"/>
                </a:solidFill>
              </a:rPr>
              <a:t>🙂</a:t>
            </a:r>
            <a:endParaRPr kumimoji="1"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63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716</Words>
  <Application>Microsoft Macintosh PowerPoint</Application>
  <PresentationFormat>宽屏</PresentationFormat>
  <Paragraphs>72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  <vt:variant>
        <vt:lpstr>自定义放映</vt:lpstr>
      </vt:variant>
      <vt:variant>
        <vt:i4>1</vt:i4>
      </vt:variant>
    </vt:vector>
  </HeadingPairs>
  <TitlesOfParts>
    <vt:vector size="14" baseType="lpstr">
      <vt:lpstr>Arial</vt:lpstr>
      <vt:lpstr>DengXian</vt:lpstr>
      <vt:lpstr>DengXian Light</vt:lpstr>
      <vt:lpstr>STFangsong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自定义放映1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34</cp:revision>
  <dcterms:created xsi:type="dcterms:W3CDTF">2018-03-08T01:41:33Z</dcterms:created>
  <dcterms:modified xsi:type="dcterms:W3CDTF">2018-03-23T09:29:04Z</dcterms:modified>
</cp:coreProperties>
</file>