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01215" y="651510"/>
            <a:ext cx="7528560" cy="575437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Transformer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28720" y="2312670"/>
            <a:ext cx="4277360" cy="20732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Transformer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02915" y="1079500"/>
            <a:ext cx="589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A little girl is looking at a black dog.</a:t>
            </a:r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514340" y="1666875"/>
            <a:ext cx="706755" cy="44640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54020" y="5376545"/>
            <a:ext cx="5896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Ein kleines Mädchen schaut einen schwarzen Hund an.</a:t>
            </a:r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514340" y="4732655"/>
            <a:ext cx="706755" cy="44640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87350" y="813435"/>
            <a:ext cx="11313795" cy="51168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5625" y="2717165"/>
            <a:ext cx="2620645" cy="140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Transformer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470" y="1666875"/>
            <a:ext cx="309308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A little girl is looking at a black dog.</a:t>
            </a:r>
            <a:endParaRPr lang="zh-CN" altLang="en-US" sz="1200"/>
          </a:p>
        </p:txBody>
      </p:sp>
      <p:sp>
        <p:nvSpPr>
          <p:cNvPr id="6" name="下箭头 5"/>
          <p:cNvSpPr/>
          <p:nvPr/>
        </p:nvSpPr>
        <p:spPr>
          <a:xfrm>
            <a:off x="1648460" y="2191385"/>
            <a:ext cx="434340" cy="228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0420" y="4946650"/>
            <a:ext cx="2133600" cy="22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Ein</a:t>
            </a:r>
            <a:endParaRPr lang="zh-CN" altLang="en-US" sz="1200"/>
          </a:p>
        </p:txBody>
      </p:sp>
      <p:sp>
        <p:nvSpPr>
          <p:cNvPr id="2" name="下箭头 1"/>
          <p:cNvSpPr/>
          <p:nvPr/>
        </p:nvSpPr>
        <p:spPr>
          <a:xfrm>
            <a:off x="1648460" y="4420870"/>
            <a:ext cx="434340" cy="228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33545" y="2724785"/>
            <a:ext cx="2620645" cy="140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Transformer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36390" y="1446530"/>
            <a:ext cx="309308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A little girl is looking at a black dog.</a:t>
            </a:r>
            <a:endParaRPr lang="zh-CN" altLang="en-US" sz="1200"/>
          </a:p>
        </p:txBody>
      </p:sp>
      <p:sp>
        <p:nvSpPr>
          <p:cNvPr id="11" name="下箭头 10"/>
          <p:cNvSpPr/>
          <p:nvPr/>
        </p:nvSpPr>
        <p:spPr>
          <a:xfrm>
            <a:off x="5326380" y="2199005"/>
            <a:ext cx="434340" cy="228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98340" y="4954270"/>
            <a:ext cx="2133600" cy="22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kleines</a:t>
            </a:r>
            <a:endParaRPr lang="zh-CN" altLang="en-US" sz="1200"/>
          </a:p>
        </p:txBody>
      </p:sp>
      <p:sp>
        <p:nvSpPr>
          <p:cNvPr id="13" name="下箭头 12"/>
          <p:cNvSpPr/>
          <p:nvPr/>
        </p:nvSpPr>
        <p:spPr>
          <a:xfrm>
            <a:off x="5326380" y="4428490"/>
            <a:ext cx="434340" cy="228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372610" y="1722120"/>
            <a:ext cx="2133600" cy="22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200"/>
              <a:t>Ein</a:t>
            </a:r>
            <a:endParaRPr lang="zh-CN" altLang="en-US" sz="1200"/>
          </a:p>
        </p:txBody>
      </p:sp>
      <p:sp>
        <p:nvSpPr>
          <p:cNvPr id="15" name="矩形 14"/>
          <p:cNvSpPr/>
          <p:nvPr/>
        </p:nvSpPr>
        <p:spPr>
          <a:xfrm>
            <a:off x="8011795" y="2728595"/>
            <a:ext cx="2620645" cy="1406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Transformer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914640" y="1450340"/>
            <a:ext cx="309308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A little girl is looking at a black dog.</a:t>
            </a:r>
            <a:endParaRPr lang="zh-CN" altLang="en-US" sz="1200"/>
          </a:p>
        </p:txBody>
      </p:sp>
      <p:sp>
        <p:nvSpPr>
          <p:cNvPr id="17" name="下箭头 16"/>
          <p:cNvSpPr/>
          <p:nvPr/>
        </p:nvSpPr>
        <p:spPr>
          <a:xfrm>
            <a:off x="9104630" y="2202815"/>
            <a:ext cx="434340" cy="228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276590" y="4958080"/>
            <a:ext cx="2133600" cy="22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Mädchen</a:t>
            </a:r>
            <a:endParaRPr lang="zh-CN" altLang="en-US" sz="1200"/>
          </a:p>
        </p:txBody>
      </p:sp>
      <p:sp>
        <p:nvSpPr>
          <p:cNvPr id="19" name="下箭头 18"/>
          <p:cNvSpPr/>
          <p:nvPr/>
        </p:nvSpPr>
        <p:spPr>
          <a:xfrm>
            <a:off x="9104630" y="4432300"/>
            <a:ext cx="434340" cy="2286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150860" y="1725930"/>
            <a:ext cx="2133600" cy="22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1200"/>
              <a:t>Ein</a:t>
            </a:r>
            <a:r>
              <a:rPr lang="en-US" altLang="zh-CN" sz="1200"/>
              <a:t> </a:t>
            </a:r>
            <a:r>
              <a:rPr lang="zh-CN" altLang="en-US" sz="1200">
                <a:sym typeface="+mn-ea"/>
              </a:rPr>
              <a:t>kleines</a:t>
            </a:r>
            <a:endParaRPr lang="en-US" altLang="zh-CN" sz="120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394710" y="3416300"/>
            <a:ext cx="601345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096125" y="3416300"/>
            <a:ext cx="539115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0811510" y="3416300"/>
            <a:ext cx="591185" cy="0"/>
          </a:xfrm>
          <a:prstGeom prst="straightConnector1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817235" y="789305"/>
            <a:ext cx="1032510" cy="2724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Tokenizer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17235" y="1374140"/>
            <a:ext cx="1032510" cy="2724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Input Embedding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9105" y="1870075"/>
            <a:ext cx="1560830" cy="168465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17235" y="2026920"/>
            <a:ext cx="1032510" cy="272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Encoder Layer 1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17235" y="2561590"/>
            <a:ext cx="1032510" cy="272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Encoder Layer 2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17235" y="3096260"/>
            <a:ext cx="1032510" cy="2724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Encoder Layer 3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12665" y="3971290"/>
            <a:ext cx="3196590" cy="15767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40000"/>
                    <a:lumOff val="6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72585" y="4175760"/>
            <a:ext cx="321310" cy="10909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Output Embedding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92065" y="4175760"/>
            <a:ext cx="321310" cy="1090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Decoder Layer 1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68390" y="4175760"/>
            <a:ext cx="321310" cy="1090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Decoder Layer 2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28535" y="4175760"/>
            <a:ext cx="321310" cy="10909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Decoder Layer 3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328025" y="4175760"/>
            <a:ext cx="321310" cy="10909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Generator</a:t>
            </a:r>
            <a:endParaRPr lang="en-US" altLang="zh-CN" sz="800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808220" y="256540"/>
            <a:ext cx="309308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/>
              <a:t>A little girl is looking at a black dog.</a:t>
            </a:r>
            <a:endParaRPr lang="zh-CN" altLang="en-US" sz="1200"/>
          </a:p>
        </p:txBody>
      </p:sp>
      <p:cxnSp>
        <p:nvCxnSpPr>
          <p:cNvPr id="26" name="直接箭头连接符 25"/>
          <p:cNvCxnSpPr>
            <a:endCxn id="11" idx="0"/>
          </p:cNvCxnSpPr>
          <p:nvPr/>
        </p:nvCxnSpPr>
        <p:spPr>
          <a:xfrm>
            <a:off x="6333490" y="565785"/>
            <a:ext cx="0" cy="22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1" idx="2"/>
            <a:endCxn id="13" idx="0"/>
          </p:cNvCxnSpPr>
          <p:nvPr/>
        </p:nvCxnSpPr>
        <p:spPr>
          <a:xfrm>
            <a:off x="6333490" y="1061720"/>
            <a:ext cx="0" cy="312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348730" y="1087755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(A)</a:t>
            </a:r>
            <a:endParaRPr lang="en-US" altLang="zh-CN" sz="1000"/>
          </a:p>
        </p:txBody>
      </p:sp>
      <p:cxnSp>
        <p:nvCxnSpPr>
          <p:cNvPr id="29" name="直接箭头连接符 28"/>
          <p:cNvCxnSpPr>
            <a:stCxn id="13" idx="2"/>
            <a:endCxn id="15" idx="0"/>
          </p:cNvCxnSpPr>
          <p:nvPr/>
        </p:nvCxnSpPr>
        <p:spPr>
          <a:xfrm>
            <a:off x="6333490" y="1646555"/>
            <a:ext cx="0" cy="380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333490" y="1634490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(B)</a:t>
            </a:r>
            <a:endParaRPr lang="en-US" altLang="zh-CN" sz="1000"/>
          </a:p>
        </p:txBody>
      </p:sp>
      <p:cxnSp>
        <p:nvCxnSpPr>
          <p:cNvPr id="31" name="直接箭头连接符 30"/>
          <p:cNvCxnSpPr>
            <a:stCxn id="15" idx="2"/>
            <a:endCxn id="16" idx="0"/>
          </p:cNvCxnSpPr>
          <p:nvPr/>
        </p:nvCxnSpPr>
        <p:spPr>
          <a:xfrm>
            <a:off x="6333490" y="2299335"/>
            <a:ext cx="0" cy="26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323330" y="2293620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(C)</a:t>
            </a:r>
            <a:endParaRPr lang="en-US" altLang="zh-CN" sz="1000"/>
          </a:p>
        </p:txBody>
      </p:sp>
      <p:sp>
        <p:nvSpPr>
          <p:cNvPr id="33" name="文本框 32"/>
          <p:cNvSpPr txBox="1"/>
          <p:nvPr/>
        </p:nvSpPr>
        <p:spPr>
          <a:xfrm>
            <a:off x="6316980" y="2834005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(D)</a:t>
            </a:r>
            <a:endParaRPr lang="en-US" altLang="zh-CN" sz="1000"/>
          </a:p>
        </p:txBody>
      </p:sp>
      <p:cxnSp>
        <p:nvCxnSpPr>
          <p:cNvPr id="34" name="直接箭头连接符 33"/>
          <p:cNvCxnSpPr>
            <a:stCxn id="16" idx="2"/>
            <a:endCxn id="17" idx="0"/>
          </p:cNvCxnSpPr>
          <p:nvPr/>
        </p:nvCxnSpPr>
        <p:spPr>
          <a:xfrm>
            <a:off x="6333490" y="2834005"/>
            <a:ext cx="0" cy="26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9" idx="3"/>
            <a:endCxn id="20" idx="1"/>
          </p:cNvCxnSpPr>
          <p:nvPr/>
        </p:nvCxnSpPr>
        <p:spPr>
          <a:xfrm>
            <a:off x="3789680" y="4721225"/>
            <a:ext cx="3829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0" idx="3"/>
            <a:endCxn id="21" idx="1"/>
          </p:cNvCxnSpPr>
          <p:nvPr/>
        </p:nvCxnSpPr>
        <p:spPr>
          <a:xfrm>
            <a:off x="4493895" y="4721225"/>
            <a:ext cx="5981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3"/>
            <a:endCxn id="22" idx="1"/>
          </p:cNvCxnSpPr>
          <p:nvPr/>
        </p:nvCxnSpPr>
        <p:spPr>
          <a:xfrm>
            <a:off x="5413375" y="4721225"/>
            <a:ext cx="7550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3"/>
            <a:endCxn id="23" idx="1"/>
          </p:cNvCxnSpPr>
          <p:nvPr/>
        </p:nvCxnSpPr>
        <p:spPr>
          <a:xfrm>
            <a:off x="6489700" y="4721225"/>
            <a:ext cx="8388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3" idx="3"/>
            <a:endCxn id="24" idx="1"/>
          </p:cNvCxnSpPr>
          <p:nvPr/>
        </p:nvCxnSpPr>
        <p:spPr>
          <a:xfrm>
            <a:off x="7649845" y="4721225"/>
            <a:ext cx="678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3"/>
          </p:cNvCxnSpPr>
          <p:nvPr/>
        </p:nvCxnSpPr>
        <p:spPr>
          <a:xfrm>
            <a:off x="8649335" y="4721225"/>
            <a:ext cx="4927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02380" y="4422775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(F)</a:t>
            </a:r>
            <a:endParaRPr lang="en-US" altLang="zh-CN" sz="1000"/>
          </a:p>
        </p:txBody>
      </p:sp>
      <p:sp>
        <p:nvSpPr>
          <p:cNvPr id="44" name="文本框 43"/>
          <p:cNvSpPr txBox="1"/>
          <p:nvPr/>
        </p:nvSpPr>
        <p:spPr>
          <a:xfrm>
            <a:off x="4549140" y="4398010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(G)</a:t>
            </a:r>
            <a:endParaRPr lang="en-US" altLang="zh-CN" sz="1000"/>
          </a:p>
        </p:txBody>
      </p:sp>
      <p:sp>
        <p:nvSpPr>
          <p:cNvPr id="45" name="文本框 44"/>
          <p:cNvSpPr txBox="1"/>
          <p:nvPr/>
        </p:nvSpPr>
        <p:spPr>
          <a:xfrm>
            <a:off x="5634355" y="4390390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(H)</a:t>
            </a:r>
            <a:endParaRPr lang="en-US" altLang="zh-CN" sz="1000"/>
          </a:p>
        </p:txBody>
      </p:sp>
      <p:sp>
        <p:nvSpPr>
          <p:cNvPr id="46" name="文本框 45"/>
          <p:cNvSpPr txBox="1"/>
          <p:nvPr/>
        </p:nvSpPr>
        <p:spPr>
          <a:xfrm>
            <a:off x="6743700" y="4363085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(I)</a:t>
            </a:r>
            <a:endParaRPr lang="en-US" altLang="zh-CN" sz="1000"/>
          </a:p>
        </p:txBody>
      </p:sp>
      <p:sp>
        <p:nvSpPr>
          <p:cNvPr id="47" name="文本框 46"/>
          <p:cNvSpPr txBox="1"/>
          <p:nvPr/>
        </p:nvSpPr>
        <p:spPr>
          <a:xfrm>
            <a:off x="8006080" y="4348480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(J)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8968105" y="4385310"/>
            <a:ext cx="848360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>
                <a:solidFill>
                  <a:schemeClr val="bg1">
                    <a:lumMod val="65000"/>
                  </a:schemeClr>
                </a:solidFill>
              </a:rPr>
              <a:t>schaut</a:t>
            </a:r>
            <a:endParaRPr lang="zh-CN" altLang="en-US" sz="1200"/>
          </a:p>
          <a:p>
            <a:pPr algn="ctr"/>
            <a:r>
              <a:rPr lang="en-US" altLang="zh-CN" sz="1200"/>
              <a:t>[100]</a:t>
            </a:r>
            <a:endParaRPr lang="en-US" altLang="zh-CN" sz="1200"/>
          </a:p>
        </p:txBody>
      </p:sp>
      <p:sp>
        <p:nvSpPr>
          <p:cNvPr id="49" name="文本框 48"/>
          <p:cNvSpPr txBox="1"/>
          <p:nvPr/>
        </p:nvSpPr>
        <p:spPr>
          <a:xfrm>
            <a:off x="831850" y="4271010"/>
            <a:ext cx="218757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>
                <a:solidFill>
                  <a:schemeClr val="bg1">
                    <a:lumMod val="65000"/>
                  </a:schemeClr>
                </a:solidFill>
              </a:rPr>
              <a:t>&lt;bos&gt;</a:t>
            </a:r>
            <a:r>
              <a:rPr lang="en-US" altLang="zh-CN" sz="12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sz="1200">
                <a:solidFill>
                  <a:schemeClr val="bg1">
                    <a:lumMod val="65000"/>
                  </a:schemeClr>
                </a:solidFill>
              </a:rPr>
              <a:t>Ein kleines Mädchen</a:t>
            </a:r>
            <a:endParaRPr lang="zh-CN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383915" y="4576445"/>
            <a:ext cx="288000" cy="288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加号 53"/>
          <p:cNvSpPr/>
          <p:nvPr/>
        </p:nvSpPr>
        <p:spPr>
          <a:xfrm>
            <a:off x="3383915" y="4576445"/>
            <a:ext cx="288000" cy="283464"/>
          </a:xfrm>
          <a:prstGeom prst="mathPlus">
            <a:avLst>
              <a:gd name="adj1" fmla="val 2777"/>
            </a:avLst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947670" y="4721225"/>
            <a:ext cx="3594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31850" y="4554220"/>
            <a:ext cx="218757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[2,     5,     69,    27]</a:t>
            </a:r>
            <a:endParaRPr lang="en-US" altLang="zh-CN" sz="1200"/>
          </a:p>
        </p:txBody>
      </p:sp>
      <p:cxnSp>
        <p:nvCxnSpPr>
          <p:cNvPr id="60" name="肘形连接符 59"/>
          <p:cNvCxnSpPr>
            <a:stCxn id="48" idx="2"/>
            <a:endCxn id="53" idx="4"/>
          </p:cNvCxnSpPr>
          <p:nvPr/>
        </p:nvCxnSpPr>
        <p:spPr>
          <a:xfrm rot="5400000">
            <a:off x="6456680" y="1929130"/>
            <a:ext cx="6985" cy="5864225"/>
          </a:xfrm>
          <a:prstGeom prst="bentConnector3">
            <a:avLst>
              <a:gd name="adj1" fmla="val 1600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548630" y="5992495"/>
            <a:ext cx="168910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Next Step</a:t>
            </a:r>
            <a:endParaRPr lang="en-US" altLang="zh-CN" sz="1000"/>
          </a:p>
        </p:txBody>
      </p:sp>
      <p:cxnSp>
        <p:nvCxnSpPr>
          <p:cNvPr id="62" name="曲线连接符 61"/>
          <p:cNvCxnSpPr>
            <a:stCxn id="17" idx="2"/>
            <a:endCxn id="21" idx="0"/>
          </p:cNvCxnSpPr>
          <p:nvPr/>
        </p:nvCxnSpPr>
        <p:spPr>
          <a:xfrm rot="5400000">
            <a:off x="5389880" y="3231515"/>
            <a:ext cx="807085" cy="10807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7" idx="2"/>
            <a:endCxn id="23" idx="0"/>
          </p:cNvCxnSpPr>
          <p:nvPr/>
        </p:nvCxnSpPr>
        <p:spPr>
          <a:xfrm rot="5400000" flipV="1">
            <a:off x="6508115" y="3194050"/>
            <a:ext cx="807085" cy="1155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7" idx="2"/>
            <a:endCxn id="22" idx="0"/>
          </p:cNvCxnSpPr>
          <p:nvPr/>
        </p:nvCxnSpPr>
        <p:spPr>
          <a:xfrm flipH="1">
            <a:off x="6329045" y="3368675"/>
            <a:ext cx="4445" cy="8070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5710555" y="3743325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(E)</a:t>
            </a:r>
            <a:endParaRPr lang="en-US" altLang="zh-CN" sz="1000"/>
          </a:p>
        </p:txBody>
      </p:sp>
      <p:sp>
        <p:nvSpPr>
          <p:cNvPr id="67" name="文本框 66"/>
          <p:cNvSpPr txBox="1"/>
          <p:nvPr/>
        </p:nvSpPr>
        <p:spPr>
          <a:xfrm>
            <a:off x="6282690" y="3699510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(E)</a:t>
            </a:r>
            <a:endParaRPr lang="en-US" altLang="zh-CN" sz="1000"/>
          </a:p>
        </p:txBody>
      </p:sp>
      <p:sp>
        <p:nvSpPr>
          <p:cNvPr id="68" name="文本框 67"/>
          <p:cNvSpPr txBox="1"/>
          <p:nvPr/>
        </p:nvSpPr>
        <p:spPr>
          <a:xfrm>
            <a:off x="7052310" y="3598545"/>
            <a:ext cx="321945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/>
              <a:t>(E)</a:t>
            </a:r>
            <a:endParaRPr lang="en-US" altLang="zh-CN" sz="1000"/>
          </a:p>
        </p:txBody>
      </p:sp>
      <p:sp>
        <p:nvSpPr>
          <p:cNvPr id="69" name="文本框 68"/>
          <p:cNvSpPr txBox="1"/>
          <p:nvPr/>
        </p:nvSpPr>
        <p:spPr>
          <a:xfrm>
            <a:off x="5482590" y="5320030"/>
            <a:ext cx="168910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 b="1">
                <a:solidFill>
                  <a:srgbClr val="7030A0"/>
                </a:solidFill>
              </a:rPr>
              <a:t>Decoder</a:t>
            </a:r>
            <a:endParaRPr lang="en-US" altLang="zh-CN" sz="1000" b="1">
              <a:solidFill>
                <a:srgbClr val="7030A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603365" y="2561590"/>
            <a:ext cx="168910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000" b="1">
                <a:solidFill>
                  <a:srgbClr val="7030A0"/>
                </a:solidFill>
              </a:rPr>
              <a:t>Encoder</a:t>
            </a:r>
            <a:endParaRPr lang="en-US" altLang="zh-CN" sz="10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491740" y="902970"/>
          <a:ext cx="5052060" cy="50520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42010"/>
                <a:gridCol w="842010"/>
                <a:gridCol w="842010"/>
                <a:gridCol w="842010"/>
                <a:gridCol w="842010"/>
                <a:gridCol w="842010"/>
              </a:tblGrid>
              <a:tr h="8420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2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&lt;bos&gt;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Ein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kleines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solidFill>
                            <a:schemeClr val="tx1"/>
                          </a:solidFill>
                        </a:rPr>
                        <a:t>Mädchen</a:t>
                      </a:r>
                      <a:endParaRPr lang="zh-CN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</a:tr>
              <a:tr h="842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&lt;bos&gt;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842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Ein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842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kleines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842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100">
                          <a:solidFill>
                            <a:schemeClr val="tx1"/>
                          </a:solidFill>
                          <a:sym typeface="+mn-ea"/>
                        </a:rPr>
                        <a:t>Mädchen</a:t>
                      </a:r>
                      <a:endParaRPr lang="zh-CN" altLang="en-US" sz="11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+mn-ea"/>
                        </a:rPr>
                        <a:t>True</a:t>
                      </a:r>
                      <a:endParaRPr lang="en-US" altLang="zh-CN" sz="1400">
                        <a:solidFill>
                          <a:schemeClr val="accent6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  <a:tr h="8420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accent4">
                              <a:lumMod val="50000"/>
                            </a:schemeClr>
                          </a:solidFill>
                          <a:sym typeface="+mn-ea"/>
                        </a:rPr>
                        <a:t>False</a:t>
                      </a:r>
                      <a:endParaRPr lang="en-US" altLang="zh-CN" sz="1400">
                        <a:solidFill>
                          <a:schemeClr val="accent4">
                            <a:lumMod val="50000"/>
                          </a:schemeClr>
                        </a:solidFill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7*397"/>
  <p:tag name="TABLE_ENDDRAG_RECT" val="256*91*397*397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WPS 文字</Application>
  <PresentationFormat>宽屏</PresentationFormat>
  <Paragraphs>159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张铁蕾</cp:lastModifiedBy>
  <cp:revision>43</cp:revision>
  <dcterms:created xsi:type="dcterms:W3CDTF">2024-03-17T13:22:58Z</dcterms:created>
  <dcterms:modified xsi:type="dcterms:W3CDTF">2024-03-17T13:22:58Z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2052-6.1.0.8274</vt:lpwstr>
  </property>
  <property fmtid="{D5CDD505-2E9C-101B-9397-08002B2CF9AE}" pid="3" name="ICV">
    <vt:lpwstr>CF743877AF8C40A7542FF565BEC5929E_41</vt:lpwstr>
  </property>
</Properties>
</file>