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70" r:id="rId4"/>
    <p:sldId id="272" r:id="rId5"/>
    <p:sldId id="265" r:id="rId6"/>
    <p:sldId id="273" r:id="rId7"/>
    <p:sldId id="263" r:id="rId8"/>
    <p:sldId id="260" r:id="rId9"/>
    <p:sldId id="261" r:id="rId10"/>
    <p:sldId id="266"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p:restoredTop sz="84615"/>
  </p:normalViewPr>
  <p:slideViewPr>
    <p:cSldViewPr snapToGrid="0" snapToObjects="1">
      <p:cViewPr varScale="1">
        <p:scale>
          <a:sx n="83" d="100"/>
          <a:sy n="83" d="100"/>
        </p:scale>
        <p:origin x="22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737EE-0747-4044-A7CD-8CB9224E437A}" type="datetimeFigureOut">
              <a:rPr lang="en-US" smtClean="0"/>
              <a:t>10/5/17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09D27-C847-6442-B1B3-8E323062575D}" type="slidenum">
              <a:rPr lang="en-US" smtClean="0"/>
              <a:t>‹#›</a:t>
            </a:fld>
            <a:endParaRPr lang="en-US"/>
          </a:p>
        </p:txBody>
      </p:sp>
    </p:spTree>
    <p:extLst>
      <p:ext uri="{BB962C8B-B14F-4D97-AF65-F5344CB8AC3E}">
        <p14:creationId xmlns:p14="http://schemas.microsoft.com/office/powerpoint/2010/main" val="40905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your little quadrat doesn’t capture all the species in the entire area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richness to sampling curve is non linear- and so you can’t extrapolate based on how much you sampled what the richness in a larger sampling area would be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organisms in your samples are not sampled independent of one another, and there are spatial effects of clumping or aggregation of individuals present in your collection.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4</a:t>
            </a:fld>
            <a:endParaRPr lang="en-US"/>
          </a:p>
        </p:txBody>
      </p:sp>
    </p:spTree>
    <p:extLst>
      <p:ext uri="{BB962C8B-B14F-4D97-AF65-F5344CB8AC3E}">
        <p14:creationId xmlns:p14="http://schemas.microsoft.com/office/powerpoint/2010/main" val="42987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only rarely do we actually sample until the entire curve has </a:t>
            </a:r>
            <a:r>
              <a:rPr lang="en-US" dirty="0" err="1" smtClean="0"/>
              <a:t>assymptoted</a:t>
            </a:r>
            <a:r>
              <a:rPr lang="en-US" dirty="0" smtClean="0"/>
              <a:t>. </a:t>
            </a:r>
          </a:p>
          <a:p>
            <a:endParaRPr lang="en-US" dirty="0" smtClean="0"/>
          </a:p>
          <a:p>
            <a:r>
              <a:rPr lang="en-US" dirty="0" smtClean="0"/>
              <a:t>The solution for this is a rarefaction curve: </a:t>
            </a:r>
          </a:p>
          <a:p>
            <a:endParaRPr lang="en-US" dirty="0" smtClean="0"/>
          </a:p>
          <a:p>
            <a:r>
              <a:rPr lang="en-US" dirty="0" smtClean="0"/>
              <a:t>But results may differ depending </a:t>
            </a:r>
            <a:br>
              <a:rPr lang="en-US" dirty="0" smtClean="0"/>
            </a:br>
            <a:r>
              <a:rPr lang="en-US" dirty="0" smtClean="0"/>
              <a:t>on how you rarefy</a:t>
            </a:r>
          </a:p>
          <a:p>
            <a:r>
              <a:rPr lang="en-US" dirty="0" smtClean="0"/>
              <a:t>Standardizing data sets by area or sampling effort may produce very different results compared to standardizing by number of individuals collected, and it is not always clear which measure of diversity is more appropriate. Asymptotic richness estimators provide lower-bound estimates for taxon-rich groups such as tropical arthropods, in which observed richness rarely reaches an asymptote, despite intensive sampling.</a:t>
            </a:r>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5</a:t>
            </a:fld>
            <a:endParaRPr lang="en-US"/>
          </a:p>
        </p:txBody>
      </p:sp>
    </p:spTree>
    <p:extLst>
      <p:ext uri="{BB962C8B-B14F-4D97-AF65-F5344CB8AC3E}">
        <p14:creationId xmlns:p14="http://schemas.microsoft.com/office/powerpoint/2010/main" val="95312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two</a:t>
            </a:r>
          </a:p>
          <a:p>
            <a:r>
              <a:rPr lang="en-US" sz="1200" kern="1200" dirty="0" smtClean="0">
                <a:solidFill>
                  <a:schemeClr val="tx1"/>
                </a:solidFill>
                <a:effectLst/>
                <a:latin typeface="+mn-lt"/>
                <a:ea typeface="+mn-ea"/>
                <a:cs typeface="+mn-cs"/>
              </a:rPr>
              <a:t>samples differ in species density, is it because of</a:t>
            </a:r>
          </a:p>
          <a:p>
            <a:r>
              <a:rPr lang="en-US" sz="1200" kern="1200" dirty="0" smtClean="0">
                <a:solidFill>
                  <a:schemeClr val="tx1"/>
                </a:solidFill>
                <a:effectLst/>
                <a:latin typeface="+mn-lt"/>
                <a:ea typeface="+mn-ea"/>
                <a:cs typeface="+mn-cs"/>
              </a:rPr>
              <a:t>differences in underlying species richness, differ-</a:t>
            </a:r>
          </a:p>
          <a:p>
            <a:r>
              <a:rPr lang="en-US" sz="1200" kern="1200" dirty="0" err="1" smtClean="0">
                <a:solidFill>
                  <a:schemeClr val="tx1"/>
                </a:solidFill>
                <a:effectLst/>
                <a:latin typeface="+mn-lt"/>
                <a:ea typeface="+mn-ea"/>
                <a:cs typeface="+mn-cs"/>
              </a:rPr>
              <a:t>ences</a:t>
            </a:r>
            <a:r>
              <a:rPr lang="en-US" sz="1200" kern="1200" dirty="0" smtClean="0">
                <a:solidFill>
                  <a:schemeClr val="tx1"/>
                </a:solidFill>
                <a:effectLst/>
                <a:latin typeface="+mn-lt"/>
                <a:ea typeface="+mn-ea"/>
                <a:cs typeface="+mn-cs"/>
              </a:rPr>
              <a:t> in abundance, or some combination of both?</a:t>
            </a:r>
          </a:p>
          <a:p>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6</a:t>
            </a:fld>
            <a:endParaRPr lang="en-US"/>
          </a:p>
        </p:txBody>
      </p:sp>
    </p:spTree>
    <p:extLst>
      <p:ext uri="{BB962C8B-B14F-4D97-AF65-F5344CB8AC3E}">
        <p14:creationId xmlns:p14="http://schemas.microsoft.com/office/powerpoint/2010/main" val="181987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assumption</a:t>
            </a:r>
            <a:r>
              <a:rPr lang="en-US" baseline="0" dirty="0" smtClean="0"/>
              <a:t> for the construction of these rarefaction curves is that spatial distribution of species is random, which it rarely is in reality.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Numbers of individuals (i.e., density effects)</a:t>
            </a:r>
            <a:br>
              <a:rPr lang="en-US" dirty="0" smtClean="0"/>
            </a:br>
            <a:r>
              <a:rPr lang="en-US" dirty="0" smtClean="0"/>
              <a:t>The distribution of rarity and commonness (i.e., the SAD) </a:t>
            </a:r>
            <a:br>
              <a:rPr lang="en-US" dirty="0" smtClean="0"/>
            </a:br>
            <a:r>
              <a:rPr lang="en-US" dirty="0" smtClean="0"/>
              <a:t>The spatial patchiness or aggregation of conspecifics.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7</a:t>
            </a:fld>
            <a:endParaRPr lang="en-US"/>
          </a:p>
        </p:txBody>
      </p:sp>
    </p:spTree>
    <p:extLst>
      <p:ext uri="{BB962C8B-B14F-4D97-AF65-F5344CB8AC3E}">
        <p14:creationId xmlns:p14="http://schemas.microsoft.com/office/powerpoint/2010/main" val="43350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Creators of the package aimed to make it as close to click and point as possible</a:t>
            </a:r>
          </a:p>
          <a:p>
            <a:r>
              <a:rPr lang="en-US" dirty="0" smtClean="0"/>
              <a:t>Because so much happens backstage, and it</a:t>
            </a:r>
            <a:r>
              <a:rPr lang="mr-IN" dirty="0" smtClean="0"/>
              <a:t>’</a:t>
            </a:r>
            <a:r>
              <a:rPr lang="en-US" dirty="0" smtClean="0"/>
              <a:t>s a new package, this means that when you have a problem it’s almost impossible to troubleshoot</a:t>
            </a:r>
          </a:p>
          <a:p>
            <a:endParaRPr lang="en-US" dirty="0" smtClean="0"/>
          </a:p>
          <a:p>
            <a:r>
              <a:rPr lang="en-US" dirty="0" smtClean="0"/>
              <a:t>My aim is to bring forward the code behind the package, apply to my data, and annotate to be able to find problems</a:t>
            </a:r>
          </a:p>
          <a:p>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9</a:t>
            </a:fld>
            <a:endParaRPr lang="en-US"/>
          </a:p>
        </p:txBody>
      </p:sp>
    </p:spTree>
    <p:extLst>
      <p:ext uri="{BB962C8B-B14F-4D97-AF65-F5344CB8AC3E}">
        <p14:creationId xmlns:p14="http://schemas.microsoft.com/office/powerpoint/2010/main" val="48399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when I code similar functions,</a:t>
            </a:r>
            <a:r>
              <a:rPr lang="en-US" baseline="0" dirty="0" smtClean="0"/>
              <a:t> I will omit creating the side code that helps it troubleshoot and assume you do this with data that it works with. </a:t>
            </a:r>
          </a:p>
          <a:p>
            <a:endParaRPr lang="en-US" baseline="0" dirty="0" smtClean="0"/>
          </a:p>
          <a:p>
            <a:r>
              <a:rPr lang="en-US" sz="1200" kern="1200" dirty="0" smtClean="0">
                <a:solidFill>
                  <a:schemeClr val="tx1"/>
                </a:solidFill>
                <a:effectLst/>
                <a:latin typeface="+mn-lt"/>
                <a:ea typeface="+mn-ea"/>
                <a:cs typeface="+mn-cs"/>
              </a:rPr>
              <a:t>However, individuals are almost never randomly distributed in space, either due to heterogeneity of environmental factors or non-random dispersal of individuals. Thus, it is necessary to develop rarefaction methods that account for such non-random distributions. </a:t>
            </a:r>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10</a:t>
            </a:fld>
            <a:endParaRPr lang="en-US"/>
          </a:p>
        </p:txBody>
      </p:sp>
    </p:spTree>
    <p:extLst>
      <p:ext uri="{BB962C8B-B14F-4D97-AF65-F5344CB8AC3E}">
        <p14:creationId xmlns:p14="http://schemas.microsoft.com/office/powerpoint/2010/main" val="107510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15465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89421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72524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69408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11396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544355-459E-6A41-BE8A-019A878A492B}"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6562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544355-459E-6A41-BE8A-019A878A492B}" type="datetimeFigureOut">
              <a:rPr lang="en-US" smtClean="0"/>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3321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544355-459E-6A41-BE8A-019A878A492B}" type="datetimeFigureOut">
              <a:rPr lang="en-US" smtClean="0"/>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207321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44355-459E-6A41-BE8A-019A878A492B}" type="datetimeFigureOut">
              <a:rPr lang="en-US" smtClean="0"/>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61345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544355-459E-6A41-BE8A-019A878A492B}"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12367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544355-459E-6A41-BE8A-019A878A492B}"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569725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44355-459E-6A41-BE8A-019A878A492B}" type="datetimeFigureOut">
              <a:rPr lang="en-US" smtClean="0"/>
              <a:t>10/4/17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87717-9B70-434A-97BC-92A93407600A}" type="slidenum">
              <a:rPr lang="en-US" smtClean="0"/>
              <a:t>‹#›</a:t>
            </a:fld>
            <a:endParaRPr lang="en-US"/>
          </a:p>
        </p:txBody>
      </p:sp>
    </p:spTree>
    <p:extLst>
      <p:ext uri="{BB962C8B-B14F-4D97-AF65-F5344CB8AC3E}">
        <p14:creationId xmlns:p14="http://schemas.microsoft.com/office/powerpoint/2010/main" val="49825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Understanding species richness and rarefaction across scales</a:t>
            </a:r>
            <a:endParaRPr lang="en-US" dirty="0"/>
          </a:p>
        </p:txBody>
      </p:sp>
      <p:sp>
        <p:nvSpPr>
          <p:cNvPr id="3" name="Subtitle 2"/>
          <p:cNvSpPr>
            <a:spLocks noGrp="1"/>
          </p:cNvSpPr>
          <p:nvPr>
            <p:ph type="subTitle" idx="1"/>
          </p:nvPr>
        </p:nvSpPr>
        <p:spPr/>
        <p:txBody>
          <a:bodyPr/>
          <a:lstStyle/>
          <a:p>
            <a:endParaRPr lang="en-US" dirty="0" smtClean="0"/>
          </a:p>
          <a:p>
            <a:r>
              <a:rPr lang="en-US" dirty="0" smtClean="0"/>
              <a:t>Proposal project BIOL709b</a:t>
            </a:r>
          </a:p>
          <a:p>
            <a:r>
              <a:rPr lang="en-US" dirty="0" smtClean="0"/>
              <a:t>Elske Tielens</a:t>
            </a:r>
            <a:endParaRPr lang="en-US" dirty="0"/>
          </a:p>
        </p:txBody>
      </p:sp>
    </p:spTree>
    <p:extLst>
      <p:ext uri="{BB962C8B-B14F-4D97-AF65-F5344CB8AC3E}">
        <p14:creationId xmlns:p14="http://schemas.microsoft.com/office/powerpoint/2010/main" val="93237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8936" y="337208"/>
            <a:ext cx="3130657" cy="646331"/>
          </a:xfrm>
          <a:prstGeom prst="rect">
            <a:avLst/>
          </a:prstGeom>
          <a:solidFill>
            <a:schemeClr val="accent5">
              <a:lumMod val="60000"/>
              <a:lumOff val="40000"/>
            </a:schemeClr>
          </a:solidFill>
        </p:spPr>
        <p:txBody>
          <a:bodyPr wrap="square" rtlCol="0">
            <a:spAutoFit/>
          </a:bodyPr>
          <a:lstStyle/>
          <a:p>
            <a:r>
              <a:rPr lang="en-US" dirty="0" smtClean="0"/>
              <a:t>Get data in the right format</a:t>
            </a:r>
          </a:p>
          <a:p>
            <a:endParaRPr lang="en-US" dirty="0"/>
          </a:p>
        </p:txBody>
      </p:sp>
      <p:sp>
        <p:nvSpPr>
          <p:cNvPr id="10" name="TextBox 9"/>
          <p:cNvSpPr txBox="1"/>
          <p:nvPr/>
        </p:nvSpPr>
        <p:spPr>
          <a:xfrm>
            <a:off x="588936" y="1407062"/>
            <a:ext cx="3130657" cy="646331"/>
          </a:xfrm>
          <a:prstGeom prst="rect">
            <a:avLst/>
          </a:prstGeom>
          <a:solidFill>
            <a:schemeClr val="accent5">
              <a:lumMod val="60000"/>
              <a:lumOff val="40000"/>
            </a:schemeClr>
          </a:solidFill>
        </p:spPr>
        <p:txBody>
          <a:bodyPr wrap="square" rtlCol="0">
            <a:spAutoFit/>
          </a:bodyPr>
          <a:lstStyle/>
          <a:p>
            <a:r>
              <a:rPr lang="en-US" dirty="0" smtClean="0"/>
              <a:t>Exploratory plotting:</a:t>
            </a:r>
          </a:p>
          <a:p>
            <a:r>
              <a:rPr lang="en-US" dirty="0" smtClean="0"/>
              <a:t>Calculate richness, SAD</a:t>
            </a:r>
            <a:endParaRPr lang="en-US" dirty="0"/>
          </a:p>
        </p:txBody>
      </p:sp>
      <p:sp>
        <p:nvSpPr>
          <p:cNvPr id="12" name="TextBox 11"/>
          <p:cNvSpPr txBox="1"/>
          <p:nvPr/>
        </p:nvSpPr>
        <p:spPr>
          <a:xfrm>
            <a:off x="588936" y="2678761"/>
            <a:ext cx="3130657" cy="646331"/>
          </a:xfrm>
          <a:prstGeom prst="rect">
            <a:avLst/>
          </a:prstGeom>
          <a:solidFill>
            <a:schemeClr val="accent5">
              <a:lumMod val="60000"/>
              <a:lumOff val="40000"/>
            </a:schemeClr>
          </a:solidFill>
        </p:spPr>
        <p:txBody>
          <a:bodyPr wrap="square" rtlCol="0">
            <a:spAutoFit/>
          </a:bodyPr>
          <a:lstStyle/>
          <a:p>
            <a:r>
              <a:rPr lang="en-US" dirty="0" smtClean="0"/>
              <a:t>Create spatial, </a:t>
            </a:r>
            <a:r>
              <a:rPr lang="en-US" dirty="0" err="1" smtClean="0"/>
              <a:t>nonspatial</a:t>
            </a:r>
            <a:r>
              <a:rPr lang="en-US" dirty="0" smtClean="0"/>
              <a:t> </a:t>
            </a:r>
          </a:p>
          <a:p>
            <a:r>
              <a:rPr lang="en-US" dirty="0" smtClean="0"/>
              <a:t>and individual rarefaction curve</a:t>
            </a:r>
          </a:p>
        </p:txBody>
      </p:sp>
      <p:sp>
        <p:nvSpPr>
          <p:cNvPr id="13" name="TextBox 12"/>
          <p:cNvSpPr txBox="1"/>
          <p:nvPr/>
        </p:nvSpPr>
        <p:spPr>
          <a:xfrm>
            <a:off x="588936" y="3986407"/>
            <a:ext cx="3130656" cy="923330"/>
          </a:xfrm>
          <a:prstGeom prst="rect">
            <a:avLst/>
          </a:prstGeom>
          <a:solidFill>
            <a:schemeClr val="accent5">
              <a:lumMod val="60000"/>
              <a:lumOff val="40000"/>
            </a:schemeClr>
          </a:solidFill>
        </p:spPr>
        <p:txBody>
          <a:bodyPr wrap="square" rtlCol="0">
            <a:spAutoFit/>
          </a:bodyPr>
          <a:lstStyle/>
          <a:p>
            <a:r>
              <a:rPr lang="en-US" dirty="0" smtClean="0"/>
              <a:t>Calculate rarefied richness difference </a:t>
            </a:r>
            <a:r>
              <a:rPr lang="en-US" smtClean="0"/>
              <a:t>between treatments </a:t>
            </a:r>
            <a:r>
              <a:rPr lang="en-US" dirty="0" smtClean="0"/>
              <a:t>across samples/individuals</a:t>
            </a:r>
            <a:endParaRPr lang="en-US" dirty="0"/>
          </a:p>
        </p:txBody>
      </p:sp>
      <p:sp>
        <p:nvSpPr>
          <p:cNvPr id="14" name="TextBox 13"/>
          <p:cNvSpPr txBox="1"/>
          <p:nvPr/>
        </p:nvSpPr>
        <p:spPr>
          <a:xfrm>
            <a:off x="588936" y="5483665"/>
            <a:ext cx="3130656" cy="923330"/>
          </a:xfrm>
          <a:prstGeom prst="rect">
            <a:avLst/>
          </a:prstGeom>
          <a:solidFill>
            <a:schemeClr val="accent5">
              <a:lumMod val="60000"/>
              <a:lumOff val="40000"/>
            </a:schemeClr>
          </a:solidFill>
        </p:spPr>
        <p:txBody>
          <a:bodyPr wrap="square" rtlCol="0">
            <a:spAutoFit/>
          </a:bodyPr>
          <a:lstStyle/>
          <a:p>
            <a:r>
              <a:rPr lang="en-US" dirty="0" smtClean="0"/>
              <a:t>Calculate difference between </a:t>
            </a:r>
          </a:p>
          <a:p>
            <a:r>
              <a:rPr lang="en-US" dirty="0" smtClean="0"/>
              <a:t>spatial, </a:t>
            </a:r>
            <a:r>
              <a:rPr lang="en-US" dirty="0" err="1" smtClean="0"/>
              <a:t>nonspatial</a:t>
            </a:r>
            <a:r>
              <a:rPr lang="en-US" dirty="0" smtClean="0"/>
              <a:t> and </a:t>
            </a:r>
          </a:p>
          <a:p>
            <a:r>
              <a:rPr lang="en-US" dirty="0" smtClean="0"/>
              <a:t>individual rarefaction</a:t>
            </a:r>
            <a:endParaRPr lang="en-US" dirty="0"/>
          </a:p>
        </p:txBody>
      </p:sp>
      <p:sp>
        <p:nvSpPr>
          <p:cNvPr id="15" name="TextBox 14"/>
          <p:cNvSpPr txBox="1"/>
          <p:nvPr/>
        </p:nvSpPr>
        <p:spPr>
          <a:xfrm>
            <a:off x="4472458" y="4309900"/>
            <a:ext cx="2591215" cy="646331"/>
          </a:xfrm>
          <a:prstGeom prst="rect">
            <a:avLst/>
          </a:prstGeom>
          <a:solidFill>
            <a:schemeClr val="accent5">
              <a:lumMod val="60000"/>
              <a:lumOff val="40000"/>
            </a:schemeClr>
          </a:solidFill>
        </p:spPr>
        <p:txBody>
          <a:bodyPr wrap="square" rtlCol="0">
            <a:spAutoFit/>
          </a:bodyPr>
          <a:lstStyle/>
          <a:p>
            <a:r>
              <a:rPr lang="en-US" dirty="0" smtClean="0"/>
              <a:t>Plot these values against  sample n</a:t>
            </a:r>
          </a:p>
        </p:txBody>
      </p:sp>
      <p:sp>
        <p:nvSpPr>
          <p:cNvPr id="16" name="TextBox 15"/>
          <p:cNvSpPr txBox="1"/>
          <p:nvPr/>
        </p:nvSpPr>
        <p:spPr>
          <a:xfrm>
            <a:off x="8493071" y="4726763"/>
            <a:ext cx="2991173" cy="923330"/>
          </a:xfrm>
          <a:prstGeom prst="rect">
            <a:avLst/>
          </a:prstGeom>
          <a:noFill/>
          <a:ln w="44450">
            <a:solidFill>
              <a:schemeClr val="tx1"/>
            </a:solidFill>
          </a:ln>
        </p:spPr>
        <p:txBody>
          <a:bodyPr wrap="square" rtlCol="0">
            <a:spAutoFit/>
          </a:bodyPr>
          <a:lstStyle/>
          <a:p>
            <a:r>
              <a:rPr lang="en-US" dirty="0" smtClean="0"/>
              <a:t>Create code for some similar functions (annotated function can be cheat sheet)</a:t>
            </a:r>
            <a:endParaRPr lang="en-US" dirty="0"/>
          </a:p>
        </p:txBody>
      </p:sp>
      <p:sp>
        <p:nvSpPr>
          <p:cNvPr id="17" name="TextBox 16"/>
          <p:cNvSpPr txBox="1"/>
          <p:nvPr/>
        </p:nvSpPr>
        <p:spPr>
          <a:xfrm>
            <a:off x="8493071" y="2598824"/>
            <a:ext cx="2991173" cy="646331"/>
          </a:xfrm>
          <a:prstGeom prst="rect">
            <a:avLst/>
          </a:prstGeom>
          <a:noFill/>
          <a:ln w="44450">
            <a:solidFill>
              <a:schemeClr val="tx1"/>
            </a:solidFill>
          </a:ln>
        </p:spPr>
        <p:txBody>
          <a:bodyPr wrap="square" rtlCol="0">
            <a:spAutoFit/>
          </a:bodyPr>
          <a:lstStyle/>
          <a:p>
            <a:r>
              <a:rPr lang="en-US" dirty="0" smtClean="0"/>
              <a:t>Extract functions from </a:t>
            </a:r>
            <a:r>
              <a:rPr lang="en-US" dirty="0" err="1" smtClean="0"/>
              <a:t>mobr</a:t>
            </a:r>
            <a:r>
              <a:rPr lang="en-US" dirty="0" smtClean="0"/>
              <a:t> package</a:t>
            </a:r>
            <a:endParaRPr lang="en-US" dirty="0"/>
          </a:p>
        </p:txBody>
      </p:sp>
      <p:sp>
        <p:nvSpPr>
          <p:cNvPr id="18" name="TextBox 17"/>
          <p:cNvSpPr txBox="1"/>
          <p:nvPr/>
        </p:nvSpPr>
        <p:spPr>
          <a:xfrm>
            <a:off x="8493071" y="3596569"/>
            <a:ext cx="2991173" cy="646331"/>
          </a:xfrm>
          <a:prstGeom prst="rect">
            <a:avLst/>
          </a:prstGeom>
          <a:noFill/>
          <a:ln w="44450">
            <a:solidFill>
              <a:schemeClr val="tx1"/>
            </a:solidFill>
          </a:ln>
        </p:spPr>
        <p:txBody>
          <a:bodyPr wrap="square" rtlCol="0">
            <a:spAutoFit/>
          </a:bodyPr>
          <a:lstStyle/>
          <a:p>
            <a:r>
              <a:rPr lang="en-US" dirty="0" smtClean="0"/>
              <a:t>Annotate </a:t>
            </a:r>
            <a:r>
              <a:rPr lang="en-US" dirty="0" err="1" smtClean="0"/>
              <a:t>mobr</a:t>
            </a:r>
            <a:r>
              <a:rPr lang="en-US" dirty="0" smtClean="0"/>
              <a:t> functions to </a:t>
            </a:r>
          </a:p>
          <a:p>
            <a:r>
              <a:rPr lang="en-US" dirty="0" smtClean="0"/>
              <a:t>produce ‘dummy-proof’ code</a:t>
            </a:r>
            <a:endParaRPr lang="en-US" dirty="0"/>
          </a:p>
        </p:txBody>
      </p:sp>
      <p:sp>
        <p:nvSpPr>
          <p:cNvPr id="21" name="Down Arrow 20"/>
          <p:cNvSpPr/>
          <p:nvPr/>
        </p:nvSpPr>
        <p:spPr>
          <a:xfrm>
            <a:off x="1991532" y="895646"/>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1991532" y="2316828"/>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991532" y="3596570"/>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1991532" y="5114006"/>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472458" y="5437170"/>
            <a:ext cx="2591215" cy="646331"/>
          </a:xfrm>
          <a:prstGeom prst="rect">
            <a:avLst/>
          </a:prstGeom>
          <a:solidFill>
            <a:schemeClr val="accent5">
              <a:lumMod val="60000"/>
              <a:lumOff val="40000"/>
            </a:schemeClr>
          </a:solidFill>
        </p:spPr>
        <p:txBody>
          <a:bodyPr wrap="square" rtlCol="0">
            <a:spAutoFit/>
          </a:bodyPr>
          <a:lstStyle/>
          <a:p>
            <a:r>
              <a:rPr lang="en-US" dirty="0" smtClean="0"/>
              <a:t>Interpret results</a:t>
            </a:r>
          </a:p>
          <a:p>
            <a:endParaRPr lang="en-US" dirty="0"/>
          </a:p>
        </p:txBody>
      </p:sp>
      <p:sp>
        <p:nvSpPr>
          <p:cNvPr id="26" name="Right Arrow 25"/>
          <p:cNvSpPr/>
          <p:nvPr/>
        </p:nvSpPr>
        <p:spPr>
          <a:xfrm>
            <a:off x="3518115" y="5054774"/>
            <a:ext cx="954343" cy="2673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493071" y="1191631"/>
            <a:ext cx="2991173" cy="923330"/>
          </a:xfrm>
          <a:prstGeom prst="rect">
            <a:avLst/>
          </a:prstGeom>
          <a:noFill/>
          <a:ln w="44450">
            <a:solidFill>
              <a:schemeClr val="tx1"/>
            </a:solidFill>
          </a:ln>
        </p:spPr>
        <p:txBody>
          <a:bodyPr wrap="square" rtlCol="0">
            <a:spAutoFit/>
          </a:bodyPr>
          <a:lstStyle/>
          <a:p>
            <a:r>
              <a:rPr lang="en-US" dirty="0" smtClean="0"/>
              <a:t>Run data examples in </a:t>
            </a:r>
          </a:p>
          <a:p>
            <a:r>
              <a:rPr lang="en-US" dirty="0" err="1" smtClean="0"/>
              <a:t>mobr</a:t>
            </a:r>
            <a:r>
              <a:rPr lang="en-US" dirty="0" smtClean="0"/>
              <a:t> package</a:t>
            </a:r>
          </a:p>
          <a:p>
            <a:endParaRPr lang="en-US" dirty="0"/>
          </a:p>
        </p:txBody>
      </p:sp>
      <p:sp>
        <p:nvSpPr>
          <p:cNvPr id="28" name="Down Arrow 27"/>
          <p:cNvSpPr/>
          <p:nvPr/>
        </p:nvSpPr>
        <p:spPr>
          <a:xfrm>
            <a:off x="9825925" y="3119739"/>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9825925" y="2037244"/>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9825925" y="4343468"/>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p:cNvSpPr>
            <a:spLocks noGrp="1"/>
          </p:cNvSpPr>
          <p:nvPr>
            <p:ph type="title"/>
          </p:nvPr>
        </p:nvSpPr>
        <p:spPr/>
        <p:txBody>
          <a:bodyPr/>
          <a:lstStyle/>
          <a:p>
            <a:pPr algn="ctr"/>
            <a:r>
              <a:rPr lang="en-US" dirty="0" smtClean="0"/>
              <a:t>Workflow:</a:t>
            </a:r>
            <a:endParaRPr lang="en-US" dirty="0"/>
          </a:p>
        </p:txBody>
      </p:sp>
    </p:spTree>
    <p:extLst>
      <p:ext uri="{BB962C8B-B14F-4D97-AF65-F5344CB8AC3E}">
        <p14:creationId xmlns:p14="http://schemas.microsoft.com/office/powerpoint/2010/main" val="8439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041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3" name="Picture 1" descr="age11image7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843" y="622895"/>
            <a:ext cx="7086313" cy="584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23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5122" name="Picture 2" descr="/var/folders/1k/frw0hb79133_p4hnc2v2_vtc0000gn/T/com.microsoft.Powerpoint/WebArchiveCopyPasteTempFiles/p34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042" y="1690688"/>
            <a:ext cx="8465916" cy="474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79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mage result for transect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t="51486"/>
          <a:stretch/>
        </p:blipFill>
        <p:spPr bwMode="auto">
          <a:xfrm>
            <a:off x="1859796" y="3239145"/>
            <a:ext cx="8741201"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44756" y="6488668"/>
            <a:ext cx="3747244" cy="369332"/>
          </a:xfrm>
          <a:prstGeom prst="rect">
            <a:avLst/>
          </a:prstGeom>
          <a:noFill/>
        </p:spPr>
        <p:txBody>
          <a:bodyPr wrap="none" rtlCol="0">
            <a:spAutoFit/>
          </a:bodyPr>
          <a:lstStyle/>
          <a:p>
            <a:r>
              <a:rPr lang="en-US" dirty="0" smtClean="0"/>
              <a:t>From: Pinterest, user </a:t>
            </a:r>
            <a:r>
              <a:rPr lang="en-US" smtClean="0"/>
              <a:t>The Educationist</a:t>
            </a:r>
            <a:endParaRPr lang="en-US"/>
          </a:p>
        </p:txBody>
      </p:sp>
    </p:spTree>
    <p:extLst>
      <p:ext uri="{BB962C8B-B14F-4D97-AF65-F5344CB8AC3E}">
        <p14:creationId xmlns:p14="http://schemas.microsoft.com/office/powerpoint/2010/main" val="69571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376174"/>
            <a:ext cx="10515600" cy="4351338"/>
          </a:xfrm>
        </p:spPr>
        <p:txBody>
          <a:bodyPr/>
          <a:lstStyle/>
          <a:p>
            <a:r>
              <a:rPr lang="en-US" dirty="0" smtClean="0"/>
              <a:t>Sampling is not complete</a:t>
            </a:r>
          </a:p>
          <a:p>
            <a:r>
              <a:rPr lang="en-US" dirty="0" smtClean="0"/>
              <a:t>Spatial autocorrelation</a:t>
            </a:r>
          </a:p>
          <a:p>
            <a:r>
              <a:rPr lang="en-US" dirty="0" smtClean="0"/>
              <a:t>Nonlinear richness to sampling curve</a:t>
            </a:r>
            <a:endParaRPr lang="en-US" dirty="0"/>
          </a:p>
        </p:txBody>
      </p:sp>
      <p:pic>
        <p:nvPicPr>
          <p:cNvPr id="3074" name="Picture 2" descr="mage result for transect sampling"/>
          <p:cNvPicPr>
            <a:picLocks noChangeAspect="1" noChangeArrowheads="1"/>
          </p:cNvPicPr>
          <p:nvPr/>
        </p:nvPicPr>
        <p:blipFill rotWithShape="1">
          <a:blip r:embed="rId3">
            <a:extLst>
              <a:ext uri="{28A0092B-C50C-407E-A947-70E740481C1C}">
                <a14:useLocalDpi xmlns:a14="http://schemas.microsoft.com/office/drawing/2010/main" val="0"/>
              </a:ext>
            </a:extLst>
          </a:blip>
          <a:srcRect t="51486"/>
          <a:stretch/>
        </p:blipFill>
        <p:spPr bwMode="auto">
          <a:xfrm>
            <a:off x="1859796" y="3239145"/>
            <a:ext cx="8741201"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44756" y="6488668"/>
            <a:ext cx="3747244" cy="369332"/>
          </a:xfrm>
          <a:prstGeom prst="rect">
            <a:avLst/>
          </a:prstGeom>
          <a:noFill/>
        </p:spPr>
        <p:txBody>
          <a:bodyPr wrap="none" rtlCol="0">
            <a:spAutoFit/>
          </a:bodyPr>
          <a:lstStyle/>
          <a:p>
            <a:r>
              <a:rPr lang="en-US" dirty="0" smtClean="0"/>
              <a:t>From: Pinterest, user </a:t>
            </a:r>
            <a:r>
              <a:rPr lang="en-US" smtClean="0"/>
              <a:t>The Educationist</a:t>
            </a:r>
            <a:endParaRPr lang="en-US"/>
          </a:p>
        </p:txBody>
      </p:sp>
    </p:spTree>
    <p:extLst>
      <p:ext uri="{BB962C8B-B14F-4D97-AF65-F5344CB8AC3E}">
        <p14:creationId xmlns:p14="http://schemas.microsoft.com/office/powerpoint/2010/main" val="3183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TextBox 3"/>
          <p:cNvSpPr txBox="1"/>
          <p:nvPr/>
        </p:nvSpPr>
        <p:spPr>
          <a:xfrm>
            <a:off x="8493072" y="6488668"/>
            <a:ext cx="3787832" cy="369332"/>
          </a:xfrm>
          <a:prstGeom prst="rect">
            <a:avLst/>
          </a:prstGeom>
          <a:noFill/>
        </p:spPr>
        <p:txBody>
          <a:bodyPr wrap="none" rtlCol="0">
            <a:spAutoFit/>
          </a:bodyPr>
          <a:lstStyle/>
          <a:p>
            <a:r>
              <a:rPr lang="en-US" dirty="0" err="1" smtClean="0"/>
              <a:t>Gotelli</a:t>
            </a:r>
            <a:r>
              <a:rPr lang="en-US" dirty="0" smtClean="0"/>
              <a:t> &amp; Colwell, Ecology Letters 2001</a:t>
            </a:r>
            <a:endParaRPr lang="en-US" dirty="0"/>
          </a:p>
        </p:txBody>
      </p:sp>
      <p:sp>
        <p:nvSpPr>
          <p:cNvPr id="6" name="Content Placeholder 5"/>
          <p:cNvSpPr>
            <a:spLocks noGrp="1"/>
          </p:cNvSpPr>
          <p:nvPr>
            <p:ph idx="1"/>
          </p:nvPr>
        </p:nvSpPr>
        <p:spPr/>
        <p:txBody>
          <a:bodyPr/>
          <a:lstStyle/>
          <a:p>
            <a:endParaRPr lang="en-US"/>
          </a:p>
        </p:txBody>
      </p:sp>
      <p:pic>
        <p:nvPicPr>
          <p:cNvPr id="8" name="Picture 2" descr="/var/folders/1k/frw0hb79133_p4hnc2v2_vtc0000gn/T/com.microsoft.Powerpoint/WebArchiveCopyPasteTempFiles/p3744"/>
          <p:cNvPicPr>
            <a:picLocks noChangeAspect="1" noChangeArrowheads="1"/>
          </p:cNvPicPr>
          <p:nvPr/>
        </p:nvPicPr>
        <p:blipFill rotWithShape="1">
          <a:blip r:embed="rId3">
            <a:extLst>
              <a:ext uri="{28A0092B-C50C-407E-A947-70E740481C1C}">
                <a14:useLocalDpi xmlns:a14="http://schemas.microsoft.com/office/drawing/2010/main" val="0"/>
              </a:ext>
            </a:extLst>
          </a:blip>
          <a:srcRect b="67237"/>
          <a:stretch/>
        </p:blipFill>
        <p:spPr bwMode="auto">
          <a:xfrm>
            <a:off x="2261492" y="2018869"/>
            <a:ext cx="8071971" cy="421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0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var/folders/1k/frw0hb79133_p4hnc2v2_vtc0000gn/T/com.microsoft.Powerpoint/WebArchiveCopyPasteTempFiles/p37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4" y="139483"/>
            <a:ext cx="6113332" cy="97445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93072" y="6488668"/>
            <a:ext cx="3787832" cy="369332"/>
          </a:xfrm>
          <a:prstGeom prst="rect">
            <a:avLst/>
          </a:prstGeom>
          <a:noFill/>
        </p:spPr>
        <p:txBody>
          <a:bodyPr wrap="none" rtlCol="0">
            <a:spAutoFit/>
          </a:bodyPr>
          <a:lstStyle/>
          <a:p>
            <a:r>
              <a:rPr lang="en-US" dirty="0" err="1" smtClean="0"/>
              <a:t>Gotelli</a:t>
            </a:r>
            <a:r>
              <a:rPr lang="en-US" dirty="0" smtClean="0"/>
              <a:t> &amp; Colwell, Ecology Letters 2001</a:t>
            </a:r>
            <a:endParaRPr lang="en-US" dirty="0"/>
          </a:p>
        </p:txBody>
      </p:sp>
    </p:spTree>
    <p:extLst>
      <p:ext uri="{BB962C8B-B14F-4D97-AF65-F5344CB8AC3E}">
        <p14:creationId xmlns:p14="http://schemas.microsoft.com/office/powerpoint/2010/main" val="175786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Observed richness is driven by:</a:t>
            </a:r>
            <a:endParaRPr lang="en-US" dirty="0"/>
          </a:p>
        </p:txBody>
      </p:sp>
      <p:sp>
        <p:nvSpPr>
          <p:cNvPr id="3" name="Content Placeholder 2"/>
          <p:cNvSpPr>
            <a:spLocks noGrp="1"/>
          </p:cNvSpPr>
          <p:nvPr>
            <p:ph idx="1"/>
          </p:nvPr>
        </p:nvSpPr>
        <p:spPr/>
        <p:txBody>
          <a:bodyPr/>
          <a:lstStyle/>
          <a:p>
            <a:r>
              <a:rPr lang="en-US" dirty="0" smtClean="0"/>
              <a:t>Regional richness</a:t>
            </a:r>
          </a:p>
          <a:p>
            <a:endParaRPr lang="en-US" dirty="0"/>
          </a:p>
          <a:p>
            <a:r>
              <a:rPr lang="en-US" dirty="0" smtClean="0"/>
              <a:t>Number of individuals</a:t>
            </a:r>
          </a:p>
          <a:p>
            <a:r>
              <a:rPr lang="en-US" dirty="0" smtClean="0"/>
              <a:t>Evenness distribution</a:t>
            </a:r>
          </a:p>
          <a:p>
            <a:r>
              <a:rPr lang="en-US" dirty="0" smtClean="0"/>
              <a:t>Aggregation of conspecifics</a:t>
            </a:r>
          </a:p>
          <a:p>
            <a:endParaRPr lang="en-US" dirty="0"/>
          </a:p>
        </p:txBody>
      </p:sp>
      <p:pic>
        <p:nvPicPr>
          <p:cNvPr id="4" name="Picture 2" descr="/var/folders/1k/frw0hb79133_p4hnc2v2_vtc0000gn/T/com.microsoft.Powerpoint/WebArchiveCopyPasteTempFiles/p3744"/>
          <p:cNvPicPr>
            <a:picLocks noChangeAspect="1" noChangeArrowheads="1"/>
          </p:cNvPicPr>
          <p:nvPr/>
        </p:nvPicPr>
        <p:blipFill rotWithShape="1">
          <a:blip r:embed="rId3">
            <a:extLst>
              <a:ext uri="{28A0092B-C50C-407E-A947-70E740481C1C}">
                <a14:useLocalDpi xmlns:a14="http://schemas.microsoft.com/office/drawing/2010/main" val="0"/>
              </a:ext>
            </a:extLst>
          </a:blip>
          <a:srcRect b="31147"/>
          <a:stretch/>
        </p:blipFill>
        <p:spPr bwMode="auto">
          <a:xfrm>
            <a:off x="7857977" y="1825625"/>
            <a:ext cx="4334023" cy="4756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93072" y="6488668"/>
            <a:ext cx="3787832" cy="369332"/>
          </a:xfrm>
          <a:prstGeom prst="rect">
            <a:avLst/>
          </a:prstGeom>
          <a:noFill/>
        </p:spPr>
        <p:txBody>
          <a:bodyPr wrap="none" rtlCol="0">
            <a:spAutoFit/>
          </a:bodyPr>
          <a:lstStyle/>
          <a:p>
            <a:r>
              <a:rPr lang="en-US" dirty="0" err="1" smtClean="0"/>
              <a:t>Gotelli</a:t>
            </a:r>
            <a:r>
              <a:rPr lang="en-US" dirty="0" smtClean="0"/>
              <a:t> &amp; Colwell, Ecology Letters 2001</a:t>
            </a:r>
            <a:endParaRPr lang="en-US" dirty="0"/>
          </a:p>
        </p:txBody>
      </p:sp>
    </p:spTree>
    <p:extLst>
      <p:ext uri="{BB962C8B-B14F-4D97-AF65-F5344CB8AC3E}">
        <p14:creationId xmlns:p14="http://schemas.microsoft.com/office/powerpoint/2010/main" val="179825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58" y="0"/>
            <a:ext cx="10116497" cy="6858000"/>
          </a:xfrm>
          <a:prstGeom prst="rect">
            <a:avLst/>
          </a:prstGeom>
        </p:spPr>
      </p:pic>
      <p:sp>
        <p:nvSpPr>
          <p:cNvPr id="7" name="TextBox 6"/>
          <p:cNvSpPr txBox="1"/>
          <p:nvPr/>
        </p:nvSpPr>
        <p:spPr>
          <a:xfrm>
            <a:off x="10703846" y="5301211"/>
            <a:ext cx="1299908" cy="1384995"/>
          </a:xfrm>
          <a:prstGeom prst="rect">
            <a:avLst/>
          </a:prstGeom>
          <a:solidFill>
            <a:schemeClr val="bg2"/>
          </a:solidFill>
          <a:ln>
            <a:solidFill>
              <a:schemeClr val="tx1"/>
            </a:solidFill>
          </a:ln>
        </p:spPr>
        <p:txBody>
          <a:bodyPr wrap="none" rtlCol="0">
            <a:spAutoFit/>
          </a:bodyPr>
          <a:lstStyle/>
          <a:p>
            <a:r>
              <a:rPr lang="en-US" dirty="0" smtClean="0"/>
              <a:t>Developers:</a:t>
            </a:r>
          </a:p>
          <a:p>
            <a:endParaRPr lang="en-US" dirty="0" smtClean="0"/>
          </a:p>
          <a:p>
            <a:r>
              <a:rPr lang="en-US" sz="1600" dirty="0" smtClean="0"/>
              <a:t>Dan McGlinn</a:t>
            </a:r>
          </a:p>
          <a:p>
            <a:r>
              <a:rPr lang="en-US" sz="1600" dirty="0" smtClean="0"/>
              <a:t>Felix May</a:t>
            </a:r>
          </a:p>
          <a:p>
            <a:r>
              <a:rPr lang="en-US" sz="1600" dirty="0" smtClean="0"/>
              <a:t>Xiao Xiao</a:t>
            </a:r>
            <a:endParaRPr lang="en-US" sz="1600" dirty="0"/>
          </a:p>
        </p:txBody>
      </p:sp>
    </p:spTree>
    <p:extLst>
      <p:ext uri="{BB962C8B-B14F-4D97-AF65-F5344CB8AC3E}">
        <p14:creationId xmlns:p14="http://schemas.microsoft.com/office/powerpoint/2010/main" val="49515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Point and click &gt;&gt; true function going </a:t>
            </a:r>
            <a:r>
              <a:rPr lang="en-US" dirty="0" err="1" smtClean="0"/>
              <a:t>ons</a:t>
            </a:r>
            <a:r>
              <a:rPr lang="en-US" dirty="0" smtClean="0"/>
              <a:t> are hidden</a:t>
            </a:r>
          </a:p>
          <a:p>
            <a:endParaRPr lang="en-US" dirty="0" smtClean="0"/>
          </a:p>
          <a:p>
            <a:r>
              <a:rPr lang="en-US" dirty="0" smtClean="0"/>
              <a:t>My aim is to bring forward the code behind the package, apply to my data, and annotate to be able to find problems</a:t>
            </a:r>
            <a:endParaRPr lang="en-US" dirty="0" smtClean="0"/>
          </a:p>
        </p:txBody>
      </p:sp>
      <p:pic>
        <p:nvPicPr>
          <p:cNvPr id="2050" name="Picture 2" descr="mage result for pull aside curt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883" y="0"/>
            <a:ext cx="131108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31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510</Words>
  <Application>Microsoft Macintosh PowerPoint</Application>
  <PresentationFormat>Widescreen</PresentationFormat>
  <Paragraphs>74</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Mangal</vt:lpstr>
      <vt:lpstr>Arial</vt:lpstr>
      <vt:lpstr>Office Theme</vt:lpstr>
      <vt:lpstr>Understanding species richness and rarefaction across scales</vt:lpstr>
      <vt:lpstr>PowerPoint Presentation</vt:lpstr>
      <vt:lpstr>PowerPoint Presentation</vt:lpstr>
      <vt:lpstr>PowerPoint Presentation</vt:lpstr>
      <vt:lpstr>Solution:</vt:lpstr>
      <vt:lpstr>PowerPoint Presentation</vt:lpstr>
      <vt:lpstr>Observed richness is driven by:</vt:lpstr>
      <vt:lpstr>PowerPoint Presentation</vt:lpstr>
      <vt:lpstr>PowerPoint Presentation</vt:lpstr>
      <vt:lpstr>Workflow:</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Elske Karolien Tielens</dc:creator>
  <cp:lastModifiedBy>Elske Karolien Tielens</cp:lastModifiedBy>
  <cp:revision>22</cp:revision>
  <dcterms:created xsi:type="dcterms:W3CDTF">2017-10-04T16:45:54Z</dcterms:created>
  <dcterms:modified xsi:type="dcterms:W3CDTF">2017-10-05T16:04:43Z</dcterms:modified>
</cp:coreProperties>
</file>