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39" autoAdjust="0"/>
  </p:normalViewPr>
  <p:slideViewPr>
    <p:cSldViewPr>
      <p:cViewPr>
        <p:scale>
          <a:sx n="100" d="100"/>
          <a:sy n="100" d="100"/>
        </p:scale>
        <p:origin x="210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826A-3FCD-4C97-9E7F-673D53AC624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433A-D98D-4DFD-8964-574CA2DBB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0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33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72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15" y="2699100"/>
            <a:ext cx="4389768" cy="12311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15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1181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51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30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5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165" y="303928"/>
            <a:ext cx="6978931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8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2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13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364" y="1352550"/>
            <a:ext cx="8315325" cy="406400"/>
          </a:xfrm>
        </p:spPr>
        <p:txBody>
          <a:bodyPr>
            <a:noAutofit/>
          </a:bodyPr>
          <a:lstStyle>
            <a:lvl1pPr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/>
          </p:nvPr>
        </p:nvSpPr>
        <p:spPr>
          <a:xfrm>
            <a:off x="360363" y="1979407"/>
            <a:ext cx="8280400" cy="1295226"/>
          </a:xfrm>
        </p:spPr>
        <p:txBody>
          <a:bodyPr/>
          <a:lstStyle>
            <a:lvl1pPr>
              <a:spcAft>
                <a:spcPts val="523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8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6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32.xml"/><Relationship Id="rId7" Type="http://schemas.openxmlformats.org/officeDocument/2006/relationships/theme" Target="../theme/theme2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5" Type="http://schemas.openxmlformats.org/officeDocument/2006/relationships/slideLayout" Target="../slideLayouts/slideLayout12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oleObject" Target="../embeddings/oleObject2.bin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66784907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33165530"/>
              </p:ext>
            </p:extLst>
          </p:nvPr>
        </p:nvGraphicFramePr>
        <p:xfrm>
          <a:off x="0" y="0"/>
          <a:ext cx="1619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5" y="26991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4165" y="303928"/>
            <a:ext cx="69789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4158" y="81783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4158" y="651266"/>
            <a:ext cx="5237912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Arial" pitchFamily="34" charset="0"/>
              </a:rPr>
              <a:t>Unit of measure</a:t>
            </a:r>
          </a:p>
        </p:txBody>
      </p:sp>
      <p:grpSp>
        <p:nvGrpSpPr>
          <p:cNvPr id="4" name="McK Slide Elements" hidden="1"/>
          <p:cNvGrpSpPr/>
          <p:nvPr/>
        </p:nvGrpSpPr>
        <p:grpSpPr bwMode="auto">
          <a:xfrm>
            <a:off x="444160" y="6350797"/>
            <a:ext cx="8399345" cy="371367"/>
            <a:chOff x="121490" y="6350574"/>
            <a:chExt cx="8399344" cy="37136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121490" y="6350574"/>
              <a:ext cx="839934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121491" y="6568053"/>
              <a:ext cx="8089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69900" indent="-4699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</a:pPr>
              <a:endParaRPr lang="en-US" sz="1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138521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cs typeface="Arial" pitchFamily="34" charset="0"/>
                </a:rPr>
                <a:t>Unit of measure</a:t>
              </a:r>
            </a:p>
          </p:txBody>
        </p:sp>
      </p:grpSp>
      <p:grpSp>
        <p:nvGrpSpPr>
          <p:cNvPr id="29" name="LegendBoxes" hidden="1"/>
          <p:cNvGrpSpPr>
            <a:grpSpLocks/>
          </p:cNvGrpSpPr>
          <p:nvPr/>
        </p:nvGrpSpPr>
        <p:grpSpPr bwMode="auto">
          <a:xfrm>
            <a:off x="8124244" y="705007"/>
            <a:ext cx="763588" cy="996951"/>
            <a:chOff x="4936" y="176"/>
            <a:chExt cx="481" cy="628"/>
          </a:xfrm>
        </p:grpSpPr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3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LegendLines" hidden="1"/>
          <p:cNvGrpSpPr>
            <a:grpSpLocks/>
          </p:cNvGrpSpPr>
          <p:nvPr/>
        </p:nvGrpSpPr>
        <p:grpSpPr bwMode="auto">
          <a:xfrm>
            <a:off x="7816363" y="705009"/>
            <a:ext cx="1071563" cy="730251"/>
            <a:chOff x="4750" y="176"/>
            <a:chExt cx="675" cy="460"/>
          </a:xfrm>
        </p:grpSpPr>
        <p:sp>
          <p:nvSpPr>
            <p:cNvPr id="3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</p:grpSp>
      <p:grpSp>
        <p:nvGrpSpPr>
          <p:cNvPr id="45" name="McKSticker" hidden="1"/>
          <p:cNvGrpSpPr/>
          <p:nvPr/>
        </p:nvGrpSpPr>
        <p:grpSpPr bwMode="auto">
          <a:xfrm>
            <a:off x="7781228" y="704912"/>
            <a:ext cx="1066895" cy="212366"/>
            <a:chOff x="7673880" y="285750"/>
            <a:chExt cx="1066895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808080"/>
                  </a:solidFill>
                  <a:cs typeface="Arial" pitchFamily="34" charset="0"/>
                </a:rPr>
                <a:t>PRELIMINARY</a:t>
              </a:r>
            </a:p>
          </p:txBody>
        </p:sp>
        <p:cxnSp>
          <p:nvCxnSpPr>
            <p:cNvPr id="47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LegendMoons" hidden="1"/>
          <p:cNvGrpSpPr/>
          <p:nvPr/>
        </p:nvGrpSpPr>
        <p:grpSpPr bwMode="auto">
          <a:xfrm>
            <a:off x="8056808" y="705010"/>
            <a:ext cx="830430" cy="1307277"/>
            <a:chOff x="8732474" y="2484790"/>
            <a:chExt cx="899343" cy="1307277"/>
          </a:xfrm>
        </p:grpSpPr>
        <p:grpSp>
          <p:nvGrpSpPr>
            <p:cNvPr id="50" name="MoonLegend1"/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8732474" y="2484790"/>
              <a:ext cx="210312" cy="210312"/>
              <a:chOff x="4533" y="183"/>
              <a:chExt cx="144" cy="144"/>
            </a:xfrm>
          </p:grpSpPr>
          <p:sp>
            <p:nvSpPr>
              <p:cNvPr id="68" name="Oval 38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Arc 39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1" name="MoonLegend2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8732474" y="2759031"/>
              <a:ext cx="210312" cy="210312"/>
              <a:chOff x="1694" y="2044"/>
              <a:chExt cx="160" cy="160"/>
            </a:xfrm>
          </p:grpSpPr>
          <p:sp>
            <p:nvSpPr>
              <p:cNvPr id="66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MoonLegend4"/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8732474" y="3307513"/>
              <a:ext cx="210312" cy="210312"/>
              <a:chOff x="4495" y="1198"/>
              <a:chExt cx="160" cy="160"/>
            </a:xfrm>
          </p:grpSpPr>
          <p:sp>
            <p:nvSpPr>
              <p:cNvPr id="64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MoonLegend5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732474" y="3581755"/>
              <a:ext cx="210312" cy="210312"/>
              <a:chOff x="4495" y="1440"/>
              <a:chExt cx="160" cy="160"/>
            </a:xfrm>
          </p:grpSpPr>
          <p:sp>
            <p:nvSpPr>
              <p:cNvPr id="62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3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Legend1"/>
            <p:cNvSpPr>
              <a:spLocks noChangeArrowheads="1"/>
            </p:cNvSpPr>
            <p:nvPr/>
          </p:nvSpPr>
          <p:spPr bwMode="auto">
            <a:xfrm>
              <a:off x="9079760" y="2497613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5" name="Legend2"/>
            <p:cNvSpPr>
              <a:spLocks noChangeArrowheads="1"/>
            </p:cNvSpPr>
            <p:nvPr/>
          </p:nvSpPr>
          <p:spPr bwMode="auto">
            <a:xfrm>
              <a:off x="9079760" y="2771854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6" name="Legend3"/>
            <p:cNvSpPr>
              <a:spLocks noChangeArrowheads="1"/>
            </p:cNvSpPr>
            <p:nvPr/>
          </p:nvSpPr>
          <p:spPr bwMode="auto">
            <a:xfrm>
              <a:off x="9079760" y="3046095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7" name="Legend4"/>
            <p:cNvSpPr>
              <a:spLocks noChangeArrowheads="1"/>
            </p:cNvSpPr>
            <p:nvPr/>
          </p:nvSpPr>
          <p:spPr bwMode="auto">
            <a:xfrm>
              <a:off x="9079760" y="3320336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sp>
          <p:nvSpPr>
            <p:cNvPr id="58" name="Legend5"/>
            <p:cNvSpPr>
              <a:spLocks noChangeArrowheads="1"/>
            </p:cNvSpPr>
            <p:nvPr/>
          </p:nvSpPr>
          <p:spPr bwMode="auto">
            <a:xfrm>
              <a:off x="9079760" y="3594578"/>
              <a:ext cx="55205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113388"/>
                </a:buClr>
              </a:pPr>
              <a:r>
                <a:rPr lang="en-US" sz="1200" dirty="0">
                  <a:solidFill>
                    <a:srgbClr val="000000"/>
                  </a:solidFill>
                  <a:cs typeface="Arial" pitchFamily="34" charset="0"/>
                </a:rPr>
                <a:t>Legend</a:t>
              </a:r>
            </a:p>
          </p:txBody>
        </p:sp>
        <p:grpSp>
          <p:nvGrpSpPr>
            <p:cNvPr id="59" name="MoonLegend3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8732474" y="3033272"/>
              <a:ext cx="210312" cy="210312"/>
              <a:chOff x="4495" y="1198"/>
              <a:chExt cx="160" cy="160"/>
            </a:xfrm>
          </p:grpSpPr>
          <p:sp>
            <p:nvSpPr>
              <p:cNvPr id="60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0" name="McK Moon" hidden="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8063333" y="2263593"/>
            <a:ext cx="236413" cy="256032"/>
            <a:chOff x="1600" y="1600"/>
            <a:chExt cx="161" cy="161"/>
          </a:xfrm>
        </p:grpSpPr>
        <p:sp>
          <p:nvSpPr>
            <p:cNvPr id="71" name="Oval 90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00" y="1600"/>
              <a:ext cx="161" cy="161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2" name="Arc 9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75" name="Slide Number Placeholder 5"/>
          <p:cNvSpPr txBox="1">
            <a:spLocks/>
          </p:cNvSpPr>
          <p:nvPr userDrawn="1"/>
        </p:nvSpPr>
        <p:spPr>
          <a:xfrm>
            <a:off x="8634052" y="6596644"/>
            <a:ext cx="479809" cy="272242"/>
          </a:xfrm>
          <a:prstGeom prst="rect">
            <a:avLst/>
          </a:prstGeom>
        </p:spPr>
        <p:txBody>
          <a:bodyPr vert="horz" lIns="36000" tIns="36000" rIns="72000" bIns="72000" rtlCol="0" anchor="b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80F5DEA-BAF1-4358-B29D-EA8096A8D02C}" type="slidenum">
              <a:rPr lang="en-GB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0" r:id="rId4"/>
    <p:sldLayoutId id="2147483681" r:id="rId5"/>
    <p:sldLayoutId id="2147483684" r:id="rId6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Metadata</a:t>
            </a:r>
          </a:p>
        </p:txBody>
      </p:sp>
      <p:pic>
        <p:nvPicPr>
          <p:cNvPr id="40" name="Picture 39" descr="sr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94919" y="5018395"/>
            <a:ext cx="2998972" cy="7261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 descr="tg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30892" y="1476681"/>
            <a:ext cx="2566069" cy="682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1309490" y="241707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Presentation Layer</a:t>
            </a:r>
            <a:endParaRPr lang="en-US" sz="16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309490" y="3209255"/>
            <a:ext cx="3051859" cy="706165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Integration Layer / Data Vault</a:t>
            </a: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309490" y="4005064"/>
            <a:ext cx="3051859" cy="707552"/>
          </a:xfrm>
          <a:prstGeom prst="rect">
            <a:avLst/>
          </a:prstGeom>
          <a:solidFill>
            <a:srgbClr val="487BB8"/>
          </a:solidFill>
          <a:ln w="12700">
            <a:solidFill>
              <a:srgbClr val="4BACC6"/>
            </a:solidFill>
            <a:round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Times New Roman" pitchFamily="18" charset="0"/>
              </a:rPr>
              <a:t>Staging Layer</a:t>
            </a: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4460776" y="2417697"/>
            <a:ext cx="53040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Integration Metadata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662563" y="2417697"/>
            <a:ext cx="538678" cy="2288565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ea typeface="Times New Roman" pitchFamily="18" charset="0"/>
                <a:cs typeface="Times New Roman" pitchFamily="18" charset="0"/>
              </a:rPr>
              <a:t>Exception Handling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2513012" y="2991471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 rot="5400000">
            <a:off x="4383015" y="4140693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 rot="16200000">
            <a:off x="4332477" y="4271799"/>
            <a:ext cx="131799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AutoShape 16"/>
          <p:cNvSpPr>
            <a:spLocks noChangeArrowheads="1"/>
          </p:cNvSpPr>
          <p:nvPr/>
        </p:nvSpPr>
        <p:spPr bwMode="auto">
          <a:xfrm rot="5400000">
            <a:off x="4382319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5" name="AutoShape 17"/>
          <p:cNvSpPr>
            <a:spLocks noChangeArrowheads="1"/>
          </p:cNvSpPr>
          <p:nvPr/>
        </p:nvSpPr>
        <p:spPr bwMode="auto">
          <a:xfrm rot="16200000">
            <a:off x="4333170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 rot="5400000">
            <a:off x="4382319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 rot="16200000">
            <a:off x="4333170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8" name="AutoShape 20"/>
          <p:cNvSpPr>
            <a:spLocks noChangeArrowheads="1"/>
          </p:cNvSpPr>
          <p:nvPr/>
        </p:nvSpPr>
        <p:spPr bwMode="auto">
          <a:xfrm rot="5400000">
            <a:off x="1218651" y="4161504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9" name="AutoShape 21"/>
          <p:cNvSpPr>
            <a:spLocks noChangeArrowheads="1"/>
          </p:cNvSpPr>
          <p:nvPr/>
        </p:nvSpPr>
        <p:spPr bwMode="auto">
          <a:xfrm rot="16200000">
            <a:off x="1168113" y="4292609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0" name="AutoShape 22"/>
          <p:cNvSpPr>
            <a:spLocks noChangeArrowheads="1"/>
          </p:cNvSpPr>
          <p:nvPr/>
        </p:nvSpPr>
        <p:spPr bwMode="auto">
          <a:xfrm rot="5400000">
            <a:off x="1217955" y="3393602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 rot="16200000">
            <a:off x="1168807" y="3523320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 rot="5400000">
            <a:off x="1217955" y="2575061"/>
            <a:ext cx="131798" cy="281972"/>
          </a:xfrm>
          <a:prstGeom prst="upArrow">
            <a:avLst>
              <a:gd name="adj1" fmla="val 50000"/>
              <a:gd name="adj2" fmla="val 5074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AutoShape 25"/>
          <p:cNvSpPr>
            <a:spLocks noChangeArrowheads="1"/>
          </p:cNvSpPr>
          <p:nvPr/>
        </p:nvSpPr>
        <p:spPr bwMode="auto">
          <a:xfrm rot="16200000">
            <a:off x="1168807" y="2706167"/>
            <a:ext cx="130411" cy="281972"/>
          </a:xfrm>
          <a:prstGeom prst="upArrow">
            <a:avLst>
              <a:gd name="adj1" fmla="val 50000"/>
              <a:gd name="adj2" fmla="val 50742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2" name="AutoShape 12"/>
          <p:cNvSpPr>
            <a:spLocks noChangeArrowheads="1"/>
          </p:cNvSpPr>
          <p:nvPr/>
        </p:nvSpPr>
        <p:spPr bwMode="auto">
          <a:xfrm>
            <a:off x="2528180" y="3840132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3" name="AutoShape 12"/>
          <p:cNvSpPr>
            <a:spLocks noChangeArrowheads="1"/>
          </p:cNvSpPr>
          <p:nvPr/>
        </p:nvSpPr>
        <p:spPr bwMode="auto">
          <a:xfrm>
            <a:off x="2513012" y="4653139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2487" y="1087980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80BC">
                    <a:lumMod val="50000"/>
                  </a:srgbClr>
                </a:solidFill>
              </a:rPr>
              <a:t>Information Delivery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0898" y="5723964"/>
            <a:ext cx="25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80BC">
                    <a:lumMod val="50000"/>
                  </a:srgbClr>
                </a:solidFill>
              </a:rPr>
              <a:t>Source Systems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2509367" y="2159136"/>
            <a:ext cx="701349" cy="317119"/>
          </a:xfrm>
          <a:prstGeom prst="upArrow">
            <a:avLst>
              <a:gd name="adj1" fmla="val 42046"/>
              <a:gd name="adj2" fmla="val 51069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76130"/>
              </p:ext>
            </p:extLst>
          </p:nvPr>
        </p:nvGraphicFramePr>
        <p:xfrm>
          <a:off x="2483768" y="2132856"/>
          <a:ext cx="381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5005834" imgH="3052890" progId="Visio.Drawing.11">
                  <p:embed/>
                </p:oleObj>
              </mc:Choice>
              <mc:Fallback>
                <p:oleObj name="Visio" r:id="rId3" imgW="5005834" imgH="3052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32856"/>
                        <a:ext cx="3810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0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11589"/>
              </p:ext>
            </p:extLst>
          </p:nvPr>
        </p:nvGraphicFramePr>
        <p:xfrm>
          <a:off x="1471612" y="2060848"/>
          <a:ext cx="62007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8129111" imgH="4177710" progId="Visio.Drawing.11">
                  <p:embed/>
                </p:oleObj>
              </mc:Choice>
              <mc:Fallback>
                <p:oleObj name="Visio" r:id="rId3" imgW="8129111" imgH="4177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2" y="2060848"/>
                        <a:ext cx="62007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0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4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798359"/>
              </p:ext>
            </p:extLst>
          </p:nvPr>
        </p:nvGraphicFramePr>
        <p:xfrm>
          <a:off x="1691680" y="1628800"/>
          <a:ext cx="55245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6517768" imgH="2836890" progId="Visio.Drawing.11">
                  <p:embed/>
                </p:oleObj>
              </mc:Choice>
              <mc:Fallback>
                <p:oleObj name="Visio" r:id="rId3" imgW="6517768" imgH="2836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5245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5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2654"/>
              </p:ext>
            </p:extLst>
          </p:nvPr>
        </p:nvGraphicFramePr>
        <p:xfrm>
          <a:off x="1763688" y="1124744"/>
          <a:ext cx="49911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3" imgW="6806184" imgH="3997757" progId="Visio.Drawing.11">
                  <p:embed/>
                </p:oleObj>
              </mc:Choice>
              <mc:Fallback>
                <p:oleObj name="Visio" r:id="rId3" imgW="6806184" imgH="39977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24744"/>
                        <a:ext cx="4991100" cy="294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7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6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07705" y="2852936"/>
            <a:ext cx="5219700" cy="388937"/>
          </a:xfrm>
          <a:custGeom>
            <a:avLst/>
            <a:gdLst>
              <a:gd name="T0" fmla="*/ 128 w 8816"/>
              <a:gd name="T1" fmla="*/ 646 h 654"/>
              <a:gd name="T2" fmla="*/ 8688 w 8816"/>
              <a:gd name="T3" fmla="*/ 646 h 654"/>
              <a:gd name="T4" fmla="*/ 8688 w 8816"/>
              <a:gd name="T5" fmla="*/ 654 h 654"/>
              <a:gd name="T6" fmla="*/ 8809 w 8816"/>
              <a:gd name="T7" fmla="*/ 533 h 654"/>
              <a:gd name="T8" fmla="*/ 8809 w 8816"/>
              <a:gd name="T9" fmla="*/ 533 h 654"/>
              <a:gd name="T10" fmla="*/ 8816 w 8816"/>
              <a:gd name="T11" fmla="*/ 534 h 654"/>
              <a:gd name="T12" fmla="*/ 8816 w 8816"/>
              <a:gd name="T13" fmla="*/ 118 h 654"/>
              <a:gd name="T14" fmla="*/ 8809 w 8816"/>
              <a:gd name="T15" fmla="*/ 121 h 654"/>
              <a:gd name="T16" fmla="*/ 8688 w 8816"/>
              <a:gd name="T17" fmla="*/ 0 h 654"/>
              <a:gd name="T18" fmla="*/ 8688 w 8816"/>
              <a:gd name="T19" fmla="*/ 6 h 654"/>
              <a:gd name="T20" fmla="*/ 128 w 8816"/>
              <a:gd name="T21" fmla="*/ 6 h 654"/>
              <a:gd name="T22" fmla="*/ 121 w 8816"/>
              <a:gd name="T23" fmla="*/ 0 h 654"/>
              <a:gd name="T24" fmla="*/ 0 w 8816"/>
              <a:gd name="T25" fmla="*/ 121 h 654"/>
              <a:gd name="T26" fmla="*/ 0 w 8816"/>
              <a:gd name="T27" fmla="*/ 118 h 654"/>
              <a:gd name="T28" fmla="*/ 0 w 8816"/>
              <a:gd name="T29" fmla="*/ 534 h 654"/>
              <a:gd name="T30" fmla="*/ 0 w 8816"/>
              <a:gd name="T31" fmla="*/ 533 h 654"/>
              <a:gd name="T32" fmla="*/ 121 w 8816"/>
              <a:gd name="T33" fmla="*/ 654 h 654"/>
              <a:gd name="T34" fmla="*/ 128 w 8816"/>
              <a:gd name="T35" fmla="*/ 646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16" h="654">
                <a:moveTo>
                  <a:pt x="128" y="646"/>
                </a:moveTo>
                <a:lnTo>
                  <a:pt x="8688" y="646"/>
                </a:lnTo>
                <a:lnTo>
                  <a:pt x="8688" y="654"/>
                </a:lnTo>
                <a:cubicBezTo>
                  <a:pt x="8755" y="654"/>
                  <a:pt x="8809" y="600"/>
                  <a:pt x="8809" y="533"/>
                </a:cubicBezTo>
                <a:cubicBezTo>
                  <a:pt x="8809" y="533"/>
                  <a:pt x="8809" y="533"/>
                  <a:pt x="8809" y="533"/>
                </a:cubicBezTo>
                <a:lnTo>
                  <a:pt x="8816" y="534"/>
                </a:lnTo>
                <a:lnTo>
                  <a:pt x="8816" y="118"/>
                </a:lnTo>
                <a:lnTo>
                  <a:pt x="8809" y="121"/>
                </a:lnTo>
                <a:cubicBezTo>
                  <a:pt x="8809" y="54"/>
                  <a:pt x="8755" y="0"/>
                  <a:pt x="8688" y="0"/>
                </a:cubicBezTo>
                <a:lnTo>
                  <a:pt x="8688" y="6"/>
                </a:lnTo>
                <a:lnTo>
                  <a:pt x="128" y="6"/>
                </a:ln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18"/>
                </a:lnTo>
                <a:lnTo>
                  <a:pt x="0" y="534"/>
                </a:lnTo>
                <a:lnTo>
                  <a:pt x="0" y="533"/>
                </a:lnTo>
                <a:cubicBezTo>
                  <a:pt x="0" y="600"/>
                  <a:pt x="54" y="654"/>
                  <a:pt x="121" y="654"/>
                </a:cubicBezTo>
                <a:lnTo>
                  <a:pt x="128" y="64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/>
              <a:t>Batch scheduler (i.e. script or job)</a:t>
            </a:r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95004" y="4869160"/>
            <a:ext cx="5248275" cy="388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/>
              <a:t>Repository (event logging and validation)</a:t>
            </a: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>
            <a:off x="1895004" y="3579365"/>
            <a:ext cx="5219700" cy="939093"/>
          </a:xfrm>
          <a:prstGeom prst="roundRect">
            <a:avLst/>
          </a:prstGeom>
          <a:solidFill>
            <a:srgbClr val="96969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Batch (workflow / container)</a:t>
            </a:r>
          </a:p>
        </p:txBody>
      </p:sp>
      <p:sp>
        <p:nvSpPr>
          <p:cNvPr id="14354" name="Rounded Rectangle 14353"/>
          <p:cNvSpPr/>
          <p:nvPr/>
        </p:nvSpPr>
        <p:spPr>
          <a:xfrm>
            <a:off x="2177149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Module 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796131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Module 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36096" y="3933056"/>
            <a:ext cx="1407947" cy="324036"/>
          </a:xfrm>
          <a:prstGeom prst="round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Module 3</a:t>
            </a:r>
          </a:p>
        </p:txBody>
      </p:sp>
      <p:cxnSp>
        <p:nvCxnSpPr>
          <p:cNvPr id="58" name="Straight Arrow Connector 57"/>
          <p:cNvCxnSpPr/>
          <p:nvPr/>
        </p:nvCxnSpPr>
        <p:spPr bwMode="gray">
          <a:xfrm>
            <a:off x="2648992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gray">
          <a:xfrm>
            <a:off x="6852132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gray">
          <a:xfrm>
            <a:off x="4499992" y="3241873"/>
            <a:ext cx="0" cy="3374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14360"/>
          <p:cNvSpPr txBox="1"/>
          <p:nvPr/>
        </p:nvSpPr>
        <p:spPr>
          <a:xfrm rot="16200000">
            <a:off x="6278135" y="4477661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dirty="0"/>
              <a:t>Batch finish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5104" y="4384564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Module start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691970" y="443740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Batch start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598362" y="4392832"/>
            <a:ext cx="893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Module finish</a:t>
            </a:r>
          </a:p>
        </p:txBody>
      </p:sp>
      <p:cxnSp>
        <p:nvCxnSpPr>
          <p:cNvPr id="81" name="Straight Arrow Connector 80"/>
          <p:cNvCxnSpPr/>
          <p:nvPr/>
        </p:nvCxnSpPr>
        <p:spPr bwMode="gray">
          <a:xfrm>
            <a:off x="2189386" y="4518458"/>
            <a:ext cx="0" cy="3507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gray">
          <a:xfrm>
            <a:off x="3153048" y="4259522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gray">
          <a:xfrm>
            <a:off x="4211960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gray">
          <a:xfrm>
            <a:off x="4716016" y="4273574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gray">
          <a:xfrm>
            <a:off x="5868144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gray">
          <a:xfrm>
            <a:off x="6372200" y="4264276"/>
            <a:ext cx="0" cy="60963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7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06342"/>
              </p:ext>
            </p:extLst>
          </p:nvPr>
        </p:nvGraphicFramePr>
        <p:xfrm>
          <a:off x="-171450" y="1122363"/>
          <a:ext cx="96043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3" imgW="9810890" imgH="5753065" progId="Visio.Drawing.11">
                  <p:embed/>
                </p:oleObj>
              </mc:Choice>
              <mc:Fallback>
                <p:oleObj name="Visio" r:id="rId3" imgW="9810890" imgH="57530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1450" y="1122363"/>
                        <a:ext cx="96043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96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7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02452"/>
              </p:ext>
            </p:extLst>
          </p:nvPr>
        </p:nvGraphicFramePr>
        <p:xfrm>
          <a:off x="1835696" y="1124744"/>
          <a:ext cx="76009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3" imgW="8753345" imgH="5343498" progId="Visio.Drawing.11">
                  <p:embed/>
                </p:oleObj>
              </mc:Choice>
              <mc:Fallback>
                <p:oleObj name="Visio" r:id="rId3" imgW="8753345" imgH="5343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24744"/>
                        <a:ext cx="760095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970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glish Allianz_CF_MU2683">
  <a:themeElements>
    <a:clrScheme name="Current">
      <a:dk1>
        <a:srgbClr val="000000"/>
      </a:dk1>
      <a:lt1>
        <a:srgbClr val="FFFFFF"/>
      </a:lt1>
      <a:dk2>
        <a:srgbClr val="113388"/>
      </a:dk2>
      <a:lt2>
        <a:srgbClr val="5F5F5F"/>
      </a:lt2>
      <a:accent1>
        <a:srgbClr val="113388"/>
      </a:accent1>
      <a:accent2>
        <a:srgbClr val="426BB3"/>
      </a:accent2>
      <a:accent3>
        <a:srgbClr val="819CCC"/>
      </a:accent3>
      <a:accent4>
        <a:srgbClr val="C6CEE2"/>
      </a:accent4>
      <a:accent5>
        <a:srgbClr val="FF6600"/>
      </a:accent5>
      <a:accent6>
        <a:srgbClr val="808080"/>
      </a:accent6>
      <a:hlink>
        <a:srgbClr val="819CCC"/>
      </a:hlink>
      <a:folHlink>
        <a:srgbClr val="C6CEE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13388"/>
        </a:dk2>
        <a:lt2>
          <a:srgbClr val="5F5F5F"/>
        </a:lt2>
        <a:accent1>
          <a:srgbClr val="113388"/>
        </a:accent1>
        <a:accent2>
          <a:srgbClr val="426BB3"/>
        </a:accent2>
        <a:accent3>
          <a:srgbClr val="819CCC"/>
        </a:accent3>
        <a:accent4>
          <a:srgbClr val="C6CEE2"/>
        </a:accent4>
        <a:accent5>
          <a:srgbClr val="FF6600"/>
        </a:accent5>
        <a:accent6>
          <a:srgbClr val="808080"/>
        </a:accent6>
        <a:hlink>
          <a:srgbClr val="819CCC"/>
        </a:hlink>
        <a:folHlink>
          <a:srgbClr val="C6C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Arial Unicode MS</vt:lpstr>
      <vt:lpstr>Calibri</vt:lpstr>
      <vt:lpstr>Times New Roman</vt:lpstr>
      <vt:lpstr>English Allianz_CF_MU2683</vt:lpstr>
      <vt:lpstr>1_English Allianz_CF_MU2683</vt:lpstr>
      <vt:lpstr>think-cell Slide</vt:lpstr>
      <vt:lpstr>Visio</vt:lpstr>
      <vt:lpstr>Microsoft Visio 2003-2010 Drawing</vt:lpstr>
      <vt:lpstr>Integration Metadata</vt:lpstr>
      <vt:lpstr>Figure 2</vt:lpstr>
      <vt:lpstr>Figure 3</vt:lpstr>
      <vt:lpstr>Figure 4</vt:lpstr>
      <vt:lpstr>Figure 5</vt:lpstr>
      <vt:lpstr>Figure 6</vt:lpstr>
      <vt:lpstr>Figure 7</vt:lpstr>
      <vt:lpstr>Figure 7</vt:lpstr>
    </vt:vector>
  </TitlesOfParts>
  <Company>Allianz Global Assistance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Roelant Vos</dc:creator>
  <cp:lastModifiedBy>Roelant Vos</cp:lastModifiedBy>
  <cp:revision>33</cp:revision>
  <dcterms:created xsi:type="dcterms:W3CDTF">2014-12-23T05:06:07Z</dcterms:created>
  <dcterms:modified xsi:type="dcterms:W3CDTF">2018-03-25T09:30:19Z</dcterms:modified>
</cp:coreProperties>
</file>