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5" r:id="rId4"/>
    <p:sldId id="264" r:id="rId5"/>
    <p:sldId id="262" r:id="rId6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100" d="100"/>
          <a:sy n="100" d="100"/>
        </p:scale>
        <p:origin x="1518" y="9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mc="http://schemas.openxmlformats.org/markup-compatibility/2006" xmlns:mv="urn:schemas-microsoft-com:mac:vml"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FHN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06.06.2015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FHNW UUID, &lt;Ihr Name&gt;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06.06.2015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FHNW UUID, &lt;Ihr Name&gt;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06.06.2015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FHNW UUID, &lt;Ihr Name&gt;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06.06.2015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FHNW UUID, &lt;Ihr Name&gt;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06.06.2015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FHNW UUID, &lt;Ihr Name&gt;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1031" name="Picture 7" descr="FHN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0825"/>
            <a:ext cx="23479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831"/>
            <a:ext cx="9994900" cy="4191000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Präsentation </a:t>
            </a:r>
            <a:r>
              <a:rPr lang="de-CH" dirty="0" smtClean="0"/>
              <a:t>HolidayFinder, Simon Wächter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UUID 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solidFill>
            <a:srgbClr val="FF6600"/>
          </a:solidFill>
          <a:ln>
            <a:solidFill>
              <a:srgbClr val="FF6600"/>
            </a:solidFill>
          </a:ln>
        </p:spPr>
        <p:txBody>
          <a:bodyPr/>
          <a:lstStyle/>
          <a:p>
            <a:endParaRPr lang="de-CH" dirty="0">
              <a:ln>
                <a:solidFill>
                  <a:srgbClr val="FF6600"/>
                </a:solidFill>
              </a:ln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06.06.2016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FHNW UUID, </a:t>
            </a:r>
            <a:r>
              <a:rPr lang="de-DE" dirty="0" smtClean="0">
                <a:solidFill>
                  <a:srgbClr val="000000"/>
                </a:solidFill>
              </a:rPr>
              <a:t>Simon Wächter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Erkenntnisse aus den Usability-Tests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Prototyping-Strategie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Persönlich Erkenntnisse aus der Fallstudie und Reflexion</a:t>
            </a:r>
          </a:p>
          <a:p>
            <a:pPr marL="809625" lvl="1" indent="-45720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06.06.2015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FHNW UUID, </a:t>
            </a:r>
            <a:r>
              <a:rPr lang="de-DE" dirty="0" smtClean="0"/>
              <a:t>Simon Wächter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Erkenntnisse aus den Usability-Tests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9955212" cy="4464050"/>
          </a:xfrm>
        </p:spPr>
        <p:txBody>
          <a:bodyPr/>
          <a:lstStyle/>
          <a:p>
            <a:r>
              <a:rPr lang="de-DE" dirty="0" smtClean="0"/>
              <a:t>3 Nutzerszenarien, 2. Durchlauf mit High-</a:t>
            </a:r>
            <a:r>
              <a:rPr lang="de-DE" dirty="0" err="1" smtClean="0"/>
              <a:t>Fi</a:t>
            </a:r>
            <a:r>
              <a:rPr lang="de-DE" dirty="0" smtClean="0"/>
              <a:t> Prototyp (Webseite)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Generell gutes bis sehr gutes Feedback</a:t>
            </a:r>
          </a:p>
          <a:p>
            <a:r>
              <a:rPr lang="de-DE" dirty="0" smtClean="0"/>
              <a:t>Problem: Unterschiedliche Interpretation des Wortes „Surprise“ </a:t>
            </a:r>
            <a:r>
              <a:rPr lang="de-DE" dirty="0" smtClean="0">
                <a:sym typeface="Wingdings" panose="05000000000000000000" pitchFamily="2" charset="2"/>
              </a:rPr>
              <a:t> Surprise kann als Zufall verstanden werden: Google Search, gib mir etwas zufälliges zum Thema x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(Google: Auf gut Glück suchen)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42832"/>
              </p:ext>
            </p:extLst>
          </p:nvPr>
        </p:nvGraphicFramePr>
        <p:xfrm>
          <a:off x="734492" y="2700511"/>
          <a:ext cx="914687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668"/>
                <a:gridCol w="864096"/>
                <a:gridCol w="2160240"/>
                <a:gridCol w="1080120"/>
                <a:gridCol w="1224136"/>
                <a:gridCol w="1789922"/>
                <a:gridCol w="1306697"/>
              </a:tblGrid>
              <a:tr h="370793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Datum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Prototyp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Nutzerszenario und Person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Erwartetes</a:t>
                      </a:r>
                      <a:r>
                        <a:rPr lang="de-CH" sz="1200" baseline="0" dirty="0" smtClean="0">
                          <a:solidFill>
                            <a:schemeClr val="tx1"/>
                          </a:solidFill>
                        </a:rPr>
                        <a:t> Resultat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Beobachtetes Resultat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Erkenntnis (Beschreibung)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In Prototyp eingeflossen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30.05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High-</a:t>
                      </a:r>
                      <a:r>
                        <a:rPr lang="de-CH" sz="1200" dirty="0" err="1" smtClean="0">
                          <a:solidFill>
                            <a:schemeClr val="tx1"/>
                          </a:solidFill>
                        </a:rPr>
                        <a:t>Fi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Anmelden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de-CH" sz="1200" baseline="0" dirty="0" smtClean="0">
                          <a:solidFill>
                            <a:schemeClr val="tx1"/>
                          </a:solidFill>
                        </a:rPr>
                        <a:t> Sekunden</a:t>
                      </a:r>
                      <a:br>
                        <a:rPr lang="de-CH" sz="1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1200" baseline="0" dirty="0" smtClean="0">
                          <a:solidFill>
                            <a:schemeClr val="tx1"/>
                          </a:solidFill>
                        </a:rPr>
                        <a:t>5 Klicks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10 Sekunden</a:t>
                      </a:r>
                    </a:p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4 Klicks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Guter</a:t>
                      </a:r>
                      <a:r>
                        <a:rPr lang="de-CH" sz="1200" baseline="0" dirty="0" smtClean="0">
                          <a:solidFill>
                            <a:schemeClr val="tx1"/>
                          </a:solidFill>
                        </a:rPr>
                        <a:t> Testablauf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Keine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30.05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High-</a:t>
                      </a:r>
                      <a:r>
                        <a:rPr lang="de-CH" sz="1200" dirty="0" err="1" smtClean="0">
                          <a:solidFill>
                            <a:schemeClr val="tx1"/>
                          </a:solidFill>
                        </a:rPr>
                        <a:t>Fi</a:t>
                      </a:r>
                      <a:endParaRPr lang="de-C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Surprise Reise buchen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2 Minuten</a:t>
                      </a:r>
                      <a:br>
                        <a:rPr lang="de-CH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15 Klicks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&gt;2</a:t>
                      </a:r>
                      <a:r>
                        <a:rPr lang="de-CH" sz="1200" baseline="0" dirty="0" smtClean="0">
                          <a:solidFill>
                            <a:schemeClr val="tx1"/>
                          </a:solidFill>
                        </a:rPr>
                        <a:t> Minuten</a:t>
                      </a:r>
                      <a:br>
                        <a:rPr lang="de-CH" sz="1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1200" baseline="0" dirty="0" smtClean="0">
                          <a:solidFill>
                            <a:schemeClr val="tx1"/>
                          </a:solidFill>
                        </a:rPr>
                        <a:t>12 Klicks</a:t>
                      </a:r>
                    </a:p>
                    <a:p>
                      <a:endParaRPr lang="de-CH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CH" sz="1400" baseline="0" dirty="0" smtClean="0">
                          <a:solidFill>
                            <a:srgbClr val="FF0000"/>
                          </a:solidFill>
                        </a:rPr>
                        <a:t>STOP</a:t>
                      </a:r>
                      <a:endParaRPr lang="de-CH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«Surprise» wird unterschiedlich</a:t>
                      </a:r>
                      <a:r>
                        <a:rPr lang="de-CH" sz="1200" baseline="0" dirty="0" smtClean="0">
                          <a:solidFill>
                            <a:schemeClr val="tx1"/>
                          </a:solidFill>
                        </a:rPr>
                        <a:t> interpretiert (Testperson verstand Google Suche auf gut Glück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Dokumentiert, aber noch</a:t>
                      </a:r>
                      <a:r>
                        <a:rPr lang="de-CH" sz="1200" baseline="0" dirty="0" smtClean="0">
                          <a:solidFill>
                            <a:schemeClr val="tx1"/>
                          </a:solidFill>
                        </a:rPr>
                        <a:t> nicht umgesetzt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30.05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High-</a:t>
                      </a:r>
                      <a:r>
                        <a:rPr lang="de-CH" sz="1200" dirty="0" err="1" smtClean="0">
                          <a:solidFill>
                            <a:schemeClr val="tx1"/>
                          </a:solidFill>
                        </a:rPr>
                        <a:t>Fi</a:t>
                      </a:r>
                      <a:endParaRPr lang="de-CH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Gebuchte Ferienangebote einsehen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10 Sekunden</a:t>
                      </a:r>
                      <a:br>
                        <a:rPr lang="de-CH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4 Klicks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7 Sekunden</a:t>
                      </a:r>
                      <a:br>
                        <a:rPr lang="de-CH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e-CH" sz="1200" baseline="0" dirty="0" smtClean="0">
                          <a:solidFill>
                            <a:schemeClr val="tx1"/>
                          </a:solidFill>
                        </a:rPr>
                        <a:t> Klicks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Guter Testablauf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chemeClr val="tx1"/>
                          </a:solidFill>
                        </a:rPr>
                        <a:t>Keine</a:t>
                      </a:r>
                      <a:endParaRPr lang="de-CH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06.06.2016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FHNW UUID, </a:t>
            </a:r>
            <a:r>
              <a:rPr lang="de-DE" dirty="0" smtClean="0">
                <a:solidFill>
                  <a:srgbClr val="000000"/>
                </a:solidFill>
              </a:rPr>
              <a:t>Simon Wächter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Prototyping-Strategie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9433048" cy="4464050"/>
          </a:xfrm>
        </p:spPr>
        <p:txBody>
          <a:bodyPr/>
          <a:lstStyle/>
          <a:p>
            <a:pPr marL="457200" indent="-457200"/>
            <a:r>
              <a:rPr lang="de-DE" dirty="0" smtClean="0"/>
              <a:t>Low-Fidelity (Stark horizontal)</a:t>
            </a:r>
            <a:endParaRPr lang="de-DE" dirty="0"/>
          </a:p>
          <a:p>
            <a:pPr marL="809625" lvl="1" indent="-457200"/>
            <a:r>
              <a:rPr lang="de-DE" dirty="0" smtClean="0"/>
              <a:t>Malen und Diskutieren: Schnell, billig, perfekt, um erste Ideen zu gewinnen</a:t>
            </a:r>
          </a:p>
          <a:p>
            <a:pPr marL="809625" lvl="1" indent="-457200"/>
            <a:r>
              <a:rPr lang="de-DE" dirty="0" smtClean="0"/>
              <a:t>Die daraus gewonnenen Erkenntnisse unbedingt dokumentieren, da jeder eine unterschiedliche Meinung hat (Haben wir erlebt </a:t>
            </a:r>
            <a:r>
              <a:rPr lang="de-DE" dirty="0" smtClean="0">
                <a:sym typeface="Wingdings" panose="05000000000000000000" pitchFamily="2" charset="2"/>
              </a:rPr>
              <a:t>Nerviges </a:t>
            </a:r>
            <a:r>
              <a:rPr lang="de-DE" dirty="0" err="1" smtClean="0">
                <a:sym typeface="Wingdings" panose="05000000000000000000" pitchFamily="2" charset="2"/>
              </a:rPr>
              <a:t>Aftermath</a:t>
            </a:r>
            <a:r>
              <a:rPr lang="de-DE" dirty="0" smtClean="0">
                <a:sym typeface="Wingdings" panose="05000000000000000000" pitchFamily="2" charset="2"/>
              </a:rPr>
              <a:t>, wenn jeder eine andere Meinung hat)</a:t>
            </a:r>
          </a:p>
          <a:p>
            <a:pPr marL="809625" lvl="1" indent="-457200"/>
            <a:r>
              <a:rPr lang="de-DE" dirty="0" smtClean="0">
                <a:sym typeface="Wingdings" panose="05000000000000000000" pitchFamily="2" charset="2"/>
              </a:rPr>
              <a:t>Dienen als Designhilfe  Wert wird oft unterschätzt</a:t>
            </a:r>
            <a:endParaRPr lang="de-DE" dirty="0" smtClean="0"/>
          </a:p>
          <a:p>
            <a:pPr marL="457200" indent="-457200"/>
            <a:r>
              <a:rPr lang="de-DE" dirty="0" err="1" smtClean="0">
                <a:sym typeface="Wingdings" panose="05000000000000000000" pitchFamily="2" charset="2"/>
              </a:rPr>
              <a:t>High-Fidelity</a:t>
            </a:r>
            <a:r>
              <a:rPr lang="de-DE" dirty="0" smtClean="0">
                <a:sym typeface="Wingdings" panose="05000000000000000000" pitchFamily="2" charset="2"/>
              </a:rPr>
              <a:t> (Stark horizontal, mittel – stark vertikal)</a:t>
            </a:r>
            <a:endParaRPr lang="de-DE" dirty="0"/>
          </a:p>
          <a:p>
            <a:pPr marL="809625" lvl="1" indent="-457200"/>
            <a:r>
              <a:rPr lang="de-DE" dirty="0" smtClean="0"/>
              <a:t>Webprototypen (HTML5) sind enorm flexibel und wertvoll, führen aber zu Detailarbeit (Randnotiz: Huch, ich brauch plötzlich ein Backend…)</a:t>
            </a:r>
          </a:p>
          <a:p>
            <a:pPr marL="809625" lvl="1" indent="-457200"/>
            <a:r>
              <a:rPr lang="de-DE" dirty="0" smtClean="0"/>
              <a:t>Trotzdem: Die Interaktivität rechtfertigt den Aufwand</a:t>
            </a:r>
          </a:p>
          <a:p>
            <a:pPr marL="809625" lvl="1" indent="-457200"/>
            <a:r>
              <a:rPr lang="de-DE" dirty="0" smtClean="0"/>
              <a:t>+Code aus dem Prototyp kann je nachdem in die produktive Applikation übernommen werden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06.06.2015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0000"/>
                </a:solidFill>
              </a:rPr>
              <a:t>FHNW UUID, </a:t>
            </a:r>
            <a:r>
              <a:rPr lang="de-DE" dirty="0" smtClean="0">
                <a:solidFill>
                  <a:srgbClr val="000000"/>
                </a:solidFill>
              </a:rPr>
              <a:t>Simon Wächter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Persönliche Erkenntnisse und Reflexion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Was habe ich gelernt:</a:t>
            </a:r>
            <a:endParaRPr lang="de-DE" dirty="0"/>
          </a:p>
          <a:p>
            <a:pPr marL="809625" lvl="1" indent="-457200"/>
            <a:r>
              <a:rPr lang="de-DE" dirty="0" smtClean="0"/>
              <a:t>UUID macht wirklich Sinn und kann Probleme frühzeitig verhindern (Keine unnötige, zeitverbrennende Theorieorgie)</a:t>
            </a:r>
          </a:p>
          <a:p>
            <a:pPr marL="809625" lvl="1" indent="-457200"/>
            <a:r>
              <a:rPr lang="de-DE" dirty="0" smtClean="0"/>
              <a:t>Idealerweise sollte ein Programmierer keine einzige produktive Codezeile schreiben, bis er die UUID Spezifikation erhalten hat. Erst dann darf er die produktive Applikation entwickeln (Er darf natürlich bei Prototypen helfen)</a:t>
            </a:r>
          </a:p>
          <a:p>
            <a:pPr marL="809625" lvl="1" indent="-457200"/>
            <a:r>
              <a:rPr lang="de-DE" dirty="0" smtClean="0"/>
              <a:t>Andere Menschen, andere Meinungen/Sachverhalte </a:t>
            </a:r>
            <a:r>
              <a:rPr lang="de-DE" dirty="0" smtClean="0">
                <a:sym typeface="Wingdings" panose="05000000000000000000" pitchFamily="2" charset="2"/>
              </a:rPr>
              <a:t> Für einem selber logische Sachen können zu Unklarheiten/Verwirrungen führen</a:t>
            </a:r>
          </a:p>
          <a:p>
            <a:pPr marL="457200" indent="-457200"/>
            <a:r>
              <a:rPr lang="de-DE" dirty="0" smtClean="0">
                <a:sym typeface="Wingdings" panose="05000000000000000000" pitchFamily="2" charset="2"/>
              </a:rPr>
              <a:t>Was ich verbessern würde:</a:t>
            </a:r>
            <a:endParaRPr lang="de-DE" dirty="0" smtClean="0"/>
          </a:p>
          <a:p>
            <a:pPr marL="809625" lvl="1" indent="-457200"/>
            <a:r>
              <a:rPr lang="de-DE" dirty="0" smtClean="0"/>
              <a:t>Mehr Menschen früher einbeziehen – Sie geben wertvollen Input</a:t>
            </a:r>
          </a:p>
          <a:p>
            <a:pPr marL="809625" lvl="1" indent="-457200"/>
            <a:r>
              <a:rPr lang="de-DE" dirty="0" smtClean="0"/>
              <a:t>Pragmatischer dokumentieren (</a:t>
            </a:r>
            <a:r>
              <a:rPr lang="de-DE" dirty="0" err="1" smtClean="0"/>
              <a:t>Less</a:t>
            </a:r>
            <a:r>
              <a:rPr lang="de-DE" dirty="0" smtClean="0"/>
              <a:t> is often more)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_fhnw (2)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pp_fhnw (2).potx</Template>
  <TotalTime>0</TotalTime>
  <Words>383</Words>
  <Application>Microsoft Office PowerPoint</Application>
  <PresentationFormat>Benutzerdefiniert</PresentationFormat>
  <Paragraphs>76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Wingdings</vt:lpstr>
      <vt:lpstr>pp_fhnw (2)</vt:lpstr>
      <vt:lpstr>UUID </vt:lpstr>
      <vt:lpstr>Agenda</vt:lpstr>
      <vt:lpstr>Erkenntnisse aus den Usability-Tests</vt:lpstr>
      <vt:lpstr>Prototyping-Strategie</vt:lpstr>
      <vt:lpstr>Persönliche Erkenntnisse und Reflexion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UUID </dc:title>
  <dc:creator>Silvia Zimmermann</dc:creator>
  <cp:lastModifiedBy>swaechter</cp:lastModifiedBy>
  <cp:revision>30</cp:revision>
  <dcterms:created xsi:type="dcterms:W3CDTF">2016-05-30T09:57:56Z</dcterms:created>
  <dcterms:modified xsi:type="dcterms:W3CDTF">2016-06-01T19:28:54Z</dcterms:modified>
</cp:coreProperties>
</file>