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7"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90" r:id="rId19"/>
    <p:sldId id="291"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0" autoAdjust="0"/>
  </p:normalViewPr>
  <p:slideViewPr>
    <p:cSldViewPr snapToGrid="0">
      <p:cViewPr varScale="1">
        <p:scale>
          <a:sx n="92" d="100"/>
          <a:sy n="92" d="100"/>
        </p:scale>
        <p:origin x="64"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62184-5CA4-4F35-880A-30BBB5DC7B35}"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BCBF5-78E0-4D21-B370-F8D7AF8518EF}" type="slidenum">
              <a:rPr lang="en-US" smtClean="0"/>
              <a:t>‹#›</a:t>
            </a:fld>
            <a:endParaRPr lang="en-US"/>
          </a:p>
        </p:txBody>
      </p:sp>
    </p:spTree>
    <p:extLst>
      <p:ext uri="{BB962C8B-B14F-4D97-AF65-F5344CB8AC3E}">
        <p14:creationId xmlns:p14="http://schemas.microsoft.com/office/powerpoint/2010/main" val="27980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 Unified Cyber Ontology (UCO), which defines classes of cyber objects (e.g., items, tools, people, places), the relations to other cyber objects, provenance of items and actions taken in an action life-cycle. The CASE domain of discourse is focused on “investigation” concentrated on Observable Objects and their associated Facets, whereas the UCO serves as an ontological foundation for modeling the broader cyber-domain, treating observable cyber-items and their associated facets more generally.</a:t>
            </a:r>
          </a:p>
          <a:p>
            <a:r>
              <a:rPr lang="en-US" b="1" i="0" dirty="0">
                <a:solidFill>
                  <a:srgbClr val="212529"/>
                </a:solidFill>
                <a:effectLst/>
                <a:latin typeface="-apple-system"/>
              </a:rPr>
              <a:t>Object identification, Relationships, De-Duplications, Explanations.</a:t>
            </a:r>
            <a:endParaRPr lang="en-US" b="1" dirty="0"/>
          </a:p>
        </p:txBody>
      </p:sp>
      <p:sp>
        <p:nvSpPr>
          <p:cNvPr id="4" name="Slide Number Placeholder 3"/>
          <p:cNvSpPr>
            <a:spLocks noGrp="1"/>
          </p:cNvSpPr>
          <p:nvPr>
            <p:ph type="sldNum" sz="quarter" idx="5"/>
          </p:nvPr>
        </p:nvSpPr>
        <p:spPr/>
        <p:txBody>
          <a:bodyPr/>
          <a:lstStyle/>
          <a:p>
            <a:fld id="{4DDBCBF5-78E0-4D21-B370-F8D7AF8518EF}" type="slidenum">
              <a:rPr lang="en-US" smtClean="0"/>
              <a:t>4</a:t>
            </a:fld>
            <a:endParaRPr lang="en-US"/>
          </a:p>
        </p:txBody>
      </p:sp>
    </p:spTree>
    <p:extLst>
      <p:ext uri="{BB962C8B-B14F-4D97-AF65-F5344CB8AC3E}">
        <p14:creationId xmlns:p14="http://schemas.microsoft.com/office/powerpoint/2010/main" val="3489416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7</a:t>
            </a:fld>
            <a:endParaRPr lang="en-US"/>
          </a:p>
        </p:txBody>
      </p:sp>
    </p:spTree>
    <p:extLst>
      <p:ext uri="{BB962C8B-B14F-4D97-AF65-F5344CB8AC3E}">
        <p14:creationId xmlns:p14="http://schemas.microsoft.com/office/powerpoint/2010/main" val="314614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9</a:t>
            </a:fld>
            <a:endParaRPr lang="en-US"/>
          </a:p>
        </p:txBody>
      </p:sp>
    </p:spTree>
    <p:extLst>
      <p:ext uri="{BB962C8B-B14F-4D97-AF65-F5344CB8AC3E}">
        <p14:creationId xmlns:p14="http://schemas.microsoft.com/office/powerpoint/2010/main" val="228702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12</a:t>
            </a:fld>
            <a:endParaRPr lang="en-US"/>
          </a:p>
        </p:txBody>
      </p:sp>
    </p:spTree>
    <p:extLst>
      <p:ext uri="{BB962C8B-B14F-4D97-AF65-F5344CB8AC3E}">
        <p14:creationId xmlns:p14="http://schemas.microsoft.com/office/powerpoint/2010/main" val="72069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13</a:t>
            </a:fld>
            <a:endParaRPr lang="en-US"/>
          </a:p>
        </p:txBody>
      </p:sp>
    </p:spTree>
    <p:extLst>
      <p:ext uri="{BB962C8B-B14F-4D97-AF65-F5344CB8AC3E}">
        <p14:creationId xmlns:p14="http://schemas.microsoft.com/office/powerpoint/2010/main" val="3336099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14</a:t>
            </a:fld>
            <a:endParaRPr lang="en-US"/>
          </a:p>
        </p:txBody>
      </p:sp>
    </p:spTree>
    <p:extLst>
      <p:ext uri="{BB962C8B-B14F-4D97-AF65-F5344CB8AC3E}">
        <p14:creationId xmlns:p14="http://schemas.microsoft.com/office/powerpoint/2010/main" val="2114020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46A2-5608-4226-AFF8-6E76AB19B5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9770C-9848-4D2F-8DEC-27EF2F4BC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E26C47-C8F2-4381-9C33-4CF93F1FDCA8}"/>
              </a:ext>
            </a:extLst>
          </p:cNvPr>
          <p:cNvSpPr>
            <a:spLocks noGrp="1"/>
          </p:cNvSpPr>
          <p:nvPr>
            <p:ph type="dt" sz="half" idx="10"/>
          </p:nvPr>
        </p:nvSpPr>
        <p:spPr/>
        <p:txBody>
          <a:bodyPr/>
          <a:lstStyle/>
          <a:p>
            <a:fld id="{C05BBA32-449C-4446-82D0-207D21EE8989}" type="datetimeFigureOut">
              <a:rPr lang="en-US" smtClean="0"/>
              <a:t>5/5/2024</a:t>
            </a:fld>
            <a:endParaRPr lang="en-US"/>
          </a:p>
        </p:txBody>
      </p:sp>
      <p:sp>
        <p:nvSpPr>
          <p:cNvPr id="5" name="Footer Placeholder 4">
            <a:extLst>
              <a:ext uri="{FF2B5EF4-FFF2-40B4-BE49-F238E27FC236}">
                <a16:creationId xmlns:a16="http://schemas.microsoft.com/office/drawing/2014/main" id="{622810AB-03AE-485C-B7E4-B544C34FA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16508-FCF4-45BA-953F-C7226AAB2C9F}"/>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82681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B0B3-4ED9-4F2E-AAD0-08725DBEB8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97003-32CF-42C6-B65F-57313C2C0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F3C9B-05D8-47B4-B22E-A1BAEEA740EA}"/>
              </a:ext>
            </a:extLst>
          </p:cNvPr>
          <p:cNvSpPr>
            <a:spLocks noGrp="1"/>
          </p:cNvSpPr>
          <p:nvPr>
            <p:ph type="dt" sz="half" idx="10"/>
          </p:nvPr>
        </p:nvSpPr>
        <p:spPr/>
        <p:txBody>
          <a:bodyPr/>
          <a:lstStyle/>
          <a:p>
            <a:fld id="{C05BBA32-449C-4446-82D0-207D21EE8989}" type="datetimeFigureOut">
              <a:rPr lang="en-US" smtClean="0"/>
              <a:t>5/5/2024</a:t>
            </a:fld>
            <a:endParaRPr lang="en-US"/>
          </a:p>
        </p:txBody>
      </p:sp>
      <p:sp>
        <p:nvSpPr>
          <p:cNvPr id="5" name="Footer Placeholder 4">
            <a:extLst>
              <a:ext uri="{FF2B5EF4-FFF2-40B4-BE49-F238E27FC236}">
                <a16:creationId xmlns:a16="http://schemas.microsoft.com/office/drawing/2014/main" id="{6DC603B8-BD98-4293-9B6D-CE3DC3FFB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DEF9D-E362-4003-904C-23AE0771495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6081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53D69A-2C29-4B66-B1CD-687D75CEC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16766-8FBB-46C9-816D-11B6BE5BF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A9ACA-F34A-4400-8A46-5A649375A602}"/>
              </a:ext>
            </a:extLst>
          </p:cNvPr>
          <p:cNvSpPr>
            <a:spLocks noGrp="1"/>
          </p:cNvSpPr>
          <p:nvPr>
            <p:ph type="dt" sz="half" idx="10"/>
          </p:nvPr>
        </p:nvSpPr>
        <p:spPr/>
        <p:txBody>
          <a:bodyPr/>
          <a:lstStyle/>
          <a:p>
            <a:fld id="{C05BBA32-449C-4446-82D0-207D21EE8989}" type="datetimeFigureOut">
              <a:rPr lang="en-US" smtClean="0"/>
              <a:t>5/5/2024</a:t>
            </a:fld>
            <a:endParaRPr lang="en-US"/>
          </a:p>
        </p:txBody>
      </p:sp>
      <p:sp>
        <p:nvSpPr>
          <p:cNvPr id="5" name="Footer Placeholder 4">
            <a:extLst>
              <a:ext uri="{FF2B5EF4-FFF2-40B4-BE49-F238E27FC236}">
                <a16:creationId xmlns:a16="http://schemas.microsoft.com/office/drawing/2014/main" id="{023D3E59-6B2A-4EAB-A8E6-FFB8E2D78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AF2A8-FC99-4140-8689-572178C0E709}"/>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0697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100-0F9A-49A0-A411-0EAF34D937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DA07F-BD3A-4F56-B7F6-F1CAD381F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D4617-4267-40A8-831E-D1E4A9EBB08B}"/>
              </a:ext>
            </a:extLst>
          </p:cNvPr>
          <p:cNvSpPr>
            <a:spLocks noGrp="1"/>
          </p:cNvSpPr>
          <p:nvPr>
            <p:ph type="dt" sz="half" idx="10"/>
          </p:nvPr>
        </p:nvSpPr>
        <p:spPr/>
        <p:txBody>
          <a:bodyPr/>
          <a:lstStyle/>
          <a:p>
            <a:fld id="{C05BBA32-449C-4446-82D0-207D21EE8989}" type="datetimeFigureOut">
              <a:rPr lang="en-US" smtClean="0"/>
              <a:t>5/5/2024</a:t>
            </a:fld>
            <a:endParaRPr lang="en-US"/>
          </a:p>
        </p:txBody>
      </p:sp>
      <p:sp>
        <p:nvSpPr>
          <p:cNvPr id="5" name="Footer Placeholder 4">
            <a:extLst>
              <a:ext uri="{FF2B5EF4-FFF2-40B4-BE49-F238E27FC236}">
                <a16:creationId xmlns:a16="http://schemas.microsoft.com/office/drawing/2014/main" id="{3D2AFBFE-B5E3-4D99-B2B0-974BC526F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7BC1D-A225-4DF6-8AC9-5B0EC00678D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415107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6D58-E0AD-4DD5-9E39-796B49A5C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C4FE2E-38EB-4737-997D-E84ABD8CD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D9DBE-C00B-4B09-A3E9-6BE7EFC06D77}"/>
              </a:ext>
            </a:extLst>
          </p:cNvPr>
          <p:cNvSpPr>
            <a:spLocks noGrp="1"/>
          </p:cNvSpPr>
          <p:nvPr>
            <p:ph type="dt" sz="half" idx="10"/>
          </p:nvPr>
        </p:nvSpPr>
        <p:spPr/>
        <p:txBody>
          <a:bodyPr/>
          <a:lstStyle/>
          <a:p>
            <a:fld id="{C05BBA32-449C-4446-82D0-207D21EE8989}" type="datetimeFigureOut">
              <a:rPr lang="en-US" smtClean="0"/>
              <a:t>5/5/2024</a:t>
            </a:fld>
            <a:endParaRPr lang="en-US"/>
          </a:p>
        </p:txBody>
      </p:sp>
      <p:sp>
        <p:nvSpPr>
          <p:cNvPr id="5" name="Footer Placeholder 4">
            <a:extLst>
              <a:ext uri="{FF2B5EF4-FFF2-40B4-BE49-F238E27FC236}">
                <a16:creationId xmlns:a16="http://schemas.microsoft.com/office/drawing/2014/main" id="{B8B39DE6-27D9-4743-BB8D-980DFD892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FDC3C-0012-44D8-8B6E-8345CD8F8F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23098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654C-76A6-410B-9EFC-91C1DE66B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0B248-C99F-4D42-8C61-AC6CCC180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5B421-24CB-4893-9C92-59BC10A42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642D98-ED3C-4E61-A192-1B28F0ACB315}"/>
              </a:ext>
            </a:extLst>
          </p:cNvPr>
          <p:cNvSpPr>
            <a:spLocks noGrp="1"/>
          </p:cNvSpPr>
          <p:nvPr>
            <p:ph type="dt" sz="half" idx="10"/>
          </p:nvPr>
        </p:nvSpPr>
        <p:spPr/>
        <p:txBody>
          <a:bodyPr/>
          <a:lstStyle/>
          <a:p>
            <a:fld id="{C05BBA32-449C-4446-82D0-207D21EE8989}" type="datetimeFigureOut">
              <a:rPr lang="en-US" smtClean="0"/>
              <a:t>5/5/2024</a:t>
            </a:fld>
            <a:endParaRPr lang="en-US"/>
          </a:p>
        </p:txBody>
      </p:sp>
      <p:sp>
        <p:nvSpPr>
          <p:cNvPr id="6" name="Footer Placeholder 5">
            <a:extLst>
              <a:ext uri="{FF2B5EF4-FFF2-40B4-BE49-F238E27FC236}">
                <a16:creationId xmlns:a16="http://schemas.microsoft.com/office/drawing/2014/main" id="{542EE116-8161-4672-B118-846A1C77D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85362-CE51-48AC-8488-6DFAFFC485A0}"/>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188366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6AD5-F524-41BB-A78C-44C4799AA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D607E4-FD4C-4EE7-B9D6-6E0420873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0A8D6-14BA-4E7E-A504-38D678114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CC6E9-58B9-49A0-9AFA-26EAF8B61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FA604-CE2E-42CB-9D33-10E192487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14610B-182B-4096-8AAF-983763C6D44D}"/>
              </a:ext>
            </a:extLst>
          </p:cNvPr>
          <p:cNvSpPr>
            <a:spLocks noGrp="1"/>
          </p:cNvSpPr>
          <p:nvPr>
            <p:ph type="dt" sz="half" idx="10"/>
          </p:nvPr>
        </p:nvSpPr>
        <p:spPr/>
        <p:txBody>
          <a:bodyPr/>
          <a:lstStyle/>
          <a:p>
            <a:fld id="{C05BBA32-449C-4446-82D0-207D21EE8989}" type="datetimeFigureOut">
              <a:rPr lang="en-US" smtClean="0"/>
              <a:t>5/5/2024</a:t>
            </a:fld>
            <a:endParaRPr lang="en-US"/>
          </a:p>
        </p:txBody>
      </p:sp>
      <p:sp>
        <p:nvSpPr>
          <p:cNvPr id="8" name="Footer Placeholder 7">
            <a:extLst>
              <a:ext uri="{FF2B5EF4-FFF2-40B4-BE49-F238E27FC236}">
                <a16:creationId xmlns:a16="http://schemas.microsoft.com/office/drawing/2014/main" id="{C506ABD9-41A8-4D28-9BE5-51EFC287A1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87AA4-FCF5-432B-B396-ECCD876B9A3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99116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325E-81F4-4E1E-A1C3-8258C7D7F8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9443C7-280A-41F2-BF15-19EFC41006F1}"/>
              </a:ext>
            </a:extLst>
          </p:cNvPr>
          <p:cNvSpPr>
            <a:spLocks noGrp="1"/>
          </p:cNvSpPr>
          <p:nvPr>
            <p:ph type="dt" sz="half" idx="10"/>
          </p:nvPr>
        </p:nvSpPr>
        <p:spPr/>
        <p:txBody>
          <a:bodyPr/>
          <a:lstStyle/>
          <a:p>
            <a:fld id="{C05BBA32-449C-4446-82D0-207D21EE8989}" type="datetimeFigureOut">
              <a:rPr lang="en-US" smtClean="0"/>
              <a:t>5/5/2024</a:t>
            </a:fld>
            <a:endParaRPr lang="en-US"/>
          </a:p>
        </p:txBody>
      </p:sp>
      <p:sp>
        <p:nvSpPr>
          <p:cNvPr id="4" name="Footer Placeholder 3">
            <a:extLst>
              <a:ext uri="{FF2B5EF4-FFF2-40B4-BE49-F238E27FC236}">
                <a16:creationId xmlns:a16="http://schemas.microsoft.com/office/drawing/2014/main" id="{F8B74937-169D-457F-B0A8-205652402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C7868-A8FC-41EB-BB53-AA61B8CBB03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74443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DD1AA-6559-43EF-8F3B-98E6AD3C8FF1}"/>
              </a:ext>
            </a:extLst>
          </p:cNvPr>
          <p:cNvSpPr>
            <a:spLocks noGrp="1"/>
          </p:cNvSpPr>
          <p:nvPr>
            <p:ph type="dt" sz="half" idx="10"/>
          </p:nvPr>
        </p:nvSpPr>
        <p:spPr/>
        <p:txBody>
          <a:bodyPr/>
          <a:lstStyle/>
          <a:p>
            <a:fld id="{C05BBA32-449C-4446-82D0-207D21EE8989}" type="datetimeFigureOut">
              <a:rPr lang="en-US" smtClean="0"/>
              <a:t>5/5/2024</a:t>
            </a:fld>
            <a:endParaRPr lang="en-US"/>
          </a:p>
        </p:txBody>
      </p:sp>
      <p:sp>
        <p:nvSpPr>
          <p:cNvPr id="3" name="Footer Placeholder 2">
            <a:extLst>
              <a:ext uri="{FF2B5EF4-FFF2-40B4-BE49-F238E27FC236}">
                <a16:creationId xmlns:a16="http://schemas.microsoft.com/office/drawing/2014/main" id="{C90FE155-D78B-4BAB-BFE2-20B4509B81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18C373-48FF-4AC7-8B18-626C65B1D7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64879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F670-086D-4A1B-B6D4-7604FC3C0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3D8A1D-DF9B-4D4B-B501-6FF28F791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29ADF-76B1-4ADA-A2EB-16868E645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447CA-42F1-4CCE-9AD9-B882A56A7CD6}"/>
              </a:ext>
            </a:extLst>
          </p:cNvPr>
          <p:cNvSpPr>
            <a:spLocks noGrp="1"/>
          </p:cNvSpPr>
          <p:nvPr>
            <p:ph type="dt" sz="half" idx="10"/>
          </p:nvPr>
        </p:nvSpPr>
        <p:spPr/>
        <p:txBody>
          <a:bodyPr/>
          <a:lstStyle/>
          <a:p>
            <a:fld id="{C05BBA32-449C-4446-82D0-207D21EE8989}" type="datetimeFigureOut">
              <a:rPr lang="en-US" smtClean="0"/>
              <a:t>5/5/2024</a:t>
            </a:fld>
            <a:endParaRPr lang="en-US"/>
          </a:p>
        </p:txBody>
      </p:sp>
      <p:sp>
        <p:nvSpPr>
          <p:cNvPr id="6" name="Footer Placeholder 5">
            <a:extLst>
              <a:ext uri="{FF2B5EF4-FFF2-40B4-BE49-F238E27FC236}">
                <a16:creationId xmlns:a16="http://schemas.microsoft.com/office/drawing/2014/main" id="{EAF710CE-E4BE-4B4B-A514-66CF2E878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C3E09-8131-4C3E-B63C-0C2EC8BE8DB5}"/>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81053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B71E-6C0B-41C4-93BE-9C57AC6E1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1200A7-76D4-4CA0-834C-138219982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5AB5B8-4F7F-445A-9278-BDEC2076F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6C9E8-0B7A-4C97-8270-0CFA419D6067}"/>
              </a:ext>
            </a:extLst>
          </p:cNvPr>
          <p:cNvSpPr>
            <a:spLocks noGrp="1"/>
          </p:cNvSpPr>
          <p:nvPr>
            <p:ph type="dt" sz="half" idx="10"/>
          </p:nvPr>
        </p:nvSpPr>
        <p:spPr/>
        <p:txBody>
          <a:bodyPr/>
          <a:lstStyle/>
          <a:p>
            <a:fld id="{C05BBA32-449C-4446-82D0-207D21EE8989}" type="datetimeFigureOut">
              <a:rPr lang="en-US" smtClean="0"/>
              <a:t>5/5/2024</a:t>
            </a:fld>
            <a:endParaRPr lang="en-US"/>
          </a:p>
        </p:txBody>
      </p:sp>
      <p:sp>
        <p:nvSpPr>
          <p:cNvPr id="6" name="Footer Placeholder 5">
            <a:extLst>
              <a:ext uri="{FF2B5EF4-FFF2-40B4-BE49-F238E27FC236}">
                <a16:creationId xmlns:a16="http://schemas.microsoft.com/office/drawing/2014/main" id="{1811673D-4742-42A5-87B9-E68CC45FE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649DF-BA95-4670-BBBD-3C0B0FA1F0AC}"/>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79955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3A6C4-6404-4CF0-962B-A98A7A84F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0BD022-952A-4B09-BEE1-A55EEC632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A323-4CE0-422E-A820-F5E474B33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BA32-449C-4446-82D0-207D21EE8989}" type="datetimeFigureOut">
              <a:rPr lang="en-US" smtClean="0"/>
              <a:t>5/5/2024</a:t>
            </a:fld>
            <a:endParaRPr lang="en-US"/>
          </a:p>
        </p:txBody>
      </p:sp>
      <p:sp>
        <p:nvSpPr>
          <p:cNvPr id="5" name="Footer Placeholder 4">
            <a:extLst>
              <a:ext uri="{FF2B5EF4-FFF2-40B4-BE49-F238E27FC236}">
                <a16:creationId xmlns:a16="http://schemas.microsoft.com/office/drawing/2014/main" id="{DDC651C3-268F-4FFB-B7E4-DAB60B1D5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8F622-9858-4F7E-9700-E860F2231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A2003-17E7-4004-8C44-6820ABDFA4CE}" type="slidenum">
              <a:rPr lang="en-US" smtClean="0"/>
              <a:t>‹#›</a:t>
            </a:fld>
            <a:endParaRPr lang="en-US"/>
          </a:p>
        </p:txBody>
      </p:sp>
    </p:spTree>
    <p:extLst>
      <p:ext uri="{BB962C8B-B14F-4D97-AF65-F5344CB8AC3E}">
        <p14:creationId xmlns:p14="http://schemas.microsoft.com/office/powerpoint/2010/main" val="94822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jpe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2.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1.pn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43727"/>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D5F1DE18-B006-414F-9C52-84677F5E0DE3}"/>
              </a:ext>
            </a:extLst>
          </p:cNvPr>
          <p:cNvSpPr txBox="1"/>
          <p:nvPr/>
        </p:nvSpPr>
        <p:spPr>
          <a:xfrm>
            <a:off x="3430241" y="11110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3430241" y="92522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3430240" y="1803917"/>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3430240" y="2673835"/>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3430238" y="351282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3430238" y="438274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3430238" y="5241333"/>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3430237" y="6159376"/>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935" y="2913781"/>
            <a:ext cx="978472" cy="978472"/>
          </a:xfrm>
          <a:prstGeom prst="rect">
            <a:avLst/>
          </a:pr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0" name="Straight Arrow Connector 79">
            <a:extLst>
              <a:ext uri="{FF2B5EF4-FFF2-40B4-BE49-F238E27FC236}">
                <a16:creationId xmlns:a16="http://schemas.microsoft.com/office/drawing/2014/main" id="{5007BBBD-FE2F-40CD-8B2B-46AE7A8217AD}"/>
              </a:ext>
            </a:extLst>
          </p:cNvPr>
          <p:cNvCxnSpPr>
            <a:cxnSpLocks/>
            <a:endCxn id="1048" idx="3"/>
          </p:cNvCxnSpPr>
          <p:nvPr/>
        </p:nvCxnSpPr>
        <p:spPr>
          <a:xfrm>
            <a:off x="2519718" y="39372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9DF30DA5-2FCD-4A2A-A77B-F2467E42E40B}"/>
              </a:ext>
            </a:extLst>
          </p:cNvPr>
          <p:cNvCxnSpPr>
            <a:stCxn id="1048" idx="1"/>
            <a:endCxn id="39" idx="1"/>
          </p:cNvCxnSpPr>
          <p:nvPr/>
        </p:nvCxnSpPr>
        <p:spPr>
          <a:xfrm>
            <a:off x="3258288" y="39372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5" name="Picture 24" descr="Database | Bruker">
            <a:extLst>
              <a:ext uri="{FF2B5EF4-FFF2-40B4-BE49-F238E27FC236}">
                <a16:creationId xmlns:a16="http://schemas.microsoft.com/office/drawing/2014/main" id="{4CD3368A-3059-4626-BC19-E404FD591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95087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Arrow Connector 85">
            <a:extLst>
              <a:ext uri="{FF2B5EF4-FFF2-40B4-BE49-F238E27FC236}">
                <a16:creationId xmlns:a16="http://schemas.microsoft.com/office/drawing/2014/main" id="{86FB46E2-47DD-4CC2-912C-3FB9B283BE93}"/>
              </a:ext>
            </a:extLst>
          </p:cNvPr>
          <p:cNvCxnSpPr>
            <a:cxnSpLocks/>
            <a:endCxn id="85" idx="3"/>
          </p:cNvCxnSpPr>
          <p:nvPr/>
        </p:nvCxnSpPr>
        <p:spPr>
          <a:xfrm>
            <a:off x="2519718" y="120087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49E844-C2DA-4C11-ACCE-07E947776D0C}"/>
              </a:ext>
            </a:extLst>
          </p:cNvPr>
          <p:cNvCxnSpPr>
            <a:stCxn id="85" idx="1"/>
          </p:cNvCxnSpPr>
          <p:nvPr/>
        </p:nvCxnSpPr>
        <p:spPr>
          <a:xfrm>
            <a:off x="3258288" y="120087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8" name="Picture 24" descr="Database | Bruker">
            <a:extLst>
              <a:ext uri="{FF2B5EF4-FFF2-40B4-BE49-F238E27FC236}">
                <a16:creationId xmlns:a16="http://schemas.microsoft.com/office/drawing/2014/main" id="{496D5F95-85F3-4B61-9FA1-6D2BC1847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85811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Arrow Connector 88">
            <a:extLst>
              <a:ext uri="{FF2B5EF4-FFF2-40B4-BE49-F238E27FC236}">
                <a16:creationId xmlns:a16="http://schemas.microsoft.com/office/drawing/2014/main" id="{9AB2138A-1DB2-47FE-8661-B89E0C143503}"/>
              </a:ext>
            </a:extLst>
          </p:cNvPr>
          <p:cNvCxnSpPr>
            <a:cxnSpLocks/>
            <a:endCxn id="88" idx="3"/>
          </p:cNvCxnSpPr>
          <p:nvPr/>
        </p:nvCxnSpPr>
        <p:spPr>
          <a:xfrm>
            <a:off x="2519718" y="210811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70A4C6E-0A49-4D44-907B-74E7F0AFA97E}"/>
              </a:ext>
            </a:extLst>
          </p:cNvPr>
          <p:cNvCxnSpPr>
            <a:stCxn id="88" idx="1"/>
          </p:cNvCxnSpPr>
          <p:nvPr/>
        </p:nvCxnSpPr>
        <p:spPr>
          <a:xfrm>
            <a:off x="3258288" y="210811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Picture 24" descr="Database | Bruker">
            <a:extLst>
              <a:ext uri="{FF2B5EF4-FFF2-40B4-BE49-F238E27FC236}">
                <a16:creationId xmlns:a16="http://schemas.microsoft.com/office/drawing/2014/main" id="{11F899A5-5772-4393-9567-C9AD468B5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2675496"/>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4FB0740B-6413-4F08-A7A5-6CCE6E0C06B4}"/>
              </a:ext>
            </a:extLst>
          </p:cNvPr>
          <p:cNvCxnSpPr>
            <a:cxnSpLocks/>
            <a:endCxn id="91" idx="3"/>
          </p:cNvCxnSpPr>
          <p:nvPr/>
        </p:nvCxnSpPr>
        <p:spPr>
          <a:xfrm>
            <a:off x="2519718" y="2925498"/>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22529ED-B9ED-4EA2-B910-C017B77D753F}"/>
              </a:ext>
            </a:extLst>
          </p:cNvPr>
          <p:cNvCxnSpPr>
            <a:stCxn id="91" idx="1"/>
          </p:cNvCxnSpPr>
          <p:nvPr/>
        </p:nvCxnSpPr>
        <p:spPr>
          <a:xfrm>
            <a:off x="3258288" y="2925498"/>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24" descr="Database | Bruker">
            <a:extLst>
              <a:ext uri="{FF2B5EF4-FFF2-40B4-BE49-F238E27FC236}">
                <a16:creationId xmlns:a16="http://schemas.microsoft.com/office/drawing/2014/main" id="{A0A246E0-D308-4489-A650-773FB9AB9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3575990"/>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Arrow Connector 94">
            <a:extLst>
              <a:ext uri="{FF2B5EF4-FFF2-40B4-BE49-F238E27FC236}">
                <a16:creationId xmlns:a16="http://schemas.microsoft.com/office/drawing/2014/main" id="{FDCE7364-C669-4778-B9BB-1BCEEAC90FEE}"/>
              </a:ext>
            </a:extLst>
          </p:cNvPr>
          <p:cNvCxnSpPr>
            <a:cxnSpLocks/>
            <a:endCxn id="94" idx="3"/>
          </p:cNvCxnSpPr>
          <p:nvPr/>
        </p:nvCxnSpPr>
        <p:spPr>
          <a:xfrm>
            <a:off x="2519718" y="3825992"/>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20B212B-EBC6-45F5-A29A-7ACC4B2B1722}"/>
              </a:ext>
            </a:extLst>
          </p:cNvPr>
          <p:cNvCxnSpPr>
            <a:stCxn id="94" idx="1"/>
          </p:cNvCxnSpPr>
          <p:nvPr/>
        </p:nvCxnSpPr>
        <p:spPr>
          <a:xfrm>
            <a:off x="3258288" y="3825992"/>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7" name="Picture 24" descr="Database | Bruker">
            <a:extLst>
              <a:ext uri="{FF2B5EF4-FFF2-40B4-BE49-F238E27FC236}">
                <a16:creationId xmlns:a16="http://schemas.microsoft.com/office/drawing/2014/main" id="{2727F46A-4ADB-4570-BF3F-C0BB5630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441988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Straight Arrow Connector 97">
            <a:extLst>
              <a:ext uri="{FF2B5EF4-FFF2-40B4-BE49-F238E27FC236}">
                <a16:creationId xmlns:a16="http://schemas.microsoft.com/office/drawing/2014/main" id="{5B3CD829-FBE8-4629-9BB3-81B59ACEAD4D}"/>
              </a:ext>
            </a:extLst>
          </p:cNvPr>
          <p:cNvCxnSpPr>
            <a:cxnSpLocks/>
            <a:endCxn id="97" idx="3"/>
          </p:cNvCxnSpPr>
          <p:nvPr/>
        </p:nvCxnSpPr>
        <p:spPr>
          <a:xfrm>
            <a:off x="2519718" y="466988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30781CC-012C-4DA4-B0A5-5E9BB0A8367C}"/>
              </a:ext>
            </a:extLst>
          </p:cNvPr>
          <p:cNvCxnSpPr>
            <a:stCxn id="97" idx="1"/>
          </p:cNvCxnSpPr>
          <p:nvPr/>
        </p:nvCxnSpPr>
        <p:spPr>
          <a:xfrm>
            <a:off x="3258288" y="466988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0" name="Picture 24" descr="Database | Bruker">
            <a:extLst>
              <a:ext uri="{FF2B5EF4-FFF2-40B4-BE49-F238E27FC236}">
                <a16:creationId xmlns:a16="http://schemas.microsoft.com/office/drawing/2014/main" id="{65F184B3-C95E-4CA4-96DF-68774857F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527920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Straight Arrow Connector 100">
            <a:extLst>
              <a:ext uri="{FF2B5EF4-FFF2-40B4-BE49-F238E27FC236}">
                <a16:creationId xmlns:a16="http://schemas.microsoft.com/office/drawing/2014/main" id="{5EE8C50D-7C9F-41FE-A2E5-2A7BC348693D}"/>
              </a:ext>
            </a:extLst>
          </p:cNvPr>
          <p:cNvCxnSpPr>
            <a:cxnSpLocks/>
            <a:endCxn id="100" idx="3"/>
          </p:cNvCxnSpPr>
          <p:nvPr/>
        </p:nvCxnSpPr>
        <p:spPr>
          <a:xfrm>
            <a:off x="2519718" y="552920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D00FBD8-068A-4B18-904A-5119F4B5F12E}"/>
              </a:ext>
            </a:extLst>
          </p:cNvPr>
          <p:cNvCxnSpPr>
            <a:stCxn id="100" idx="1"/>
          </p:cNvCxnSpPr>
          <p:nvPr/>
        </p:nvCxnSpPr>
        <p:spPr>
          <a:xfrm>
            <a:off x="3258288" y="552920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 name="Picture 24" descr="Database | Bruker">
            <a:extLst>
              <a:ext uri="{FF2B5EF4-FFF2-40B4-BE49-F238E27FC236}">
                <a16:creationId xmlns:a16="http://schemas.microsoft.com/office/drawing/2014/main" id="{E06F2634-9F69-4D74-AD85-BC798A558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618701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Arrow Connector 103">
            <a:extLst>
              <a:ext uri="{FF2B5EF4-FFF2-40B4-BE49-F238E27FC236}">
                <a16:creationId xmlns:a16="http://schemas.microsoft.com/office/drawing/2014/main" id="{853F042A-B7CB-453C-B980-CC3C2D93DC48}"/>
              </a:ext>
            </a:extLst>
          </p:cNvPr>
          <p:cNvCxnSpPr>
            <a:cxnSpLocks/>
            <a:endCxn id="103" idx="3"/>
          </p:cNvCxnSpPr>
          <p:nvPr/>
        </p:nvCxnSpPr>
        <p:spPr>
          <a:xfrm>
            <a:off x="2519718" y="643701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613FD73-0069-4B88-9072-9A8EF8FE0699}"/>
              </a:ext>
            </a:extLst>
          </p:cNvPr>
          <p:cNvCxnSpPr>
            <a:stCxn id="103" idx="1"/>
          </p:cNvCxnSpPr>
          <p:nvPr/>
        </p:nvCxnSpPr>
        <p:spPr>
          <a:xfrm>
            <a:off x="3258288" y="643701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7" name="Right Brace 1036">
            <a:extLst>
              <a:ext uri="{FF2B5EF4-FFF2-40B4-BE49-F238E27FC236}">
                <a16:creationId xmlns:a16="http://schemas.microsoft.com/office/drawing/2014/main" id="{9215F8B3-4670-4ACB-928F-E1C2C28E9256}"/>
              </a:ext>
            </a:extLst>
          </p:cNvPr>
          <p:cNvSpPr/>
          <p:nvPr/>
        </p:nvSpPr>
        <p:spPr>
          <a:xfrm>
            <a:off x="4814284" y="403491"/>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spTree>
    <p:extLst>
      <p:ext uri="{BB962C8B-B14F-4D97-AF65-F5344CB8AC3E}">
        <p14:creationId xmlns:p14="http://schemas.microsoft.com/office/powerpoint/2010/main" val="293903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E38BD38-8FCC-E3A4-D47E-5AF5AA137B67}"/>
              </a:ext>
            </a:extLst>
          </p:cNvPr>
          <p:cNvSpPr/>
          <p:nvPr/>
        </p:nvSpPr>
        <p:spPr>
          <a:xfrm>
            <a:off x="1431225" y="1410587"/>
            <a:ext cx="9212698" cy="5226744"/>
          </a:xfrm>
          <a:prstGeom prst="rect">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341CA093-4E08-2B4D-9969-B85685400F99}"/>
              </a:ext>
            </a:extLst>
          </p:cNvPr>
          <p:cNvGrpSpPr/>
          <p:nvPr/>
        </p:nvGrpSpPr>
        <p:grpSpPr>
          <a:xfrm>
            <a:off x="2951726" y="1554510"/>
            <a:ext cx="6246017" cy="849822"/>
            <a:chOff x="1256478" y="1358426"/>
            <a:chExt cx="6141699" cy="849822"/>
          </a:xfrm>
        </p:grpSpPr>
        <p:sp>
          <p:nvSpPr>
            <p:cNvPr id="4" name="TextBox 3">
              <a:extLst>
                <a:ext uri="{FF2B5EF4-FFF2-40B4-BE49-F238E27FC236}">
                  <a16:creationId xmlns:a16="http://schemas.microsoft.com/office/drawing/2014/main" id="{9B1179AD-95E4-002C-71EC-8AA14DDADB1D}"/>
                </a:ext>
              </a:extLst>
            </p:cNvPr>
            <p:cNvSpPr txBox="1"/>
            <p:nvPr/>
          </p:nvSpPr>
          <p:spPr>
            <a:xfrm>
              <a:off x="4570798" y="1358426"/>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Language Identification</a:t>
              </a:r>
            </a:p>
            <a:p>
              <a:pPr algn="ctr"/>
              <a:r>
                <a:rPr lang="en-US" sz="1600" b="1" dirty="0">
                  <a:solidFill>
                    <a:schemeClr val="tx1"/>
                  </a:solidFill>
                </a:rPr>
                <a:t>Code-text Classification</a:t>
              </a:r>
            </a:p>
            <a:p>
              <a:pPr algn="ctr"/>
              <a:r>
                <a:rPr lang="en-US" sz="1600" b="1" dirty="0">
                  <a:solidFill>
                    <a:schemeClr val="tx1"/>
                  </a:solidFill>
                </a:rPr>
                <a:t>Code-Token Type Tagging</a:t>
              </a:r>
            </a:p>
          </p:txBody>
        </p:sp>
        <p:sp>
          <p:nvSpPr>
            <p:cNvPr id="5" name="Oval 4">
              <a:extLst>
                <a:ext uri="{FF2B5EF4-FFF2-40B4-BE49-F238E27FC236}">
                  <a16:creationId xmlns:a16="http://schemas.microsoft.com/office/drawing/2014/main" id="{90C1A0B8-7DC6-1593-6D76-08AC0ACA07C1}"/>
                </a:ext>
              </a:extLst>
            </p:cNvPr>
            <p:cNvSpPr/>
            <p:nvPr/>
          </p:nvSpPr>
          <p:spPr>
            <a:xfrm>
              <a:off x="1256478" y="1358426"/>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Lexical Level</a:t>
              </a:r>
            </a:p>
          </p:txBody>
        </p:sp>
        <p:cxnSp>
          <p:nvCxnSpPr>
            <p:cNvPr id="9" name="Straight Arrow Connector 8">
              <a:extLst>
                <a:ext uri="{FF2B5EF4-FFF2-40B4-BE49-F238E27FC236}">
                  <a16:creationId xmlns:a16="http://schemas.microsoft.com/office/drawing/2014/main" id="{F853F039-8DC6-E2C0-A147-5D2C87EC316F}"/>
                </a:ext>
              </a:extLst>
            </p:cNvPr>
            <p:cNvCxnSpPr>
              <a:stCxn id="5" idx="6"/>
              <a:endCxn id="4" idx="1"/>
            </p:cNvCxnSpPr>
            <p:nvPr/>
          </p:nvCxnSpPr>
          <p:spPr>
            <a:xfrm flipV="1">
              <a:off x="3466826" y="1773925"/>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Syntactic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Dependence Analysis</a:t>
              </a:r>
            </a:p>
            <a:p>
              <a:pPr algn="ctr"/>
              <a:r>
                <a:rPr lang="en-US" sz="1600" b="1" dirty="0">
                  <a:solidFill>
                    <a:schemeClr val="tx1"/>
                  </a:solidFill>
                </a:rPr>
                <a:t>Neural Type Resolution</a:t>
              </a:r>
            </a:p>
            <a:p>
              <a:pPr algn="ctr"/>
              <a:r>
                <a:rPr lang="en-US" sz="1600" b="1" dirty="0">
                  <a:solidFill>
                    <a:schemeClr val="tx1"/>
                  </a:solidFill>
                </a:rPr>
                <a:t>External Library Identification</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 Trace </a:t>
              </a:r>
              <a:r>
                <a:rPr lang="en-US" sz="1600" b="1">
                  <a:solidFill>
                    <a:schemeClr val="tx1"/>
                  </a:solidFill>
                </a:rPr>
                <a:t>Rep Learning</a:t>
              </a:r>
              <a:endParaRPr lang="en-US" sz="1600" b="1" dirty="0">
                <a:solidFill>
                  <a:schemeClr val="tx1"/>
                </a:solidFill>
              </a:endParaRPr>
            </a:p>
            <a:p>
              <a:pPr algn="ctr"/>
              <a:r>
                <a:rPr lang="en-US" sz="1600" b="1" dirty="0">
                  <a:solidFill>
                    <a:schemeClr val="tx1"/>
                  </a:solidFill>
                </a:rPr>
                <a:t>Stack Trace RL</a:t>
              </a:r>
            </a:p>
            <a:p>
              <a:pPr algn="ctr"/>
              <a:r>
                <a:rPr lang="en-US" sz="1600" b="1" dirty="0">
                  <a:solidFill>
                    <a:schemeClr val="tx1"/>
                  </a:solidFill>
                </a:rPr>
                <a:t>Coverage RL</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E269858B-0F90-BDF3-ED56-24D5738B17EC}"/>
              </a:ext>
            </a:extLst>
          </p:cNvPr>
          <p:cNvGrpSpPr/>
          <p:nvPr/>
        </p:nvGrpSpPr>
        <p:grpSpPr>
          <a:xfrm>
            <a:off x="1677427" y="154986"/>
            <a:ext cx="8515026" cy="1002541"/>
            <a:chOff x="2203735" y="575525"/>
            <a:chExt cx="8515026" cy="1002541"/>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203735" y="575525"/>
              <a:ext cx="2927066" cy="965518"/>
              <a:chOff x="3158670" y="544286"/>
              <a:chExt cx="3067959"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670" y="544286"/>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4914929" y="572947"/>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6896485" y="641209"/>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89133"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977" y="68313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9467300" y="71004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46418" y="526328"/>
            <a:ext cx="497505"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a:t>
            </a:r>
            <a:endParaRPr lang="en-US" sz="1600" dirty="0">
              <a:solidFill>
                <a:schemeClr val="tx1"/>
              </a:solidFill>
            </a:endParaRPr>
          </a:p>
        </p:txBody>
      </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9" name="TextBox 48">
            <a:extLst>
              <a:ext uri="{FF2B5EF4-FFF2-40B4-BE49-F238E27FC236}">
                <a16:creationId xmlns:a16="http://schemas.microsoft.com/office/drawing/2014/main" id="{F0F15AD8-461E-BACA-DE46-BED7B438C0D8}"/>
              </a:ext>
            </a:extLst>
          </p:cNvPr>
          <p:cNvSpPr txBox="1"/>
          <p:nvPr/>
        </p:nvSpPr>
        <p:spPr>
          <a:xfrm>
            <a:off x="9226296" y="918903"/>
            <a:ext cx="15710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Tree>
    <p:extLst>
      <p:ext uri="{BB962C8B-B14F-4D97-AF65-F5344CB8AC3E}">
        <p14:creationId xmlns:p14="http://schemas.microsoft.com/office/powerpoint/2010/main" val="256755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grpSp>
        <p:nvGrpSpPr>
          <p:cNvPr id="3" name="Group 2">
            <a:extLst>
              <a:ext uri="{FF2B5EF4-FFF2-40B4-BE49-F238E27FC236}">
                <a16:creationId xmlns:a16="http://schemas.microsoft.com/office/drawing/2014/main" id="{71665461-2B1F-F4DF-D036-BB95C11E37C5}"/>
              </a:ext>
            </a:extLst>
          </p:cNvPr>
          <p:cNvGrpSpPr/>
          <p:nvPr/>
        </p:nvGrpSpPr>
        <p:grpSpPr>
          <a:xfrm>
            <a:off x="1407114" y="1128567"/>
            <a:ext cx="9260919" cy="1230305"/>
            <a:chOff x="1407106" y="57233"/>
            <a:chExt cx="9260919" cy="1230305"/>
          </a:xfrm>
        </p:grpSpPr>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5D3A7B6-7D56-E80A-1177-8389F8EC44CB}"/>
                </a:ext>
              </a:extLst>
            </p:cNvPr>
            <p:cNvGrpSpPr/>
            <p:nvPr/>
          </p:nvGrpSpPr>
          <p:grpSpPr>
            <a:xfrm>
              <a:off x="1407106" y="176919"/>
              <a:ext cx="9260919" cy="1110619"/>
              <a:chOff x="1407106" y="176919"/>
              <a:chExt cx="9260919" cy="1110619"/>
            </a:xfrm>
          </p:grpSpPr>
          <p:grpSp>
            <p:nvGrpSpPr>
              <p:cNvPr id="43" name="Group 42">
                <a:extLst>
                  <a:ext uri="{FF2B5EF4-FFF2-40B4-BE49-F238E27FC236}">
                    <a16:creationId xmlns:a16="http://schemas.microsoft.com/office/drawing/2014/main" id="{E269858B-0F90-BDF3-ED56-24D5738B17EC}"/>
                  </a:ext>
                </a:extLst>
              </p:cNvPr>
              <p:cNvGrpSpPr/>
              <p:nvPr/>
            </p:nvGrpSpPr>
            <p:grpSpPr>
              <a:xfrm>
                <a:off x="1634402" y="176919"/>
                <a:ext cx="8961316" cy="980608"/>
                <a:chOff x="2160710" y="597458"/>
                <a:chExt cx="8961316" cy="980608"/>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160710" y="597458"/>
                  <a:ext cx="2939835" cy="965518"/>
                  <a:chOff x="3113574" y="566219"/>
                  <a:chExt cx="3081343"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58" y="566219"/>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3113574" y="570322"/>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5335032" y="634275"/>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26924"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1003" y="63427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8364207" y="69680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70520" y="307044"/>
                <a:ext cx="497505" cy="52322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800" b="1" dirty="0">
                    <a:solidFill>
                      <a:schemeClr val="tx1"/>
                    </a:solidFill>
                  </a:rPr>
                  <a:t>…</a:t>
                </a:r>
                <a:endParaRPr lang="en-US" sz="2800" dirty="0">
                  <a:solidFill>
                    <a:schemeClr val="tx1"/>
                  </a:solidFill>
                </a:endParaRPr>
              </a:p>
            </p:txBody>
          </p:sp>
          <p:sp>
            <p:nvSpPr>
              <p:cNvPr id="49" name="TextBox 48">
                <a:extLst>
                  <a:ext uri="{FF2B5EF4-FFF2-40B4-BE49-F238E27FC236}">
                    <a16:creationId xmlns:a16="http://schemas.microsoft.com/office/drawing/2014/main" id="{F0F15AD8-461E-BACA-DE46-BED7B438C0D8}"/>
                  </a:ext>
                </a:extLst>
              </p:cNvPr>
              <p:cNvSpPr txBox="1"/>
              <p:nvPr/>
            </p:nvSpPr>
            <p:spPr>
              <a:xfrm>
                <a:off x="1407106" y="948984"/>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grpSp>
      </p:grpSp>
    </p:spTree>
    <p:extLst>
      <p:ext uri="{BB962C8B-B14F-4D97-AF65-F5344CB8AC3E}">
        <p14:creationId xmlns:p14="http://schemas.microsoft.com/office/powerpoint/2010/main" val="280615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E85DFFE-C3E0-4030-AE7F-A60F0A8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2817352-03E6-2FBC-A904-DC7F614F93A4}"/>
              </a:ext>
            </a:extLst>
          </p:cNvPr>
          <p:cNvGrpSpPr/>
          <p:nvPr/>
        </p:nvGrpSpPr>
        <p:grpSpPr>
          <a:xfrm>
            <a:off x="3189554" y="2559905"/>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3147718"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5041216" y="3681754"/>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7573479"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913927"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8360688"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757611"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834286" y="22589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910507" y="3681754"/>
            <a:ext cx="1681847" cy="1273263"/>
            <a:chOff x="10061795" y="4258298"/>
            <a:chExt cx="1681847" cy="1273263"/>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5" y="5193007"/>
              <a:ext cx="162493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10037110" y="502104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865490"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834286"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7340109"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7684644"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808658"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804072"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794943" y="2054840"/>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cxnSp>
        <p:nvCxnSpPr>
          <p:cNvPr id="1045" name="Straight Connector 1044">
            <a:extLst>
              <a:ext uri="{FF2B5EF4-FFF2-40B4-BE49-F238E27FC236}">
                <a16:creationId xmlns:a16="http://schemas.microsoft.com/office/drawing/2014/main" id="{C1AF916E-6B41-DE5F-A1EF-A01A29CCDB71}"/>
              </a:ext>
            </a:extLst>
          </p:cNvPr>
          <p:cNvCxnSpPr/>
          <p:nvPr/>
        </p:nvCxnSpPr>
        <p:spPr>
          <a:xfrm flipV="1">
            <a:off x="9608062" y="325465"/>
            <a:ext cx="257428" cy="293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3FF5AD01-4416-306C-2904-1681E1F8BED4}"/>
              </a:ext>
            </a:extLst>
          </p:cNvPr>
          <p:cNvCxnSpPr/>
          <p:nvPr/>
        </p:nvCxnSpPr>
        <p:spPr>
          <a:xfrm>
            <a:off x="9608062" y="4119295"/>
            <a:ext cx="257428" cy="2528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8464022"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4684060" y="186765"/>
            <a:ext cx="3787919" cy="621276"/>
            <a:chOff x="4684061" y="186765"/>
            <a:chExt cx="3757530"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4684060"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4670346"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722972" y="6311129"/>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82082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2817352-03E6-2FBC-A904-DC7F614F93A4}"/>
              </a:ext>
            </a:extLst>
          </p:cNvPr>
          <p:cNvGrpSpPr/>
          <p:nvPr/>
        </p:nvGrpSpPr>
        <p:grpSpPr>
          <a:xfrm>
            <a:off x="2440606" y="2552234"/>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2407923"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4592526" y="4533793"/>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rgbClr val="FF0000"/>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6833684"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174132"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7620893"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128096"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201121" y="21992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303170" y="3647210"/>
            <a:ext cx="1758027" cy="1519484"/>
            <a:chOff x="10061793" y="4258298"/>
            <a:chExt cx="1758027" cy="1519484"/>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3" y="5193007"/>
              <a:ext cx="175802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 </a:t>
              </a:r>
            </a:p>
            <a:p>
              <a:pPr algn="ctr"/>
              <a:r>
                <a:rPr lang="en-US" sz="1600" dirty="0">
                  <a:solidFill>
                    <a:schemeClr val="tx1"/>
                  </a:solidFill>
                </a:rPr>
                <a:t>Recommendation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9436268" y="510295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235975"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204771"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6600314"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6944849"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068863"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064277"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071127" y="2209929"/>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Symbolic Execution</a:t>
            </a:r>
          </a:p>
          <a:p>
            <a:pPr algn="ctr"/>
            <a:r>
              <a:rPr lang="en-US" sz="1600" b="1" dirty="0">
                <a:solidFill>
                  <a:schemeClr val="tx1"/>
                </a:solidFill>
              </a:rPr>
              <a:t>Symbolic Exec. Trace Modeling</a:t>
            </a:r>
          </a:p>
        </p:txBody>
      </p: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7724227"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3967241" y="186765"/>
            <a:ext cx="3764943" cy="621276"/>
            <a:chOff x="4706854" y="186765"/>
            <a:chExt cx="3734737"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706854" y="497403"/>
              <a:ext cx="658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3944265"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3930551"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Symbolic Execution</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093457" y="6311129"/>
            <a:ext cx="343364" cy="369332"/>
          </a:xfrm>
          <a:prstGeom prst="rect">
            <a:avLst/>
          </a:prstGeom>
          <a:noFill/>
        </p:spPr>
        <p:txBody>
          <a:bodyPr wrap="none" rtlCol="0">
            <a:spAutoFit/>
          </a:bodyPr>
          <a:lstStyle/>
          <a:p>
            <a:r>
              <a:rPr lang="en-US" dirty="0"/>
              <a:t>…</a:t>
            </a:r>
          </a:p>
        </p:txBody>
      </p:sp>
      <p:sp>
        <p:nvSpPr>
          <p:cNvPr id="3" name="Arrow: Right 2">
            <a:extLst>
              <a:ext uri="{FF2B5EF4-FFF2-40B4-BE49-F238E27FC236}">
                <a16:creationId xmlns:a16="http://schemas.microsoft.com/office/drawing/2014/main" id="{F413AB4D-5369-0529-7EE5-0DFB599DE7E9}"/>
              </a:ext>
            </a:extLst>
          </p:cNvPr>
          <p:cNvSpPr/>
          <p:nvPr/>
        </p:nvSpPr>
        <p:spPr>
          <a:xfrm>
            <a:off x="8895854" y="3599809"/>
            <a:ext cx="312534" cy="20797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01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7CE1667-79AA-34DE-053E-2A3EE59A3A40}"/>
              </a:ext>
            </a:extLst>
          </p:cNvPr>
          <p:cNvGrpSpPr/>
          <p:nvPr/>
        </p:nvGrpSpPr>
        <p:grpSpPr>
          <a:xfrm>
            <a:off x="136665" y="86880"/>
            <a:ext cx="1968582" cy="2245194"/>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3"/>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3" name="Arrow: Down 32">
            <a:extLst>
              <a:ext uri="{FF2B5EF4-FFF2-40B4-BE49-F238E27FC236}">
                <a16:creationId xmlns:a16="http://schemas.microsoft.com/office/drawing/2014/main" id="{B8EAE08E-5263-1E5B-5BDF-B003856C6EA0}"/>
              </a:ext>
            </a:extLst>
          </p:cNvPr>
          <p:cNvSpPr/>
          <p:nvPr/>
        </p:nvSpPr>
        <p:spPr>
          <a:xfrm rot="16200000">
            <a:off x="2732904" y="483715"/>
            <a:ext cx="274721" cy="77286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28" name="Group 27">
            <a:extLst>
              <a:ext uri="{FF2B5EF4-FFF2-40B4-BE49-F238E27FC236}">
                <a16:creationId xmlns:a16="http://schemas.microsoft.com/office/drawing/2014/main" id="{61183196-1598-429D-222C-9AFBE4FD025B}"/>
              </a:ext>
            </a:extLst>
          </p:cNvPr>
          <p:cNvGrpSpPr/>
          <p:nvPr/>
        </p:nvGrpSpPr>
        <p:grpSpPr>
          <a:xfrm>
            <a:off x="8122443" y="214579"/>
            <a:ext cx="2095379" cy="3710819"/>
            <a:chOff x="9128096" y="294529"/>
            <a:chExt cx="2095379" cy="3710819"/>
          </a:xfrm>
        </p:grpSpPr>
        <p:grpSp>
          <p:nvGrpSpPr>
            <p:cNvPr id="40" name="Group 39">
              <a:extLst>
                <a:ext uri="{FF2B5EF4-FFF2-40B4-BE49-F238E27FC236}">
                  <a16:creationId xmlns:a16="http://schemas.microsoft.com/office/drawing/2014/main" id="{39DAF9B7-725C-F9D3-42E0-B071139B4D43}"/>
                </a:ext>
              </a:extLst>
            </p:cNvPr>
            <p:cNvGrpSpPr/>
            <p:nvPr/>
          </p:nvGrpSpPr>
          <p:grpSpPr>
            <a:xfrm>
              <a:off x="9128096"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201121" y="2199216"/>
              <a:ext cx="1783898" cy="1806131"/>
              <a:chOff x="9982311" y="2891435"/>
              <a:chExt cx="1783898" cy="1806131"/>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Assessment</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235975" y="320220"/>
              <a:ext cx="1900720" cy="3685128"/>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204771"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grpSp>
      <p:grpSp>
        <p:nvGrpSpPr>
          <p:cNvPr id="6" name="Group 5">
            <a:extLst>
              <a:ext uri="{FF2B5EF4-FFF2-40B4-BE49-F238E27FC236}">
                <a16:creationId xmlns:a16="http://schemas.microsoft.com/office/drawing/2014/main" id="{41C515B5-E36F-3AA2-643D-7A44CB1EB232}"/>
              </a:ext>
            </a:extLst>
          </p:cNvPr>
          <p:cNvGrpSpPr/>
          <p:nvPr/>
        </p:nvGrpSpPr>
        <p:grpSpPr>
          <a:xfrm>
            <a:off x="3697069" y="114575"/>
            <a:ext cx="2267953" cy="1187725"/>
            <a:chOff x="3973056" y="417698"/>
            <a:chExt cx="2267953" cy="1187725"/>
          </a:xfrm>
        </p:grpSpPr>
        <p:sp>
          <p:nvSpPr>
            <p:cNvPr id="47" name="TextBox 46">
              <a:extLst>
                <a:ext uri="{FF2B5EF4-FFF2-40B4-BE49-F238E27FC236}">
                  <a16:creationId xmlns:a16="http://schemas.microsoft.com/office/drawing/2014/main" id="{B84042F3-F1E0-ED2B-CD16-B918EC8FABD4}"/>
                </a:ext>
              </a:extLst>
            </p:cNvPr>
            <p:cNvSpPr txBox="1"/>
            <p:nvPr/>
          </p:nvSpPr>
          <p:spPr>
            <a:xfrm>
              <a:off x="3973056" y="774426"/>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4358653" y="417698"/>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NeuralPA</a:t>
              </a:r>
              <a:endParaRPr lang="en-US" sz="1600" b="1" dirty="0">
                <a:solidFill>
                  <a:srgbClr val="FF0000"/>
                </a:solidFill>
              </a:endParaRPr>
            </a:p>
          </p:txBody>
        </p:sp>
      </p:grpSp>
      <p:sp>
        <p:nvSpPr>
          <p:cNvPr id="1027" name="TextBox 1026">
            <a:extLst>
              <a:ext uri="{FF2B5EF4-FFF2-40B4-BE49-F238E27FC236}">
                <a16:creationId xmlns:a16="http://schemas.microsoft.com/office/drawing/2014/main" id="{8AD6FD9F-7416-19B3-8754-5F1106F99619}"/>
              </a:ext>
            </a:extLst>
          </p:cNvPr>
          <p:cNvSpPr txBox="1"/>
          <p:nvPr/>
        </p:nvSpPr>
        <p:spPr>
          <a:xfrm>
            <a:off x="2344438" y="3076324"/>
            <a:ext cx="141762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a:t>
            </a:r>
          </a:p>
          <a:p>
            <a:pPr algn="ctr"/>
            <a:r>
              <a:rPr lang="en-US" sz="1600" b="1" dirty="0">
                <a:solidFill>
                  <a:schemeClr val="tx1"/>
                </a:solidFill>
              </a:rPr>
              <a:t>Syntactic Type</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4005827" y="3071310"/>
            <a:ext cx="1622227" cy="1323439"/>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a:t>
            </a:r>
          </a:p>
          <a:p>
            <a:pPr algn="ctr"/>
            <a:r>
              <a:rPr lang="en-US" sz="1600" b="1" dirty="0">
                <a:solidFill>
                  <a:schemeClr val="tx1"/>
                </a:solidFill>
              </a:rPr>
              <a:t>Type Inference</a:t>
            </a:r>
          </a:p>
          <a:p>
            <a:pPr algn="ctr"/>
            <a:r>
              <a:rPr lang="en-US" sz="1600" b="1" dirty="0">
                <a:solidFill>
                  <a:schemeClr val="tx1"/>
                </a:solidFill>
              </a:rPr>
              <a:t>Dependence Analysis</a:t>
            </a:r>
          </a:p>
          <a:p>
            <a:pPr algn="ctr"/>
            <a:r>
              <a:rPr lang="en-US" sz="1600" b="1" dirty="0">
                <a:solidFill>
                  <a:schemeClr val="tx1"/>
                </a:solidFill>
              </a:rPr>
              <a:t>Static Slicing</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5790446" y="3071310"/>
            <a:ext cx="1622227"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Predictive Execution</a:t>
            </a:r>
          </a:p>
          <a:p>
            <a:pPr algn="ctr"/>
            <a:r>
              <a:rPr lang="en-US" sz="1600" b="1" dirty="0">
                <a:solidFill>
                  <a:schemeClr val="tx1"/>
                </a:solidFill>
              </a:rPr>
              <a:t>Predictive Slicing</a:t>
            </a:r>
          </a:p>
        </p:txBody>
      </p:sp>
      <p:cxnSp>
        <p:nvCxnSpPr>
          <p:cNvPr id="1052" name="Straight Connector 1051">
            <a:extLst>
              <a:ext uri="{FF2B5EF4-FFF2-40B4-BE49-F238E27FC236}">
                <a16:creationId xmlns:a16="http://schemas.microsoft.com/office/drawing/2014/main" id="{21888C84-774B-CD16-59DB-B21EB1191E6B}"/>
              </a:ext>
            </a:extLst>
          </p:cNvPr>
          <p:cNvCxnSpPr>
            <a:cxnSpLocks/>
            <a:endCxn id="9" idx="0"/>
          </p:cNvCxnSpPr>
          <p:nvPr/>
        </p:nvCxnSpPr>
        <p:spPr>
          <a:xfrm flipH="1">
            <a:off x="4816941" y="1342570"/>
            <a:ext cx="8244" cy="843211"/>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C0BC283B-D43D-ECCC-438B-408BA1D9FB31}"/>
              </a:ext>
            </a:extLst>
          </p:cNvPr>
          <p:cNvSpPr/>
          <p:nvPr/>
        </p:nvSpPr>
        <p:spPr>
          <a:xfrm>
            <a:off x="4020812" y="2185781"/>
            <a:ext cx="1592258"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sp>
        <p:nvSpPr>
          <p:cNvPr id="16" name="Oval 15">
            <a:extLst>
              <a:ext uri="{FF2B5EF4-FFF2-40B4-BE49-F238E27FC236}">
                <a16:creationId xmlns:a16="http://schemas.microsoft.com/office/drawing/2014/main" id="{92E07428-B33B-5E98-870C-C115114DF1F4}"/>
              </a:ext>
            </a:extLst>
          </p:cNvPr>
          <p:cNvSpPr/>
          <p:nvPr/>
        </p:nvSpPr>
        <p:spPr>
          <a:xfrm>
            <a:off x="2257920" y="2162784"/>
            <a:ext cx="1592258"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sp>
        <p:nvSpPr>
          <p:cNvPr id="17" name="Oval 16">
            <a:extLst>
              <a:ext uri="{FF2B5EF4-FFF2-40B4-BE49-F238E27FC236}">
                <a16:creationId xmlns:a16="http://schemas.microsoft.com/office/drawing/2014/main" id="{7F6B3191-E617-44D4-DD7E-7D115A9D2106}"/>
              </a:ext>
            </a:extLst>
          </p:cNvPr>
          <p:cNvSpPr/>
          <p:nvPr/>
        </p:nvSpPr>
        <p:spPr>
          <a:xfrm>
            <a:off x="5798896" y="2162784"/>
            <a:ext cx="1592258"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3" name="Straight Connector 22">
            <a:extLst>
              <a:ext uri="{FF2B5EF4-FFF2-40B4-BE49-F238E27FC236}">
                <a16:creationId xmlns:a16="http://schemas.microsoft.com/office/drawing/2014/main" id="{85EF866C-A069-2AD8-2252-525117C28EF1}"/>
              </a:ext>
            </a:extLst>
          </p:cNvPr>
          <p:cNvCxnSpPr>
            <a:cxnSpLocks/>
            <a:endCxn id="16" idx="0"/>
          </p:cNvCxnSpPr>
          <p:nvPr/>
        </p:nvCxnSpPr>
        <p:spPr>
          <a:xfrm flipH="1">
            <a:off x="3054049" y="1354063"/>
            <a:ext cx="1790188" cy="808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192E7F-E901-C169-6A33-C2E73A47CAAD}"/>
              </a:ext>
            </a:extLst>
          </p:cNvPr>
          <p:cNvCxnSpPr>
            <a:cxnSpLocks/>
            <a:endCxn id="17" idx="0"/>
          </p:cNvCxnSpPr>
          <p:nvPr/>
        </p:nvCxnSpPr>
        <p:spPr>
          <a:xfrm>
            <a:off x="4817396" y="1350807"/>
            <a:ext cx="1777629" cy="811977"/>
          </a:xfrm>
          <a:prstGeom prst="line">
            <a:avLst/>
          </a:prstGeom>
        </p:spPr>
        <p:style>
          <a:lnRef idx="1">
            <a:schemeClr val="accent1"/>
          </a:lnRef>
          <a:fillRef idx="0">
            <a:schemeClr val="accent1"/>
          </a:fillRef>
          <a:effectRef idx="0">
            <a:schemeClr val="accent1"/>
          </a:effectRef>
          <a:fontRef idx="minor">
            <a:schemeClr val="tx1"/>
          </a:fontRef>
        </p:style>
      </p:cxnSp>
      <p:sp>
        <p:nvSpPr>
          <p:cNvPr id="49" name="Arrow: Down 48">
            <a:extLst>
              <a:ext uri="{FF2B5EF4-FFF2-40B4-BE49-F238E27FC236}">
                <a16:creationId xmlns:a16="http://schemas.microsoft.com/office/drawing/2014/main" id="{83BBE2CF-3505-5711-E21C-30248D5D631B}"/>
              </a:ext>
            </a:extLst>
          </p:cNvPr>
          <p:cNvSpPr/>
          <p:nvPr/>
        </p:nvSpPr>
        <p:spPr>
          <a:xfrm rot="16200000">
            <a:off x="6922823" y="483714"/>
            <a:ext cx="274721" cy="77286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2" name="Straight Connector 1">
            <a:extLst>
              <a:ext uri="{FF2B5EF4-FFF2-40B4-BE49-F238E27FC236}">
                <a16:creationId xmlns:a16="http://schemas.microsoft.com/office/drawing/2014/main" id="{7BE41DB2-4304-7013-9737-F7ADB34A114D}"/>
              </a:ext>
            </a:extLst>
          </p:cNvPr>
          <p:cNvCxnSpPr>
            <a:cxnSpLocks/>
            <a:stCxn id="16" idx="4"/>
            <a:endCxn id="1027" idx="0"/>
          </p:cNvCxnSpPr>
          <p:nvPr/>
        </p:nvCxnSpPr>
        <p:spPr>
          <a:xfrm flipH="1">
            <a:off x="3053252" y="2784060"/>
            <a:ext cx="797" cy="29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7A791A-5A69-E700-6838-D9B29AB157E5}"/>
              </a:ext>
            </a:extLst>
          </p:cNvPr>
          <p:cNvCxnSpPr>
            <a:cxnSpLocks/>
            <a:stCxn id="9" idx="4"/>
            <a:endCxn id="1032" idx="0"/>
          </p:cNvCxnSpPr>
          <p:nvPr/>
        </p:nvCxnSpPr>
        <p:spPr>
          <a:xfrm>
            <a:off x="4816941" y="2807057"/>
            <a:ext cx="0" cy="264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5A553C8-B2F6-8D17-8FD1-BC13BC3F169B}"/>
              </a:ext>
            </a:extLst>
          </p:cNvPr>
          <p:cNvCxnSpPr>
            <a:cxnSpLocks/>
            <a:stCxn id="17" idx="4"/>
            <a:endCxn id="1040" idx="0"/>
          </p:cNvCxnSpPr>
          <p:nvPr/>
        </p:nvCxnSpPr>
        <p:spPr>
          <a:xfrm>
            <a:off x="6595025" y="2784060"/>
            <a:ext cx="6535" cy="2872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408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Rectangle 1023">
            <a:extLst>
              <a:ext uri="{FF2B5EF4-FFF2-40B4-BE49-F238E27FC236}">
                <a16:creationId xmlns:a16="http://schemas.microsoft.com/office/drawing/2014/main" id="{47416AEF-E42A-F2C1-0754-AA534BDFC4FF}"/>
              </a:ext>
            </a:extLst>
          </p:cNvPr>
          <p:cNvSpPr/>
          <p:nvPr/>
        </p:nvSpPr>
        <p:spPr>
          <a:xfrm>
            <a:off x="1934706" y="1987326"/>
            <a:ext cx="5568958" cy="2926702"/>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A26D10B-352F-3038-3DA8-EA9DDF450A23}"/>
              </a:ext>
            </a:extLst>
          </p:cNvPr>
          <p:cNvGrpSpPr/>
          <p:nvPr/>
        </p:nvGrpSpPr>
        <p:grpSpPr>
          <a:xfrm>
            <a:off x="1911947" y="2693415"/>
            <a:ext cx="1407758" cy="1446681"/>
            <a:chOff x="8496952" y="1761065"/>
            <a:chExt cx="1407758" cy="1446681"/>
          </a:xfrm>
        </p:grpSpPr>
        <p:pic>
          <p:nvPicPr>
            <p:cNvPr id="1048" name="Picture 4" descr="Compiler Explorer - CLion Plugin | Marketplace">
              <a:extLst>
                <a:ext uri="{FF2B5EF4-FFF2-40B4-BE49-F238E27FC236}">
                  <a16:creationId xmlns:a16="http://schemas.microsoft.com/office/drawing/2014/main" id="{D0BEDA62-7EDA-EA62-E580-49FF979B6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1070" name="TextBox 1069">
              <a:extLst>
                <a:ext uri="{FF2B5EF4-FFF2-40B4-BE49-F238E27FC236}">
                  <a16:creationId xmlns:a16="http://schemas.microsoft.com/office/drawing/2014/main" id="{AE8D1864-3CA4-6C95-7AD8-B7EADA3D6F1C}"/>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grpSp>
        <p:nvGrpSpPr>
          <p:cNvPr id="4" name="Group 3">
            <a:extLst>
              <a:ext uri="{FF2B5EF4-FFF2-40B4-BE49-F238E27FC236}">
                <a16:creationId xmlns:a16="http://schemas.microsoft.com/office/drawing/2014/main" id="{EF4F2594-FB02-01F7-45B1-457F6B8C0BB7}"/>
              </a:ext>
            </a:extLst>
          </p:cNvPr>
          <p:cNvGrpSpPr/>
          <p:nvPr/>
        </p:nvGrpSpPr>
        <p:grpSpPr>
          <a:xfrm>
            <a:off x="385155" y="2339749"/>
            <a:ext cx="1231222" cy="1918018"/>
            <a:chOff x="735711" y="964183"/>
            <a:chExt cx="1231222" cy="1918018"/>
          </a:xfrm>
        </p:grpSpPr>
        <p:pic>
          <p:nvPicPr>
            <p:cNvPr id="3" name="Picture 16" descr="File Icon Vector Symbol Design Illustration 26629319 Vector Art at Vecteezy">
              <a:extLst>
                <a:ext uri="{FF2B5EF4-FFF2-40B4-BE49-F238E27FC236}">
                  <a16:creationId xmlns:a16="http://schemas.microsoft.com/office/drawing/2014/main" id="{D622F04F-326C-3505-A375-1460CE4C8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11" y="1458333"/>
              <a:ext cx="1231222" cy="1423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95A1928-DC08-EFDC-C27E-34A92C0187F9}"/>
                </a:ext>
              </a:extLst>
            </p:cNvPr>
            <p:cNvSpPr txBox="1"/>
            <p:nvPr/>
          </p:nvSpPr>
          <p:spPr>
            <a:xfrm>
              <a:off x="939863" y="964183"/>
              <a:ext cx="822918" cy="646331"/>
            </a:xfrm>
            <a:prstGeom prst="rect">
              <a:avLst/>
            </a:prstGeom>
            <a:noFill/>
          </p:spPr>
          <p:txBody>
            <a:bodyPr wrap="none" rtlCol="0">
              <a:spAutoFit/>
            </a:bodyPr>
            <a:lstStyle/>
            <a:p>
              <a:r>
                <a:rPr lang="en-US" dirty="0"/>
                <a:t>Partial</a:t>
              </a:r>
            </a:p>
            <a:p>
              <a:pPr algn="ctr"/>
              <a:r>
                <a:rPr lang="en-US" dirty="0"/>
                <a:t>Code</a:t>
              </a:r>
            </a:p>
          </p:txBody>
        </p:sp>
      </p:grpSp>
      <p:pic>
        <p:nvPicPr>
          <p:cNvPr id="5" name="Picture 2" descr="Large Language Models (LLMs) | TWIML">
            <a:extLst>
              <a:ext uri="{FF2B5EF4-FFF2-40B4-BE49-F238E27FC236}">
                <a16:creationId xmlns:a16="http://schemas.microsoft.com/office/drawing/2014/main" id="{AF86B02A-098C-2363-D1E7-E2E83F61F7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125" y="2729288"/>
            <a:ext cx="1637158" cy="16371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A3831AF6-6F90-9DB8-1395-EFD2B61F4492}"/>
              </a:ext>
            </a:extLst>
          </p:cNvPr>
          <p:cNvCxnSpPr>
            <a:cxnSpLocks/>
            <a:stCxn id="3" idx="3"/>
          </p:cNvCxnSpPr>
          <p:nvPr/>
        </p:nvCxnSpPr>
        <p:spPr>
          <a:xfrm flipV="1">
            <a:off x="1616377" y="3543230"/>
            <a:ext cx="318329" cy="26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F1D406C-EDF8-0007-4B57-D31509A5487B}"/>
              </a:ext>
            </a:extLst>
          </p:cNvPr>
          <p:cNvCxnSpPr>
            <a:stCxn id="1048" idx="3"/>
            <a:endCxn id="5" idx="1"/>
          </p:cNvCxnSpPr>
          <p:nvPr/>
        </p:nvCxnSpPr>
        <p:spPr>
          <a:xfrm flipV="1">
            <a:off x="3165512" y="3547867"/>
            <a:ext cx="454613" cy="9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7C3CA42-719D-BE66-37BB-F1C07A56E5E9}"/>
              </a:ext>
            </a:extLst>
          </p:cNvPr>
          <p:cNvSpPr txBox="1"/>
          <p:nvPr/>
        </p:nvSpPr>
        <p:spPr>
          <a:xfrm>
            <a:off x="3620125" y="2682140"/>
            <a:ext cx="1724831" cy="369332"/>
          </a:xfrm>
          <a:prstGeom prst="rect">
            <a:avLst/>
          </a:prstGeom>
          <a:noFill/>
        </p:spPr>
        <p:txBody>
          <a:bodyPr wrap="none" rtlCol="0">
            <a:spAutoFit/>
          </a:bodyPr>
          <a:lstStyle/>
          <a:p>
            <a:r>
              <a:rPr lang="en-US" b="1" dirty="0"/>
              <a:t>Approximation</a:t>
            </a:r>
          </a:p>
        </p:txBody>
      </p:sp>
      <p:cxnSp>
        <p:nvCxnSpPr>
          <p:cNvPr id="44" name="Connector: Elbow 43">
            <a:extLst>
              <a:ext uri="{FF2B5EF4-FFF2-40B4-BE49-F238E27FC236}">
                <a16:creationId xmlns:a16="http://schemas.microsoft.com/office/drawing/2014/main" id="{37E02B86-EF24-D9C9-6C21-38927F7AE576}"/>
              </a:ext>
            </a:extLst>
          </p:cNvPr>
          <p:cNvCxnSpPr>
            <a:cxnSpLocks/>
            <a:stCxn id="5" idx="2"/>
            <a:endCxn id="1048" idx="2"/>
          </p:cNvCxnSpPr>
          <p:nvPr/>
        </p:nvCxnSpPr>
        <p:spPr>
          <a:xfrm rot="5400000" flipH="1">
            <a:off x="3397460" y="3325202"/>
            <a:ext cx="226350" cy="1856138"/>
          </a:xfrm>
          <a:prstGeom prst="bentConnector3">
            <a:avLst>
              <a:gd name="adj1" fmla="val -100994"/>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C055EA08-DED0-D232-C53E-7A2FAD2F2A4F}"/>
              </a:ext>
            </a:extLst>
          </p:cNvPr>
          <p:cNvSpPr txBox="1"/>
          <p:nvPr/>
        </p:nvSpPr>
        <p:spPr>
          <a:xfrm>
            <a:off x="2768534" y="4220192"/>
            <a:ext cx="1465016" cy="369332"/>
          </a:xfrm>
          <a:prstGeom prst="rect">
            <a:avLst/>
          </a:prstGeom>
          <a:noFill/>
        </p:spPr>
        <p:txBody>
          <a:bodyPr wrap="none" rtlCol="0">
            <a:spAutoFit/>
          </a:bodyPr>
          <a:lstStyle/>
          <a:p>
            <a:r>
              <a:rPr lang="en-US" dirty="0"/>
              <a:t>Approx Code</a:t>
            </a:r>
          </a:p>
        </p:txBody>
      </p:sp>
      <p:sp>
        <p:nvSpPr>
          <p:cNvPr id="52" name="TextBox 51">
            <a:extLst>
              <a:ext uri="{FF2B5EF4-FFF2-40B4-BE49-F238E27FC236}">
                <a16:creationId xmlns:a16="http://schemas.microsoft.com/office/drawing/2014/main" id="{C48B0B07-9B87-3E90-6354-4114D453250F}"/>
              </a:ext>
            </a:extLst>
          </p:cNvPr>
          <p:cNvSpPr txBox="1"/>
          <p:nvPr/>
        </p:nvSpPr>
        <p:spPr>
          <a:xfrm>
            <a:off x="2966891" y="2116775"/>
            <a:ext cx="1273426" cy="369332"/>
          </a:xfrm>
          <a:prstGeom prst="rect">
            <a:avLst/>
          </a:prstGeom>
          <a:noFill/>
        </p:spPr>
        <p:txBody>
          <a:bodyPr wrap="none" rtlCol="0">
            <a:spAutoFit/>
          </a:bodyPr>
          <a:lstStyle/>
          <a:p>
            <a:r>
              <a:rPr lang="en-US" dirty="0"/>
              <a:t>Feedbacks</a:t>
            </a:r>
          </a:p>
        </p:txBody>
      </p:sp>
      <p:sp>
        <p:nvSpPr>
          <p:cNvPr id="53" name="TextBox 52">
            <a:extLst>
              <a:ext uri="{FF2B5EF4-FFF2-40B4-BE49-F238E27FC236}">
                <a16:creationId xmlns:a16="http://schemas.microsoft.com/office/drawing/2014/main" id="{651AF3CA-D476-48F0-0694-CC4A5C5A468B}"/>
              </a:ext>
            </a:extLst>
          </p:cNvPr>
          <p:cNvSpPr txBox="1"/>
          <p:nvPr/>
        </p:nvSpPr>
        <p:spPr>
          <a:xfrm>
            <a:off x="2881210" y="3250843"/>
            <a:ext cx="1158652" cy="584775"/>
          </a:xfrm>
          <a:prstGeom prst="rect">
            <a:avLst/>
          </a:prstGeom>
          <a:noFill/>
        </p:spPr>
        <p:txBody>
          <a:bodyPr wrap="none" rtlCol="0">
            <a:spAutoFit/>
          </a:bodyPr>
          <a:lstStyle/>
          <a:p>
            <a:pPr algn="ctr"/>
            <a:r>
              <a:rPr lang="en-US" sz="1600" i="1" dirty="0"/>
              <a:t>Initial </a:t>
            </a:r>
          </a:p>
          <a:p>
            <a:pPr algn="ctr"/>
            <a:r>
              <a:rPr lang="en-US" sz="1600" i="1" dirty="0"/>
              <a:t>Feedbacks</a:t>
            </a:r>
          </a:p>
        </p:txBody>
      </p:sp>
      <p:grpSp>
        <p:nvGrpSpPr>
          <p:cNvPr id="55" name="Group 54">
            <a:extLst>
              <a:ext uri="{FF2B5EF4-FFF2-40B4-BE49-F238E27FC236}">
                <a16:creationId xmlns:a16="http://schemas.microsoft.com/office/drawing/2014/main" id="{CF82F7F8-53EF-57B7-12E2-0A33EA7718D3}"/>
              </a:ext>
            </a:extLst>
          </p:cNvPr>
          <p:cNvGrpSpPr/>
          <p:nvPr/>
        </p:nvGrpSpPr>
        <p:grpSpPr>
          <a:xfrm>
            <a:off x="5663285" y="2018075"/>
            <a:ext cx="1498037" cy="2347051"/>
            <a:chOff x="5569162" y="2192575"/>
            <a:chExt cx="1498037" cy="2347051"/>
          </a:xfrm>
        </p:grpSpPr>
        <p:grpSp>
          <p:nvGrpSpPr>
            <p:cNvPr id="34" name="Group 33">
              <a:extLst>
                <a:ext uri="{FF2B5EF4-FFF2-40B4-BE49-F238E27FC236}">
                  <a16:creationId xmlns:a16="http://schemas.microsoft.com/office/drawing/2014/main" id="{BD33E9E7-43F5-F992-8DD6-CE9F1C6632C9}"/>
                </a:ext>
              </a:extLst>
            </p:cNvPr>
            <p:cNvGrpSpPr/>
            <p:nvPr/>
          </p:nvGrpSpPr>
          <p:grpSpPr>
            <a:xfrm>
              <a:off x="5569162" y="2561907"/>
              <a:ext cx="1459852" cy="1977719"/>
              <a:chOff x="5583122" y="2387407"/>
              <a:chExt cx="1459852" cy="1977719"/>
            </a:xfrm>
          </p:grpSpPr>
          <p:sp>
            <p:nvSpPr>
              <p:cNvPr id="25" name="Rectangle 24">
                <a:extLst>
                  <a:ext uri="{FF2B5EF4-FFF2-40B4-BE49-F238E27FC236}">
                    <a16:creationId xmlns:a16="http://schemas.microsoft.com/office/drawing/2014/main" id="{3B834B35-7E01-BB8E-AB0B-A636B7551DE1}"/>
                  </a:ext>
                </a:extLst>
              </p:cNvPr>
              <p:cNvSpPr/>
              <p:nvPr/>
            </p:nvSpPr>
            <p:spPr>
              <a:xfrm>
                <a:off x="5583122" y="2387407"/>
                <a:ext cx="1459852" cy="19777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6" descr="File Icon Vector Symbol Design Illustration 26629319 Vector Art at Vecteezy">
                <a:extLst>
                  <a:ext uri="{FF2B5EF4-FFF2-40B4-BE49-F238E27FC236}">
                    <a16:creationId xmlns:a16="http://schemas.microsoft.com/office/drawing/2014/main" id="{1A964EBD-C30C-8AAD-04CA-2D248A718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Box 39">
              <a:extLst>
                <a:ext uri="{FF2B5EF4-FFF2-40B4-BE49-F238E27FC236}">
                  <a16:creationId xmlns:a16="http://schemas.microsoft.com/office/drawing/2014/main" id="{253C2C9C-C41D-A70B-DC2F-E91AD8EE7A28}"/>
                </a:ext>
              </a:extLst>
            </p:cNvPr>
            <p:cNvSpPr txBox="1"/>
            <p:nvPr/>
          </p:nvSpPr>
          <p:spPr>
            <a:xfrm>
              <a:off x="5574483" y="2192575"/>
              <a:ext cx="1465016" cy="369332"/>
            </a:xfrm>
            <a:prstGeom prst="rect">
              <a:avLst/>
            </a:prstGeom>
            <a:noFill/>
          </p:spPr>
          <p:txBody>
            <a:bodyPr wrap="none" rtlCol="0">
              <a:spAutoFit/>
            </a:bodyPr>
            <a:lstStyle/>
            <a:p>
              <a:r>
                <a:rPr lang="en-US" dirty="0"/>
                <a:t>Approx Code</a:t>
              </a:r>
            </a:p>
          </p:txBody>
        </p:sp>
        <p:sp>
          <p:nvSpPr>
            <p:cNvPr id="54" name="TextBox 53">
              <a:extLst>
                <a:ext uri="{FF2B5EF4-FFF2-40B4-BE49-F238E27FC236}">
                  <a16:creationId xmlns:a16="http://schemas.microsoft.com/office/drawing/2014/main" id="{BA3AD6EF-A4A0-A197-8FCC-03BC988BC041}"/>
                </a:ext>
              </a:extLst>
            </p:cNvPr>
            <p:cNvSpPr txBox="1"/>
            <p:nvPr/>
          </p:nvSpPr>
          <p:spPr>
            <a:xfrm>
              <a:off x="5574483" y="2570649"/>
              <a:ext cx="1492716" cy="646331"/>
            </a:xfrm>
            <a:prstGeom prst="rect">
              <a:avLst/>
            </a:prstGeom>
            <a:noFill/>
          </p:spPr>
          <p:txBody>
            <a:bodyPr wrap="none" rtlCol="0">
              <a:spAutoFit/>
            </a:bodyPr>
            <a:lstStyle/>
            <a:p>
              <a:r>
                <a:rPr lang="en-US" dirty="0"/>
                <a:t>1. Var </a:t>
              </a:r>
              <a:r>
                <a:rPr lang="en-US" dirty="0" err="1"/>
                <a:t>Decls</a:t>
              </a:r>
              <a:endParaRPr lang="en-US" dirty="0"/>
            </a:p>
            <a:p>
              <a:r>
                <a:rPr lang="en-US" dirty="0"/>
                <a:t>2. Setup APIs</a:t>
              </a:r>
            </a:p>
          </p:txBody>
        </p:sp>
      </p:grpSp>
      <p:sp>
        <p:nvSpPr>
          <p:cNvPr id="58" name="TextBox 57">
            <a:extLst>
              <a:ext uri="{FF2B5EF4-FFF2-40B4-BE49-F238E27FC236}">
                <a16:creationId xmlns:a16="http://schemas.microsoft.com/office/drawing/2014/main" id="{9BFC4595-CCDE-69FC-F136-6BD199668224}"/>
              </a:ext>
            </a:extLst>
          </p:cNvPr>
          <p:cNvSpPr txBox="1"/>
          <p:nvPr/>
        </p:nvSpPr>
        <p:spPr>
          <a:xfrm>
            <a:off x="5679820" y="4459172"/>
            <a:ext cx="1303690" cy="369332"/>
          </a:xfrm>
          <a:prstGeom prst="rect">
            <a:avLst/>
          </a:prstGeom>
          <a:noFill/>
        </p:spPr>
        <p:txBody>
          <a:bodyPr wrap="none" rtlCol="0">
            <a:spAutoFit/>
          </a:bodyPr>
          <a:lstStyle/>
          <a:p>
            <a:r>
              <a:rPr lang="en-US" dirty="0"/>
              <a:t>3. </a:t>
            </a:r>
            <a:r>
              <a:rPr lang="en-US"/>
              <a:t>Type Info</a:t>
            </a:r>
            <a:endParaRPr lang="en-US" dirty="0"/>
          </a:p>
        </p:txBody>
      </p:sp>
      <p:sp>
        <p:nvSpPr>
          <p:cNvPr id="1027" name="TextBox 1026">
            <a:extLst>
              <a:ext uri="{FF2B5EF4-FFF2-40B4-BE49-F238E27FC236}">
                <a16:creationId xmlns:a16="http://schemas.microsoft.com/office/drawing/2014/main" id="{A768555B-BFE3-32F0-27FB-A8875CD16BC7}"/>
              </a:ext>
            </a:extLst>
          </p:cNvPr>
          <p:cNvSpPr txBox="1"/>
          <p:nvPr/>
        </p:nvSpPr>
        <p:spPr>
          <a:xfrm>
            <a:off x="3170584" y="1606719"/>
            <a:ext cx="2925416" cy="369332"/>
          </a:xfrm>
          <a:prstGeom prst="rect">
            <a:avLst/>
          </a:prstGeom>
          <a:noFill/>
        </p:spPr>
        <p:txBody>
          <a:bodyPr wrap="none" rtlCol="0">
            <a:spAutoFit/>
          </a:bodyPr>
          <a:lstStyle/>
          <a:p>
            <a:r>
              <a:rPr lang="en-US" i="1" dirty="0"/>
              <a:t>Predictive Program Analysis</a:t>
            </a:r>
          </a:p>
        </p:txBody>
      </p:sp>
      <p:cxnSp>
        <p:nvCxnSpPr>
          <p:cNvPr id="1029" name="Straight Arrow Connector 1028">
            <a:extLst>
              <a:ext uri="{FF2B5EF4-FFF2-40B4-BE49-F238E27FC236}">
                <a16:creationId xmlns:a16="http://schemas.microsoft.com/office/drawing/2014/main" id="{859F24C1-C9E6-D825-08E1-EED42EB5517E}"/>
              </a:ext>
            </a:extLst>
          </p:cNvPr>
          <p:cNvCxnSpPr/>
          <p:nvPr/>
        </p:nvCxnSpPr>
        <p:spPr>
          <a:xfrm>
            <a:off x="7503664" y="2396149"/>
            <a:ext cx="11307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0" name="TextBox 1029">
            <a:extLst>
              <a:ext uri="{FF2B5EF4-FFF2-40B4-BE49-F238E27FC236}">
                <a16:creationId xmlns:a16="http://schemas.microsoft.com/office/drawing/2014/main" id="{A74D0163-E1C0-E45B-3767-E3D16C428DF1}"/>
              </a:ext>
            </a:extLst>
          </p:cNvPr>
          <p:cNvSpPr txBox="1"/>
          <p:nvPr/>
        </p:nvSpPr>
        <p:spPr>
          <a:xfrm>
            <a:off x="7567991" y="2052162"/>
            <a:ext cx="1160254" cy="646331"/>
          </a:xfrm>
          <a:prstGeom prst="rect">
            <a:avLst/>
          </a:prstGeom>
          <a:noFill/>
        </p:spPr>
        <p:txBody>
          <a:bodyPr wrap="none" rtlCol="0">
            <a:spAutoFit/>
          </a:bodyPr>
          <a:lstStyle/>
          <a:p>
            <a:pPr algn="ctr"/>
            <a:r>
              <a:rPr lang="en-US" dirty="0"/>
              <a:t>Data-flow</a:t>
            </a:r>
          </a:p>
          <a:p>
            <a:pPr algn="ctr"/>
            <a:r>
              <a:rPr lang="en-US" dirty="0"/>
              <a:t>Analysis</a:t>
            </a:r>
          </a:p>
        </p:txBody>
      </p:sp>
      <p:sp>
        <p:nvSpPr>
          <p:cNvPr id="1032" name="TextBox 1031">
            <a:extLst>
              <a:ext uri="{FF2B5EF4-FFF2-40B4-BE49-F238E27FC236}">
                <a16:creationId xmlns:a16="http://schemas.microsoft.com/office/drawing/2014/main" id="{C02BD7FF-403F-3049-4058-071D9EF0E0C2}"/>
              </a:ext>
            </a:extLst>
          </p:cNvPr>
          <p:cNvSpPr txBox="1"/>
          <p:nvPr/>
        </p:nvSpPr>
        <p:spPr>
          <a:xfrm>
            <a:off x="8698776" y="2211483"/>
            <a:ext cx="2649636" cy="369332"/>
          </a:xfrm>
          <a:prstGeom prst="rect">
            <a:avLst/>
          </a:prstGeom>
          <a:noFill/>
        </p:spPr>
        <p:txBody>
          <a:bodyPr wrap="none" rtlCol="0">
            <a:spAutoFit/>
          </a:bodyPr>
          <a:lstStyle/>
          <a:p>
            <a:r>
              <a:rPr lang="en-US" dirty="0"/>
              <a:t>Data Dependence Graph</a:t>
            </a:r>
          </a:p>
        </p:txBody>
      </p:sp>
      <p:cxnSp>
        <p:nvCxnSpPr>
          <p:cNvPr id="1033" name="Straight Arrow Connector 1032">
            <a:extLst>
              <a:ext uri="{FF2B5EF4-FFF2-40B4-BE49-F238E27FC236}">
                <a16:creationId xmlns:a16="http://schemas.microsoft.com/office/drawing/2014/main" id="{01A22449-FF10-7459-F799-9DA2A66AFA8B}"/>
              </a:ext>
            </a:extLst>
          </p:cNvPr>
          <p:cNvCxnSpPr/>
          <p:nvPr/>
        </p:nvCxnSpPr>
        <p:spPr>
          <a:xfrm>
            <a:off x="7512150" y="3533274"/>
            <a:ext cx="11307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4" name="TextBox 1033">
            <a:extLst>
              <a:ext uri="{FF2B5EF4-FFF2-40B4-BE49-F238E27FC236}">
                <a16:creationId xmlns:a16="http://schemas.microsoft.com/office/drawing/2014/main" id="{7B431B92-3AB8-34DD-22D9-9EDB55F24E45}"/>
              </a:ext>
            </a:extLst>
          </p:cNvPr>
          <p:cNvSpPr txBox="1"/>
          <p:nvPr/>
        </p:nvSpPr>
        <p:spPr>
          <a:xfrm>
            <a:off x="7576477" y="3189287"/>
            <a:ext cx="1168397" cy="923330"/>
          </a:xfrm>
          <a:prstGeom prst="rect">
            <a:avLst/>
          </a:prstGeom>
          <a:noFill/>
        </p:spPr>
        <p:txBody>
          <a:bodyPr wrap="none" rtlCol="0">
            <a:spAutoFit/>
          </a:bodyPr>
          <a:lstStyle/>
          <a:p>
            <a:r>
              <a:rPr lang="en-US" dirty="0"/>
              <a:t>Exception</a:t>
            </a:r>
          </a:p>
          <a:p>
            <a:r>
              <a:rPr lang="en-US" dirty="0"/>
              <a:t>Handling</a:t>
            </a:r>
          </a:p>
          <a:p>
            <a:r>
              <a:rPr lang="en-US" dirty="0"/>
              <a:t>Analysis</a:t>
            </a:r>
          </a:p>
        </p:txBody>
      </p:sp>
      <p:sp>
        <p:nvSpPr>
          <p:cNvPr id="1035" name="TextBox 1034">
            <a:extLst>
              <a:ext uri="{FF2B5EF4-FFF2-40B4-BE49-F238E27FC236}">
                <a16:creationId xmlns:a16="http://schemas.microsoft.com/office/drawing/2014/main" id="{899E134C-9052-7917-E326-A6751F7BA900}"/>
              </a:ext>
            </a:extLst>
          </p:cNvPr>
          <p:cNvSpPr txBox="1"/>
          <p:nvPr/>
        </p:nvSpPr>
        <p:spPr>
          <a:xfrm>
            <a:off x="8809201" y="3250843"/>
            <a:ext cx="2110962" cy="646331"/>
          </a:xfrm>
          <a:prstGeom prst="rect">
            <a:avLst/>
          </a:prstGeom>
          <a:noFill/>
        </p:spPr>
        <p:txBody>
          <a:bodyPr wrap="none" rtlCol="0">
            <a:spAutoFit/>
          </a:bodyPr>
          <a:lstStyle/>
          <a:p>
            <a:pPr algn="ctr"/>
            <a:r>
              <a:rPr lang="en-US" dirty="0"/>
              <a:t>Exception Handling</a:t>
            </a:r>
          </a:p>
          <a:p>
            <a:pPr algn="ctr"/>
            <a:r>
              <a:rPr lang="en-US" dirty="0"/>
              <a:t>Recommendation</a:t>
            </a:r>
          </a:p>
        </p:txBody>
      </p:sp>
      <p:cxnSp>
        <p:nvCxnSpPr>
          <p:cNvPr id="1036" name="Straight Arrow Connector 1035">
            <a:extLst>
              <a:ext uri="{FF2B5EF4-FFF2-40B4-BE49-F238E27FC236}">
                <a16:creationId xmlns:a16="http://schemas.microsoft.com/office/drawing/2014/main" id="{70B73CC0-2557-AD8F-5C9F-7F70AAE260B0}"/>
              </a:ext>
            </a:extLst>
          </p:cNvPr>
          <p:cNvCxnSpPr/>
          <p:nvPr/>
        </p:nvCxnSpPr>
        <p:spPr>
          <a:xfrm>
            <a:off x="7503664" y="4555191"/>
            <a:ext cx="11307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7" name="TextBox 1036">
            <a:extLst>
              <a:ext uri="{FF2B5EF4-FFF2-40B4-BE49-F238E27FC236}">
                <a16:creationId xmlns:a16="http://schemas.microsoft.com/office/drawing/2014/main" id="{5D671903-8D9D-0139-5A12-81B99834FA79}"/>
              </a:ext>
            </a:extLst>
          </p:cNvPr>
          <p:cNvSpPr txBox="1"/>
          <p:nvPr/>
        </p:nvSpPr>
        <p:spPr>
          <a:xfrm>
            <a:off x="7567991" y="4211204"/>
            <a:ext cx="1468672" cy="923330"/>
          </a:xfrm>
          <a:prstGeom prst="rect">
            <a:avLst/>
          </a:prstGeom>
          <a:noFill/>
        </p:spPr>
        <p:txBody>
          <a:bodyPr wrap="none" rtlCol="0">
            <a:spAutoFit/>
          </a:bodyPr>
          <a:lstStyle/>
          <a:p>
            <a:pPr algn="ctr"/>
            <a:r>
              <a:rPr lang="en-US" dirty="0"/>
              <a:t>Import</a:t>
            </a:r>
          </a:p>
          <a:p>
            <a:pPr algn="ctr"/>
            <a:r>
              <a:rPr lang="en-US" dirty="0"/>
              <a:t>Statement</a:t>
            </a:r>
          </a:p>
          <a:p>
            <a:pPr algn="ctr"/>
            <a:r>
              <a:rPr lang="en-US" dirty="0" err="1"/>
              <a:t>Recomender</a:t>
            </a:r>
            <a:endParaRPr lang="en-US" dirty="0"/>
          </a:p>
        </p:txBody>
      </p:sp>
      <p:sp>
        <p:nvSpPr>
          <p:cNvPr id="1038" name="TextBox 1037">
            <a:extLst>
              <a:ext uri="{FF2B5EF4-FFF2-40B4-BE49-F238E27FC236}">
                <a16:creationId xmlns:a16="http://schemas.microsoft.com/office/drawing/2014/main" id="{FE1496A6-F0FC-4152-FD6D-50A13DC79E6E}"/>
              </a:ext>
            </a:extLst>
          </p:cNvPr>
          <p:cNvSpPr txBox="1"/>
          <p:nvPr/>
        </p:nvSpPr>
        <p:spPr>
          <a:xfrm>
            <a:off x="8868527" y="4382536"/>
            <a:ext cx="2050369" cy="369332"/>
          </a:xfrm>
          <a:prstGeom prst="rect">
            <a:avLst/>
          </a:prstGeom>
          <a:noFill/>
        </p:spPr>
        <p:txBody>
          <a:bodyPr wrap="none" rtlCol="0">
            <a:spAutoFit/>
          </a:bodyPr>
          <a:lstStyle/>
          <a:p>
            <a:r>
              <a:rPr lang="en-US" dirty="0"/>
              <a:t>Import Statements</a:t>
            </a:r>
          </a:p>
        </p:txBody>
      </p:sp>
      <p:sp>
        <p:nvSpPr>
          <p:cNvPr id="1039" name="TextBox 1038">
            <a:extLst>
              <a:ext uri="{FF2B5EF4-FFF2-40B4-BE49-F238E27FC236}">
                <a16:creationId xmlns:a16="http://schemas.microsoft.com/office/drawing/2014/main" id="{17A3CF41-25FC-F972-906A-6981A0B8629F}"/>
              </a:ext>
            </a:extLst>
          </p:cNvPr>
          <p:cNvSpPr txBox="1"/>
          <p:nvPr/>
        </p:nvSpPr>
        <p:spPr>
          <a:xfrm>
            <a:off x="8148118" y="1617993"/>
            <a:ext cx="2345707" cy="369332"/>
          </a:xfrm>
          <a:prstGeom prst="rect">
            <a:avLst/>
          </a:prstGeom>
          <a:noFill/>
        </p:spPr>
        <p:txBody>
          <a:bodyPr wrap="none" rtlCol="0">
            <a:spAutoFit/>
          </a:bodyPr>
          <a:lstStyle/>
          <a:p>
            <a:r>
              <a:rPr lang="en-US" i="1" dirty="0"/>
              <a:t>Downstream PA Tasks</a:t>
            </a:r>
          </a:p>
        </p:txBody>
      </p:sp>
      <p:sp>
        <p:nvSpPr>
          <p:cNvPr id="2" name="Diamond 1">
            <a:extLst>
              <a:ext uri="{FF2B5EF4-FFF2-40B4-BE49-F238E27FC236}">
                <a16:creationId xmlns:a16="http://schemas.microsoft.com/office/drawing/2014/main" id="{DD348B3F-D47D-3BD7-26AD-B0BFE9790C8D}"/>
              </a:ext>
            </a:extLst>
          </p:cNvPr>
          <p:cNvSpPr/>
          <p:nvPr/>
        </p:nvSpPr>
        <p:spPr>
          <a:xfrm>
            <a:off x="2443053" y="2211483"/>
            <a:ext cx="325481" cy="369332"/>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0693B9B-2941-265A-072E-6EBC743F9692}"/>
              </a:ext>
            </a:extLst>
          </p:cNvPr>
          <p:cNvSpPr txBox="1"/>
          <p:nvPr/>
        </p:nvSpPr>
        <p:spPr>
          <a:xfrm>
            <a:off x="1879001" y="2026817"/>
            <a:ext cx="744948" cy="369332"/>
          </a:xfrm>
          <a:prstGeom prst="rect">
            <a:avLst/>
          </a:prstGeom>
          <a:noFill/>
        </p:spPr>
        <p:txBody>
          <a:bodyPr wrap="none" rtlCol="0">
            <a:spAutoFit/>
          </a:bodyPr>
          <a:lstStyle/>
          <a:p>
            <a:r>
              <a:rPr lang="en-US" i="1" dirty="0"/>
              <a:t>Corr?</a:t>
            </a:r>
          </a:p>
        </p:txBody>
      </p:sp>
      <p:cxnSp>
        <p:nvCxnSpPr>
          <p:cNvPr id="8" name="Connector: Elbow 7">
            <a:extLst>
              <a:ext uri="{FF2B5EF4-FFF2-40B4-BE49-F238E27FC236}">
                <a16:creationId xmlns:a16="http://schemas.microsoft.com/office/drawing/2014/main" id="{A96D16C1-15BE-8EBB-5BAF-8E125FDE5574}"/>
              </a:ext>
            </a:extLst>
          </p:cNvPr>
          <p:cNvCxnSpPr>
            <a:stCxn id="2" idx="3"/>
            <a:endCxn id="30" idx="0"/>
          </p:cNvCxnSpPr>
          <p:nvPr/>
        </p:nvCxnSpPr>
        <p:spPr>
          <a:xfrm>
            <a:off x="2768534" y="2396149"/>
            <a:ext cx="1714007" cy="2859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709273A7-039F-69BD-99E8-1CD7D5638F87}"/>
              </a:ext>
            </a:extLst>
          </p:cNvPr>
          <p:cNvSpPr txBox="1"/>
          <p:nvPr/>
        </p:nvSpPr>
        <p:spPr>
          <a:xfrm>
            <a:off x="2687499" y="2327432"/>
            <a:ext cx="474810" cy="369332"/>
          </a:xfrm>
          <a:prstGeom prst="rect">
            <a:avLst/>
          </a:prstGeom>
          <a:noFill/>
        </p:spPr>
        <p:txBody>
          <a:bodyPr wrap="none" rtlCol="0">
            <a:spAutoFit/>
          </a:bodyPr>
          <a:lstStyle/>
          <a:p>
            <a:r>
              <a:rPr lang="en-US" i="1" dirty="0"/>
              <a:t>No</a:t>
            </a:r>
          </a:p>
        </p:txBody>
      </p:sp>
      <p:cxnSp>
        <p:nvCxnSpPr>
          <p:cNvPr id="13" name="Connector: Elbow 12">
            <a:extLst>
              <a:ext uri="{FF2B5EF4-FFF2-40B4-BE49-F238E27FC236}">
                <a16:creationId xmlns:a16="http://schemas.microsoft.com/office/drawing/2014/main" id="{0C5DEA28-51CB-750B-0927-9B6B6BAA6395}"/>
              </a:ext>
            </a:extLst>
          </p:cNvPr>
          <p:cNvCxnSpPr>
            <a:stCxn id="2" idx="0"/>
          </p:cNvCxnSpPr>
          <p:nvPr/>
        </p:nvCxnSpPr>
        <p:spPr>
          <a:xfrm rot="5400000" flipH="1" flipV="1">
            <a:off x="4130168" y="678367"/>
            <a:ext cx="8742" cy="30574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6795751E-48E9-33E6-02C0-82327D2F2449}"/>
              </a:ext>
            </a:extLst>
          </p:cNvPr>
          <p:cNvSpPr txBox="1"/>
          <p:nvPr/>
        </p:nvSpPr>
        <p:spPr>
          <a:xfrm>
            <a:off x="2667002" y="1915666"/>
            <a:ext cx="528543" cy="369332"/>
          </a:xfrm>
          <a:prstGeom prst="rect">
            <a:avLst/>
          </a:prstGeom>
          <a:noFill/>
        </p:spPr>
        <p:txBody>
          <a:bodyPr wrap="none" rtlCol="0">
            <a:spAutoFit/>
          </a:bodyPr>
          <a:lstStyle/>
          <a:p>
            <a:r>
              <a:rPr lang="en-US" i="1" dirty="0"/>
              <a:t>Yes</a:t>
            </a:r>
          </a:p>
        </p:txBody>
      </p:sp>
      <p:cxnSp>
        <p:nvCxnSpPr>
          <p:cNvPr id="18" name="Connector: Elbow 17">
            <a:extLst>
              <a:ext uri="{FF2B5EF4-FFF2-40B4-BE49-F238E27FC236}">
                <a16:creationId xmlns:a16="http://schemas.microsoft.com/office/drawing/2014/main" id="{6744984E-E821-9E01-90C0-79CCBF5C6FEC}"/>
              </a:ext>
            </a:extLst>
          </p:cNvPr>
          <p:cNvCxnSpPr>
            <a:cxnSpLocks/>
            <a:endCxn id="58" idx="1"/>
          </p:cNvCxnSpPr>
          <p:nvPr/>
        </p:nvCxnSpPr>
        <p:spPr>
          <a:xfrm rot="16200000" flipH="1">
            <a:off x="4275855" y="3239873"/>
            <a:ext cx="2441098" cy="3668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9A517ABF-00CE-1434-466E-87E3FBA8AA6F}"/>
              </a:ext>
            </a:extLst>
          </p:cNvPr>
          <p:cNvCxnSpPr>
            <a:endCxn id="2" idx="2"/>
          </p:cNvCxnSpPr>
          <p:nvPr/>
        </p:nvCxnSpPr>
        <p:spPr>
          <a:xfrm flipV="1">
            <a:off x="2605324" y="2580815"/>
            <a:ext cx="470" cy="253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Arrow: Curved Down 6">
            <a:extLst>
              <a:ext uri="{FF2B5EF4-FFF2-40B4-BE49-F238E27FC236}">
                <a16:creationId xmlns:a16="http://schemas.microsoft.com/office/drawing/2014/main" id="{F53813C4-1CF8-422E-0318-9E20EA53419B}"/>
              </a:ext>
            </a:extLst>
          </p:cNvPr>
          <p:cNvSpPr/>
          <p:nvPr/>
        </p:nvSpPr>
        <p:spPr>
          <a:xfrm>
            <a:off x="3081274" y="2442397"/>
            <a:ext cx="966292" cy="33111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urved Down 15">
            <a:extLst>
              <a:ext uri="{FF2B5EF4-FFF2-40B4-BE49-F238E27FC236}">
                <a16:creationId xmlns:a16="http://schemas.microsoft.com/office/drawing/2014/main" id="{ECA652B4-019F-4595-CCD0-B300630E26D5}"/>
              </a:ext>
            </a:extLst>
          </p:cNvPr>
          <p:cNvSpPr/>
          <p:nvPr/>
        </p:nvSpPr>
        <p:spPr>
          <a:xfrm flipH="1" flipV="1">
            <a:off x="3027459" y="3925554"/>
            <a:ext cx="947165"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17572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Rectangle 1023">
            <a:extLst>
              <a:ext uri="{FF2B5EF4-FFF2-40B4-BE49-F238E27FC236}">
                <a16:creationId xmlns:a16="http://schemas.microsoft.com/office/drawing/2014/main" id="{47416AEF-E42A-F2C1-0754-AA534BDFC4FF}"/>
              </a:ext>
            </a:extLst>
          </p:cNvPr>
          <p:cNvSpPr/>
          <p:nvPr/>
        </p:nvSpPr>
        <p:spPr>
          <a:xfrm>
            <a:off x="1934706" y="1987326"/>
            <a:ext cx="5568958" cy="2926702"/>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A26D10B-352F-3038-3DA8-EA9DDF450A23}"/>
              </a:ext>
            </a:extLst>
          </p:cNvPr>
          <p:cNvGrpSpPr/>
          <p:nvPr/>
        </p:nvGrpSpPr>
        <p:grpSpPr>
          <a:xfrm>
            <a:off x="1911947" y="2693415"/>
            <a:ext cx="1407758" cy="1446681"/>
            <a:chOff x="8496952" y="1761065"/>
            <a:chExt cx="1407758" cy="1446681"/>
          </a:xfrm>
        </p:grpSpPr>
        <p:pic>
          <p:nvPicPr>
            <p:cNvPr id="1048" name="Picture 4" descr="Compiler Explorer - CLion Plugin | Marketplace">
              <a:extLst>
                <a:ext uri="{FF2B5EF4-FFF2-40B4-BE49-F238E27FC236}">
                  <a16:creationId xmlns:a16="http://schemas.microsoft.com/office/drawing/2014/main" id="{D0BEDA62-7EDA-EA62-E580-49FF979B6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1070" name="TextBox 1069">
              <a:extLst>
                <a:ext uri="{FF2B5EF4-FFF2-40B4-BE49-F238E27FC236}">
                  <a16:creationId xmlns:a16="http://schemas.microsoft.com/office/drawing/2014/main" id="{AE8D1864-3CA4-6C95-7AD8-B7EADA3D6F1C}"/>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grpSp>
        <p:nvGrpSpPr>
          <p:cNvPr id="4" name="Group 3">
            <a:extLst>
              <a:ext uri="{FF2B5EF4-FFF2-40B4-BE49-F238E27FC236}">
                <a16:creationId xmlns:a16="http://schemas.microsoft.com/office/drawing/2014/main" id="{EF4F2594-FB02-01F7-45B1-457F6B8C0BB7}"/>
              </a:ext>
            </a:extLst>
          </p:cNvPr>
          <p:cNvGrpSpPr/>
          <p:nvPr/>
        </p:nvGrpSpPr>
        <p:grpSpPr>
          <a:xfrm>
            <a:off x="587741" y="2335252"/>
            <a:ext cx="1231222" cy="1918018"/>
            <a:chOff x="735711" y="964183"/>
            <a:chExt cx="1231222" cy="1918018"/>
          </a:xfrm>
        </p:grpSpPr>
        <p:pic>
          <p:nvPicPr>
            <p:cNvPr id="3" name="Picture 16" descr="File Icon Vector Symbol Design Illustration 26629319 Vector Art at Vecteezy">
              <a:extLst>
                <a:ext uri="{FF2B5EF4-FFF2-40B4-BE49-F238E27FC236}">
                  <a16:creationId xmlns:a16="http://schemas.microsoft.com/office/drawing/2014/main" id="{D622F04F-326C-3505-A375-1460CE4C8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11" y="1458333"/>
              <a:ext cx="1231222" cy="1423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95A1928-DC08-EFDC-C27E-34A92C0187F9}"/>
                </a:ext>
              </a:extLst>
            </p:cNvPr>
            <p:cNvSpPr txBox="1"/>
            <p:nvPr/>
          </p:nvSpPr>
          <p:spPr>
            <a:xfrm>
              <a:off x="939863" y="964183"/>
              <a:ext cx="822918" cy="646331"/>
            </a:xfrm>
            <a:prstGeom prst="rect">
              <a:avLst/>
            </a:prstGeom>
            <a:noFill/>
          </p:spPr>
          <p:txBody>
            <a:bodyPr wrap="none" rtlCol="0">
              <a:spAutoFit/>
            </a:bodyPr>
            <a:lstStyle/>
            <a:p>
              <a:r>
                <a:rPr lang="en-US" dirty="0"/>
                <a:t>Partial</a:t>
              </a:r>
            </a:p>
            <a:p>
              <a:pPr algn="ctr"/>
              <a:r>
                <a:rPr lang="en-US" dirty="0"/>
                <a:t>Code</a:t>
              </a:r>
            </a:p>
          </p:txBody>
        </p:sp>
      </p:grpSp>
      <p:pic>
        <p:nvPicPr>
          <p:cNvPr id="5" name="Picture 2" descr="Large Language Models (LLMs) | TWIML">
            <a:extLst>
              <a:ext uri="{FF2B5EF4-FFF2-40B4-BE49-F238E27FC236}">
                <a16:creationId xmlns:a16="http://schemas.microsoft.com/office/drawing/2014/main" id="{AF86B02A-098C-2363-D1E7-E2E83F61F7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125" y="2729288"/>
            <a:ext cx="1637158" cy="16371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A3831AF6-6F90-9DB8-1395-EFD2B61F4492}"/>
              </a:ext>
            </a:extLst>
          </p:cNvPr>
          <p:cNvCxnSpPr>
            <a:cxnSpLocks/>
          </p:cNvCxnSpPr>
          <p:nvPr/>
        </p:nvCxnSpPr>
        <p:spPr>
          <a:xfrm flipV="1">
            <a:off x="1626232" y="3538733"/>
            <a:ext cx="318329" cy="26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F1D406C-EDF8-0007-4B57-D31509A5487B}"/>
              </a:ext>
            </a:extLst>
          </p:cNvPr>
          <p:cNvCxnSpPr>
            <a:stCxn id="1048" idx="3"/>
            <a:endCxn id="5" idx="1"/>
          </p:cNvCxnSpPr>
          <p:nvPr/>
        </p:nvCxnSpPr>
        <p:spPr>
          <a:xfrm flipV="1">
            <a:off x="3165512" y="3547867"/>
            <a:ext cx="454613" cy="9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7C3CA42-719D-BE66-37BB-F1C07A56E5E9}"/>
              </a:ext>
            </a:extLst>
          </p:cNvPr>
          <p:cNvSpPr txBox="1"/>
          <p:nvPr/>
        </p:nvSpPr>
        <p:spPr>
          <a:xfrm>
            <a:off x="3620125" y="2682140"/>
            <a:ext cx="1724831" cy="369332"/>
          </a:xfrm>
          <a:prstGeom prst="rect">
            <a:avLst/>
          </a:prstGeom>
          <a:noFill/>
        </p:spPr>
        <p:txBody>
          <a:bodyPr wrap="none" rtlCol="0">
            <a:spAutoFit/>
          </a:bodyPr>
          <a:lstStyle/>
          <a:p>
            <a:r>
              <a:rPr lang="en-US" b="1" dirty="0"/>
              <a:t>Approximation</a:t>
            </a:r>
          </a:p>
        </p:txBody>
      </p:sp>
      <p:cxnSp>
        <p:nvCxnSpPr>
          <p:cNvPr id="44" name="Connector: Elbow 43">
            <a:extLst>
              <a:ext uri="{FF2B5EF4-FFF2-40B4-BE49-F238E27FC236}">
                <a16:creationId xmlns:a16="http://schemas.microsoft.com/office/drawing/2014/main" id="{37E02B86-EF24-D9C9-6C21-38927F7AE576}"/>
              </a:ext>
            </a:extLst>
          </p:cNvPr>
          <p:cNvCxnSpPr>
            <a:cxnSpLocks/>
            <a:stCxn id="5" idx="2"/>
            <a:endCxn id="1048" idx="2"/>
          </p:cNvCxnSpPr>
          <p:nvPr/>
        </p:nvCxnSpPr>
        <p:spPr>
          <a:xfrm rot="5400000" flipH="1">
            <a:off x="3397460" y="3325202"/>
            <a:ext cx="226350" cy="1856138"/>
          </a:xfrm>
          <a:prstGeom prst="bentConnector3">
            <a:avLst>
              <a:gd name="adj1" fmla="val -100994"/>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C055EA08-DED0-D232-C53E-7A2FAD2F2A4F}"/>
              </a:ext>
            </a:extLst>
          </p:cNvPr>
          <p:cNvSpPr txBox="1"/>
          <p:nvPr/>
        </p:nvSpPr>
        <p:spPr>
          <a:xfrm>
            <a:off x="2768534" y="4220192"/>
            <a:ext cx="1465016" cy="369332"/>
          </a:xfrm>
          <a:prstGeom prst="rect">
            <a:avLst/>
          </a:prstGeom>
          <a:noFill/>
        </p:spPr>
        <p:txBody>
          <a:bodyPr wrap="none" rtlCol="0">
            <a:spAutoFit/>
          </a:bodyPr>
          <a:lstStyle/>
          <a:p>
            <a:r>
              <a:rPr lang="en-US" dirty="0"/>
              <a:t>Approx Code</a:t>
            </a:r>
          </a:p>
        </p:txBody>
      </p:sp>
      <p:sp>
        <p:nvSpPr>
          <p:cNvPr id="52" name="TextBox 51">
            <a:extLst>
              <a:ext uri="{FF2B5EF4-FFF2-40B4-BE49-F238E27FC236}">
                <a16:creationId xmlns:a16="http://schemas.microsoft.com/office/drawing/2014/main" id="{C48B0B07-9B87-3E90-6354-4114D453250F}"/>
              </a:ext>
            </a:extLst>
          </p:cNvPr>
          <p:cNvSpPr txBox="1"/>
          <p:nvPr/>
        </p:nvSpPr>
        <p:spPr>
          <a:xfrm>
            <a:off x="2966891" y="2116775"/>
            <a:ext cx="1273426" cy="369332"/>
          </a:xfrm>
          <a:prstGeom prst="rect">
            <a:avLst/>
          </a:prstGeom>
          <a:noFill/>
        </p:spPr>
        <p:txBody>
          <a:bodyPr wrap="none" rtlCol="0">
            <a:spAutoFit/>
          </a:bodyPr>
          <a:lstStyle/>
          <a:p>
            <a:r>
              <a:rPr lang="en-US" dirty="0"/>
              <a:t>Feedbacks</a:t>
            </a:r>
          </a:p>
        </p:txBody>
      </p:sp>
      <p:sp>
        <p:nvSpPr>
          <p:cNvPr id="53" name="TextBox 52">
            <a:extLst>
              <a:ext uri="{FF2B5EF4-FFF2-40B4-BE49-F238E27FC236}">
                <a16:creationId xmlns:a16="http://schemas.microsoft.com/office/drawing/2014/main" id="{651AF3CA-D476-48F0-0694-CC4A5C5A468B}"/>
              </a:ext>
            </a:extLst>
          </p:cNvPr>
          <p:cNvSpPr txBox="1"/>
          <p:nvPr/>
        </p:nvSpPr>
        <p:spPr>
          <a:xfrm>
            <a:off x="2881210" y="3250843"/>
            <a:ext cx="1158652" cy="584775"/>
          </a:xfrm>
          <a:prstGeom prst="rect">
            <a:avLst/>
          </a:prstGeom>
          <a:noFill/>
        </p:spPr>
        <p:txBody>
          <a:bodyPr wrap="none" rtlCol="0">
            <a:spAutoFit/>
          </a:bodyPr>
          <a:lstStyle/>
          <a:p>
            <a:pPr algn="ctr"/>
            <a:r>
              <a:rPr lang="en-US" sz="1600" i="1" dirty="0"/>
              <a:t>Initial </a:t>
            </a:r>
          </a:p>
          <a:p>
            <a:pPr algn="ctr"/>
            <a:r>
              <a:rPr lang="en-US" sz="1600" i="1" dirty="0"/>
              <a:t>Feedbacks</a:t>
            </a:r>
          </a:p>
        </p:txBody>
      </p:sp>
      <p:grpSp>
        <p:nvGrpSpPr>
          <p:cNvPr id="55" name="Group 54">
            <a:extLst>
              <a:ext uri="{FF2B5EF4-FFF2-40B4-BE49-F238E27FC236}">
                <a16:creationId xmlns:a16="http://schemas.microsoft.com/office/drawing/2014/main" id="{CF82F7F8-53EF-57B7-12E2-0A33EA7718D3}"/>
              </a:ext>
            </a:extLst>
          </p:cNvPr>
          <p:cNvGrpSpPr/>
          <p:nvPr/>
        </p:nvGrpSpPr>
        <p:grpSpPr>
          <a:xfrm>
            <a:off x="5663285" y="2018075"/>
            <a:ext cx="1498037" cy="2347051"/>
            <a:chOff x="5569162" y="2192575"/>
            <a:chExt cx="1498037" cy="2347051"/>
          </a:xfrm>
        </p:grpSpPr>
        <p:grpSp>
          <p:nvGrpSpPr>
            <p:cNvPr id="34" name="Group 33">
              <a:extLst>
                <a:ext uri="{FF2B5EF4-FFF2-40B4-BE49-F238E27FC236}">
                  <a16:creationId xmlns:a16="http://schemas.microsoft.com/office/drawing/2014/main" id="{BD33E9E7-43F5-F992-8DD6-CE9F1C6632C9}"/>
                </a:ext>
              </a:extLst>
            </p:cNvPr>
            <p:cNvGrpSpPr/>
            <p:nvPr/>
          </p:nvGrpSpPr>
          <p:grpSpPr>
            <a:xfrm>
              <a:off x="5569162" y="2561907"/>
              <a:ext cx="1459852" cy="1977719"/>
              <a:chOff x="5583122" y="2387407"/>
              <a:chExt cx="1459852" cy="1977719"/>
            </a:xfrm>
          </p:grpSpPr>
          <p:sp>
            <p:nvSpPr>
              <p:cNvPr id="25" name="Rectangle 24">
                <a:extLst>
                  <a:ext uri="{FF2B5EF4-FFF2-40B4-BE49-F238E27FC236}">
                    <a16:creationId xmlns:a16="http://schemas.microsoft.com/office/drawing/2014/main" id="{3B834B35-7E01-BB8E-AB0B-A636B7551DE1}"/>
                  </a:ext>
                </a:extLst>
              </p:cNvPr>
              <p:cNvSpPr/>
              <p:nvPr/>
            </p:nvSpPr>
            <p:spPr>
              <a:xfrm>
                <a:off x="5583122" y="2387407"/>
                <a:ext cx="1459852" cy="19777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6" descr="File Icon Vector Symbol Design Illustration 26629319 Vector Art at Vecteezy">
                <a:extLst>
                  <a:ext uri="{FF2B5EF4-FFF2-40B4-BE49-F238E27FC236}">
                    <a16:creationId xmlns:a16="http://schemas.microsoft.com/office/drawing/2014/main" id="{1A964EBD-C30C-8AAD-04CA-2D248A718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Box 39">
              <a:extLst>
                <a:ext uri="{FF2B5EF4-FFF2-40B4-BE49-F238E27FC236}">
                  <a16:creationId xmlns:a16="http://schemas.microsoft.com/office/drawing/2014/main" id="{253C2C9C-C41D-A70B-DC2F-E91AD8EE7A28}"/>
                </a:ext>
              </a:extLst>
            </p:cNvPr>
            <p:cNvSpPr txBox="1"/>
            <p:nvPr/>
          </p:nvSpPr>
          <p:spPr>
            <a:xfrm>
              <a:off x="5574483" y="2192575"/>
              <a:ext cx="1465016" cy="369332"/>
            </a:xfrm>
            <a:prstGeom prst="rect">
              <a:avLst/>
            </a:prstGeom>
            <a:noFill/>
          </p:spPr>
          <p:txBody>
            <a:bodyPr wrap="none" rtlCol="0">
              <a:spAutoFit/>
            </a:bodyPr>
            <a:lstStyle/>
            <a:p>
              <a:r>
                <a:rPr lang="en-US" dirty="0"/>
                <a:t>Approx Code</a:t>
              </a:r>
            </a:p>
          </p:txBody>
        </p:sp>
        <p:sp>
          <p:nvSpPr>
            <p:cNvPr id="54" name="TextBox 53">
              <a:extLst>
                <a:ext uri="{FF2B5EF4-FFF2-40B4-BE49-F238E27FC236}">
                  <a16:creationId xmlns:a16="http://schemas.microsoft.com/office/drawing/2014/main" id="{BA3AD6EF-A4A0-A197-8FCC-03BC988BC041}"/>
                </a:ext>
              </a:extLst>
            </p:cNvPr>
            <p:cNvSpPr txBox="1"/>
            <p:nvPr/>
          </p:nvSpPr>
          <p:spPr>
            <a:xfrm>
              <a:off x="5574483" y="2570649"/>
              <a:ext cx="1492716" cy="646331"/>
            </a:xfrm>
            <a:prstGeom prst="rect">
              <a:avLst/>
            </a:prstGeom>
            <a:noFill/>
          </p:spPr>
          <p:txBody>
            <a:bodyPr wrap="none" rtlCol="0">
              <a:spAutoFit/>
            </a:bodyPr>
            <a:lstStyle/>
            <a:p>
              <a:r>
                <a:rPr lang="en-US" dirty="0"/>
                <a:t>1. Var </a:t>
              </a:r>
              <a:r>
                <a:rPr lang="en-US" dirty="0" err="1"/>
                <a:t>Decls</a:t>
              </a:r>
              <a:endParaRPr lang="en-US" dirty="0"/>
            </a:p>
            <a:p>
              <a:r>
                <a:rPr lang="en-US" dirty="0"/>
                <a:t>2. Setup APIs</a:t>
              </a:r>
            </a:p>
          </p:txBody>
        </p:sp>
      </p:grpSp>
      <p:sp>
        <p:nvSpPr>
          <p:cNvPr id="58" name="TextBox 57">
            <a:extLst>
              <a:ext uri="{FF2B5EF4-FFF2-40B4-BE49-F238E27FC236}">
                <a16:creationId xmlns:a16="http://schemas.microsoft.com/office/drawing/2014/main" id="{9BFC4595-CCDE-69FC-F136-6BD199668224}"/>
              </a:ext>
            </a:extLst>
          </p:cNvPr>
          <p:cNvSpPr txBox="1"/>
          <p:nvPr/>
        </p:nvSpPr>
        <p:spPr>
          <a:xfrm>
            <a:off x="5679820" y="4459172"/>
            <a:ext cx="1303690" cy="369332"/>
          </a:xfrm>
          <a:prstGeom prst="rect">
            <a:avLst/>
          </a:prstGeom>
          <a:noFill/>
        </p:spPr>
        <p:txBody>
          <a:bodyPr wrap="none" rtlCol="0">
            <a:spAutoFit/>
          </a:bodyPr>
          <a:lstStyle/>
          <a:p>
            <a:r>
              <a:rPr lang="en-US" dirty="0"/>
              <a:t>3. Type Info</a:t>
            </a:r>
          </a:p>
        </p:txBody>
      </p:sp>
      <p:sp>
        <p:nvSpPr>
          <p:cNvPr id="1027" name="TextBox 1026">
            <a:extLst>
              <a:ext uri="{FF2B5EF4-FFF2-40B4-BE49-F238E27FC236}">
                <a16:creationId xmlns:a16="http://schemas.microsoft.com/office/drawing/2014/main" id="{A768555B-BFE3-32F0-27FB-A8875CD16BC7}"/>
              </a:ext>
            </a:extLst>
          </p:cNvPr>
          <p:cNvSpPr txBox="1"/>
          <p:nvPr/>
        </p:nvSpPr>
        <p:spPr>
          <a:xfrm>
            <a:off x="3170584" y="1606719"/>
            <a:ext cx="3114442" cy="369332"/>
          </a:xfrm>
          <a:prstGeom prst="rect">
            <a:avLst/>
          </a:prstGeom>
          <a:noFill/>
        </p:spPr>
        <p:txBody>
          <a:bodyPr wrap="none" rtlCol="0">
            <a:spAutoFit/>
          </a:bodyPr>
          <a:lstStyle/>
          <a:p>
            <a:r>
              <a:rPr lang="en-US" b="1" i="1" dirty="0"/>
              <a:t>Predictive Program Analysis</a:t>
            </a:r>
          </a:p>
        </p:txBody>
      </p:sp>
      <p:cxnSp>
        <p:nvCxnSpPr>
          <p:cNvPr id="1029" name="Straight Arrow Connector 1028">
            <a:extLst>
              <a:ext uri="{FF2B5EF4-FFF2-40B4-BE49-F238E27FC236}">
                <a16:creationId xmlns:a16="http://schemas.microsoft.com/office/drawing/2014/main" id="{859F24C1-C9E6-D825-08E1-EED42EB5517E}"/>
              </a:ext>
            </a:extLst>
          </p:cNvPr>
          <p:cNvCxnSpPr>
            <a:cxnSpLocks/>
          </p:cNvCxnSpPr>
          <p:nvPr/>
        </p:nvCxnSpPr>
        <p:spPr>
          <a:xfrm>
            <a:off x="7503664" y="2396149"/>
            <a:ext cx="5245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0" name="TextBox 1029">
            <a:extLst>
              <a:ext uri="{FF2B5EF4-FFF2-40B4-BE49-F238E27FC236}">
                <a16:creationId xmlns:a16="http://schemas.microsoft.com/office/drawing/2014/main" id="{A74D0163-E1C0-E45B-3767-E3D16C428DF1}"/>
              </a:ext>
            </a:extLst>
          </p:cNvPr>
          <p:cNvSpPr txBox="1"/>
          <p:nvPr/>
        </p:nvSpPr>
        <p:spPr>
          <a:xfrm>
            <a:off x="7958277" y="2081768"/>
            <a:ext cx="1160254" cy="646331"/>
          </a:xfrm>
          <a:prstGeom prst="rect">
            <a:avLst/>
          </a:prstGeom>
          <a:noFill/>
        </p:spPr>
        <p:txBody>
          <a:bodyPr wrap="none" rtlCol="0">
            <a:spAutoFit/>
          </a:bodyPr>
          <a:lstStyle/>
          <a:p>
            <a:pPr algn="ctr"/>
            <a:r>
              <a:rPr lang="en-US" dirty="0"/>
              <a:t>Data-flow</a:t>
            </a:r>
          </a:p>
          <a:p>
            <a:pPr algn="ctr"/>
            <a:r>
              <a:rPr lang="en-US" dirty="0"/>
              <a:t>Analysis</a:t>
            </a:r>
          </a:p>
        </p:txBody>
      </p:sp>
      <p:cxnSp>
        <p:nvCxnSpPr>
          <p:cNvPr id="1033" name="Straight Arrow Connector 1032">
            <a:extLst>
              <a:ext uri="{FF2B5EF4-FFF2-40B4-BE49-F238E27FC236}">
                <a16:creationId xmlns:a16="http://schemas.microsoft.com/office/drawing/2014/main" id="{01A22449-FF10-7459-F799-9DA2A66AFA8B}"/>
              </a:ext>
            </a:extLst>
          </p:cNvPr>
          <p:cNvCxnSpPr>
            <a:cxnSpLocks/>
          </p:cNvCxnSpPr>
          <p:nvPr/>
        </p:nvCxnSpPr>
        <p:spPr>
          <a:xfrm>
            <a:off x="7514219" y="3429592"/>
            <a:ext cx="5139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4" name="TextBox 1033">
            <a:extLst>
              <a:ext uri="{FF2B5EF4-FFF2-40B4-BE49-F238E27FC236}">
                <a16:creationId xmlns:a16="http://schemas.microsoft.com/office/drawing/2014/main" id="{7B431B92-3AB8-34DD-22D9-9EDB55F24E45}"/>
              </a:ext>
            </a:extLst>
          </p:cNvPr>
          <p:cNvSpPr txBox="1"/>
          <p:nvPr/>
        </p:nvSpPr>
        <p:spPr>
          <a:xfrm>
            <a:off x="8020633" y="3002224"/>
            <a:ext cx="1168397" cy="923330"/>
          </a:xfrm>
          <a:prstGeom prst="rect">
            <a:avLst/>
          </a:prstGeom>
          <a:noFill/>
        </p:spPr>
        <p:txBody>
          <a:bodyPr wrap="none" rtlCol="0">
            <a:spAutoFit/>
          </a:bodyPr>
          <a:lstStyle/>
          <a:p>
            <a:r>
              <a:rPr lang="en-US" dirty="0"/>
              <a:t>Exception</a:t>
            </a:r>
          </a:p>
          <a:p>
            <a:r>
              <a:rPr lang="en-US" dirty="0"/>
              <a:t>Handling</a:t>
            </a:r>
          </a:p>
          <a:p>
            <a:r>
              <a:rPr lang="en-US" dirty="0"/>
              <a:t>Analysis</a:t>
            </a:r>
          </a:p>
        </p:txBody>
      </p:sp>
      <p:cxnSp>
        <p:nvCxnSpPr>
          <p:cNvPr id="1036" name="Straight Arrow Connector 1035">
            <a:extLst>
              <a:ext uri="{FF2B5EF4-FFF2-40B4-BE49-F238E27FC236}">
                <a16:creationId xmlns:a16="http://schemas.microsoft.com/office/drawing/2014/main" id="{70B73CC0-2557-AD8F-5C9F-7F70AAE260B0}"/>
              </a:ext>
            </a:extLst>
          </p:cNvPr>
          <p:cNvCxnSpPr>
            <a:cxnSpLocks/>
          </p:cNvCxnSpPr>
          <p:nvPr/>
        </p:nvCxnSpPr>
        <p:spPr>
          <a:xfrm>
            <a:off x="7512150" y="4555191"/>
            <a:ext cx="5139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7" name="TextBox 1036">
            <a:extLst>
              <a:ext uri="{FF2B5EF4-FFF2-40B4-BE49-F238E27FC236}">
                <a16:creationId xmlns:a16="http://schemas.microsoft.com/office/drawing/2014/main" id="{5D671903-8D9D-0139-5A12-81B99834FA79}"/>
              </a:ext>
            </a:extLst>
          </p:cNvPr>
          <p:cNvSpPr txBox="1"/>
          <p:nvPr/>
        </p:nvSpPr>
        <p:spPr>
          <a:xfrm>
            <a:off x="7870496" y="4091660"/>
            <a:ext cx="1468672" cy="923330"/>
          </a:xfrm>
          <a:prstGeom prst="rect">
            <a:avLst/>
          </a:prstGeom>
          <a:noFill/>
        </p:spPr>
        <p:txBody>
          <a:bodyPr wrap="none" rtlCol="0">
            <a:spAutoFit/>
          </a:bodyPr>
          <a:lstStyle/>
          <a:p>
            <a:pPr algn="ctr"/>
            <a:r>
              <a:rPr lang="en-US" dirty="0"/>
              <a:t>Import</a:t>
            </a:r>
          </a:p>
          <a:p>
            <a:pPr algn="ctr"/>
            <a:r>
              <a:rPr lang="en-US" dirty="0"/>
              <a:t>Statement</a:t>
            </a:r>
          </a:p>
          <a:p>
            <a:pPr algn="ctr"/>
            <a:r>
              <a:rPr lang="en-US" dirty="0" err="1"/>
              <a:t>Recomender</a:t>
            </a:r>
            <a:endParaRPr lang="en-US" dirty="0"/>
          </a:p>
        </p:txBody>
      </p:sp>
      <p:sp>
        <p:nvSpPr>
          <p:cNvPr id="1039" name="TextBox 1038">
            <a:extLst>
              <a:ext uri="{FF2B5EF4-FFF2-40B4-BE49-F238E27FC236}">
                <a16:creationId xmlns:a16="http://schemas.microsoft.com/office/drawing/2014/main" id="{17A3CF41-25FC-F972-906A-6981A0B8629F}"/>
              </a:ext>
            </a:extLst>
          </p:cNvPr>
          <p:cNvSpPr txBox="1"/>
          <p:nvPr/>
        </p:nvSpPr>
        <p:spPr>
          <a:xfrm>
            <a:off x="7991737" y="1648743"/>
            <a:ext cx="1097545" cy="369332"/>
          </a:xfrm>
          <a:prstGeom prst="rect">
            <a:avLst/>
          </a:prstGeom>
          <a:noFill/>
        </p:spPr>
        <p:txBody>
          <a:bodyPr wrap="none" rtlCol="0">
            <a:spAutoFit/>
          </a:bodyPr>
          <a:lstStyle/>
          <a:p>
            <a:r>
              <a:rPr lang="en-US" b="1" i="1" dirty="0"/>
              <a:t>PA Tasks</a:t>
            </a:r>
          </a:p>
        </p:txBody>
      </p:sp>
      <p:sp>
        <p:nvSpPr>
          <p:cNvPr id="2" name="Diamond 1">
            <a:extLst>
              <a:ext uri="{FF2B5EF4-FFF2-40B4-BE49-F238E27FC236}">
                <a16:creationId xmlns:a16="http://schemas.microsoft.com/office/drawing/2014/main" id="{DD348B3F-D47D-3BD7-26AD-B0BFE9790C8D}"/>
              </a:ext>
            </a:extLst>
          </p:cNvPr>
          <p:cNvSpPr/>
          <p:nvPr/>
        </p:nvSpPr>
        <p:spPr>
          <a:xfrm>
            <a:off x="2443053" y="2211483"/>
            <a:ext cx="325481" cy="369332"/>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0693B9B-2941-265A-072E-6EBC743F9692}"/>
              </a:ext>
            </a:extLst>
          </p:cNvPr>
          <p:cNvSpPr txBox="1"/>
          <p:nvPr/>
        </p:nvSpPr>
        <p:spPr>
          <a:xfrm>
            <a:off x="1879001" y="2026817"/>
            <a:ext cx="744948" cy="369332"/>
          </a:xfrm>
          <a:prstGeom prst="rect">
            <a:avLst/>
          </a:prstGeom>
          <a:noFill/>
        </p:spPr>
        <p:txBody>
          <a:bodyPr wrap="none" rtlCol="0">
            <a:spAutoFit/>
          </a:bodyPr>
          <a:lstStyle/>
          <a:p>
            <a:r>
              <a:rPr lang="en-US" i="1" dirty="0"/>
              <a:t>Corr?</a:t>
            </a:r>
          </a:p>
        </p:txBody>
      </p:sp>
      <p:cxnSp>
        <p:nvCxnSpPr>
          <p:cNvPr id="8" name="Connector: Elbow 7">
            <a:extLst>
              <a:ext uri="{FF2B5EF4-FFF2-40B4-BE49-F238E27FC236}">
                <a16:creationId xmlns:a16="http://schemas.microsoft.com/office/drawing/2014/main" id="{A96D16C1-15BE-8EBB-5BAF-8E125FDE5574}"/>
              </a:ext>
            </a:extLst>
          </p:cNvPr>
          <p:cNvCxnSpPr>
            <a:stCxn id="2" idx="3"/>
            <a:endCxn id="30" idx="0"/>
          </p:cNvCxnSpPr>
          <p:nvPr/>
        </p:nvCxnSpPr>
        <p:spPr>
          <a:xfrm>
            <a:off x="2768534" y="2396149"/>
            <a:ext cx="1714007" cy="2859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709273A7-039F-69BD-99E8-1CD7D5638F87}"/>
              </a:ext>
            </a:extLst>
          </p:cNvPr>
          <p:cNvSpPr txBox="1"/>
          <p:nvPr/>
        </p:nvSpPr>
        <p:spPr>
          <a:xfrm>
            <a:off x="2687499" y="2327432"/>
            <a:ext cx="474810" cy="369332"/>
          </a:xfrm>
          <a:prstGeom prst="rect">
            <a:avLst/>
          </a:prstGeom>
          <a:noFill/>
        </p:spPr>
        <p:txBody>
          <a:bodyPr wrap="none" rtlCol="0">
            <a:spAutoFit/>
          </a:bodyPr>
          <a:lstStyle/>
          <a:p>
            <a:r>
              <a:rPr lang="en-US" i="1" dirty="0"/>
              <a:t>No</a:t>
            </a:r>
          </a:p>
        </p:txBody>
      </p:sp>
      <p:cxnSp>
        <p:nvCxnSpPr>
          <p:cNvPr id="13" name="Connector: Elbow 12">
            <a:extLst>
              <a:ext uri="{FF2B5EF4-FFF2-40B4-BE49-F238E27FC236}">
                <a16:creationId xmlns:a16="http://schemas.microsoft.com/office/drawing/2014/main" id="{0C5DEA28-51CB-750B-0927-9B6B6BAA6395}"/>
              </a:ext>
            </a:extLst>
          </p:cNvPr>
          <p:cNvCxnSpPr>
            <a:stCxn id="2" idx="0"/>
          </p:cNvCxnSpPr>
          <p:nvPr/>
        </p:nvCxnSpPr>
        <p:spPr>
          <a:xfrm rot="5400000" flipH="1" flipV="1">
            <a:off x="4130168" y="678367"/>
            <a:ext cx="8742" cy="30574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6795751E-48E9-33E6-02C0-82327D2F2449}"/>
              </a:ext>
            </a:extLst>
          </p:cNvPr>
          <p:cNvSpPr txBox="1"/>
          <p:nvPr/>
        </p:nvSpPr>
        <p:spPr>
          <a:xfrm>
            <a:off x="2667002" y="1915666"/>
            <a:ext cx="528543" cy="369332"/>
          </a:xfrm>
          <a:prstGeom prst="rect">
            <a:avLst/>
          </a:prstGeom>
          <a:noFill/>
        </p:spPr>
        <p:txBody>
          <a:bodyPr wrap="none" rtlCol="0">
            <a:spAutoFit/>
          </a:bodyPr>
          <a:lstStyle/>
          <a:p>
            <a:r>
              <a:rPr lang="en-US" i="1" dirty="0"/>
              <a:t>Yes</a:t>
            </a:r>
          </a:p>
        </p:txBody>
      </p:sp>
      <p:cxnSp>
        <p:nvCxnSpPr>
          <p:cNvPr id="18" name="Connector: Elbow 17">
            <a:extLst>
              <a:ext uri="{FF2B5EF4-FFF2-40B4-BE49-F238E27FC236}">
                <a16:creationId xmlns:a16="http://schemas.microsoft.com/office/drawing/2014/main" id="{6744984E-E821-9E01-90C0-79CCBF5C6FEC}"/>
              </a:ext>
            </a:extLst>
          </p:cNvPr>
          <p:cNvCxnSpPr>
            <a:cxnSpLocks/>
            <a:endCxn id="58" idx="1"/>
          </p:cNvCxnSpPr>
          <p:nvPr/>
        </p:nvCxnSpPr>
        <p:spPr>
          <a:xfrm rot="16200000" flipH="1">
            <a:off x="4275855" y="3239873"/>
            <a:ext cx="2441098" cy="3668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9A517ABF-00CE-1434-466E-87E3FBA8AA6F}"/>
              </a:ext>
            </a:extLst>
          </p:cNvPr>
          <p:cNvCxnSpPr>
            <a:endCxn id="2" idx="2"/>
          </p:cNvCxnSpPr>
          <p:nvPr/>
        </p:nvCxnSpPr>
        <p:spPr>
          <a:xfrm flipV="1">
            <a:off x="2605324" y="2580815"/>
            <a:ext cx="470" cy="253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Arrow: Curved Down 6">
            <a:extLst>
              <a:ext uri="{FF2B5EF4-FFF2-40B4-BE49-F238E27FC236}">
                <a16:creationId xmlns:a16="http://schemas.microsoft.com/office/drawing/2014/main" id="{F53813C4-1CF8-422E-0318-9E20EA53419B}"/>
              </a:ext>
            </a:extLst>
          </p:cNvPr>
          <p:cNvSpPr/>
          <p:nvPr/>
        </p:nvSpPr>
        <p:spPr>
          <a:xfrm>
            <a:off x="3081274" y="2442397"/>
            <a:ext cx="966292" cy="33111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urved Down 15">
            <a:extLst>
              <a:ext uri="{FF2B5EF4-FFF2-40B4-BE49-F238E27FC236}">
                <a16:creationId xmlns:a16="http://schemas.microsoft.com/office/drawing/2014/main" id="{ECA652B4-019F-4595-CCD0-B300630E26D5}"/>
              </a:ext>
            </a:extLst>
          </p:cNvPr>
          <p:cNvSpPr/>
          <p:nvPr/>
        </p:nvSpPr>
        <p:spPr>
          <a:xfrm flipH="1" flipV="1">
            <a:off x="3027459" y="3925554"/>
            <a:ext cx="947165"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61068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509B2C6-4455-4C28-E878-6D71CE95CC1A}"/>
              </a:ext>
            </a:extLst>
          </p:cNvPr>
          <p:cNvGrpSpPr/>
          <p:nvPr/>
        </p:nvGrpSpPr>
        <p:grpSpPr>
          <a:xfrm>
            <a:off x="385155" y="2519363"/>
            <a:ext cx="1231222" cy="1918018"/>
            <a:chOff x="735711" y="964183"/>
            <a:chExt cx="1231222" cy="1918018"/>
          </a:xfrm>
        </p:grpSpPr>
        <p:pic>
          <p:nvPicPr>
            <p:cNvPr id="3" name="Picture 16" descr="File Icon Vector Symbol Design Illustration 26629319 Vector Art at Vecteezy">
              <a:extLst>
                <a:ext uri="{FF2B5EF4-FFF2-40B4-BE49-F238E27FC236}">
                  <a16:creationId xmlns:a16="http://schemas.microsoft.com/office/drawing/2014/main" id="{95A08A55-4EF5-8475-9B15-1BC8C9F7D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11" y="1458333"/>
              <a:ext cx="1231222" cy="14238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BC78DA-753B-238B-C4CE-DBE2167AB6D9}"/>
                </a:ext>
              </a:extLst>
            </p:cNvPr>
            <p:cNvSpPr txBox="1"/>
            <p:nvPr/>
          </p:nvSpPr>
          <p:spPr>
            <a:xfrm>
              <a:off x="939863" y="964183"/>
              <a:ext cx="822918" cy="646331"/>
            </a:xfrm>
            <a:prstGeom prst="rect">
              <a:avLst/>
            </a:prstGeom>
            <a:noFill/>
          </p:spPr>
          <p:txBody>
            <a:bodyPr wrap="none" rtlCol="0">
              <a:spAutoFit/>
            </a:bodyPr>
            <a:lstStyle/>
            <a:p>
              <a:r>
                <a:rPr lang="en-US" dirty="0"/>
                <a:t>Partial</a:t>
              </a:r>
            </a:p>
            <a:p>
              <a:pPr algn="ctr"/>
              <a:r>
                <a:rPr lang="en-US" dirty="0"/>
                <a:t>Code</a:t>
              </a:r>
            </a:p>
          </p:txBody>
        </p:sp>
      </p:grpSp>
      <p:sp>
        <p:nvSpPr>
          <p:cNvPr id="5" name="Rectangle 4">
            <a:extLst>
              <a:ext uri="{FF2B5EF4-FFF2-40B4-BE49-F238E27FC236}">
                <a16:creationId xmlns:a16="http://schemas.microsoft.com/office/drawing/2014/main" id="{98673855-C848-E741-ABDC-6DF24004E802}"/>
              </a:ext>
            </a:extLst>
          </p:cNvPr>
          <p:cNvSpPr/>
          <p:nvPr/>
        </p:nvSpPr>
        <p:spPr>
          <a:xfrm>
            <a:off x="2903535" y="502298"/>
            <a:ext cx="5568958" cy="2926702"/>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098380B-4099-5796-949F-9AE22BB941F6}"/>
              </a:ext>
            </a:extLst>
          </p:cNvPr>
          <p:cNvGrpSpPr/>
          <p:nvPr/>
        </p:nvGrpSpPr>
        <p:grpSpPr>
          <a:xfrm>
            <a:off x="2880776" y="1208387"/>
            <a:ext cx="1407758" cy="1446681"/>
            <a:chOff x="8496952" y="1761065"/>
            <a:chExt cx="1407758" cy="1446681"/>
          </a:xfrm>
        </p:grpSpPr>
        <p:pic>
          <p:nvPicPr>
            <p:cNvPr id="7" name="Picture 4" descr="Compiler Explorer - CLion Plugin | Marketplace">
              <a:extLst>
                <a:ext uri="{FF2B5EF4-FFF2-40B4-BE49-F238E27FC236}">
                  <a16:creationId xmlns:a16="http://schemas.microsoft.com/office/drawing/2014/main" id="{61EEF21D-B8D3-DF35-08D1-410A540DE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09C1DA-6C89-0305-E7A9-D29F9ED9B5E5}"/>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pic>
        <p:nvPicPr>
          <p:cNvPr id="9" name="Picture 2" descr="Large Language Models (LLMs) | TWIML">
            <a:extLst>
              <a:ext uri="{FF2B5EF4-FFF2-40B4-BE49-F238E27FC236}">
                <a16:creationId xmlns:a16="http://schemas.microsoft.com/office/drawing/2014/main" id="{7A66B6FC-5A14-8255-7A2B-CDD46F63D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8954" y="1244260"/>
            <a:ext cx="1637158" cy="163715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93B7F459-5B5D-E882-1D0D-D860AB6EE6EF}"/>
              </a:ext>
            </a:extLst>
          </p:cNvPr>
          <p:cNvCxnSpPr>
            <a:cxnSpLocks/>
          </p:cNvCxnSpPr>
          <p:nvPr/>
        </p:nvCxnSpPr>
        <p:spPr>
          <a:xfrm flipV="1">
            <a:off x="2595061" y="2053705"/>
            <a:ext cx="318329" cy="26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4ECBEB8-FEAB-AAEF-1B36-A2D04213ED8D}"/>
              </a:ext>
            </a:extLst>
          </p:cNvPr>
          <p:cNvCxnSpPr>
            <a:stCxn id="7" idx="3"/>
            <a:endCxn id="9" idx="1"/>
          </p:cNvCxnSpPr>
          <p:nvPr/>
        </p:nvCxnSpPr>
        <p:spPr>
          <a:xfrm flipV="1">
            <a:off x="4134341" y="2062839"/>
            <a:ext cx="454613" cy="9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12E23FA8-8EAA-E07C-CDA0-A95866635B4B}"/>
              </a:ext>
            </a:extLst>
          </p:cNvPr>
          <p:cNvSpPr txBox="1"/>
          <p:nvPr/>
        </p:nvSpPr>
        <p:spPr>
          <a:xfrm>
            <a:off x="4588954" y="1197112"/>
            <a:ext cx="1724831" cy="369332"/>
          </a:xfrm>
          <a:prstGeom prst="rect">
            <a:avLst/>
          </a:prstGeom>
          <a:noFill/>
        </p:spPr>
        <p:txBody>
          <a:bodyPr wrap="none" rtlCol="0">
            <a:spAutoFit/>
          </a:bodyPr>
          <a:lstStyle/>
          <a:p>
            <a:r>
              <a:rPr lang="en-US" b="1" dirty="0"/>
              <a:t>Approximation</a:t>
            </a:r>
          </a:p>
        </p:txBody>
      </p:sp>
      <p:cxnSp>
        <p:nvCxnSpPr>
          <p:cNvPr id="13" name="Connector: Elbow 12">
            <a:extLst>
              <a:ext uri="{FF2B5EF4-FFF2-40B4-BE49-F238E27FC236}">
                <a16:creationId xmlns:a16="http://schemas.microsoft.com/office/drawing/2014/main" id="{A6248E65-F1D2-DFCF-BCD9-0DADA9EAFD0D}"/>
              </a:ext>
            </a:extLst>
          </p:cNvPr>
          <p:cNvCxnSpPr>
            <a:cxnSpLocks/>
            <a:stCxn id="9" idx="2"/>
            <a:endCxn id="7" idx="2"/>
          </p:cNvCxnSpPr>
          <p:nvPr/>
        </p:nvCxnSpPr>
        <p:spPr>
          <a:xfrm rot="5400000" flipH="1">
            <a:off x="4366289" y="1840174"/>
            <a:ext cx="226350" cy="1856138"/>
          </a:xfrm>
          <a:prstGeom prst="bentConnector3">
            <a:avLst>
              <a:gd name="adj1" fmla="val -100994"/>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E91A103-2878-A4D3-D10F-350E406B8E34}"/>
              </a:ext>
            </a:extLst>
          </p:cNvPr>
          <p:cNvSpPr txBox="1"/>
          <p:nvPr/>
        </p:nvSpPr>
        <p:spPr>
          <a:xfrm>
            <a:off x="3737363" y="2735164"/>
            <a:ext cx="1465016" cy="369332"/>
          </a:xfrm>
          <a:prstGeom prst="rect">
            <a:avLst/>
          </a:prstGeom>
          <a:noFill/>
        </p:spPr>
        <p:txBody>
          <a:bodyPr wrap="none" rtlCol="0">
            <a:spAutoFit/>
          </a:bodyPr>
          <a:lstStyle/>
          <a:p>
            <a:r>
              <a:rPr lang="en-US" dirty="0"/>
              <a:t>Approx Code</a:t>
            </a:r>
          </a:p>
        </p:txBody>
      </p:sp>
      <p:sp>
        <p:nvSpPr>
          <p:cNvPr id="15" name="TextBox 14">
            <a:extLst>
              <a:ext uri="{FF2B5EF4-FFF2-40B4-BE49-F238E27FC236}">
                <a16:creationId xmlns:a16="http://schemas.microsoft.com/office/drawing/2014/main" id="{D1F36408-C7FE-88EC-607D-AE21993971C3}"/>
              </a:ext>
            </a:extLst>
          </p:cNvPr>
          <p:cNvSpPr txBox="1"/>
          <p:nvPr/>
        </p:nvSpPr>
        <p:spPr>
          <a:xfrm>
            <a:off x="3935720" y="631747"/>
            <a:ext cx="1273426" cy="369332"/>
          </a:xfrm>
          <a:prstGeom prst="rect">
            <a:avLst/>
          </a:prstGeom>
          <a:noFill/>
        </p:spPr>
        <p:txBody>
          <a:bodyPr wrap="none" rtlCol="0">
            <a:spAutoFit/>
          </a:bodyPr>
          <a:lstStyle/>
          <a:p>
            <a:r>
              <a:rPr lang="en-US" dirty="0"/>
              <a:t>Feedbacks</a:t>
            </a:r>
          </a:p>
        </p:txBody>
      </p:sp>
      <p:sp>
        <p:nvSpPr>
          <p:cNvPr id="16" name="TextBox 15">
            <a:extLst>
              <a:ext uri="{FF2B5EF4-FFF2-40B4-BE49-F238E27FC236}">
                <a16:creationId xmlns:a16="http://schemas.microsoft.com/office/drawing/2014/main" id="{2F35E96B-A8F5-283C-0F8A-1F4338D18875}"/>
              </a:ext>
            </a:extLst>
          </p:cNvPr>
          <p:cNvSpPr txBox="1"/>
          <p:nvPr/>
        </p:nvSpPr>
        <p:spPr>
          <a:xfrm>
            <a:off x="3850039" y="1765815"/>
            <a:ext cx="1158652" cy="584775"/>
          </a:xfrm>
          <a:prstGeom prst="rect">
            <a:avLst/>
          </a:prstGeom>
          <a:noFill/>
        </p:spPr>
        <p:txBody>
          <a:bodyPr wrap="none" rtlCol="0">
            <a:spAutoFit/>
          </a:bodyPr>
          <a:lstStyle/>
          <a:p>
            <a:pPr algn="ctr"/>
            <a:r>
              <a:rPr lang="en-US" sz="1600" i="1" dirty="0"/>
              <a:t>Initial </a:t>
            </a:r>
          </a:p>
          <a:p>
            <a:pPr algn="ctr"/>
            <a:r>
              <a:rPr lang="en-US" sz="1600" i="1" dirty="0"/>
              <a:t>Feedbacks</a:t>
            </a:r>
          </a:p>
        </p:txBody>
      </p:sp>
      <p:grpSp>
        <p:nvGrpSpPr>
          <p:cNvPr id="17" name="Group 16">
            <a:extLst>
              <a:ext uri="{FF2B5EF4-FFF2-40B4-BE49-F238E27FC236}">
                <a16:creationId xmlns:a16="http://schemas.microsoft.com/office/drawing/2014/main" id="{40AF4247-AC86-1C24-EADC-634F1EF35DA8}"/>
              </a:ext>
            </a:extLst>
          </p:cNvPr>
          <p:cNvGrpSpPr/>
          <p:nvPr/>
        </p:nvGrpSpPr>
        <p:grpSpPr>
          <a:xfrm>
            <a:off x="6632114" y="533047"/>
            <a:ext cx="1498037" cy="2347051"/>
            <a:chOff x="5569162" y="2192575"/>
            <a:chExt cx="1498037" cy="2347051"/>
          </a:xfrm>
        </p:grpSpPr>
        <p:grpSp>
          <p:nvGrpSpPr>
            <p:cNvPr id="18" name="Group 17">
              <a:extLst>
                <a:ext uri="{FF2B5EF4-FFF2-40B4-BE49-F238E27FC236}">
                  <a16:creationId xmlns:a16="http://schemas.microsoft.com/office/drawing/2014/main" id="{0DAE5D8B-EAC4-4925-E91B-E5B49BFCE417}"/>
                </a:ext>
              </a:extLst>
            </p:cNvPr>
            <p:cNvGrpSpPr/>
            <p:nvPr/>
          </p:nvGrpSpPr>
          <p:grpSpPr>
            <a:xfrm>
              <a:off x="5569162" y="2561907"/>
              <a:ext cx="1459852" cy="1977719"/>
              <a:chOff x="5583122" y="2387407"/>
              <a:chExt cx="1459852" cy="1977719"/>
            </a:xfrm>
          </p:grpSpPr>
          <p:sp>
            <p:nvSpPr>
              <p:cNvPr id="21" name="Rectangle 20">
                <a:extLst>
                  <a:ext uri="{FF2B5EF4-FFF2-40B4-BE49-F238E27FC236}">
                    <a16:creationId xmlns:a16="http://schemas.microsoft.com/office/drawing/2014/main" id="{38C376C7-F657-922E-87F0-7CA13E3DF538}"/>
                  </a:ext>
                </a:extLst>
              </p:cNvPr>
              <p:cNvSpPr/>
              <p:nvPr/>
            </p:nvSpPr>
            <p:spPr>
              <a:xfrm>
                <a:off x="5583122" y="2387407"/>
                <a:ext cx="1459852" cy="19777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descr="File Icon Vector Symbol Design Illustration 26629319 Vector Art at Vecteezy">
                <a:extLst>
                  <a:ext uri="{FF2B5EF4-FFF2-40B4-BE49-F238E27FC236}">
                    <a16:creationId xmlns:a16="http://schemas.microsoft.com/office/drawing/2014/main" id="{D7F738B2-ED1F-E628-B44D-67A950CE4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a:extLst>
                <a:ext uri="{FF2B5EF4-FFF2-40B4-BE49-F238E27FC236}">
                  <a16:creationId xmlns:a16="http://schemas.microsoft.com/office/drawing/2014/main" id="{04EDE3D8-19BF-24F6-229B-D929BDD22217}"/>
                </a:ext>
              </a:extLst>
            </p:cNvPr>
            <p:cNvSpPr txBox="1"/>
            <p:nvPr/>
          </p:nvSpPr>
          <p:spPr>
            <a:xfrm>
              <a:off x="5574483" y="2192575"/>
              <a:ext cx="1465016" cy="369332"/>
            </a:xfrm>
            <a:prstGeom prst="rect">
              <a:avLst/>
            </a:prstGeom>
            <a:noFill/>
          </p:spPr>
          <p:txBody>
            <a:bodyPr wrap="none" rtlCol="0">
              <a:spAutoFit/>
            </a:bodyPr>
            <a:lstStyle/>
            <a:p>
              <a:r>
                <a:rPr lang="en-US" dirty="0"/>
                <a:t>Approx Code</a:t>
              </a:r>
            </a:p>
          </p:txBody>
        </p:sp>
        <p:sp>
          <p:nvSpPr>
            <p:cNvPr id="20" name="TextBox 19">
              <a:extLst>
                <a:ext uri="{FF2B5EF4-FFF2-40B4-BE49-F238E27FC236}">
                  <a16:creationId xmlns:a16="http://schemas.microsoft.com/office/drawing/2014/main" id="{CC38ED78-EC3A-A9E9-8823-309EFC0ACA4C}"/>
                </a:ext>
              </a:extLst>
            </p:cNvPr>
            <p:cNvSpPr txBox="1"/>
            <p:nvPr/>
          </p:nvSpPr>
          <p:spPr>
            <a:xfrm>
              <a:off x="5574483" y="2570649"/>
              <a:ext cx="1492716" cy="646331"/>
            </a:xfrm>
            <a:prstGeom prst="rect">
              <a:avLst/>
            </a:prstGeom>
            <a:noFill/>
          </p:spPr>
          <p:txBody>
            <a:bodyPr wrap="none" rtlCol="0">
              <a:spAutoFit/>
            </a:bodyPr>
            <a:lstStyle/>
            <a:p>
              <a:r>
                <a:rPr lang="en-US" dirty="0"/>
                <a:t>1. Var </a:t>
              </a:r>
              <a:r>
                <a:rPr lang="en-US" dirty="0" err="1"/>
                <a:t>Decls</a:t>
              </a:r>
              <a:endParaRPr lang="en-US" dirty="0"/>
            </a:p>
            <a:p>
              <a:r>
                <a:rPr lang="en-US" dirty="0"/>
                <a:t>2. Setup APIs</a:t>
              </a:r>
            </a:p>
          </p:txBody>
        </p:sp>
      </p:grpSp>
      <p:sp>
        <p:nvSpPr>
          <p:cNvPr id="23" name="TextBox 22">
            <a:extLst>
              <a:ext uri="{FF2B5EF4-FFF2-40B4-BE49-F238E27FC236}">
                <a16:creationId xmlns:a16="http://schemas.microsoft.com/office/drawing/2014/main" id="{8C2E1028-CA9A-25A5-5321-C6EE45C852B0}"/>
              </a:ext>
            </a:extLst>
          </p:cNvPr>
          <p:cNvSpPr txBox="1"/>
          <p:nvPr/>
        </p:nvSpPr>
        <p:spPr>
          <a:xfrm>
            <a:off x="6648649" y="2974144"/>
            <a:ext cx="1303690" cy="369332"/>
          </a:xfrm>
          <a:prstGeom prst="rect">
            <a:avLst/>
          </a:prstGeom>
          <a:noFill/>
        </p:spPr>
        <p:txBody>
          <a:bodyPr wrap="none" rtlCol="0">
            <a:spAutoFit/>
          </a:bodyPr>
          <a:lstStyle/>
          <a:p>
            <a:r>
              <a:rPr lang="en-US" dirty="0"/>
              <a:t>3. Type Info</a:t>
            </a:r>
          </a:p>
        </p:txBody>
      </p:sp>
      <p:sp>
        <p:nvSpPr>
          <p:cNvPr id="24" name="TextBox 23">
            <a:extLst>
              <a:ext uri="{FF2B5EF4-FFF2-40B4-BE49-F238E27FC236}">
                <a16:creationId xmlns:a16="http://schemas.microsoft.com/office/drawing/2014/main" id="{182010FC-B34A-EA06-F4CD-C5C737087776}"/>
              </a:ext>
            </a:extLst>
          </p:cNvPr>
          <p:cNvSpPr txBox="1"/>
          <p:nvPr/>
        </p:nvSpPr>
        <p:spPr>
          <a:xfrm>
            <a:off x="4533249" y="110826"/>
            <a:ext cx="2256259" cy="369332"/>
          </a:xfrm>
          <a:prstGeom prst="rect">
            <a:avLst/>
          </a:prstGeom>
          <a:noFill/>
        </p:spPr>
        <p:txBody>
          <a:bodyPr wrap="none" rtlCol="0">
            <a:spAutoFit/>
          </a:bodyPr>
          <a:lstStyle/>
          <a:p>
            <a:r>
              <a:rPr lang="en-US" b="1" i="1" dirty="0"/>
              <a:t>Predictive Static Code</a:t>
            </a:r>
          </a:p>
        </p:txBody>
      </p:sp>
      <p:sp>
        <p:nvSpPr>
          <p:cNvPr id="25" name="Diamond 24">
            <a:extLst>
              <a:ext uri="{FF2B5EF4-FFF2-40B4-BE49-F238E27FC236}">
                <a16:creationId xmlns:a16="http://schemas.microsoft.com/office/drawing/2014/main" id="{D0E958EB-17CE-176B-D228-27FA88EF262F}"/>
              </a:ext>
            </a:extLst>
          </p:cNvPr>
          <p:cNvSpPr/>
          <p:nvPr/>
        </p:nvSpPr>
        <p:spPr>
          <a:xfrm>
            <a:off x="3411882" y="726455"/>
            <a:ext cx="325481" cy="369332"/>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E2F73E1-FE6F-3441-5D56-2377B4C8292C}"/>
              </a:ext>
            </a:extLst>
          </p:cNvPr>
          <p:cNvSpPr txBox="1"/>
          <p:nvPr/>
        </p:nvSpPr>
        <p:spPr>
          <a:xfrm>
            <a:off x="2847830" y="541789"/>
            <a:ext cx="744948" cy="369332"/>
          </a:xfrm>
          <a:prstGeom prst="rect">
            <a:avLst/>
          </a:prstGeom>
          <a:noFill/>
        </p:spPr>
        <p:txBody>
          <a:bodyPr wrap="none" rtlCol="0">
            <a:spAutoFit/>
          </a:bodyPr>
          <a:lstStyle/>
          <a:p>
            <a:r>
              <a:rPr lang="en-US" i="1" dirty="0"/>
              <a:t>Corr?</a:t>
            </a:r>
          </a:p>
        </p:txBody>
      </p:sp>
      <p:cxnSp>
        <p:nvCxnSpPr>
          <p:cNvPr id="27" name="Connector: Elbow 26">
            <a:extLst>
              <a:ext uri="{FF2B5EF4-FFF2-40B4-BE49-F238E27FC236}">
                <a16:creationId xmlns:a16="http://schemas.microsoft.com/office/drawing/2014/main" id="{63E94B07-7F5E-D6E9-1C5C-A0912B6C1851}"/>
              </a:ext>
            </a:extLst>
          </p:cNvPr>
          <p:cNvCxnSpPr>
            <a:stCxn id="25" idx="3"/>
            <a:endCxn id="12" idx="0"/>
          </p:cNvCxnSpPr>
          <p:nvPr/>
        </p:nvCxnSpPr>
        <p:spPr>
          <a:xfrm>
            <a:off x="3737363" y="911121"/>
            <a:ext cx="1714007" cy="2859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D3B6B3A7-EF70-DFAC-D1AA-81B13B7CC078}"/>
              </a:ext>
            </a:extLst>
          </p:cNvPr>
          <p:cNvSpPr txBox="1"/>
          <p:nvPr/>
        </p:nvSpPr>
        <p:spPr>
          <a:xfrm>
            <a:off x="3656328" y="842404"/>
            <a:ext cx="474810" cy="369332"/>
          </a:xfrm>
          <a:prstGeom prst="rect">
            <a:avLst/>
          </a:prstGeom>
          <a:noFill/>
        </p:spPr>
        <p:txBody>
          <a:bodyPr wrap="none" rtlCol="0">
            <a:spAutoFit/>
          </a:bodyPr>
          <a:lstStyle/>
          <a:p>
            <a:r>
              <a:rPr lang="en-US" i="1" dirty="0"/>
              <a:t>No</a:t>
            </a:r>
          </a:p>
        </p:txBody>
      </p:sp>
      <p:cxnSp>
        <p:nvCxnSpPr>
          <p:cNvPr id="29" name="Connector: Elbow 28">
            <a:extLst>
              <a:ext uri="{FF2B5EF4-FFF2-40B4-BE49-F238E27FC236}">
                <a16:creationId xmlns:a16="http://schemas.microsoft.com/office/drawing/2014/main" id="{FAD9896F-C65E-A12A-D3A7-0954D527A8CC}"/>
              </a:ext>
            </a:extLst>
          </p:cNvPr>
          <p:cNvCxnSpPr>
            <a:stCxn id="25" idx="0"/>
          </p:cNvCxnSpPr>
          <p:nvPr/>
        </p:nvCxnSpPr>
        <p:spPr>
          <a:xfrm rot="5400000" flipH="1" flipV="1">
            <a:off x="5098997" y="-806661"/>
            <a:ext cx="8742" cy="30574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104A1B3A-DD49-2674-AA95-FD099218A27F}"/>
              </a:ext>
            </a:extLst>
          </p:cNvPr>
          <p:cNvSpPr txBox="1"/>
          <p:nvPr/>
        </p:nvSpPr>
        <p:spPr>
          <a:xfrm>
            <a:off x="3635831" y="430638"/>
            <a:ext cx="528543" cy="369332"/>
          </a:xfrm>
          <a:prstGeom prst="rect">
            <a:avLst/>
          </a:prstGeom>
          <a:noFill/>
        </p:spPr>
        <p:txBody>
          <a:bodyPr wrap="none" rtlCol="0">
            <a:spAutoFit/>
          </a:bodyPr>
          <a:lstStyle/>
          <a:p>
            <a:r>
              <a:rPr lang="en-US" i="1" dirty="0"/>
              <a:t>Yes</a:t>
            </a:r>
          </a:p>
        </p:txBody>
      </p:sp>
      <p:cxnSp>
        <p:nvCxnSpPr>
          <p:cNvPr id="31" name="Connector: Elbow 30">
            <a:extLst>
              <a:ext uri="{FF2B5EF4-FFF2-40B4-BE49-F238E27FC236}">
                <a16:creationId xmlns:a16="http://schemas.microsoft.com/office/drawing/2014/main" id="{6CE76BF6-7352-A9D0-5D0B-F1CC3D0217C6}"/>
              </a:ext>
            </a:extLst>
          </p:cNvPr>
          <p:cNvCxnSpPr>
            <a:cxnSpLocks/>
            <a:endCxn id="23" idx="1"/>
          </p:cNvCxnSpPr>
          <p:nvPr/>
        </p:nvCxnSpPr>
        <p:spPr>
          <a:xfrm rot="16200000" flipH="1">
            <a:off x="5244684" y="1754845"/>
            <a:ext cx="2441098" cy="3668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F1647F3C-067B-A2DD-D047-0F1370E986C1}"/>
              </a:ext>
            </a:extLst>
          </p:cNvPr>
          <p:cNvCxnSpPr>
            <a:endCxn id="25" idx="2"/>
          </p:cNvCxnSpPr>
          <p:nvPr/>
        </p:nvCxnSpPr>
        <p:spPr>
          <a:xfrm flipV="1">
            <a:off x="3574153" y="1095787"/>
            <a:ext cx="470" cy="253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Arrow: Curved Down 32">
            <a:extLst>
              <a:ext uri="{FF2B5EF4-FFF2-40B4-BE49-F238E27FC236}">
                <a16:creationId xmlns:a16="http://schemas.microsoft.com/office/drawing/2014/main" id="{08D11FDE-4CF8-E1CA-81E4-63B9D6F1BAAA}"/>
              </a:ext>
            </a:extLst>
          </p:cNvPr>
          <p:cNvSpPr/>
          <p:nvPr/>
        </p:nvSpPr>
        <p:spPr>
          <a:xfrm>
            <a:off x="4050103" y="957369"/>
            <a:ext cx="966292" cy="33111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Down 33">
            <a:extLst>
              <a:ext uri="{FF2B5EF4-FFF2-40B4-BE49-F238E27FC236}">
                <a16:creationId xmlns:a16="http://schemas.microsoft.com/office/drawing/2014/main" id="{80E5B1DA-ABE5-FFA7-133A-A273569ED79F}"/>
              </a:ext>
            </a:extLst>
          </p:cNvPr>
          <p:cNvSpPr/>
          <p:nvPr/>
        </p:nvSpPr>
        <p:spPr>
          <a:xfrm flipH="1" flipV="1">
            <a:off x="3996288" y="2440526"/>
            <a:ext cx="947165"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1267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3" name="Straight Arrow Connector 232">
            <a:extLst>
              <a:ext uri="{FF2B5EF4-FFF2-40B4-BE49-F238E27FC236}">
                <a16:creationId xmlns:a16="http://schemas.microsoft.com/office/drawing/2014/main" id="{344E4550-6901-A0DA-D01F-2FBE2E0D95BB}"/>
              </a:ext>
            </a:extLst>
          </p:cNvPr>
          <p:cNvCxnSpPr>
            <a:cxnSpLocks/>
            <a:stCxn id="16" idx="3"/>
            <a:endCxn id="213" idx="1"/>
          </p:cNvCxnSpPr>
          <p:nvPr/>
        </p:nvCxnSpPr>
        <p:spPr>
          <a:xfrm>
            <a:off x="5869623" y="3671879"/>
            <a:ext cx="592194" cy="1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5FB77D74-5B00-2A84-8365-5574415E95C3}"/>
              </a:ext>
            </a:extLst>
          </p:cNvPr>
          <p:cNvSpPr txBox="1"/>
          <p:nvPr/>
        </p:nvSpPr>
        <p:spPr>
          <a:xfrm>
            <a:off x="5885839" y="3132765"/>
            <a:ext cx="679056" cy="59247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While</a:t>
            </a:r>
          </a:p>
          <a:p>
            <a:r>
              <a:rPr lang="en-US" sz="1100" dirty="0" err="1">
                <a:latin typeface="Courier New" panose="02070309020205020404" pitchFamily="49" charset="0"/>
                <a:cs typeface="Courier New" panose="02070309020205020404" pitchFamily="49" charset="0"/>
              </a:rPr>
              <a:t>stmt</a:t>
            </a:r>
            <a:endParaRPr lang="en-US" sz="110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a:t>
            </a:r>
          </a:p>
        </p:txBody>
      </p:sp>
      <p:grpSp>
        <p:nvGrpSpPr>
          <p:cNvPr id="2" name="Group 1">
            <a:extLst>
              <a:ext uri="{FF2B5EF4-FFF2-40B4-BE49-F238E27FC236}">
                <a16:creationId xmlns:a16="http://schemas.microsoft.com/office/drawing/2014/main" id="{1FB8A7EC-477C-CE89-1F1C-1FF1EA195610}"/>
              </a:ext>
            </a:extLst>
          </p:cNvPr>
          <p:cNvGrpSpPr/>
          <p:nvPr/>
        </p:nvGrpSpPr>
        <p:grpSpPr>
          <a:xfrm>
            <a:off x="6461817" y="2265086"/>
            <a:ext cx="4408369" cy="2879041"/>
            <a:chOff x="6369673" y="2243822"/>
            <a:chExt cx="4408369" cy="2879041"/>
          </a:xfrm>
        </p:grpSpPr>
        <p:sp>
          <p:nvSpPr>
            <p:cNvPr id="213" name="Rectangle 212">
              <a:extLst>
                <a:ext uri="{FF2B5EF4-FFF2-40B4-BE49-F238E27FC236}">
                  <a16:creationId xmlns:a16="http://schemas.microsoft.com/office/drawing/2014/main" id="{C70A0688-8EC2-4D7A-CDC9-344959293E43}"/>
                </a:ext>
              </a:extLst>
            </p:cNvPr>
            <p:cNvSpPr/>
            <p:nvPr/>
          </p:nvSpPr>
          <p:spPr>
            <a:xfrm>
              <a:off x="6369673" y="2243822"/>
              <a:ext cx="4401791" cy="28171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Google Shape;390;p38">
              <a:extLst>
                <a:ext uri="{FF2B5EF4-FFF2-40B4-BE49-F238E27FC236}">
                  <a16:creationId xmlns:a16="http://schemas.microsoft.com/office/drawing/2014/main" id="{36EB0709-683D-C59D-8EE2-B93D00A0F809}"/>
                </a:ext>
              </a:extLst>
            </p:cNvPr>
            <p:cNvSpPr/>
            <p:nvPr/>
          </p:nvSpPr>
          <p:spPr>
            <a:xfrm>
              <a:off x="6374291" y="2251185"/>
              <a:ext cx="4403751" cy="307777"/>
            </a:xfrm>
            <a:prstGeom prst="roundRect">
              <a:avLst>
                <a:gd name="adj" fmla="val 16667"/>
              </a:avLst>
            </a:prstGeom>
            <a:solidFill>
              <a:srgbClr val="A4C2F4"/>
            </a:solidFill>
            <a:ln w="9525" cap="flat" cmpd="sng">
              <a:solidFill>
                <a:srgbClr val="1155CC"/>
              </a:solidFill>
              <a:prstDash val="solid"/>
              <a:round/>
              <a:headEnd type="none" w="sm" len="sm"/>
              <a:tailEnd type="none" w="sm" len="sm"/>
            </a:ln>
          </p:spPr>
          <p:txBody>
            <a:bodyPr spcFirstLastPara="1" wrap="square" lIns="121900" tIns="121900" rIns="121900" bIns="121900" anchor="ctr" anchorCtr="0">
              <a:noAutofit/>
            </a:bodyPr>
            <a:lstStyle/>
            <a:p>
              <a:pPr algn="ctr"/>
              <a:r>
                <a:rPr lang="en" sz="1400" dirty="0"/>
                <a:t>Next-Statement Predictor</a:t>
              </a:r>
              <a:endParaRPr sz="1400" dirty="0"/>
            </a:p>
          </p:txBody>
        </p:sp>
        <p:grpSp>
          <p:nvGrpSpPr>
            <p:cNvPr id="241" name="Group 240">
              <a:extLst>
                <a:ext uri="{FF2B5EF4-FFF2-40B4-BE49-F238E27FC236}">
                  <a16:creationId xmlns:a16="http://schemas.microsoft.com/office/drawing/2014/main" id="{F2D8C731-CA92-00AB-B7BC-7D8EB53B422E}"/>
                </a:ext>
              </a:extLst>
            </p:cNvPr>
            <p:cNvGrpSpPr/>
            <p:nvPr/>
          </p:nvGrpSpPr>
          <p:grpSpPr>
            <a:xfrm>
              <a:off x="8918989" y="2640542"/>
              <a:ext cx="1706235" cy="758136"/>
              <a:chOff x="3080654" y="1953472"/>
              <a:chExt cx="1706235" cy="758136"/>
            </a:xfrm>
          </p:grpSpPr>
          <p:sp>
            <p:nvSpPr>
              <p:cNvPr id="219" name="Google Shape;375;p38">
                <a:extLst>
                  <a:ext uri="{FF2B5EF4-FFF2-40B4-BE49-F238E27FC236}">
                    <a16:creationId xmlns:a16="http://schemas.microsoft.com/office/drawing/2014/main" id="{7F336C2A-5AA1-A803-F377-B8EB1E9257C4}"/>
                  </a:ext>
                </a:extLst>
              </p:cNvPr>
              <p:cNvSpPr/>
              <p:nvPr/>
            </p:nvSpPr>
            <p:spPr>
              <a:xfrm>
                <a:off x="3086654" y="1969146"/>
                <a:ext cx="1700235" cy="742462"/>
              </a:xfrm>
              <a:prstGeom prst="roundRect">
                <a:avLst>
                  <a:gd name="adj" fmla="val 16667"/>
                </a:avLst>
              </a:prstGeom>
              <a:solidFill>
                <a:schemeClr val="accent4">
                  <a:lumMod val="20000"/>
                  <a:lumOff val="80000"/>
                </a:schemeClr>
              </a:solidFill>
              <a:ln w="9525" cap="flat" cmpd="sng">
                <a:solidFill>
                  <a:srgbClr val="1155CC"/>
                </a:solidFill>
                <a:prstDash val="solid"/>
                <a:round/>
                <a:headEnd type="none" w="sm" len="sm"/>
                <a:tailEnd type="none" w="sm" len="sm"/>
              </a:ln>
            </p:spPr>
            <p:txBody>
              <a:bodyPr spcFirstLastPara="1" wrap="square" lIns="121900" tIns="121900" rIns="121900" bIns="121900" anchor="ctr" anchorCtr="0">
                <a:noAutofit/>
              </a:bodyPr>
              <a:lstStyle/>
              <a:p>
                <a:pPr algn="ctr"/>
                <a:endParaRPr lang="en" sz="1400" dirty="0"/>
              </a:p>
              <a:p>
                <a:pPr algn="ctr"/>
                <a:r>
                  <a:rPr lang="en" dirty="0"/>
                  <a:t>LLM</a:t>
                </a:r>
                <a:endParaRPr dirty="0"/>
              </a:p>
            </p:txBody>
          </p:sp>
          <p:sp>
            <p:nvSpPr>
              <p:cNvPr id="220" name="Google Shape;390;p38">
                <a:extLst>
                  <a:ext uri="{FF2B5EF4-FFF2-40B4-BE49-F238E27FC236}">
                    <a16:creationId xmlns:a16="http://schemas.microsoft.com/office/drawing/2014/main" id="{4CFC6498-9D4F-2F5C-DF9B-CE6CF9783A53}"/>
                  </a:ext>
                </a:extLst>
              </p:cNvPr>
              <p:cNvSpPr/>
              <p:nvPr/>
            </p:nvSpPr>
            <p:spPr>
              <a:xfrm>
                <a:off x="3080654" y="1953472"/>
                <a:ext cx="1694996" cy="259751"/>
              </a:xfrm>
              <a:prstGeom prst="roundRect">
                <a:avLst>
                  <a:gd name="adj" fmla="val 16667"/>
                </a:avLst>
              </a:prstGeom>
              <a:solidFill>
                <a:schemeClr val="accent6">
                  <a:lumMod val="20000"/>
                  <a:lumOff val="80000"/>
                </a:schemeClr>
              </a:solidFill>
              <a:ln w="9525" cap="flat" cmpd="sng">
                <a:solidFill>
                  <a:srgbClr val="1155CC"/>
                </a:solidFill>
                <a:prstDash val="solid"/>
                <a:round/>
                <a:headEnd type="none" w="sm" len="sm"/>
                <a:tailEnd type="none" w="sm" len="sm"/>
              </a:ln>
            </p:spPr>
            <p:txBody>
              <a:bodyPr spcFirstLastPara="1" wrap="square" lIns="121900" tIns="121900" rIns="121900" bIns="121900" anchor="ctr" anchorCtr="0">
                <a:noAutofit/>
              </a:bodyPr>
              <a:lstStyle/>
              <a:p>
                <a:pPr algn="ctr"/>
                <a:r>
                  <a:rPr lang="en" dirty="0"/>
                  <a:t>Value</a:t>
                </a:r>
                <a:r>
                  <a:rPr lang="en" sz="1400" dirty="0"/>
                  <a:t> </a:t>
                </a:r>
                <a:r>
                  <a:rPr lang="en" dirty="0"/>
                  <a:t>Evaluator</a:t>
                </a:r>
                <a:endParaRPr dirty="0"/>
              </a:p>
            </p:txBody>
          </p:sp>
        </p:grpSp>
        <p:sp>
          <p:nvSpPr>
            <p:cNvPr id="221" name="Google Shape;390;p38">
              <a:extLst>
                <a:ext uri="{FF2B5EF4-FFF2-40B4-BE49-F238E27FC236}">
                  <a16:creationId xmlns:a16="http://schemas.microsoft.com/office/drawing/2014/main" id="{C8F4952E-9FB5-0423-9C76-52142DA88608}"/>
                </a:ext>
              </a:extLst>
            </p:cNvPr>
            <p:cNvSpPr/>
            <p:nvPr/>
          </p:nvSpPr>
          <p:spPr>
            <a:xfrm>
              <a:off x="8921989" y="3860264"/>
              <a:ext cx="1706233" cy="619075"/>
            </a:xfrm>
            <a:prstGeom prst="roundRect">
              <a:avLst>
                <a:gd name="adj" fmla="val 16667"/>
              </a:avLst>
            </a:prstGeom>
            <a:solidFill>
              <a:schemeClr val="accent2">
                <a:lumMod val="20000"/>
                <a:lumOff val="80000"/>
              </a:schemeClr>
            </a:solidFill>
            <a:ln w="9525" cap="flat" cmpd="sng">
              <a:solidFill>
                <a:srgbClr val="1155CC"/>
              </a:solidFill>
              <a:prstDash val="solid"/>
              <a:round/>
              <a:headEnd type="none" w="sm" len="sm"/>
              <a:tailEnd type="none" w="sm" len="sm"/>
            </a:ln>
          </p:spPr>
          <p:txBody>
            <a:bodyPr spcFirstLastPara="1" wrap="square" lIns="121900" tIns="121900" rIns="121900" bIns="121900" anchor="ctr" anchorCtr="0">
              <a:noAutofit/>
            </a:bodyPr>
            <a:lstStyle/>
            <a:p>
              <a:pPr algn="ctr"/>
              <a:r>
                <a:rPr lang="en" dirty="0"/>
                <a:t>Condition Evaluator</a:t>
              </a:r>
              <a:endParaRPr dirty="0"/>
            </a:p>
          </p:txBody>
        </p:sp>
        <p:cxnSp>
          <p:nvCxnSpPr>
            <p:cNvPr id="222" name="Straight Arrow Connector 221">
              <a:extLst>
                <a:ext uri="{FF2B5EF4-FFF2-40B4-BE49-F238E27FC236}">
                  <a16:creationId xmlns:a16="http://schemas.microsoft.com/office/drawing/2014/main" id="{57A3698E-6D91-B726-995F-64AF738E2F03}"/>
                </a:ext>
              </a:extLst>
            </p:cNvPr>
            <p:cNvCxnSpPr>
              <a:cxnSpLocks/>
            </p:cNvCxnSpPr>
            <p:nvPr/>
          </p:nvCxnSpPr>
          <p:spPr>
            <a:xfrm>
              <a:off x="9740011" y="3379209"/>
              <a:ext cx="0" cy="403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5" name="Flowchart: Magnetic Disk 234">
              <a:extLst>
                <a:ext uri="{FF2B5EF4-FFF2-40B4-BE49-F238E27FC236}">
                  <a16:creationId xmlns:a16="http://schemas.microsoft.com/office/drawing/2014/main" id="{0892076A-6F57-5097-E403-BC69A3373E22}"/>
                </a:ext>
              </a:extLst>
            </p:cNvPr>
            <p:cNvSpPr/>
            <p:nvPr/>
          </p:nvSpPr>
          <p:spPr>
            <a:xfrm>
              <a:off x="6958201" y="3271523"/>
              <a:ext cx="813488" cy="460332"/>
            </a:xfrm>
            <a:prstGeom prst="flowChartMagneticDis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a:t>
              </a:r>
            </a:p>
          </p:txBody>
        </p:sp>
        <p:sp>
          <p:nvSpPr>
            <p:cNvPr id="237" name="TextBox 236">
              <a:extLst>
                <a:ext uri="{FF2B5EF4-FFF2-40B4-BE49-F238E27FC236}">
                  <a16:creationId xmlns:a16="http://schemas.microsoft.com/office/drawing/2014/main" id="{FB91A7D9-CFE5-FDE5-48F4-888E57FAA5F4}"/>
                </a:ext>
              </a:extLst>
            </p:cNvPr>
            <p:cNvSpPr txBox="1"/>
            <p:nvPr/>
          </p:nvSpPr>
          <p:spPr>
            <a:xfrm>
              <a:off x="6590062" y="2581425"/>
              <a:ext cx="1566198" cy="369332"/>
            </a:xfrm>
            <a:prstGeom prst="rect">
              <a:avLst/>
            </a:prstGeom>
            <a:noFill/>
            <a:ln>
              <a:solidFill>
                <a:schemeClr val="tx1"/>
              </a:solidFill>
            </a:ln>
          </p:spPr>
          <p:txBody>
            <a:bodyPr wrap="none" rtlCol="0">
              <a:spAutoFit/>
            </a:bodyPr>
            <a:lstStyle/>
            <a:p>
              <a:r>
                <a:rPr lang="en-US" dirty="0"/>
                <a:t>Condition expr</a:t>
              </a:r>
            </a:p>
          </p:txBody>
        </p:sp>
        <p:sp>
          <p:nvSpPr>
            <p:cNvPr id="238" name="Google Shape;390;p38">
              <a:extLst>
                <a:ext uri="{FF2B5EF4-FFF2-40B4-BE49-F238E27FC236}">
                  <a16:creationId xmlns:a16="http://schemas.microsoft.com/office/drawing/2014/main" id="{386DCC63-9B0D-2051-0C7A-26F0BC2AB0D1}"/>
                </a:ext>
              </a:extLst>
            </p:cNvPr>
            <p:cNvSpPr/>
            <p:nvPr/>
          </p:nvSpPr>
          <p:spPr>
            <a:xfrm>
              <a:off x="6497652" y="3946068"/>
              <a:ext cx="1751018" cy="887460"/>
            </a:xfrm>
            <a:prstGeom prst="roundRect">
              <a:avLst>
                <a:gd name="adj" fmla="val 16667"/>
              </a:avLst>
            </a:prstGeom>
            <a:solidFill>
              <a:schemeClr val="accent6">
                <a:lumMod val="20000"/>
                <a:lumOff val="80000"/>
              </a:schemeClr>
            </a:solidFill>
            <a:ln w="9525" cap="flat" cmpd="sng">
              <a:solidFill>
                <a:srgbClr val="1155CC"/>
              </a:solidFill>
              <a:prstDash val="solid"/>
              <a:round/>
              <a:headEnd type="none" w="sm" len="sm"/>
              <a:tailEnd type="none" w="sm" len="sm"/>
            </a:ln>
          </p:spPr>
          <p:txBody>
            <a:bodyPr spcFirstLastPara="1" wrap="square" lIns="121900" tIns="121900" rIns="121900" bIns="121900" anchor="ctr" anchorCtr="0">
              <a:noAutofit/>
            </a:bodyPr>
            <a:lstStyle/>
            <a:p>
              <a:pPr algn="ctr"/>
              <a:r>
                <a:rPr lang="en" dirty="0"/>
                <a:t>Predictive</a:t>
              </a:r>
            </a:p>
            <a:p>
              <a:pPr algn="ctr"/>
              <a:r>
                <a:rPr lang="en" dirty="0"/>
                <a:t>Backward</a:t>
              </a:r>
            </a:p>
            <a:p>
              <a:pPr algn="ctr"/>
              <a:r>
                <a:rPr lang="en" dirty="0"/>
                <a:t>Slicing (PBS)</a:t>
              </a:r>
              <a:endParaRPr dirty="0"/>
            </a:p>
          </p:txBody>
        </p:sp>
        <p:cxnSp>
          <p:nvCxnSpPr>
            <p:cNvPr id="242" name="Straight Arrow Connector 241">
              <a:extLst>
                <a:ext uri="{FF2B5EF4-FFF2-40B4-BE49-F238E27FC236}">
                  <a16:creationId xmlns:a16="http://schemas.microsoft.com/office/drawing/2014/main" id="{76E5F8FF-06E2-05B2-1B09-F44DA44A54A3}"/>
                </a:ext>
              </a:extLst>
            </p:cNvPr>
            <p:cNvCxnSpPr>
              <a:cxnSpLocks/>
              <a:stCxn id="237" idx="3"/>
              <a:endCxn id="220" idx="1"/>
            </p:cNvCxnSpPr>
            <p:nvPr/>
          </p:nvCxnSpPr>
          <p:spPr>
            <a:xfrm>
              <a:off x="8156260" y="2766091"/>
              <a:ext cx="762729" cy="4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Connector: Elbow 246">
              <a:extLst>
                <a:ext uri="{FF2B5EF4-FFF2-40B4-BE49-F238E27FC236}">
                  <a16:creationId xmlns:a16="http://schemas.microsoft.com/office/drawing/2014/main" id="{D8D2C0E3-8FC8-CC01-C0FF-2A712836DD2A}"/>
                </a:ext>
              </a:extLst>
            </p:cNvPr>
            <p:cNvCxnSpPr>
              <a:cxnSpLocks/>
              <a:stCxn id="235" idx="4"/>
              <a:endCxn id="219" idx="1"/>
            </p:cNvCxnSpPr>
            <p:nvPr/>
          </p:nvCxnSpPr>
          <p:spPr>
            <a:xfrm flipV="1">
              <a:off x="7771689" y="3027447"/>
              <a:ext cx="1153300" cy="4742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Connector: Elbow 273">
              <a:extLst>
                <a:ext uri="{FF2B5EF4-FFF2-40B4-BE49-F238E27FC236}">
                  <a16:creationId xmlns:a16="http://schemas.microsoft.com/office/drawing/2014/main" id="{38528C4C-16B4-64F4-5BB3-ADCC0ED4F7F7}"/>
                </a:ext>
              </a:extLst>
            </p:cNvPr>
            <p:cNvCxnSpPr>
              <a:stCxn id="238" idx="3"/>
            </p:cNvCxnSpPr>
            <p:nvPr/>
          </p:nvCxnSpPr>
          <p:spPr>
            <a:xfrm flipV="1">
              <a:off x="8248670" y="3264568"/>
              <a:ext cx="368116" cy="112523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FBAB319D-CD3C-313E-9C6D-6D34CA8440D5}"/>
                </a:ext>
              </a:extLst>
            </p:cNvPr>
            <p:cNvCxnSpPr>
              <a:cxnSpLocks/>
            </p:cNvCxnSpPr>
            <p:nvPr/>
          </p:nvCxnSpPr>
          <p:spPr>
            <a:xfrm>
              <a:off x="8617227" y="3271523"/>
              <a:ext cx="301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DE792852-849C-1968-0B39-E5B9677EF55C}"/>
                </a:ext>
              </a:extLst>
            </p:cNvPr>
            <p:cNvCxnSpPr>
              <a:cxnSpLocks/>
              <a:stCxn id="221" idx="2"/>
              <a:endCxn id="282" idx="0"/>
            </p:cNvCxnSpPr>
            <p:nvPr/>
          </p:nvCxnSpPr>
          <p:spPr>
            <a:xfrm flipH="1">
              <a:off x="9775105" y="4479339"/>
              <a:ext cx="1" cy="354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1" name="TextBox 280">
              <a:extLst>
                <a:ext uri="{FF2B5EF4-FFF2-40B4-BE49-F238E27FC236}">
                  <a16:creationId xmlns:a16="http://schemas.microsoft.com/office/drawing/2014/main" id="{95F24B14-A641-48DD-8AB6-5CE57631D7F3}"/>
                </a:ext>
              </a:extLst>
            </p:cNvPr>
            <p:cNvSpPr txBox="1"/>
            <p:nvPr/>
          </p:nvSpPr>
          <p:spPr>
            <a:xfrm>
              <a:off x="9055174" y="4469274"/>
              <a:ext cx="1243674" cy="338554"/>
            </a:xfrm>
            <a:prstGeom prst="rect">
              <a:avLst/>
            </a:prstGeom>
            <a:noFill/>
          </p:spPr>
          <p:txBody>
            <a:bodyPr wrap="none" rtlCol="0">
              <a:spAutoFit/>
            </a:bodyPr>
            <a:lstStyle/>
            <a:p>
              <a:r>
                <a:rPr lang="en-US" sz="1600" dirty="0"/>
                <a:t>True or False</a:t>
              </a:r>
            </a:p>
          </p:txBody>
        </p:sp>
        <p:sp>
          <p:nvSpPr>
            <p:cNvPr id="282" name="TextBox 281">
              <a:extLst>
                <a:ext uri="{FF2B5EF4-FFF2-40B4-BE49-F238E27FC236}">
                  <a16:creationId xmlns:a16="http://schemas.microsoft.com/office/drawing/2014/main" id="{605F0352-5134-D847-0C13-CBC3000B1DBD}"/>
                </a:ext>
              </a:extLst>
            </p:cNvPr>
            <p:cNvSpPr txBox="1"/>
            <p:nvPr/>
          </p:nvSpPr>
          <p:spPr>
            <a:xfrm>
              <a:off x="9198416" y="4753531"/>
              <a:ext cx="1153377" cy="369332"/>
            </a:xfrm>
            <a:prstGeom prst="rect">
              <a:avLst/>
            </a:prstGeom>
            <a:noFill/>
          </p:spPr>
          <p:txBody>
            <a:bodyPr wrap="square" rtlCol="0">
              <a:spAutoFit/>
            </a:bodyPr>
            <a:lstStyle/>
            <a:p>
              <a:pPr algn="ctr"/>
              <a:r>
                <a:rPr lang="en-US" dirty="0">
                  <a:solidFill>
                    <a:srgbClr val="FF0000"/>
                  </a:solidFill>
                </a:rPr>
                <a:t>next = s</a:t>
              </a:r>
            </a:p>
          </p:txBody>
        </p:sp>
        <p:sp>
          <p:nvSpPr>
            <p:cNvPr id="283" name="TextBox 282">
              <a:extLst>
                <a:ext uri="{FF2B5EF4-FFF2-40B4-BE49-F238E27FC236}">
                  <a16:creationId xmlns:a16="http://schemas.microsoft.com/office/drawing/2014/main" id="{9A03FB4C-8702-175C-DCF0-48BD8A8A628D}"/>
                </a:ext>
              </a:extLst>
            </p:cNvPr>
            <p:cNvSpPr txBox="1"/>
            <p:nvPr/>
          </p:nvSpPr>
          <p:spPr>
            <a:xfrm>
              <a:off x="8847021" y="3391827"/>
              <a:ext cx="1574202" cy="338554"/>
            </a:xfrm>
            <a:prstGeom prst="rect">
              <a:avLst/>
            </a:prstGeom>
            <a:noFill/>
          </p:spPr>
          <p:txBody>
            <a:bodyPr wrap="square" rtlCol="0">
              <a:spAutoFit/>
            </a:bodyPr>
            <a:lstStyle/>
            <a:p>
              <a:r>
                <a:rPr lang="en-US" sz="1600" dirty="0"/>
                <a:t>Predicted values</a:t>
              </a:r>
            </a:p>
          </p:txBody>
        </p:sp>
      </p:grpSp>
      <p:sp>
        <p:nvSpPr>
          <p:cNvPr id="3" name="TextBox 2">
            <a:extLst>
              <a:ext uri="{FF2B5EF4-FFF2-40B4-BE49-F238E27FC236}">
                <a16:creationId xmlns:a16="http://schemas.microsoft.com/office/drawing/2014/main" id="{96DBA781-52AC-2255-2BCF-CD6A0C5E9596}"/>
              </a:ext>
            </a:extLst>
          </p:cNvPr>
          <p:cNvSpPr txBox="1"/>
          <p:nvPr/>
        </p:nvSpPr>
        <p:spPr>
          <a:xfrm>
            <a:off x="2058703" y="2601952"/>
            <a:ext cx="2121992" cy="2123658"/>
          </a:xfrm>
          <a:prstGeom prst="rect">
            <a:avLst/>
          </a:prstGeom>
          <a:noFill/>
          <a:ln>
            <a:solidFill>
              <a:schemeClr val="tx1"/>
            </a:solidFill>
            <a:prstDash val="dash"/>
          </a:ln>
        </p:spPr>
        <p:txBody>
          <a:bodyPr wrap="square" rtlCol="0">
            <a:spAutoFit/>
          </a:bodyPr>
          <a:lstStyle/>
          <a:p>
            <a:r>
              <a:rPr lang="en-US" sz="1200" b="1" dirty="0">
                <a:latin typeface="Courier New" panose="02070309020205020404" pitchFamily="49" charset="0"/>
                <a:cs typeface="Courier New" panose="02070309020205020404" pitchFamily="49" charset="0"/>
              </a:rPr>
              <a:t>main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count = 0</a:t>
            </a:r>
          </a:p>
          <a:p>
            <a:r>
              <a:rPr lang="en-US" sz="1200" dirty="0">
                <a:latin typeface="Courier New" panose="02070309020205020404" pitchFamily="49" charset="0"/>
                <a:cs typeface="Courier New" panose="02070309020205020404" pitchFamily="49" charset="0"/>
              </a:rPr>
              <a:t>  width = 2*Z+Y</a:t>
            </a:r>
          </a:p>
          <a:p>
            <a:r>
              <a:rPr lang="en-US" sz="1200" dirty="0">
                <a:latin typeface="Courier New" panose="02070309020205020404" pitchFamily="49" charset="0"/>
                <a:cs typeface="Courier New" panose="02070309020205020404" pitchFamily="49" charset="0"/>
              </a:rPr>
              <a:t>  while (x &gt;= width):</a:t>
            </a:r>
          </a:p>
          <a:p>
            <a:r>
              <a:rPr lang="en-US" sz="1200" dirty="0">
                <a:latin typeface="Courier New" panose="02070309020205020404" pitchFamily="49" charset="0"/>
                <a:cs typeface="Courier New" panose="02070309020205020404" pitchFamily="49" charset="0"/>
              </a:rPr>
              <a:t>     count += 1</a:t>
            </a:r>
          </a:p>
          <a:p>
            <a:r>
              <a:rPr lang="en-US" sz="1200" dirty="0">
                <a:latin typeface="Courier New" panose="02070309020205020404" pitchFamily="49" charset="0"/>
                <a:cs typeface="Courier New" panose="02070309020205020404" pitchFamily="49" charset="0"/>
              </a:rPr>
              <a:t>     width += Z+Y</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myPrint</a:t>
            </a:r>
            <a:r>
              <a:rPr lang="en-US" sz="1200" dirty="0">
                <a:latin typeface="Courier New" panose="02070309020205020404" pitchFamily="49" charset="0"/>
                <a:cs typeface="Courier New" panose="02070309020205020404" pitchFamily="49" charset="0"/>
              </a:rPr>
              <a:t>(count)</a:t>
            </a:r>
          </a:p>
          <a:p>
            <a:endParaRPr lang="en-US" sz="1200" dirty="0">
              <a:latin typeface="Courier New" panose="02070309020205020404" pitchFamily="49" charset="0"/>
              <a:cs typeface="Courier New" panose="02070309020205020404" pitchFamily="49" charset="0"/>
            </a:endParaRPr>
          </a:p>
          <a:p>
            <a:r>
              <a:rPr lang="en-US" sz="1200" b="1" dirty="0" err="1">
                <a:latin typeface="Courier New" panose="02070309020205020404" pitchFamily="49" charset="0"/>
                <a:cs typeface="Courier New" panose="02070309020205020404" pitchFamily="49" charset="0"/>
              </a:rPr>
              <a:t>myPrint</a:t>
            </a:r>
            <a:r>
              <a:rPr lang="en-US" sz="1200" dirty="0">
                <a:latin typeface="Courier New" panose="02070309020205020404" pitchFamily="49" charset="0"/>
                <a:cs typeface="Courier New" panose="02070309020205020404" pitchFamily="49" charset="0"/>
              </a:rPr>
              <a:t>(int count)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print(count)</a:t>
            </a:r>
          </a:p>
        </p:txBody>
      </p:sp>
      <p:sp>
        <p:nvSpPr>
          <p:cNvPr id="16" name="Rectangle 15">
            <a:extLst>
              <a:ext uri="{FF2B5EF4-FFF2-40B4-BE49-F238E27FC236}">
                <a16:creationId xmlns:a16="http://schemas.microsoft.com/office/drawing/2014/main" id="{19FA9E26-9F96-7CA0-5374-F94931F43A4B}"/>
              </a:ext>
            </a:extLst>
          </p:cNvPr>
          <p:cNvSpPr/>
          <p:nvPr/>
        </p:nvSpPr>
        <p:spPr>
          <a:xfrm>
            <a:off x="4743623" y="2656216"/>
            <a:ext cx="1126000" cy="20313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Predictive Executor</a:t>
            </a:r>
          </a:p>
          <a:p>
            <a:pPr algn="ctr"/>
            <a:r>
              <a:rPr lang="en-US" dirty="0">
                <a:solidFill>
                  <a:schemeClr val="tx1"/>
                </a:solidFill>
              </a:rPr>
              <a:t>(</a:t>
            </a:r>
            <a:r>
              <a:rPr lang="en-US" dirty="0" err="1">
                <a:solidFill>
                  <a:schemeClr val="tx1"/>
                </a:solidFill>
              </a:rPr>
              <a:t>PredEx</a:t>
            </a:r>
            <a:r>
              <a:rPr lang="en-US">
                <a:solidFill>
                  <a:schemeClr val="tx1"/>
                </a:solidFill>
              </a:rPr>
              <a:t>)</a:t>
            </a:r>
            <a:endParaRPr lang="en-US" dirty="0">
              <a:solidFill>
                <a:schemeClr val="tx1"/>
              </a:solidFill>
            </a:endParaRPr>
          </a:p>
        </p:txBody>
      </p:sp>
      <p:sp>
        <p:nvSpPr>
          <p:cNvPr id="28" name="TextBox 27">
            <a:extLst>
              <a:ext uri="{FF2B5EF4-FFF2-40B4-BE49-F238E27FC236}">
                <a16:creationId xmlns:a16="http://schemas.microsoft.com/office/drawing/2014/main" id="{7B14C5A3-D06B-34A4-3929-1AAEA1489ABA}"/>
              </a:ext>
            </a:extLst>
          </p:cNvPr>
          <p:cNvSpPr txBox="1"/>
          <p:nvPr/>
        </p:nvSpPr>
        <p:spPr>
          <a:xfrm>
            <a:off x="2386474" y="2209939"/>
            <a:ext cx="1580882"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X=8, Y=3, Z=1</a:t>
            </a:r>
          </a:p>
        </p:txBody>
      </p:sp>
      <p:cxnSp>
        <p:nvCxnSpPr>
          <p:cNvPr id="30" name="Connector: Elbow 29">
            <a:extLst>
              <a:ext uri="{FF2B5EF4-FFF2-40B4-BE49-F238E27FC236}">
                <a16:creationId xmlns:a16="http://schemas.microsoft.com/office/drawing/2014/main" id="{CF63E8E0-5B2F-8E0A-DFB0-C18EC92836C2}"/>
              </a:ext>
            </a:extLst>
          </p:cNvPr>
          <p:cNvCxnSpPr>
            <a:cxnSpLocks/>
            <a:endCxn id="16" idx="0"/>
          </p:cNvCxnSpPr>
          <p:nvPr/>
        </p:nvCxnSpPr>
        <p:spPr>
          <a:xfrm>
            <a:off x="4202141" y="2379216"/>
            <a:ext cx="1104482" cy="2770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1" name="Arrow: Right 30">
            <a:extLst>
              <a:ext uri="{FF2B5EF4-FFF2-40B4-BE49-F238E27FC236}">
                <a16:creationId xmlns:a16="http://schemas.microsoft.com/office/drawing/2014/main" id="{1D47781B-919B-EB20-569A-3B68652320C6}"/>
              </a:ext>
            </a:extLst>
          </p:cNvPr>
          <p:cNvSpPr/>
          <p:nvPr/>
        </p:nvSpPr>
        <p:spPr>
          <a:xfrm rot="10800000">
            <a:off x="4202141" y="2879133"/>
            <a:ext cx="530243" cy="86792"/>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35BA0840-70C4-4BBF-A3A2-BA4D8A1F2DE9}"/>
              </a:ext>
            </a:extLst>
          </p:cNvPr>
          <p:cNvSpPr/>
          <p:nvPr/>
        </p:nvSpPr>
        <p:spPr>
          <a:xfrm rot="10800000">
            <a:off x="4213380" y="3027447"/>
            <a:ext cx="530243" cy="86792"/>
          </a:xfrm>
          <a:prstGeom prst="rightArrow">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DF6D40A0-8C26-7CAF-9D8F-3291FAD1CB80}"/>
              </a:ext>
            </a:extLst>
          </p:cNvPr>
          <p:cNvSpPr/>
          <p:nvPr/>
        </p:nvSpPr>
        <p:spPr>
          <a:xfrm rot="10800000">
            <a:off x="4213380" y="3209344"/>
            <a:ext cx="530243" cy="86792"/>
          </a:xfrm>
          <a:prstGeom prst="rightArrow">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17CFDFFE-585C-CA48-52BC-F5FDC389A163}"/>
              </a:ext>
            </a:extLst>
          </p:cNvPr>
          <p:cNvCxnSpPr>
            <a:cxnSpLocks/>
          </p:cNvCxnSpPr>
          <p:nvPr/>
        </p:nvCxnSpPr>
        <p:spPr>
          <a:xfrm flipH="1">
            <a:off x="5837677" y="3911480"/>
            <a:ext cx="624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55287FB1-2F3E-EE2F-2111-C32DA7300FCB}"/>
              </a:ext>
            </a:extLst>
          </p:cNvPr>
          <p:cNvSpPr txBox="1"/>
          <p:nvPr/>
        </p:nvSpPr>
        <p:spPr>
          <a:xfrm>
            <a:off x="5811474" y="3878677"/>
            <a:ext cx="805473" cy="292388"/>
          </a:xfrm>
          <a:prstGeom prst="rect">
            <a:avLst/>
          </a:prstGeom>
          <a:noFill/>
        </p:spPr>
        <p:txBody>
          <a:bodyPr wrap="square">
            <a:spAutoFit/>
          </a:bodyPr>
          <a:lstStyle/>
          <a:p>
            <a:r>
              <a:rPr lang="en-US" sz="1300" b="1" dirty="0">
                <a:solidFill>
                  <a:srgbClr val="FF0000"/>
                </a:solidFill>
              </a:rPr>
              <a:t>next = s</a:t>
            </a:r>
          </a:p>
        </p:txBody>
      </p:sp>
      <p:sp>
        <p:nvSpPr>
          <p:cNvPr id="44" name="Arrow: Right 43">
            <a:extLst>
              <a:ext uri="{FF2B5EF4-FFF2-40B4-BE49-F238E27FC236}">
                <a16:creationId xmlns:a16="http://schemas.microsoft.com/office/drawing/2014/main" id="{434A8F00-FA58-3A27-1BC0-9E693B7CEDFF}"/>
              </a:ext>
            </a:extLst>
          </p:cNvPr>
          <p:cNvSpPr/>
          <p:nvPr/>
        </p:nvSpPr>
        <p:spPr>
          <a:xfrm rot="10800000">
            <a:off x="4214775" y="4037144"/>
            <a:ext cx="530243" cy="86792"/>
          </a:xfrm>
          <a:prstGeom prst="rightArrow">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5E62DFD-CD1D-1ED6-56E2-5A3015F47553}"/>
              </a:ext>
            </a:extLst>
          </p:cNvPr>
          <p:cNvSpPr txBox="1"/>
          <p:nvPr/>
        </p:nvSpPr>
        <p:spPr>
          <a:xfrm>
            <a:off x="4319881" y="3283042"/>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653870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509B2C6-4455-4C28-E878-6D71CE95CC1A}"/>
              </a:ext>
            </a:extLst>
          </p:cNvPr>
          <p:cNvGrpSpPr/>
          <p:nvPr/>
        </p:nvGrpSpPr>
        <p:grpSpPr>
          <a:xfrm>
            <a:off x="911241" y="2469991"/>
            <a:ext cx="1231222" cy="1918018"/>
            <a:chOff x="735711" y="964183"/>
            <a:chExt cx="1231222" cy="1918018"/>
          </a:xfrm>
        </p:grpSpPr>
        <p:pic>
          <p:nvPicPr>
            <p:cNvPr id="3" name="Picture 16" descr="File Icon Vector Symbol Design Illustration 26629319 Vector Art at Vecteezy">
              <a:extLst>
                <a:ext uri="{FF2B5EF4-FFF2-40B4-BE49-F238E27FC236}">
                  <a16:creationId xmlns:a16="http://schemas.microsoft.com/office/drawing/2014/main" id="{95A08A55-4EF5-8475-9B15-1BC8C9F7D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11" y="1458333"/>
              <a:ext cx="1231222" cy="14238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BC78DA-753B-238B-C4CE-DBE2167AB6D9}"/>
                </a:ext>
              </a:extLst>
            </p:cNvPr>
            <p:cNvSpPr txBox="1"/>
            <p:nvPr/>
          </p:nvSpPr>
          <p:spPr>
            <a:xfrm>
              <a:off x="939863" y="964183"/>
              <a:ext cx="822918" cy="646331"/>
            </a:xfrm>
            <a:prstGeom prst="rect">
              <a:avLst/>
            </a:prstGeom>
            <a:noFill/>
          </p:spPr>
          <p:txBody>
            <a:bodyPr wrap="none" rtlCol="0">
              <a:spAutoFit/>
            </a:bodyPr>
            <a:lstStyle/>
            <a:p>
              <a:r>
                <a:rPr lang="en-US" dirty="0"/>
                <a:t>Partial</a:t>
              </a:r>
            </a:p>
            <a:p>
              <a:pPr algn="ctr"/>
              <a:r>
                <a:rPr lang="en-US" dirty="0"/>
                <a:t>Code</a:t>
              </a:r>
            </a:p>
          </p:txBody>
        </p:sp>
      </p:grpSp>
      <p:sp>
        <p:nvSpPr>
          <p:cNvPr id="5" name="Rectangle 4">
            <a:extLst>
              <a:ext uri="{FF2B5EF4-FFF2-40B4-BE49-F238E27FC236}">
                <a16:creationId xmlns:a16="http://schemas.microsoft.com/office/drawing/2014/main" id="{98673855-C848-E741-ABDC-6DF24004E802}"/>
              </a:ext>
            </a:extLst>
          </p:cNvPr>
          <p:cNvSpPr/>
          <p:nvPr/>
        </p:nvSpPr>
        <p:spPr>
          <a:xfrm>
            <a:off x="2880776" y="504901"/>
            <a:ext cx="4640265" cy="2926702"/>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nvGrpSpPr>
          <p:cNvPr id="6" name="Group 5">
            <a:extLst>
              <a:ext uri="{FF2B5EF4-FFF2-40B4-BE49-F238E27FC236}">
                <a16:creationId xmlns:a16="http://schemas.microsoft.com/office/drawing/2014/main" id="{B098380B-4099-5796-949F-9AE22BB941F6}"/>
              </a:ext>
            </a:extLst>
          </p:cNvPr>
          <p:cNvGrpSpPr/>
          <p:nvPr/>
        </p:nvGrpSpPr>
        <p:grpSpPr>
          <a:xfrm>
            <a:off x="2880776" y="1208387"/>
            <a:ext cx="1407758" cy="1446681"/>
            <a:chOff x="8496952" y="1761065"/>
            <a:chExt cx="1407758" cy="1446681"/>
          </a:xfrm>
        </p:grpSpPr>
        <p:pic>
          <p:nvPicPr>
            <p:cNvPr id="7" name="Picture 4" descr="Compiler Explorer - CLion Plugin | Marketplace">
              <a:extLst>
                <a:ext uri="{FF2B5EF4-FFF2-40B4-BE49-F238E27FC236}">
                  <a16:creationId xmlns:a16="http://schemas.microsoft.com/office/drawing/2014/main" id="{61EEF21D-B8D3-DF35-08D1-410A540DE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09C1DA-6C89-0305-E7A9-D29F9ED9B5E5}"/>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pic>
        <p:nvPicPr>
          <p:cNvPr id="9" name="Picture 2" descr="Large Language Models (LLMs) | TWIML">
            <a:extLst>
              <a:ext uri="{FF2B5EF4-FFF2-40B4-BE49-F238E27FC236}">
                <a16:creationId xmlns:a16="http://schemas.microsoft.com/office/drawing/2014/main" id="{7A66B6FC-5A14-8255-7A2B-CDD46F63D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5110" y="1321892"/>
            <a:ext cx="1637158" cy="163715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2E23FA8-8EAA-E07C-CDA0-A95866635B4B}"/>
              </a:ext>
            </a:extLst>
          </p:cNvPr>
          <p:cNvSpPr txBox="1"/>
          <p:nvPr/>
        </p:nvSpPr>
        <p:spPr>
          <a:xfrm>
            <a:off x="5817362" y="1221274"/>
            <a:ext cx="1724831" cy="369332"/>
          </a:xfrm>
          <a:prstGeom prst="rect">
            <a:avLst/>
          </a:prstGeom>
          <a:noFill/>
        </p:spPr>
        <p:txBody>
          <a:bodyPr wrap="none" rtlCol="0">
            <a:spAutoFit/>
          </a:bodyPr>
          <a:lstStyle/>
          <a:p>
            <a:r>
              <a:rPr lang="en-US" b="1" dirty="0"/>
              <a:t>Approximation</a:t>
            </a:r>
          </a:p>
        </p:txBody>
      </p:sp>
      <p:cxnSp>
        <p:nvCxnSpPr>
          <p:cNvPr id="13" name="Connector: Elbow 12">
            <a:extLst>
              <a:ext uri="{FF2B5EF4-FFF2-40B4-BE49-F238E27FC236}">
                <a16:creationId xmlns:a16="http://schemas.microsoft.com/office/drawing/2014/main" id="{A6248E65-F1D2-DFCF-BCD9-0DADA9EAFD0D}"/>
              </a:ext>
            </a:extLst>
          </p:cNvPr>
          <p:cNvCxnSpPr>
            <a:cxnSpLocks/>
            <a:stCxn id="9" idx="2"/>
            <a:endCxn id="7" idx="2"/>
          </p:cNvCxnSpPr>
          <p:nvPr/>
        </p:nvCxnSpPr>
        <p:spPr>
          <a:xfrm rot="5400000" flipH="1">
            <a:off x="4970551" y="1235912"/>
            <a:ext cx="303982" cy="3142294"/>
          </a:xfrm>
          <a:prstGeom prst="bentConnector3">
            <a:avLst>
              <a:gd name="adj1" fmla="val -75202"/>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E91A103-2878-A4D3-D10F-350E406B8E34}"/>
              </a:ext>
            </a:extLst>
          </p:cNvPr>
          <p:cNvSpPr txBox="1"/>
          <p:nvPr/>
        </p:nvSpPr>
        <p:spPr>
          <a:xfrm>
            <a:off x="4425208" y="2772738"/>
            <a:ext cx="1465016" cy="369332"/>
          </a:xfrm>
          <a:prstGeom prst="rect">
            <a:avLst/>
          </a:prstGeom>
          <a:noFill/>
        </p:spPr>
        <p:txBody>
          <a:bodyPr wrap="none" rtlCol="0">
            <a:spAutoFit/>
          </a:bodyPr>
          <a:lstStyle/>
          <a:p>
            <a:r>
              <a:rPr lang="en-US" dirty="0"/>
              <a:t>Approx Code</a:t>
            </a:r>
          </a:p>
        </p:txBody>
      </p:sp>
      <p:sp>
        <p:nvSpPr>
          <p:cNvPr id="15" name="TextBox 14">
            <a:extLst>
              <a:ext uri="{FF2B5EF4-FFF2-40B4-BE49-F238E27FC236}">
                <a16:creationId xmlns:a16="http://schemas.microsoft.com/office/drawing/2014/main" id="{D1F36408-C7FE-88EC-607D-AE21993971C3}"/>
              </a:ext>
            </a:extLst>
          </p:cNvPr>
          <p:cNvSpPr txBox="1"/>
          <p:nvPr/>
        </p:nvSpPr>
        <p:spPr>
          <a:xfrm>
            <a:off x="4536784" y="460961"/>
            <a:ext cx="1273426" cy="369332"/>
          </a:xfrm>
          <a:prstGeom prst="rect">
            <a:avLst/>
          </a:prstGeom>
          <a:noFill/>
        </p:spPr>
        <p:txBody>
          <a:bodyPr wrap="none" rtlCol="0">
            <a:spAutoFit/>
          </a:bodyPr>
          <a:lstStyle/>
          <a:p>
            <a:r>
              <a:rPr lang="en-US" dirty="0"/>
              <a:t>Feedbacks</a:t>
            </a:r>
          </a:p>
        </p:txBody>
      </p:sp>
      <p:grpSp>
        <p:nvGrpSpPr>
          <p:cNvPr id="17" name="Group 16">
            <a:extLst>
              <a:ext uri="{FF2B5EF4-FFF2-40B4-BE49-F238E27FC236}">
                <a16:creationId xmlns:a16="http://schemas.microsoft.com/office/drawing/2014/main" id="{40AF4247-AC86-1C24-EADC-634F1EF35DA8}"/>
              </a:ext>
            </a:extLst>
          </p:cNvPr>
          <p:cNvGrpSpPr/>
          <p:nvPr/>
        </p:nvGrpSpPr>
        <p:grpSpPr>
          <a:xfrm>
            <a:off x="8259354" y="569225"/>
            <a:ext cx="1459852" cy="2700447"/>
            <a:chOff x="5569162" y="1973214"/>
            <a:chExt cx="1459852" cy="2566412"/>
          </a:xfrm>
        </p:grpSpPr>
        <p:grpSp>
          <p:nvGrpSpPr>
            <p:cNvPr id="18" name="Group 17">
              <a:extLst>
                <a:ext uri="{FF2B5EF4-FFF2-40B4-BE49-F238E27FC236}">
                  <a16:creationId xmlns:a16="http://schemas.microsoft.com/office/drawing/2014/main" id="{0DAE5D8B-EAC4-4925-E91B-E5B49BFCE417}"/>
                </a:ext>
              </a:extLst>
            </p:cNvPr>
            <p:cNvGrpSpPr/>
            <p:nvPr/>
          </p:nvGrpSpPr>
          <p:grpSpPr>
            <a:xfrm>
              <a:off x="5569162" y="2387504"/>
              <a:ext cx="1459852" cy="2152122"/>
              <a:chOff x="5583122" y="2213004"/>
              <a:chExt cx="1459852" cy="2152122"/>
            </a:xfrm>
          </p:grpSpPr>
          <p:sp>
            <p:nvSpPr>
              <p:cNvPr id="21" name="Rectangle 20">
                <a:extLst>
                  <a:ext uri="{FF2B5EF4-FFF2-40B4-BE49-F238E27FC236}">
                    <a16:creationId xmlns:a16="http://schemas.microsoft.com/office/drawing/2014/main" id="{38C376C7-F657-922E-87F0-7CA13E3DF538}"/>
                  </a:ext>
                </a:extLst>
              </p:cNvPr>
              <p:cNvSpPr/>
              <p:nvPr/>
            </p:nvSpPr>
            <p:spPr>
              <a:xfrm>
                <a:off x="5583122" y="2213004"/>
                <a:ext cx="1459852" cy="2149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descr="File Icon Vector Symbol Design Illustration 26629319 Vector Art at Vecteezy">
                <a:extLst>
                  <a:ext uri="{FF2B5EF4-FFF2-40B4-BE49-F238E27FC236}">
                    <a16:creationId xmlns:a16="http://schemas.microsoft.com/office/drawing/2014/main" id="{D7F738B2-ED1F-E628-B44D-67A950CE4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a:extLst>
                <a:ext uri="{FF2B5EF4-FFF2-40B4-BE49-F238E27FC236}">
                  <a16:creationId xmlns:a16="http://schemas.microsoft.com/office/drawing/2014/main" id="{04EDE3D8-19BF-24F6-229B-D929BDD22217}"/>
                </a:ext>
              </a:extLst>
            </p:cNvPr>
            <p:cNvSpPr txBox="1"/>
            <p:nvPr/>
          </p:nvSpPr>
          <p:spPr>
            <a:xfrm>
              <a:off x="5574483" y="1973214"/>
              <a:ext cx="1367747" cy="351000"/>
            </a:xfrm>
            <a:prstGeom prst="rect">
              <a:avLst/>
            </a:prstGeom>
            <a:noFill/>
          </p:spPr>
          <p:txBody>
            <a:bodyPr wrap="none" rtlCol="0">
              <a:spAutoFit/>
            </a:bodyPr>
            <a:lstStyle/>
            <a:p>
              <a:r>
                <a:rPr lang="en-US" i="1" dirty="0"/>
                <a:t>Approx Code</a:t>
              </a:r>
            </a:p>
          </p:txBody>
        </p:sp>
        <p:sp>
          <p:nvSpPr>
            <p:cNvPr id="20" name="TextBox 19">
              <a:extLst>
                <a:ext uri="{FF2B5EF4-FFF2-40B4-BE49-F238E27FC236}">
                  <a16:creationId xmlns:a16="http://schemas.microsoft.com/office/drawing/2014/main" id="{CC38ED78-EC3A-A9E9-8823-309EFC0ACA4C}"/>
                </a:ext>
              </a:extLst>
            </p:cNvPr>
            <p:cNvSpPr txBox="1"/>
            <p:nvPr/>
          </p:nvSpPr>
          <p:spPr>
            <a:xfrm>
              <a:off x="5718336" y="2329785"/>
              <a:ext cx="1177310" cy="923330"/>
            </a:xfrm>
            <a:prstGeom prst="rect">
              <a:avLst/>
            </a:prstGeom>
            <a:noFill/>
          </p:spPr>
          <p:txBody>
            <a:bodyPr wrap="none" rtlCol="0">
              <a:spAutoFit/>
            </a:bodyPr>
            <a:lstStyle/>
            <a:p>
              <a:r>
                <a:rPr lang="en-US" dirty="0"/>
                <a:t>Var </a:t>
              </a:r>
              <a:r>
                <a:rPr lang="en-US" dirty="0" err="1"/>
                <a:t>Decls</a:t>
              </a:r>
              <a:endParaRPr lang="en-US" dirty="0"/>
            </a:p>
            <a:p>
              <a:r>
                <a:rPr lang="en-US" dirty="0"/>
                <a:t>Setup APIs</a:t>
              </a:r>
            </a:p>
            <a:p>
              <a:r>
                <a:rPr lang="en-US" dirty="0"/>
                <a:t>Type info</a:t>
              </a:r>
            </a:p>
          </p:txBody>
        </p:sp>
      </p:grpSp>
      <p:sp>
        <p:nvSpPr>
          <p:cNvPr id="24" name="TextBox 23">
            <a:extLst>
              <a:ext uri="{FF2B5EF4-FFF2-40B4-BE49-F238E27FC236}">
                <a16:creationId xmlns:a16="http://schemas.microsoft.com/office/drawing/2014/main" id="{182010FC-B34A-EA06-F4CD-C5C737087776}"/>
              </a:ext>
            </a:extLst>
          </p:cNvPr>
          <p:cNvSpPr txBox="1"/>
          <p:nvPr/>
        </p:nvSpPr>
        <p:spPr>
          <a:xfrm>
            <a:off x="4198479" y="76734"/>
            <a:ext cx="2277098" cy="369332"/>
          </a:xfrm>
          <a:prstGeom prst="rect">
            <a:avLst/>
          </a:prstGeom>
          <a:noFill/>
        </p:spPr>
        <p:txBody>
          <a:bodyPr wrap="none" rtlCol="0">
            <a:spAutoFit/>
          </a:bodyPr>
          <a:lstStyle/>
          <a:p>
            <a:r>
              <a:rPr lang="en-US" b="1" i="1" dirty="0"/>
              <a:t>Static Code Prediction</a:t>
            </a:r>
          </a:p>
        </p:txBody>
      </p:sp>
      <p:cxnSp>
        <p:nvCxnSpPr>
          <p:cNvPr id="27" name="Connector: Elbow 26">
            <a:extLst>
              <a:ext uri="{FF2B5EF4-FFF2-40B4-BE49-F238E27FC236}">
                <a16:creationId xmlns:a16="http://schemas.microsoft.com/office/drawing/2014/main" id="{63E94B07-7F5E-D6E9-1C5C-A0912B6C1851}"/>
              </a:ext>
            </a:extLst>
          </p:cNvPr>
          <p:cNvCxnSpPr>
            <a:cxnSpLocks/>
            <a:stCxn id="8" idx="0"/>
            <a:endCxn id="12" idx="0"/>
          </p:cNvCxnSpPr>
          <p:nvPr/>
        </p:nvCxnSpPr>
        <p:spPr>
          <a:xfrm rot="16200000" flipH="1">
            <a:off x="5125772" y="-332731"/>
            <a:ext cx="12887" cy="3095123"/>
          </a:xfrm>
          <a:prstGeom prst="bentConnector3">
            <a:avLst>
              <a:gd name="adj1" fmla="val -3010220"/>
            </a:avLst>
          </a:prstGeom>
          <a:ln>
            <a:tailEnd type="triangle"/>
          </a:ln>
        </p:spPr>
        <p:style>
          <a:lnRef idx="2">
            <a:schemeClr val="dk1"/>
          </a:lnRef>
          <a:fillRef idx="0">
            <a:schemeClr val="dk1"/>
          </a:fillRef>
          <a:effectRef idx="1">
            <a:schemeClr val="dk1"/>
          </a:effectRef>
          <a:fontRef idx="minor">
            <a:schemeClr val="tx1"/>
          </a:fontRef>
        </p:style>
      </p:cxnSp>
      <p:sp>
        <p:nvSpPr>
          <p:cNvPr id="33" name="Arrow: Curved Down 32">
            <a:extLst>
              <a:ext uri="{FF2B5EF4-FFF2-40B4-BE49-F238E27FC236}">
                <a16:creationId xmlns:a16="http://schemas.microsoft.com/office/drawing/2014/main" id="{08D11FDE-4CF8-E1CA-81E4-63B9D6F1BAAA}"/>
              </a:ext>
            </a:extLst>
          </p:cNvPr>
          <p:cNvSpPr/>
          <p:nvPr/>
        </p:nvSpPr>
        <p:spPr>
          <a:xfrm>
            <a:off x="4050103" y="934344"/>
            <a:ext cx="2246788" cy="354139"/>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Down 33">
            <a:extLst>
              <a:ext uri="{FF2B5EF4-FFF2-40B4-BE49-F238E27FC236}">
                <a16:creationId xmlns:a16="http://schemas.microsoft.com/office/drawing/2014/main" id="{80E5B1DA-ABE5-FFA7-133A-A273569ED79F}"/>
              </a:ext>
            </a:extLst>
          </p:cNvPr>
          <p:cNvSpPr/>
          <p:nvPr/>
        </p:nvSpPr>
        <p:spPr>
          <a:xfrm flipH="1" flipV="1">
            <a:off x="3996287" y="2440525"/>
            <a:ext cx="2162057"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onnector: Elbow 42">
            <a:extLst>
              <a:ext uri="{FF2B5EF4-FFF2-40B4-BE49-F238E27FC236}">
                <a16:creationId xmlns:a16="http://schemas.microsoft.com/office/drawing/2014/main" id="{EA6B0BFC-558C-9681-F5E6-86EE7EA138E1}"/>
              </a:ext>
            </a:extLst>
          </p:cNvPr>
          <p:cNvCxnSpPr>
            <a:stCxn id="3" idx="3"/>
            <a:endCxn id="5" idx="1"/>
          </p:cNvCxnSpPr>
          <p:nvPr/>
        </p:nvCxnSpPr>
        <p:spPr>
          <a:xfrm flipV="1">
            <a:off x="2142463" y="1968252"/>
            <a:ext cx="738313" cy="1707823"/>
          </a:xfrm>
          <a:prstGeom prst="bentConnector3">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4F4A747-1EE5-FE9C-A71B-81DD4D622F52}"/>
              </a:ext>
            </a:extLst>
          </p:cNvPr>
          <p:cNvCxnSpPr>
            <a:cxnSpLocks/>
            <a:stCxn id="9" idx="3"/>
            <a:endCxn id="21" idx="1"/>
          </p:cNvCxnSpPr>
          <p:nvPr/>
        </p:nvCxnSpPr>
        <p:spPr>
          <a:xfrm flipV="1">
            <a:off x="7512268" y="2136053"/>
            <a:ext cx="747086" cy="4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9DA79D7-F82E-B3AD-1F57-917AEB7B99D2}"/>
              </a:ext>
            </a:extLst>
          </p:cNvPr>
          <p:cNvSpPr txBox="1"/>
          <p:nvPr/>
        </p:nvSpPr>
        <p:spPr>
          <a:xfrm>
            <a:off x="10197498" y="1954398"/>
            <a:ext cx="1562159" cy="369332"/>
          </a:xfrm>
          <a:prstGeom prst="rect">
            <a:avLst/>
          </a:prstGeom>
          <a:noFill/>
        </p:spPr>
        <p:txBody>
          <a:bodyPr wrap="none" rtlCol="0">
            <a:spAutoFit/>
          </a:bodyPr>
          <a:lstStyle/>
          <a:p>
            <a:r>
              <a:rPr lang="en-US" b="1" i="1" dirty="0"/>
              <a:t>Static Analysis</a:t>
            </a:r>
          </a:p>
        </p:txBody>
      </p:sp>
      <p:cxnSp>
        <p:nvCxnSpPr>
          <p:cNvPr id="52" name="Straight Arrow Connector 51">
            <a:extLst>
              <a:ext uri="{FF2B5EF4-FFF2-40B4-BE49-F238E27FC236}">
                <a16:creationId xmlns:a16="http://schemas.microsoft.com/office/drawing/2014/main" id="{70287A77-1A46-6ADF-063C-F822CCD2537B}"/>
              </a:ext>
            </a:extLst>
          </p:cNvPr>
          <p:cNvCxnSpPr>
            <a:stCxn id="21" idx="3"/>
            <a:endCxn id="50" idx="1"/>
          </p:cNvCxnSpPr>
          <p:nvPr/>
        </p:nvCxnSpPr>
        <p:spPr>
          <a:xfrm>
            <a:off x="9719206" y="2136053"/>
            <a:ext cx="478292" cy="3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4A9D4A3E-D890-0E08-A3CB-59E3225B623F}"/>
              </a:ext>
            </a:extLst>
          </p:cNvPr>
          <p:cNvSpPr/>
          <p:nvPr/>
        </p:nvSpPr>
        <p:spPr>
          <a:xfrm>
            <a:off x="2880776" y="3976541"/>
            <a:ext cx="4640265" cy="2926702"/>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5" name="TextBox 54">
            <a:extLst>
              <a:ext uri="{FF2B5EF4-FFF2-40B4-BE49-F238E27FC236}">
                <a16:creationId xmlns:a16="http://schemas.microsoft.com/office/drawing/2014/main" id="{C1D24B2F-516B-060D-3F41-BB5240FA4378}"/>
              </a:ext>
            </a:extLst>
          </p:cNvPr>
          <p:cNvSpPr txBox="1"/>
          <p:nvPr/>
        </p:nvSpPr>
        <p:spPr>
          <a:xfrm>
            <a:off x="4145074" y="3594502"/>
            <a:ext cx="2111668" cy="369332"/>
          </a:xfrm>
          <a:prstGeom prst="rect">
            <a:avLst/>
          </a:prstGeom>
          <a:noFill/>
        </p:spPr>
        <p:txBody>
          <a:bodyPr wrap="none" rtlCol="0">
            <a:spAutoFit/>
          </a:bodyPr>
          <a:lstStyle/>
          <a:p>
            <a:r>
              <a:rPr lang="en-US" b="1" i="1" dirty="0"/>
              <a:t>Predictive Execution</a:t>
            </a:r>
          </a:p>
        </p:txBody>
      </p:sp>
      <p:pic>
        <p:nvPicPr>
          <p:cNvPr id="1026" name="Picture 2" descr="180,133 Artificial Intelligence Icon Images, Stock Photos, 3D objects, &amp;  Vectors | Shutterstock">
            <a:extLst>
              <a:ext uri="{FF2B5EF4-FFF2-40B4-BE49-F238E27FC236}">
                <a16:creationId xmlns:a16="http://schemas.microsoft.com/office/drawing/2014/main" id="{FA8382E5-2CB9-3240-85DD-67B14B3287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9644" y="4177144"/>
            <a:ext cx="2185555" cy="2185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37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F1906B7-CF17-4B5F-B519-3C196A44EAB0}"/>
              </a:ext>
            </a:extLst>
          </p:cNvPr>
          <p:cNvGrpSpPr/>
          <p:nvPr/>
        </p:nvGrpSpPr>
        <p:grpSpPr>
          <a:xfrm>
            <a:off x="-63289" y="-56023"/>
            <a:ext cx="8068578" cy="6906099"/>
            <a:chOff x="-63289" y="-56023"/>
            <a:chExt cx="8068578" cy="6906099"/>
          </a:xfrm>
        </p:grpSpPr>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A87105D6-C564-4EAF-BA84-C5A24570CF2D}"/>
                </a:ext>
              </a:extLst>
            </p:cNvPr>
            <p:cNvGrpSpPr/>
            <p:nvPr/>
          </p:nvGrpSpPr>
          <p:grpSpPr>
            <a:xfrm>
              <a:off x="4948032" y="119520"/>
              <a:ext cx="1687830" cy="6633047"/>
              <a:chOff x="4948032" y="119520"/>
              <a:chExt cx="1687830" cy="6633047"/>
            </a:xfrm>
          </p:grpSpPr>
          <p:sp>
            <p:nvSpPr>
              <p:cNvPr id="39" name="TextBox 38">
                <a:extLst>
                  <a:ext uri="{FF2B5EF4-FFF2-40B4-BE49-F238E27FC236}">
                    <a16:creationId xmlns:a16="http://schemas.microsoft.com/office/drawing/2014/main" id="{D5F1DE18-B006-414F-9C52-84677F5E0DE3}"/>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4948032" y="61677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1037" name="Right Brace 1036">
                <a:extLst>
                  <a:ext uri="{FF2B5EF4-FFF2-40B4-BE49-F238E27FC236}">
                    <a16:creationId xmlns:a16="http://schemas.microsoft.com/office/drawing/2014/main" id="{9215F8B3-4670-4ACB-928F-E1C2C28E9256}"/>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8ADE100C-046B-4E14-BB1F-12538D18283A}"/>
                </a:ext>
              </a:extLst>
            </p:cNvPr>
            <p:cNvGrpSpPr/>
            <p:nvPr/>
          </p:nvGrpSpPr>
          <p:grpSpPr>
            <a:xfrm>
              <a:off x="7026817" y="2790786"/>
              <a:ext cx="978472" cy="1272180"/>
              <a:chOff x="5165476" y="2611701"/>
              <a:chExt cx="978472" cy="1272180"/>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11" name="Group 10">
              <a:extLst>
                <a:ext uri="{FF2B5EF4-FFF2-40B4-BE49-F238E27FC236}">
                  <a16:creationId xmlns:a16="http://schemas.microsoft.com/office/drawing/2014/main" id="{70DF0EEC-BA40-4201-9B92-64621E9A1D38}"/>
                </a:ext>
              </a:extLst>
            </p:cNvPr>
            <p:cNvGrpSpPr/>
            <p:nvPr/>
          </p:nvGrpSpPr>
          <p:grpSpPr>
            <a:xfrm>
              <a:off x="2790937" y="126087"/>
              <a:ext cx="1864451" cy="500004"/>
              <a:chOff x="2790937" y="126087"/>
              <a:chExt cx="1864451" cy="500004"/>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Arrow Connector 79">
                <a:extLst>
                  <a:ext uri="{FF2B5EF4-FFF2-40B4-BE49-F238E27FC236}">
                    <a16:creationId xmlns:a16="http://schemas.microsoft.com/office/drawing/2014/main" id="{5007BBBD-FE2F-40CD-8B2B-46AE7A8217AD}"/>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0587B76-6223-42DA-8D6F-0BEF5AA58164}"/>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D0F95AC-97D6-47A2-A4BA-681A7BD7367F}"/>
                </a:ext>
              </a:extLst>
            </p:cNvPr>
            <p:cNvGrpSpPr/>
            <p:nvPr/>
          </p:nvGrpSpPr>
          <p:grpSpPr>
            <a:xfrm>
              <a:off x="2789607" y="976023"/>
              <a:ext cx="1864451" cy="500004"/>
              <a:chOff x="2790937" y="126087"/>
              <a:chExt cx="1864451" cy="500004"/>
            </a:xfrm>
          </p:grpSpPr>
          <p:pic>
            <p:nvPicPr>
              <p:cNvPr id="81" name="Picture 24" descr="Database | Bruker">
                <a:extLst>
                  <a:ext uri="{FF2B5EF4-FFF2-40B4-BE49-F238E27FC236}">
                    <a16:creationId xmlns:a16="http://schemas.microsoft.com/office/drawing/2014/main" id="{DF1A33C1-52C7-443E-A48D-788FFDB914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Arrow Connector 81">
                <a:extLst>
                  <a:ext uri="{FF2B5EF4-FFF2-40B4-BE49-F238E27FC236}">
                    <a16:creationId xmlns:a16="http://schemas.microsoft.com/office/drawing/2014/main" id="{9787BA8B-FE59-48E5-811A-5A6303C6FEAA}"/>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9F5F27C-F32F-4543-8A2E-0D973C1678CF}"/>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CC770000-0090-46B7-B359-07B650191735}"/>
                </a:ext>
              </a:extLst>
            </p:cNvPr>
            <p:cNvGrpSpPr/>
            <p:nvPr/>
          </p:nvGrpSpPr>
          <p:grpSpPr>
            <a:xfrm>
              <a:off x="2789607" y="1846303"/>
              <a:ext cx="1864451" cy="500004"/>
              <a:chOff x="2790937" y="126087"/>
              <a:chExt cx="1864451" cy="500004"/>
            </a:xfrm>
          </p:grpSpPr>
          <p:pic>
            <p:nvPicPr>
              <p:cNvPr id="106" name="Picture 24" descr="Database | Bruker">
                <a:extLst>
                  <a:ext uri="{FF2B5EF4-FFF2-40B4-BE49-F238E27FC236}">
                    <a16:creationId xmlns:a16="http://schemas.microsoft.com/office/drawing/2014/main" id="{67E534ED-2F61-4BD1-BED5-E8603DF653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8" name="Straight Arrow Connector 107">
                <a:extLst>
                  <a:ext uri="{FF2B5EF4-FFF2-40B4-BE49-F238E27FC236}">
                    <a16:creationId xmlns:a16="http://schemas.microsoft.com/office/drawing/2014/main" id="{C8BFD75B-1A5B-4C6B-A4BF-93157407C744}"/>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8D7D5B2-32A9-4542-B43F-56A185B7179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1281B3F-9742-4BEA-9A20-4A9C4C8877DD}"/>
                </a:ext>
              </a:extLst>
            </p:cNvPr>
            <p:cNvGrpSpPr/>
            <p:nvPr/>
          </p:nvGrpSpPr>
          <p:grpSpPr>
            <a:xfrm>
              <a:off x="2783025" y="2684229"/>
              <a:ext cx="1864451" cy="500004"/>
              <a:chOff x="2790937" y="126087"/>
              <a:chExt cx="1864451" cy="500004"/>
            </a:xfrm>
          </p:grpSpPr>
          <p:pic>
            <p:nvPicPr>
              <p:cNvPr id="111" name="Picture 24" descr="Database | Bruker">
                <a:extLst>
                  <a:ext uri="{FF2B5EF4-FFF2-40B4-BE49-F238E27FC236}">
                    <a16:creationId xmlns:a16="http://schemas.microsoft.com/office/drawing/2014/main" id="{0D0C6FE3-7F72-42D0-A2DD-BBAA6920D7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Straight Arrow Connector 111">
                <a:extLst>
                  <a:ext uri="{FF2B5EF4-FFF2-40B4-BE49-F238E27FC236}">
                    <a16:creationId xmlns:a16="http://schemas.microsoft.com/office/drawing/2014/main" id="{B1C52C8A-AB18-4C4C-8E24-A4124880CE2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9CCC6C5-E5B0-46B9-A386-327AA2BA135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293A1CDD-2B84-479A-925A-F89E566F55AB}"/>
                </a:ext>
              </a:extLst>
            </p:cNvPr>
            <p:cNvGrpSpPr/>
            <p:nvPr/>
          </p:nvGrpSpPr>
          <p:grpSpPr>
            <a:xfrm>
              <a:off x="2795506" y="3550179"/>
              <a:ext cx="1864451" cy="500004"/>
              <a:chOff x="2790937" y="126087"/>
              <a:chExt cx="1864451" cy="500004"/>
            </a:xfrm>
          </p:grpSpPr>
          <p:pic>
            <p:nvPicPr>
              <p:cNvPr id="115" name="Picture 24" descr="Database | Bruker">
                <a:extLst>
                  <a:ext uri="{FF2B5EF4-FFF2-40B4-BE49-F238E27FC236}">
                    <a16:creationId xmlns:a16="http://schemas.microsoft.com/office/drawing/2014/main" id="{7EFF68DC-95FC-4C41-A49A-E649F33210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Straight Arrow Connector 115">
                <a:extLst>
                  <a:ext uri="{FF2B5EF4-FFF2-40B4-BE49-F238E27FC236}">
                    <a16:creationId xmlns:a16="http://schemas.microsoft.com/office/drawing/2014/main" id="{8179CD52-82FA-4014-B825-B502DB267FAC}"/>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FC50FB4-2532-452E-9DF7-EB279219AB7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349F0B48-1C3A-47E2-8D75-33013B018CD6}"/>
                </a:ext>
              </a:extLst>
            </p:cNvPr>
            <p:cNvGrpSpPr/>
            <p:nvPr/>
          </p:nvGrpSpPr>
          <p:grpSpPr>
            <a:xfrm>
              <a:off x="2776443" y="4422502"/>
              <a:ext cx="1864451" cy="500004"/>
              <a:chOff x="2790937" y="126087"/>
              <a:chExt cx="1864451" cy="500004"/>
            </a:xfrm>
          </p:grpSpPr>
          <p:pic>
            <p:nvPicPr>
              <p:cNvPr id="119" name="Picture 24" descr="Database | Bruker">
                <a:extLst>
                  <a:ext uri="{FF2B5EF4-FFF2-40B4-BE49-F238E27FC236}">
                    <a16:creationId xmlns:a16="http://schemas.microsoft.com/office/drawing/2014/main" id="{0A6F973E-E8DD-4C50-BABE-CE01D01FBB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a:extLst>
                  <a:ext uri="{FF2B5EF4-FFF2-40B4-BE49-F238E27FC236}">
                    <a16:creationId xmlns:a16="http://schemas.microsoft.com/office/drawing/2014/main" id="{1FE94629-4D47-42DF-BB09-CA6E6B058BDF}"/>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6B25283-46CF-4200-AA00-216878C308E3}"/>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B17720E4-AD65-488D-8802-F99B92BC6433}"/>
                </a:ext>
              </a:extLst>
            </p:cNvPr>
            <p:cNvGrpSpPr/>
            <p:nvPr/>
          </p:nvGrpSpPr>
          <p:grpSpPr>
            <a:xfrm>
              <a:off x="2792417" y="5247016"/>
              <a:ext cx="1864451" cy="500004"/>
              <a:chOff x="2790937" y="126087"/>
              <a:chExt cx="1864451" cy="500004"/>
            </a:xfrm>
          </p:grpSpPr>
          <p:pic>
            <p:nvPicPr>
              <p:cNvPr id="123" name="Picture 24" descr="Database | Bruker">
                <a:extLst>
                  <a:ext uri="{FF2B5EF4-FFF2-40B4-BE49-F238E27FC236}">
                    <a16:creationId xmlns:a16="http://schemas.microsoft.com/office/drawing/2014/main" id="{D8A369FE-7840-47B4-AA66-927FFB42F4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Straight Arrow Connector 123">
                <a:extLst>
                  <a:ext uri="{FF2B5EF4-FFF2-40B4-BE49-F238E27FC236}">
                    <a16:creationId xmlns:a16="http://schemas.microsoft.com/office/drawing/2014/main" id="{1B414795-E065-42CB-8DAA-C5BA6EE7FA4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0C9D07CC-5358-4448-A144-20A4AC0895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7D3307CD-53D3-4F78-BCDB-D70AAF9A4B7C}"/>
                </a:ext>
              </a:extLst>
            </p:cNvPr>
            <p:cNvGrpSpPr/>
            <p:nvPr/>
          </p:nvGrpSpPr>
          <p:grpSpPr>
            <a:xfrm>
              <a:off x="2769861" y="6185091"/>
              <a:ext cx="1864451" cy="500004"/>
              <a:chOff x="2790937" y="126087"/>
              <a:chExt cx="1864451" cy="500004"/>
            </a:xfrm>
          </p:grpSpPr>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a:extLst>
                  <a:ext uri="{FF2B5EF4-FFF2-40B4-BE49-F238E27FC236}">
                    <a16:creationId xmlns:a16="http://schemas.microsoft.com/office/drawing/2014/main" id="{7EAA48B1-9B56-4440-BECC-F0F162746C60}"/>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663E04D-8113-403B-8574-DEA0FF2C9D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8260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509B2C6-4455-4C28-E878-6D71CE95CC1A}"/>
              </a:ext>
            </a:extLst>
          </p:cNvPr>
          <p:cNvGrpSpPr/>
          <p:nvPr/>
        </p:nvGrpSpPr>
        <p:grpSpPr>
          <a:xfrm>
            <a:off x="1219465" y="510859"/>
            <a:ext cx="1231222" cy="2182088"/>
            <a:chOff x="735711" y="700113"/>
            <a:chExt cx="1231222" cy="2182088"/>
          </a:xfrm>
        </p:grpSpPr>
        <p:pic>
          <p:nvPicPr>
            <p:cNvPr id="3" name="Picture 16" descr="File Icon Vector Symbol Design Illustration 26629319 Vector Art at Vecteezy">
              <a:extLst>
                <a:ext uri="{FF2B5EF4-FFF2-40B4-BE49-F238E27FC236}">
                  <a16:creationId xmlns:a16="http://schemas.microsoft.com/office/drawing/2014/main" id="{95A08A55-4EF5-8475-9B15-1BC8C9F7D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11" y="1458333"/>
              <a:ext cx="1231222" cy="14238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BC78DA-753B-238B-C4CE-DBE2167AB6D9}"/>
                </a:ext>
              </a:extLst>
            </p:cNvPr>
            <p:cNvSpPr txBox="1"/>
            <p:nvPr/>
          </p:nvSpPr>
          <p:spPr>
            <a:xfrm>
              <a:off x="914675" y="700113"/>
              <a:ext cx="835485" cy="923330"/>
            </a:xfrm>
            <a:prstGeom prst="rect">
              <a:avLst/>
            </a:prstGeom>
            <a:noFill/>
          </p:spPr>
          <p:txBody>
            <a:bodyPr wrap="none" rtlCol="0">
              <a:spAutoFit/>
            </a:bodyPr>
            <a:lstStyle/>
            <a:p>
              <a:pPr algn="ctr"/>
              <a:r>
                <a:rPr lang="en-US" dirty="0"/>
                <a:t>Code</a:t>
              </a:r>
            </a:p>
            <a:p>
              <a:pPr algn="ctr"/>
              <a:r>
                <a:rPr lang="en-US" dirty="0"/>
                <a:t>under </a:t>
              </a:r>
            </a:p>
            <a:p>
              <a:pPr algn="ctr"/>
              <a:r>
                <a:rPr lang="en-US" dirty="0"/>
                <a:t>editing</a:t>
              </a:r>
            </a:p>
          </p:txBody>
        </p:sp>
      </p:grpSp>
      <p:sp>
        <p:nvSpPr>
          <p:cNvPr id="5" name="Rectangle 4">
            <a:extLst>
              <a:ext uri="{FF2B5EF4-FFF2-40B4-BE49-F238E27FC236}">
                <a16:creationId xmlns:a16="http://schemas.microsoft.com/office/drawing/2014/main" id="{98673855-C848-E741-ABDC-6DF24004E802}"/>
              </a:ext>
            </a:extLst>
          </p:cNvPr>
          <p:cNvSpPr/>
          <p:nvPr/>
        </p:nvSpPr>
        <p:spPr>
          <a:xfrm>
            <a:off x="2872003" y="516834"/>
            <a:ext cx="4640265" cy="2647509"/>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nvGrpSpPr>
          <p:cNvPr id="17" name="Group 16">
            <a:extLst>
              <a:ext uri="{FF2B5EF4-FFF2-40B4-BE49-F238E27FC236}">
                <a16:creationId xmlns:a16="http://schemas.microsoft.com/office/drawing/2014/main" id="{40AF4247-AC86-1C24-EADC-634F1EF35DA8}"/>
              </a:ext>
            </a:extLst>
          </p:cNvPr>
          <p:cNvGrpSpPr/>
          <p:nvPr/>
        </p:nvGrpSpPr>
        <p:grpSpPr>
          <a:xfrm>
            <a:off x="8259354" y="263129"/>
            <a:ext cx="1459852" cy="2701743"/>
            <a:chOff x="5569162" y="1973214"/>
            <a:chExt cx="1459852" cy="2566412"/>
          </a:xfrm>
        </p:grpSpPr>
        <p:grpSp>
          <p:nvGrpSpPr>
            <p:cNvPr id="18" name="Group 17">
              <a:extLst>
                <a:ext uri="{FF2B5EF4-FFF2-40B4-BE49-F238E27FC236}">
                  <a16:creationId xmlns:a16="http://schemas.microsoft.com/office/drawing/2014/main" id="{0DAE5D8B-EAC4-4925-E91B-E5B49BFCE417}"/>
                </a:ext>
              </a:extLst>
            </p:cNvPr>
            <p:cNvGrpSpPr/>
            <p:nvPr/>
          </p:nvGrpSpPr>
          <p:grpSpPr>
            <a:xfrm>
              <a:off x="5569162" y="2387504"/>
              <a:ext cx="1459852" cy="2152122"/>
              <a:chOff x="5583122" y="2213004"/>
              <a:chExt cx="1459852" cy="2152122"/>
            </a:xfrm>
          </p:grpSpPr>
          <p:sp>
            <p:nvSpPr>
              <p:cNvPr id="21" name="Rectangle 20">
                <a:extLst>
                  <a:ext uri="{FF2B5EF4-FFF2-40B4-BE49-F238E27FC236}">
                    <a16:creationId xmlns:a16="http://schemas.microsoft.com/office/drawing/2014/main" id="{38C376C7-F657-922E-87F0-7CA13E3DF538}"/>
                  </a:ext>
                </a:extLst>
              </p:cNvPr>
              <p:cNvSpPr/>
              <p:nvPr/>
            </p:nvSpPr>
            <p:spPr>
              <a:xfrm>
                <a:off x="5583122" y="2213004"/>
                <a:ext cx="1459852" cy="2149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descr="File Icon Vector Symbol Design Illustration 26629319 Vector Art at Vecteezy">
                <a:extLst>
                  <a:ext uri="{FF2B5EF4-FFF2-40B4-BE49-F238E27FC236}">
                    <a16:creationId xmlns:a16="http://schemas.microsoft.com/office/drawing/2014/main" id="{D7F738B2-ED1F-E628-B44D-67A950CE4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a:extLst>
                <a:ext uri="{FF2B5EF4-FFF2-40B4-BE49-F238E27FC236}">
                  <a16:creationId xmlns:a16="http://schemas.microsoft.com/office/drawing/2014/main" id="{04EDE3D8-19BF-24F6-229B-D929BDD22217}"/>
                </a:ext>
              </a:extLst>
            </p:cNvPr>
            <p:cNvSpPr txBox="1"/>
            <p:nvPr/>
          </p:nvSpPr>
          <p:spPr>
            <a:xfrm>
              <a:off x="5574483" y="1973214"/>
              <a:ext cx="1367747" cy="351000"/>
            </a:xfrm>
            <a:prstGeom prst="rect">
              <a:avLst/>
            </a:prstGeom>
            <a:noFill/>
          </p:spPr>
          <p:txBody>
            <a:bodyPr wrap="none" rtlCol="0">
              <a:spAutoFit/>
            </a:bodyPr>
            <a:lstStyle/>
            <a:p>
              <a:r>
                <a:rPr lang="en-US" i="1" dirty="0"/>
                <a:t>Approx Code</a:t>
              </a:r>
            </a:p>
          </p:txBody>
        </p:sp>
        <p:sp>
          <p:nvSpPr>
            <p:cNvPr id="20" name="TextBox 19">
              <a:extLst>
                <a:ext uri="{FF2B5EF4-FFF2-40B4-BE49-F238E27FC236}">
                  <a16:creationId xmlns:a16="http://schemas.microsoft.com/office/drawing/2014/main" id="{CC38ED78-EC3A-A9E9-8823-309EFC0ACA4C}"/>
                </a:ext>
              </a:extLst>
            </p:cNvPr>
            <p:cNvSpPr txBox="1"/>
            <p:nvPr/>
          </p:nvSpPr>
          <p:spPr>
            <a:xfrm>
              <a:off x="5718336" y="2329785"/>
              <a:ext cx="1177310" cy="923330"/>
            </a:xfrm>
            <a:prstGeom prst="rect">
              <a:avLst/>
            </a:prstGeom>
            <a:noFill/>
          </p:spPr>
          <p:txBody>
            <a:bodyPr wrap="none" rtlCol="0">
              <a:spAutoFit/>
            </a:bodyPr>
            <a:lstStyle/>
            <a:p>
              <a:r>
                <a:rPr lang="en-US" dirty="0"/>
                <a:t>Var </a:t>
              </a:r>
              <a:r>
                <a:rPr lang="en-US" dirty="0" err="1"/>
                <a:t>Decls</a:t>
              </a:r>
              <a:endParaRPr lang="en-US" dirty="0"/>
            </a:p>
            <a:p>
              <a:r>
                <a:rPr lang="en-US" dirty="0"/>
                <a:t>Setup APIs</a:t>
              </a:r>
            </a:p>
            <a:p>
              <a:r>
                <a:rPr lang="en-US" dirty="0"/>
                <a:t>Type info</a:t>
              </a:r>
            </a:p>
          </p:txBody>
        </p:sp>
      </p:grpSp>
      <p:sp>
        <p:nvSpPr>
          <p:cNvPr id="24" name="TextBox 23">
            <a:extLst>
              <a:ext uri="{FF2B5EF4-FFF2-40B4-BE49-F238E27FC236}">
                <a16:creationId xmlns:a16="http://schemas.microsoft.com/office/drawing/2014/main" id="{182010FC-B34A-EA06-F4CD-C5C737087776}"/>
              </a:ext>
            </a:extLst>
          </p:cNvPr>
          <p:cNvSpPr txBox="1"/>
          <p:nvPr/>
        </p:nvSpPr>
        <p:spPr>
          <a:xfrm>
            <a:off x="4145074" y="78463"/>
            <a:ext cx="2329997" cy="369332"/>
          </a:xfrm>
          <a:prstGeom prst="rect">
            <a:avLst/>
          </a:prstGeom>
          <a:noFill/>
        </p:spPr>
        <p:txBody>
          <a:bodyPr wrap="none" rtlCol="0">
            <a:spAutoFit/>
          </a:bodyPr>
          <a:lstStyle/>
          <a:p>
            <a:r>
              <a:rPr lang="en-US" b="1" i="1" dirty="0"/>
              <a:t>Static Code Prediction</a:t>
            </a:r>
          </a:p>
        </p:txBody>
      </p:sp>
      <p:grpSp>
        <p:nvGrpSpPr>
          <p:cNvPr id="10" name="Group 9">
            <a:extLst>
              <a:ext uri="{FF2B5EF4-FFF2-40B4-BE49-F238E27FC236}">
                <a16:creationId xmlns:a16="http://schemas.microsoft.com/office/drawing/2014/main" id="{A31E36C4-7817-0259-3931-F90EF47E5D39}"/>
              </a:ext>
            </a:extLst>
          </p:cNvPr>
          <p:cNvGrpSpPr/>
          <p:nvPr/>
        </p:nvGrpSpPr>
        <p:grpSpPr>
          <a:xfrm>
            <a:off x="2880776" y="611236"/>
            <a:ext cx="4661417" cy="1887513"/>
            <a:chOff x="2880776" y="934344"/>
            <a:chExt cx="4661417" cy="2024706"/>
          </a:xfrm>
        </p:grpSpPr>
        <p:grpSp>
          <p:nvGrpSpPr>
            <p:cNvPr id="6" name="Group 5">
              <a:extLst>
                <a:ext uri="{FF2B5EF4-FFF2-40B4-BE49-F238E27FC236}">
                  <a16:creationId xmlns:a16="http://schemas.microsoft.com/office/drawing/2014/main" id="{B098380B-4099-5796-949F-9AE22BB941F6}"/>
                </a:ext>
              </a:extLst>
            </p:cNvPr>
            <p:cNvGrpSpPr/>
            <p:nvPr/>
          </p:nvGrpSpPr>
          <p:grpSpPr>
            <a:xfrm>
              <a:off x="2880776" y="1208387"/>
              <a:ext cx="1407758" cy="1446681"/>
              <a:chOff x="8496952" y="1761065"/>
              <a:chExt cx="1407758" cy="1446681"/>
            </a:xfrm>
          </p:grpSpPr>
          <p:pic>
            <p:nvPicPr>
              <p:cNvPr id="7" name="Picture 4" descr="Compiler Explorer - CLion Plugin | Marketplace">
                <a:extLst>
                  <a:ext uri="{FF2B5EF4-FFF2-40B4-BE49-F238E27FC236}">
                    <a16:creationId xmlns:a16="http://schemas.microsoft.com/office/drawing/2014/main" id="{61EEF21D-B8D3-DF35-08D1-410A540DE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09C1DA-6C89-0305-E7A9-D29F9ED9B5E5}"/>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pic>
          <p:nvPicPr>
            <p:cNvPr id="9" name="Picture 2" descr="Large Language Models (LLMs) | TWIML">
              <a:extLst>
                <a:ext uri="{FF2B5EF4-FFF2-40B4-BE49-F238E27FC236}">
                  <a16:creationId xmlns:a16="http://schemas.microsoft.com/office/drawing/2014/main" id="{7A66B6FC-5A14-8255-7A2B-CDD46F63D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5110" y="1321892"/>
              <a:ext cx="1637158" cy="163715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2E23FA8-8EAA-E07C-CDA0-A95866635B4B}"/>
                </a:ext>
              </a:extLst>
            </p:cNvPr>
            <p:cNvSpPr txBox="1"/>
            <p:nvPr/>
          </p:nvSpPr>
          <p:spPr>
            <a:xfrm>
              <a:off x="5817362" y="1221274"/>
              <a:ext cx="1724831" cy="369332"/>
            </a:xfrm>
            <a:prstGeom prst="rect">
              <a:avLst/>
            </a:prstGeom>
            <a:noFill/>
          </p:spPr>
          <p:txBody>
            <a:bodyPr wrap="none" rtlCol="0">
              <a:spAutoFit/>
            </a:bodyPr>
            <a:lstStyle/>
            <a:p>
              <a:r>
                <a:rPr lang="en-US" b="1" dirty="0"/>
                <a:t>Approximation</a:t>
              </a:r>
            </a:p>
          </p:txBody>
        </p:sp>
        <p:sp>
          <p:nvSpPr>
            <p:cNvPr id="14" name="TextBox 13">
              <a:extLst>
                <a:ext uri="{FF2B5EF4-FFF2-40B4-BE49-F238E27FC236}">
                  <a16:creationId xmlns:a16="http://schemas.microsoft.com/office/drawing/2014/main" id="{DE91A103-2878-A4D3-D10F-350E406B8E34}"/>
                </a:ext>
              </a:extLst>
            </p:cNvPr>
            <p:cNvSpPr txBox="1"/>
            <p:nvPr/>
          </p:nvSpPr>
          <p:spPr>
            <a:xfrm>
              <a:off x="4504425" y="2313361"/>
              <a:ext cx="1465016" cy="369332"/>
            </a:xfrm>
            <a:prstGeom prst="rect">
              <a:avLst/>
            </a:prstGeom>
            <a:noFill/>
          </p:spPr>
          <p:txBody>
            <a:bodyPr wrap="none" rtlCol="0">
              <a:spAutoFit/>
            </a:bodyPr>
            <a:lstStyle/>
            <a:p>
              <a:r>
                <a:rPr lang="en-US" dirty="0"/>
                <a:t>Approx Code</a:t>
              </a:r>
            </a:p>
          </p:txBody>
        </p:sp>
        <p:sp>
          <p:nvSpPr>
            <p:cNvPr id="15" name="TextBox 14">
              <a:extLst>
                <a:ext uri="{FF2B5EF4-FFF2-40B4-BE49-F238E27FC236}">
                  <a16:creationId xmlns:a16="http://schemas.microsoft.com/office/drawing/2014/main" id="{D1F36408-C7FE-88EC-607D-AE21993971C3}"/>
                </a:ext>
              </a:extLst>
            </p:cNvPr>
            <p:cNvSpPr txBox="1"/>
            <p:nvPr/>
          </p:nvSpPr>
          <p:spPr>
            <a:xfrm>
              <a:off x="4564195" y="955159"/>
              <a:ext cx="1273426" cy="369332"/>
            </a:xfrm>
            <a:prstGeom prst="rect">
              <a:avLst/>
            </a:prstGeom>
            <a:noFill/>
          </p:spPr>
          <p:txBody>
            <a:bodyPr wrap="none" rtlCol="0">
              <a:spAutoFit/>
            </a:bodyPr>
            <a:lstStyle/>
            <a:p>
              <a:r>
                <a:rPr lang="en-US" dirty="0"/>
                <a:t>Feedbacks</a:t>
              </a:r>
            </a:p>
          </p:txBody>
        </p:sp>
        <p:sp>
          <p:nvSpPr>
            <p:cNvPr id="33" name="Arrow: Curved Down 32">
              <a:extLst>
                <a:ext uri="{FF2B5EF4-FFF2-40B4-BE49-F238E27FC236}">
                  <a16:creationId xmlns:a16="http://schemas.microsoft.com/office/drawing/2014/main" id="{08D11FDE-4CF8-E1CA-81E4-63B9D6F1BAAA}"/>
                </a:ext>
              </a:extLst>
            </p:cNvPr>
            <p:cNvSpPr/>
            <p:nvPr/>
          </p:nvSpPr>
          <p:spPr>
            <a:xfrm>
              <a:off x="4050103" y="934344"/>
              <a:ext cx="2246788" cy="354139"/>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Down 33">
              <a:extLst>
                <a:ext uri="{FF2B5EF4-FFF2-40B4-BE49-F238E27FC236}">
                  <a16:creationId xmlns:a16="http://schemas.microsoft.com/office/drawing/2014/main" id="{80E5B1DA-ABE5-FFA7-133A-A273569ED79F}"/>
                </a:ext>
              </a:extLst>
            </p:cNvPr>
            <p:cNvSpPr/>
            <p:nvPr/>
          </p:nvSpPr>
          <p:spPr>
            <a:xfrm flipH="1" flipV="1">
              <a:off x="3996287" y="2440525"/>
              <a:ext cx="2162057"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45" name="Straight Arrow Connector 44">
            <a:extLst>
              <a:ext uri="{FF2B5EF4-FFF2-40B4-BE49-F238E27FC236}">
                <a16:creationId xmlns:a16="http://schemas.microsoft.com/office/drawing/2014/main" id="{F4F4A747-1EE5-FE9C-A71B-81DD4D622F52}"/>
              </a:ext>
            </a:extLst>
          </p:cNvPr>
          <p:cNvCxnSpPr>
            <a:cxnSpLocks/>
          </p:cNvCxnSpPr>
          <p:nvPr/>
        </p:nvCxnSpPr>
        <p:spPr>
          <a:xfrm>
            <a:off x="7487779" y="1952616"/>
            <a:ext cx="7383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9DA79D7-F82E-B3AD-1F57-917AEB7B99D2}"/>
              </a:ext>
            </a:extLst>
          </p:cNvPr>
          <p:cNvSpPr txBox="1"/>
          <p:nvPr/>
        </p:nvSpPr>
        <p:spPr>
          <a:xfrm>
            <a:off x="10197498" y="1766721"/>
            <a:ext cx="1562159" cy="369332"/>
          </a:xfrm>
          <a:prstGeom prst="rect">
            <a:avLst/>
          </a:prstGeom>
          <a:noFill/>
        </p:spPr>
        <p:txBody>
          <a:bodyPr wrap="none" rtlCol="0">
            <a:spAutoFit/>
          </a:bodyPr>
          <a:lstStyle/>
          <a:p>
            <a:r>
              <a:rPr lang="en-US" b="1" i="1" dirty="0"/>
              <a:t>Static Analysis</a:t>
            </a:r>
          </a:p>
        </p:txBody>
      </p:sp>
      <p:cxnSp>
        <p:nvCxnSpPr>
          <p:cNvPr id="52" name="Straight Arrow Connector 51">
            <a:extLst>
              <a:ext uri="{FF2B5EF4-FFF2-40B4-BE49-F238E27FC236}">
                <a16:creationId xmlns:a16="http://schemas.microsoft.com/office/drawing/2014/main" id="{70287A77-1A46-6ADF-063C-F822CCD2537B}"/>
              </a:ext>
            </a:extLst>
          </p:cNvPr>
          <p:cNvCxnSpPr>
            <a:cxnSpLocks/>
          </p:cNvCxnSpPr>
          <p:nvPr/>
        </p:nvCxnSpPr>
        <p:spPr>
          <a:xfrm>
            <a:off x="9719206" y="1961996"/>
            <a:ext cx="478292" cy="3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6" name="Picture 2" descr="180,133 Artificial Intelligence Icon Images, Stock Photos, 3D objects, &amp;  Vectors | Shutterstock">
            <a:extLst>
              <a:ext uri="{FF2B5EF4-FFF2-40B4-BE49-F238E27FC236}">
                <a16:creationId xmlns:a16="http://schemas.microsoft.com/office/drawing/2014/main" id="{FA8382E5-2CB9-3240-85DD-67B14B3287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0236" y="2353881"/>
            <a:ext cx="791575" cy="79183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5EC067C-C4FB-916B-9C9A-EA801F618957}"/>
              </a:ext>
            </a:extLst>
          </p:cNvPr>
          <p:cNvSpPr txBox="1"/>
          <p:nvPr/>
        </p:nvSpPr>
        <p:spPr>
          <a:xfrm>
            <a:off x="4186712" y="1266177"/>
            <a:ext cx="1851982" cy="369332"/>
          </a:xfrm>
          <a:prstGeom prst="rect">
            <a:avLst/>
          </a:prstGeom>
          <a:noFill/>
        </p:spPr>
        <p:txBody>
          <a:bodyPr wrap="none" rtlCol="0">
            <a:spAutoFit/>
          </a:bodyPr>
          <a:lstStyle/>
          <a:p>
            <a:r>
              <a:rPr lang="en-US" b="1" dirty="0"/>
              <a:t>Multi-agent LLMs</a:t>
            </a:r>
          </a:p>
        </p:txBody>
      </p:sp>
      <p:sp>
        <p:nvSpPr>
          <p:cNvPr id="23" name="TextBox 22">
            <a:extLst>
              <a:ext uri="{FF2B5EF4-FFF2-40B4-BE49-F238E27FC236}">
                <a16:creationId xmlns:a16="http://schemas.microsoft.com/office/drawing/2014/main" id="{D956B757-8C59-C389-31BA-3C5CB8E73402}"/>
              </a:ext>
            </a:extLst>
          </p:cNvPr>
          <p:cNvSpPr txBox="1"/>
          <p:nvPr/>
        </p:nvSpPr>
        <p:spPr>
          <a:xfrm>
            <a:off x="3447101" y="2541505"/>
            <a:ext cx="1374479" cy="646331"/>
          </a:xfrm>
          <a:prstGeom prst="rect">
            <a:avLst/>
          </a:prstGeom>
          <a:noFill/>
        </p:spPr>
        <p:txBody>
          <a:bodyPr wrap="none" rtlCol="0">
            <a:spAutoFit/>
          </a:bodyPr>
          <a:lstStyle/>
          <a:p>
            <a:pPr algn="ctr"/>
            <a:r>
              <a:rPr lang="en-US" b="1" dirty="0"/>
              <a:t>Pre-trained, </a:t>
            </a:r>
          </a:p>
          <a:p>
            <a:pPr algn="ctr"/>
            <a:r>
              <a:rPr lang="en-US" b="1" dirty="0"/>
              <a:t>LLMs</a:t>
            </a:r>
          </a:p>
        </p:txBody>
      </p:sp>
      <p:sp>
        <p:nvSpPr>
          <p:cNvPr id="28" name="Oval 27">
            <a:extLst>
              <a:ext uri="{FF2B5EF4-FFF2-40B4-BE49-F238E27FC236}">
                <a16:creationId xmlns:a16="http://schemas.microsoft.com/office/drawing/2014/main" id="{F7F683E1-92DE-8C2A-32AD-121FF22B8D19}"/>
              </a:ext>
            </a:extLst>
          </p:cNvPr>
          <p:cNvSpPr/>
          <p:nvPr/>
        </p:nvSpPr>
        <p:spPr>
          <a:xfrm>
            <a:off x="4990758" y="1062672"/>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F09C0262-6D96-F6A5-83B8-E7105DDD5715}"/>
              </a:ext>
            </a:extLst>
          </p:cNvPr>
          <p:cNvSpPr/>
          <p:nvPr/>
        </p:nvSpPr>
        <p:spPr>
          <a:xfrm>
            <a:off x="4007619" y="2327523"/>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4" name="Rectangle 53">
            <a:extLst>
              <a:ext uri="{FF2B5EF4-FFF2-40B4-BE49-F238E27FC236}">
                <a16:creationId xmlns:a16="http://schemas.microsoft.com/office/drawing/2014/main" id="{4A9D4A3E-D890-0E08-A3CB-59E3225B623F}"/>
              </a:ext>
            </a:extLst>
          </p:cNvPr>
          <p:cNvSpPr/>
          <p:nvPr/>
        </p:nvSpPr>
        <p:spPr>
          <a:xfrm>
            <a:off x="2880775" y="3991467"/>
            <a:ext cx="4640265" cy="2647507"/>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5" name="TextBox 54">
            <a:extLst>
              <a:ext uri="{FF2B5EF4-FFF2-40B4-BE49-F238E27FC236}">
                <a16:creationId xmlns:a16="http://schemas.microsoft.com/office/drawing/2014/main" id="{C1D24B2F-516B-060D-3F41-BB5240FA4378}"/>
              </a:ext>
            </a:extLst>
          </p:cNvPr>
          <p:cNvSpPr txBox="1"/>
          <p:nvPr/>
        </p:nvSpPr>
        <p:spPr>
          <a:xfrm>
            <a:off x="4186712" y="3625924"/>
            <a:ext cx="2132507" cy="369332"/>
          </a:xfrm>
          <a:prstGeom prst="rect">
            <a:avLst/>
          </a:prstGeom>
          <a:noFill/>
        </p:spPr>
        <p:txBody>
          <a:bodyPr wrap="none" rtlCol="0">
            <a:spAutoFit/>
          </a:bodyPr>
          <a:lstStyle/>
          <a:p>
            <a:r>
              <a:rPr lang="en-US" b="1" i="1" dirty="0"/>
              <a:t>Execution Prediction</a:t>
            </a:r>
          </a:p>
        </p:txBody>
      </p:sp>
      <p:pic>
        <p:nvPicPr>
          <p:cNvPr id="35" name="Picture 2" descr="Large Language Models (LLMs) | TWIML">
            <a:extLst>
              <a:ext uri="{FF2B5EF4-FFF2-40B4-BE49-F238E27FC236}">
                <a16:creationId xmlns:a16="http://schemas.microsoft.com/office/drawing/2014/main" id="{51255AC1-1C55-95CD-2816-99FD92DFF3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739" y="4103505"/>
            <a:ext cx="1637158" cy="152622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5BED0D02-5D64-B555-95E6-ECD5519F5600}"/>
              </a:ext>
            </a:extLst>
          </p:cNvPr>
          <p:cNvSpPr txBox="1"/>
          <p:nvPr/>
        </p:nvSpPr>
        <p:spPr>
          <a:xfrm>
            <a:off x="4979527" y="4471675"/>
            <a:ext cx="2120517" cy="646331"/>
          </a:xfrm>
          <a:prstGeom prst="rect">
            <a:avLst/>
          </a:prstGeom>
          <a:noFill/>
        </p:spPr>
        <p:txBody>
          <a:bodyPr wrap="none" rtlCol="0">
            <a:spAutoFit/>
          </a:bodyPr>
          <a:lstStyle/>
          <a:p>
            <a:r>
              <a:rPr lang="en-US" b="1" dirty="0"/>
              <a:t>Multi-agent LLMs</a:t>
            </a:r>
          </a:p>
          <a:p>
            <a:r>
              <a:rPr lang="en-US" b="1" dirty="0"/>
              <a:t>Predictive Execution</a:t>
            </a:r>
          </a:p>
        </p:txBody>
      </p:sp>
      <p:sp>
        <p:nvSpPr>
          <p:cNvPr id="39" name="Oval 38">
            <a:extLst>
              <a:ext uri="{FF2B5EF4-FFF2-40B4-BE49-F238E27FC236}">
                <a16:creationId xmlns:a16="http://schemas.microsoft.com/office/drawing/2014/main" id="{CE92B79C-05A9-292B-DE2F-E5865EAF2445}"/>
              </a:ext>
            </a:extLst>
          </p:cNvPr>
          <p:cNvSpPr/>
          <p:nvPr/>
        </p:nvSpPr>
        <p:spPr>
          <a:xfrm>
            <a:off x="5874155" y="4183181"/>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40" name="Picture 2" descr="180,133 Artificial Intelligence Icon Images, Stock Photos, 3D objects, &amp;  Vectors | Shutterstock">
            <a:extLst>
              <a:ext uri="{FF2B5EF4-FFF2-40B4-BE49-F238E27FC236}">
                <a16:creationId xmlns:a16="http://schemas.microsoft.com/office/drawing/2014/main" id="{2E03D0A2-CCB8-7483-507E-4A15A2A1E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1034" y="5658022"/>
            <a:ext cx="881544" cy="881834"/>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E8BDA453-5A0B-C6E7-514B-824898CDD71F}"/>
              </a:ext>
            </a:extLst>
          </p:cNvPr>
          <p:cNvSpPr txBox="1"/>
          <p:nvPr/>
        </p:nvSpPr>
        <p:spPr>
          <a:xfrm>
            <a:off x="4743766" y="5827320"/>
            <a:ext cx="2589856" cy="646331"/>
          </a:xfrm>
          <a:prstGeom prst="rect">
            <a:avLst/>
          </a:prstGeom>
          <a:noFill/>
        </p:spPr>
        <p:txBody>
          <a:bodyPr wrap="square" rtlCol="0">
            <a:spAutoFit/>
          </a:bodyPr>
          <a:lstStyle/>
          <a:p>
            <a:pPr algn="ctr"/>
            <a:r>
              <a:rPr lang="en-US" b="1" dirty="0"/>
              <a:t>Pre-trained, Execution-aware LLMs</a:t>
            </a:r>
          </a:p>
        </p:txBody>
      </p:sp>
      <p:sp>
        <p:nvSpPr>
          <p:cNvPr id="44" name="Oval 43">
            <a:extLst>
              <a:ext uri="{FF2B5EF4-FFF2-40B4-BE49-F238E27FC236}">
                <a16:creationId xmlns:a16="http://schemas.microsoft.com/office/drawing/2014/main" id="{5CC88D0A-FCD0-880A-11F6-43DF3C2D9E44}"/>
              </a:ext>
            </a:extLst>
          </p:cNvPr>
          <p:cNvSpPr/>
          <p:nvPr/>
        </p:nvSpPr>
        <p:spPr>
          <a:xfrm>
            <a:off x="5881609" y="5577754"/>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51" name="Straight Arrow Connector 50">
            <a:extLst>
              <a:ext uri="{FF2B5EF4-FFF2-40B4-BE49-F238E27FC236}">
                <a16:creationId xmlns:a16="http://schemas.microsoft.com/office/drawing/2014/main" id="{4152E2C1-6054-7D00-8EFF-390BEF45ABF1}"/>
              </a:ext>
            </a:extLst>
          </p:cNvPr>
          <p:cNvCxnSpPr>
            <a:cxnSpLocks/>
          </p:cNvCxnSpPr>
          <p:nvPr/>
        </p:nvCxnSpPr>
        <p:spPr>
          <a:xfrm>
            <a:off x="2286711" y="1840588"/>
            <a:ext cx="55967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8A6692CC-B1B1-F3D2-C9B8-19FA6B692BD4}"/>
              </a:ext>
            </a:extLst>
          </p:cNvPr>
          <p:cNvCxnSpPr>
            <a:cxnSpLocks/>
            <a:stCxn id="3" idx="2"/>
            <a:endCxn id="54" idx="1"/>
          </p:cNvCxnSpPr>
          <p:nvPr/>
        </p:nvCxnSpPr>
        <p:spPr>
          <a:xfrm rot="16200000" flipH="1">
            <a:off x="1046788" y="3481234"/>
            <a:ext cx="2622274" cy="10456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10E95BE6-1D0A-C4FB-F472-4D2F75D15109}"/>
              </a:ext>
            </a:extLst>
          </p:cNvPr>
          <p:cNvCxnSpPr>
            <a:cxnSpLocks/>
          </p:cNvCxnSpPr>
          <p:nvPr/>
        </p:nvCxnSpPr>
        <p:spPr>
          <a:xfrm>
            <a:off x="7525210" y="5312209"/>
            <a:ext cx="478292" cy="3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4" name="TextBox 1023">
            <a:extLst>
              <a:ext uri="{FF2B5EF4-FFF2-40B4-BE49-F238E27FC236}">
                <a16:creationId xmlns:a16="http://schemas.microsoft.com/office/drawing/2014/main" id="{5AE9EB82-2B7E-0FBE-544F-01DFD7858F91}"/>
              </a:ext>
            </a:extLst>
          </p:cNvPr>
          <p:cNvSpPr txBox="1"/>
          <p:nvPr/>
        </p:nvSpPr>
        <p:spPr>
          <a:xfrm>
            <a:off x="8038795" y="4802019"/>
            <a:ext cx="1900970" cy="923330"/>
          </a:xfrm>
          <a:prstGeom prst="rect">
            <a:avLst/>
          </a:prstGeom>
          <a:noFill/>
        </p:spPr>
        <p:txBody>
          <a:bodyPr wrap="none" rtlCol="0">
            <a:spAutoFit/>
          </a:bodyPr>
          <a:lstStyle/>
          <a:p>
            <a:r>
              <a:rPr lang="en-US" b="1" i="1" dirty="0"/>
              <a:t>Dynamic, </a:t>
            </a:r>
          </a:p>
          <a:p>
            <a:r>
              <a:rPr lang="en-US" b="1" i="1" dirty="0"/>
              <a:t>Runtime Behavior</a:t>
            </a:r>
          </a:p>
          <a:p>
            <a:r>
              <a:rPr lang="en-US" b="1" i="1" dirty="0"/>
              <a:t>Analysis</a:t>
            </a:r>
          </a:p>
        </p:txBody>
      </p:sp>
      <p:cxnSp>
        <p:nvCxnSpPr>
          <p:cNvPr id="26" name="Connector: Elbow 25">
            <a:extLst>
              <a:ext uri="{FF2B5EF4-FFF2-40B4-BE49-F238E27FC236}">
                <a16:creationId xmlns:a16="http://schemas.microsoft.com/office/drawing/2014/main" id="{B13CB920-E81F-346F-C816-ECE8443033ED}"/>
              </a:ext>
            </a:extLst>
          </p:cNvPr>
          <p:cNvCxnSpPr>
            <a:stCxn id="22" idx="2"/>
            <a:endCxn id="55" idx="0"/>
          </p:cNvCxnSpPr>
          <p:nvPr/>
        </p:nvCxnSpPr>
        <p:spPr>
          <a:xfrm rot="5400000">
            <a:off x="6794549" y="1423290"/>
            <a:ext cx="661052" cy="3744217"/>
          </a:xfrm>
          <a:prstGeom prst="bentConnector3">
            <a:avLst>
              <a:gd name="adj1" fmla="val 62575"/>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0739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472F3124-0DE9-40F4-885D-31443D672E11}"/>
              </a:ext>
            </a:extLst>
          </p:cNvPr>
          <p:cNvSpPr txBox="1"/>
          <p:nvPr/>
        </p:nvSpPr>
        <p:spPr>
          <a:xfrm>
            <a:off x="3382942" y="2894647"/>
            <a:ext cx="2393740"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41" name="Group 40">
            <a:extLst>
              <a:ext uri="{FF2B5EF4-FFF2-40B4-BE49-F238E27FC236}">
                <a16:creationId xmlns:a16="http://schemas.microsoft.com/office/drawing/2014/main" id="{9061C601-3AC8-4125-B502-B9D9854B3A77}"/>
              </a:ext>
            </a:extLst>
          </p:cNvPr>
          <p:cNvGrpSpPr/>
          <p:nvPr/>
        </p:nvGrpSpPr>
        <p:grpSpPr>
          <a:xfrm>
            <a:off x="6242953" y="3013501"/>
            <a:ext cx="2225227" cy="830997"/>
            <a:chOff x="6740105" y="3017490"/>
            <a:chExt cx="2225227" cy="830997"/>
          </a:xfrm>
          <a:solidFill>
            <a:schemeClr val="accent2">
              <a:lumMod val="20000"/>
              <a:lumOff val="80000"/>
            </a:schemeClr>
          </a:solidFill>
        </p:grpSpPr>
        <p:sp>
          <p:nvSpPr>
            <p:cNvPr id="38" name="TextBox 37">
              <a:extLst>
                <a:ext uri="{FF2B5EF4-FFF2-40B4-BE49-F238E27FC236}">
                  <a16:creationId xmlns:a16="http://schemas.microsoft.com/office/drawing/2014/main" id="{A62941EC-7271-4845-80DA-BD39D1EE450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40" name="Picture 24" descr="Database | Bruker">
              <a:extLst>
                <a:ext uri="{FF2B5EF4-FFF2-40B4-BE49-F238E27FC236}">
                  <a16:creationId xmlns:a16="http://schemas.microsoft.com/office/drawing/2014/main" id="{E697F4DB-8003-408A-BCF5-253EE13059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grpFill/>
          </p:spPr>
        </p:pic>
      </p:grpSp>
      <p:grpSp>
        <p:nvGrpSpPr>
          <p:cNvPr id="52" name="Group 51">
            <a:extLst>
              <a:ext uri="{FF2B5EF4-FFF2-40B4-BE49-F238E27FC236}">
                <a16:creationId xmlns:a16="http://schemas.microsoft.com/office/drawing/2014/main" id="{F6433F25-C56C-4199-980B-7A5F959F9009}"/>
              </a:ext>
            </a:extLst>
          </p:cNvPr>
          <p:cNvGrpSpPr/>
          <p:nvPr/>
        </p:nvGrpSpPr>
        <p:grpSpPr>
          <a:xfrm>
            <a:off x="11213528" y="2790786"/>
            <a:ext cx="978472" cy="1272180"/>
            <a:chOff x="5165476" y="2611701"/>
            <a:chExt cx="978472" cy="1272180"/>
          </a:xfrm>
        </p:grpSpPr>
        <p:pic>
          <p:nvPicPr>
            <p:cNvPr id="53" name="Picture 26" descr="What skills are necessary for a data analyst? – Film Daily">
              <a:extLst>
                <a:ext uri="{FF2B5EF4-FFF2-40B4-BE49-F238E27FC236}">
                  <a16:creationId xmlns:a16="http://schemas.microsoft.com/office/drawing/2014/main" id="{B2EDCAF7-31A9-4D62-8F11-B5CDE5E490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93B25B44-4C44-43AB-AB4D-C3FD23876903}"/>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55" name="Group 54">
            <a:extLst>
              <a:ext uri="{FF2B5EF4-FFF2-40B4-BE49-F238E27FC236}">
                <a16:creationId xmlns:a16="http://schemas.microsoft.com/office/drawing/2014/main" id="{09B2E22B-8946-4A9D-A347-54FB73D281C6}"/>
              </a:ext>
            </a:extLst>
          </p:cNvPr>
          <p:cNvGrpSpPr/>
          <p:nvPr/>
        </p:nvGrpSpPr>
        <p:grpSpPr>
          <a:xfrm>
            <a:off x="5626890" y="4518036"/>
            <a:ext cx="978472" cy="1365472"/>
            <a:chOff x="5165476" y="2905409"/>
            <a:chExt cx="978472" cy="1365472"/>
          </a:xfrm>
        </p:grpSpPr>
        <p:pic>
          <p:nvPicPr>
            <p:cNvPr id="56" name="Picture 26" descr="What skills are necessary for a data analyst? – Film Daily">
              <a:extLst>
                <a:ext uri="{FF2B5EF4-FFF2-40B4-BE49-F238E27FC236}">
                  <a16:creationId xmlns:a16="http://schemas.microsoft.com/office/drawing/2014/main" id="{9F7F120D-700E-4F5D-9A79-C55B1C233D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9140B4C4-6D64-40CD-BF2D-1CB09E829853}"/>
                </a:ext>
              </a:extLst>
            </p:cNvPr>
            <p:cNvSpPr txBox="1"/>
            <p:nvPr/>
          </p:nvSpPr>
          <p:spPr>
            <a:xfrm>
              <a:off x="5301813" y="3809216"/>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6" y="405857"/>
            <a:ext cx="889308"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1567A0A7-E901-4993-AAB3-44B1F9E297C8}"/>
              </a:ext>
            </a:extLst>
          </p:cNvPr>
          <p:cNvGrpSpPr/>
          <p:nvPr/>
        </p:nvGrpSpPr>
        <p:grpSpPr>
          <a:xfrm>
            <a:off x="8468180" y="119520"/>
            <a:ext cx="2603781" cy="6584147"/>
            <a:chOff x="8468180" y="119520"/>
            <a:chExt cx="2603781" cy="6584147"/>
          </a:xfrm>
        </p:grpSpPr>
        <p:grpSp>
          <p:nvGrpSpPr>
            <p:cNvPr id="42" name="Group 41">
              <a:extLst>
                <a:ext uri="{FF2B5EF4-FFF2-40B4-BE49-F238E27FC236}">
                  <a16:creationId xmlns:a16="http://schemas.microsoft.com/office/drawing/2014/main" id="{3F58A160-30A5-4798-A883-E63AC2447A43}"/>
                </a:ext>
              </a:extLst>
            </p:cNvPr>
            <p:cNvGrpSpPr/>
            <p:nvPr/>
          </p:nvGrpSpPr>
          <p:grpSpPr>
            <a:xfrm>
              <a:off x="9384132" y="119520"/>
              <a:ext cx="1687829" cy="6584147"/>
              <a:chOff x="4948033" y="119520"/>
              <a:chExt cx="1687829" cy="6584147"/>
            </a:xfrm>
          </p:grpSpPr>
          <p:sp>
            <p:nvSpPr>
              <p:cNvPr id="43" name="TextBox 42">
                <a:extLst>
                  <a:ext uri="{FF2B5EF4-FFF2-40B4-BE49-F238E27FC236}">
                    <a16:creationId xmlns:a16="http://schemas.microsoft.com/office/drawing/2014/main" id="{D4146AE5-667F-40DC-BEB8-4FBEA53FB315}"/>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25FD7C7E-0587-4630-A0DF-D78DD36B9FCC}"/>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3FBDB669-8838-409B-AB8B-514E9ABAA41B}"/>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8A92875E-4DCC-49CA-BBED-B981724F515B}"/>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7" name="TextBox 46">
                <a:extLst>
                  <a:ext uri="{FF2B5EF4-FFF2-40B4-BE49-F238E27FC236}">
                    <a16:creationId xmlns:a16="http://schemas.microsoft.com/office/drawing/2014/main" id="{A78DDB20-C661-44BB-9DEB-42E8C8916A0A}"/>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8" name="TextBox 47">
                <a:extLst>
                  <a:ext uri="{FF2B5EF4-FFF2-40B4-BE49-F238E27FC236}">
                    <a16:creationId xmlns:a16="http://schemas.microsoft.com/office/drawing/2014/main" id="{E88B539C-67F3-42D1-B3C7-AF479C481EF1}"/>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9" name="TextBox 48">
                <a:extLst>
                  <a:ext uri="{FF2B5EF4-FFF2-40B4-BE49-F238E27FC236}">
                    <a16:creationId xmlns:a16="http://schemas.microsoft.com/office/drawing/2014/main" id="{1D773F47-BDB3-4847-82FC-6335B7736689}"/>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0" name="TextBox 49">
                <a:extLst>
                  <a:ext uri="{FF2B5EF4-FFF2-40B4-BE49-F238E27FC236}">
                    <a16:creationId xmlns:a16="http://schemas.microsoft.com/office/drawing/2014/main" id="{F20084D4-C476-49E7-9214-E828342F858F}"/>
                  </a:ext>
                </a:extLst>
              </p:cNvPr>
              <p:cNvSpPr txBox="1"/>
              <p:nvPr/>
            </p:nvSpPr>
            <p:spPr>
              <a:xfrm>
                <a:off x="4972482" y="61188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1" name="Right Brace 50">
                <a:extLst>
                  <a:ext uri="{FF2B5EF4-FFF2-40B4-BE49-F238E27FC236}">
                    <a16:creationId xmlns:a16="http://schemas.microsoft.com/office/drawing/2014/main" id="{797687C6-9AC1-4709-BFA6-2D7A21CC7552}"/>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8" name="Straight Connector 97">
              <a:extLst>
                <a:ext uri="{FF2B5EF4-FFF2-40B4-BE49-F238E27FC236}">
                  <a16:creationId xmlns:a16="http://schemas.microsoft.com/office/drawing/2014/main" id="{2F38B56A-0DFC-4236-AB13-27252DD99819}"/>
                </a:ext>
              </a:extLst>
            </p:cNvPr>
            <p:cNvCxnSpPr>
              <a:cxnSpLocks/>
            </p:cNvCxnSpPr>
            <p:nvPr/>
          </p:nvCxnSpPr>
          <p:spPr>
            <a:xfrm flipV="1">
              <a:off x="8969847" y="407724"/>
              <a:ext cx="10990" cy="600847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956DDA8-6947-43D5-81F7-273542122266}"/>
                </a:ext>
              </a:extLst>
            </p:cNvPr>
            <p:cNvCxnSpPr>
              <a:cxnSpLocks/>
            </p:cNvCxnSpPr>
            <p:nvPr/>
          </p:nvCxnSpPr>
          <p:spPr>
            <a:xfrm>
              <a:off x="8468180" y="3443641"/>
              <a:ext cx="5055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A7D4EE4-1979-401D-9059-8F79A33D6DFA}"/>
                </a:ext>
              </a:extLst>
            </p:cNvPr>
            <p:cNvCxnSpPr>
              <a:cxnSpLocks/>
              <a:endCxn id="43" idx="1"/>
            </p:cNvCxnSpPr>
            <p:nvPr/>
          </p:nvCxnSpPr>
          <p:spPr>
            <a:xfrm>
              <a:off x="8973684" y="4119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8569CB6-6333-44C0-B4F6-1D09AAF4E771}"/>
                </a:ext>
              </a:extLst>
            </p:cNvPr>
            <p:cNvCxnSpPr>
              <a:cxnSpLocks/>
            </p:cNvCxnSpPr>
            <p:nvPr/>
          </p:nvCxnSpPr>
          <p:spPr>
            <a:xfrm>
              <a:off x="8974951" y="1240466"/>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5E3176F-F477-4DA8-B8EA-94DB4002D505}"/>
                </a:ext>
              </a:extLst>
            </p:cNvPr>
            <p:cNvCxnSpPr>
              <a:cxnSpLocks/>
            </p:cNvCxnSpPr>
            <p:nvPr/>
          </p:nvCxnSpPr>
          <p:spPr>
            <a:xfrm>
              <a:off x="8973680" y="2120184"/>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9131563-423D-4134-8048-6ABB2C664ED6}"/>
                </a:ext>
              </a:extLst>
            </p:cNvPr>
            <p:cNvCxnSpPr>
              <a:cxnSpLocks/>
            </p:cNvCxnSpPr>
            <p:nvPr/>
          </p:nvCxnSpPr>
          <p:spPr>
            <a:xfrm>
              <a:off x="8980837" y="2999901"/>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1B65E53-1161-46E5-B1D9-E057A0C45530}"/>
                </a:ext>
              </a:extLst>
            </p:cNvPr>
            <p:cNvCxnSpPr>
              <a:cxnSpLocks/>
            </p:cNvCxnSpPr>
            <p:nvPr/>
          </p:nvCxnSpPr>
          <p:spPr>
            <a:xfrm>
              <a:off x="8962904" y="381233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5CC69BC1-E939-4C88-8BA7-4EBB1B7D34DB}"/>
                </a:ext>
              </a:extLst>
            </p:cNvPr>
            <p:cNvCxnSpPr>
              <a:cxnSpLocks/>
            </p:cNvCxnSpPr>
            <p:nvPr/>
          </p:nvCxnSpPr>
          <p:spPr>
            <a:xfrm>
              <a:off x="8971871" y="47174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87AB356-801A-479C-B8D8-EAAB235C2BB2}"/>
                </a:ext>
              </a:extLst>
            </p:cNvPr>
            <p:cNvCxnSpPr>
              <a:cxnSpLocks/>
            </p:cNvCxnSpPr>
            <p:nvPr/>
          </p:nvCxnSpPr>
          <p:spPr>
            <a:xfrm>
              <a:off x="8962903" y="5560029"/>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06573D89-F7B4-4449-AD07-BA8F017DBB6A}"/>
                </a:ext>
              </a:extLst>
            </p:cNvPr>
            <p:cNvCxnSpPr>
              <a:cxnSpLocks/>
            </p:cNvCxnSpPr>
            <p:nvPr/>
          </p:nvCxnSpPr>
          <p:spPr>
            <a:xfrm>
              <a:off x="8971870" y="641619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0" name="Arrow: Bent 139">
            <a:extLst>
              <a:ext uri="{FF2B5EF4-FFF2-40B4-BE49-F238E27FC236}">
                <a16:creationId xmlns:a16="http://schemas.microsoft.com/office/drawing/2014/main" id="{E7062846-C7BC-43D6-BD34-0DF164703AF6}"/>
              </a:ext>
            </a:extLst>
          </p:cNvPr>
          <p:cNvSpPr/>
          <p:nvPr/>
        </p:nvSpPr>
        <p:spPr>
          <a:xfrm rot="10800000">
            <a:off x="6720069" y="4172194"/>
            <a:ext cx="722717" cy="978472"/>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Arrow: Bent 140">
            <a:extLst>
              <a:ext uri="{FF2B5EF4-FFF2-40B4-BE49-F238E27FC236}">
                <a16:creationId xmlns:a16="http://schemas.microsoft.com/office/drawing/2014/main" id="{93242B4C-1C39-4B86-85AF-E83A2FBC8912}"/>
              </a:ext>
            </a:extLst>
          </p:cNvPr>
          <p:cNvSpPr/>
          <p:nvPr/>
        </p:nvSpPr>
        <p:spPr>
          <a:xfrm rot="5400000" flipH="1" flipV="1">
            <a:off x="4558518" y="4216836"/>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Arrow: Right 141">
            <a:extLst>
              <a:ext uri="{FF2B5EF4-FFF2-40B4-BE49-F238E27FC236}">
                <a16:creationId xmlns:a16="http://schemas.microsoft.com/office/drawing/2014/main" id="{3D928688-24E2-418A-911F-C767C1AD6077}"/>
              </a:ext>
            </a:extLst>
          </p:cNvPr>
          <p:cNvSpPr/>
          <p:nvPr/>
        </p:nvSpPr>
        <p:spPr>
          <a:xfrm>
            <a:off x="5806589" y="3328507"/>
            <a:ext cx="43636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Bent 142">
            <a:extLst>
              <a:ext uri="{FF2B5EF4-FFF2-40B4-BE49-F238E27FC236}">
                <a16:creationId xmlns:a16="http://schemas.microsoft.com/office/drawing/2014/main" id="{CAF03AE2-3BCA-40D5-A119-D9258CDCE12F}"/>
              </a:ext>
            </a:extLst>
          </p:cNvPr>
          <p:cNvSpPr/>
          <p:nvPr/>
        </p:nvSpPr>
        <p:spPr>
          <a:xfrm rot="16200000">
            <a:off x="6532825" y="1632611"/>
            <a:ext cx="2596512" cy="7838415"/>
          </a:xfrm>
          <a:prstGeom prst="bentArrow">
            <a:avLst>
              <a:gd name="adj1" fmla="val 4197"/>
              <a:gd name="adj2" fmla="val 7661"/>
              <a:gd name="adj3" fmla="val 8373"/>
              <a:gd name="adj4" fmla="val 454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Arrow: Down 145">
            <a:extLst>
              <a:ext uri="{FF2B5EF4-FFF2-40B4-BE49-F238E27FC236}">
                <a16:creationId xmlns:a16="http://schemas.microsoft.com/office/drawing/2014/main" id="{41110542-76E8-448C-8027-ADC943E74068}"/>
              </a:ext>
            </a:extLst>
          </p:cNvPr>
          <p:cNvSpPr/>
          <p:nvPr/>
        </p:nvSpPr>
        <p:spPr>
          <a:xfrm>
            <a:off x="11611990" y="3962598"/>
            <a:ext cx="201823" cy="27410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3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7" y="405857"/>
            <a:ext cx="709574"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963E659-2A5C-4D78-9ECE-84CE5636E75A}"/>
              </a:ext>
            </a:extLst>
          </p:cNvPr>
          <p:cNvGrpSpPr/>
          <p:nvPr/>
        </p:nvGrpSpPr>
        <p:grpSpPr>
          <a:xfrm>
            <a:off x="3438823" y="135397"/>
            <a:ext cx="1904196" cy="6587206"/>
            <a:chOff x="3494862" y="135397"/>
            <a:chExt cx="1904196" cy="6587206"/>
          </a:xfrm>
        </p:grpSpPr>
        <p:sp>
          <p:nvSpPr>
            <p:cNvPr id="82" name="TextBox 81">
              <a:extLst>
                <a:ext uri="{FF2B5EF4-FFF2-40B4-BE49-F238E27FC236}">
                  <a16:creationId xmlns:a16="http://schemas.microsoft.com/office/drawing/2014/main" id="{AC098791-3DEC-4E59-BAFC-F76E88F398A4}"/>
                </a:ext>
              </a:extLst>
            </p:cNvPr>
            <p:cNvSpPr txBox="1"/>
            <p:nvPr/>
          </p:nvSpPr>
          <p:spPr>
            <a:xfrm>
              <a:off x="3514292" y="5891606"/>
              <a:ext cx="1860638"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83" name="TextBox 82">
              <a:extLst>
                <a:ext uri="{FF2B5EF4-FFF2-40B4-BE49-F238E27FC236}">
                  <a16:creationId xmlns:a16="http://schemas.microsoft.com/office/drawing/2014/main" id="{3EDD2E79-327F-48BC-85E7-ED14455265B4}"/>
                </a:ext>
              </a:extLst>
            </p:cNvPr>
            <p:cNvSpPr txBox="1"/>
            <p:nvPr/>
          </p:nvSpPr>
          <p:spPr>
            <a:xfrm>
              <a:off x="3538422" y="135397"/>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84" name="TextBox 83">
              <a:extLst>
                <a:ext uri="{FF2B5EF4-FFF2-40B4-BE49-F238E27FC236}">
                  <a16:creationId xmlns:a16="http://schemas.microsoft.com/office/drawing/2014/main" id="{FEB9CFC6-BDC8-446C-85E6-CD70578D6E7B}"/>
                </a:ext>
              </a:extLst>
            </p:cNvPr>
            <p:cNvSpPr txBox="1"/>
            <p:nvPr/>
          </p:nvSpPr>
          <p:spPr>
            <a:xfrm>
              <a:off x="3514294" y="1185586"/>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85" name="TextBox 84">
              <a:extLst>
                <a:ext uri="{FF2B5EF4-FFF2-40B4-BE49-F238E27FC236}">
                  <a16:creationId xmlns:a16="http://schemas.microsoft.com/office/drawing/2014/main" id="{DC586C6A-0154-48CF-A4A6-913FF3D9BA28}"/>
                </a:ext>
              </a:extLst>
            </p:cNvPr>
            <p:cNvSpPr txBox="1"/>
            <p:nvPr/>
          </p:nvSpPr>
          <p:spPr>
            <a:xfrm>
              <a:off x="3494862" y="3333277"/>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86" name="TextBox 85">
              <a:extLst>
                <a:ext uri="{FF2B5EF4-FFF2-40B4-BE49-F238E27FC236}">
                  <a16:creationId xmlns:a16="http://schemas.microsoft.com/office/drawing/2014/main" id="{E7B16B51-C0BB-4B70-A1A0-9988FAB33FC1}"/>
                </a:ext>
              </a:extLst>
            </p:cNvPr>
            <p:cNvSpPr txBox="1"/>
            <p:nvPr/>
          </p:nvSpPr>
          <p:spPr>
            <a:xfrm>
              <a:off x="3514294" y="2233732"/>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87" name="TextBox 86">
              <a:extLst>
                <a:ext uri="{FF2B5EF4-FFF2-40B4-BE49-F238E27FC236}">
                  <a16:creationId xmlns:a16="http://schemas.microsoft.com/office/drawing/2014/main" id="{BA19CB60-8D6A-4C6A-BF59-E712805FA560}"/>
                </a:ext>
              </a:extLst>
            </p:cNvPr>
            <p:cNvSpPr txBox="1"/>
            <p:nvPr/>
          </p:nvSpPr>
          <p:spPr>
            <a:xfrm>
              <a:off x="3514292" y="4663113"/>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and Log Data Processing and Mining</a:t>
              </a:r>
            </a:p>
          </p:txBody>
        </p:sp>
      </p:grpSp>
      <p:sp>
        <p:nvSpPr>
          <p:cNvPr id="99" name="TextBox 98">
            <a:extLst>
              <a:ext uri="{FF2B5EF4-FFF2-40B4-BE49-F238E27FC236}">
                <a16:creationId xmlns:a16="http://schemas.microsoft.com/office/drawing/2014/main" id="{DA7BCA6B-CCF4-4E66-8704-36BFB6464B91}"/>
              </a:ext>
            </a:extLst>
          </p:cNvPr>
          <p:cNvSpPr txBox="1"/>
          <p:nvPr/>
        </p:nvSpPr>
        <p:spPr>
          <a:xfrm>
            <a:off x="5738165" y="452586"/>
            <a:ext cx="2225227" cy="923330"/>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cxnSp>
        <p:nvCxnSpPr>
          <p:cNvPr id="61" name="Straight Arrow Connector 60">
            <a:extLst>
              <a:ext uri="{FF2B5EF4-FFF2-40B4-BE49-F238E27FC236}">
                <a16:creationId xmlns:a16="http://schemas.microsoft.com/office/drawing/2014/main" id="{9D323A9F-3CD0-43E6-A335-4F4AF9AB5D3C}"/>
              </a:ext>
            </a:extLst>
          </p:cNvPr>
          <p:cNvCxnSpPr>
            <a:stCxn id="99" idx="2"/>
            <a:endCxn id="2" idx="0"/>
          </p:cNvCxnSpPr>
          <p:nvPr/>
        </p:nvCxnSpPr>
        <p:spPr>
          <a:xfrm flipH="1">
            <a:off x="6847316" y="1375916"/>
            <a:ext cx="3463" cy="46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1BDFCC68-FA31-458A-BEB0-14A70F3A5364}"/>
              </a:ext>
            </a:extLst>
          </p:cNvPr>
          <p:cNvGrpSpPr/>
          <p:nvPr/>
        </p:nvGrpSpPr>
        <p:grpSpPr>
          <a:xfrm>
            <a:off x="5745162" y="1844346"/>
            <a:ext cx="2204308" cy="3732233"/>
            <a:chOff x="6000840" y="1822819"/>
            <a:chExt cx="2204308" cy="3732233"/>
          </a:xfrm>
        </p:grpSpPr>
        <p:grpSp>
          <p:nvGrpSpPr>
            <p:cNvPr id="3" name="Group 2">
              <a:extLst>
                <a:ext uri="{FF2B5EF4-FFF2-40B4-BE49-F238E27FC236}">
                  <a16:creationId xmlns:a16="http://schemas.microsoft.com/office/drawing/2014/main" id="{67502B97-E694-48FC-A209-28C73192F2BC}"/>
                </a:ext>
              </a:extLst>
            </p:cNvPr>
            <p:cNvGrpSpPr/>
            <p:nvPr/>
          </p:nvGrpSpPr>
          <p:grpSpPr>
            <a:xfrm>
              <a:off x="6000840" y="1822819"/>
              <a:ext cx="2204308" cy="3164000"/>
              <a:chOff x="6000840" y="1822819"/>
              <a:chExt cx="2204308" cy="3164000"/>
            </a:xfrm>
          </p:grpSpPr>
          <p:sp>
            <p:nvSpPr>
              <p:cNvPr id="89" name="TextBox 88">
                <a:extLst>
                  <a:ext uri="{FF2B5EF4-FFF2-40B4-BE49-F238E27FC236}">
                    <a16:creationId xmlns:a16="http://schemas.microsoft.com/office/drawing/2014/main" id="{B9356785-81FD-448B-A54F-F0F9F26448E6}"/>
                  </a:ext>
                </a:extLst>
              </p:cNvPr>
              <p:cNvSpPr txBox="1"/>
              <p:nvPr/>
            </p:nvSpPr>
            <p:spPr>
              <a:xfrm>
                <a:off x="6169130" y="19898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90" name="TextBox 89">
                <a:extLst>
                  <a:ext uri="{FF2B5EF4-FFF2-40B4-BE49-F238E27FC236}">
                    <a16:creationId xmlns:a16="http://schemas.microsoft.com/office/drawing/2014/main" id="{FD8DC4D2-9433-43D5-A8C3-E3CD54062F28}"/>
                  </a:ext>
                </a:extLst>
              </p:cNvPr>
              <p:cNvSpPr txBox="1"/>
              <p:nvPr/>
            </p:nvSpPr>
            <p:spPr>
              <a:xfrm>
                <a:off x="6044873" y="2773633"/>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91" name="TextBox 90">
                <a:extLst>
                  <a:ext uri="{FF2B5EF4-FFF2-40B4-BE49-F238E27FC236}">
                    <a16:creationId xmlns:a16="http://schemas.microsoft.com/office/drawing/2014/main" id="{50610D63-6B84-4D68-B767-7287780545A3}"/>
                  </a:ext>
                </a:extLst>
              </p:cNvPr>
              <p:cNvSpPr txBox="1"/>
              <p:nvPr/>
            </p:nvSpPr>
            <p:spPr>
              <a:xfrm>
                <a:off x="6169130" y="3523785"/>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2" name="Rectangle: Rounded Corners 1">
                <a:extLst>
                  <a:ext uri="{FF2B5EF4-FFF2-40B4-BE49-F238E27FC236}">
                    <a16:creationId xmlns:a16="http://schemas.microsoft.com/office/drawing/2014/main" id="{57AA0091-F533-4F57-B3D7-948AF68911FF}"/>
                  </a:ext>
                </a:extLst>
              </p:cNvPr>
              <p:cNvSpPr/>
              <p:nvPr/>
            </p:nvSpPr>
            <p:spPr>
              <a:xfrm>
                <a:off x="6000840" y="1822819"/>
                <a:ext cx="2204308" cy="316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06E9B7B-0BF8-4B1E-923B-D1CE3302CE59}"/>
                  </a:ext>
                </a:extLst>
              </p:cNvPr>
              <p:cNvSpPr txBox="1"/>
              <p:nvPr/>
            </p:nvSpPr>
            <p:spPr>
              <a:xfrm>
                <a:off x="6169129" y="4259176"/>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6" name="TextBox 105">
              <a:extLst>
                <a:ext uri="{FF2B5EF4-FFF2-40B4-BE49-F238E27FC236}">
                  <a16:creationId xmlns:a16="http://schemas.microsoft.com/office/drawing/2014/main" id="{C41E8DC5-C73F-4E70-8281-26415B83C8C8}"/>
                </a:ext>
              </a:extLst>
            </p:cNvPr>
            <p:cNvSpPr txBox="1"/>
            <p:nvPr/>
          </p:nvSpPr>
          <p:spPr>
            <a:xfrm>
              <a:off x="6169129" y="4970277"/>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cxnSp>
        <p:nvCxnSpPr>
          <p:cNvPr id="67" name="Straight Arrow Connector 66">
            <a:extLst>
              <a:ext uri="{FF2B5EF4-FFF2-40B4-BE49-F238E27FC236}">
                <a16:creationId xmlns:a16="http://schemas.microsoft.com/office/drawing/2014/main" id="{D7A20433-8616-43C4-847E-79CD216BD9FF}"/>
              </a:ext>
            </a:extLst>
          </p:cNvPr>
          <p:cNvCxnSpPr>
            <a:stCxn id="83" idx="3"/>
            <a:endCxn id="2" idx="1"/>
          </p:cNvCxnSpPr>
          <p:nvPr/>
        </p:nvCxnSpPr>
        <p:spPr>
          <a:xfrm>
            <a:off x="5343019" y="427785"/>
            <a:ext cx="402143" cy="2998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68372AF-C4C5-4713-9A71-F16BBD2F39BA}"/>
              </a:ext>
            </a:extLst>
          </p:cNvPr>
          <p:cNvCxnSpPr>
            <a:stCxn id="84" idx="3"/>
            <a:endCxn id="2" idx="1"/>
          </p:cNvCxnSpPr>
          <p:nvPr/>
        </p:nvCxnSpPr>
        <p:spPr>
          <a:xfrm>
            <a:off x="5318891" y="1477974"/>
            <a:ext cx="426271" cy="1948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38E5065-163F-4D85-8173-519BF4BFDDD4}"/>
              </a:ext>
            </a:extLst>
          </p:cNvPr>
          <p:cNvCxnSpPr>
            <a:stCxn id="86" idx="3"/>
            <a:endCxn id="2" idx="1"/>
          </p:cNvCxnSpPr>
          <p:nvPr/>
        </p:nvCxnSpPr>
        <p:spPr>
          <a:xfrm>
            <a:off x="5318891" y="2526120"/>
            <a:ext cx="426271" cy="90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CFDD215-FA4D-4E09-82D8-B44C13F6942C}"/>
              </a:ext>
            </a:extLst>
          </p:cNvPr>
          <p:cNvCxnSpPr>
            <a:stCxn id="85" idx="3"/>
            <a:endCxn id="2" idx="1"/>
          </p:cNvCxnSpPr>
          <p:nvPr/>
        </p:nvCxnSpPr>
        <p:spPr>
          <a:xfrm flipV="1">
            <a:off x="5299459" y="3426346"/>
            <a:ext cx="445703" cy="32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8609EE6-67F9-4984-A008-C6D9D3388620}"/>
              </a:ext>
            </a:extLst>
          </p:cNvPr>
          <p:cNvCxnSpPr>
            <a:stCxn id="87" idx="3"/>
            <a:endCxn id="2" idx="1"/>
          </p:cNvCxnSpPr>
          <p:nvPr/>
        </p:nvCxnSpPr>
        <p:spPr>
          <a:xfrm flipV="1">
            <a:off x="5318889" y="3426346"/>
            <a:ext cx="426273" cy="1652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C6ACDE1-7E15-432B-B843-445EBC283225}"/>
              </a:ext>
            </a:extLst>
          </p:cNvPr>
          <p:cNvCxnSpPr>
            <a:stCxn id="82" idx="3"/>
            <a:endCxn id="2" idx="1"/>
          </p:cNvCxnSpPr>
          <p:nvPr/>
        </p:nvCxnSpPr>
        <p:spPr>
          <a:xfrm flipV="1">
            <a:off x="5318891" y="3426346"/>
            <a:ext cx="426271" cy="2880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FEF3E415-40F8-4FA4-8D88-037C9BE93FC6}"/>
              </a:ext>
            </a:extLst>
          </p:cNvPr>
          <p:cNvGrpSpPr/>
          <p:nvPr/>
        </p:nvGrpSpPr>
        <p:grpSpPr>
          <a:xfrm>
            <a:off x="6941809" y="5444055"/>
            <a:ext cx="3199717" cy="1277622"/>
            <a:chOff x="6941810" y="5444055"/>
            <a:chExt cx="2920154" cy="1277622"/>
          </a:xfrm>
        </p:grpSpPr>
        <p:grpSp>
          <p:nvGrpSpPr>
            <p:cNvPr id="125" name="Group 124">
              <a:extLst>
                <a:ext uri="{FF2B5EF4-FFF2-40B4-BE49-F238E27FC236}">
                  <a16:creationId xmlns:a16="http://schemas.microsoft.com/office/drawing/2014/main" id="{83974F4F-3D56-4DE9-A331-75B332773E5B}"/>
                </a:ext>
              </a:extLst>
            </p:cNvPr>
            <p:cNvGrpSpPr/>
            <p:nvPr/>
          </p:nvGrpSpPr>
          <p:grpSpPr>
            <a:xfrm>
              <a:off x="7731963" y="5444055"/>
              <a:ext cx="1698070" cy="1277622"/>
              <a:chOff x="4863325" y="2905409"/>
              <a:chExt cx="1698070" cy="1277622"/>
            </a:xfrm>
          </p:grpSpPr>
          <p:pic>
            <p:nvPicPr>
              <p:cNvPr id="126" name="Picture 26" descr="What skills are necessary for a data analyst? – Film Daily">
                <a:extLst>
                  <a:ext uri="{FF2B5EF4-FFF2-40B4-BE49-F238E27FC236}">
                    <a16:creationId xmlns:a16="http://schemas.microsoft.com/office/drawing/2014/main" id="{9884FF4D-5A6D-4F7E-9154-4A4812672B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7" name="TextBox 126">
                <a:extLst>
                  <a:ext uri="{FF2B5EF4-FFF2-40B4-BE49-F238E27FC236}">
                    <a16:creationId xmlns:a16="http://schemas.microsoft.com/office/drawing/2014/main" id="{3A78E28E-6B4B-4B63-AED6-7A81179E8EF3}"/>
                  </a:ext>
                </a:extLst>
              </p:cNvPr>
              <p:cNvSpPr txBox="1"/>
              <p:nvPr/>
            </p:nvSpPr>
            <p:spPr>
              <a:xfrm>
                <a:off x="4863325" y="3813699"/>
                <a:ext cx="1698070" cy="369332"/>
              </a:xfrm>
              <a:prstGeom prst="rect">
                <a:avLst/>
              </a:prstGeom>
              <a:noFill/>
            </p:spPr>
            <p:txBody>
              <a:bodyPr wrap="square" rtlCol="0">
                <a:spAutoFit/>
              </a:bodyPr>
              <a:lstStyle/>
              <a:p>
                <a:r>
                  <a:rPr lang="en-US" dirty="0"/>
                  <a:t>Forensic Analyst</a:t>
                </a:r>
              </a:p>
            </p:txBody>
          </p:sp>
        </p:grpSp>
        <p:sp>
          <p:nvSpPr>
            <p:cNvPr id="128" name="Arrow: Bent 127">
              <a:extLst>
                <a:ext uri="{FF2B5EF4-FFF2-40B4-BE49-F238E27FC236}">
                  <a16:creationId xmlns:a16="http://schemas.microsoft.com/office/drawing/2014/main" id="{71642015-B799-42C6-B79D-E4C7D7D13103}"/>
                </a:ext>
              </a:extLst>
            </p:cNvPr>
            <p:cNvSpPr/>
            <p:nvPr/>
          </p:nvSpPr>
          <p:spPr>
            <a:xfrm rot="10800000">
              <a:off x="9139247" y="5576579"/>
              <a:ext cx="722717"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Arrow: Bent 136">
              <a:extLst>
                <a:ext uri="{FF2B5EF4-FFF2-40B4-BE49-F238E27FC236}">
                  <a16:creationId xmlns:a16="http://schemas.microsoft.com/office/drawing/2014/main" id="{E6D9EB59-FFC4-451C-BBAF-AE764DB3311D}"/>
                </a:ext>
              </a:extLst>
            </p:cNvPr>
            <p:cNvSpPr/>
            <p:nvPr/>
          </p:nvSpPr>
          <p:spPr>
            <a:xfrm rot="5400000" flipH="1" flipV="1">
              <a:off x="6987005" y="5531384"/>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7" name="Group 106">
            <a:extLst>
              <a:ext uri="{FF2B5EF4-FFF2-40B4-BE49-F238E27FC236}">
                <a16:creationId xmlns:a16="http://schemas.microsoft.com/office/drawing/2014/main" id="{4DF5D896-99AE-46E1-8740-F4D8239BABC8}"/>
              </a:ext>
            </a:extLst>
          </p:cNvPr>
          <p:cNvGrpSpPr/>
          <p:nvPr/>
        </p:nvGrpSpPr>
        <p:grpSpPr>
          <a:xfrm>
            <a:off x="8332791" y="2250949"/>
            <a:ext cx="2479148" cy="3176950"/>
            <a:chOff x="8550377" y="2214785"/>
            <a:chExt cx="2479148" cy="3176950"/>
          </a:xfrm>
        </p:grpSpPr>
        <p:grpSp>
          <p:nvGrpSpPr>
            <p:cNvPr id="120" name="Group 119">
              <a:extLst>
                <a:ext uri="{FF2B5EF4-FFF2-40B4-BE49-F238E27FC236}">
                  <a16:creationId xmlns:a16="http://schemas.microsoft.com/office/drawing/2014/main" id="{1F1F123D-AD0F-41D3-8F69-B4E0AC15FC02}"/>
                </a:ext>
              </a:extLst>
            </p:cNvPr>
            <p:cNvGrpSpPr/>
            <p:nvPr/>
          </p:nvGrpSpPr>
          <p:grpSpPr>
            <a:xfrm>
              <a:off x="8688904" y="2486294"/>
              <a:ext cx="2225227" cy="830997"/>
              <a:chOff x="6740105" y="3017490"/>
              <a:chExt cx="2225227" cy="830997"/>
            </a:xfrm>
          </p:grpSpPr>
          <p:sp>
            <p:nvSpPr>
              <p:cNvPr id="122" name="TextBox 121">
                <a:extLst>
                  <a:ext uri="{FF2B5EF4-FFF2-40B4-BE49-F238E27FC236}">
                    <a16:creationId xmlns:a16="http://schemas.microsoft.com/office/drawing/2014/main" id="{7F1AA018-3D5C-447C-A213-1E38F8A14D63}"/>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3" name="Picture 24" descr="Database | Bruker">
                <a:extLst>
                  <a:ext uri="{FF2B5EF4-FFF2-40B4-BE49-F238E27FC236}">
                    <a16:creationId xmlns:a16="http://schemas.microsoft.com/office/drawing/2014/main" id="{F8176C63-633D-44D7-8065-3EEBEB812C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39" name="TextBox 138">
              <a:extLst>
                <a:ext uri="{FF2B5EF4-FFF2-40B4-BE49-F238E27FC236}">
                  <a16:creationId xmlns:a16="http://schemas.microsoft.com/office/drawing/2014/main" id="{77C4864B-2170-49CF-A8EB-CC0972CC1DED}"/>
                </a:ext>
              </a:extLst>
            </p:cNvPr>
            <p:cNvSpPr txBox="1"/>
            <p:nvPr/>
          </p:nvSpPr>
          <p:spPr>
            <a:xfrm>
              <a:off x="8787950" y="358355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44" name="TextBox 143">
              <a:extLst>
                <a:ext uri="{FF2B5EF4-FFF2-40B4-BE49-F238E27FC236}">
                  <a16:creationId xmlns:a16="http://schemas.microsoft.com/office/drawing/2014/main" id="{BA9FD147-4597-49EB-85C0-239660C7337D}"/>
                </a:ext>
              </a:extLst>
            </p:cNvPr>
            <p:cNvSpPr txBox="1"/>
            <p:nvPr/>
          </p:nvSpPr>
          <p:spPr>
            <a:xfrm>
              <a:off x="8787950" y="420473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45" name="Rectangle: Rounded Corners 144">
              <a:extLst>
                <a:ext uri="{FF2B5EF4-FFF2-40B4-BE49-F238E27FC236}">
                  <a16:creationId xmlns:a16="http://schemas.microsoft.com/office/drawing/2014/main" id="{A0CD7D1E-8B03-4432-94B6-695252A53293}"/>
                </a:ext>
              </a:extLst>
            </p:cNvPr>
            <p:cNvSpPr/>
            <p:nvPr/>
          </p:nvSpPr>
          <p:spPr>
            <a:xfrm>
              <a:off x="8550377" y="2214785"/>
              <a:ext cx="2479148" cy="2562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C0BC05A0-700F-48E2-80B0-159E532FF53E}"/>
                </a:ext>
              </a:extLst>
            </p:cNvPr>
            <p:cNvSpPr txBox="1"/>
            <p:nvPr/>
          </p:nvSpPr>
          <p:spPr>
            <a:xfrm>
              <a:off x="8871199" y="4806960"/>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sp>
        <p:nvSpPr>
          <p:cNvPr id="148" name="TextBox 147">
            <a:extLst>
              <a:ext uri="{FF2B5EF4-FFF2-40B4-BE49-F238E27FC236}">
                <a16:creationId xmlns:a16="http://schemas.microsoft.com/office/drawing/2014/main" id="{D79196FC-4828-4B2E-A66A-E03F3E9C11E3}"/>
              </a:ext>
            </a:extLst>
          </p:cNvPr>
          <p:cNvSpPr txBox="1"/>
          <p:nvPr/>
        </p:nvSpPr>
        <p:spPr>
          <a:xfrm>
            <a:off x="11160635" y="3203297"/>
            <a:ext cx="97654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49" name="Arrow: Bent 148">
            <a:extLst>
              <a:ext uri="{FF2B5EF4-FFF2-40B4-BE49-F238E27FC236}">
                <a16:creationId xmlns:a16="http://schemas.microsoft.com/office/drawing/2014/main" id="{A5C1D885-A0EE-46BB-B952-8F9E090324F5}"/>
              </a:ext>
            </a:extLst>
          </p:cNvPr>
          <p:cNvSpPr/>
          <p:nvPr/>
        </p:nvSpPr>
        <p:spPr>
          <a:xfrm rot="10800000">
            <a:off x="10052266" y="3962579"/>
            <a:ext cx="1653769" cy="2648484"/>
          </a:xfrm>
          <a:prstGeom prst="bentArrow">
            <a:avLst>
              <a:gd name="adj1" fmla="val 7503"/>
              <a:gd name="adj2" fmla="val 9625"/>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Arrow: Right 149">
            <a:extLst>
              <a:ext uri="{FF2B5EF4-FFF2-40B4-BE49-F238E27FC236}">
                <a16:creationId xmlns:a16="http://schemas.microsoft.com/office/drawing/2014/main" id="{D4C2A8CD-E881-4597-B75B-6DF5CD9D9D2F}"/>
              </a:ext>
            </a:extLst>
          </p:cNvPr>
          <p:cNvSpPr/>
          <p:nvPr/>
        </p:nvSpPr>
        <p:spPr>
          <a:xfrm>
            <a:off x="7973657" y="3363925"/>
            <a:ext cx="35424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Right 158">
            <a:extLst>
              <a:ext uri="{FF2B5EF4-FFF2-40B4-BE49-F238E27FC236}">
                <a16:creationId xmlns:a16="http://schemas.microsoft.com/office/drawing/2014/main" id="{4424144A-FD60-4C34-9B97-B6C094580ACC}"/>
              </a:ext>
            </a:extLst>
          </p:cNvPr>
          <p:cNvSpPr/>
          <p:nvPr/>
        </p:nvSpPr>
        <p:spPr>
          <a:xfrm>
            <a:off x="10811040" y="3368342"/>
            <a:ext cx="377741"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2540C463-A654-4032-B0E7-A4F58E363DEF}"/>
              </a:ext>
            </a:extLst>
          </p:cNvPr>
          <p:cNvSpPr/>
          <p:nvPr/>
        </p:nvSpPr>
        <p:spPr>
          <a:xfrm>
            <a:off x="3236585" y="34228"/>
            <a:ext cx="8923017" cy="681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0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6F4A17C2-D16E-4FE6-B09A-8EE2232A3DFC}"/>
              </a:ext>
            </a:extLst>
          </p:cNvPr>
          <p:cNvGrpSpPr/>
          <p:nvPr/>
        </p:nvGrpSpPr>
        <p:grpSpPr>
          <a:xfrm>
            <a:off x="22382" y="-29356"/>
            <a:ext cx="9181756" cy="4359932"/>
            <a:chOff x="22382" y="-29356"/>
            <a:chExt cx="9181756" cy="4359932"/>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grpSp>
          <p:nvGrpSpPr>
            <p:cNvPr id="3" name="Group 2">
              <a:extLst>
                <a:ext uri="{FF2B5EF4-FFF2-40B4-BE49-F238E27FC236}">
                  <a16:creationId xmlns:a16="http://schemas.microsoft.com/office/drawing/2014/main" id="{8ADE100C-046B-4E14-BB1F-12538D18283A}"/>
                </a:ext>
              </a:extLst>
            </p:cNvPr>
            <p:cNvGrpSpPr/>
            <p:nvPr/>
          </p:nvGrpSpPr>
          <p:grpSpPr>
            <a:xfrm>
              <a:off x="3817209" y="3352104"/>
              <a:ext cx="2117275" cy="978472"/>
              <a:chOff x="4884211" y="2812458"/>
              <a:chExt cx="211727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838347" y="2889354"/>
                <a:ext cx="1163139" cy="830997"/>
              </a:xfrm>
              <a:prstGeom prst="rect">
                <a:avLst/>
              </a:prstGeom>
              <a:noFill/>
            </p:spPr>
            <p:txBody>
              <a:bodyPr wrap="none" rtlCol="0">
                <a:spAutoFit/>
              </a:bodyPr>
              <a:lstStyle/>
              <a:p>
                <a:pPr algn="ctr"/>
                <a:r>
                  <a:rPr lang="en-US" sz="1600" dirty="0"/>
                  <a:t>Forensic</a:t>
                </a:r>
              </a:p>
              <a:p>
                <a:pPr algn="ctr"/>
                <a:r>
                  <a:rPr lang="en-US" sz="1600" dirty="0"/>
                  <a:t>Analyst/</a:t>
                </a:r>
              </a:p>
              <a:p>
                <a:pPr algn="ctr"/>
                <a:r>
                  <a:rPr lang="en-US" sz="1600" dirty="0"/>
                  <a:t>Investigator</a:t>
                </a:r>
              </a:p>
            </p:txBody>
          </p:sp>
        </p:gr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67" name="Group 1066">
              <a:extLst>
                <a:ext uri="{FF2B5EF4-FFF2-40B4-BE49-F238E27FC236}">
                  <a16:creationId xmlns:a16="http://schemas.microsoft.com/office/drawing/2014/main" id="{A9DAC030-7620-44E3-98C3-E3BCC85114E1}"/>
                </a:ext>
              </a:extLst>
            </p:cNvPr>
            <p:cNvGrpSpPr/>
            <p:nvPr/>
          </p:nvGrpSpPr>
          <p:grpSpPr>
            <a:xfrm>
              <a:off x="77693" y="1032129"/>
              <a:ext cx="9093363" cy="1459673"/>
              <a:chOff x="77693" y="1032129"/>
              <a:chExt cx="9093363" cy="1459673"/>
            </a:xfrm>
          </p:grpSpPr>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8838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2" name="Picture 24" descr="Database | Bruker">
                <a:extLst>
                  <a:ext uri="{FF2B5EF4-FFF2-40B4-BE49-F238E27FC236}">
                    <a16:creationId xmlns:a16="http://schemas.microsoft.com/office/drawing/2014/main" id="{3512CEC2-84E8-4163-9FB1-DC0AFD9E48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1284840"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4" descr="Database | Bruker">
                <a:extLst>
                  <a:ext uri="{FF2B5EF4-FFF2-40B4-BE49-F238E27FC236}">
                    <a16:creationId xmlns:a16="http://schemas.microsoft.com/office/drawing/2014/main" id="{19F1D68F-3145-4437-8B5C-D7609B6B24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28632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4" descr="Database | Bruker">
                <a:extLst>
                  <a:ext uri="{FF2B5EF4-FFF2-40B4-BE49-F238E27FC236}">
                    <a16:creationId xmlns:a16="http://schemas.microsoft.com/office/drawing/2014/main" id="{A07762AE-9BED-4B6F-92F4-0BA8427C7D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330212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4" descr="Database | Bruker">
                <a:extLst>
                  <a:ext uri="{FF2B5EF4-FFF2-40B4-BE49-F238E27FC236}">
                    <a16:creationId xmlns:a16="http://schemas.microsoft.com/office/drawing/2014/main" id="{D7C5AA57-AFDE-49E0-B826-774B8143278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431791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4" descr="Database | Bruker">
                <a:extLst>
                  <a:ext uri="{FF2B5EF4-FFF2-40B4-BE49-F238E27FC236}">
                    <a16:creationId xmlns:a16="http://schemas.microsoft.com/office/drawing/2014/main" id="{DE549DDC-4512-4A6F-BCCF-92852C2569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536213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4" descr="Database | Bruker">
                <a:extLst>
                  <a:ext uri="{FF2B5EF4-FFF2-40B4-BE49-F238E27FC236}">
                    <a16:creationId xmlns:a16="http://schemas.microsoft.com/office/drawing/2014/main" id="{7E1C4D27-FF38-40B8-B46A-89F521E3C1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6397531"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24" descr="Database | Bruker">
                <a:extLst>
                  <a:ext uri="{FF2B5EF4-FFF2-40B4-BE49-F238E27FC236}">
                    <a16:creationId xmlns:a16="http://schemas.microsoft.com/office/drawing/2014/main" id="{AAA01E56-3B57-4EFC-BB1E-6EE426F883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7437913"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4" descr="Database | Bruker">
                <a:extLst>
                  <a:ext uri="{FF2B5EF4-FFF2-40B4-BE49-F238E27FC236}">
                    <a16:creationId xmlns:a16="http://schemas.microsoft.com/office/drawing/2014/main" id="{B54D99BB-FB44-4922-9AB4-B4A20AC34C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59787" y="1991798"/>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Arrow Connector 1030">
                <a:extLst>
                  <a:ext uri="{FF2B5EF4-FFF2-40B4-BE49-F238E27FC236}">
                    <a16:creationId xmlns:a16="http://schemas.microsoft.com/office/drawing/2014/main" id="{06DC3C58-0555-47B4-BB88-F7E3C4DE5016}"/>
                  </a:ext>
                </a:extLst>
              </p:cNvPr>
              <p:cNvCxnSpPr>
                <a:stCxn id="21" idx="2"/>
                <a:endCxn id="127" idx="0"/>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a:endCxn id="152" idx="0"/>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a:endCxn id="153" idx="0"/>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a:endCxn id="154" idx="0"/>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a:endCxn id="155" idx="0"/>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a:endCxn id="156" idx="0"/>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a:endCxn id="157" idx="0"/>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a:endCxn id="158" idx="0"/>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a:endCxn id="159" idx="0"/>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EA0D06DB-767A-496C-B035-661D1BDE538E}"/>
                </a:ext>
              </a:extLst>
            </p:cNvPr>
            <p:cNvSpPr txBox="1"/>
            <p:nvPr/>
          </p:nvSpPr>
          <p:spPr>
            <a:xfrm>
              <a:off x="77693" y="266207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265765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26640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267043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266404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267079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267625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stCxn id="127" idx="2"/>
              <a:endCxn id="188" idx="0"/>
            </p:cNvCxnSpPr>
            <p:nvPr/>
          </p:nvCxnSpPr>
          <p:spPr>
            <a:xfrm>
              <a:off x="538383" y="2491802"/>
              <a:ext cx="334" cy="17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stCxn id="152" idx="2"/>
              <a:endCxn id="189" idx="0"/>
            </p:cNvCxnSpPr>
            <p:nvPr/>
          </p:nvCxnSpPr>
          <p:spPr>
            <a:xfrm>
              <a:off x="1534842" y="2473673"/>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stCxn id="153" idx="2"/>
              <a:endCxn id="190" idx="0"/>
            </p:cNvCxnSpPr>
            <p:nvPr/>
          </p:nvCxnSpPr>
          <p:spPr>
            <a:xfrm flipH="1">
              <a:off x="2530969" y="2491802"/>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stCxn id="154" idx="2"/>
              <a:endCxn id="191" idx="0"/>
            </p:cNvCxnSpPr>
            <p:nvPr/>
          </p:nvCxnSpPr>
          <p:spPr>
            <a:xfrm>
              <a:off x="3552123" y="2491802"/>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stCxn id="155" idx="2"/>
              <a:endCxn id="192" idx="0"/>
            </p:cNvCxnSpPr>
            <p:nvPr/>
          </p:nvCxnSpPr>
          <p:spPr>
            <a:xfrm flipH="1">
              <a:off x="4566594" y="2491802"/>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stCxn id="156" idx="2"/>
              <a:endCxn id="193" idx="0"/>
            </p:cNvCxnSpPr>
            <p:nvPr/>
          </p:nvCxnSpPr>
          <p:spPr>
            <a:xfrm flipH="1">
              <a:off x="5610857" y="2491802"/>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stCxn id="157" idx="2"/>
              <a:endCxn id="194" idx="0"/>
            </p:cNvCxnSpPr>
            <p:nvPr/>
          </p:nvCxnSpPr>
          <p:spPr>
            <a:xfrm>
              <a:off x="6647533" y="2473673"/>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stCxn id="158" idx="2"/>
              <a:endCxn id="195" idx="0"/>
            </p:cNvCxnSpPr>
            <p:nvPr/>
          </p:nvCxnSpPr>
          <p:spPr>
            <a:xfrm>
              <a:off x="7687915" y="2491802"/>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stCxn id="159" idx="2"/>
              <a:endCxn id="196" idx="0"/>
            </p:cNvCxnSpPr>
            <p:nvPr/>
          </p:nvCxnSpPr>
          <p:spPr>
            <a:xfrm>
              <a:off x="8709789" y="2491802"/>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707095"/>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49498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stCxn id="21" idx="2"/>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847849" y="5418435"/>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88" name="TextBox 187">
            <a:extLst>
              <a:ext uri="{FF2B5EF4-FFF2-40B4-BE49-F238E27FC236}">
                <a16:creationId xmlns:a16="http://schemas.microsoft.com/office/drawing/2014/main" id="{EA0D06DB-767A-496C-B035-661D1BDE538E}"/>
              </a:ext>
            </a:extLst>
          </p:cNvPr>
          <p:cNvSpPr txBox="1"/>
          <p:nvPr/>
        </p:nvSpPr>
        <p:spPr>
          <a:xfrm>
            <a:off x="77693" y="474514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474072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474711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475350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474711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475386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475932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cxnSpLocks/>
          </p:cNvCxnSpPr>
          <p:nvPr/>
        </p:nvCxnSpPr>
        <p:spPr>
          <a:xfrm flipH="1">
            <a:off x="538717" y="4538664"/>
            <a:ext cx="4208" cy="21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cxnSpLocks/>
            <a:endCxn id="189" idx="0"/>
          </p:cNvCxnSpPr>
          <p:nvPr/>
        </p:nvCxnSpPr>
        <p:spPr>
          <a:xfrm>
            <a:off x="1534842" y="4556745"/>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cxnSpLocks/>
            <a:endCxn id="190" idx="0"/>
          </p:cNvCxnSpPr>
          <p:nvPr/>
        </p:nvCxnSpPr>
        <p:spPr>
          <a:xfrm flipH="1">
            <a:off x="2530969" y="4574874"/>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cxnSpLocks/>
            <a:endCxn id="191" idx="0"/>
          </p:cNvCxnSpPr>
          <p:nvPr/>
        </p:nvCxnSpPr>
        <p:spPr>
          <a:xfrm>
            <a:off x="3552123" y="4574874"/>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endCxn id="192" idx="0"/>
          </p:cNvCxnSpPr>
          <p:nvPr/>
        </p:nvCxnSpPr>
        <p:spPr>
          <a:xfrm flipH="1">
            <a:off x="4566594" y="4574874"/>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cxnSpLocks/>
            <a:endCxn id="193" idx="0"/>
          </p:cNvCxnSpPr>
          <p:nvPr/>
        </p:nvCxnSpPr>
        <p:spPr>
          <a:xfrm flipH="1">
            <a:off x="5610857" y="4574874"/>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cxnSpLocks/>
            <a:endCxn id="194" idx="0"/>
          </p:cNvCxnSpPr>
          <p:nvPr/>
        </p:nvCxnSpPr>
        <p:spPr>
          <a:xfrm>
            <a:off x="6647533" y="4556745"/>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cxnSpLocks/>
            <a:endCxn id="195" idx="0"/>
          </p:cNvCxnSpPr>
          <p:nvPr/>
        </p:nvCxnSpPr>
        <p:spPr>
          <a:xfrm>
            <a:off x="7687915" y="4574874"/>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cxnSpLocks/>
            <a:endCxn id="196" idx="0"/>
          </p:cNvCxnSpPr>
          <p:nvPr/>
        </p:nvCxnSpPr>
        <p:spPr>
          <a:xfrm>
            <a:off x="8709789" y="4574874"/>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1375977"/>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grpSp>
        <p:nvGrpSpPr>
          <p:cNvPr id="85" name="Group 84">
            <a:extLst>
              <a:ext uri="{FF2B5EF4-FFF2-40B4-BE49-F238E27FC236}">
                <a16:creationId xmlns:a16="http://schemas.microsoft.com/office/drawing/2014/main" id="{87245174-646E-4CB8-9515-68FADE31415B}"/>
              </a:ext>
            </a:extLst>
          </p:cNvPr>
          <p:cNvGrpSpPr/>
          <p:nvPr/>
        </p:nvGrpSpPr>
        <p:grpSpPr>
          <a:xfrm>
            <a:off x="1190600" y="2805471"/>
            <a:ext cx="1936663" cy="969762"/>
            <a:chOff x="4467936" y="2905409"/>
            <a:chExt cx="1676012" cy="978472"/>
          </a:xfrm>
        </p:grpSpPr>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4467936" y="3012542"/>
              <a:ext cx="878061" cy="756571"/>
            </a:xfrm>
            <a:prstGeom prst="rect">
              <a:avLst/>
            </a:prstGeom>
            <a:noFill/>
          </p:spPr>
          <p:txBody>
            <a:bodyPr wrap="none" rtlCol="0">
              <a:spAutoFit/>
            </a:bodyPr>
            <a:lstStyle/>
            <a:p>
              <a:r>
                <a:rPr lang="en-US" sz="1600" dirty="0"/>
                <a:t>Forensic</a:t>
              </a:r>
            </a:p>
            <a:p>
              <a:r>
                <a:rPr lang="en-US" sz="1600" dirty="0"/>
                <a:t>Analyst</a:t>
              </a:r>
            </a:p>
          </p:txBody>
        </p:sp>
      </p:gr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CE6B379-5AD4-443E-AEA7-73DFF0821670}"/>
              </a:ext>
            </a:extLst>
          </p:cNvPr>
          <p:cNvCxnSpPr/>
          <p:nvPr/>
        </p:nvCxnSpPr>
        <p:spPr>
          <a:xfrm>
            <a:off x="533356" y="1973669"/>
            <a:ext cx="8172024" cy="1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8A85F3-B2E2-4704-BA84-58E6772EAA34}"/>
              </a:ext>
            </a:extLst>
          </p:cNvPr>
          <p:cNvCxnSpPr>
            <a:cxnSpLocks/>
            <a:endCxn id="80" idx="0"/>
          </p:cNvCxnSpPr>
          <p:nvPr/>
        </p:nvCxnSpPr>
        <p:spPr>
          <a:xfrm>
            <a:off x="4835217" y="1975533"/>
            <a:ext cx="4976" cy="15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EB3A4E8-6762-40AA-A33B-E70D8CB20A11}"/>
              </a:ext>
            </a:extLst>
          </p:cNvPr>
          <p:cNvCxnSpPr>
            <a:cxnSpLocks/>
          </p:cNvCxnSpPr>
          <p:nvPr/>
        </p:nvCxnSpPr>
        <p:spPr>
          <a:xfrm>
            <a:off x="533356" y="4551376"/>
            <a:ext cx="8172023" cy="26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788583" y="3528939"/>
            <a:ext cx="3478158" cy="1410153"/>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73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930766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8FFBD53-6905-4A11-9C11-C43546F2EA3D}"/>
              </a:ext>
            </a:extLst>
          </p:cNvPr>
          <p:cNvSpPr txBox="1"/>
          <p:nvPr/>
        </p:nvSpPr>
        <p:spPr>
          <a:xfrm>
            <a:off x="4371782" y="144670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31" name="Straight Arrow Connector 1030">
            <a:extLst>
              <a:ext uri="{FF2B5EF4-FFF2-40B4-BE49-F238E27FC236}">
                <a16:creationId xmlns:a16="http://schemas.microsoft.com/office/drawing/2014/main" id="{06DC3C58-0555-47B4-BB88-F7E3C4DE5016}"/>
              </a:ext>
            </a:extLst>
          </p:cNvPr>
          <p:cNvCxnSpPr>
            <a:cxnSpLocks/>
          </p:cNvCxnSpPr>
          <p:nvPr/>
        </p:nvCxnSpPr>
        <p:spPr>
          <a:xfrm flipH="1">
            <a:off x="4832472" y="1926179"/>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912000" y="5092063"/>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96" name="TextBox 195">
            <a:extLst>
              <a:ext uri="{FF2B5EF4-FFF2-40B4-BE49-F238E27FC236}">
                <a16:creationId xmlns:a16="http://schemas.microsoft.com/office/drawing/2014/main" id="{0D84C751-A71B-48C9-AC92-14F3067AC339}"/>
              </a:ext>
            </a:extLst>
          </p:cNvPr>
          <p:cNvSpPr txBox="1"/>
          <p:nvPr/>
        </p:nvSpPr>
        <p:spPr>
          <a:xfrm>
            <a:off x="4381524" y="457584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620" y="2805471"/>
            <a:ext cx="1130643" cy="96976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2303545" y="2473278"/>
            <a:ext cx="1014616" cy="749836"/>
          </a:xfrm>
          <a:prstGeom prst="rect">
            <a:avLst/>
          </a:prstGeom>
          <a:noFill/>
        </p:spPr>
        <p:txBody>
          <a:bodyPr wrap="none" rtlCol="0">
            <a:spAutoFit/>
          </a:bodyPr>
          <a:lstStyle/>
          <a:p>
            <a:r>
              <a:rPr lang="en-US" sz="1600" dirty="0"/>
              <a:t>Forensic</a:t>
            </a:r>
          </a:p>
          <a:p>
            <a:r>
              <a:rPr lang="en-US" sz="1600" dirty="0"/>
              <a:t>Analyst</a:t>
            </a:r>
          </a:p>
        </p:txBody>
      </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939598" y="3466228"/>
            <a:ext cx="2885872" cy="1011795"/>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9" name="Straight Arrow Connector 88">
            <a:extLst>
              <a:ext uri="{FF2B5EF4-FFF2-40B4-BE49-F238E27FC236}">
                <a16:creationId xmlns:a16="http://schemas.microsoft.com/office/drawing/2014/main" id="{2037171B-F2F8-3B0E-1FCE-51B24F95DCA9}"/>
              </a:ext>
            </a:extLst>
          </p:cNvPr>
          <p:cNvCxnSpPr>
            <a:cxnSpLocks/>
          </p:cNvCxnSpPr>
          <p:nvPr/>
        </p:nvCxnSpPr>
        <p:spPr>
          <a:xfrm>
            <a:off x="4831960" y="1257782"/>
            <a:ext cx="3620" cy="22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38CCEF0-5DC5-94E3-6396-05F6BE97622A}"/>
              </a:ext>
            </a:extLst>
          </p:cNvPr>
          <p:cNvSpPr txBox="1"/>
          <p:nvPr/>
        </p:nvSpPr>
        <p:spPr>
          <a:xfrm>
            <a:off x="4279213" y="989565"/>
            <a:ext cx="1127809" cy="338554"/>
          </a:xfrm>
          <a:prstGeom prst="rect">
            <a:avLst/>
          </a:prstGeom>
          <a:noFill/>
        </p:spPr>
        <p:txBody>
          <a:bodyPr wrap="none" rtlCol="0">
            <a:spAutoFit/>
          </a:bodyPr>
          <a:lstStyle/>
          <a:p>
            <a:r>
              <a:rPr lang="en-US" sz="1600" dirty="0"/>
              <a:t>IoT Devices</a:t>
            </a:r>
          </a:p>
        </p:txBody>
      </p:sp>
      <p:cxnSp>
        <p:nvCxnSpPr>
          <p:cNvPr id="94" name="Straight Arrow Connector 93">
            <a:extLst>
              <a:ext uri="{FF2B5EF4-FFF2-40B4-BE49-F238E27FC236}">
                <a16:creationId xmlns:a16="http://schemas.microsoft.com/office/drawing/2014/main" id="{F7A9B040-009C-74EF-0C27-1BB1E3A58167}"/>
              </a:ext>
            </a:extLst>
          </p:cNvPr>
          <p:cNvCxnSpPr>
            <a:cxnSpLocks/>
          </p:cNvCxnSpPr>
          <p:nvPr/>
        </p:nvCxnSpPr>
        <p:spPr>
          <a:xfrm>
            <a:off x="4852832" y="5068291"/>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7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(Section 2.4)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1019667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6CAB12E-B9CA-476D-A76C-98827834E6D2}"/>
              </a:ext>
            </a:extLst>
          </p:cNvPr>
          <p:cNvSpPr txBox="1"/>
          <p:nvPr/>
        </p:nvSpPr>
        <p:spPr>
          <a:xfrm>
            <a:off x="9144397" y="2340645"/>
            <a:ext cx="118103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2.1</a:t>
            </a:r>
          </a:p>
        </p:txBody>
      </p:sp>
      <p:sp>
        <p:nvSpPr>
          <p:cNvPr id="105" name="TextBox 104">
            <a:extLst>
              <a:ext uri="{FF2B5EF4-FFF2-40B4-BE49-F238E27FC236}">
                <a16:creationId xmlns:a16="http://schemas.microsoft.com/office/drawing/2014/main" id="{54B872A4-8AB3-4B88-83E9-65B914433CED}"/>
              </a:ext>
            </a:extLst>
          </p:cNvPr>
          <p:cNvSpPr txBox="1"/>
          <p:nvPr/>
        </p:nvSpPr>
        <p:spPr>
          <a:xfrm>
            <a:off x="8798725" y="3254555"/>
            <a:ext cx="131535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2.2</a:t>
            </a:r>
          </a:p>
        </p:txBody>
      </p:sp>
      <p:sp>
        <p:nvSpPr>
          <p:cNvPr id="106" name="TextBox 105">
            <a:extLst>
              <a:ext uri="{FF2B5EF4-FFF2-40B4-BE49-F238E27FC236}">
                <a16:creationId xmlns:a16="http://schemas.microsoft.com/office/drawing/2014/main" id="{F4BB468A-D565-48F4-82CD-FB10D56A3D1E}"/>
              </a:ext>
            </a:extLst>
          </p:cNvPr>
          <p:cNvSpPr txBox="1"/>
          <p:nvPr/>
        </p:nvSpPr>
        <p:spPr>
          <a:xfrm>
            <a:off x="838067" y="4723389"/>
            <a:ext cx="1350376" cy="369332"/>
          </a:xfrm>
          <a:prstGeom prst="rect">
            <a:avLst/>
          </a:prstGeom>
          <a:noFill/>
        </p:spPr>
        <p:txBody>
          <a:bodyPr wrap="square">
            <a:spAutoFit/>
          </a:bodyPr>
          <a:lstStyle/>
          <a:p>
            <a:r>
              <a:rPr lang="en-US" sz="1800" dirty="0">
                <a:solidFill>
                  <a:schemeClr val="tx1"/>
                </a:solidFill>
              </a:rPr>
              <a:t>(Section 2.3)</a:t>
            </a:r>
            <a:endParaRPr lang="en-US" dirty="0"/>
          </a:p>
        </p:txBody>
      </p:sp>
    </p:spTree>
    <p:extLst>
      <p:ext uri="{BB962C8B-B14F-4D97-AF65-F5344CB8AC3E}">
        <p14:creationId xmlns:p14="http://schemas.microsoft.com/office/powerpoint/2010/main" val="344064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5260</TotalTime>
  <Words>1408</Words>
  <Application>Microsoft Office PowerPoint</Application>
  <PresentationFormat>Widescreen</PresentationFormat>
  <Paragraphs>549</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Tien</dc:creator>
  <cp:lastModifiedBy>Nguyen, Tien</cp:lastModifiedBy>
  <cp:revision>349</cp:revision>
  <dcterms:created xsi:type="dcterms:W3CDTF">2022-04-01T19:55:08Z</dcterms:created>
  <dcterms:modified xsi:type="dcterms:W3CDTF">2024-05-06T05:02:55Z</dcterms:modified>
</cp:coreProperties>
</file>