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varScale="1">
        <p:scale>
          <a:sx n="103" d="100"/>
          <a:sy n="103" d="100"/>
        </p:scale>
        <p:origin x="7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13</a:t>
            </a:fld>
            <a:endParaRPr lang="en-US"/>
          </a:p>
        </p:txBody>
      </p:sp>
    </p:spTree>
    <p:extLst>
      <p:ext uri="{BB962C8B-B14F-4D97-AF65-F5344CB8AC3E}">
        <p14:creationId xmlns:p14="http://schemas.microsoft.com/office/powerpoint/2010/main" val="333609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14</a:t>
            </a:fld>
            <a:endParaRPr lang="en-US"/>
          </a:p>
        </p:txBody>
      </p:sp>
    </p:spTree>
    <p:extLst>
      <p:ext uri="{BB962C8B-B14F-4D97-AF65-F5344CB8AC3E}">
        <p14:creationId xmlns:p14="http://schemas.microsoft.com/office/powerpoint/2010/main" val="60360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12/20/2022</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12/20/2022</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gif"/></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10507" y="3681754"/>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37110" y="502104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722972" y="631112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208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817352-03E6-2FBC-A904-DC7F614F93A4}"/>
              </a:ext>
            </a:extLst>
          </p:cNvPr>
          <p:cNvGrpSpPr/>
          <p:nvPr/>
        </p:nvGrpSpPr>
        <p:grpSpPr>
          <a:xfrm>
            <a:off x="2440606" y="2552234"/>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2407923"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4592526" y="4533793"/>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rgbClr val="FF0000"/>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6833684"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174132"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7620893"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303170" y="3647210"/>
            <a:ext cx="1758027" cy="1519484"/>
            <a:chOff x="10061793" y="4258298"/>
            <a:chExt cx="1758027" cy="1519484"/>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3" y="5193007"/>
              <a:ext cx="175802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 </a:t>
              </a:r>
            </a:p>
            <a:p>
              <a:pPr algn="ctr"/>
              <a:r>
                <a:rPr lang="en-US" sz="1600" dirty="0">
                  <a:solidFill>
                    <a:schemeClr val="tx1"/>
                  </a:solidFill>
                </a:rPr>
                <a:t>Recommendation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9436268" y="510295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6600314"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6944849"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068863"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064277"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071127" y="2209929"/>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Symbolic Execution</a:t>
            </a:r>
          </a:p>
          <a:p>
            <a:pPr algn="ctr"/>
            <a:r>
              <a:rPr lang="en-US" sz="1600" b="1" dirty="0">
                <a:solidFill>
                  <a:schemeClr val="tx1"/>
                </a:solidFill>
              </a:rPr>
              <a:t>Symbolic Exec. Trace Modeling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7724227"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3967241" y="186765"/>
            <a:ext cx="3764943" cy="621276"/>
            <a:chOff x="4706854" y="186765"/>
            <a:chExt cx="3734737"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706854" y="497403"/>
              <a:ext cx="65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3944265"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3930551"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Symbolic Execution</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093457" y="6311129"/>
            <a:ext cx="343364" cy="369332"/>
          </a:xfrm>
          <a:prstGeom prst="rect">
            <a:avLst/>
          </a:prstGeom>
          <a:noFill/>
        </p:spPr>
        <p:txBody>
          <a:bodyPr wrap="none" rtlCol="0">
            <a:spAutoFit/>
          </a:bodyPr>
          <a:lstStyle/>
          <a:p>
            <a:r>
              <a:rPr lang="en-US" dirty="0"/>
              <a:t>…</a:t>
            </a:r>
          </a:p>
        </p:txBody>
      </p:sp>
      <p:sp>
        <p:nvSpPr>
          <p:cNvPr id="3" name="Arrow: Right 2">
            <a:extLst>
              <a:ext uri="{FF2B5EF4-FFF2-40B4-BE49-F238E27FC236}">
                <a16:creationId xmlns:a16="http://schemas.microsoft.com/office/drawing/2014/main" id="{F413AB4D-5369-0529-7EE5-0DFB599DE7E9}"/>
              </a:ext>
            </a:extLst>
          </p:cNvPr>
          <p:cNvSpPr/>
          <p:nvPr/>
        </p:nvSpPr>
        <p:spPr>
          <a:xfrm>
            <a:off x="8895854" y="3599809"/>
            <a:ext cx="312534" cy="2079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01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73723A7-79FF-A156-C533-2B7C5150CC6E}"/>
              </a:ext>
            </a:extLst>
          </p:cNvPr>
          <p:cNvSpPr>
            <a:spLocks noGrp="1" noRot="1" noMove="1" noResize="1" noEditPoints="1" noAdjustHandles="1" noChangeArrowheads="1" noChangeShapeType="1"/>
          </p:cNvSpPr>
          <p:nvPr/>
        </p:nvSpPr>
        <p:spPr>
          <a:xfrm>
            <a:off x="8179514" y="6068891"/>
            <a:ext cx="1093573" cy="8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26" name="Picture 2" descr="Code::Blocks — Википедия">
            <a:extLst>
              <a:ext uri="{FF2B5EF4-FFF2-40B4-BE49-F238E27FC236}">
                <a16:creationId xmlns:a16="http://schemas.microsoft.com/office/drawing/2014/main" id="{4EFAC4F3-3EF2-3C5A-2014-DA9461BC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84" y="397289"/>
            <a:ext cx="1732810" cy="13472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2FBC94D-E5FD-7F3A-DCFD-7777BE8B18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884" y="2333514"/>
            <a:ext cx="1732810" cy="112174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463914F-A84A-FA6F-1425-3828D2A2A64D}"/>
              </a:ext>
            </a:extLst>
          </p:cNvPr>
          <p:cNvGrpSpPr/>
          <p:nvPr/>
        </p:nvGrpSpPr>
        <p:grpSpPr>
          <a:xfrm>
            <a:off x="4509891" y="397289"/>
            <a:ext cx="1960323" cy="1250314"/>
            <a:chOff x="4509891" y="1342574"/>
            <a:chExt cx="1960323" cy="1250314"/>
          </a:xfrm>
        </p:grpSpPr>
        <p:pic>
          <p:nvPicPr>
            <p:cNvPr id="1034" name="Picture 10" descr="Risk Impact Assessment and its Role in Disaster Recovery Planning">
              <a:extLst>
                <a:ext uri="{FF2B5EF4-FFF2-40B4-BE49-F238E27FC236}">
                  <a16:creationId xmlns:a16="http://schemas.microsoft.com/office/drawing/2014/main" id="{CA4079D2-E03F-A546-6CE6-BD10CFF0C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9891" y="1342574"/>
              <a:ext cx="1875471" cy="12503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607BE4-E476-95C7-3743-07A0EE3283D0}"/>
                </a:ext>
              </a:extLst>
            </p:cNvPr>
            <p:cNvSpPr txBox="1"/>
            <p:nvPr/>
          </p:nvSpPr>
          <p:spPr>
            <a:xfrm>
              <a:off x="4509891" y="1487947"/>
              <a:ext cx="1960323" cy="923330"/>
            </a:xfrm>
            <a:prstGeom prst="rect">
              <a:avLst/>
            </a:prstGeom>
            <a:noFill/>
          </p:spPr>
          <p:txBody>
            <a:bodyPr wrap="square" rtlCol="0">
              <a:spAutoFit/>
            </a:bodyPr>
            <a:lstStyle/>
            <a:p>
              <a:r>
                <a:rPr lang="en-US" dirty="0"/>
                <a:t>Security Vulnerability Assessment</a:t>
              </a:r>
            </a:p>
          </p:txBody>
        </p:sp>
      </p:grpSp>
      <p:pic>
        <p:nvPicPr>
          <p:cNvPr id="1032" name="Picture 8">
            <a:extLst>
              <a:ext uri="{FF2B5EF4-FFF2-40B4-BE49-F238E27FC236}">
                <a16:creationId xmlns:a16="http://schemas.microsoft.com/office/drawing/2014/main" id="{BF5D4A19-59FC-A59E-429B-0CE8B52C5F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9493" y="2269111"/>
            <a:ext cx="1933070" cy="13980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EFD67E-4791-C57B-5556-90FE3F74DCF5}"/>
              </a:ext>
            </a:extLst>
          </p:cNvPr>
          <p:cNvSpPr txBox="1"/>
          <p:nvPr/>
        </p:nvSpPr>
        <p:spPr>
          <a:xfrm>
            <a:off x="4432896" y="1837384"/>
            <a:ext cx="2158134" cy="646331"/>
          </a:xfrm>
          <a:prstGeom prst="rect">
            <a:avLst/>
          </a:prstGeom>
          <a:noFill/>
        </p:spPr>
        <p:txBody>
          <a:bodyPr wrap="square" rtlCol="0">
            <a:spAutoFit/>
          </a:bodyPr>
          <a:lstStyle/>
          <a:p>
            <a:r>
              <a:rPr lang="en-US" dirty="0"/>
              <a:t>Security Vulnerability Detection</a:t>
            </a:r>
          </a:p>
        </p:txBody>
      </p:sp>
      <p:sp>
        <p:nvSpPr>
          <p:cNvPr id="8" name="Arrow: Right 7">
            <a:extLst>
              <a:ext uri="{FF2B5EF4-FFF2-40B4-BE49-F238E27FC236}">
                <a16:creationId xmlns:a16="http://schemas.microsoft.com/office/drawing/2014/main" id="{68134CC7-DCEE-A332-9DF4-3F3AA074E2BD}"/>
              </a:ext>
            </a:extLst>
          </p:cNvPr>
          <p:cNvSpPr/>
          <p:nvPr/>
        </p:nvSpPr>
        <p:spPr>
          <a:xfrm>
            <a:off x="3027983" y="1963125"/>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Brace 10">
            <a:extLst>
              <a:ext uri="{FF2B5EF4-FFF2-40B4-BE49-F238E27FC236}">
                <a16:creationId xmlns:a16="http://schemas.microsoft.com/office/drawing/2014/main" id="{C44652E4-D1AA-D2C6-647E-1B2549B91D2D}"/>
              </a:ext>
            </a:extLst>
          </p:cNvPr>
          <p:cNvSpPr/>
          <p:nvPr/>
        </p:nvSpPr>
        <p:spPr>
          <a:xfrm>
            <a:off x="2775080" y="1058846"/>
            <a:ext cx="266248" cy="21006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E790F288-5DB8-ACD6-E192-DA3C624A15A1}"/>
              </a:ext>
            </a:extLst>
          </p:cNvPr>
          <p:cNvSpPr/>
          <p:nvPr/>
        </p:nvSpPr>
        <p:spPr>
          <a:xfrm>
            <a:off x="4214715" y="1058846"/>
            <a:ext cx="266248" cy="21006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row: Right 13">
            <a:extLst>
              <a:ext uri="{FF2B5EF4-FFF2-40B4-BE49-F238E27FC236}">
                <a16:creationId xmlns:a16="http://schemas.microsoft.com/office/drawing/2014/main" id="{2807AF74-AEC1-F708-ED8A-D494874C4FC0}"/>
              </a:ext>
            </a:extLst>
          </p:cNvPr>
          <p:cNvSpPr/>
          <p:nvPr/>
        </p:nvSpPr>
        <p:spPr>
          <a:xfrm>
            <a:off x="6385362" y="858280"/>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EBE245BA-CB83-FD9B-2ECA-887EB0CB5B25}"/>
              </a:ext>
            </a:extLst>
          </p:cNvPr>
          <p:cNvSpPr/>
          <p:nvPr/>
        </p:nvSpPr>
        <p:spPr>
          <a:xfrm>
            <a:off x="6400206" y="2859304"/>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F36A976-C4B7-EC79-C038-6A38B15482E0}"/>
              </a:ext>
            </a:extLst>
          </p:cNvPr>
          <p:cNvSpPr txBox="1"/>
          <p:nvPr/>
        </p:nvSpPr>
        <p:spPr>
          <a:xfrm>
            <a:off x="7611168" y="422281"/>
            <a:ext cx="1589268" cy="1200329"/>
          </a:xfrm>
          <a:prstGeom prst="rect">
            <a:avLst/>
          </a:prstGeom>
          <a:noFill/>
          <a:ln>
            <a:solidFill>
              <a:schemeClr val="tx1"/>
            </a:solidFill>
            <a:prstDash val="dash"/>
          </a:ln>
        </p:spPr>
        <p:txBody>
          <a:bodyPr wrap="square" rtlCol="0">
            <a:spAutoFit/>
          </a:bodyPr>
          <a:lstStyle/>
          <a:p>
            <a:r>
              <a:rPr lang="en-US" dirty="0"/>
              <a:t>Security Vulnerability Impact</a:t>
            </a:r>
          </a:p>
          <a:p>
            <a:r>
              <a:rPr lang="en-US" dirty="0"/>
              <a:t>Estimations</a:t>
            </a:r>
          </a:p>
        </p:txBody>
      </p:sp>
      <p:sp>
        <p:nvSpPr>
          <p:cNvPr id="17" name="TextBox 16">
            <a:extLst>
              <a:ext uri="{FF2B5EF4-FFF2-40B4-BE49-F238E27FC236}">
                <a16:creationId xmlns:a16="http://schemas.microsoft.com/office/drawing/2014/main" id="{7721BED6-6B68-CAB8-333B-BE83A0749B2E}"/>
              </a:ext>
            </a:extLst>
          </p:cNvPr>
          <p:cNvSpPr txBox="1"/>
          <p:nvPr/>
        </p:nvSpPr>
        <p:spPr>
          <a:xfrm>
            <a:off x="7717310" y="2483715"/>
            <a:ext cx="1370134" cy="369332"/>
          </a:xfrm>
          <a:prstGeom prst="rect">
            <a:avLst/>
          </a:prstGeom>
          <a:noFill/>
        </p:spPr>
        <p:txBody>
          <a:bodyPr wrap="square" rtlCol="0">
            <a:spAutoFit/>
          </a:bodyPr>
          <a:lstStyle/>
          <a:p>
            <a:r>
              <a:rPr lang="en-US" dirty="0"/>
              <a:t>Vulnerability</a:t>
            </a:r>
          </a:p>
        </p:txBody>
      </p:sp>
      <p:sp>
        <p:nvSpPr>
          <p:cNvPr id="18" name="TextBox 17">
            <a:extLst>
              <a:ext uri="{FF2B5EF4-FFF2-40B4-BE49-F238E27FC236}">
                <a16:creationId xmlns:a16="http://schemas.microsoft.com/office/drawing/2014/main" id="{74076C94-92B6-6D22-81DF-F5F587CB3FDF}"/>
              </a:ext>
            </a:extLst>
          </p:cNvPr>
          <p:cNvSpPr txBox="1"/>
          <p:nvPr/>
        </p:nvSpPr>
        <p:spPr>
          <a:xfrm>
            <a:off x="7546900" y="3146875"/>
            <a:ext cx="1869625" cy="369332"/>
          </a:xfrm>
          <a:prstGeom prst="rect">
            <a:avLst/>
          </a:prstGeom>
          <a:noFill/>
        </p:spPr>
        <p:txBody>
          <a:bodyPr wrap="square" rtlCol="0">
            <a:spAutoFit/>
          </a:bodyPr>
          <a:lstStyle/>
          <a:p>
            <a:r>
              <a:rPr lang="en-US" dirty="0"/>
              <a:t>Non-vulnerability</a:t>
            </a:r>
          </a:p>
        </p:txBody>
      </p:sp>
      <p:grpSp>
        <p:nvGrpSpPr>
          <p:cNvPr id="22" name="Group 21">
            <a:extLst>
              <a:ext uri="{FF2B5EF4-FFF2-40B4-BE49-F238E27FC236}">
                <a16:creationId xmlns:a16="http://schemas.microsoft.com/office/drawing/2014/main" id="{2448749A-3D29-1993-BB7B-82F0AB5454FB}"/>
              </a:ext>
            </a:extLst>
          </p:cNvPr>
          <p:cNvGrpSpPr/>
          <p:nvPr/>
        </p:nvGrpSpPr>
        <p:grpSpPr>
          <a:xfrm>
            <a:off x="4421840" y="4127625"/>
            <a:ext cx="1990722" cy="1785090"/>
            <a:chOff x="4479492" y="5149500"/>
            <a:chExt cx="1990722" cy="1785090"/>
          </a:xfrm>
        </p:grpSpPr>
        <p:pic>
          <p:nvPicPr>
            <p:cNvPr id="20" name="Picture 19" descr="Background pattern&#10;&#10;Description automatically generated">
              <a:extLst>
                <a:ext uri="{FF2B5EF4-FFF2-40B4-BE49-F238E27FC236}">
                  <a16:creationId xmlns:a16="http://schemas.microsoft.com/office/drawing/2014/main" id="{65DB9628-CD57-B831-D283-BDAE8E88AB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9492" y="5149500"/>
              <a:ext cx="1990722" cy="1552485"/>
            </a:xfrm>
            <a:prstGeom prst="rect">
              <a:avLst/>
            </a:prstGeom>
          </p:spPr>
        </p:pic>
        <p:sp>
          <p:nvSpPr>
            <p:cNvPr id="21" name="TextBox 20">
              <a:extLst>
                <a:ext uri="{FF2B5EF4-FFF2-40B4-BE49-F238E27FC236}">
                  <a16:creationId xmlns:a16="http://schemas.microsoft.com/office/drawing/2014/main" id="{A11365ED-C8E1-8F03-0617-F2E27D296342}"/>
                </a:ext>
              </a:extLst>
            </p:cNvPr>
            <p:cNvSpPr txBox="1"/>
            <p:nvPr/>
          </p:nvSpPr>
          <p:spPr>
            <a:xfrm>
              <a:off x="4797338" y="6565258"/>
              <a:ext cx="1500732" cy="369332"/>
            </a:xfrm>
            <a:prstGeom prst="rect">
              <a:avLst/>
            </a:prstGeom>
            <a:noFill/>
          </p:spPr>
          <p:txBody>
            <a:bodyPr wrap="none" rtlCol="0">
              <a:spAutoFit/>
            </a:bodyPr>
            <a:lstStyle/>
            <a:p>
              <a:r>
                <a:rPr lang="en-US" dirty="0"/>
                <a:t>Explainable AI</a:t>
              </a:r>
            </a:p>
          </p:txBody>
        </p:sp>
      </p:grpSp>
      <p:sp>
        <p:nvSpPr>
          <p:cNvPr id="23" name="Arrow: Bent 22">
            <a:extLst>
              <a:ext uri="{FF2B5EF4-FFF2-40B4-BE49-F238E27FC236}">
                <a16:creationId xmlns:a16="http://schemas.microsoft.com/office/drawing/2014/main" id="{5C8AE31D-0AAC-F939-D738-64792ED7ADDF}"/>
              </a:ext>
            </a:extLst>
          </p:cNvPr>
          <p:cNvSpPr/>
          <p:nvPr/>
        </p:nvSpPr>
        <p:spPr>
          <a:xfrm flipV="1">
            <a:off x="1622813" y="3701975"/>
            <a:ext cx="2671160" cy="1302517"/>
          </a:xfrm>
          <a:prstGeom prst="bentArrow">
            <a:avLst>
              <a:gd name="adj1" fmla="val 12187"/>
              <a:gd name="adj2" fmla="val 12265"/>
              <a:gd name="adj3" fmla="val 13095"/>
              <a:gd name="adj4" fmla="val 437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Down 23">
            <a:extLst>
              <a:ext uri="{FF2B5EF4-FFF2-40B4-BE49-F238E27FC236}">
                <a16:creationId xmlns:a16="http://schemas.microsoft.com/office/drawing/2014/main" id="{9D650AA1-065E-9B59-885A-9C85E592FD8C}"/>
              </a:ext>
            </a:extLst>
          </p:cNvPr>
          <p:cNvSpPr/>
          <p:nvPr/>
        </p:nvSpPr>
        <p:spPr>
          <a:xfrm>
            <a:off x="5368955" y="3682195"/>
            <a:ext cx="242194" cy="4256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0413C6E-F4E1-3BF3-B36A-033AF74DA234}"/>
              </a:ext>
            </a:extLst>
          </p:cNvPr>
          <p:cNvSpPr txBox="1"/>
          <p:nvPr/>
        </p:nvSpPr>
        <p:spPr>
          <a:xfrm>
            <a:off x="989480" y="74123"/>
            <a:ext cx="1562190" cy="369332"/>
          </a:xfrm>
          <a:prstGeom prst="rect">
            <a:avLst/>
          </a:prstGeom>
          <a:noFill/>
        </p:spPr>
        <p:txBody>
          <a:bodyPr wrap="square" rtlCol="0">
            <a:spAutoFit/>
          </a:bodyPr>
          <a:lstStyle/>
          <a:p>
            <a:pPr algn="ctr"/>
            <a:r>
              <a:rPr lang="en-US" dirty="0"/>
              <a:t>Source code</a:t>
            </a:r>
          </a:p>
        </p:txBody>
      </p:sp>
      <p:sp>
        <p:nvSpPr>
          <p:cNvPr id="26" name="TextBox 25">
            <a:extLst>
              <a:ext uri="{FF2B5EF4-FFF2-40B4-BE49-F238E27FC236}">
                <a16:creationId xmlns:a16="http://schemas.microsoft.com/office/drawing/2014/main" id="{9D25C0BF-E26D-2A85-8177-D160F03C11BF}"/>
              </a:ext>
            </a:extLst>
          </p:cNvPr>
          <p:cNvSpPr txBox="1"/>
          <p:nvPr/>
        </p:nvSpPr>
        <p:spPr>
          <a:xfrm>
            <a:off x="989480" y="1917697"/>
            <a:ext cx="1562190" cy="369332"/>
          </a:xfrm>
          <a:prstGeom prst="rect">
            <a:avLst/>
          </a:prstGeom>
          <a:noFill/>
        </p:spPr>
        <p:txBody>
          <a:bodyPr wrap="square" rtlCol="0">
            <a:spAutoFit/>
          </a:bodyPr>
          <a:lstStyle/>
          <a:p>
            <a:pPr algn="ctr"/>
            <a:r>
              <a:rPr lang="en-US" dirty="0"/>
              <a:t>Binary code</a:t>
            </a:r>
          </a:p>
        </p:txBody>
      </p:sp>
      <p:pic>
        <p:nvPicPr>
          <p:cNvPr id="27" name="Picture 2" descr="Code::Blocks — Википедия">
            <a:extLst>
              <a:ext uri="{FF2B5EF4-FFF2-40B4-BE49-F238E27FC236}">
                <a16:creationId xmlns:a16="http://schemas.microsoft.com/office/drawing/2014/main" id="{F5634713-9050-127D-12BD-B5931BD14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968" y="3888348"/>
            <a:ext cx="1636386" cy="134726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48B316B5-A130-E6C6-CFE9-FE036FDA3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968" y="5594470"/>
            <a:ext cx="1649944" cy="112174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DC703F35-9785-2282-D2DE-1187F7EE8DA7}"/>
              </a:ext>
            </a:extLst>
          </p:cNvPr>
          <p:cNvSpPr txBox="1"/>
          <p:nvPr/>
        </p:nvSpPr>
        <p:spPr>
          <a:xfrm>
            <a:off x="7666356" y="5225138"/>
            <a:ext cx="1375185" cy="369332"/>
          </a:xfrm>
          <a:prstGeom prst="rect">
            <a:avLst/>
          </a:prstGeom>
          <a:noFill/>
        </p:spPr>
        <p:txBody>
          <a:bodyPr wrap="none" rtlCol="0">
            <a:spAutoFit/>
          </a:bodyPr>
          <a:lstStyle/>
          <a:p>
            <a:r>
              <a:rPr lang="en-US" dirty="0"/>
              <a:t>Explanations</a:t>
            </a:r>
          </a:p>
        </p:txBody>
      </p:sp>
      <p:sp>
        <p:nvSpPr>
          <p:cNvPr id="33" name="Rectangle 32">
            <a:extLst>
              <a:ext uri="{FF2B5EF4-FFF2-40B4-BE49-F238E27FC236}">
                <a16:creationId xmlns:a16="http://schemas.microsoft.com/office/drawing/2014/main" id="{EF4E643B-67DB-53C6-17DD-8787E48BB0E6}"/>
              </a:ext>
            </a:extLst>
          </p:cNvPr>
          <p:cNvSpPr/>
          <p:nvPr/>
        </p:nvSpPr>
        <p:spPr>
          <a:xfrm>
            <a:off x="8034320" y="4334087"/>
            <a:ext cx="1093573" cy="8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998C31-DCB3-1B6D-F92F-92A255BCF165}"/>
              </a:ext>
            </a:extLst>
          </p:cNvPr>
          <p:cNvSpPr/>
          <p:nvPr/>
        </p:nvSpPr>
        <p:spPr>
          <a:xfrm>
            <a:off x="8034320" y="4494634"/>
            <a:ext cx="1093573" cy="8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7149189F-9810-41B4-8F9E-8A82977B14BF}"/>
              </a:ext>
            </a:extLst>
          </p:cNvPr>
          <p:cNvSpPr/>
          <p:nvPr/>
        </p:nvSpPr>
        <p:spPr>
          <a:xfrm>
            <a:off x="7611168" y="6012378"/>
            <a:ext cx="1676588" cy="803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C8EB7F59-53CA-38FB-6167-19A7BD92D14F}"/>
              </a:ext>
            </a:extLst>
          </p:cNvPr>
          <p:cNvSpPr/>
          <p:nvPr/>
        </p:nvSpPr>
        <p:spPr>
          <a:xfrm>
            <a:off x="7654059" y="6308595"/>
            <a:ext cx="1649945" cy="803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8" name="Picture 14" descr="2021 Software Development Salary Trends">
            <a:extLst>
              <a:ext uri="{FF2B5EF4-FFF2-40B4-BE49-F238E27FC236}">
                <a16:creationId xmlns:a16="http://schemas.microsoft.com/office/drawing/2014/main" id="{B8B2CF38-BD7D-7175-889E-004517B05B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57408" y="2968142"/>
            <a:ext cx="2534592" cy="1045602"/>
          </a:xfrm>
          <a:prstGeom prst="rect">
            <a:avLst/>
          </a:prstGeom>
          <a:noFill/>
          <a:extLst>
            <a:ext uri="{909E8E84-426E-40DD-AFC4-6F175D3DCCD1}">
              <a14:hiddenFill xmlns:a14="http://schemas.microsoft.com/office/drawing/2010/main">
                <a:solidFill>
                  <a:srgbClr val="FFFFFF"/>
                </a:solidFill>
              </a14:hiddenFill>
            </a:ext>
          </a:extLst>
        </p:spPr>
      </p:pic>
      <p:sp>
        <p:nvSpPr>
          <p:cNvPr id="40" name="Arrow: Right 39">
            <a:extLst>
              <a:ext uri="{FF2B5EF4-FFF2-40B4-BE49-F238E27FC236}">
                <a16:creationId xmlns:a16="http://schemas.microsoft.com/office/drawing/2014/main" id="{4B743D02-F276-E34F-CBE6-BD3B65844A1F}"/>
              </a:ext>
            </a:extLst>
          </p:cNvPr>
          <p:cNvSpPr/>
          <p:nvPr/>
        </p:nvSpPr>
        <p:spPr>
          <a:xfrm rot="2991611">
            <a:off x="9044372" y="1560297"/>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Arrow: Right 40">
            <a:extLst>
              <a:ext uri="{FF2B5EF4-FFF2-40B4-BE49-F238E27FC236}">
                <a16:creationId xmlns:a16="http://schemas.microsoft.com/office/drawing/2014/main" id="{C6A4B97A-D1F6-D4BA-5119-D85E94F430D0}"/>
              </a:ext>
            </a:extLst>
          </p:cNvPr>
          <p:cNvSpPr/>
          <p:nvPr/>
        </p:nvSpPr>
        <p:spPr>
          <a:xfrm>
            <a:off x="9287756" y="2871545"/>
            <a:ext cx="599303"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row: Right 41">
            <a:extLst>
              <a:ext uri="{FF2B5EF4-FFF2-40B4-BE49-F238E27FC236}">
                <a16:creationId xmlns:a16="http://schemas.microsoft.com/office/drawing/2014/main" id="{5C8A220B-6AE5-D21F-E280-BFD818C4A0F3}"/>
              </a:ext>
            </a:extLst>
          </p:cNvPr>
          <p:cNvSpPr/>
          <p:nvPr/>
        </p:nvSpPr>
        <p:spPr>
          <a:xfrm rot="18524912">
            <a:off x="9185635" y="4833154"/>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D3EF58F3-EAB2-A6A2-7860-CA792ED27728}"/>
              </a:ext>
            </a:extLst>
          </p:cNvPr>
          <p:cNvSpPr txBox="1"/>
          <p:nvPr/>
        </p:nvSpPr>
        <p:spPr>
          <a:xfrm>
            <a:off x="10033225" y="3983901"/>
            <a:ext cx="1677190" cy="369332"/>
          </a:xfrm>
          <a:prstGeom prst="rect">
            <a:avLst/>
          </a:prstGeom>
          <a:noFill/>
        </p:spPr>
        <p:txBody>
          <a:bodyPr wrap="none" rtlCol="0">
            <a:spAutoFit/>
          </a:bodyPr>
          <a:lstStyle/>
          <a:p>
            <a:r>
              <a:rPr lang="en-US" dirty="0"/>
              <a:t>Security Analyst</a:t>
            </a:r>
          </a:p>
        </p:txBody>
      </p:sp>
      <p:sp>
        <p:nvSpPr>
          <p:cNvPr id="44" name="Rectangle 43">
            <a:extLst>
              <a:ext uri="{FF2B5EF4-FFF2-40B4-BE49-F238E27FC236}">
                <a16:creationId xmlns:a16="http://schemas.microsoft.com/office/drawing/2014/main" id="{DD0B3765-A4AF-0554-CA2C-66DC67CDBCB3}"/>
              </a:ext>
            </a:extLst>
          </p:cNvPr>
          <p:cNvSpPr/>
          <p:nvPr/>
        </p:nvSpPr>
        <p:spPr>
          <a:xfrm>
            <a:off x="7611168" y="2456035"/>
            <a:ext cx="1622744" cy="108902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78C91-6F88-C60C-8C35-F7F287956AC2}"/>
              </a:ext>
            </a:extLst>
          </p:cNvPr>
          <p:cNvSpPr/>
          <p:nvPr/>
        </p:nvSpPr>
        <p:spPr>
          <a:xfrm>
            <a:off x="7546899" y="3829732"/>
            <a:ext cx="1757105" cy="28864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05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4278</TotalTime>
  <Words>1106</Words>
  <Application>Microsoft Office PowerPoint</Application>
  <PresentationFormat>Widescreen</PresentationFormat>
  <Paragraphs>396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318</cp:revision>
  <dcterms:created xsi:type="dcterms:W3CDTF">2022-04-01T19:55:08Z</dcterms:created>
  <dcterms:modified xsi:type="dcterms:W3CDTF">2022-12-21T05:14:04Z</dcterms:modified>
</cp:coreProperties>
</file>