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0" autoAdjust="0"/>
  </p:normalViewPr>
  <p:slideViewPr>
    <p:cSldViewPr snapToGrid="0">
      <p:cViewPr varScale="1">
        <p:scale>
          <a:sx n="89" d="100"/>
          <a:sy n="89" d="100"/>
        </p:scale>
        <p:origin x="72"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62184-5CA4-4F35-880A-30BBB5DC7B35}"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CBF5-78E0-4D21-B370-F8D7AF8518EF}" type="slidenum">
              <a:rPr lang="en-US" smtClean="0"/>
              <a:t>‹#›</a:t>
            </a:fld>
            <a:endParaRPr lang="en-US"/>
          </a:p>
        </p:txBody>
      </p:sp>
    </p:spTree>
    <p:extLst>
      <p:ext uri="{BB962C8B-B14F-4D97-AF65-F5344CB8AC3E}">
        <p14:creationId xmlns:p14="http://schemas.microsoft.com/office/powerpoint/2010/main" val="2798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 Unified Cyber Ontology (UCO), which defines classes of cyber objects (e.g., items, tools, people, places), the relations to other cyber objects, provenance of items and actions taken in an action life-cycle. The CASE domain of discourse is focused on “investigation” concentrated on Observable Objects and their associated Facets, whereas the UCO serves as an ontological foundation for modeling the broader cyber-domain, treating observable cyber-items and their associated facets more generally.</a:t>
            </a:r>
          </a:p>
          <a:p>
            <a:r>
              <a:rPr lang="en-US" b="1" i="0" dirty="0">
                <a:solidFill>
                  <a:srgbClr val="212529"/>
                </a:solidFill>
                <a:effectLst/>
                <a:latin typeface="-apple-system"/>
              </a:rPr>
              <a:t>Object identification, Relationships, De-Duplications, Explanations.</a:t>
            </a:r>
            <a:endParaRPr lang="en-US" b="1" dirty="0"/>
          </a:p>
        </p:txBody>
      </p:sp>
      <p:sp>
        <p:nvSpPr>
          <p:cNvPr id="4" name="Slide Number Placeholder 3"/>
          <p:cNvSpPr>
            <a:spLocks noGrp="1"/>
          </p:cNvSpPr>
          <p:nvPr>
            <p:ph type="sldNum" sz="quarter" idx="5"/>
          </p:nvPr>
        </p:nvSpPr>
        <p:spPr/>
        <p:txBody>
          <a:bodyPr/>
          <a:lstStyle/>
          <a:p>
            <a:fld id="{4DDBCBF5-78E0-4D21-B370-F8D7AF8518EF}" type="slidenum">
              <a:rPr lang="en-US" smtClean="0"/>
              <a:t>4</a:t>
            </a:fld>
            <a:endParaRPr lang="en-US"/>
          </a:p>
        </p:txBody>
      </p:sp>
    </p:spTree>
    <p:extLst>
      <p:ext uri="{BB962C8B-B14F-4D97-AF65-F5344CB8AC3E}">
        <p14:creationId xmlns:p14="http://schemas.microsoft.com/office/powerpoint/2010/main" val="348941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7</a:t>
            </a:fld>
            <a:endParaRPr lang="en-US"/>
          </a:p>
        </p:txBody>
      </p:sp>
    </p:spTree>
    <p:extLst>
      <p:ext uri="{BB962C8B-B14F-4D97-AF65-F5344CB8AC3E}">
        <p14:creationId xmlns:p14="http://schemas.microsoft.com/office/powerpoint/2010/main" val="314614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9</a:t>
            </a:fld>
            <a:endParaRPr lang="en-US"/>
          </a:p>
        </p:txBody>
      </p:sp>
    </p:spTree>
    <p:extLst>
      <p:ext uri="{BB962C8B-B14F-4D97-AF65-F5344CB8AC3E}">
        <p14:creationId xmlns:p14="http://schemas.microsoft.com/office/powerpoint/2010/main" val="22870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12</a:t>
            </a:fld>
            <a:endParaRPr lang="en-US"/>
          </a:p>
        </p:txBody>
      </p:sp>
    </p:spTree>
    <p:extLst>
      <p:ext uri="{BB962C8B-B14F-4D97-AF65-F5344CB8AC3E}">
        <p14:creationId xmlns:p14="http://schemas.microsoft.com/office/powerpoint/2010/main" val="72069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13</a:t>
            </a:fld>
            <a:endParaRPr lang="en-US"/>
          </a:p>
        </p:txBody>
      </p:sp>
    </p:spTree>
    <p:extLst>
      <p:ext uri="{BB962C8B-B14F-4D97-AF65-F5344CB8AC3E}">
        <p14:creationId xmlns:p14="http://schemas.microsoft.com/office/powerpoint/2010/main" val="333609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14</a:t>
            </a:fld>
            <a:endParaRPr lang="en-US"/>
          </a:p>
        </p:txBody>
      </p:sp>
    </p:spTree>
    <p:extLst>
      <p:ext uri="{BB962C8B-B14F-4D97-AF65-F5344CB8AC3E}">
        <p14:creationId xmlns:p14="http://schemas.microsoft.com/office/powerpoint/2010/main" val="60360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46A2-5608-4226-AFF8-6E76AB19B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770C-9848-4D2F-8DEC-27EF2F4BC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26C47-C8F2-4381-9C33-4CF93F1FDCA8}"/>
              </a:ext>
            </a:extLst>
          </p:cNvPr>
          <p:cNvSpPr>
            <a:spLocks noGrp="1"/>
          </p:cNvSpPr>
          <p:nvPr>
            <p:ph type="dt" sz="half" idx="10"/>
          </p:nvPr>
        </p:nvSpPr>
        <p:spPr/>
        <p:txBody>
          <a:bodyPr/>
          <a:lstStyle/>
          <a:p>
            <a:fld id="{C05BBA32-449C-4446-82D0-207D21EE8989}" type="datetimeFigureOut">
              <a:rPr lang="en-US" smtClean="0"/>
              <a:t>1/22/2023</a:t>
            </a:fld>
            <a:endParaRPr lang="en-US"/>
          </a:p>
        </p:txBody>
      </p:sp>
      <p:sp>
        <p:nvSpPr>
          <p:cNvPr id="5" name="Footer Placeholder 4">
            <a:extLst>
              <a:ext uri="{FF2B5EF4-FFF2-40B4-BE49-F238E27FC236}">
                <a16:creationId xmlns:a16="http://schemas.microsoft.com/office/drawing/2014/main" id="{622810AB-03AE-485C-B7E4-B544C34FA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6508-FCF4-45BA-953F-C7226AAB2C9F}"/>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8268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0B3-4ED9-4F2E-AAD0-08725DBE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97003-32CF-42C6-B65F-57313C2C0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F3C9B-05D8-47B4-B22E-A1BAEEA740EA}"/>
              </a:ext>
            </a:extLst>
          </p:cNvPr>
          <p:cNvSpPr>
            <a:spLocks noGrp="1"/>
          </p:cNvSpPr>
          <p:nvPr>
            <p:ph type="dt" sz="half" idx="10"/>
          </p:nvPr>
        </p:nvSpPr>
        <p:spPr/>
        <p:txBody>
          <a:bodyPr/>
          <a:lstStyle/>
          <a:p>
            <a:fld id="{C05BBA32-449C-4446-82D0-207D21EE8989}" type="datetimeFigureOut">
              <a:rPr lang="en-US" smtClean="0"/>
              <a:t>1/22/2023</a:t>
            </a:fld>
            <a:endParaRPr lang="en-US"/>
          </a:p>
        </p:txBody>
      </p:sp>
      <p:sp>
        <p:nvSpPr>
          <p:cNvPr id="5" name="Footer Placeholder 4">
            <a:extLst>
              <a:ext uri="{FF2B5EF4-FFF2-40B4-BE49-F238E27FC236}">
                <a16:creationId xmlns:a16="http://schemas.microsoft.com/office/drawing/2014/main" id="{6DC603B8-BD98-4293-9B6D-CE3DC3FFB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EF9D-E362-4003-904C-23AE0771495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6081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3D69A-2C29-4B66-B1CD-687D75CEC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16766-8FBB-46C9-816D-11B6BE5BF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A9ACA-F34A-4400-8A46-5A649375A602}"/>
              </a:ext>
            </a:extLst>
          </p:cNvPr>
          <p:cNvSpPr>
            <a:spLocks noGrp="1"/>
          </p:cNvSpPr>
          <p:nvPr>
            <p:ph type="dt" sz="half" idx="10"/>
          </p:nvPr>
        </p:nvSpPr>
        <p:spPr/>
        <p:txBody>
          <a:bodyPr/>
          <a:lstStyle/>
          <a:p>
            <a:fld id="{C05BBA32-449C-4446-82D0-207D21EE8989}" type="datetimeFigureOut">
              <a:rPr lang="en-US" smtClean="0"/>
              <a:t>1/22/2023</a:t>
            </a:fld>
            <a:endParaRPr lang="en-US"/>
          </a:p>
        </p:txBody>
      </p:sp>
      <p:sp>
        <p:nvSpPr>
          <p:cNvPr id="5" name="Footer Placeholder 4">
            <a:extLst>
              <a:ext uri="{FF2B5EF4-FFF2-40B4-BE49-F238E27FC236}">
                <a16:creationId xmlns:a16="http://schemas.microsoft.com/office/drawing/2014/main" id="{023D3E59-6B2A-4EAB-A8E6-FFB8E2D78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F2A8-FC99-4140-8689-572178C0E709}"/>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0697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100-0F9A-49A0-A411-0EAF34D93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DA07F-BD3A-4F56-B7F6-F1CAD381F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4617-4267-40A8-831E-D1E4A9EBB08B}"/>
              </a:ext>
            </a:extLst>
          </p:cNvPr>
          <p:cNvSpPr>
            <a:spLocks noGrp="1"/>
          </p:cNvSpPr>
          <p:nvPr>
            <p:ph type="dt" sz="half" idx="10"/>
          </p:nvPr>
        </p:nvSpPr>
        <p:spPr/>
        <p:txBody>
          <a:bodyPr/>
          <a:lstStyle/>
          <a:p>
            <a:fld id="{C05BBA32-449C-4446-82D0-207D21EE8989}" type="datetimeFigureOut">
              <a:rPr lang="en-US" smtClean="0"/>
              <a:t>1/22/2023</a:t>
            </a:fld>
            <a:endParaRPr lang="en-US"/>
          </a:p>
        </p:txBody>
      </p:sp>
      <p:sp>
        <p:nvSpPr>
          <p:cNvPr id="5" name="Footer Placeholder 4">
            <a:extLst>
              <a:ext uri="{FF2B5EF4-FFF2-40B4-BE49-F238E27FC236}">
                <a16:creationId xmlns:a16="http://schemas.microsoft.com/office/drawing/2014/main" id="{3D2AFBFE-B5E3-4D99-B2B0-974BC526F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BC1D-A225-4DF6-8AC9-5B0EC00678D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41510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6D58-E0AD-4DD5-9E39-796B49A5C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4FE2E-38EB-4737-997D-E84ABD8CD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D9DBE-C00B-4B09-A3E9-6BE7EFC06D77}"/>
              </a:ext>
            </a:extLst>
          </p:cNvPr>
          <p:cNvSpPr>
            <a:spLocks noGrp="1"/>
          </p:cNvSpPr>
          <p:nvPr>
            <p:ph type="dt" sz="half" idx="10"/>
          </p:nvPr>
        </p:nvSpPr>
        <p:spPr/>
        <p:txBody>
          <a:bodyPr/>
          <a:lstStyle/>
          <a:p>
            <a:fld id="{C05BBA32-449C-4446-82D0-207D21EE8989}" type="datetimeFigureOut">
              <a:rPr lang="en-US" smtClean="0"/>
              <a:t>1/22/2023</a:t>
            </a:fld>
            <a:endParaRPr lang="en-US"/>
          </a:p>
        </p:txBody>
      </p:sp>
      <p:sp>
        <p:nvSpPr>
          <p:cNvPr id="5" name="Footer Placeholder 4">
            <a:extLst>
              <a:ext uri="{FF2B5EF4-FFF2-40B4-BE49-F238E27FC236}">
                <a16:creationId xmlns:a16="http://schemas.microsoft.com/office/drawing/2014/main" id="{B8B39DE6-27D9-4743-BB8D-980DFD892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FDC3C-0012-44D8-8B6E-8345CD8F8F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2309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54C-76A6-410B-9EFC-91C1DE66B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0B248-C99F-4D42-8C61-AC6CCC180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5B421-24CB-4893-9C92-59BC10A4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42D98-ED3C-4E61-A192-1B28F0ACB315}"/>
              </a:ext>
            </a:extLst>
          </p:cNvPr>
          <p:cNvSpPr>
            <a:spLocks noGrp="1"/>
          </p:cNvSpPr>
          <p:nvPr>
            <p:ph type="dt" sz="half" idx="10"/>
          </p:nvPr>
        </p:nvSpPr>
        <p:spPr/>
        <p:txBody>
          <a:bodyPr/>
          <a:lstStyle/>
          <a:p>
            <a:fld id="{C05BBA32-449C-4446-82D0-207D21EE8989}" type="datetimeFigureOut">
              <a:rPr lang="en-US" smtClean="0"/>
              <a:t>1/22/2023</a:t>
            </a:fld>
            <a:endParaRPr lang="en-US"/>
          </a:p>
        </p:txBody>
      </p:sp>
      <p:sp>
        <p:nvSpPr>
          <p:cNvPr id="6" name="Footer Placeholder 5">
            <a:extLst>
              <a:ext uri="{FF2B5EF4-FFF2-40B4-BE49-F238E27FC236}">
                <a16:creationId xmlns:a16="http://schemas.microsoft.com/office/drawing/2014/main" id="{542EE116-8161-4672-B118-846A1C77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85362-CE51-48AC-8488-6DFAFFC485A0}"/>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188366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6AD5-F524-41BB-A78C-44C4799AA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607E4-FD4C-4EE7-B9D6-6E0420873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0A8D6-14BA-4E7E-A504-38D678114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C6E9-58B9-49A0-9AFA-26EAF8B61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FA604-CE2E-42CB-9D33-10E192487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14610B-182B-4096-8AAF-983763C6D44D}"/>
              </a:ext>
            </a:extLst>
          </p:cNvPr>
          <p:cNvSpPr>
            <a:spLocks noGrp="1"/>
          </p:cNvSpPr>
          <p:nvPr>
            <p:ph type="dt" sz="half" idx="10"/>
          </p:nvPr>
        </p:nvSpPr>
        <p:spPr/>
        <p:txBody>
          <a:bodyPr/>
          <a:lstStyle/>
          <a:p>
            <a:fld id="{C05BBA32-449C-4446-82D0-207D21EE8989}" type="datetimeFigureOut">
              <a:rPr lang="en-US" smtClean="0"/>
              <a:t>1/22/2023</a:t>
            </a:fld>
            <a:endParaRPr lang="en-US"/>
          </a:p>
        </p:txBody>
      </p:sp>
      <p:sp>
        <p:nvSpPr>
          <p:cNvPr id="8" name="Footer Placeholder 7">
            <a:extLst>
              <a:ext uri="{FF2B5EF4-FFF2-40B4-BE49-F238E27FC236}">
                <a16:creationId xmlns:a16="http://schemas.microsoft.com/office/drawing/2014/main" id="{C506ABD9-41A8-4D28-9BE5-51EFC287A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87AA4-FCF5-432B-B396-ECCD876B9A3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9911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325E-81F4-4E1E-A1C3-8258C7D7F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443C7-280A-41F2-BF15-19EFC41006F1}"/>
              </a:ext>
            </a:extLst>
          </p:cNvPr>
          <p:cNvSpPr>
            <a:spLocks noGrp="1"/>
          </p:cNvSpPr>
          <p:nvPr>
            <p:ph type="dt" sz="half" idx="10"/>
          </p:nvPr>
        </p:nvSpPr>
        <p:spPr/>
        <p:txBody>
          <a:bodyPr/>
          <a:lstStyle/>
          <a:p>
            <a:fld id="{C05BBA32-449C-4446-82D0-207D21EE8989}" type="datetimeFigureOut">
              <a:rPr lang="en-US" smtClean="0"/>
              <a:t>1/22/2023</a:t>
            </a:fld>
            <a:endParaRPr lang="en-US"/>
          </a:p>
        </p:txBody>
      </p:sp>
      <p:sp>
        <p:nvSpPr>
          <p:cNvPr id="4" name="Footer Placeholder 3">
            <a:extLst>
              <a:ext uri="{FF2B5EF4-FFF2-40B4-BE49-F238E27FC236}">
                <a16:creationId xmlns:a16="http://schemas.microsoft.com/office/drawing/2014/main" id="{F8B74937-169D-457F-B0A8-20565240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C7868-A8FC-41EB-BB53-AA61B8CBB03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74443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DD1AA-6559-43EF-8F3B-98E6AD3C8FF1}"/>
              </a:ext>
            </a:extLst>
          </p:cNvPr>
          <p:cNvSpPr>
            <a:spLocks noGrp="1"/>
          </p:cNvSpPr>
          <p:nvPr>
            <p:ph type="dt" sz="half" idx="10"/>
          </p:nvPr>
        </p:nvSpPr>
        <p:spPr/>
        <p:txBody>
          <a:bodyPr/>
          <a:lstStyle/>
          <a:p>
            <a:fld id="{C05BBA32-449C-4446-82D0-207D21EE8989}" type="datetimeFigureOut">
              <a:rPr lang="en-US" smtClean="0"/>
              <a:t>1/22/2023</a:t>
            </a:fld>
            <a:endParaRPr lang="en-US"/>
          </a:p>
        </p:txBody>
      </p:sp>
      <p:sp>
        <p:nvSpPr>
          <p:cNvPr id="3" name="Footer Placeholder 2">
            <a:extLst>
              <a:ext uri="{FF2B5EF4-FFF2-40B4-BE49-F238E27FC236}">
                <a16:creationId xmlns:a16="http://schemas.microsoft.com/office/drawing/2014/main" id="{C90FE155-D78B-4BAB-BFE2-20B4509B8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8C373-48FF-4AC7-8B18-626C65B1D7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6487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F670-086D-4A1B-B6D4-7604FC3C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D8A1D-DF9B-4D4B-B501-6FF28F79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29ADF-76B1-4ADA-A2EB-16868E645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447CA-42F1-4CCE-9AD9-B882A56A7CD6}"/>
              </a:ext>
            </a:extLst>
          </p:cNvPr>
          <p:cNvSpPr>
            <a:spLocks noGrp="1"/>
          </p:cNvSpPr>
          <p:nvPr>
            <p:ph type="dt" sz="half" idx="10"/>
          </p:nvPr>
        </p:nvSpPr>
        <p:spPr/>
        <p:txBody>
          <a:bodyPr/>
          <a:lstStyle/>
          <a:p>
            <a:fld id="{C05BBA32-449C-4446-82D0-207D21EE8989}" type="datetimeFigureOut">
              <a:rPr lang="en-US" smtClean="0"/>
              <a:t>1/22/2023</a:t>
            </a:fld>
            <a:endParaRPr lang="en-US"/>
          </a:p>
        </p:txBody>
      </p:sp>
      <p:sp>
        <p:nvSpPr>
          <p:cNvPr id="6" name="Footer Placeholder 5">
            <a:extLst>
              <a:ext uri="{FF2B5EF4-FFF2-40B4-BE49-F238E27FC236}">
                <a16:creationId xmlns:a16="http://schemas.microsoft.com/office/drawing/2014/main" id="{EAF710CE-E4BE-4B4B-A514-66CF2E878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C3E09-8131-4C3E-B63C-0C2EC8BE8DB5}"/>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81053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1E-6C0B-41C4-93BE-9C57AC6E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200A7-76D4-4CA0-834C-138219982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AB5B8-4F7F-445A-9278-BDEC2076F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6C9E8-0B7A-4C97-8270-0CFA419D6067}"/>
              </a:ext>
            </a:extLst>
          </p:cNvPr>
          <p:cNvSpPr>
            <a:spLocks noGrp="1"/>
          </p:cNvSpPr>
          <p:nvPr>
            <p:ph type="dt" sz="half" idx="10"/>
          </p:nvPr>
        </p:nvSpPr>
        <p:spPr/>
        <p:txBody>
          <a:bodyPr/>
          <a:lstStyle/>
          <a:p>
            <a:fld id="{C05BBA32-449C-4446-82D0-207D21EE8989}" type="datetimeFigureOut">
              <a:rPr lang="en-US" smtClean="0"/>
              <a:t>1/22/2023</a:t>
            </a:fld>
            <a:endParaRPr lang="en-US"/>
          </a:p>
        </p:txBody>
      </p:sp>
      <p:sp>
        <p:nvSpPr>
          <p:cNvPr id="6" name="Footer Placeholder 5">
            <a:extLst>
              <a:ext uri="{FF2B5EF4-FFF2-40B4-BE49-F238E27FC236}">
                <a16:creationId xmlns:a16="http://schemas.microsoft.com/office/drawing/2014/main" id="{1811673D-4742-42A5-87B9-E68CC45FE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649DF-BA95-4670-BBBD-3C0B0FA1F0AC}"/>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79955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A6C4-6404-4CF0-962B-A98A7A84F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BD022-952A-4B09-BEE1-A55EEC632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A323-4CE0-422E-A820-F5E474B33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BA32-449C-4446-82D0-207D21EE8989}" type="datetimeFigureOut">
              <a:rPr lang="en-US" smtClean="0"/>
              <a:t>1/22/2023</a:t>
            </a:fld>
            <a:endParaRPr lang="en-US"/>
          </a:p>
        </p:txBody>
      </p:sp>
      <p:sp>
        <p:nvSpPr>
          <p:cNvPr id="5" name="Footer Placeholder 4">
            <a:extLst>
              <a:ext uri="{FF2B5EF4-FFF2-40B4-BE49-F238E27FC236}">
                <a16:creationId xmlns:a16="http://schemas.microsoft.com/office/drawing/2014/main" id="{DDC651C3-268F-4FFB-B7E4-DAB60B1D5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8F622-9858-4F7E-9700-E860F2231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A2003-17E7-4004-8C44-6820ABDFA4CE}" type="slidenum">
              <a:rPr lang="en-US" smtClean="0"/>
              <a:t>‹#›</a:t>
            </a:fld>
            <a:endParaRPr lang="en-US"/>
          </a:p>
        </p:txBody>
      </p:sp>
    </p:spTree>
    <p:extLst>
      <p:ext uri="{BB962C8B-B14F-4D97-AF65-F5344CB8AC3E}">
        <p14:creationId xmlns:p14="http://schemas.microsoft.com/office/powerpoint/2010/main" val="94822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gif"/></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jpe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43727"/>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D5F1DE18-B006-414F-9C52-84677F5E0DE3}"/>
              </a:ext>
            </a:extLst>
          </p:cNvPr>
          <p:cNvSpPr txBox="1"/>
          <p:nvPr/>
        </p:nvSpPr>
        <p:spPr>
          <a:xfrm>
            <a:off x="3430241" y="11110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3430241" y="92522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3430240" y="1803917"/>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3430240" y="2673835"/>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3430238" y="351282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3430238" y="438274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3430238" y="5241333"/>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3430237" y="6159376"/>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935" y="2913781"/>
            <a:ext cx="978472" cy="978472"/>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0" name="Straight Arrow Connector 79">
            <a:extLst>
              <a:ext uri="{FF2B5EF4-FFF2-40B4-BE49-F238E27FC236}">
                <a16:creationId xmlns:a16="http://schemas.microsoft.com/office/drawing/2014/main" id="{5007BBBD-FE2F-40CD-8B2B-46AE7A8217AD}"/>
              </a:ext>
            </a:extLst>
          </p:cNvPr>
          <p:cNvCxnSpPr>
            <a:cxnSpLocks/>
            <a:endCxn id="1048" idx="3"/>
          </p:cNvCxnSpPr>
          <p:nvPr/>
        </p:nvCxnSpPr>
        <p:spPr>
          <a:xfrm>
            <a:off x="2519718" y="39372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9DF30DA5-2FCD-4A2A-A77B-F2467E42E40B}"/>
              </a:ext>
            </a:extLst>
          </p:cNvPr>
          <p:cNvCxnSpPr>
            <a:stCxn id="1048" idx="1"/>
            <a:endCxn id="39" idx="1"/>
          </p:cNvCxnSpPr>
          <p:nvPr/>
        </p:nvCxnSpPr>
        <p:spPr>
          <a:xfrm>
            <a:off x="3258288" y="39372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24" descr="Database | Bruker">
            <a:extLst>
              <a:ext uri="{FF2B5EF4-FFF2-40B4-BE49-F238E27FC236}">
                <a16:creationId xmlns:a16="http://schemas.microsoft.com/office/drawing/2014/main" id="{4CD3368A-3059-4626-BC19-E404FD591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95087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a16="http://schemas.microsoft.com/office/drawing/2014/main" id="{86FB46E2-47DD-4CC2-912C-3FB9B283BE93}"/>
              </a:ext>
            </a:extLst>
          </p:cNvPr>
          <p:cNvCxnSpPr>
            <a:cxnSpLocks/>
            <a:endCxn id="85" idx="3"/>
          </p:cNvCxnSpPr>
          <p:nvPr/>
        </p:nvCxnSpPr>
        <p:spPr>
          <a:xfrm>
            <a:off x="2519718" y="120087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49E844-C2DA-4C11-ACCE-07E947776D0C}"/>
              </a:ext>
            </a:extLst>
          </p:cNvPr>
          <p:cNvCxnSpPr>
            <a:stCxn id="85" idx="1"/>
          </p:cNvCxnSpPr>
          <p:nvPr/>
        </p:nvCxnSpPr>
        <p:spPr>
          <a:xfrm>
            <a:off x="3258288" y="120087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24" descr="Database | Bruker">
            <a:extLst>
              <a:ext uri="{FF2B5EF4-FFF2-40B4-BE49-F238E27FC236}">
                <a16:creationId xmlns:a16="http://schemas.microsoft.com/office/drawing/2014/main" id="{496D5F95-85F3-4B61-9FA1-6D2BC1847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85811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9AB2138A-1DB2-47FE-8661-B89E0C143503}"/>
              </a:ext>
            </a:extLst>
          </p:cNvPr>
          <p:cNvCxnSpPr>
            <a:cxnSpLocks/>
            <a:endCxn id="88" idx="3"/>
          </p:cNvCxnSpPr>
          <p:nvPr/>
        </p:nvCxnSpPr>
        <p:spPr>
          <a:xfrm>
            <a:off x="2519718" y="210811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70A4C6E-0A49-4D44-907B-74E7F0AFA97E}"/>
              </a:ext>
            </a:extLst>
          </p:cNvPr>
          <p:cNvCxnSpPr>
            <a:stCxn id="88" idx="1"/>
          </p:cNvCxnSpPr>
          <p:nvPr/>
        </p:nvCxnSpPr>
        <p:spPr>
          <a:xfrm>
            <a:off x="3258288" y="210811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4" descr="Database | Bruker">
            <a:extLst>
              <a:ext uri="{FF2B5EF4-FFF2-40B4-BE49-F238E27FC236}">
                <a16:creationId xmlns:a16="http://schemas.microsoft.com/office/drawing/2014/main" id="{11F899A5-5772-4393-9567-C9AD468B5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2675496"/>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4FB0740B-6413-4F08-A7A5-6CCE6E0C06B4}"/>
              </a:ext>
            </a:extLst>
          </p:cNvPr>
          <p:cNvCxnSpPr>
            <a:cxnSpLocks/>
            <a:endCxn id="91" idx="3"/>
          </p:cNvCxnSpPr>
          <p:nvPr/>
        </p:nvCxnSpPr>
        <p:spPr>
          <a:xfrm>
            <a:off x="2519718" y="2925498"/>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22529ED-B9ED-4EA2-B910-C017B77D753F}"/>
              </a:ext>
            </a:extLst>
          </p:cNvPr>
          <p:cNvCxnSpPr>
            <a:stCxn id="91" idx="1"/>
          </p:cNvCxnSpPr>
          <p:nvPr/>
        </p:nvCxnSpPr>
        <p:spPr>
          <a:xfrm>
            <a:off x="3258288" y="2925498"/>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24" descr="Database | Bruker">
            <a:extLst>
              <a:ext uri="{FF2B5EF4-FFF2-40B4-BE49-F238E27FC236}">
                <a16:creationId xmlns:a16="http://schemas.microsoft.com/office/drawing/2014/main" id="{A0A246E0-D308-4489-A650-773FB9AB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3575990"/>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FDCE7364-C669-4778-B9BB-1BCEEAC90FEE}"/>
              </a:ext>
            </a:extLst>
          </p:cNvPr>
          <p:cNvCxnSpPr>
            <a:cxnSpLocks/>
            <a:endCxn id="94" idx="3"/>
          </p:cNvCxnSpPr>
          <p:nvPr/>
        </p:nvCxnSpPr>
        <p:spPr>
          <a:xfrm>
            <a:off x="2519718" y="3825992"/>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0B212B-EBC6-45F5-A29A-7ACC4B2B1722}"/>
              </a:ext>
            </a:extLst>
          </p:cNvPr>
          <p:cNvCxnSpPr>
            <a:stCxn id="94" idx="1"/>
          </p:cNvCxnSpPr>
          <p:nvPr/>
        </p:nvCxnSpPr>
        <p:spPr>
          <a:xfrm>
            <a:off x="3258288" y="3825992"/>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7" name="Picture 24" descr="Database | Bruker">
            <a:extLst>
              <a:ext uri="{FF2B5EF4-FFF2-40B4-BE49-F238E27FC236}">
                <a16:creationId xmlns:a16="http://schemas.microsoft.com/office/drawing/2014/main" id="{2727F46A-4ADB-4570-BF3F-C0BB5630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441988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5B3CD829-FBE8-4629-9BB3-81B59ACEAD4D}"/>
              </a:ext>
            </a:extLst>
          </p:cNvPr>
          <p:cNvCxnSpPr>
            <a:cxnSpLocks/>
            <a:endCxn id="97" idx="3"/>
          </p:cNvCxnSpPr>
          <p:nvPr/>
        </p:nvCxnSpPr>
        <p:spPr>
          <a:xfrm>
            <a:off x="2519718" y="466988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30781CC-012C-4DA4-B0A5-5E9BB0A8367C}"/>
              </a:ext>
            </a:extLst>
          </p:cNvPr>
          <p:cNvCxnSpPr>
            <a:stCxn id="97" idx="1"/>
          </p:cNvCxnSpPr>
          <p:nvPr/>
        </p:nvCxnSpPr>
        <p:spPr>
          <a:xfrm>
            <a:off x="3258288" y="466988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24" descr="Database | Bruker">
            <a:extLst>
              <a:ext uri="{FF2B5EF4-FFF2-40B4-BE49-F238E27FC236}">
                <a16:creationId xmlns:a16="http://schemas.microsoft.com/office/drawing/2014/main" id="{65F184B3-C95E-4CA4-96DF-68774857F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527920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Straight Arrow Connector 100">
            <a:extLst>
              <a:ext uri="{FF2B5EF4-FFF2-40B4-BE49-F238E27FC236}">
                <a16:creationId xmlns:a16="http://schemas.microsoft.com/office/drawing/2014/main" id="{5EE8C50D-7C9F-41FE-A2E5-2A7BC348693D}"/>
              </a:ext>
            </a:extLst>
          </p:cNvPr>
          <p:cNvCxnSpPr>
            <a:cxnSpLocks/>
            <a:endCxn id="100" idx="3"/>
          </p:cNvCxnSpPr>
          <p:nvPr/>
        </p:nvCxnSpPr>
        <p:spPr>
          <a:xfrm>
            <a:off x="2519718" y="552920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D00FBD8-068A-4B18-904A-5119F4B5F12E}"/>
              </a:ext>
            </a:extLst>
          </p:cNvPr>
          <p:cNvCxnSpPr>
            <a:stCxn id="100" idx="1"/>
          </p:cNvCxnSpPr>
          <p:nvPr/>
        </p:nvCxnSpPr>
        <p:spPr>
          <a:xfrm>
            <a:off x="3258288" y="552920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24" descr="Database | Bruker">
            <a:extLst>
              <a:ext uri="{FF2B5EF4-FFF2-40B4-BE49-F238E27FC236}">
                <a16:creationId xmlns:a16="http://schemas.microsoft.com/office/drawing/2014/main" id="{E06F2634-9F69-4D74-AD85-BC798A558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618701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Arrow Connector 103">
            <a:extLst>
              <a:ext uri="{FF2B5EF4-FFF2-40B4-BE49-F238E27FC236}">
                <a16:creationId xmlns:a16="http://schemas.microsoft.com/office/drawing/2014/main" id="{853F042A-B7CB-453C-B980-CC3C2D93DC48}"/>
              </a:ext>
            </a:extLst>
          </p:cNvPr>
          <p:cNvCxnSpPr>
            <a:cxnSpLocks/>
            <a:endCxn id="103" idx="3"/>
          </p:cNvCxnSpPr>
          <p:nvPr/>
        </p:nvCxnSpPr>
        <p:spPr>
          <a:xfrm>
            <a:off x="2519718" y="643701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613FD73-0069-4B88-9072-9A8EF8FE0699}"/>
              </a:ext>
            </a:extLst>
          </p:cNvPr>
          <p:cNvCxnSpPr>
            <a:stCxn id="103" idx="1"/>
          </p:cNvCxnSpPr>
          <p:nvPr/>
        </p:nvCxnSpPr>
        <p:spPr>
          <a:xfrm>
            <a:off x="3258288" y="643701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Right Brace 1036">
            <a:extLst>
              <a:ext uri="{FF2B5EF4-FFF2-40B4-BE49-F238E27FC236}">
                <a16:creationId xmlns:a16="http://schemas.microsoft.com/office/drawing/2014/main" id="{9215F8B3-4670-4ACB-928F-E1C2C28E9256}"/>
              </a:ext>
            </a:extLst>
          </p:cNvPr>
          <p:cNvSpPr/>
          <p:nvPr/>
        </p:nvSpPr>
        <p:spPr>
          <a:xfrm>
            <a:off x="4814284" y="403491"/>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spTree>
    <p:extLst>
      <p:ext uri="{BB962C8B-B14F-4D97-AF65-F5344CB8AC3E}">
        <p14:creationId xmlns:p14="http://schemas.microsoft.com/office/powerpoint/2010/main" val="29390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E38BD38-8FCC-E3A4-D47E-5AF5AA137B67}"/>
              </a:ext>
            </a:extLst>
          </p:cNvPr>
          <p:cNvSpPr/>
          <p:nvPr/>
        </p:nvSpPr>
        <p:spPr>
          <a:xfrm>
            <a:off x="1431225" y="1410587"/>
            <a:ext cx="9212698" cy="5226744"/>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41CA093-4E08-2B4D-9969-B85685400F99}"/>
              </a:ext>
            </a:extLst>
          </p:cNvPr>
          <p:cNvGrpSpPr/>
          <p:nvPr/>
        </p:nvGrpSpPr>
        <p:grpSpPr>
          <a:xfrm>
            <a:off x="2951726" y="1554510"/>
            <a:ext cx="6246017" cy="849822"/>
            <a:chOff x="1256478" y="1358426"/>
            <a:chExt cx="6141699" cy="849822"/>
          </a:xfrm>
        </p:grpSpPr>
        <p:sp>
          <p:nvSpPr>
            <p:cNvPr id="4" name="TextBox 3">
              <a:extLst>
                <a:ext uri="{FF2B5EF4-FFF2-40B4-BE49-F238E27FC236}">
                  <a16:creationId xmlns:a16="http://schemas.microsoft.com/office/drawing/2014/main" id="{9B1179AD-95E4-002C-71EC-8AA14DDADB1D}"/>
                </a:ext>
              </a:extLst>
            </p:cNvPr>
            <p:cNvSpPr txBox="1"/>
            <p:nvPr/>
          </p:nvSpPr>
          <p:spPr>
            <a:xfrm>
              <a:off x="4570798" y="1358426"/>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Language Identification</a:t>
              </a:r>
            </a:p>
            <a:p>
              <a:pPr algn="ctr"/>
              <a:r>
                <a:rPr lang="en-US" sz="1600" b="1" dirty="0">
                  <a:solidFill>
                    <a:schemeClr val="tx1"/>
                  </a:solidFill>
                </a:rPr>
                <a:t>Code-text Classification</a:t>
              </a:r>
            </a:p>
            <a:p>
              <a:pPr algn="ctr"/>
              <a:r>
                <a:rPr lang="en-US" sz="1600" b="1" dirty="0">
                  <a:solidFill>
                    <a:schemeClr val="tx1"/>
                  </a:solidFill>
                </a:rPr>
                <a:t>Code-Token Type Tagging</a:t>
              </a:r>
            </a:p>
          </p:txBody>
        </p:sp>
        <p:sp>
          <p:nvSpPr>
            <p:cNvPr id="5" name="Oval 4">
              <a:extLst>
                <a:ext uri="{FF2B5EF4-FFF2-40B4-BE49-F238E27FC236}">
                  <a16:creationId xmlns:a16="http://schemas.microsoft.com/office/drawing/2014/main" id="{90C1A0B8-7DC6-1593-6D76-08AC0ACA07C1}"/>
                </a:ext>
              </a:extLst>
            </p:cNvPr>
            <p:cNvSpPr/>
            <p:nvPr/>
          </p:nvSpPr>
          <p:spPr>
            <a:xfrm>
              <a:off x="1256478" y="1358426"/>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Lexical Level</a:t>
              </a:r>
            </a:p>
          </p:txBody>
        </p:sp>
        <p:cxnSp>
          <p:nvCxnSpPr>
            <p:cNvPr id="9" name="Straight Arrow Connector 8">
              <a:extLst>
                <a:ext uri="{FF2B5EF4-FFF2-40B4-BE49-F238E27FC236}">
                  <a16:creationId xmlns:a16="http://schemas.microsoft.com/office/drawing/2014/main" id="{F853F039-8DC6-E2C0-A147-5D2C87EC316F}"/>
                </a:ext>
              </a:extLst>
            </p:cNvPr>
            <p:cNvCxnSpPr>
              <a:stCxn id="5" idx="6"/>
              <a:endCxn id="4" idx="1"/>
            </p:cNvCxnSpPr>
            <p:nvPr/>
          </p:nvCxnSpPr>
          <p:spPr>
            <a:xfrm flipV="1">
              <a:off x="3466826" y="1773925"/>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Syntactic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Dependence Analysis</a:t>
              </a:r>
            </a:p>
            <a:p>
              <a:pPr algn="ctr"/>
              <a:r>
                <a:rPr lang="en-US" sz="1600" b="1" dirty="0">
                  <a:solidFill>
                    <a:schemeClr val="tx1"/>
                  </a:solidFill>
                </a:rPr>
                <a:t>Neural Type Resolution</a:t>
              </a:r>
            </a:p>
            <a:p>
              <a:pPr algn="ctr"/>
              <a:r>
                <a:rPr lang="en-US" sz="1600" b="1" dirty="0">
                  <a:solidFill>
                    <a:schemeClr val="tx1"/>
                  </a:solidFill>
                </a:rPr>
                <a:t>External Library Identification</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 Trace </a:t>
              </a:r>
              <a:r>
                <a:rPr lang="en-US" sz="1600" b="1">
                  <a:solidFill>
                    <a:schemeClr val="tx1"/>
                  </a:solidFill>
                </a:rPr>
                <a:t>Rep Learning</a:t>
              </a:r>
              <a:endParaRPr lang="en-US" sz="1600" b="1" dirty="0">
                <a:solidFill>
                  <a:schemeClr val="tx1"/>
                </a:solidFill>
              </a:endParaRPr>
            </a:p>
            <a:p>
              <a:pPr algn="ctr"/>
              <a:r>
                <a:rPr lang="en-US" sz="1600" b="1" dirty="0">
                  <a:solidFill>
                    <a:schemeClr val="tx1"/>
                  </a:solidFill>
                </a:rPr>
                <a:t>Stack Trace RL</a:t>
              </a:r>
            </a:p>
            <a:p>
              <a:pPr algn="ctr"/>
              <a:r>
                <a:rPr lang="en-US" sz="1600" b="1" dirty="0">
                  <a:solidFill>
                    <a:schemeClr val="tx1"/>
                  </a:solidFill>
                </a:rPr>
                <a:t>Coverage RL</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E269858B-0F90-BDF3-ED56-24D5738B17EC}"/>
              </a:ext>
            </a:extLst>
          </p:cNvPr>
          <p:cNvGrpSpPr/>
          <p:nvPr/>
        </p:nvGrpSpPr>
        <p:grpSpPr>
          <a:xfrm>
            <a:off x="1677427" y="154986"/>
            <a:ext cx="8515026" cy="1002541"/>
            <a:chOff x="2203735" y="575525"/>
            <a:chExt cx="8515026" cy="1002541"/>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203735" y="575525"/>
              <a:ext cx="2927066" cy="965518"/>
              <a:chOff x="3158670" y="544286"/>
              <a:chExt cx="3067959"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670" y="544286"/>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4914929" y="572947"/>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6896485" y="641209"/>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89133"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977" y="68313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9467300" y="71004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46418" y="526328"/>
            <a:ext cx="497505"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a:t>
            </a:r>
            <a:endParaRPr lang="en-US" sz="1600" dirty="0">
              <a:solidFill>
                <a:schemeClr val="tx1"/>
              </a:solidFill>
            </a:endParaRPr>
          </a:p>
        </p:txBody>
      </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9" name="TextBox 48">
            <a:extLst>
              <a:ext uri="{FF2B5EF4-FFF2-40B4-BE49-F238E27FC236}">
                <a16:creationId xmlns:a16="http://schemas.microsoft.com/office/drawing/2014/main" id="{F0F15AD8-461E-BACA-DE46-BED7B438C0D8}"/>
              </a:ext>
            </a:extLst>
          </p:cNvPr>
          <p:cNvSpPr txBox="1"/>
          <p:nvPr/>
        </p:nvSpPr>
        <p:spPr>
          <a:xfrm>
            <a:off x="9226296" y="918903"/>
            <a:ext cx="15710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Tree>
    <p:extLst>
      <p:ext uri="{BB962C8B-B14F-4D97-AF65-F5344CB8AC3E}">
        <p14:creationId xmlns:p14="http://schemas.microsoft.com/office/powerpoint/2010/main" val="256755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grpSp>
        <p:nvGrpSpPr>
          <p:cNvPr id="3" name="Group 2">
            <a:extLst>
              <a:ext uri="{FF2B5EF4-FFF2-40B4-BE49-F238E27FC236}">
                <a16:creationId xmlns:a16="http://schemas.microsoft.com/office/drawing/2014/main" id="{71665461-2B1F-F4DF-D036-BB95C11E37C5}"/>
              </a:ext>
            </a:extLst>
          </p:cNvPr>
          <p:cNvGrpSpPr/>
          <p:nvPr/>
        </p:nvGrpSpPr>
        <p:grpSpPr>
          <a:xfrm>
            <a:off x="1407114" y="1128567"/>
            <a:ext cx="9260919" cy="1230305"/>
            <a:chOff x="1407106" y="57233"/>
            <a:chExt cx="9260919" cy="1230305"/>
          </a:xfrm>
        </p:grpSpPr>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5D3A7B6-7D56-E80A-1177-8389F8EC44CB}"/>
                </a:ext>
              </a:extLst>
            </p:cNvPr>
            <p:cNvGrpSpPr/>
            <p:nvPr/>
          </p:nvGrpSpPr>
          <p:grpSpPr>
            <a:xfrm>
              <a:off x="1407106" y="176919"/>
              <a:ext cx="9260919" cy="1110619"/>
              <a:chOff x="1407106" y="176919"/>
              <a:chExt cx="9260919" cy="1110619"/>
            </a:xfrm>
          </p:grpSpPr>
          <p:grpSp>
            <p:nvGrpSpPr>
              <p:cNvPr id="43" name="Group 42">
                <a:extLst>
                  <a:ext uri="{FF2B5EF4-FFF2-40B4-BE49-F238E27FC236}">
                    <a16:creationId xmlns:a16="http://schemas.microsoft.com/office/drawing/2014/main" id="{E269858B-0F90-BDF3-ED56-24D5738B17EC}"/>
                  </a:ext>
                </a:extLst>
              </p:cNvPr>
              <p:cNvGrpSpPr/>
              <p:nvPr/>
            </p:nvGrpSpPr>
            <p:grpSpPr>
              <a:xfrm>
                <a:off x="1634402" y="176919"/>
                <a:ext cx="8961316" cy="980608"/>
                <a:chOff x="2160710" y="597458"/>
                <a:chExt cx="8961316" cy="980608"/>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160710" y="597458"/>
                  <a:ext cx="2939835" cy="965518"/>
                  <a:chOff x="3113574" y="566219"/>
                  <a:chExt cx="3081343"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8" y="566219"/>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3113574" y="570322"/>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5335032" y="634275"/>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26924"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003" y="63427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8364207" y="69680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70520" y="307044"/>
                <a:ext cx="497505"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solidFill>
                      <a:schemeClr val="tx1"/>
                    </a:solidFill>
                  </a:rPr>
                  <a:t>…</a:t>
                </a:r>
                <a:endParaRPr lang="en-US" sz="2800" dirty="0">
                  <a:solidFill>
                    <a:schemeClr val="tx1"/>
                  </a:solidFill>
                </a:endParaRPr>
              </a:p>
            </p:txBody>
          </p:sp>
          <p:sp>
            <p:nvSpPr>
              <p:cNvPr id="49" name="TextBox 48">
                <a:extLst>
                  <a:ext uri="{FF2B5EF4-FFF2-40B4-BE49-F238E27FC236}">
                    <a16:creationId xmlns:a16="http://schemas.microsoft.com/office/drawing/2014/main" id="{F0F15AD8-461E-BACA-DE46-BED7B438C0D8}"/>
                  </a:ext>
                </a:extLst>
              </p:cNvPr>
              <p:cNvSpPr txBox="1"/>
              <p:nvPr/>
            </p:nvSpPr>
            <p:spPr>
              <a:xfrm>
                <a:off x="1407106" y="948984"/>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spTree>
    <p:extLst>
      <p:ext uri="{BB962C8B-B14F-4D97-AF65-F5344CB8AC3E}">
        <p14:creationId xmlns:p14="http://schemas.microsoft.com/office/powerpoint/2010/main" val="280615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2817352-03E6-2FBC-A904-DC7F614F93A4}"/>
              </a:ext>
            </a:extLst>
          </p:cNvPr>
          <p:cNvGrpSpPr/>
          <p:nvPr/>
        </p:nvGrpSpPr>
        <p:grpSpPr>
          <a:xfrm>
            <a:off x="3189554" y="2559905"/>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3147718"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5041216" y="3681754"/>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7573479"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913927"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8360688"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757611"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834286" y="22589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910507" y="3681754"/>
            <a:ext cx="1681847" cy="1273263"/>
            <a:chOff x="10061795" y="4258298"/>
            <a:chExt cx="1681847" cy="1273263"/>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5" y="5193007"/>
              <a:ext cx="162493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10037110" y="502104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865490"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834286"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7340109"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7684644"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808658"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804072"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794943" y="2054840"/>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cxnSp>
        <p:nvCxnSpPr>
          <p:cNvPr id="1045" name="Straight Connector 1044">
            <a:extLst>
              <a:ext uri="{FF2B5EF4-FFF2-40B4-BE49-F238E27FC236}">
                <a16:creationId xmlns:a16="http://schemas.microsoft.com/office/drawing/2014/main" id="{C1AF916E-6B41-DE5F-A1EF-A01A29CCDB71}"/>
              </a:ext>
            </a:extLst>
          </p:cNvPr>
          <p:cNvCxnSpPr/>
          <p:nvPr/>
        </p:nvCxnSpPr>
        <p:spPr>
          <a:xfrm flipV="1">
            <a:off x="9608062" y="325465"/>
            <a:ext cx="257428" cy="293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3FF5AD01-4416-306C-2904-1681E1F8BED4}"/>
              </a:ext>
            </a:extLst>
          </p:cNvPr>
          <p:cNvCxnSpPr/>
          <p:nvPr/>
        </p:nvCxnSpPr>
        <p:spPr>
          <a:xfrm>
            <a:off x="9608062" y="4119295"/>
            <a:ext cx="257428" cy="252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8464022"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4684060" y="186765"/>
            <a:ext cx="3787919" cy="621276"/>
            <a:chOff x="4684061" y="186765"/>
            <a:chExt cx="3757530"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4684060"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4670346"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722972" y="6311129"/>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2082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2817352-03E6-2FBC-A904-DC7F614F93A4}"/>
              </a:ext>
            </a:extLst>
          </p:cNvPr>
          <p:cNvGrpSpPr/>
          <p:nvPr/>
        </p:nvGrpSpPr>
        <p:grpSpPr>
          <a:xfrm>
            <a:off x="2440606" y="2552234"/>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2407923"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4592526" y="4533793"/>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rgbClr val="FF0000"/>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6833684"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174132"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7620893"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303170" y="3647210"/>
            <a:ext cx="1758027" cy="1519484"/>
            <a:chOff x="10061793" y="4258298"/>
            <a:chExt cx="1758027" cy="1519484"/>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3" y="5193007"/>
              <a:ext cx="175802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 </a:t>
              </a:r>
            </a:p>
            <a:p>
              <a:pPr algn="ctr"/>
              <a:r>
                <a:rPr lang="en-US" sz="1600" dirty="0">
                  <a:solidFill>
                    <a:schemeClr val="tx1"/>
                  </a:solidFill>
                </a:rPr>
                <a:t>Recommendation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9436268" y="510295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6600314"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6944849"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068863"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064277"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071127" y="2209929"/>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Symbolic Execution</a:t>
            </a:r>
          </a:p>
          <a:p>
            <a:pPr algn="ctr"/>
            <a:r>
              <a:rPr lang="en-US" sz="1600" b="1" dirty="0">
                <a:solidFill>
                  <a:schemeClr val="tx1"/>
                </a:solidFill>
              </a:rPr>
              <a:t>Symbolic Exec. Trace Modeling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7724227"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3967241" y="186765"/>
            <a:ext cx="3764943" cy="621276"/>
            <a:chOff x="4706854" y="186765"/>
            <a:chExt cx="3734737"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706854" y="497403"/>
              <a:ext cx="658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3944265"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3930551"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Symbolic Execution</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093457" y="6311129"/>
            <a:ext cx="343364" cy="369332"/>
          </a:xfrm>
          <a:prstGeom prst="rect">
            <a:avLst/>
          </a:prstGeom>
          <a:noFill/>
        </p:spPr>
        <p:txBody>
          <a:bodyPr wrap="none" rtlCol="0">
            <a:spAutoFit/>
          </a:bodyPr>
          <a:lstStyle/>
          <a:p>
            <a:r>
              <a:rPr lang="en-US" dirty="0"/>
              <a:t>…</a:t>
            </a:r>
          </a:p>
        </p:txBody>
      </p:sp>
      <p:sp>
        <p:nvSpPr>
          <p:cNvPr id="3" name="Arrow: Right 2">
            <a:extLst>
              <a:ext uri="{FF2B5EF4-FFF2-40B4-BE49-F238E27FC236}">
                <a16:creationId xmlns:a16="http://schemas.microsoft.com/office/drawing/2014/main" id="{F413AB4D-5369-0529-7EE5-0DFB599DE7E9}"/>
              </a:ext>
            </a:extLst>
          </p:cNvPr>
          <p:cNvSpPr/>
          <p:nvPr/>
        </p:nvSpPr>
        <p:spPr>
          <a:xfrm>
            <a:off x="8895854" y="3599809"/>
            <a:ext cx="312534" cy="20797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01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73723A7-79FF-A156-C533-2B7C5150CC6E}"/>
              </a:ext>
            </a:extLst>
          </p:cNvPr>
          <p:cNvSpPr>
            <a:spLocks noGrp="1" noRot="1" noMove="1" noResize="1" noEditPoints="1" noAdjustHandles="1" noChangeArrowheads="1" noChangeShapeType="1"/>
          </p:cNvSpPr>
          <p:nvPr/>
        </p:nvSpPr>
        <p:spPr>
          <a:xfrm>
            <a:off x="8179514" y="6068891"/>
            <a:ext cx="1093573" cy="803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026" name="Picture 2" descr="Code::Blocks — Википедия">
            <a:extLst>
              <a:ext uri="{FF2B5EF4-FFF2-40B4-BE49-F238E27FC236}">
                <a16:creationId xmlns:a16="http://schemas.microsoft.com/office/drawing/2014/main" id="{4EFAC4F3-3EF2-3C5A-2014-DA9461BC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84" y="397289"/>
            <a:ext cx="1732810" cy="13472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2FBC94D-E5FD-7F3A-DCFD-7777BE8B18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884" y="2333514"/>
            <a:ext cx="1732810" cy="112174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463914F-A84A-FA6F-1425-3828D2A2A64D}"/>
              </a:ext>
            </a:extLst>
          </p:cNvPr>
          <p:cNvGrpSpPr/>
          <p:nvPr/>
        </p:nvGrpSpPr>
        <p:grpSpPr>
          <a:xfrm>
            <a:off x="4509891" y="397289"/>
            <a:ext cx="1960323" cy="1250314"/>
            <a:chOff x="4509891" y="1342574"/>
            <a:chExt cx="1960323" cy="1250314"/>
          </a:xfrm>
        </p:grpSpPr>
        <p:pic>
          <p:nvPicPr>
            <p:cNvPr id="1034" name="Picture 10" descr="Risk Impact Assessment and its Role in Disaster Recovery Planning">
              <a:extLst>
                <a:ext uri="{FF2B5EF4-FFF2-40B4-BE49-F238E27FC236}">
                  <a16:creationId xmlns:a16="http://schemas.microsoft.com/office/drawing/2014/main" id="{CA4079D2-E03F-A546-6CE6-BD10CFF0C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9891" y="1342574"/>
              <a:ext cx="1875471" cy="12503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607BE4-E476-95C7-3743-07A0EE3283D0}"/>
                </a:ext>
              </a:extLst>
            </p:cNvPr>
            <p:cNvSpPr txBox="1"/>
            <p:nvPr/>
          </p:nvSpPr>
          <p:spPr>
            <a:xfrm>
              <a:off x="4509891" y="1487947"/>
              <a:ext cx="1960323" cy="923330"/>
            </a:xfrm>
            <a:prstGeom prst="rect">
              <a:avLst/>
            </a:prstGeom>
            <a:noFill/>
          </p:spPr>
          <p:txBody>
            <a:bodyPr wrap="square" rtlCol="0">
              <a:spAutoFit/>
            </a:bodyPr>
            <a:lstStyle/>
            <a:p>
              <a:r>
                <a:rPr lang="en-US" dirty="0"/>
                <a:t>Security Vulnerability Assessment</a:t>
              </a:r>
            </a:p>
          </p:txBody>
        </p:sp>
      </p:grpSp>
      <p:pic>
        <p:nvPicPr>
          <p:cNvPr id="1032" name="Picture 8">
            <a:extLst>
              <a:ext uri="{FF2B5EF4-FFF2-40B4-BE49-F238E27FC236}">
                <a16:creationId xmlns:a16="http://schemas.microsoft.com/office/drawing/2014/main" id="{BF5D4A19-59FC-A59E-429B-0CE8B52C5F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9493" y="2269111"/>
            <a:ext cx="1933070" cy="13980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EFD67E-4791-C57B-5556-90FE3F74DCF5}"/>
              </a:ext>
            </a:extLst>
          </p:cNvPr>
          <p:cNvSpPr txBox="1"/>
          <p:nvPr/>
        </p:nvSpPr>
        <p:spPr>
          <a:xfrm>
            <a:off x="4432896" y="1837384"/>
            <a:ext cx="2158134" cy="646331"/>
          </a:xfrm>
          <a:prstGeom prst="rect">
            <a:avLst/>
          </a:prstGeom>
          <a:noFill/>
        </p:spPr>
        <p:txBody>
          <a:bodyPr wrap="square" rtlCol="0">
            <a:spAutoFit/>
          </a:bodyPr>
          <a:lstStyle/>
          <a:p>
            <a:r>
              <a:rPr lang="en-US" dirty="0"/>
              <a:t>Security Vulnerability Detection</a:t>
            </a:r>
          </a:p>
        </p:txBody>
      </p:sp>
      <p:sp>
        <p:nvSpPr>
          <p:cNvPr id="8" name="Arrow: Right 7">
            <a:extLst>
              <a:ext uri="{FF2B5EF4-FFF2-40B4-BE49-F238E27FC236}">
                <a16:creationId xmlns:a16="http://schemas.microsoft.com/office/drawing/2014/main" id="{68134CC7-DCEE-A332-9DF4-3F3AA074E2BD}"/>
              </a:ext>
            </a:extLst>
          </p:cNvPr>
          <p:cNvSpPr/>
          <p:nvPr/>
        </p:nvSpPr>
        <p:spPr>
          <a:xfrm>
            <a:off x="3027983" y="1963125"/>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Brace 10">
            <a:extLst>
              <a:ext uri="{FF2B5EF4-FFF2-40B4-BE49-F238E27FC236}">
                <a16:creationId xmlns:a16="http://schemas.microsoft.com/office/drawing/2014/main" id="{C44652E4-D1AA-D2C6-647E-1B2549B91D2D}"/>
              </a:ext>
            </a:extLst>
          </p:cNvPr>
          <p:cNvSpPr/>
          <p:nvPr/>
        </p:nvSpPr>
        <p:spPr>
          <a:xfrm>
            <a:off x="2775080" y="1058846"/>
            <a:ext cx="266248" cy="21006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E790F288-5DB8-ACD6-E192-DA3C624A15A1}"/>
              </a:ext>
            </a:extLst>
          </p:cNvPr>
          <p:cNvSpPr/>
          <p:nvPr/>
        </p:nvSpPr>
        <p:spPr>
          <a:xfrm>
            <a:off x="4214715" y="1058846"/>
            <a:ext cx="266248" cy="21006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row: Right 13">
            <a:extLst>
              <a:ext uri="{FF2B5EF4-FFF2-40B4-BE49-F238E27FC236}">
                <a16:creationId xmlns:a16="http://schemas.microsoft.com/office/drawing/2014/main" id="{2807AF74-AEC1-F708-ED8A-D494874C4FC0}"/>
              </a:ext>
            </a:extLst>
          </p:cNvPr>
          <p:cNvSpPr/>
          <p:nvPr/>
        </p:nvSpPr>
        <p:spPr>
          <a:xfrm>
            <a:off x="6385362" y="858280"/>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EBE245BA-CB83-FD9B-2ECA-887EB0CB5B25}"/>
              </a:ext>
            </a:extLst>
          </p:cNvPr>
          <p:cNvSpPr/>
          <p:nvPr/>
        </p:nvSpPr>
        <p:spPr>
          <a:xfrm>
            <a:off x="6400206" y="2859304"/>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F36A976-C4B7-EC79-C038-6A38B15482E0}"/>
              </a:ext>
            </a:extLst>
          </p:cNvPr>
          <p:cNvSpPr txBox="1"/>
          <p:nvPr/>
        </p:nvSpPr>
        <p:spPr>
          <a:xfrm>
            <a:off x="7611168" y="422281"/>
            <a:ext cx="1589268" cy="1200329"/>
          </a:xfrm>
          <a:prstGeom prst="rect">
            <a:avLst/>
          </a:prstGeom>
          <a:noFill/>
          <a:ln>
            <a:solidFill>
              <a:schemeClr val="tx1"/>
            </a:solidFill>
            <a:prstDash val="dash"/>
          </a:ln>
        </p:spPr>
        <p:txBody>
          <a:bodyPr wrap="square" rtlCol="0">
            <a:spAutoFit/>
          </a:bodyPr>
          <a:lstStyle/>
          <a:p>
            <a:r>
              <a:rPr lang="en-US" dirty="0"/>
              <a:t>Security Vulnerability </a:t>
            </a:r>
            <a:r>
              <a:rPr lang="en-US" dirty="0">
                <a:solidFill>
                  <a:srgbClr val="FF0000"/>
                </a:solidFill>
              </a:rPr>
              <a:t>Impact</a:t>
            </a:r>
          </a:p>
          <a:p>
            <a:r>
              <a:rPr lang="en-US" dirty="0">
                <a:solidFill>
                  <a:srgbClr val="FF0000"/>
                </a:solidFill>
              </a:rPr>
              <a:t>Estimations</a:t>
            </a:r>
          </a:p>
        </p:txBody>
      </p:sp>
      <p:sp>
        <p:nvSpPr>
          <p:cNvPr id="17" name="TextBox 16">
            <a:extLst>
              <a:ext uri="{FF2B5EF4-FFF2-40B4-BE49-F238E27FC236}">
                <a16:creationId xmlns:a16="http://schemas.microsoft.com/office/drawing/2014/main" id="{7721BED6-6B68-CAB8-333B-BE83A0749B2E}"/>
              </a:ext>
            </a:extLst>
          </p:cNvPr>
          <p:cNvSpPr txBox="1"/>
          <p:nvPr/>
        </p:nvSpPr>
        <p:spPr>
          <a:xfrm>
            <a:off x="7717310" y="2483715"/>
            <a:ext cx="1370134" cy="369332"/>
          </a:xfrm>
          <a:prstGeom prst="rect">
            <a:avLst/>
          </a:prstGeom>
          <a:noFill/>
        </p:spPr>
        <p:txBody>
          <a:bodyPr wrap="square" rtlCol="0">
            <a:spAutoFit/>
          </a:bodyPr>
          <a:lstStyle/>
          <a:p>
            <a:r>
              <a:rPr lang="en-US" dirty="0"/>
              <a:t>Vulnerability</a:t>
            </a:r>
          </a:p>
        </p:txBody>
      </p:sp>
      <p:sp>
        <p:nvSpPr>
          <p:cNvPr id="18" name="TextBox 17">
            <a:extLst>
              <a:ext uri="{FF2B5EF4-FFF2-40B4-BE49-F238E27FC236}">
                <a16:creationId xmlns:a16="http://schemas.microsoft.com/office/drawing/2014/main" id="{74076C94-92B6-6D22-81DF-F5F587CB3FDF}"/>
              </a:ext>
            </a:extLst>
          </p:cNvPr>
          <p:cNvSpPr txBox="1"/>
          <p:nvPr/>
        </p:nvSpPr>
        <p:spPr>
          <a:xfrm>
            <a:off x="7546900" y="3146875"/>
            <a:ext cx="1869625" cy="369332"/>
          </a:xfrm>
          <a:prstGeom prst="rect">
            <a:avLst/>
          </a:prstGeom>
          <a:noFill/>
        </p:spPr>
        <p:txBody>
          <a:bodyPr wrap="square" rtlCol="0">
            <a:spAutoFit/>
          </a:bodyPr>
          <a:lstStyle/>
          <a:p>
            <a:r>
              <a:rPr lang="en-US" dirty="0"/>
              <a:t>Non-vulnerability</a:t>
            </a:r>
          </a:p>
        </p:txBody>
      </p:sp>
      <p:grpSp>
        <p:nvGrpSpPr>
          <p:cNvPr id="22" name="Group 21">
            <a:extLst>
              <a:ext uri="{FF2B5EF4-FFF2-40B4-BE49-F238E27FC236}">
                <a16:creationId xmlns:a16="http://schemas.microsoft.com/office/drawing/2014/main" id="{2448749A-3D29-1993-BB7B-82F0AB5454FB}"/>
              </a:ext>
            </a:extLst>
          </p:cNvPr>
          <p:cNvGrpSpPr/>
          <p:nvPr/>
        </p:nvGrpSpPr>
        <p:grpSpPr>
          <a:xfrm>
            <a:off x="4290106" y="4603823"/>
            <a:ext cx="1990722" cy="1785090"/>
            <a:chOff x="4479492" y="5149500"/>
            <a:chExt cx="1990722" cy="1785090"/>
          </a:xfrm>
        </p:grpSpPr>
        <p:pic>
          <p:nvPicPr>
            <p:cNvPr id="20" name="Picture 19" descr="Background pattern&#10;&#10;Description automatically generated">
              <a:extLst>
                <a:ext uri="{FF2B5EF4-FFF2-40B4-BE49-F238E27FC236}">
                  <a16:creationId xmlns:a16="http://schemas.microsoft.com/office/drawing/2014/main" id="{65DB9628-CD57-B831-D283-BDAE8E88AB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9492" y="5149500"/>
              <a:ext cx="1990722" cy="1552485"/>
            </a:xfrm>
            <a:prstGeom prst="rect">
              <a:avLst/>
            </a:prstGeom>
          </p:spPr>
        </p:pic>
        <p:sp>
          <p:nvSpPr>
            <p:cNvPr id="21" name="TextBox 20">
              <a:extLst>
                <a:ext uri="{FF2B5EF4-FFF2-40B4-BE49-F238E27FC236}">
                  <a16:creationId xmlns:a16="http://schemas.microsoft.com/office/drawing/2014/main" id="{A11365ED-C8E1-8F03-0617-F2E27D296342}"/>
                </a:ext>
              </a:extLst>
            </p:cNvPr>
            <p:cNvSpPr txBox="1"/>
            <p:nvPr/>
          </p:nvSpPr>
          <p:spPr>
            <a:xfrm>
              <a:off x="4797338" y="6565258"/>
              <a:ext cx="1500732" cy="369332"/>
            </a:xfrm>
            <a:prstGeom prst="rect">
              <a:avLst/>
            </a:prstGeom>
            <a:noFill/>
          </p:spPr>
          <p:txBody>
            <a:bodyPr wrap="none" rtlCol="0">
              <a:spAutoFit/>
            </a:bodyPr>
            <a:lstStyle/>
            <a:p>
              <a:r>
                <a:rPr lang="en-US" dirty="0">
                  <a:solidFill>
                    <a:srgbClr val="FF0000"/>
                  </a:solidFill>
                </a:rPr>
                <a:t>Explainable AI</a:t>
              </a:r>
            </a:p>
          </p:txBody>
        </p:sp>
      </p:grpSp>
      <p:sp>
        <p:nvSpPr>
          <p:cNvPr id="23" name="Arrow: Bent 22">
            <a:extLst>
              <a:ext uri="{FF2B5EF4-FFF2-40B4-BE49-F238E27FC236}">
                <a16:creationId xmlns:a16="http://schemas.microsoft.com/office/drawing/2014/main" id="{5C8AE31D-0AAC-F939-D738-64792ED7ADDF}"/>
              </a:ext>
            </a:extLst>
          </p:cNvPr>
          <p:cNvSpPr/>
          <p:nvPr/>
        </p:nvSpPr>
        <p:spPr>
          <a:xfrm flipV="1">
            <a:off x="1622813" y="3701974"/>
            <a:ext cx="2671160" cy="1825726"/>
          </a:xfrm>
          <a:prstGeom prst="bentArrow">
            <a:avLst>
              <a:gd name="adj1" fmla="val 10935"/>
              <a:gd name="adj2" fmla="val 12265"/>
              <a:gd name="adj3" fmla="val 13095"/>
              <a:gd name="adj4" fmla="val 437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Down 23">
            <a:extLst>
              <a:ext uri="{FF2B5EF4-FFF2-40B4-BE49-F238E27FC236}">
                <a16:creationId xmlns:a16="http://schemas.microsoft.com/office/drawing/2014/main" id="{9D650AA1-065E-9B59-885A-9C85E592FD8C}"/>
              </a:ext>
            </a:extLst>
          </p:cNvPr>
          <p:cNvSpPr/>
          <p:nvPr/>
        </p:nvSpPr>
        <p:spPr>
          <a:xfrm>
            <a:off x="5270455" y="3667174"/>
            <a:ext cx="363233" cy="88682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0413C6E-F4E1-3BF3-B36A-033AF74DA234}"/>
              </a:ext>
            </a:extLst>
          </p:cNvPr>
          <p:cNvSpPr txBox="1"/>
          <p:nvPr/>
        </p:nvSpPr>
        <p:spPr>
          <a:xfrm>
            <a:off x="989480" y="74123"/>
            <a:ext cx="1562190" cy="369332"/>
          </a:xfrm>
          <a:prstGeom prst="rect">
            <a:avLst/>
          </a:prstGeom>
          <a:noFill/>
        </p:spPr>
        <p:txBody>
          <a:bodyPr wrap="square" rtlCol="0">
            <a:spAutoFit/>
          </a:bodyPr>
          <a:lstStyle/>
          <a:p>
            <a:pPr algn="ctr"/>
            <a:r>
              <a:rPr lang="en-US" dirty="0"/>
              <a:t>Source code</a:t>
            </a:r>
          </a:p>
        </p:txBody>
      </p:sp>
      <p:sp>
        <p:nvSpPr>
          <p:cNvPr id="26" name="TextBox 25">
            <a:extLst>
              <a:ext uri="{FF2B5EF4-FFF2-40B4-BE49-F238E27FC236}">
                <a16:creationId xmlns:a16="http://schemas.microsoft.com/office/drawing/2014/main" id="{9D25C0BF-E26D-2A85-8177-D160F03C11BF}"/>
              </a:ext>
            </a:extLst>
          </p:cNvPr>
          <p:cNvSpPr txBox="1"/>
          <p:nvPr/>
        </p:nvSpPr>
        <p:spPr>
          <a:xfrm>
            <a:off x="989480" y="1917697"/>
            <a:ext cx="1562190" cy="369332"/>
          </a:xfrm>
          <a:prstGeom prst="rect">
            <a:avLst/>
          </a:prstGeom>
          <a:noFill/>
        </p:spPr>
        <p:txBody>
          <a:bodyPr wrap="square" rtlCol="0">
            <a:spAutoFit/>
          </a:bodyPr>
          <a:lstStyle/>
          <a:p>
            <a:pPr algn="ctr"/>
            <a:r>
              <a:rPr lang="en-US" dirty="0"/>
              <a:t>Binary code</a:t>
            </a:r>
          </a:p>
        </p:txBody>
      </p:sp>
      <p:pic>
        <p:nvPicPr>
          <p:cNvPr id="27" name="Picture 2" descr="Code::Blocks — Википедия">
            <a:extLst>
              <a:ext uri="{FF2B5EF4-FFF2-40B4-BE49-F238E27FC236}">
                <a16:creationId xmlns:a16="http://schemas.microsoft.com/office/drawing/2014/main" id="{F5634713-9050-127D-12BD-B5931BD14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968" y="3888348"/>
            <a:ext cx="1636386" cy="134726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a:extLst>
              <a:ext uri="{FF2B5EF4-FFF2-40B4-BE49-F238E27FC236}">
                <a16:creationId xmlns:a16="http://schemas.microsoft.com/office/drawing/2014/main" id="{48B316B5-A130-E6C6-CFE9-FE036FDA3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968" y="5594470"/>
            <a:ext cx="1649944" cy="112174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DC703F35-9785-2282-D2DE-1187F7EE8DA7}"/>
              </a:ext>
            </a:extLst>
          </p:cNvPr>
          <p:cNvSpPr txBox="1"/>
          <p:nvPr/>
        </p:nvSpPr>
        <p:spPr>
          <a:xfrm>
            <a:off x="7666356" y="5225138"/>
            <a:ext cx="1375185" cy="369332"/>
          </a:xfrm>
          <a:prstGeom prst="rect">
            <a:avLst/>
          </a:prstGeom>
          <a:noFill/>
        </p:spPr>
        <p:txBody>
          <a:bodyPr wrap="none" rtlCol="0">
            <a:spAutoFit/>
          </a:bodyPr>
          <a:lstStyle/>
          <a:p>
            <a:r>
              <a:rPr lang="en-US" dirty="0">
                <a:solidFill>
                  <a:srgbClr val="FF0000"/>
                </a:solidFill>
              </a:rPr>
              <a:t>Explanations</a:t>
            </a:r>
          </a:p>
        </p:txBody>
      </p:sp>
      <p:sp>
        <p:nvSpPr>
          <p:cNvPr id="33" name="Rectangle 32">
            <a:extLst>
              <a:ext uri="{FF2B5EF4-FFF2-40B4-BE49-F238E27FC236}">
                <a16:creationId xmlns:a16="http://schemas.microsoft.com/office/drawing/2014/main" id="{EF4E643B-67DB-53C6-17DD-8787E48BB0E6}"/>
              </a:ext>
            </a:extLst>
          </p:cNvPr>
          <p:cNvSpPr/>
          <p:nvPr/>
        </p:nvSpPr>
        <p:spPr>
          <a:xfrm>
            <a:off x="8034320" y="4334087"/>
            <a:ext cx="1093573" cy="803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998C31-DCB3-1B6D-F92F-92A255BCF165}"/>
              </a:ext>
            </a:extLst>
          </p:cNvPr>
          <p:cNvSpPr/>
          <p:nvPr/>
        </p:nvSpPr>
        <p:spPr>
          <a:xfrm>
            <a:off x="8034320" y="4494634"/>
            <a:ext cx="1093573" cy="803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7149189F-9810-41B4-8F9E-8A82977B14BF}"/>
              </a:ext>
            </a:extLst>
          </p:cNvPr>
          <p:cNvSpPr/>
          <p:nvPr/>
        </p:nvSpPr>
        <p:spPr>
          <a:xfrm>
            <a:off x="7611168" y="6012378"/>
            <a:ext cx="1676588" cy="803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C8EB7F59-53CA-38FB-6167-19A7BD92D14F}"/>
              </a:ext>
            </a:extLst>
          </p:cNvPr>
          <p:cNvSpPr/>
          <p:nvPr/>
        </p:nvSpPr>
        <p:spPr>
          <a:xfrm>
            <a:off x="7654059" y="6308595"/>
            <a:ext cx="1649945" cy="803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8" name="Picture 14" descr="2021 Software Development Salary Trends">
            <a:extLst>
              <a:ext uri="{FF2B5EF4-FFF2-40B4-BE49-F238E27FC236}">
                <a16:creationId xmlns:a16="http://schemas.microsoft.com/office/drawing/2014/main" id="{B8B2CF38-BD7D-7175-889E-004517B05B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57408" y="2968142"/>
            <a:ext cx="2534592" cy="1045602"/>
          </a:xfrm>
          <a:prstGeom prst="rect">
            <a:avLst/>
          </a:prstGeom>
          <a:noFill/>
          <a:extLst>
            <a:ext uri="{909E8E84-426E-40DD-AFC4-6F175D3DCCD1}">
              <a14:hiddenFill xmlns:a14="http://schemas.microsoft.com/office/drawing/2010/main">
                <a:solidFill>
                  <a:srgbClr val="FFFFFF"/>
                </a:solidFill>
              </a14:hiddenFill>
            </a:ext>
          </a:extLst>
        </p:spPr>
      </p:pic>
      <p:sp>
        <p:nvSpPr>
          <p:cNvPr id="40" name="Arrow: Right 39">
            <a:extLst>
              <a:ext uri="{FF2B5EF4-FFF2-40B4-BE49-F238E27FC236}">
                <a16:creationId xmlns:a16="http://schemas.microsoft.com/office/drawing/2014/main" id="{4B743D02-F276-E34F-CBE6-BD3B65844A1F}"/>
              </a:ext>
            </a:extLst>
          </p:cNvPr>
          <p:cNvSpPr/>
          <p:nvPr/>
        </p:nvSpPr>
        <p:spPr>
          <a:xfrm rot="2991611">
            <a:off x="9044372" y="1560297"/>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Arrow: Right 40">
            <a:extLst>
              <a:ext uri="{FF2B5EF4-FFF2-40B4-BE49-F238E27FC236}">
                <a16:creationId xmlns:a16="http://schemas.microsoft.com/office/drawing/2014/main" id="{C6A4B97A-D1F6-D4BA-5119-D85E94F430D0}"/>
              </a:ext>
            </a:extLst>
          </p:cNvPr>
          <p:cNvSpPr/>
          <p:nvPr/>
        </p:nvSpPr>
        <p:spPr>
          <a:xfrm>
            <a:off x="9287756" y="2871545"/>
            <a:ext cx="599303"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row: Right 41">
            <a:extLst>
              <a:ext uri="{FF2B5EF4-FFF2-40B4-BE49-F238E27FC236}">
                <a16:creationId xmlns:a16="http://schemas.microsoft.com/office/drawing/2014/main" id="{5C8A220B-6AE5-D21F-E280-BFD818C4A0F3}"/>
              </a:ext>
            </a:extLst>
          </p:cNvPr>
          <p:cNvSpPr/>
          <p:nvPr/>
        </p:nvSpPr>
        <p:spPr>
          <a:xfrm rot="18524912">
            <a:off x="9185635" y="4833154"/>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D3EF58F3-EAB2-A6A2-7860-CA792ED27728}"/>
              </a:ext>
            </a:extLst>
          </p:cNvPr>
          <p:cNvSpPr txBox="1"/>
          <p:nvPr/>
        </p:nvSpPr>
        <p:spPr>
          <a:xfrm>
            <a:off x="10033225" y="3983901"/>
            <a:ext cx="1677190" cy="369332"/>
          </a:xfrm>
          <a:prstGeom prst="rect">
            <a:avLst/>
          </a:prstGeom>
          <a:noFill/>
        </p:spPr>
        <p:txBody>
          <a:bodyPr wrap="none" rtlCol="0">
            <a:spAutoFit/>
          </a:bodyPr>
          <a:lstStyle/>
          <a:p>
            <a:r>
              <a:rPr lang="en-US" dirty="0"/>
              <a:t>Security Analyst</a:t>
            </a:r>
          </a:p>
        </p:txBody>
      </p:sp>
      <p:sp>
        <p:nvSpPr>
          <p:cNvPr id="44" name="Rectangle 43">
            <a:extLst>
              <a:ext uri="{FF2B5EF4-FFF2-40B4-BE49-F238E27FC236}">
                <a16:creationId xmlns:a16="http://schemas.microsoft.com/office/drawing/2014/main" id="{DD0B3765-A4AF-0554-CA2C-66DC67CDBCB3}"/>
              </a:ext>
            </a:extLst>
          </p:cNvPr>
          <p:cNvSpPr/>
          <p:nvPr/>
        </p:nvSpPr>
        <p:spPr>
          <a:xfrm>
            <a:off x="7611168" y="2456035"/>
            <a:ext cx="1622744" cy="108902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78C91-6F88-C60C-8C35-F7F287956AC2}"/>
              </a:ext>
            </a:extLst>
          </p:cNvPr>
          <p:cNvSpPr/>
          <p:nvPr/>
        </p:nvSpPr>
        <p:spPr>
          <a:xfrm>
            <a:off x="7546899" y="3829732"/>
            <a:ext cx="1757105" cy="288648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Right 1">
            <a:extLst>
              <a:ext uri="{FF2B5EF4-FFF2-40B4-BE49-F238E27FC236}">
                <a16:creationId xmlns:a16="http://schemas.microsoft.com/office/drawing/2014/main" id="{C547344E-D49B-9804-EAB2-80CCDEA9BB94}"/>
              </a:ext>
            </a:extLst>
          </p:cNvPr>
          <p:cNvSpPr/>
          <p:nvPr/>
        </p:nvSpPr>
        <p:spPr>
          <a:xfrm>
            <a:off x="6340556" y="5235608"/>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AFB1603-4646-8231-7417-17D09376F58E}"/>
              </a:ext>
            </a:extLst>
          </p:cNvPr>
          <p:cNvSpPr txBox="1"/>
          <p:nvPr/>
        </p:nvSpPr>
        <p:spPr>
          <a:xfrm>
            <a:off x="4123908" y="6297127"/>
            <a:ext cx="3069587" cy="646331"/>
          </a:xfrm>
          <a:prstGeom prst="rect">
            <a:avLst/>
          </a:prstGeom>
          <a:noFill/>
        </p:spPr>
        <p:txBody>
          <a:bodyPr wrap="square" rtlCol="0">
            <a:spAutoFit/>
          </a:bodyPr>
          <a:lstStyle/>
          <a:p>
            <a:r>
              <a:rPr lang="en-US" i="1" dirty="0"/>
              <a:t>Connecting the inputs and outputs for explanations</a:t>
            </a:r>
          </a:p>
        </p:txBody>
      </p:sp>
      <p:sp>
        <p:nvSpPr>
          <p:cNvPr id="7" name="TextBox 6">
            <a:extLst>
              <a:ext uri="{FF2B5EF4-FFF2-40B4-BE49-F238E27FC236}">
                <a16:creationId xmlns:a16="http://schemas.microsoft.com/office/drawing/2014/main" id="{D10D316B-74BA-273C-9BF4-4F8146329D95}"/>
              </a:ext>
            </a:extLst>
          </p:cNvPr>
          <p:cNvSpPr txBox="1"/>
          <p:nvPr/>
        </p:nvSpPr>
        <p:spPr>
          <a:xfrm>
            <a:off x="9416525" y="5650796"/>
            <a:ext cx="2356375" cy="923330"/>
          </a:xfrm>
          <a:prstGeom prst="rect">
            <a:avLst/>
          </a:prstGeom>
          <a:noFill/>
        </p:spPr>
        <p:txBody>
          <a:bodyPr wrap="square" rtlCol="0">
            <a:spAutoFit/>
          </a:bodyPr>
          <a:lstStyle/>
          <a:p>
            <a:r>
              <a:rPr lang="en-US" i="1" dirty="0"/>
              <a:t>1. Textual Explanations</a:t>
            </a:r>
          </a:p>
          <a:p>
            <a:r>
              <a:rPr lang="en-US" i="1" dirty="0"/>
              <a:t>2. Evidence </a:t>
            </a:r>
            <a:r>
              <a:rPr lang="en-US" i="1"/>
              <a:t>on Vulnerable </a:t>
            </a:r>
            <a:r>
              <a:rPr lang="en-US" i="1" dirty="0"/>
              <a:t>Code</a:t>
            </a:r>
          </a:p>
        </p:txBody>
      </p:sp>
    </p:spTree>
    <p:extLst>
      <p:ext uri="{BB962C8B-B14F-4D97-AF65-F5344CB8AC3E}">
        <p14:creationId xmlns:p14="http://schemas.microsoft.com/office/powerpoint/2010/main" val="291405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F1906B7-CF17-4B5F-B519-3C196A44EAB0}"/>
              </a:ext>
            </a:extLst>
          </p:cNvPr>
          <p:cNvGrpSpPr/>
          <p:nvPr/>
        </p:nvGrpSpPr>
        <p:grpSpPr>
          <a:xfrm>
            <a:off x="-63289" y="-56023"/>
            <a:ext cx="8068578" cy="6906099"/>
            <a:chOff x="-63289" y="-56023"/>
            <a:chExt cx="8068578" cy="6906099"/>
          </a:xfrm>
        </p:grpSpPr>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A87105D6-C564-4EAF-BA84-C5A24570CF2D}"/>
                </a:ext>
              </a:extLst>
            </p:cNvPr>
            <p:cNvGrpSpPr/>
            <p:nvPr/>
          </p:nvGrpSpPr>
          <p:grpSpPr>
            <a:xfrm>
              <a:off x="4948032" y="119520"/>
              <a:ext cx="1687830" cy="6633047"/>
              <a:chOff x="4948032" y="119520"/>
              <a:chExt cx="1687830" cy="6633047"/>
            </a:xfrm>
          </p:grpSpPr>
          <p:sp>
            <p:nvSpPr>
              <p:cNvPr id="39" name="TextBox 38">
                <a:extLst>
                  <a:ext uri="{FF2B5EF4-FFF2-40B4-BE49-F238E27FC236}">
                    <a16:creationId xmlns:a16="http://schemas.microsoft.com/office/drawing/2014/main" id="{D5F1DE18-B006-414F-9C52-84677F5E0DE3}"/>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4948032" y="61677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1037" name="Right Brace 1036">
                <a:extLst>
                  <a:ext uri="{FF2B5EF4-FFF2-40B4-BE49-F238E27FC236}">
                    <a16:creationId xmlns:a16="http://schemas.microsoft.com/office/drawing/2014/main" id="{9215F8B3-4670-4ACB-928F-E1C2C28E9256}"/>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8ADE100C-046B-4E14-BB1F-12538D18283A}"/>
                </a:ext>
              </a:extLst>
            </p:cNvPr>
            <p:cNvGrpSpPr/>
            <p:nvPr/>
          </p:nvGrpSpPr>
          <p:grpSpPr>
            <a:xfrm>
              <a:off x="7026817" y="2790786"/>
              <a:ext cx="978472" cy="1272180"/>
              <a:chOff x="5165476" y="2611701"/>
              <a:chExt cx="978472" cy="1272180"/>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11" name="Group 10">
              <a:extLst>
                <a:ext uri="{FF2B5EF4-FFF2-40B4-BE49-F238E27FC236}">
                  <a16:creationId xmlns:a16="http://schemas.microsoft.com/office/drawing/2014/main" id="{70DF0EEC-BA40-4201-9B92-64621E9A1D38}"/>
                </a:ext>
              </a:extLst>
            </p:cNvPr>
            <p:cNvGrpSpPr/>
            <p:nvPr/>
          </p:nvGrpSpPr>
          <p:grpSpPr>
            <a:xfrm>
              <a:off x="2790937" y="126087"/>
              <a:ext cx="1864451" cy="500004"/>
              <a:chOff x="2790937" y="126087"/>
              <a:chExt cx="1864451" cy="500004"/>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a:extLst>
                  <a:ext uri="{FF2B5EF4-FFF2-40B4-BE49-F238E27FC236}">
                    <a16:creationId xmlns:a16="http://schemas.microsoft.com/office/drawing/2014/main" id="{5007BBBD-FE2F-40CD-8B2B-46AE7A8217AD}"/>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0587B76-6223-42DA-8D6F-0BEF5AA58164}"/>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D0F95AC-97D6-47A2-A4BA-681A7BD7367F}"/>
                </a:ext>
              </a:extLst>
            </p:cNvPr>
            <p:cNvGrpSpPr/>
            <p:nvPr/>
          </p:nvGrpSpPr>
          <p:grpSpPr>
            <a:xfrm>
              <a:off x="2789607" y="976023"/>
              <a:ext cx="1864451" cy="500004"/>
              <a:chOff x="2790937" y="126087"/>
              <a:chExt cx="1864451" cy="500004"/>
            </a:xfrm>
          </p:grpSpPr>
          <p:pic>
            <p:nvPicPr>
              <p:cNvPr id="81" name="Picture 24" descr="Database | Bruker">
                <a:extLst>
                  <a:ext uri="{FF2B5EF4-FFF2-40B4-BE49-F238E27FC236}">
                    <a16:creationId xmlns:a16="http://schemas.microsoft.com/office/drawing/2014/main" id="{DF1A33C1-52C7-443E-A48D-788FFDB91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9787BA8B-FE59-48E5-811A-5A6303C6FEAA}"/>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9F5F27C-F32F-4543-8A2E-0D973C1678CF}"/>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CC770000-0090-46B7-B359-07B650191735}"/>
                </a:ext>
              </a:extLst>
            </p:cNvPr>
            <p:cNvGrpSpPr/>
            <p:nvPr/>
          </p:nvGrpSpPr>
          <p:grpSpPr>
            <a:xfrm>
              <a:off x="2789607" y="1846303"/>
              <a:ext cx="1864451" cy="500004"/>
              <a:chOff x="2790937" y="126087"/>
              <a:chExt cx="1864451" cy="500004"/>
            </a:xfrm>
          </p:grpSpPr>
          <p:pic>
            <p:nvPicPr>
              <p:cNvPr id="106" name="Picture 24" descr="Database | Bruker">
                <a:extLst>
                  <a:ext uri="{FF2B5EF4-FFF2-40B4-BE49-F238E27FC236}">
                    <a16:creationId xmlns:a16="http://schemas.microsoft.com/office/drawing/2014/main" id="{67E534ED-2F61-4BD1-BED5-E8603DF653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Arrow Connector 107">
                <a:extLst>
                  <a:ext uri="{FF2B5EF4-FFF2-40B4-BE49-F238E27FC236}">
                    <a16:creationId xmlns:a16="http://schemas.microsoft.com/office/drawing/2014/main" id="{C8BFD75B-1A5B-4C6B-A4BF-93157407C744}"/>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8D7D5B2-32A9-4542-B43F-56A185B7179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1281B3F-9742-4BEA-9A20-4A9C4C8877DD}"/>
                </a:ext>
              </a:extLst>
            </p:cNvPr>
            <p:cNvGrpSpPr/>
            <p:nvPr/>
          </p:nvGrpSpPr>
          <p:grpSpPr>
            <a:xfrm>
              <a:off x="2783025" y="2684229"/>
              <a:ext cx="1864451" cy="500004"/>
              <a:chOff x="2790937" y="126087"/>
              <a:chExt cx="1864451" cy="500004"/>
            </a:xfrm>
          </p:grpSpPr>
          <p:pic>
            <p:nvPicPr>
              <p:cNvPr id="111" name="Picture 24" descr="Database | Bruker">
                <a:extLst>
                  <a:ext uri="{FF2B5EF4-FFF2-40B4-BE49-F238E27FC236}">
                    <a16:creationId xmlns:a16="http://schemas.microsoft.com/office/drawing/2014/main" id="{0D0C6FE3-7F72-42D0-A2DD-BBAA6920D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Arrow Connector 111">
                <a:extLst>
                  <a:ext uri="{FF2B5EF4-FFF2-40B4-BE49-F238E27FC236}">
                    <a16:creationId xmlns:a16="http://schemas.microsoft.com/office/drawing/2014/main" id="{B1C52C8A-AB18-4C4C-8E24-A4124880CE2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9CCC6C5-E5B0-46B9-A386-327AA2BA135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293A1CDD-2B84-479A-925A-F89E566F55AB}"/>
                </a:ext>
              </a:extLst>
            </p:cNvPr>
            <p:cNvGrpSpPr/>
            <p:nvPr/>
          </p:nvGrpSpPr>
          <p:grpSpPr>
            <a:xfrm>
              <a:off x="2795506" y="3550179"/>
              <a:ext cx="1864451" cy="500004"/>
              <a:chOff x="2790937" y="126087"/>
              <a:chExt cx="1864451" cy="500004"/>
            </a:xfrm>
          </p:grpSpPr>
          <p:pic>
            <p:nvPicPr>
              <p:cNvPr id="115" name="Picture 24" descr="Database | Bruker">
                <a:extLst>
                  <a:ext uri="{FF2B5EF4-FFF2-40B4-BE49-F238E27FC236}">
                    <a16:creationId xmlns:a16="http://schemas.microsoft.com/office/drawing/2014/main" id="{7EFF68DC-95FC-4C41-A49A-E649F33210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Straight Arrow Connector 115">
                <a:extLst>
                  <a:ext uri="{FF2B5EF4-FFF2-40B4-BE49-F238E27FC236}">
                    <a16:creationId xmlns:a16="http://schemas.microsoft.com/office/drawing/2014/main" id="{8179CD52-82FA-4014-B825-B502DB267FAC}"/>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FC50FB4-2532-452E-9DF7-EB279219AB7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349F0B48-1C3A-47E2-8D75-33013B018CD6}"/>
                </a:ext>
              </a:extLst>
            </p:cNvPr>
            <p:cNvGrpSpPr/>
            <p:nvPr/>
          </p:nvGrpSpPr>
          <p:grpSpPr>
            <a:xfrm>
              <a:off x="2776443" y="4422502"/>
              <a:ext cx="1864451" cy="500004"/>
              <a:chOff x="2790937" y="126087"/>
              <a:chExt cx="1864451" cy="500004"/>
            </a:xfrm>
          </p:grpSpPr>
          <p:pic>
            <p:nvPicPr>
              <p:cNvPr id="119" name="Picture 24" descr="Database | Bruker">
                <a:extLst>
                  <a:ext uri="{FF2B5EF4-FFF2-40B4-BE49-F238E27FC236}">
                    <a16:creationId xmlns:a16="http://schemas.microsoft.com/office/drawing/2014/main" id="{0A6F973E-E8DD-4C50-BABE-CE01D01FBB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a:extLst>
                  <a:ext uri="{FF2B5EF4-FFF2-40B4-BE49-F238E27FC236}">
                    <a16:creationId xmlns:a16="http://schemas.microsoft.com/office/drawing/2014/main" id="{1FE94629-4D47-42DF-BB09-CA6E6B058BDF}"/>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6B25283-46CF-4200-AA00-216878C308E3}"/>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B17720E4-AD65-488D-8802-F99B92BC6433}"/>
                </a:ext>
              </a:extLst>
            </p:cNvPr>
            <p:cNvGrpSpPr/>
            <p:nvPr/>
          </p:nvGrpSpPr>
          <p:grpSpPr>
            <a:xfrm>
              <a:off x="2792417" y="5247016"/>
              <a:ext cx="1864451" cy="500004"/>
              <a:chOff x="2790937" y="126087"/>
              <a:chExt cx="1864451" cy="500004"/>
            </a:xfrm>
          </p:grpSpPr>
          <p:pic>
            <p:nvPicPr>
              <p:cNvPr id="123" name="Picture 24" descr="Database | Bruker">
                <a:extLst>
                  <a:ext uri="{FF2B5EF4-FFF2-40B4-BE49-F238E27FC236}">
                    <a16:creationId xmlns:a16="http://schemas.microsoft.com/office/drawing/2014/main" id="{D8A369FE-7840-47B4-AA66-927FFB42F4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a:extLst>
                  <a:ext uri="{FF2B5EF4-FFF2-40B4-BE49-F238E27FC236}">
                    <a16:creationId xmlns:a16="http://schemas.microsoft.com/office/drawing/2014/main" id="{1B414795-E065-42CB-8DAA-C5BA6EE7FA4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C9D07CC-5358-4448-A144-20A4AC0895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D3307CD-53D3-4F78-BCDB-D70AAF9A4B7C}"/>
                </a:ext>
              </a:extLst>
            </p:cNvPr>
            <p:cNvGrpSpPr/>
            <p:nvPr/>
          </p:nvGrpSpPr>
          <p:grpSpPr>
            <a:xfrm>
              <a:off x="2769861" y="6185091"/>
              <a:ext cx="1864451" cy="500004"/>
              <a:chOff x="2790937" y="126087"/>
              <a:chExt cx="1864451" cy="500004"/>
            </a:xfrm>
          </p:grpSpPr>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a:extLst>
                  <a:ext uri="{FF2B5EF4-FFF2-40B4-BE49-F238E27FC236}">
                    <a16:creationId xmlns:a16="http://schemas.microsoft.com/office/drawing/2014/main" id="{7EAA48B1-9B56-4440-BECC-F0F162746C60}"/>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663E04D-8113-403B-8574-DEA0FF2C9D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26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72F3124-0DE9-40F4-885D-31443D672E11}"/>
              </a:ext>
            </a:extLst>
          </p:cNvPr>
          <p:cNvSpPr txBox="1"/>
          <p:nvPr/>
        </p:nvSpPr>
        <p:spPr>
          <a:xfrm>
            <a:off x="3382942" y="2894647"/>
            <a:ext cx="2393740"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41" name="Group 40">
            <a:extLst>
              <a:ext uri="{FF2B5EF4-FFF2-40B4-BE49-F238E27FC236}">
                <a16:creationId xmlns:a16="http://schemas.microsoft.com/office/drawing/2014/main" id="{9061C601-3AC8-4125-B502-B9D9854B3A77}"/>
              </a:ext>
            </a:extLst>
          </p:cNvPr>
          <p:cNvGrpSpPr/>
          <p:nvPr/>
        </p:nvGrpSpPr>
        <p:grpSpPr>
          <a:xfrm>
            <a:off x="6242953" y="3013501"/>
            <a:ext cx="2225227" cy="830997"/>
            <a:chOff x="6740105" y="3017490"/>
            <a:chExt cx="2225227" cy="830997"/>
          </a:xfrm>
          <a:solidFill>
            <a:schemeClr val="accent2">
              <a:lumMod val="20000"/>
              <a:lumOff val="80000"/>
            </a:schemeClr>
          </a:solidFill>
        </p:grpSpPr>
        <p:sp>
          <p:nvSpPr>
            <p:cNvPr id="38" name="TextBox 37">
              <a:extLst>
                <a:ext uri="{FF2B5EF4-FFF2-40B4-BE49-F238E27FC236}">
                  <a16:creationId xmlns:a16="http://schemas.microsoft.com/office/drawing/2014/main" id="{A62941EC-7271-4845-80DA-BD39D1EE450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40" name="Picture 24" descr="Database | Bruker">
              <a:extLst>
                <a:ext uri="{FF2B5EF4-FFF2-40B4-BE49-F238E27FC236}">
                  <a16:creationId xmlns:a16="http://schemas.microsoft.com/office/drawing/2014/main" id="{E697F4DB-8003-408A-BCF5-253EE13059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grpFill/>
          </p:spPr>
        </p:pic>
      </p:grpSp>
      <p:grpSp>
        <p:nvGrpSpPr>
          <p:cNvPr id="52" name="Group 51">
            <a:extLst>
              <a:ext uri="{FF2B5EF4-FFF2-40B4-BE49-F238E27FC236}">
                <a16:creationId xmlns:a16="http://schemas.microsoft.com/office/drawing/2014/main" id="{F6433F25-C56C-4199-980B-7A5F959F9009}"/>
              </a:ext>
            </a:extLst>
          </p:cNvPr>
          <p:cNvGrpSpPr/>
          <p:nvPr/>
        </p:nvGrpSpPr>
        <p:grpSpPr>
          <a:xfrm>
            <a:off x="11213528" y="2790786"/>
            <a:ext cx="978472" cy="1272180"/>
            <a:chOff x="5165476" y="2611701"/>
            <a:chExt cx="978472" cy="1272180"/>
          </a:xfrm>
        </p:grpSpPr>
        <p:pic>
          <p:nvPicPr>
            <p:cNvPr id="53" name="Picture 26" descr="What skills are necessary for a data analyst? – Film Daily">
              <a:extLst>
                <a:ext uri="{FF2B5EF4-FFF2-40B4-BE49-F238E27FC236}">
                  <a16:creationId xmlns:a16="http://schemas.microsoft.com/office/drawing/2014/main" id="{B2EDCAF7-31A9-4D62-8F11-B5CDE5E490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93B25B44-4C44-43AB-AB4D-C3FD23876903}"/>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55" name="Group 54">
            <a:extLst>
              <a:ext uri="{FF2B5EF4-FFF2-40B4-BE49-F238E27FC236}">
                <a16:creationId xmlns:a16="http://schemas.microsoft.com/office/drawing/2014/main" id="{09B2E22B-8946-4A9D-A347-54FB73D281C6}"/>
              </a:ext>
            </a:extLst>
          </p:cNvPr>
          <p:cNvGrpSpPr/>
          <p:nvPr/>
        </p:nvGrpSpPr>
        <p:grpSpPr>
          <a:xfrm>
            <a:off x="5626890" y="4518036"/>
            <a:ext cx="978472" cy="1365472"/>
            <a:chOff x="5165476" y="2905409"/>
            <a:chExt cx="978472" cy="1365472"/>
          </a:xfrm>
        </p:grpSpPr>
        <p:pic>
          <p:nvPicPr>
            <p:cNvPr id="56" name="Picture 26" descr="What skills are necessary for a data analyst? – Film Daily">
              <a:extLst>
                <a:ext uri="{FF2B5EF4-FFF2-40B4-BE49-F238E27FC236}">
                  <a16:creationId xmlns:a16="http://schemas.microsoft.com/office/drawing/2014/main" id="{9F7F120D-700E-4F5D-9A79-C55B1C233D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40B4C4-6D64-40CD-BF2D-1CB09E829853}"/>
                </a:ext>
              </a:extLst>
            </p:cNvPr>
            <p:cNvSpPr txBox="1"/>
            <p:nvPr/>
          </p:nvSpPr>
          <p:spPr>
            <a:xfrm>
              <a:off x="5301813" y="3809216"/>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6" y="405857"/>
            <a:ext cx="889308"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1567A0A7-E901-4993-AAB3-44B1F9E297C8}"/>
              </a:ext>
            </a:extLst>
          </p:cNvPr>
          <p:cNvGrpSpPr/>
          <p:nvPr/>
        </p:nvGrpSpPr>
        <p:grpSpPr>
          <a:xfrm>
            <a:off x="8468180" y="119520"/>
            <a:ext cx="2603781" cy="6584147"/>
            <a:chOff x="8468180" y="119520"/>
            <a:chExt cx="2603781" cy="6584147"/>
          </a:xfrm>
        </p:grpSpPr>
        <p:grpSp>
          <p:nvGrpSpPr>
            <p:cNvPr id="42" name="Group 41">
              <a:extLst>
                <a:ext uri="{FF2B5EF4-FFF2-40B4-BE49-F238E27FC236}">
                  <a16:creationId xmlns:a16="http://schemas.microsoft.com/office/drawing/2014/main" id="{3F58A160-30A5-4798-A883-E63AC2447A43}"/>
                </a:ext>
              </a:extLst>
            </p:cNvPr>
            <p:cNvGrpSpPr/>
            <p:nvPr/>
          </p:nvGrpSpPr>
          <p:grpSpPr>
            <a:xfrm>
              <a:off x="9384132" y="119520"/>
              <a:ext cx="1687829" cy="6584147"/>
              <a:chOff x="4948033" y="119520"/>
              <a:chExt cx="1687829" cy="6584147"/>
            </a:xfrm>
          </p:grpSpPr>
          <p:sp>
            <p:nvSpPr>
              <p:cNvPr id="43" name="TextBox 42">
                <a:extLst>
                  <a:ext uri="{FF2B5EF4-FFF2-40B4-BE49-F238E27FC236}">
                    <a16:creationId xmlns:a16="http://schemas.microsoft.com/office/drawing/2014/main" id="{D4146AE5-667F-40DC-BEB8-4FBEA53FB315}"/>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25FD7C7E-0587-4630-A0DF-D78DD36B9FCC}"/>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3FBDB669-8838-409B-AB8B-514E9ABAA41B}"/>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8A92875E-4DCC-49CA-BBED-B981724F515B}"/>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7" name="TextBox 46">
                <a:extLst>
                  <a:ext uri="{FF2B5EF4-FFF2-40B4-BE49-F238E27FC236}">
                    <a16:creationId xmlns:a16="http://schemas.microsoft.com/office/drawing/2014/main" id="{A78DDB20-C661-44BB-9DEB-42E8C8916A0A}"/>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8" name="TextBox 47">
                <a:extLst>
                  <a:ext uri="{FF2B5EF4-FFF2-40B4-BE49-F238E27FC236}">
                    <a16:creationId xmlns:a16="http://schemas.microsoft.com/office/drawing/2014/main" id="{E88B539C-67F3-42D1-B3C7-AF479C481EF1}"/>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9" name="TextBox 48">
                <a:extLst>
                  <a:ext uri="{FF2B5EF4-FFF2-40B4-BE49-F238E27FC236}">
                    <a16:creationId xmlns:a16="http://schemas.microsoft.com/office/drawing/2014/main" id="{1D773F47-BDB3-4847-82FC-6335B7736689}"/>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0" name="TextBox 49">
                <a:extLst>
                  <a:ext uri="{FF2B5EF4-FFF2-40B4-BE49-F238E27FC236}">
                    <a16:creationId xmlns:a16="http://schemas.microsoft.com/office/drawing/2014/main" id="{F20084D4-C476-49E7-9214-E828342F858F}"/>
                  </a:ext>
                </a:extLst>
              </p:cNvPr>
              <p:cNvSpPr txBox="1"/>
              <p:nvPr/>
            </p:nvSpPr>
            <p:spPr>
              <a:xfrm>
                <a:off x="4972482" y="61188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1" name="Right Brace 50">
                <a:extLst>
                  <a:ext uri="{FF2B5EF4-FFF2-40B4-BE49-F238E27FC236}">
                    <a16:creationId xmlns:a16="http://schemas.microsoft.com/office/drawing/2014/main" id="{797687C6-9AC1-4709-BFA6-2D7A21CC7552}"/>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8" name="Straight Connector 97">
              <a:extLst>
                <a:ext uri="{FF2B5EF4-FFF2-40B4-BE49-F238E27FC236}">
                  <a16:creationId xmlns:a16="http://schemas.microsoft.com/office/drawing/2014/main" id="{2F38B56A-0DFC-4236-AB13-27252DD99819}"/>
                </a:ext>
              </a:extLst>
            </p:cNvPr>
            <p:cNvCxnSpPr>
              <a:cxnSpLocks/>
            </p:cNvCxnSpPr>
            <p:nvPr/>
          </p:nvCxnSpPr>
          <p:spPr>
            <a:xfrm flipV="1">
              <a:off x="8969847" y="407724"/>
              <a:ext cx="10990" cy="600847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956DDA8-6947-43D5-81F7-273542122266}"/>
                </a:ext>
              </a:extLst>
            </p:cNvPr>
            <p:cNvCxnSpPr>
              <a:cxnSpLocks/>
            </p:cNvCxnSpPr>
            <p:nvPr/>
          </p:nvCxnSpPr>
          <p:spPr>
            <a:xfrm>
              <a:off x="8468180" y="3443641"/>
              <a:ext cx="505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7D4EE4-1979-401D-9059-8F79A33D6DFA}"/>
                </a:ext>
              </a:extLst>
            </p:cNvPr>
            <p:cNvCxnSpPr>
              <a:cxnSpLocks/>
              <a:endCxn id="43" idx="1"/>
            </p:cNvCxnSpPr>
            <p:nvPr/>
          </p:nvCxnSpPr>
          <p:spPr>
            <a:xfrm>
              <a:off x="8973684" y="4119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8569CB6-6333-44C0-B4F6-1D09AAF4E771}"/>
                </a:ext>
              </a:extLst>
            </p:cNvPr>
            <p:cNvCxnSpPr>
              <a:cxnSpLocks/>
            </p:cNvCxnSpPr>
            <p:nvPr/>
          </p:nvCxnSpPr>
          <p:spPr>
            <a:xfrm>
              <a:off x="8974951" y="1240466"/>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5E3176F-F477-4DA8-B8EA-94DB4002D505}"/>
                </a:ext>
              </a:extLst>
            </p:cNvPr>
            <p:cNvCxnSpPr>
              <a:cxnSpLocks/>
            </p:cNvCxnSpPr>
            <p:nvPr/>
          </p:nvCxnSpPr>
          <p:spPr>
            <a:xfrm>
              <a:off x="8973680" y="2120184"/>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9131563-423D-4134-8048-6ABB2C664ED6}"/>
                </a:ext>
              </a:extLst>
            </p:cNvPr>
            <p:cNvCxnSpPr>
              <a:cxnSpLocks/>
            </p:cNvCxnSpPr>
            <p:nvPr/>
          </p:nvCxnSpPr>
          <p:spPr>
            <a:xfrm>
              <a:off x="8980837" y="2999901"/>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1B65E53-1161-46E5-B1D9-E057A0C45530}"/>
                </a:ext>
              </a:extLst>
            </p:cNvPr>
            <p:cNvCxnSpPr>
              <a:cxnSpLocks/>
            </p:cNvCxnSpPr>
            <p:nvPr/>
          </p:nvCxnSpPr>
          <p:spPr>
            <a:xfrm>
              <a:off x="8962904" y="381233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CC69BC1-E939-4C88-8BA7-4EBB1B7D34DB}"/>
                </a:ext>
              </a:extLst>
            </p:cNvPr>
            <p:cNvCxnSpPr>
              <a:cxnSpLocks/>
            </p:cNvCxnSpPr>
            <p:nvPr/>
          </p:nvCxnSpPr>
          <p:spPr>
            <a:xfrm>
              <a:off x="8971871" y="47174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87AB356-801A-479C-B8D8-EAAB235C2BB2}"/>
                </a:ext>
              </a:extLst>
            </p:cNvPr>
            <p:cNvCxnSpPr>
              <a:cxnSpLocks/>
            </p:cNvCxnSpPr>
            <p:nvPr/>
          </p:nvCxnSpPr>
          <p:spPr>
            <a:xfrm>
              <a:off x="8962903" y="5560029"/>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6573D89-F7B4-4449-AD07-BA8F017DBB6A}"/>
                </a:ext>
              </a:extLst>
            </p:cNvPr>
            <p:cNvCxnSpPr>
              <a:cxnSpLocks/>
            </p:cNvCxnSpPr>
            <p:nvPr/>
          </p:nvCxnSpPr>
          <p:spPr>
            <a:xfrm>
              <a:off x="8971870" y="641619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0" name="Arrow: Bent 139">
            <a:extLst>
              <a:ext uri="{FF2B5EF4-FFF2-40B4-BE49-F238E27FC236}">
                <a16:creationId xmlns:a16="http://schemas.microsoft.com/office/drawing/2014/main" id="{E7062846-C7BC-43D6-BD34-0DF164703AF6}"/>
              </a:ext>
            </a:extLst>
          </p:cNvPr>
          <p:cNvSpPr/>
          <p:nvPr/>
        </p:nvSpPr>
        <p:spPr>
          <a:xfrm rot="10800000">
            <a:off x="6720069" y="4172194"/>
            <a:ext cx="722717" cy="978472"/>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Bent 140">
            <a:extLst>
              <a:ext uri="{FF2B5EF4-FFF2-40B4-BE49-F238E27FC236}">
                <a16:creationId xmlns:a16="http://schemas.microsoft.com/office/drawing/2014/main" id="{93242B4C-1C39-4B86-85AF-E83A2FBC8912}"/>
              </a:ext>
            </a:extLst>
          </p:cNvPr>
          <p:cNvSpPr/>
          <p:nvPr/>
        </p:nvSpPr>
        <p:spPr>
          <a:xfrm rot="5400000" flipH="1" flipV="1">
            <a:off x="4558518" y="4216836"/>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Arrow: Right 141">
            <a:extLst>
              <a:ext uri="{FF2B5EF4-FFF2-40B4-BE49-F238E27FC236}">
                <a16:creationId xmlns:a16="http://schemas.microsoft.com/office/drawing/2014/main" id="{3D928688-24E2-418A-911F-C767C1AD6077}"/>
              </a:ext>
            </a:extLst>
          </p:cNvPr>
          <p:cNvSpPr/>
          <p:nvPr/>
        </p:nvSpPr>
        <p:spPr>
          <a:xfrm>
            <a:off x="5806589" y="3328507"/>
            <a:ext cx="43636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Bent 142">
            <a:extLst>
              <a:ext uri="{FF2B5EF4-FFF2-40B4-BE49-F238E27FC236}">
                <a16:creationId xmlns:a16="http://schemas.microsoft.com/office/drawing/2014/main" id="{CAF03AE2-3BCA-40D5-A119-D9258CDCE12F}"/>
              </a:ext>
            </a:extLst>
          </p:cNvPr>
          <p:cNvSpPr/>
          <p:nvPr/>
        </p:nvSpPr>
        <p:spPr>
          <a:xfrm rot="16200000">
            <a:off x="6532825" y="1632611"/>
            <a:ext cx="2596512" cy="7838415"/>
          </a:xfrm>
          <a:prstGeom prst="bentArrow">
            <a:avLst>
              <a:gd name="adj1" fmla="val 4197"/>
              <a:gd name="adj2" fmla="val 7661"/>
              <a:gd name="adj3" fmla="val 8373"/>
              <a:gd name="adj4" fmla="val 45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Arrow: Down 145">
            <a:extLst>
              <a:ext uri="{FF2B5EF4-FFF2-40B4-BE49-F238E27FC236}">
                <a16:creationId xmlns:a16="http://schemas.microsoft.com/office/drawing/2014/main" id="{41110542-76E8-448C-8027-ADC943E74068}"/>
              </a:ext>
            </a:extLst>
          </p:cNvPr>
          <p:cNvSpPr/>
          <p:nvPr/>
        </p:nvSpPr>
        <p:spPr>
          <a:xfrm>
            <a:off x="11611990" y="3962598"/>
            <a:ext cx="201823" cy="27410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7" y="405857"/>
            <a:ext cx="709574"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63E659-2A5C-4D78-9ECE-84CE5636E75A}"/>
              </a:ext>
            </a:extLst>
          </p:cNvPr>
          <p:cNvGrpSpPr/>
          <p:nvPr/>
        </p:nvGrpSpPr>
        <p:grpSpPr>
          <a:xfrm>
            <a:off x="3438823" y="135397"/>
            <a:ext cx="1904196" cy="6587206"/>
            <a:chOff x="3494862" y="135397"/>
            <a:chExt cx="1904196" cy="6587206"/>
          </a:xfrm>
        </p:grpSpPr>
        <p:sp>
          <p:nvSpPr>
            <p:cNvPr id="82" name="TextBox 81">
              <a:extLst>
                <a:ext uri="{FF2B5EF4-FFF2-40B4-BE49-F238E27FC236}">
                  <a16:creationId xmlns:a16="http://schemas.microsoft.com/office/drawing/2014/main" id="{AC098791-3DEC-4E59-BAFC-F76E88F398A4}"/>
                </a:ext>
              </a:extLst>
            </p:cNvPr>
            <p:cNvSpPr txBox="1"/>
            <p:nvPr/>
          </p:nvSpPr>
          <p:spPr>
            <a:xfrm>
              <a:off x="3514292" y="5891606"/>
              <a:ext cx="1860638"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83" name="TextBox 82">
              <a:extLst>
                <a:ext uri="{FF2B5EF4-FFF2-40B4-BE49-F238E27FC236}">
                  <a16:creationId xmlns:a16="http://schemas.microsoft.com/office/drawing/2014/main" id="{3EDD2E79-327F-48BC-85E7-ED14455265B4}"/>
                </a:ext>
              </a:extLst>
            </p:cNvPr>
            <p:cNvSpPr txBox="1"/>
            <p:nvPr/>
          </p:nvSpPr>
          <p:spPr>
            <a:xfrm>
              <a:off x="3538422" y="135397"/>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84" name="TextBox 83">
              <a:extLst>
                <a:ext uri="{FF2B5EF4-FFF2-40B4-BE49-F238E27FC236}">
                  <a16:creationId xmlns:a16="http://schemas.microsoft.com/office/drawing/2014/main" id="{FEB9CFC6-BDC8-446C-85E6-CD70578D6E7B}"/>
                </a:ext>
              </a:extLst>
            </p:cNvPr>
            <p:cNvSpPr txBox="1"/>
            <p:nvPr/>
          </p:nvSpPr>
          <p:spPr>
            <a:xfrm>
              <a:off x="3514294" y="1185586"/>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85" name="TextBox 84">
              <a:extLst>
                <a:ext uri="{FF2B5EF4-FFF2-40B4-BE49-F238E27FC236}">
                  <a16:creationId xmlns:a16="http://schemas.microsoft.com/office/drawing/2014/main" id="{DC586C6A-0154-48CF-A4A6-913FF3D9BA28}"/>
                </a:ext>
              </a:extLst>
            </p:cNvPr>
            <p:cNvSpPr txBox="1"/>
            <p:nvPr/>
          </p:nvSpPr>
          <p:spPr>
            <a:xfrm>
              <a:off x="3494862" y="3333277"/>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86" name="TextBox 85">
              <a:extLst>
                <a:ext uri="{FF2B5EF4-FFF2-40B4-BE49-F238E27FC236}">
                  <a16:creationId xmlns:a16="http://schemas.microsoft.com/office/drawing/2014/main" id="{E7B16B51-C0BB-4B70-A1A0-9988FAB33FC1}"/>
                </a:ext>
              </a:extLst>
            </p:cNvPr>
            <p:cNvSpPr txBox="1"/>
            <p:nvPr/>
          </p:nvSpPr>
          <p:spPr>
            <a:xfrm>
              <a:off x="3514294" y="2233732"/>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87" name="TextBox 86">
              <a:extLst>
                <a:ext uri="{FF2B5EF4-FFF2-40B4-BE49-F238E27FC236}">
                  <a16:creationId xmlns:a16="http://schemas.microsoft.com/office/drawing/2014/main" id="{BA19CB60-8D6A-4C6A-BF59-E712805FA560}"/>
                </a:ext>
              </a:extLst>
            </p:cNvPr>
            <p:cNvSpPr txBox="1"/>
            <p:nvPr/>
          </p:nvSpPr>
          <p:spPr>
            <a:xfrm>
              <a:off x="3514292" y="4663113"/>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and Log Data Processing and Mining</a:t>
              </a:r>
            </a:p>
          </p:txBody>
        </p:sp>
      </p:grpSp>
      <p:sp>
        <p:nvSpPr>
          <p:cNvPr id="99" name="TextBox 98">
            <a:extLst>
              <a:ext uri="{FF2B5EF4-FFF2-40B4-BE49-F238E27FC236}">
                <a16:creationId xmlns:a16="http://schemas.microsoft.com/office/drawing/2014/main" id="{DA7BCA6B-CCF4-4E66-8704-36BFB6464B91}"/>
              </a:ext>
            </a:extLst>
          </p:cNvPr>
          <p:cNvSpPr txBox="1"/>
          <p:nvPr/>
        </p:nvSpPr>
        <p:spPr>
          <a:xfrm>
            <a:off x="5738165" y="452586"/>
            <a:ext cx="2225227" cy="923330"/>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cxnSp>
        <p:nvCxnSpPr>
          <p:cNvPr id="61" name="Straight Arrow Connector 60">
            <a:extLst>
              <a:ext uri="{FF2B5EF4-FFF2-40B4-BE49-F238E27FC236}">
                <a16:creationId xmlns:a16="http://schemas.microsoft.com/office/drawing/2014/main" id="{9D323A9F-3CD0-43E6-A335-4F4AF9AB5D3C}"/>
              </a:ext>
            </a:extLst>
          </p:cNvPr>
          <p:cNvCxnSpPr>
            <a:stCxn id="99" idx="2"/>
            <a:endCxn id="2" idx="0"/>
          </p:cNvCxnSpPr>
          <p:nvPr/>
        </p:nvCxnSpPr>
        <p:spPr>
          <a:xfrm flipH="1">
            <a:off x="6847316" y="1375916"/>
            <a:ext cx="3463" cy="4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BDFCC68-FA31-458A-BEB0-14A70F3A5364}"/>
              </a:ext>
            </a:extLst>
          </p:cNvPr>
          <p:cNvGrpSpPr/>
          <p:nvPr/>
        </p:nvGrpSpPr>
        <p:grpSpPr>
          <a:xfrm>
            <a:off x="5745162" y="1844346"/>
            <a:ext cx="2204308" cy="3732233"/>
            <a:chOff x="6000840" y="1822819"/>
            <a:chExt cx="2204308" cy="3732233"/>
          </a:xfrm>
        </p:grpSpPr>
        <p:grpSp>
          <p:nvGrpSpPr>
            <p:cNvPr id="3" name="Group 2">
              <a:extLst>
                <a:ext uri="{FF2B5EF4-FFF2-40B4-BE49-F238E27FC236}">
                  <a16:creationId xmlns:a16="http://schemas.microsoft.com/office/drawing/2014/main" id="{67502B97-E694-48FC-A209-28C73192F2BC}"/>
                </a:ext>
              </a:extLst>
            </p:cNvPr>
            <p:cNvGrpSpPr/>
            <p:nvPr/>
          </p:nvGrpSpPr>
          <p:grpSpPr>
            <a:xfrm>
              <a:off x="6000840" y="1822819"/>
              <a:ext cx="2204308" cy="3164000"/>
              <a:chOff x="6000840" y="1822819"/>
              <a:chExt cx="2204308" cy="3164000"/>
            </a:xfrm>
          </p:grpSpPr>
          <p:sp>
            <p:nvSpPr>
              <p:cNvPr id="89" name="TextBox 88">
                <a:extLst>
                  <a:ext uri="{FF2B5EF4-FFF2-40B4-BE49-F238E27FC236}">
                    <a16:creationId xmlns:a16="http://schemas.microsoft.com/office/drawing/2014/main" id="{B9356785-81FD-448B-A54F-F0F9F26448E6}"/>
                  </a:ext>
                </a:extLst>
              </p:cNvPr>
              <p:cNvSpPr txBox="1"/>
              <p:nvPr/>
            </p:nvSpPr>
            <p:spPr>
              <a:xfrm>
                <a:off x="6169130" y="19898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90" name="TextBox 89">
                <a:extLst>
                  <a:ext uri="{FF2B5EF4-FFF2-40B4-BE49-F238E27FC236}">
                    <a16:creationId xmlns:a16="http://schemas.microsoft.com/office/drawing/2014/main" id="{FD8DC4D2-9433-43D5-A8C3-E3CD54062F28}"/>
                  </a:ext>
                </a:extLst>
              </p:cNvPr>
              <p:cNvSpPr txBox="1"/>
              <p:nvPr/>
            </p:nvSpPr>
            <p:spPr>
              <a:xfrm>
                <a:off x="6044873" y="2773633"/>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91" name="TextBox 90">
                <a:extLst>
                  <a:ext uri="{FF2B5EF4-FFF2-40B4-BE49-F238E27FC236}">
                    <a16:creationId xmlns:a16="http://schemas.microsoft.com/office/drawing/2014/main" id="{50610D63-6B84-4D68-B767-7287780545A3}"/>
                  </a:ext>
                </a:extLst>
              </p:cNvPr>
              <p:cNvSpPr txBox="1"/>
              <p:nvPr/>
            </p:nvSpPr>
            <p:spPr>
              <a:xfrm>
                <a:off x="6169130" y="3523785"/>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2" name="Rectangle: Rounded Corners 1">
                <a:extLst>
                  <a:ext uri="{FF2B5EF4-FFF2-40B4-BE49-F238E27FC236}">
                    <a16:creationId xmlns:a16="http://schemas.microsoft.com/office/drawing/2014/main" id="{57AA0091-F533-4F57-B3D7-948AF68911FF}"/>
                  </a:ext>
                </a:extLst>
              </p:cNvPr>
              <p:cNvSpPr/>
              <p:nvPr/>
            </p:nvSpPr>
            <p:spPr>
              <a:xfrm>
                <a:off x="6000840" y="1822819"/>
                <a:ext cx="2204308" cy="316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06E9B7B-0BF8-4B1E-923B-D1CE3302CE59}"/>
                  </a:ext>
                </a:extLst>
              </p:cNvPr>
              <p:cNvSpPr txBox="1"/>
              <p:nvPr/>
            </p:nvSpPr>
            <p:spPr>
              <a:xfrm>
                <a:off x="6169129" y="4259176"/>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6" name="TextBox 105">
              <a:extLst>
                <a:ext uri="{FF2B5EF4-FFF2-40B4-BE49-F238E27FC236}">
                  <a16:creationId xmlns:a16="http://schemas.microsoft.com/office/drawing/2014/main" id="{C41E8DC5-C73F-4E70-8281-26415B83C8C8}"/>
                </a:ext>
              </a:extLst>
            </p:cNvPr>
            <p:cNvSpPr txBox="1"/>
            <p:nvPr/>
          </p:nvSpPr>
          <p:spPr>
            <a:xfrm>
              <a:off x="6169129" y="4970277"/>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cxnSp>
        <p:nvCxnSpPr>
          <p:cNvPr id="67" name="Straight Arrow Connector 66">
            <a:extLst>
              <a:ext uri="{FF2B5EF4-FFF2-40B4-BE49-F238E27FC236}">
                <a16:creationId xmlns:a16="http://schemas.microsoft.com/office/drawing/2014/main" id="{D7A20433-8616-43C4-847E-79CD216BD9FF}"/>
              </a:ext>
            </a:extLst>
          </p:cNvPr>
          <p:cNvCxnSpPr>
            <a:stCxn id="83" idx="3"/>
            <a:endCxn id="2" idx="1"/>
          </p:cNvCxnSpPr>
          <p:nvPr/>
        </p:nvCxnSpPr>
        <p:spPr>
          <a:xfrm>
            <a:off x="5343019" y="427785"/>
            <a:ext cx="402143" cy="299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8372AF-C4C5-4713-9A71-F16BBD2F39BA}"/>
              </a:ext>
            </a:extLst>
          </p:cNvPr>
          <p:cNvCxnSpPr>
            <a:stCxn id="84" idx="3"/>
            <a:endCxn id="2" idx="1"/>
          </p:cNvCxnSpPr>
          <p:nvPr/>
        </p:nvCxnSpPr>
        <p:spPr>
          <a:xfrm>
            <a:off x="5318891" y="1477974"/>
            <a:ext cx="426271" cy="194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8E5065-163F-4D85-8173-519BF4BFDDD4}"/>
              </a:ext>
            </a:extLst>
          </p:cNvPr>
          <p:cNvCxnSpPr>
            <a:stCxn id="86" idx="3"/>
            <a:endCxn id="2" idx="1"/>
          </p:cNvCxnSpPr>
          <p:nvPr/>
        </p:nvCxnSpPr>
        <p:spPr>
          <a:xfrm>
            <a:off x="5318891" y="2526120"/>
            <a:ext cx="426271" cy="9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FDD215-FA4D-4E09-82D8-B44C13F6942C}"/>
              </a:ext>
            </a:extLst>
          </p:cNvPr>
          <p:cNvCxnSpPr>
            <a:stCxn id="85" idx="3"/>
            <a:endCxn id="2" idx="1"/>
          </p:cNvCxnSpPr>
          <p:nvPr/>
        </p:nvCxnSpPr>
        <p:spPr>
          <a:xfrm flipV="1">
            <a:off x="5299459" y="3426346"/>
            <a:ext cx="445703" cy="32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8609EE6-67F9-4984-A008-C6D9D3388620}"/>
              </a:ext>
            </a:extLst>
          </p:cNvPr>
          <p:cNvCxnSpPr>
            <a:stCxn id="87" idx="3"/>
            <a:endCxn id="2" idx="1"/>
          </p:cNvCxnSpPr>
          <p:nvPr/>
        </p:nvCxnSpPr>
        <p:spPr>
          <a:xfrm flipV="1">
            <a:off x="5318889" y="3426346"/>
            <a:ext cx="426273" cy="165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C6ACDE1-7E15-432B-B843-445EBC283225}"/>
              </a:ext>
            </a:extLst>
          </p:cNvPr>
          <p:cNvCxnSpPr>
            <a:stCxn id="82" idx="3"/>
            <a:endCxn id="2" idx="1"/>
          </p:cNvCxnSpPr>
          <p:nvPr/>
        </p:nvCxnSpPr>
        <p:spPr>
          <a:xfrm flipV="1">
            <a:off x="5318891" y="3426346"/>
            <a:ext cx="426271" cy="288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FEF3E415-40F8-4FA4-8D88-037C9BE93FC6}"/>
              </a:ext>
            </a:extLst>
          </p:cNvPr>
          <p:cNvGrpSpPr/>
          <p:nvPr/>
        </p:nvGrpSpPr>
        <p:grpSpPr>
          <a:xfrm>
            <a:off x="6941809" y="5444055"/>
            <a:ext cx="3199717" cy="1277622"/>
            <a:chOff x="6941810" y="5444055"/>
            <a:chExt cx="2920154" cy="1277622"/>
          </a:xfrm>
        </p:grpSpPr>
        <p:grpSp>
          <p:nvGrpSpPr>
            <p:cNvPr id="125" name="Group 124">
              <a:extLst>
                <a:ext uri="{FF2B5EF4-FFF2-40B4-BE49-F238E27FC236}">
                  <a16:creationId xmlns:a16="http://schemas.microsoft.com/office/drawing/2014/main" id="{83974F4F-3D56-4DE9-A331-75B332773E5B}"/>
                </a:ext>
              </a:extLst>
            </p:cNvPr>
            <p:cNvGrpSpPr/>
            <p:nvPr/>
          </p:nvGrpSpPr>
          <p:grpSpPr>
            <a:xfrm>
              <a:off x="7731963" y="5444055"/>
              <a:ext cx="1698070" cy="1277622"/>
              <a:chOff x="4863325" y="2905409"/>
              <a:chExt cx="1698070" cy="1277622"/>
            </a:xfrm>
          </p:grpSpPr>
          <p:pic>
            <p:nvPicPr>
              <p:cNvPr id="126" name="Picture 26" descr="What skills are necessary for a data analyst? – Film Daily">
                <a:extLst>
                  <a:ext uri="{FF2B5EF4-FFF2-40B4-BE49-F238E27FC236}">
                    <a16:creationId xmlns:a16="http://schemas.microsoft.com/office/drawing/2014/main" id="{9884FF4D-5A6D-4F7E-9154-4A4812672B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3A78E28E-6B4B-4B63-AED6-7A81179E8EF3}"/>
                  </a:ext>
                </a:extLst>
              </p:cNvPr>
              <p:cNvSpPr txBox="1"/>
              <p:nvPr/>
            </p:nvSpPr>
            <p:spPr>
              <a:xfrm>
                <a:off x="4863325" y="3813699"/>
                <a:ext cx="1698070" cy="369332"/>
              </a:xfrm>
              <a:prstGeom prst="rect">
                <a:avLst/>
              </a:prstGeom>
              <a:noFill/>
            </p:spPr>
            <p:txBody>
              <a:bodyPr wrap="square" rtlCol="0">
                <a:spAutoFit/>
              </a:bodyPr>
              <a:lstStyle/>
              <a:p>
                <a:r>
                  <a:rPr lang="en-US" dirty="0"/>
                  <a:t>Forensic Analyst</a:t>
                </a:r>
              </a:p>
            </p:txBody>
          </p:sp>
        </p:grpSp>
        <p:sp>
          <p:nvSpPr>
            <p:cNvPr id="128" name="Arrow: Bent 127">
              <a:extLst>
                <a:ext uri="{FF2B5EF4-FFF2-40B4-BE49-F238E27FC236}">
                  <a16:creationId xmlns:a16="http://schemas.microsoft.com/office/drawing/2014/main" id="{71642015-B799-42C6-B79D-E4C7D7D13103}"/>
                </a:ext>
              </a:extLst>
            </p:cNvPr>
            <p:cNvSpPr/>
            <p:nvPr/>
          </p:nvSpPr>
          <p:spPr>
            <a:xfrm rot="10800000">
              <a:off x="9139247" y="5576579"/>
              <a:ext cx="722717"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Arrow: Bent 136">
              <a:extLst>
                <a:ext uri="{FF2B5EF4-FFF2-40B4-BE49-F238E27FC236}">
                  <a16:creationId xmlns:a16="http://schemas.microsoft.com/office/drawing/2014/main" id="{E6D9EB59-FFC4-451C-BBAF-AE764DB3311D}"/>
                </a:ext>
              </a:extLst>
            </p:cNvPr>
            <p:cNvSpPr/>
            <p:nvPr/>
          </p:nvSpPr>
          <p:spPr>
            <a:xfrm rot="5400000" flipH="1" flipV="1">
              <a:off x="6987005" y="5531384"/>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4DF5D896-99AE-46E1-8740-F4D8239BABC8}"/>
              </a:ext>
            </a:extLst>
          </p:cNvPr>
          <p:cNvGrpSpPr/>
          <p:nvPr/>
        </p:nvGrpSpPr>
        <p:grpSpPr>
          <a:xfrm>
            <a:off x="8332791" y="2250949"/>
            <a:ext cx="2479148" cy="3176950"/>
            <a:chOff x="8550377" y="2214785"/>
            <a:chExt cx="2479148" cy="3176950"/>
          </a:xfrm>
        </p:grpSpPr>
        <p:grpSp>
          <p:nvGrpSpPr>
            <p:cNvPr id="120" name="Group 119">
              <a:extLst>
                <a:ext uri="{FF2B5EF4-FFF2-40B4-BE49-F238E27FC236}">
                  <a16:creationId xmlns:a16="http://schemas.microsoft.com/office/drawing/2014/main" id="{1F1F123D-AD0F-41D3-8F69-B4E0AC15FC02}"/>
                </a:ext>
              </a:extLst>
            </p:cNvPr>
            <p:cNvGrpSpPr/>
            <p:nvPr/>
          </p:nvGrpSpPr>
          <p:grpSpPr>
            <a:xfrm>
              <a:off x="8688904" y="2486294"/>
              <a:ext cx="2225227" cy="830997"/>
              <a:chOff x="6740105" y="3017490"/>
              <a:chExt cx="2225227" cy="830997"/>
            </a:xfrm>
          </p:grpSpPr>
          <p:sp>
            <p:nvSpPr>
              <p:cNvPr id="122" name="TextBox 121">
                <a:extLst>
                  <a:ext uri="{FF2B5EF4-FFF2-40B4-BE49-F238E27FC236}">
                    <a16:creationId xmlns:a16="http://schemas.microsoft.com/office/drawing/2014/main" id="{7F1AA018-3D5C-447C-A213-1E38F8A14D63}"/>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3" name="Picture 24" descr="Database | Bruker">
                <a:extLst>
                  <a:ext uri="{FF2B5EF4-FFF2-40B4-BE49-F238E27FC236}">
                    <a16:creationId xmlns:a16="http://schemas.microsoft.com/office/drawing/2014/main" id="{F8176C63-633D-44D7-8065-3EEBEB812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TextBox 138">
              <a:extLst>
                <a:ext uri="{FF2B5EF4-FFF2-40B4-BE49-F238E27FC236}">
                  <a16:creationId xmlns:a16="http://schemas.microsoft.com/office/drawing/2014/main" id="{77C4864B-2170-49CF-A8EB-CC0972CC1DED}"/>
                </a:ext>
              </a:extLst>
            </p:cNvPr>
            <p:cNvSpPr txBox="1"/>
            <p:nvPr/>
          </p:nvSpPr>
          <p:spPr>
            <a:xfrm>
              <a:off x="8787950" y="358355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44" name="TextBox 143">
              <a:extLst>
                <a:ext uri="{FF2B5EF4-FFF2-40B4-BE49-F238E27FC236}">
                  <a16:creationId xmlns:a16="http://schemas.microsoft.com/office/drawing/2014/main" id="{BA9FD147-4597-49EB-85C0-239660C7337D}"/>
                </a:ext>
              </a:extLst>
            </p:cNvPr>
            <p:cNvSpPr txBox="1"/>
            <p:nvPr/>
          </p:nvSpPr>
          <p:spPr>
            <a:xfrm>
              <a:off x="8787950" y="420473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45" name="Rectangle: Rounded Corners 144">
              <a:extLst>
                <a:ext uri="{FF2B5EF4-FFF2-40B4-BE49-F238E27FC236}">
                  <a16:creationId xmlns:a16="http://schemas.microsoft.com/office/drawing/2014/main" id="{A0CD7D1E-8B03-4432-94B6-695252A53293}"/>
                </a:ext>
              </a:extLst>
            </p:cNvPr>
            <p:cNvSpPr/>
            <p:nvPr/>
          </p:nvSpPr>
          <p:spPr>
            <a:xfrm>
              <a:off x="8550377" y="2214785"/>
              <a:ext cx="2479148" cy="2562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C0BC05A0-700F-48E2-80B0-159E532FF53E}"/>
                </a:ext>
              </a:extLst>
            </p:cNvPr>
            <p:cNvSpPr txBox="1"/>
            <p:nvPr/>
          </p:nvSpPr>
          <p:spPr>
            <a:xfrm>
              <a:off x="8871199" y="4806960"/>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sp>
        <p:nvSpPr>
          <p:cNvPr id="148" name="TextBox 147">
            <a:extLst>
              <a:ext uri="{FF2B5EF4-FFF2-40B4-BE49-F238E27FC236}">
                <a16:creationId xmlns:a16="http://schemas.microsoft.com/office/drawing/2014/main" id="{D79196FC-4828-4B2E-A66A-E03F3E9C11E3}"/>
              </a:ext>
            </a:extLst>
          </p:cNvPr>
          <p:cNvSpPr txBox="1"/>
          <p:nvPr/>
        </p:nvSpPr>
        <p:spPr>
          <a:xfrm>
            <a:off x="11160635" y="3203297"/>
            <a:ext cx="97654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49" name="Arrow: Bent 148">
            <a:extLst>
              <a:ext uri="{FF2B5EF4-FFF2-40B4-BE49-F238E27FC236}">
                <a16:creationId xmlns:a16="http://schemas.microsoft.com/office/drawing/2014/main" id="{A5C1D885-A0EE-46BB-B952-8F9E090324F5}"/>
              </a:ext>
            </a:extLst>
          </p:cNvPr>
          <p:cNvSpPr/>
          <p:nvPr/>
        </p:nvSpPr>
        <p:spPr>
          <a:xfrm rot="10800000">
            <a:off x="10052266" y="3962579"/>
            <a:ext cx="1653769" cy="2648484"/>
          </a:xfrm>
          <a:prstGeom prst="bentArrow">
            <a:avLst>
              <a:gd name="adj1" fmla="val 7503"/>
              <a:gd name="adj2" fmla="val 9625"/>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Arrow: Right 149">
            <a:extLst>
              <a:ext uri="{FF2B5EF4-FFF2-40B4-BE49-F238E27FC236}">
                <a16:creationId xmlns:a16="http://schemas.microsoft.com/office/drawing/2014/main" id="{D4C2A8CD-E881-4597-B75B-6DF5CD9D9D2F}"/>
              </a:ext>
            </a:extLst>
          </p:cNvPr>
          <p:cNvSpPr/>
          <p:nvPr/>
        </p:nvSpPr>
        <p:spPr>
          <a:xfrm>
            <a:off x="7973657" y="3363925"/>
            <a:ext cx="35424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Right 158">
            <a:extLst>
              <a:ext uri="{FF2B5EF4-FFF2-40B4-BE49-F238E27FC236}">
                <a16:creationId xmlns:a16="http://schemas.microsoft.com/office/drawing/2014/main" id="{4424144A-FD60-4C34-9B97-B6C094580ACC}"/>
              </a:ext>
            </a:extLst>
          </p:cNvPr>
          <p:cNvSpPr/>
          <p:nvPr/>
        </p:nvSpPr>
        <p:spPr>
          <a:xfrm>
            <a:off x="10811040" y="3368342"/>
            <a:ext cx="377741"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540C463-A654-4032-B0E7-A4F58E363DEF}"/>
              </a:ext>
            </a:extLst>
          </p:cNvPr>
          <p:cNvSpPr/>
          <p:nvPr/>
        </p:nvSpPr>
        <p:spPr>
          <a:xfrm>
            <a:off x="3236585" y="34228"/>
            <a:ext cx="8923017" cy="681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6F4A17C2-D16E-4FE6-B09A-8EE2232A3DFC}"/>
              </a:ext>
            </a:extLst>
          </p:cNvPr>
          <p:cNvGrpSpPr/>
          <p:nvPr/>
        </p:nvGrpSpPr>
        <p:grpSpPr>
          <a:xfrm>
            <a:off x="22382" y="-29356"/>
            <a:ext cx="9181756" cy="4359932"/>
            <a:chOff x="22382" y="-29356"/>
            <a:chExt cx="9181756" cy="4359932"/>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grpSp>
          <p:nvGrpSpPr>
            <p:cNvPr id="3" name="Group 2">
              <a:extLst>
                <a:ext uri="{FF2B5EF4-FFF2-40B4-BE49-F238E27FC236}">
                  <a16:creationId xmlns:a16="http://schemas.microsoft.com/office/drawing/2014/main" id="{8ADE100C-046B-4E14-BB1F-12538D18283A}"/>
                </a:ext>
              </a:extLst>
            </p:cNvPr>
            <p:cNvGrpSpPr/>
            <p:nvPr/>
          </p:nvGrpSpPr>
          <p:grpSpPr>
            <a:xfrm>
              <a:off x="3817209" y="3352104"/>
              <a:ext cx="2117275" cy="978472"/>
              <a:chOff x="4884211" y="2812458"/>
              <a:chExt cx="211727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838347" y="2889354"/>
                <a:ext cx="1163139" cy="830997"/>
              </a:xfrm>
              <a:prstGeom prst="rect">
                <a:avLst/>
              </a:prstGeom>
              <a:noFill/>
            </p:spPr>
            <p:txBody>
              <a:bodyPr wrap="none" rtlCol="0">
                <a:spAutoFit/>
              </a:bodyPr>
              <a:lstStyle/>
              <a:p>
                <a:pPr algn="ctr"/>
                <a:r>
                  <a:rPr lang="en-US" sz="1600" dirty="0"/>
                  <a:t>Forensic</a:t>
                </a:r>
              </a:p>
              <a:p>
                <a:pPr algn="ctr"/>
                <a:r>
                  <a:rPr lang="en-US" sz="1600" dirty="0"/>
                  <a:t>Analyst/</a:t>
                </a:r>
              </a:p>
              <a:p>
                <a:pPr algn="ctr"/>
                <a:r>
                  <a:rPr lang="en-US" sz="1600" dirty="0"/>
                  <a:t>Investigator</a:t>
                </a:r>
              </a:p>
            </p:txBody>
          </p:sp>
        </p:gr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7" name="Group 1066">
              <a:extLst>
                <a:ext uri="{FF2B5EF4-FFF2-40B4-BE49-F238E27FC236}">
                  <a16:creationId xmlns:a16="http://schemas.microsoft.com/office/drawing/2014/main" id="{A9DAC030-7620-44E3-98C3-E3BCC85114E1}"/>
                </a:ext>
              </a:extLst>
            </p:cNvPr>
            <p:cNvGrpSpPr/>
            <p:nvPr/>
          </p:nvGrpSpPr>
          <p:grpSpPr>
            <a:xfrm>
              <a:off x="77693" y="1032129"/>
              <a:ext cx="9093363" cy="1459673"/>
              <a:chOff x="77693" y="1032129"/>
              <a:chExt cx="9093363" cy="1459673"/>
            </a:xfrm>
          </p:grpSpPr>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8838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2" name="Picture 24" descr="Database | Bruker">
                <a:extLst>
                  <a:ext uri="{FF2B5EF4-FFF2-40B4-BE49-F238E27FC236}">
                    <a16:creationId xmlns:a16="http://schemas.microsoft.com/office/drawing/2014/main" id="{3512CEC2-84E8-4163-9FB1-DC0AFD9E48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1284840"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4" descr="Database | Bruker">
                <a:extLst>
                  <a:ext uri="{FF2B5EF4-FFF2-40B4-BE49-F238E27FC236}">
                    <a16:creationId xmlns:a16="http://schemas.microsoft.com/office/drawing/2014/main" id="{19F1D68F-3145-4437-8B5C-D7609B6B24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28632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4" descr="Database | Bruker">
                <a:extLst>
                  <a:ext uri="{FF2B5EF4-FFF2-40B4-BE49-F238E27FC236}">
                    <a16:creationId xmlns:a16="http://schemas.microsoft.com/office/drawing/2014/main" id="{A07762AE-9BED-4B6F-92F4-0BA8427C7D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330212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4" descr="Database | Bruker">
                <a:extLst>
                  <a:ext uri="{FF2B5EF4-FFF2-40B4-BE49-F238E27FC236}">
                    <a16:creationId xmlns:a16="http://schemas.microsoft.com/office/drawing/2014/main" id="{D7C5AA57-AFDE-49E0-B826-774B814327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31791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4" descr="Database | Bruker">
                <a:extLst>
                  <a:ext uri="{FF2B5EF4-FFF2-40B4-BE49-F238E27FC236}">
                    <a16:creationId xmlns:a16="http://schemas.microsoft.com/office/drawing/2014/main" id="{DE549DDC-4512-4A6F-BCCF-92852C256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536213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Database | Bruker">
                <a:extLst>
                  <a:ext uri="{FF2B5EF4-FFF2-40B4-BE49-F238E27FC236}">
                    <a16:creationId xmlns:a16="http://schemas.microsoft.com/office/drawing/2014/main" id="{7E1C4D27-FF38-40B8-B46A-89F521E3C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6397531"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4" descr="Database | Bruker">
                <a:extLst>
                  <a:ext uri="{FF2B5EF4-FFF2-40B4-BE49-F238E27FC236}">
                    <a16:creationId xmlns:a16="http://schemas.microsoft.com/office/drawing/2014/main" id="{AAA01E56-3B57-4EFC-BB1E-6EE426F883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437913"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4" descr="Database | Bruker">
                <a:extLst>
                  <a:ext uri="{FF2B5EF4-FFF2-40B4-BE49-F238E27FC236}">
                    <a16:creationId xmlns:a16="http://schemas.microsoft.com/office/drawing/2014/main" id="{B54D99BB-FB44-4922-9AB4-B4A20AC34C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59787" y="1991798"/>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Arrow Connector 1030">
                <a:extLst>
                  <a:ext uri="{FF2B5EF4-FFF2-40B4-BE49-F238E27FC236}">
                    <a16:creationId xmlns:a16="http://schemas.microsoft.com/office/drawing/2014/main" id="{06DC3C58-0555-47B4-BB88-F7E3C4DE5016}"/>
                  </a:ext>
                </a:extLst>
              </p:cNvPr>
              <p:cNvCxnSpPr>
                <a:stCxn id="21" idx="2"/>
                <a:endCxn id="127" idx="0"/>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a:endCxn id="152" idx="0"/>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a:endCxn id="153" idx="0"/>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a:endCxn id="154" idx="0"/>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a:endCxn id="155" idx="0"/>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a:endCxn id="156" idx="0"/>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a:endCxn id="157" idx="0"/>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a:endCxn id="158" idx="0"/>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a:endCxn id="159" idx="0"/>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EA0D06DB-767A-496C-B035-661D1BDE538E}"/>
                </a:ext>
              </a:extLst>
            </p:cNvPr>
            <p:cNvSpPr txBox="1"/>
            <p:nvPr/>
          </p:nvSpPr>
          <p:spPr>
            <a:xfrm>
              <a:off x="77693" y="266207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265765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26640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267043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266404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267079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267625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stCxn id="127" idx="2"/>
              <a:endCxn id="188" idx="0"/>
            </p:cNvCxnSpPr>
            <p:nvPr/>
          </p:nvCxnSpPr>
          <p:spPr>
            <a:xfrm>
              <a:off x="538383" y="2491802"/>
              <a:ext cx="334" cy="17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stCxn id="152" idx="2"/>
              <a:endCxn id="189" idx="0"/>
            </p:cNvCxnSpPr>
            <p:nvPr/>
          </p:nvCxnSpPr>
          <p:spPr>
            <a:xfrm>
              <a:off x="1534842" y="2473673"/>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stCxn id="153" idx="2"/>
              <a:endCxn id="190" idx="0"/>
            </p:cNvCxnSpPr>
            <p:nvPr/>
          </p:nvCxnSpPr>
          <p:spPr>
            <a:xfrm flipH="1">
              <a:off x="2530969" y="2491802"/>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stCxn id="154" idx="2"/>
              <a:endCxn id="191" idx="0"/>
            </p:cNvCxnSpPr>
            <p:nvPr/>
          </p:nvCxnSpPr>
          <p:spPr>
            <a:xfrm>
              <a:off x="3552123" y="2491802"/>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stCxn id="155" idx="2"/>
              <a:endCxn id="192" idx="0"/>
            </p:cNvCxnSpPr>
            <p:nvPr/>
          </p:nvCxnSpPr>
          <p:spPr>
            <a:xfrm flipH="1">
              <a:off x="4566594" y="2491802"/>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stCxn id="156" idx="2"/>
              <a:endCxn id="193" idx="0"/>
            </p:cNvCxnSpPr>
            <p:nvPr/>
          </p:nvCxnSpPr>
          <p:spPr>
            <a:xfrm flipH="1">
              <a:off x="5610857" y="2491802"/>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stCxn id="157" idx="2"/>
              <a:endCxn id="194" idx="0"/>
            </p:cNvCxnSpPr>
            <p:nvPr/>
          </p:nvCxnSpPr>
          <p:spPr>
            <a:xfrm>
              <a:off x="6647533" y="2473673"/>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stCxn id="158" idx="2"/>
              <a:endCxn id="195" idx="0"/>
            </p:cNvCxnSpPr>
            <p:nvPr/>
          </p:nvCxnSpPr>
          <p:spPr>
            <a:xfrm>
              <a:off x="7687915" y="2491802"/>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stCxn id="159" idx="2"/>
              <a:endCxn id="196" idx="0"/>
            </p:cNvCxnSpPr>
            <p:nvPr/>
          </p:nvCxnSpPr>
          <p:spPr>
            <a:xfrm>
              <a:off x="8709789" y="2491802"/>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707095"/>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949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stCxn id="21" idx="2"/>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847849" y="5418435"/>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88" name="TextBox 187">
            <a:extLst>
              <a:ext uri="{FF2B5EF4-FFF2-40B4-BE49-F238E27FC236}">
                <a16:creationId xmlns:a16="http://schemas.microsoft.com/office/drawing/2014/main" id="{EA0D06DB-767A-496C-B035-661D1BDE538E}"/>
              </a:ext>
            </a:extLst>
          </p:cNvPr>
          <p:cNvSpPr txBox="1"/>
          <p:nvPr/>
        </p:nvSpPr>
        <p:spPr>
          <a:xfrm>
            <a:off x="77693" y="474514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474072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474711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475350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474711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475386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475932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cxnSpLocks/>
          </p:cNvCxnSpPr>
          <p:nvPr/>
        </p:nvCxnSpPr>
        <p:spPr>
          <a:xfrm flipH="1">
            <a:off x="538717" y="4538664"/>
            <a:ext cx="4208" cy="21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cxnSpLocks/>
            <a:endCxn id="189" idx="0"/>
          </p:cNvCxnSpPr>
          <p:nvPr/>
        </p:nvCxnSpPr>
        <p:spPr>
          <a:xfrm>
            <a:off x="1534842" y="4556745"/>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cxnSpLocks/>
            <a:endCxn id="190" idx="0"/>
          </p:cNvCxnSpPr>
          <p:nvPr/>
        </p:nvCxnSpPr>
        <p:spPr>
          <a:xfrm flipH="1">
            <a:off x="2530969" y="4574874"/>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cxnSpLocks/>
            <a:endCxn id="191" idx="0"/>
          </p:cNvCxnSpPr>
          <p:nvPr/>
        </p:nvCxnSpPr>
        <p:spPr>
          <a:xfrm>
            <a:off x="3552123" y="4574874"/>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endCxn id="192" idx="0"/>
          </p:cNvCxnSpPr>
          <p:nvPr/>
        </p:nvCxnSpPr>
        <p:spPr>
          <a:xfrm flipH="1">
            <a:off x="4566594" y="4574874"/>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cxnSpLocks/>
            <a:endCxn id="193" idx="0"/>
          </p:cNvCxnSpPr>
          <p:nvPr/>
        </p:nvCxnSpPr>
        <p:spPr>
          <a:xfrm flipH="1">
            <a:off x="5610857" y="4574874"/>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cxnSpLocks/>
            <a:endCxn id="194" idx="0"/>
          </p:cNvCxnSpPr>
          <p:nvPr/>
        </p:nvCxnSpPr>
        <p:spPr>
          <a:xfrm>
            <a:off x="6647533" y="4556745"/>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cxnSpLocks/>
            <a:endCxn id="195" idx="0"/>
          </p:cNvCxnSpPr>
          <p:nvPr/>
        </p:nvCxnSpPr>
        <p:spPr>
          <a:xfrm>
            <a:off x="7687915" y="4574874"/>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cxnSpLocks/>
            <a:endCxn id="196" idx="0"/>
          </p:cNvCxnSpPr>
          <p:nvPr/>
        </p:nvCxnSpPr>
        <p:spPr>
          <a:xfrm>
            <a:off x="8709789" y="4574874"/>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1375977"/>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grpSp>
        <p:nvGrpSpPr>
          <p:cNvPr id="85" name="Group 84">
            <a:extLst>
              <a:ext uri="{FF2B5EF4-FFF2-40B4-BE49-F238E27FC236}">
                <a16:creationId xmlns:a16="http://schemas.microsoft.com/office/drawing/2014/main" id="{87245174-646E-4CB8-9515-68FADE31415B}"/>
              </a:ext>
            </a:extLst>
          </p:cNvPr>
          <p:cNvGrpSpPr/>
          <p:nvPr/>
        </p:nvGrpSpPr>
        <p:grpSpPr>
          <a:xfrm>
            <a:off x="1190600" y="2805471"/>
            <a:ext cx="1936663" cy="969762"/>
            <a:chOff x="4467936" y="2905409"/>
            <a:chExt cx="1676012" cy="978472"/>
          </a:xfrm>
        </p:grpSpPr>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4467936" y="3012542"/>
              <a:ext cx="878061" cy="756571"/>
            </a:xfrm>
            <a:prstGeom prst="rect">
              <a:avLst/>
            </a:prstGeom>
            <a:noFill/>
          </p:spPr>
          <p:txBody>
            <a:bodyPr wrap="none" rtlCol="0">
              <a:spAutoFit/>
            </a:bodyPr>
            <a:lstStyle/>
            <a:p>
              <a:r>
                <a:rPr lang="en-US" sz="1600" dirty="0"/>
                <a:t>Forensic</a:t>
              </a:r>
            </a:p>
            <a:p>
              <a:r>
                <a:rPr lang="en-US" sz="1600" dirty="0"/>
                <a:t>Analyst</a:t>
              </a:r>
            </a:p>
          </p:txBody>
        </p:sp>
      </p:gr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CE6B379-5AD4-443E-AEA7-73DFF0821670}"/>
              </a:ext>
            </a:extLst>
          </p:cNvPr>
          <p:cNvCxnSpPr/>
          <p:nvPr/>
        </p:nvCxnSpPr>
        <p:spPr>
          <a:xfrm>
            <a:off x="533356" y="1973669"/>
            <a:ext cx="8172024"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8A85F3-B2E2-4704-BA84-58E6772EAA34}"/>
              </a:ext>
            </a:extLst>
          </p:cNvPr>
          <p:cNvCxnSpPr>
            <a:cxnSpLocks/>
            <a:endCxn id="80" idx="0"/>
          </p:cNvCxnSpPr>
          <p:nvPr/>
        </p:nvCxnSpPr>
        <p:spPr>
          <a:xfrm>
            <a:off x="4835217" y="1975533"/>
            <a:ext cx="4976" cy="1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EB3A4E8-6762-40AA-A33B-E70D8CB20A11}"/>
              </a:ext>
            </a:extLst>
          </p:cNvPr>
          <p:cNvCxnSpPr>
            <a:cxnSpLocks/>
          </p:cNvCxnSpPr>
          <p:nvPr/>
        </p:nvCxnSpPr>
        <p:spPr>
          <a:xfrm>
            <a:off x="533356" y="4551376"/>
            <a:ext cx="8172023" cy="26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788583" y="3528939"/>
            <a:ext cx="3478158" cy="1410153"/>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73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930766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8FFBD53-6905-4A11-9C11-C43546F2EA3D}"/>
              </a:ext>
            </a:extLst>
          </p:cNvPr>
          <p:cNvSpPr txBox="1"/>
          <p:nvPr/>
        </p:nvSpPr>
        <p:spPr>
          <a:xfrm>
            <a:off x="4371782" y="144670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31" name="Straight Arrow Connector 1030">
            <a:extLst>
              <a:ext uri="{FF2B5EF4-FFF2-40B4-BE49-F238E27FC236}">
                <a16:creationId xmlns:a16="http://schemas.microsoft.com/office/drawing/2014/main" id="{06DC3C58-0555-47B4-BB88-F7E3C4DE5016}"/>
              </a:ext>
            </a:extLst>
          </p:cNvPr>
          <p:cNvCxnSpPr>
            <a:cxnSpLocks/>
          </p:cNvCxnSpPr>
          <p:nvPr/>
        </p:nvCxnSpPr>
        <p:spPr>
          <a:xfrm flipH="1">
            <a:off x="4832472" y="1926179"/>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912000" y="5092063"/>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96" name="TextBox 195">
            <a:extLst>
              <a:ext uri="{FF2B5EF4-FFF2-40B4-BE49-F238E27FC236}">
                <a16:creationId xmlns:a16="http://schemas.microsoft.com/office/drawing/2014/main" id="{0D84C751-A71B-48C9-AC92-14F3067AC339}"/>
              </a:ext>
            </a:extLst>
          </p:cNvPr>
          <p:cNvSpPr txBox="1"/>
          <p:nvPr/>
        </p:nvSpPr>
        <p:spPr>
          <a:xfrm>
            <a:off x="4381524" y="457584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620" y="2805471"/>
            <a:ext cx="1130643" cy="96976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2303545" y="2473278"/>
            <a:ext cx="1014616" cy="749836"/>
          </a:xfrm>
          <a:prstGeom prst="rect">
            <a:avLst/>
          </a:prstGeom>
          <a:noFill/>
        </p:spPr>
        <p:txBody>
          <a:bodyPr wrap="none" rtlCol="0">
            <a:spAutoFit/>
          </a:bodyPr>
          <a:lstStyle/>
          <a:p>
            <a:r>
              <a:rPr lang="en-US" sz="1600" dirty="0"/>
              <a:t>Forensic</a:t>
            </a:r>
          </a:p>
          <a:p>
            <a:r>
              <a:rPr lang="en-US" sz="1600" dirty="0"/>
              <a:t>Analyst</a:t>
            </a:r>
          </a:p>
        </p:txBody>
      </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939598" y="3466228"/>
            <a:ext cx="2885872" cy="1011795"/>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Arrow Connector 88">
            <a:extLst>
              <a:ext uri="{FF2B5EF4-FFF2-40B4-BE49-F238E27FC236}">
                <a16:creationId xmlns:a16="http://schemas.microsoft.com/office/drawing/2014/main" id="{2037171B-F2F8-3B0E-1FCE-51B24F95DCA9}"/>
              </a:ext>
            </a:extLst>
          </p:cNvPr>
          <p:cNvCxnSpPr>
            <a:cxnSpLocks/>
          </p:cNvCxnSpPr>
          <p:nvPr/>
        </p:nvCxnSpPr>
        <p:spPr>
          <a:xfrm>
            <a:off x="4831960" y="1257782"/>
            <a:ext cx="3620" cy="22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8CCEF0-5DC5-94E3-6396-05F6BE97622A}"/>
              </a:ext>
            </a:extLst>
          </p:cNvPr>
          <p:cNvSpPr txBox="1"/>
          <p:nvPr/>
        </p:nvSpPr>
        <p:spPr>
          <a:xfrm>
            <a:off x="4279213" y="989565"/>
            <a:ext cx="1127809" cy="338554"/>
          </a:xfrm>
          <a:prstGeom prst="rect">
            <a:avLst/>
          </a:prstGeom>
          <a:noFill/>
        </p:spPr>
        <p:txBody>
          <a:bodyPr wrap="none" rtlCol="0">
            <a:spAutoFit/>
          </a:bodyPr>
          <a:lstStyle/>
          <a:p>
            <a:r>
              <a:rPr lang="en-US" sz="1600" dirty="0"/>
              <a:t>IoT Devices</a:t>
            </a:r>
          </a:p>
        </p:txBody>
      </p:sp>
      <p:cxnSp>
        <p:nvCxnSpPr>
          <p:cNvPr id="94" name="Straight Arrow Connector 93">
            <a:extLst>
              <a:ext uri="{FF2B5EF4-FFF2-40B4-BE49-F238E27FC236}">
                <a16:creationId xmlns:a16="http://schemas.microsoft.com/office/drawing/2014/main" id="{F7A9B040-009C-74EF-0C27-1BB1E3A58167}"/>
              </a:ext>
            </a:extLst>
          </p:cNvPr>
          <p:cNvCxnSpPr>
            <a:cxnSpLocks/>
          </p:cNvCxnSpPr>
          <p:nvPr/>
        </p:nvCxnSpPr>
        <p:spPr>
          <a:xfrm>
            <a:off x="4852832" y="5068291"/>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7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(Section 2.4)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1019667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6CAB12E-B9CA-476D-A76C-98827834E6D2}"/>
              </a:ext>
            </a:extLst>
          </p:cNvPr>
          <p:cNvSpPr txBox="1"/>
          <p:nvPr/>
        </p:nvSpPr>
        <p:spPr>
          <a:xfrm>
            <a:off x="9144397" y="2340645"/>
            <a:ext cx="118103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2.1</a:t>
            </a:r>
          </a:p>
        </p:txBody>
      </p:sp>
      <p:sp>
        <p:nvSpPr>
          <p:cNvPr id="105" name="TextBox 104">
            <a:extLst>
              <a:ext uri="{FF2B5EF4-FFF2-40B4-BE49-F238E27FC236}">
                <a16:creationId xmlns:a16="http://schemas.microsoft.com/office/drawing/2014/main" id="{54B872A4-8AB3-4B88-83E9-65B914433CED}"/>
              </a:ext>
            </a:extLst>
          </p:cNvPr>
          <p:cNvSpPr txBox="1"/>
          <p:nvPr/>
        </p:nvSpPr>
        <p:spPr>
          <a:xfrm>
            <a:off x="8798725" y="3254555"/>
            <a:ext cx="131535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2.2</a:t>
            </a:r>
          </a:p>
        </p:txBody>
      </p:sp>
      <p:sp>
        <p:nvSpPr>
          <p:cNvPr id="106" name="TextBox 105">
            <a:extLst>
              <a:ext uri="{FF2B5EF4-FFF2-40B4-BE49-F238E27FC236}">
                <a16:creationId xmlns:a16="http://schemas.microsoft.com/office/drawing/2014/main" id="{F4BB468A-D565-48F4-82CD-FB10D56A3D1E}"/>
              </a:ext>
            </a:extLst>
          </p:cNvPr>
          <p:cNvSpPr txBox="1"/>
          <p:nvPr/>
        </p:nvSpPr>
        <p:spPr>
          <a:xfrm>
            <a:off x="838067" y="4723389"/>
            <a:ext cx="1350376" cy="369332"/>
          </a:xfrm>
          <a:prstGeom prst="rect">
            <a:avLst/>
          </a:prstGeom>
          <a:noFill/>
        </p:spPr>
        <p:txBody>
          <a:bodyPr wrap="square">
            <a:spAutoFit/>
          </a:bodyPr>
          <a:lstStyle/>
          <a:p>
            <a:r>
              <a:rPr lang="en-US" sz="1800" dirty="0">
                <a:solidFill>
                  <a:schemeClr val="tx1"/>
                </a:solidFill>
              </a:rPr>
              <a:t>(Section 2.3)</a:t>
            </a:r>
            <a:endParaRPr lang="en-US" dirty="0"/>
          </a:p>
        </p:txBody>
      </p:sp>
    </p:spTree>
    <p:extLst>
      <p:ext uri="{BB962C8B-B14F-4D97-AF65-F5344CB8AC3E}">
        <p14:creationId xmlns:p14="http://schemas.microsoft.com/office/powerpoint/2010/main" val="344064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4286</TotalTime>
  <Words>1123</Words>
  <Application>Microsoft Office PowerPoint</Application>
  <PresentationFormat>Widescreen</PresentationFormat>
  <Paragraphs>399</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Tien</dc:creator>
  <cp:lastModifiedBy>Nguyen, Tien</cp:lastModifiedBy>
  <cp:revision>325</cp:revision>
  <dcterms:created xsi:type="dcterms:W3CDTF">2022-04-01T19:55:08Z</dcterms:created>
  <dcterms:modified xsi:type="dcterms:W3CDTF">2023-01-23T04:44:48Z</dcterms:modified>
</cp:coreProperties>
</file>