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90" r:id="rId19"/>
    <p:sldId id="291" r:id="rId20"/>
    <p:sldId id="292"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92" d="100"/>
          <a:sy n="92" d="100"/>
        </p:scale>
        <p:origin x="60"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211402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1941B-5065-3C72-38E7-0E29FDBE3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93D44E-1CAE-C95E-3446-A1B7858C54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76CB2A-6B81-EA78-2626-7C0CD026C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947234-8449-90F4-65C7-7D7EAF0862AE}"/>
              </a:ext>
            </a:extLst>
          </p:cNvPr>
          <p:cNvSpPr>
            <a:spLocks noGrp="1"/>
          </p:cNvSpPr>
          <p:nvPr>
            <p:ph type="sldNum" sz="quarter" idx="5"/>
          </p:nvPr>
        </p:nvSpPr>
        <p:spPr/>
        <p:txBody>
          <a:bodyPr/>
          <a:lstStyle/>
          <a:p>
            <a:fld id="{4DDBCBF5-78E0-4D21-B370-F8D7AF8518EF}" type="slidenum">
              <a:rPr lang="en-US" smtClean="0"/>
              <a:t>22</a:t>
            </a:fld>
            <a:endParaRPr lang="en-US"/>
          </a:p>
        </p:txBody>
      </p:sp>
    </p:spTree>
    <p:extLst>
      <p:ext uri="{BB962C8B-B14F-4D97-AF65-F5344CB8AC3E}">
        <p14:creationId xmlns:p14="http://schemas.microsoft.com/office/powerpoint/2010/main" val="1529413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12/18/2024</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12/18/2024</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CE1667-79AA-34DE-053E-2A3EE59A3A40}"/>
              </a:ext>
            </a:extLst>
          </p:cNvPr>
          <p:cNvGrpSpPr/>
          <p:nvPr/>
        </p:nvGrpSpPr>
        <p:grpSpPr>
          <a:xfrm>
            <a:off x="136665" y="86880"/>
            <a:ext cx="1968582" cy="2245194"/>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3"/>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3" name="Arrow: Down 32">
            <a:extLst>
              <a:ext uri="{FF2B5EF4-FFF2-40B4-BE49-F238E27FC236}">
                <a16:creationId xmlns:a16="http://schemas.microsoft.com/office/drawing/2014/main" id="{B8EAE08E-5263-1E5B-5BDF-B003856C6EA0}"/>
              </a:ext>
            </a:extLst>
          </p:cNvPr>
          <p:cNvSpPr/>
          <p:nvPr/>
        </p:nvSpPr>
        <p:spPr>
          <a:xfrm rot="16200000">
            <a:off x="2732904" y="483715"/>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28" name="Group 27">
            <a:extLst>
              <a:ext uri="{FF2B5EF4-FFF2-40B4-BE49-F238E27FC236}">
                <a16:creationId xmlns:a16="http://schemas.microsoft.com/office/drawing/2014/main" id="{61183196-1598-429D-222C-9AFBE4FD025B}"/>
              </a:ext>
            </a:extLst>
          </p:cNvPr>
          <p:cNvGrpSpPr/>
          <p:nvPr/>
        </p:nvGrpSpPr>
        <p:grpSpPr>
          <a:xfrm>
            <a:off x="8122443" y="214579"/>
            <a:ext cx="2095379" cy="3710819"/>
            <a:chOff x="9128096" y="294529"/>
            <a:chExt cx="2095379" cy="3710819"/>
          </a:xfrm>
        </p:grpSpPr>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806131"/>
              <a:chOff x="9982311" y="2891435"/>
              <a:chExt cx="1783898" cy="1806131"/>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Assessment</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20"/>
              <a:ext cx="1900720" cy="3685128"/>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nvGrpSpPr>
          <p:cNvPr id="6" name="Group 5">
            <a:extLst>
              <a:ext uri="{FF2B5EF4-FFF2-40B4-BE49-F238E27FC236}">
                <a16:creationId xmlns:a16="http://schemas.microsoft.com/office/drawing/2014/main" id="{41C515B5-E36F-3AA2-643D-7A44CB1EB232}"/>
              </a:ext>
            </a:extLst>
          </p:cNvPr>
          <p:cNvGrpSpPr/>
          <p:nvPr/>
        </p:nvGrpSpPr>
        <p:grpSpPr>
          <a:xfrm>
            <a:off x="3697069" y="114575"/>
            <a:ext cx="2267953" cy="1187725"/>
            <a:chOff x="3973056" y="417698"/>
            <a:chExt cx="2267953" cy="1187725"/>
          </a:xfrm>
        </p:grpSpPr>
        <p:sp>
          <p:nvSpPr>
            <p:cNvPr id="47" name="TextBox 46">
              <a:extLst>
                <a:ext uri="{FF2B5EF4-FFF2-40B4-BE49-F238E27FC236}">
                  <a16:creationId xmlns:a16="http://schemas.microsoft.com/office/drawing/2014/main" id="{B84042F3-F1E0-ED2B-CD16-B918EC8FABD4}"/>
                </a:ext>
              </a:extLst>
            </p:cNvPr>
            <p:cNvSpPr txBox="1"/>
            <p:nvPr/>
          </p:nvSpPr>
          <p:spPr>
            <a:xfrm>
              <a:off x="3973056" y="774426"/>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4358653" y="417698"/>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NeuralPA</a:t>
              </a:r>
              <a:endParaRPr lang="en-US" sz="1600" b="1" dirty="0">
                <a:solidFill>
                  <a:srgbClr val="FF0000"/>
                </a:solidFill>
              </a:endParaRPr>
            </a:p>
          </p:txBody>
        </p:sp>
      </p:grpSp>
      <p:sp>
        <p:nvSpPr>
          <p:cNvPr id="1027" name="TextBox 1026">
            <a:extLst>
              <a:ext uri="{FF2B5EF4-FFF2-40B4-BE49-F238E27FC236}">
                <a16:creationId xmlns:a16="http://schemas.microsoft.com/office/drawing/2014/main" id="{8AD6FD9F-7416-19B3-8754-5F1106F99619}"/>
              </a:ext>
            </a:extLst>
          </p:cNvPr>
          <p:cNvSpPr txBox="1"/>
          <p:nvPr/>
        </p:nvSpPr>
        <p:spPr>
          <a:xfrm>
            <a:off x="2344438" y="3076324"/>
            <a:ext cx="141762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a:t>
            </a:r>
          </a:p>
          <a:p>
            <a:pPr algn="ctr"/>
            <a:r>
              <a:rPr lang="en-US" sz="1600" b="1" dirty="0">
                <a:solidFill>
                  <a:schemeClr val="tx1"/>
                </a:solidFill>
              </a:rPr>
              <a:t>Syntactic Type</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4005827" y="3071310"/>
            <a:ext cx="1622227" cy="1323439"/>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a:t>
            </a:r>
          </a:p>
          <a:p>
            <a:pPr algn="ctr"/>
            <a:r>
              <a:rPr lang="en-US" sz="1600" b="1" dirty="0">
                <a:solidFill>
                  <a:schemeClr val="tx1"/>
                </a:solidFill>
              </a:rPr>
              <a:t>Type Inference</a:t>
            </a:r>
          </a:p>
          <a:p>
            <a:pPr algn="ctr"/>
            <a:r>
              <a:rPr lang="en-US" sz="1600" b="1" dirty="0">
                <a:solidFill>
                  <a:schemeClr val="tx1"/>
                </a:solidFill>
              </a:rPr>
              <a:t>Dependence Analysis</a:t>
            </a:r>
          </a:p>
          <a:p>
            <a:pPr algn="ctr"/>
            <a:r>
              <a:rPr lang="en-US" sz="1600" b="1" dirty="0">
                <a:solidFill>
                  <a:schemeClr val="tx1"/>
                </a:solidFill>
              </a:rPr>
              <a:t>Static Slicing</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5790446" y="3071310"/>
            <a:ext cx="1622227"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Predictive Execution</a:t>
            </a:r>
          </a:p>
          <a:p>
            <a:pPr algn="ctr"/>
            <a:r>
              <a:rPr lang="en-US" sz="1600" b="1" dirty="0">
                <a:solidFill>
                  <a:schemeClr val="tx1"/>
                </a:solidFill>
              </a:rPr>
              <a:t>Predictive Slicing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9" idx="0"/>
          </p:cNvCxnSpPr>
          <p:nvPr/>
        </p:nvCxnSpPr>
        <p:spPr>
          <a:xfrm flipH="1">
            <a:off x="4816941" y="1342570"/>
            <a:ext cx="8244" cy="843211"/>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0BC283B-D43D-ECCC-438B-408BA1D9FB31}"/>
              </a:ext>
            </a:extLst>
          </p:cNvPr>
          <p:cNvSpPr/>
          <p:nvPr/>
        </p:nvSpPr>
        <p:spPr>
          <a:xfrm>
            <a:off x="4020812" y="2185781"/>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sp>
        <p:nvSpPr>
          <p:cNvPr id="16" name="Oval 15">
            <a:extLst>
              <a:ext uri="{FF2B5EF4-FFF2-40B4-BE49-F238E27FC236}">
                <a16:creationId xmlns:a16="http://schemas.microsoft.com/office/drawing/2014/main" id="{92E07428-B33B-5E98-870C-C115114DF1F4}"/>
              </a:ext>
            </a:extLst>
          </p:cNvPr>
          <p:cNvSpPr/>
          <p:nvPr/>
        </p:nvSpPr>
        <p:spPr>
          <a:xfrm>
            <a:off x="2257920"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17" name="Oval 16">
            <a:extLst>
              <a:ext uri="{FF2B5EF4-FFF2-40B4-BE49-F238E27FC236}">
                <a16:creationId xmlns:a16="http://schemas.microsoft.com/office/drawing/2014/main" id="{7F6B3191-E617-44D4-DD7E-7D115A9D2106}"/>
              </a:ext>
            </a:extLst>
          </p:cNvPr>
          <p:cNvSpPr/>
          <p:nvPr/>
        </p:nvSpPr>
        <p:spPr>
          <a:xfrm>
            <a:off x="5798896" y="2162784"/>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3" name="Straight Connector 22">
            <a:extLst>
              <a:ext uri="{FF2B5EF4-FFF2-40B4-BE49-F238E27FC236}">
                <a16:creationId xmlns:a16="http://schemas.microsoft.com/office/drawing/2014/main" id="{85EF866C-A069-2AD8-2252-525117C28EF1}"/>
              </a:ext>
            </a:extLst>
          </p:cNvPr>
          <p:cNvCxnSpPr>
            <a:cxnSpLocks/>
            <a:endCxn id="16" idx="0"/>
          </p:cNvCxnSpPr>
          <p:nvPr/>
        </p:nvCxnSpPr>
        <p:spPr>
          <a:xfrm flipH="1">
            <a:off x="3054049" y="1354063"/>
            <a:ext cx="1790188" cy="808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192E7F-E901-C169-6A33-C2E73A47CAAD}"/>
              </a:ext>
            </a:extLst>
          </p:cNvPr>
          <p:cNvCxnSpPr>
            <a:cxnSpLocks/>
            <a:endCxn id="17" idx="0"/>
          </p:cNvCxnSpPr>
          <p:nvPr/>
        </p:nvCxnSpPr>
        <p:spPr>
          <a:xfrm>
            <a:off x="4817396" y="1350807"/>
            <a:ext cx="1777629" cy="811977"/>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row: Down 48">
            <a:extLst>
              <a:ext uri="{FF2B5EF4-FFF2-40B4-BE49-F238E27FC236}">
                <a16:creationId xmlns:a16="http://schemas.microsoft.com/office/drawing/2014/main" id="{83BBE2CF-3505-5711-E21C-30248D5D631B}"/>
              </a:ext>
            </a:extLst>
          </p:cNvPr>
          <p:cNvSpPr/>
          <p:nvPr/>
        </p:nvSpPr>
        <p:spPr>
          <a:xfrm rot="16200000">
            <a:off x="6922823" y="483714"/>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2" name="Straight Connector 1">
            <a:extLst>
              <a:ext uri="{FF2B5EF4-FFF2-40B4-BE49-F238E27FC236}">
                <a16:creationId xmlns:a16="http://schemas.microsoft.com/office/drawing/2014/main" id="{7BE41DB2-4304-7013-9737-F7ADB34A114D}"/>
              </a:ext>
            </a:extLst>
          </p:cNvPr>
          <p:cNvCxnSpPr>
            <a:cxnSpLocks/>
            <a:stCxn id="16" idx="4"/>
            <a:endCxn id="1027" idx="0"/>
          </p:cNvCxnSpPr>
          <p:nvPr/>
        </p:nvCxnSpPr>
        <p:spPr>
          <a:xfrm flipH="1">
            <a:off x="3053252" y="2784060"/>
            <a:ext cx="797" cy="29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7A791A-5A69-E700-6838-D9B29AB157E5}"/>
              </a:ext>
            </a:extLst>
          </p:cNvPr>
          <p:cNvCxnSpPr>
            <a:cxnSpLocks/>
            <a:stCxn id="9" idx="4"/>
            <a:endCxn id="1032" idx="0"/>
          </p:cNvCxnSpPr>
          <p:nvPr/>
        </p:nvCxnSpPr>
        <p:spPr>
          <a:xfrm>
            <a:off x="4816941" y="2807057"/>
            <a:ext cx="0" cy="264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A553C8-B2F6-8D17-8FD1-BC13BC3F169B}"/>
              </a:ext>
            </a:extLst>
          </p:cNvPr>
          <p:cNvCxnSpPr>
            <a:cxnSpLocks/>
            <a:stCxn id="17" idx="4"/>
            <a:endCxn id="1040" idx="0"/>
          </p:cNvCxnSpPr>
          <p:nvPr/>
        </p:nvCxnSpPr>
        <p:spPr>
          <a:xfrm>
            <a:off x="6595025" y="2784060"/>
            <a:ext cx="6535" cy="287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0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385155" y="2339749"/>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a:stCxn id="3" idx="3"/>
          </p:cNvCxnSpPr>
          <p:nvPr/>
        </p:nvCxnSpPr>
        <p:spPr>
          <a:xfrm flipV="1">
            <a:off x="1616377" y="3543230"/>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a:t>
            </a:r>
            <a:r>
              <a:rPr lang="en-US"/>
              <a:t>Type Info</a:t>
            </a:r>
            <a:endParaRPr lang="en-US" dirty="0"/>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2925416" cy="369332"/>
          </a:xfrm>
          <a:prstGeom prst="rect">
            <a:avLst/>
          </a:prstGeom>
          <a:noFill/>
        </p:spPr>
        <p:txBody>
          <a:bodyPr wrap="none" rtlCol="0">
            <a:spAutoFit/>
          </a:bodyPr>
          <a:lstStyle/>
          <a:p>
            <a:r>
              <a:rPr lang="en-US"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p:nvPr/>
        </p:nvCxnSpPr>
        <p:spPr>
          <a:xfrm>
            <a:off x="7503664" y="2396149"/>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567991" y="2052162"/>
            <a:ext cx="1160254" cy="646331"/>
          </a:xfrm>
          <a:prstGeom prst="rect">
            <a:avLst/>
          </a:prstGeom>
          <a:noFill/>
        </p:spPr>
        <p:txBody>
          <a:bodyPr wrap="none" rtlCol="0">
            <a:spAutoFit/>
          </a:bodyPr>
          <a:lstStyle/>
          <a:p>
            <a:pPr algn="ctr"/>
            <a:r>
              <a:rPr lang="en-US" dirty="0"/>
              <a:t>Data-flow</a:t>
            </a:r>
          </a:p>
          <a:p>
            <a:pPr algn="ctr"/>
            <a:r>
              <a:rPr lang="en-US" dirty="0"/>
              <a:t>Analysis</a:t>
            </a:r>
          </a:p>
        </p:txBody>
      </p:sp>
      <p:sp>
        <p:nvSpPr>
          <p:cNvPr id="1032" name="TextBox 1031">
            <a:extLst>
              <a:ext uri="{FF2B5EF4-FFF2-40B4-BE49-F238E27FC236}">
                <a16:creationId xmlns:a16="http://schemas.microsoft.com/office/drawing/2014/main" id="{C02BD7FF-403F-3049-4058-071D9EF0E0C2}"/>
              </a:ext>
            </a:extLst>
          </p:cNvPr>
          <p:cNvSpPr txBox="1"/>
          <p:nvPr/>
        </p:nvSpPr>
        <p:spPr>
          <a:xfrm>
            <a:off x="8698776" y="2211483"/>
            <a:ext cx="2649636" cy="369332"/>
          </a:xfrm>
          <a:prstGeom prst="rect">
            <a:avLst/>
          </a:prstGeom>
          <a:noFill/>
        </p:spPr>
        <p:txBody>
          <a:bodyPr wrap="none" rtlCol="0">
            <a:spAutoFit/>
          </a:bodyPr>
          <a:lstStyle/>
          <a:p>
            <a:r>
              <a:rPr lang="en-US" dirty="0"/>
              <a:t>Data Dependence Graph</a:t>
            </a:r>
          </a:p>
        </p:txBody>
      </p:sp>
      <p:cxnSp>
        <p:nvCxnSpPr>
          <p:cNvPr id="1033" name="Straight Arrow Connector 1032">
            <a:extLst>
              <a:ext uri="{FF2B5EF4-FFF2-40B4-BE49-F238E27FC236}">
                <a16:creationId xmlns:a16="http://schemas.microsoft.com/office/drawing/2014/main" id="{01A22449-FF10-7459-F799-9DA2A66AFA8B}"/>
              </a:ext>
            </a:extLst>
          </p:cNvPr>
          <p:cNvCxnSpPr/>
          <p:nvPr/>
        </p:nvCxnSpPr>
        <p:spPr>
          <a:xfrm>
            <a:off x="7512150" y="3533274"/>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7576477" y="3189287"/>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sp>
        <p:nvSpPr>
          <p:cNvPr id="1035" name="TextBox 1034">
            <a:extLst>
              <a:ext uri="{FF2B5EF4-FFF2-40B4-BE49-F238E27FC236}">
                <a16:creationId xmlns:a16="http://schemas.microsoft.com/office/drawing/2014/main" id="{899E134C-9052-7917-E326-A6751F7BA900}"/>
              </a:ext>
            </a:extLst>
          </p:cNvPr>
          <p:cNvSpPr txBox="1"/>
          <p:nvPr/>
        </p:nvSpPr>
        <p:spPr>
          <a:xfrm>
            <a:off x="8809201" y="3250843"/>
            <a:ext cx="2110962" cy="646331"/>
          </a:xfrm>
          <a:prstGeom prst="rect">
            <a:avLst/>
          </a:prstGeom>
          <a:noFill/>
        </p:spPr>
        <p:txBody>
          <a:bodyPr wrap="none" rtlCol="0">
            <a:spAutoFit/>
          </a:bodyPr>
          <a:lstStyle/>
          <a:p>
            <a:pPr algn="ctr"/>
            <a:r>
              <a:rPr lang="en-US" dirty="0"/>
              <a:t>Exception Handling</a:t>
            </a:r>
          </a:p>
          <a:p>
            <a:pPr algn="ctr"/>
            <a:r>
              <a:rPr lang="en-US" dirty="0"/>
              <a:t>Recommendation</a:t>
            </a:r>
          </a:p>
        </p:txBody>
      </p:sp>
      <p:cxnSp>
        <p:nvCxnSpPr>
          <p:cNvPr id="1036" name="Straight Arrow Connector 1035">
            <a:extLst>
              <a:ext uri="{FF2B5EF4-FFF2-40B4-BE49-F238E27FC236}">
                <a16:creationId xmlns:a16="http://schemas.microsoft.com/office/drawing/2014/main" id="{70B73CC0-2557-AD8F-5C9F-7F70AAE260B0}"/>
              </a:ext>
            </a:extLst>
          </p:cNvPr>
          <p:cNvCxnSpPr/>
          <p:nvPr/>
        </p:nvCxnSpPr>
        <p:spPr>
          <a:xfrm>
            <a:off x="7503664" y="4555191"/>
            <a:ext cx="11307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567991" y="4211204"/>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8" name="TextBox 1037">
            <a:extLst>
              <a:ext uri="{FF2B5EF4-FFF2-40B4-BE49-F238E27FC236}">
                <a16:creationId xmlns:a16="http://schemas.microsoft.com/office/drawing/2014/main" id="{FE1496A6-F0FC-4152-FD6D-50A13DC79E6E}"/>
              </a:ext>
            </a:extLst>
          </p:cNvPr>
          <p:cNvSpPr txBox="1"/>
          <p:nvPr/>
        </p:nvSpPr>
        <p:spPr>
          <a:xfrm>
            <a:off x="8868527" y="4382536"/>
            <a:ext cx="2050369" cy="369332"/>
          </a:xfrm>
          <a:prstGeom prst="rect">
            <a:avLst/>
          </a:prstGeom>
          <a:noFill/>
        </p:spPr>
        <p:txBody>
          <a:bodyPr wrap="none" rtlCol="0">
            <a:spAutoFit/>
          </a:bodyPr>
          <a:lstStyle/>
          <a:p>
            <a:r>
              <a:rPr lang="en-US" dirty="0"/>
              <a:t>Import Statements</a:t>
            </a:r>
          </a:p>
        </p:txBody>
      </p:sp>
      <p:sp>
        <p:nvSpPr>
          <p:cNvPr id="1039" name="TextBox 1038">
            <a:extLst>
              <a:ext uri="{FF2B5EF4-FFF2-40B4-BE49-F238E27FC236}">
                <a16:creationId xmlns:a16="http://schemas.microsoft.com/office/drawing/2014/main" id="{17A3CF41-25FC-F972-906A-6981A0B8629F}"/>
              </a:ext>
            </a:extLst>
          </p:cNvPr>
          <p:cNvSpPr txBox="1"/>
          <p:nvPr/>
        </p:nvSpPr>
        <p:spPr>
          <a:xfrm>
            <a:off x="8148118" y="1617993"/>
            <a:ext cx="2345707" cy="369332"/>
          </a:xfrm>
          <a:prstGeom prst="rect">
            <a:avLst/>
          </a:prstGeom>
          <a:noFill/>
        </p:spPr>
        <p:txBody>
          <a:bodyPr wrap="none" rtlCol="0">
            <a:spAutoFit/>
          </a:bodyPr>
          <a:lstStyle/>
          <a:p>
            <a:r>
              <a:rPr lang="en-US" i="1" dirty="0"/>
              <a:t>Downstream 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757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1023">
            <a:extLst>
              <a:ext uri="{FF2B5EF4-FFF2-40B4-BE49-F238E27FC236}">
                <a16:creationId xmlns:a16="http://schemas.microsoft.com/office/drawing/2014/main" id="{47416AEF-E42A-F2C1-0754-AA534BDFC4FF}"/>
              </a:ext>
            </a:extLst>
          </p:cNvPr>
          <p:cNvSpPr/>
          <p:nvPr/>
        </p:nvSpPr>
        <p:spPr>
          <a:xfrm>
            <a:off x="1934706" y="1987326"/>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A26D10B-352F-3038-3DA8-EA9DDF450A23}"/>
              </a:ext>
            </a:extLst>
          </p:cNvPr>
          <p:cNvGrpSpPr/>
          <p:nvPr/>
        </p:nvGrpSpPr>
        <p:grpSpPr>
          <a:xfrm>
            <a:off x="1911947" y="2693415"/>
            <a:ext cx="1407758" cy="1446681"/>
            <a:chOff x="8496952" y="1761065"/>
            <a:chExt cx="1407758" cy="1446681"/>
          </a:xfrm>
        </p:grpSpPr>
        <p:pic>
          <p:nvPicPr>
            <p:cNvPr id="1048" name="Picture 4" descr="Compiler Explorer - CLion Plugin | Marketplace">
              <a:extLst>
                <a:ext uri="{FF2B5EF4-FFF2-40B4-BE49-F238E27FC236}">
                  <a16:creationId xmlns:a16="http://schemas.microsoft.com/office/drawing/2014/main" id="{D0BEDA62-7EDA-EA62-E580-49FF979B6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1070" name="TextBox 1069">
              <a:extLst>
                <a:ext uri="{FF2B5EF4-FFF2-40B4-BE49-F238E27FC236}">
                  <a16:creationId xmlns:a16="http://schemas.microsoft.com/office/drawing/2014/main" id="{AE8D1864-3CA4-6C95-7AD8-B7EADA3D6F1C}"/>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grpSp>
        <p:nvGrpSpPr>
          <p:cNvPr id="4" name="Group 3">
            <a:extLst>
              <a:ext uri="{FF2B5EF4-FFF2-40B4-BE49-F238E27FC236}">
                <a16:creationId xmlns:a16="http://schemas.microsoft.com/office/drawing/2014/main" id="{EF4F2594-FB02-01F7-45B1-457F6B8C0BB7}"/>
              </a:ext>
            </a:extLst>
          </p:cNvPr>
          <p:cNvGrpSpPr/>
          <p:nvPr/>
        </p:nvGrpSpPr>
        <p:grpSpPr>
          <a:xfrm>
            <a:off x="587741" y="2335252"/>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D622F04F-326C-3505-A375-1460CE4C8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95A1928-DC08-EFDC-C27E-34A92C0187F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pic>
        <p:nvPicPr>
          <p:cNvPr id="5" name="Picture 2" descr="Large Language Models (LLMs) | TWIML">
            <a:extLst>
              <a:ext uri="{FF2B5EF4-FFF2-40B4-BE49-F238E27FC236}">
                <a16:creationId xmlns:a16="http://schemas.microsoft.com/office/drawing/2014/main" id="{AF86B02A-098C-2363-D1E7-E2E83F61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25" y="2729288"/>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A3831AF6-6F90-9DB8-1395-EFD2B61F4492}"/>
              </a:ext>
            </a:extLst>
          </p:cNvPr>
          <p:cNvCxnSpPr>
            <a:cxnSpLocks/>
          </p:cNvCxnSpPr>
          <p:nvPr/>
        </p:nvCxnSpPr>
        <p:spPr>
          <a:xfrm flipV="1">
            <a:off x="1626232" y="3538733"/>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F1D406C-EDF8-0007-4B57-D31509A5487B}"/>
              </a:ext>
            </a:extLst>
          </p:cNvPr>
          <p:cNvCxnSpPr>
            <a:stCxn id="1048" idx="3"/>
            <a:endCxn id="5" idx="1"/>
          </p:cNvCxnSpPr>
          <p:nvPr/>
        </p:nvCxnSpPr>
        <p:spPr>
          <a:xfrm flipV="1">
            <a:off x="3165512" y="3547867"/>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7C3CA42-719D-BE66-37BB-F1C07A56E5E9}"/>
              </a:ext>
            </a:extLst>
          </p:cNvPr>
          <p:cNvSpPr txBox="1"/>
          <p:nvPr/>
        </p:nvSpPr>
        <p:spPr>
          <a:xfrm>
            <a:off x="3620125" y="2682140"/>
            <a:ext cx="1724831" cy="369332"/>
          </a:xfrm>
          <a:prstGeom prst="rect">
            <a:avLst/>
          </a:prstGeom>
          <a:noFill/>
        </p:spPr>
        <p:txBody>
          <a:bodyPr wrap="none" rtlCol="0">
            <a:spAutoFit/>
          </a:bodyPr>
          <a:lstStyle/>
          <a:p>
            <a:r>
              <a:rPr lang="en-US" b="1" dirty="0"/>
              <a:t>Approximation</a:t>
            </a:r>
          </a:p>
        </p:txBody>
      </p:sp>
      <p:cxnSp>
        <p:nvCxnSpPr>
          <p:cNvPr id="44" name="Connector: Elbow 43">
            <a:extLst>
              <a:ext uri="{FF2B5EF4-FFF2-40B4-BE49-F238E27FC236}">
                <a16:creationId xmlns:a16="http://schemas.microsoft.com/office/drawing/2014/main" id="{37E02B86-EF24-D9C9-6C21-38927F7AE576}"/>
              </a:ext>
            </a:extLst>
          </p:cNvPr>
          <p:cNvCxnSpPr>
            <a:cxnSpLocks/>
            <a:stCxn id="5" idx="2"/>
            <a:endCxn id="1048" idx="2"/>
          </p:cNvCxnSpPr>
          <p:nvPr/>
        </p:nvCxnSpPr>
        <p:spPr>
          <a:xfrm rot="5400000" flipH="1">
            <a:off x="3397460" y="3325202"/>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C055EA08-DED0-D232-C53E-7A2FAD2F2A4F}"/>
              </a:ext>
            </a:extLst>
          </p:cNvPr>
          <p:cNvSpPr txBox="1"/>
          <p:nvPr/>
        </p:nvSpPr>
        <p:spPr>
          <a:xfrm>
            <a:off x="2768534" y="4220192"/>
            <a:ext cx="1465016" cy="369332"/>
          </a:xfrm>
          <a:prstGeom prst="rect">
            <a:avLst/>
          </a:prstGeom>
          <a:noFill/>
        </p:spPr>
        <p:txBody>
          <a:bodyPr wrap="none" rtlCol="0">
            <a:spAutoFit/>
          </a:bodyPr>
          <a:lstStyle/>
          <a:p>
            <a:r>
              <a:rPr lang="en-US" dirty="0"/>
              <a:t>Approx Code</a:t>
            </a:r>
          </a:p>
        </p:txBody>
      </p:sp>
      <p:sp>
        <p:nvSpPr>
          <p:cNvPr id="52" name="TextBox 51">
            <a:extLst>
              <a:ext uri="{FF2B5EF4-FFF2-40B4-BE49-F238E27FC236}">
                <a16:creationId xmlns:a16="http://schemas.microsoft.com/office/drawing/2014/main" id="{C48B0B07-9B87-3E90-6354-4114D453250F}"/>
              </a:ext>
            </a:extLst>
          </p:cNvPr>
          <p:cNvSpPr txBox="1"/>
          <p:nvPr/>
        </p:nvSpPr>
        <p:spPr>
          <a:xfrm>
            <a:off x="2966891" y="2116775"/>
            <a:ext cx="1273426" cy="369332"/>
          </a:xfrm>
          <a:prstGeom prst="rect">
            <a:avLst/>
          </a:prstGeom>
          <a:noFill/>
        </p:spPr>
        <p:txBody>
          <a:bodyPr wrap="none" rtlCol="0">
            <a:spAutoFit/>
          </a:bodyPr>
          <a:lstStyle/>
          <a:p>
            <a:r>
              <a:rPr lang="en-US" dirty="0"/>
              <a:t>Feedbacks</a:t>
            </a:r>
          </a:p>
        </p:txBody>
      </p:sp>
      <p:sp>
        <p:nvSpPr>
          <p:cNvPr id="53" name="TextBox 52">
            <a:extLst>
              <a:ext uri="{FF2B5EF4-FFF2-40B4-BE49-F238E27FC236}">
                <a16:creationId xmlns:a16="http://schemas.microsoft.com/office/drawing/2014/main" id="{651AF3CA-D476-48F0-0694-CC4A5C5A468B}"/>
              </a:ext>
            </a:extLst>
          </p:cNvPr>
          <p:cNvSpPr txBox="1"/>
          <p:nvPr/>
        </p:nvSpPr>
        <p:spPr>
          <a:xfrm>
            <a:off x="2881210" y="3250843"/>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55" name="Group 54">
            <a:extLst>
              <a:ext uri="{FF2B5EF4-FFF2-40B4-BE49-F238E27FC236}">
                <a16:creationId xmlns:a16="http://schemas.microsoft.com/office/drawing/2014/main" id="{CF82F7F8-53EF-57B7-12E2-0A33EA7718D3}"/>
              </a:ext>
            </a:extLst>
          </p:cNvPr>
          <p:cNvGrpSpPr/>
          <p:nvPr/>
        </p:nvGrpSpPr>
        <p:grpSpPr>
          <a:xfrm>
            <a:off x="5663285" y="2018075"/>
            <a:ext cx="1498037" cy="2347051"/>
            <a:chOff x="5569162" y="2192575"/>
            <a:chExt cx="1498037" cy="2347051"/>
          </a:xfrm>
        </p:grpSpPr>
        <p:grpSp>
          <p:nvGrpSpPr>
            <p:cNvPr id="34" name="Group 33">
              <a:extLst>
                <a:ext uri="{FF2B5EF4-FFF2-40B4-BE49-F238E27FC236}">
                  <a16:creationId xmlns:a16="http://schemas.microsoft.com/office/drawing/2014/main" id="{BD33E9E7-43F5-F992-8DD6-CE9F1C6632C9}"/>
                </a:ext>
              </a:extLst>
            </p:cNvPr>
            <p:cNvGrpSpPr/>
            <p:nvPr/>
          </p:nvGrpSpPr>
          <p:grpSpPr>
            <a:xfrm>
              <a:off x="5569162" y="2561907"/>
              <a:ext cx="1459852" cy="1977719"/>
              <a:chOff x="5583122" y="2387407"/>
              <a:chExt cx="1459852" cy="1977719"/>
            </a:xfrm>
          </p:grpSpPr>
          <p:sp>
            <p:nvSpPr>
              <p:cNvPr id="25" name="Rectangle 24">
                <a:extLst>
                  <a:ext uri="{FF2B5EF4-FFF2-40B4-BE49-F238E27FC236}">
                    <a16:creationId xmlns:a16="http://schemas.microsoft.com/office/drawing/2014/main" id="{3B834B35-7E01-BB8E-AB0B-A636B7551DE1}"/>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descr="File Icon Vector Symbol Design Illustration 26629319 Vector Art at Vecteezy">
                <a:extLst>
                  <a:ext uri="{FF2B5EF4-FFF2-40B4-BE49-F238E27FC236}">
                    <a16:creationId xmlns:a16="http://schemas.microsoft.com/office/drawing/2014/main" id="{1A964EBD-C30C-8AAD-04CA-2D248A71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253C2C9C-C41D-A70B-DC2F-E91AD8EE7A28}"/>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54" name="TextBox 53">
              <a:extLst>
                <a:ext uri="{FF2B5EF4-FFF2-40B4-BE49-F238E27FC236}">
                  <a16:creationId xmlns:a16="http://schemas.microsoft.com/office/drawing/2014/main" id="{BA3AD6EF-A4A0-A197-8FCC-03BC988BC041}"/>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58" name="TextBox 57">
            <a:extLst>
              <a:ext uri="{FF2B5EF4-FFF2-40B4-BE49-F238E27FC236}">
                <a16:creationId xmlns:a16="http://schemas.microsoft.com/office/drawing/2014/main" id="{9BFC4595-CCDE-69FC-F136-6BD199668224}"/>
              </a:ext>
            </a:extLst>
          </p:cNvPr>
          <p:cNvSpPr txBox="1"/>
          <p:nvPr/>
        </p:nvSpPr>
        <p:spPr>
          <a:xfrm>
            <a:off x="5679820" y="4459172"/>
            <a:ext cx="1303690" cy="369332"/>
          </a:xfrm>
          <a:prstGeom prst="rect">
            <a:avLst/>
          </a:prstGeom>
          <a:noFill/>
        </p:spPr>
        <p:txBody>
          <a:bodyPr wrap="none" rtlCol="0">
            <a:spAutoFit/>
          </a:bodyPr>
          <a:lstStyle/>
          <a:p>
            <a:r>
              <a:rPr lang="en-US" dirty="0"/>
              <a:t>3. Type Info</a:t>
            </a:r>
          </a:p>
        </p:txBody>
      </p:sp>
      <p:sp>
        <p:nvSpPr>
          <p:cNvPr id="1027" name="TextBox 1026">
            <a:extLst>
              <a:ext uri="{FF2B5EF4-FFF2-40B4-BE49-F238E27FC236}">
                <a16:creationId xmlns:a16="http://schemas.microsoft.com/office/drawing/2014/main" id="{A768555B-BFE3-32F0-27FB-A8875CD16BC7}"/>
              </a:ext>
            </a:extLst>
          </p:cNvPr>
          <p:cNvSpPr txBox="1"/>
          <p:nvPr/>
        </p:nvSpPr>
        <p:spPr>
          <a:xfrm>
            <a:off x="3170584" y="1606719"/>
            <a:ext cx="3114442" cy="369332"/>
          </a:xfrm>
          <a:prstGeom prst="rect">
            <a:avLst/>
          </a:prstGeom>
          <a:noFill/>
        </p:spPr>
        <p:txBody>
          <a:bodyPr wrap="none" rtlCol="0">
            <a:spAutoFit/>
          </a:bodyPr>
          <a:lstStyle/>
          <a:p>
            <a:r>
              <a:rPr lang="en-US" b="1" i="1" dirty="0"/>
              <a:t>Predictive Program Analysis</a:t>
            </a:r>
          </a:p>
        </p:txBody>
      </p:sp>
      <p:cxnSp>
        <p:nvCxnSpPr>
          <p:cNvPr id="1029" name="Straight Arrow Connector 1028">
            <a:extLst>
              <a:ext uri="{FF2B5EF4-FFF2-40B4-BE49-F238E27FC236}">
                <a16:creationId xmlns:a16="http://schemas.microsoft.com/office/drawing/2014/main" id="{859F24C1-C9E6-D825-08E1-EED42EB5517E}"/>
              </a:ext>
            </a:extLst>
          </p:cNvPr>
          <p:cNvCxnSpPr>
            <a:cxnSpLocks/>
          </p:cNvCxnSpPr>
          <p:nvPr/>
        </p:nvCxnSpPr>
        <p:spPr>
          <a:xfrm>
            <a:off x="7503664" y="2396149"/>
            <a:ext cx="5245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0" name="TextBox 1029">
            <a:extLst>
              <a:ext uri="{FF2B5EF4-FFF2-40B4-BE49-F238E27FC236}">
                <a16:creationId xmlns:a16="http://schemas.microsoft.com/office/drawing/2014/main" id="{A74D0163-E1C0-E45B-3767-E3D16C428DF1}"/>
              </a:ext>
            </a:extLst>
          </p:cNvPr>
          <p:cNvSpPr txBox="1"/>
          <p:nvPr/>
        </p:nvSpPr>
        <p:spPr>
          <a:xfrm>
            <a:off x="7958277" y="2081768"/>
            <a:ext cx="1160254" cy="646331"/>
          </a:xfrm>
          <a:prstGeom prst="rect">
            <a:avLst/>
          </a:prstGeom>
          <a:noFill/>
        </p:spPr>
        <p:txBody>
          <a:bodyPr wrap="none" rtlCol="0">
            <a:spAutoFit/>
          </a:bodyPr>
          <a:lstStyle/>
          <a:p>
            <a:pPr algn="ctr"/>
            <a:r>
              <a:rPr lang="en-US" dirty="0"/>
              <a:t>Data-flow</a:t>
            </a:r>
          </a:p>
          <a:p>
            <a:pPr algn="ctr"/>
            <a:r>
              <a:rPr lang="en-US" dirty="0"/>
              <a:t>Analysis</a:t>
            </a:r>
          </a:p>
        </p:txBody>
      </p:sp>
      <p:cxnSp>
        <p:nvCxnSpPr>
          <p:cNvPr id="1033" name="Straight Arrow Connector 1032">
            <a:extLst>
              <a:ext uri="{FF2B5EF4-FFF2-40B4-BE49-F238E27FC236}">
                <a16:creationId xmlns:a16="http://schemas.microsoft.com/office/drawing/2014/main" id="{01A22449-FF10-7459-F799-9DA2A66AFA8B}"/>
              </a:ext>
            </a:extLst>
          </p:cNvPr>
          <p:cNvCxnSpPr>
            <a:cxnSpLocks/>
          </p:cNvCxnSpPr>
          <p:nvPr/>
        </p:nvCxnSpPr>
        <p:spPr>
          <a:xfrm>
            <a:off x="7514219" y="3429592"/>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4" name="TextBox 1033">
            <a:extLst>
              <a:ext uri="{FF2B5EF4-FFF2-40B4-BE49-F238E27FC236}">
                <a16:creationId xmlns:a16="http://schemas.microsoft.com/office/drawing/2014/main" id="{7B431B92-3AB8-34DD-22D9-9EDB55F24E45}"/>
              </a:ext>
            </a:extLst>
          </p:cNvPr>
          <p:cNvSpPr txBox="1"/>
          <p:nvPr/>
        </p:nvSpPr>
        <p:spPr>
          <a:xfrm>
            <a:off x="8020633" y="3002224"/>
            <a:ext cx="1168397" cy="923330"/>
          </a:xfrm>
          <a:prstGeom prst="rect">
            <a:avLst/>
          </a:prstGeom>
          <a:noFill/>
        </p:spPr>
        <p:txBody>
          <a:bodyPr wrap="none" rtlCol="0">
            <a:spAutoFit/>
          </a:bodyPr>
          <a:lstStyle/>
          <a:p>
            <a:r>
              <a:rPr lang="en-US" dirty="0"/>
              <a:t>Exception</a:t>
            </a:r>
          </a:p>
          <a:p>
            <a:r>
              <a:rPr lang="en-US" dirty="0"/>
              <a:t>Handling</a:t>
            </a:r>
          </a:p>
          <a:p>
            <a:r>
              <a:rPr lang="en-US" dirty="0"/>
              <a:t>Analysis</a:t>
            </a:r>
          </a:p>
        </p:txBody>
      </p:sp>
      <p:cxnSp>
        <p:nvCxnSpPr>
          <p:cNvPr id="1036" name="Straight Arrow Connector 1035">
            <a:extLst>
              <a:ext uri="{FF2B5EF4-FFF2-40B4-BE49-F238E27FC236}">
                <a16:creationId xmlns:a16="http://schemas.microsoft.com/office/drawing/2014/main" id="{70B73CC0-2557-AD8F-5C9F-7F70AAE260B0}"/>
              </a:ext>
            </a:extLst>
          </p:cNvPr>
          <p:cNvCxnSpPr>
            <a:cxnSpLocks/>
          </p:cNvCxnSpPr>
          <p:nvPr/>
        </p:nvCxnSpPr>
        <p:spPr>
          <a:xfrm>
            <a:off x="7512150" y="4555191"/>
            <a:ext cx="5139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7" name="TextBox 1036">
            <a:extLst>
              <a:ext uri="{FF2B5EF4-FFF2-40B4-BE49-F238E27FC236}">
                <a16:creationId xmlns:a16="http://schemas.microsoft.com/office/drawing/2014/main" id="{5D671903-8D9D-0139-5A12-81B99834FA79}"/>
              </a:ext>
            </a:extLst>
          </p:cNvPr>
          <p:cNvSpPr txBox="1"/>
          <p:nvPr/>
        </p:nvSpPr>
        <p:spPr>
          <a:xfrm>
            <a:off x="7870496" y="4091660"/>
            <a:ext cx="1468672" cy="923330"/>
          </a:xfrm>
          <a:prstGeom prst="rect">
            <a:avLst/>
          </a:prstGeom>
          <a:noFill/>
        </p:spPr>
        <p:txBody>
          <a:bodyPr wrap="none" rtlCol="0">
            <a:spAutoFit/>
          </a:bodyPr>
          <a:lstStyle/>
          <a:p>
            <a:pPr algn="ctr"/>
            <a:r>
              <a:rPr lang="en-US" dirty="0"/>
              <a:t>Import</a:t>
            </a:r>
          </a:p>
          <a:p>
            <a:pPr algn="ctr"/>
            <a:r>
              <a:rPr lang="en-US" dirty="0"/>
              <a:t>Statement</a:t>
            </a:r>
          </a:p>
          <a:p>
            <a:pPr algn="ctr"/>
            <a:r>
              <a:rPr lang="en-US" dirty="0" err="1"/>
              <a:t>Recomender</a:t>
            </a:r>
            <a:endParaRPr lang="en-US" dirty="0"/>
          </a:p>
        </p:txBody>
      </p:sp>
      <p:sp>
        <p:nvSpPr>
          <p:cNvPr id="1039" name="TextBox 1038">
            <a:extLst>
              <a:ext uri="{FF2B5EF4-FFF2-40B4-BE49-F238E27FC236}">
                <a16:creationId xmlns:a16="http://schemas.microsoft.com/office/drawing/2014/main" id="{17A3CF41-25FC-F972-906A-6981A0B8629F}"/>
              </a:ext>
            </a:extLst>
          </p:cNvPr>
          <p:cNvSpPr txBox="1"/>
          <p:nvPr/>
        </p:nvSpPr>
        <p:spPr>
          <a:xfrm>
            <a:off x="7991737" y="1648743"/>
            <a:ext cx="1097545" cy="369332"/>
          </a:xfrm>
          <a:prstGeom prst="rect">
            <a:avLst/>
          </a:prstGeom>
          <a:noFill/>
        </p:spPr>
        <p:txBody>
          <a:bodyPr wrap="none" rtlCol="0">
            <a:spAutoFit/>
          </a:bodyPr>
          <a:lstStyle/>
          <a:p>
            <a:r>
              <a:rPr lang="en-US" b="1" i="1" dirty="0"/>
              <a:t>PA Tasks</a:t>
            </a:r>
          </a:p>
        </p:txBody>
      </p:sp>
      <p:sp>
        <p:nvSpPr>
          <p:cNvPr id="2" name="Diamond 1">
            <a:extLst>
              <a:ext uri="{FF2B5EF4-FFF2-40B4-BE49-F238E27FC236}">
                <a16:creationId xmlns:a16="http://schemas.microsoft.com/office/drawing/2014/main" id="{DD348B3F-D47D-3BD7-26AD-B0BFE9790C8D}"/>
              </a:ext>
            </a:extLst>
          </p:cNvPr>
          <p:cNvSpPr/>
          <p:nvPr/>
        </p:nvSpPr>
        <p:spPr>
          <a:xfrm>
            <a:off x="2443053" y="2211483"/>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693B9B-2941-265A-072E-6EBC743F9692}"/>
              </a:ext>
            </a:extLst>
          </p:cNvPr>
          <p:cNvSpPr txBox="1"/>
          <p:nvPr/>
        </p:nvSpPr>
        <p:spPr>
          <a:xfrm>
            <a:off x="1879001" y="2026817"/>
            <a:ext cx="744948" cy="369332"/>
          </a:xfrm>
          <a:prstGeom prst="rect">
            <a:avLst/>
          </a:prstGeom>
          <a:noFill/>
        </p:spPr>
        <p:txBody>
          <a:bodyPr wrap="none" rtlCol="0">
            <a:spAutoFit/>
          </a:bodyPr>
          <a:lstStyle/>
          <a:p>
            <a:r>
              <a:rPr lang="en-US" i="1" dirty="0"/>
              <a:t>Corr?</a:t>
            </a:r>
          </a:p>
        </p:txBody>
      </p:sp>
      <p:cxnSp>
        <p:nvCxnSpPr>
          <p:cNvPr id="8" name="Connector: Elbow 7">
            <a:extLst>
              <a:ext uri="{FF2B5EF4-FFF2-40B4-BE49-F238E27FC236}">
                <a16:creationId xmlns:a16="http://schemas.microsoft.com/office/drawing/2014/main" id="{A96D16C1-15BE-8EBB-5BAF-8E125FDE5574}"/>
              </a:ext>
            </a:extLst>
          </p:cNvPr>
          <p:cNvCxnSpPr>
            <a:stCxn id="2" idx="3"/>
            <a:endCxn id="30" idx="0"/>
          </p:cNvCxnSpPr>
          <p:nvPr/>
        </p:nvCxnSpPr>
        <p:spPr>
          <a:xfrm>
            <a:off x="2768534" y="2396149"/>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09273A7-039F-69BD-99E8-1CD7D5638F87}"/>
              </a:ext>
            </a:extLst>
          </p:cNvPr>
          <p:cNvSpPr txBox="1"/>
          <p:nvPr/>
        </p:nvSpPr>
        <p:spPr>
          <a:xfrm>
            <a:off x="2687499" y="2327432"/>
            <a:ext cx="474810" cy="369332"/>
          </a:xfrm>
          <a:prstGeom prst="rect">
            <a:avLst/>
          </a:prstGeom>
          <a:noFill/>
        </p:spPr>
        <p:txBody>
          <a:bodyPr wrap="none" rtlCol="0">
            <a:spAutoFit/>
          </a:bodyPr>
          <a:lstStyle/>
          <a:p>
            <a:r>
              <a:rPr lang="en-US" i="1" dirty="0"/>
              <a:t>No</a:t>
            </a:r>
          </a:p>
        </p:txBody>
      </p:sp>
      <p:cxnSp>
        <p:nvCxnSpPr>
          <p:cNvPr id="13" name="Connector: Elbow 12">
            <a:extLst>
              <a:ext uri="{FF2B5EF4-FFF2-40B4-BE49-F238E27FC236}">
                <a16:creationId xmlns:a16="http://schemas.microsoft.com/office/drawing/2014/main" id="{0C5DEA28-51CB-750B-0927-9B6B6BAA6395}"/>
              </a:ext>
            </a:extLst>
          </p:cNvPr>
          <p:cNvCxnSpPr>
            <a:stCxn id="2" idx="0"/>
          </p:cNvCxnSpPr>
          <p:nvPr/>
        </p:nvCxnSpPr>
        <p:spPr>
          <a:xfrm rot="5400000" flipH="1" flipV="1">
            <a:off x="4130168" y="678367"/>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6795751E-48E9-33E6-02C0-82327D2F2449}"/>
              </a:ext>
            </a:extLst>
          </p:cNvPr>
          <p:cNvSpPr txBox="1"/>
          <p:nvPr/>
        </p:nvSpPr>
        <p:spPr>
          <a:xfrm>
            <a:off x="2667002" y="1915666"/>
            <a:ext cx="528543" cy="369332"/>
          </a:xfrm>
          <a:prstGeom prst="rect">
            <a:avLst/>
          </a:prstGeom>
          <a:noFill/>
        </p:spPr>
        <p:txBody>
          <a:bodyPr wrap="none" rtlCol="0">
            <a:spAutoFit/>
          </a:bodyPr>
          <a:lstStyle/>
          <a:p>
            <a:r>
              <a:rPr lang="en-US" i="1" dirty="0"/>
              <a:t>Yes</a:t>
            </a:r>
          </a:p>
        </p:txBody>
      </p:sp>
      <p:cxnSp>
        <p:nvCxnSpPr>
          <p:cNvPr id="18" name="Connector: Elbow 17">
            <a:extLst>
              <a:ext uri="{FF2B5EF4-FFF2-40B4-BE49-F238E27FC236}">
                <a16:creationId xmlns:a16="http://schemas.microsoft.com/office/drawing/2014/main" id="{6744984E-E821-9E01-90C0-79CCBF5C6FEC}"/>
              </a:ext>
            </a:extLst>
          </p:cNvPr>
          <p:cNvCxnSpPr>
            <a:cxnSpLocks/>
            <a:endCxn id="58" idx="1"/>
          </p:cNvCxnSpPr>
          <p:nvPr/>
        </p:nvCxnSpPr>
        <p:spPr>
          <a:xfrm rot="16200000" flipH="1">
            <a:off x="4275855" y="3239873"/>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A517ABF-00CE-1434-466E-87E3FBA8AA6F}"/>
              </a:ext>
            </a:extLst>
          </p:cNvPr>
          <p:cNvCxnSpPr>
            <a:endCxn id="2" idx="2"/>
          </p:cNvCxnSpPr>
          <p:nvPr/>
        </p:nvCxnSpPr>
        <p:spPr>
          <a:xfrm flipV="1">
            <a:off x="2605324" y="2580815"/>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Arrow: Curved Down 6">
            <a:extLst>
              <a:ext uri="{FF2B5EF4-FFF2-40B4-BE49-F238E27FC236}">
                <a16:creationId xmlns:a16="http://schemas.microsoft.com/office/drawing/2014/main" id="{F53813C4-1CF8-422E-0318-9E20EA53419B}"/>
              </a:ext>
            </a:extLst>
          </p:cNvPr>
          <p:cNvSpPr/>
          <p:nvPr/>
        </p:nvSpPr>
        <p:spPr>
          <a:xfrm>
            <a:off x="3081274" y="2442397"/>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ECA652B4-019F-4595-CCD0-B300630E26D5}"/>
              </a:ext>
            </a:extLst>
          </p:cNvPr>
          <p:cNvSpPr/>
          <p:nvPr/>
        </p:nvSpPr>
        <p:spPr>
          <a:xfrm flipH="1" flipV="1">
            <a:off x="3027459" y="3925554"/>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106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385155" y="2519363"/>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903535" y="502298"/>
            <a:ext cx="5568958"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954" y="1244260"/>
            <a:ext cx="1637158" cy="163715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93B7F459-5B5D-E882-1D0D-D860AB6EE6EF}"/>
              </a:ext>
            </a:extLst>
          </p:cNvPr>
          <p:cNvCxnSpPr>
            <a:cxnSpLocks/>
          </p:cNvCxnSpPr>
          <p:nvPr/>
        </p:nvCxnSpPr>
        <p:spPr>
          <a:xfrm flipV="1">
            <a:off x="2595061" y="2053705"/>
            <a:ext cx="318329" cy="2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4ECBEB8-FEAB-AAEF-1B36-A2D04213ED8D}"/>
              </a:ext>
            </a:extLst>
          </p:cNvPr>
          <p:cNvCxnSpPr>
            <a:stCxn id="7" idx="3"/>
            <a:endCxn id="9" idx="1"/>
          </p:cNvCxnSpPr>
          <p:nvPr/>
        </p:nvCxnSpPr>
        <p:spPr>
          <a:xfrm flipV="1">
            <a:off x="4134341" y="2062839"/>
            <a:ext cx="454613" cy="9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2E23FA8-8EAA-E07C-CDA0-A95866635B4B}"/>
              </a:ext>
            </a:extLst>
          </p:cNvPr>
          <p:cNvSpPr txBox="1"/>
          <p:nvPr/>
        </p:nvSpPr>
        <p:spPr>
          <a:xfrm>
            <a:off x="4588954" y="1197112"/>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366289" y="1840174"/>
            <a:ext cx="226350" cy="1856138"/>
          </a:xfrm>
          <a:prstGeom prst="bentConnector3">
            <a:avLst>
              <a:gd name="adj1" fmla="val -100994"/>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3737363" y="2735164"/>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3935720" y="631747"/>
            <a:ext cx="1273426" cy="369332"/>
          </a:xfrm>
          <a:prstGeom prst="rect">
            <a:avLst/>
          </a:prstGeom>
          <a:noFill/>
        </p:spPr>
        <p:txBody>
          <a:bodyPr wrap="none" rtlCol="0">
            <a:spAutoFit/>
          </a:bodyPr>
          <a:lstStyle/>
          <a:p>
            <a:r>
              <a:rPr lang="en-US" dirty="0"/>
              <a:t>Feedbacks</a:t>
            </a:r>
          </a:p>
        </p:txBody>
      </p:sp>
      <p:sp>
        <p:nvSpPr>
          <p:cNvPr id="16" name="TextBox 15">
            <a:extLst>
              <a:ext uri="{FF2B5EF4-FFF2-40B4-BE49-F238E27FC236}">
                <a16:creationId xmlns:a16="http://schemas.microsoft.com/office/drawing/2014/main" id="{2F35E96B-A8F5-283C-0F8A-1F4338D18875}"/>
              </a:ext>
            </a:extLst>
          </p:cNvPr>
          <p:cNvSpPr txBox="1"/>
          <p:nvPr/>
        </p:nvSpPr>
        <p:spPr>
          <a:xfrm>
            <a:off x="3850039" y="1765815"/>
            <a:ext cx="1158652" cy="584775"/>
          </a:xfrm>
          <a:prstGeom prst="rect">
            <a:avLst/>
          </a:prstGeom>
          <a:noFill/>
        </p:spPr>
        <p:txBody>
          <a:bodyPr wrap="none" rtlCol="0">
            <a:spAutoFit/>
          </a:bodyPr>
          <a:lstStyle/>
          <a:p>
            <a:pPr algn="ctr"/>
            <a:r>
              <a:rPr lang="en-US" sz="1600" i="1" dirty="0"/>
              <a:t>Initial </a:t>
            </a:r>
          </a:p>
          <a:p>
            <a:pPr algn="ctr"/>
            <a:r>
              <a:rPr lang="en-US" sz="1600" i="1"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6632114" y="533047"/>
            <a:ext cx="1498037" cy="2347051"/>
            <a:chOff x="5569162" y="2192575"/>
            <a:chExt cx="1498037" cy="2347051"/>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561907"/>
              <a:ext cx="1459852" cy="1977719"/>
              <a:chOff x="5583122" y="2387407"/>
              <a:chExt cx="1459852" cy="1977719"/>
            </a:xfrm>
          </p:grpSpPr>
          <p:sp>
            <p:nvSpPr>
              <p:cNvPr id="21" name="Rectangle 20">
                <a:extLst>
                  <a:ext uri="{FF2B5EF4-FFF2-40B4-BE49-F238E27FC236}">
                    <a16:creationId xmlns:a16="http://schemas.microsoft.com/office/drawing/2014/main" id="{38C376C7-F657-922E-87F0-7CA13E3DF538}"/>
                  </a:ext>
                </a:extLst>
              </p:cNvPr>
              <p:cNvSpPr/>
              <p:nvPr/>
            </p:nvSpPr>
            <p:spPr>
              <a:xfrm>
                <a:off x="5583122" y="2387407"/>
                <a:ext cx="1459852" cy="19777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2192575"/>
              <a:ext cx="1465016" cy="369332"/>
            </a:xfrm>
            <a:prstGeom prst="rect">
              <a:avLst/>
            </a:prstGeom>
            <a:noFill/>
          </p:spPr>
          <p:txBody>
            <a:bodyPr wrap="none" rtlCol="0">
              <a:spAutoFit/>
            </a:bodyPr>
            <a:lstStyle/>
            <a:p>
              <a:r>
                <a:rPr lang="en-US"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574483" y="2570649"/>
              <a:ext cx="1492716" cy="646331"/>
            </a:xfrm>
            <a:prstGeom prst="rect">
              <a:avLst/>
            </a:prstGeom>
            <a:noFill/>
          </p:spPr>
          <p:txBody>
            <a:bodyPr wrap="none" rtlCol="0">
              <a:spAutoFit/>
            </a:bodyPr>
            <a:lstStyle/>
            <a:p>
              <a:r>
                <a:rPr lang="en-US" dirty="0"/>
                <a:t>1. Var </a:t>
              </a:r>
              <a:r>
                <a:rPr lang="en-US" dirty="0" err="1"/>
                <a:t>Decls</a:t>
              </a:r>
              <a:endParaRPr lang="en-US" dirty="0"/>
            </a:p>
            <a:p>
              <a:r>
                <a:rPr lang="en-US" dirty="0"/>
                <a:t>2. Setup APIs</a:t>
              </a:r>
            </a:p>
          </p:txBody>
        </p:sp>
      </p:grpSp>
      <p:sp>
        <p:nvSpPr>
          <p:cNvPr id="23" name="TextBox 22">
            <a:extLst>
              <a:ext uri="{FF2B5EF4-FFF2-40B4-BE49-F238E27FC236}">
                <a16:creationId xmlns:a16="http://schemas.microsoft.com/office/drawing/2014/main" id="{8C2E1028-CA9A-25A5-5321-C6EE45C852B0}"/>
              </a:ext>
            </a:extLst>
          </p:cNvPr>
          <p:cNvSpPr txBox="1"/>
          <p:nvPr/>
        </p:nvSpPr>
        <p:spPr>
          <a:xfrm>
            <a:off x="6648649" y="2974144"/>
            <a:ext cx="1303690" cy="369332"/>
          </a:xfrm>
          <a:prstGeom prst="rect">
            <a:avLst/>
          </a:prstGeom>
          <a:noFill/>
        </p:spPr>
        <p:txBody>
          <a:bodyPr wrap="none" rtlCol="0">
            <a:spAutoFit/>
          </a:bodyPr>
          <a:lstStyle/>
          <a:p>
            <a:r>
              <a:rPr lang="en-US" dirty="0"/>
              <a:t>3. Type Info</a:t>
            </a:r>
          </a:p>
        </p:txBody>
      </p:sp>
      <p:sp>
        <p:nvSpPr>
          <p:cNvPr id="24" name="TextBox 23">
            <a:extLst>
              <a:ext uri="{FF2B5EF4-FFF2-40B4-BE49-F238E27FC236}">
                <a16:creationId xmlns:a16="http://schemas.microsoft.com/office/drawing/2014/main" id="{182010FC-B34A-EA06-F4CD-C5C737087776}"/>
              </a:ext>
            </a:extLst>
          </p:cNvPr>
          <p:cNvSpPr txBox="1"/>
          <p:nvPr/>
        </p:nvSpPr>
        <p:spPr>
          <a:xfrm>
            <a:off x="4533249" y="110826"/>
            <a:ext cx="2256259" cy="369332"/>
          </a:xfrm>
          <a:prstGeom prst="rect">
            <a:avLst/>
          </a:prstGeom>
          <a:noFill/>
        </p:spPr>
        <p:txBody>
          <a:bodyPr wrap="none" rtlCol="0">
            <a:spAutoFit/>
          </a:bodyPr>
          <a:lstStyle/>
          <a:p>
            <a:r>
              <a:rPr lang="en-US" b="1" i="1" dirty="0"/>
              <a:t>Predictive Static Code</a:t>
            </a:r>
          </a:p>
        </p:txBody>
      </p:sp>
      <p:sp>
        <p:nvSpPr>
          <p:cNvPr id="25" name="Diamond 24">
            <a:extLst>
              <a:ext uri="{FF2B5EF4-FFF2-40B4-BE49-F238E27FC236}">
                <a16:creationId xmlns:a16="http://schemas.microsoft.com/office/drawing/2014/main" id="{D0E958EB-17CE-176B-D228-27FA88EF262F}"/>
              </a:ext>
            </a:extLst>
          </p:cNvPr>
          <p:cNvSpPr/>
          <p:nvPr/>
        </p:nvSpPr>
        <p:spPr>
          <a:xfrm>
            <a:off x="3411882" y="726455"/>
            <a:ext cx="325481" cy="369332"/>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2F73E1-FE6F-3441-5D56-2377B4C8292C}"/>
              </a:ext>
            </a:extLst>
          </p:cNvPr>
          <p:cNvSpPr txBox="1"/>
          <p:nvPr/>
        </p:nvSpPr>
        <p:spPr>
          <a:xfrm>
            <a:off x="2847830" y="541789"/>
            <a:ext cx="744948" cy="369332"/>
          </a:xfrm>
          <a:prstGeom prst="rect">
            <a:avLst/>
          </a:prstGeom>
          <a:noFill/>
        </p:spPr>
        <p:txBody>
          <a:bodyPr wrap="none" rtlCol="0">
            <a:spAutoFit/>
          </a:bodyPr>
          <a:lstStyle/>
          <a:p>
            <a:r>
              <a:rPr lang="en-US" i="1" dirty="0"/>
              <a:t>Corr?</a:t>
            </a:r>
          </a:p>
        </p:txBody>
      </p:sp>
      <p:cxnSp>
        <p:nvCxnSpPr>
          <p:cNvPr id="27" name="Connector: Elbow 26">
            <a:extLst>
              <a:ext uri="{FF2B5EF4-FFF2-40B4-BE49-F238E27FC236}">
                <a16:creationId xmlns:a16="http://schemas.microsoft.com/office/drawing/2014/main" id="{63E94B07-7F5E-D6E9-1C5C-A0912B6C1851}"/>
              </a:ext>
            </a:extLst>
          </p:cNvPr>
          <p:cNvCxnSpPr>
            <a:stCxn id="25" idx="3"/>
            <a:endCxn id="12" idx="0"/>
          </p:cNvCxnSpPr>
          <p:nvPr/>
        </p:nvCxnSpPr>
        <p:spPr>
          <a:xfrm>
            <a:off x="3737363" y="911121"/>
            <a:ext cx="1714007" cy="2859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D3B6B3A7-EF70-DFAC-D1AA-81B13B7CC078}"/>
              </a:ext>
            </a:extLst>
          </p:cNvPr>
          <p:cNvSpPr txBox="1"/>
          <p:nvPr/>
        </p:nvSpPr>
        <p:spPr>
          <a:xfrm>
            <a:off x="3656328" y="842404"/>
            <a:ext cx="474810" cy="369332"/>
          </a:xfrm>
          <a:prstGeom prst="rect">
            <a:avLst/>
          </a:prstGeom>
          <a:noFill/>
        </p:spPr>
        <p:txBody>
          <a:bodyPr wrap="none" rtlCol="0">
            <a:spAutoFit/>
          </a:bodyPr>
          <a:lstStyle/>
          <a:p>
            <a:r>
              <a:rPr lang="en-US" i="1" dirty="0"/>
              <a:t>No</a:t>
            </a:r>
          </a:p>
        </p:txBody>
      </p:sp>
      <p:cxnSp>
        <p:nvCxnSpPr>
          <p:cNvPr id="29" name="Connector: Elbow 28">
            <a:extLst>
              <a:ext uri="{FF2B5EF4-FFF2-40B4-BE49-F238E27FC236}">
                <a16:creationId xmlns:a16="http://schemas.microsoft.com/office/drawing/2014/main" id="{FAD9896F-C65E-A12A-D3A7-0954D527A8CC}"/>
              </a:ext>
            </a:extLst>
          </p:cNvPr>
          <p:cNvCxnSpPr>
            <a:stCxn id="25" idx="0"/>
          </p:cNvCxnSpPr>
          <p:nvPr/>
        </p:nvCxnSpPr>
        <p:spPr>
          <a:xfrm rot="5400000" flipH="1" flipV="1">
            <a:off x="5098997" y="-806661"/>
            <a:ext cx="8742" cy="3057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104A1B3A-DD49-2674-AA95-FD099218A27F}"/>
              </a:ext>
            </a:extLst>
          </p:cNvPr>
          <p:cNvSpPr txBox="1"/>
          <p:nvPr/>
        </p:nvSpPr>
        <p:spPr>
          <a:xfrm>
            <a:off x="3635831" y="430638"/>
            <a:ext cx="528543" cy="369332"/>
          </a:xfrm>
          <a:prstGeom prst="rect">
            <a:avLst/>
          </a:prstGeom>
          <a:noFill/>
        </p:spPr>
        <p:txBody>
          <a:bodyPr wrap="none" rtlCol="0">
            <a:spAutoFit/>
          </a:bodyPr>
          <a:lstStyle/>
          <a:p>
            <a:r>
              <a:rPr lang="en-US" i="1" dirty="0"/>
              <a:t>Yes</a:t>
            </a:r>
          </a:p>
        </p:txBody>
      </p:sp>
      <p:cxnSp>
        <p:nvCxnSpPr>
          <p:cNvPr id="31" name="Connector: Elbow 30">
            <a:extLst>
              <a:ext uri="{FF2B5EF4-FFF2-40B4-BE49-F238E27FC236}">
                <a16:creationId xmlns:a16="http://schemas.microsoft.com/office/drawing/2014/main" id="{6CE76BF6-7352-A9D0-5D0B-F1CC3D0217C6}"/>
              </a:ext>
            </a:extLst>
          </p:cNvPr>
          <p:cNvCxnSpPr>
            <a:cxnSpLocks/>
            <a:endCxn id="23" idx="1"/>
          </p:cNvCxnSpPr>
          <p:nvPr/>
        </p:nvCxnSpPr>
        <p:spPr>
          <a:xfrm rot="16200000" flipH="1">
            <a:off x="5244684" y="1754845"/>
            <a:ext cx="2441098" cy="3668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1647F3C-067B-A2DD-D047-0F1370E986C1}"/>
              </a:ext>
            </a:extLst>
          </p:cNvPr>
          <p:cNvCxnSpPr>
            <a:endCxn id="25" idx="2"/>
          </p:cNvCxnSpPr>
          <p:nvPr/>
        </p:nvCxnSpPr>
        <p:spPr>
          <a:xfrm flipV="1">
            <a:off x="3574153" y="1095787"/>
            <a:ext cx="470" cy="253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57369"/>
            <a:ext cx="966292" cy="3311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8" y="2440526"/>
            <a:ext cx="947165"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26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3" name="Straight Arrow Connector 232">
            <a:extLst>
              <a:ext uri="{FF2B5EF4-FFF2-40B4-BE49-F238E27FC236}">
                <a16:creationId xmlns:a16="http://schemas.microsoft.com/office/drawing/2014/main" id="{344E4550-6901-A0DA-D01F-2FBE2E0D95BB}"/>
              </a:ext>
            </a:extLst>
          </p:cNvPr>
          <p:cNvCxnSpPr>
            <a:cxnSpLocks/>
            <a:stCxn id="16" idx="3"/>
            <a:endCxn id="213" idx="1"/>
          </p:cNvCxnSpPr>
          <p:nvPr/>
        </p:nvCxnSpPr>
        <p:spPr>
          <a:xfrm>
            <a:off x="5869623" y="3671879"/>
            <a:ext cx="592194" cy="1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5FB77D74-5B00-2A84-8365-5574415E95C3}"/>
              </a:ext>
            </a:extLst>
          </p:cNvPr>
          <p:cNvSpPr txBox="1"/>
          <p:nvPr/>
        </p:nvSpPr>
        <p:spPr>
          <a:xfrm>
            <a:off x="5885839" y="3132765"/>
            <a:ext cx="679056" cy="592470"/>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While</a:t>
            </a:r>
          </a:p>
          <a:p>
            <a:r>
              <a:rPr lang="en-US" sz="1100" dirty="0" err="1">
                <a:latin typeface="Courier New" panose="02070309020205020404" pitchFamily="49" charset="0"/>
                <a:cs typeface="Courier New" panose="02070309020205020404" pitchFamily="49" charset="0"/>
              </a:rPr>
              <a:t>stmt</a:t>
            </a:r>
            <a:endParaRPr lang="en-US" sz="110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1FB8A7EC-477C-CE89-1F1C-1FF1EA195610}"/>
              </a:ext>
            </a:extLst>
          </p:cNvPr>
          <p:cNvGrpSpPr/>
          <p:nvPr/>
        </p:nvGrpSpPr>
        <p:grpSpPr>
          <a:xfrm>
            <a:off x="6461817" y="2265086"/>
            <a:ext cx="4408369" cy="2879041"/>
            <a:chOff x="6369673" y="2243822"/>
            <a:chExt cx="4408369" cy="2879041"/>
          </a:xfrm>
        </p:grpSpPr>
        <p:sp>
          <p:nvSpPr>
            <p:cNvPr id="213" name="Rectangle 212">
              <a:extLst>
                <a:ext uri="{FF2B5EF4-FFF2-40B4-BE49-F238E27FC236}">
                  <a16:creationId xmlns:a16="http://schemas.microsoft.com/office/drawing/2014/main" id="{C70A0688-8EC2-4D7A-CDC9-344959293E43}"/>
                </a:ext>
              </a:extLst>
            </p:cNvPr>
            <p:cNvSpPr/>
            <p:nvPr/>
          </p:nvSpPr>
          <p:spPr>
            <a:xfrm>
              <a:off x="6369673" y="2243822"/>
              <a:ext cx="4401791" cy="28171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Google Shape;390;p38">
              <a:extLst>
                <a:ext uri="{FF2B5EF4-FFF2-40B4-BE49-F238E27FC236}">
                  <a16:creationId xmlns:a16="http://schemas.microsoft.com/office/drawing/2014/main" id="{36EB0709-683D-C59D-8EE2-B93D00A0F809}"/>
                </a:ext>
              </a:extLst>
            </p:cNvPr>
            <p:cNvSpPr/>
            <p:nvPr/>
          </p:nvSpPr>
          <p:spPr>
            <a:xfrm>
              <a:off x="6374291" y="2251185"/>
              <a:ext cx="4403751" cy="307777"/>
            </a:xfrm>
            <a:prstGeom prst="roundRect">
              <a:avLst>
                <a:gd name="adj" fmla="val 16667"/>
              </a:avLst>
            </a:prstGeom>
            <a:solidFill>
              <a:srgbClr val="A4C2F4"/>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t>Next-Statement Predictor</a:t>
              </a:r>
              <a:endParaRPr sz="1400" dirty="0"/>
            </a:p>
          </p:txBody>
        </p:sp>
        <p:grpSp>
          <p:nvGrpSpPr>
            <p:cNvPr id="241" name="Group 240">
              <a:extLst>
                <a:ext uri="{FF2B5EF4-FFF2-40B4-BE49-F238E27FC236}">
                  <a16:creationId xmlns:a16="http://schemas.microsoft.com/office/drawing/2014/main" id="{F2D8C731-CA92-00AB-B7BC-7D8EB53B422E}"/>
                </a:ext>
              </a:extLst>
            </p:cNvPr>
            <p:cNvGrpSpPr/>
            <p:nvPr/>
          </p:nvGrpSpPr>
          <p:grpSpPr>
            <a:xfrm>
              <a:off x="8918989" y="2640542"/>
              <a:ext cx="1706235" cy="758136"/>
              <a:chOff x="3080654" y="1953472"/>
              <a:chExt cx="1706235" cy="758136"/>
            </a:xfrm>
          </p:grpSpPr>
          <p:sp>
            <p:nvSpPr>
              <p:cNvPr id="219" name="Google Shape;375;p38">
                <a:extLst>
                  <a:ext uri="{FF2B5EF4-FFF2-40B4-BE49-F238E27FC236}">
                    <a16:creationId xmlns:a16="http://schemas.microsoft.com/office/drawing/2014/main" id="{7F336C2A-5AA1-A803-F377-B8EB1E9257C4}"/>
                  </a:ext>
                </a:extLst>
              </p:cNvPr>
              <p:cNvSpPr/>
              <p:nvPr/>
            </p:nvSpPr>
            <p:spPr>
              <a:xfrm>
                <a:off x="3086654" y="1969146"/>
                <a:ext cx="1700235" cy="742462"/>
              </a:xfrm>
              <a:prstGeom prst="roundRect">
                <a:avLst>
                  <a:gd name="adj" fmla="val 16667"/>
                </a:avLst>
              </a:prstGeom>
              <a:solidFill>
                <a:schemeClr val="accent4">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endParaRPr lang="en" sz="1400" dirty="0"/>
              </a:p>
              <a:p>
                <a:pPr algn="ctr"/>
                <a:r>
                  <a:rPr lang="en" dirty="0"/>
                  <a:t>LLM</a:t>
                </a:r>
                <a:endParaRPr dirty="0"/>
              </a:p>
            </p:txBody>
          </p:sp>
          <p:sp>
            <p:nvSpPr>
              <p:cNvPr id="220" name="Google Shape;390;p38">
                <a:extLst>
                  <a:ext uri="{FF2B5EF4-FFF2-40B4-BE49-F238E27FC236}">
                    <a16:creationId xmlns:a16="http://schemas.microsoft.com/office/drawing/2014/main" id="{4CFC6498-9D4F-2F5C-DF9B-CE6CF9783A53}"/>
                  </a:ext>
                </a:extLst>
              </p:cNvPr>
              <p:cNvSpPr/>
              <p:nvPr/>
            </p:nvSpPr>
            <p:spPr>
              <a:xfrm>
                <a:off x="3080654" y="1953472"/>
                <a:ext cx="1694996" cy="259751"/>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Value</a:t>
                </a:r>
                <a:r>
                  <a:rPr lang="en" sz="1400" dirty="0"/>
                  <a:t> </a:t>
                </a:r>
                <a:r>
                  <a:rPr lang="en" dirty="0"/>
                  <a:t>Evaluator</a:t>
                </a:r>
                <a:endParaRPr dirty="0"/>
              </a:p>
            </p:txBody>
          </p:sp>
        </p:grpSp>
        <p:sp>
          <p:nvSpPr>
            <p:cNvPr id="221" name="Google Shape;390;p38">
              <a:extLst>
                <a:ext uri="{FF2B5EF4-FFF2-40B4-BE49-F238E27FC236}">
                  <a16:creationId xmlns:a16="http://schemas.microsoft.com/office/drawing/2014/main" id="{C8F4952E-9FB5-0423-9C76-52142DA88608}"/>
                </a:ext>
              </a:extLst>
            </p:cNvPr>
            <p:cNvSpPr/>
            <p:nvPr/>
          </p:nvSpPr>
          <p:spPr>
            <a:xfrm>
              <a:off x="8921989" y="3860264"/>
              <a:ext cx="1706233" cy="619075"/>
            </a:xfrm>
            <a:prstGeom prst="roundRect">
              <a:avLst>
                <a:gd name="adj" fmla="val 16667"/>
              </a:avLst>
            </a:prstGeom>
            <a:solidFill>
              <a:schemeClr val="accent2">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Condition Evaluator</a:t>
              </a:r>
              <a:endParaRPr dirty="0"/>
            </a:p>
          </p:txBody>
        </p:sp>
        <p:cxnSp>
          <p:nvCxnSpPr>
            <p:cNvPr id="222" name="Straight Arrow Connector 221">
              <a:extLst>
                <a:ext uri="{FF2B5EF4-FFF2-40B4-BE49-F238E27FC236}">
                  <a16:creationId xmlns:a16="http://schemas.microsoft.com/office/drawing/2014/main" id="{57A3698E-6D91-B726-995F-64AF738E2F03}"/>
                </a:ext>
              </a:extLst>
            </p:cNvPr>
            <p:cNvCxnSpPr>
              <a:cxnSpLocks/>
            </p:cNvCxnSpPr>
            <p:nvPr/>
          </p:nvCxnSpPr>
          <p:spPr>
            <a:xfrm>
              <a:off x="9740011" y="3379209"/>
              <a:ext cx="0" cy="40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5" name="Flowchart: Magnetic Disk 234">
              <a:extLst>
                <a:ext uri="{FF2B5EF4-FFF2-40B4-BE49-F238E27FC236}">
                  <a16:creationId xmlns:a16="http://schemas.microsoft.com/office/drawing/2014/main" id="{0892076A-6F57-5097-E403-BC69A3373E22}"/>
                </a:ext>
              </a:extLst>
            </p:cNvPr>
            <p:cNvSpPr/>
            <p:nvPr/>
          </p:nvSpPr>
          <p:spPr>
            <a:xfrm>
              <a:off x="6958201" y="3271523"/>
              <a:ext cx="813488" cy="460332"/>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a:t>
              </a:r>
            </a:p>
          </p:txBody>
        </p:sp>
        <p:sp>
          <p:nvSpPr>
            <p:cNvPr id="237" name="TextBox 236">
              <a:extLst>
                <a:ext uri="{FF2B5EF4-FFF2-40B4-BE49-F238E27FC236}">
                  <a16:creationId xmlns:a16="http://schemas.microsoft.com/office/drawing/2014/main" id="{FB91A7D9-CFE5-FDE5-48F4-888E57FAA5F4}"/>
                </a:ext>
              </a:extLst>
            </p:cNvPr>
            <p:cNvSpPr txBox="1"/>
            <p:nvPr/>
          </p:nvSpPr>
          <p:spPr>
            <a:xfrm>
              <a:off x="6590062" y="2581425"/>
              <a:ext cx="1566198" cy="369332"/>
            </a:xfrm>
            <a:prstGeom prst="rect">
              <a:avLst/>
            </a:prstGeom>
            <a:noFill/>
            <a:ln>
              <a:solidFill>
                <a:schemeClr val="tx1"/>
              </a:solidFill>
            </a:ln>
          </p:spPr>
          <p:txBody>
            <a:bodyPr wrap="none" rtlCol="0">
              <a:spAutoFit/>
            </a:bodyPr>
            <a:lstStyle/>
            <a:p>
              <a:r>
                <a:rPr lang="en-US" dirty="0"/>
                <a:t>Condition expr</a:t>
              </a:r>
            </a:p>
          </p:txBody>
        </p:sp>
        <p:sp>
          <p:nvSpPr>
            <p:cNvPr id="238" name="Google Shape;390;p38">
              <a:extLst>
                <a:ext uri="{FF2B5EF4-FFF2-40B4-BE49-F238E27FC236}">
                  <a16:creationId xmlns:a16="http://schemas.microsoft.com/office/drawing/2014/main" id="{386DCC63-9B0D-2051-0C7A-26F0BC2AB0D1}"/>
                </a:ext>
              </a:extLst>
            </p:cNvPr>
            <p:cNvSpPr/>
            <p:nvPr/>
          </p:nvSpPr>
          <p:spPr>
            <a:xfrm>
              <a:off x="6497652" y="3946068"/>
              <a:ext cx="1751018" cy="887460"/>
            </a:xfrm>
            <a:prstGeom prst="roundRect">
              <a:avLst>
                <a:gd name="adj" fmla="val 16667"/>
              </a:avLst>
            </a:prstGeom>
            <a:solidFill>
              <a:schemeClr val="accent6">
                <a:lumMod val="20000"/>
                <a:lumOff val="80000"/>
              </a:schemeClr>
            </a:solidFill>
            <a:ln w="9525" cap="flat" cmpd="sng">
              <a:solidFill>
                <a:srgbClr val="1155CC"/>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t>Predictive</a:t>
              </a:r>
            </a:p>
            <a:p>
              <a:pPr algn="ctr"/>
              <a:r>
                <a:rPr lang="en" dirty="0"/>
                <a:t>Backward</a:t>
              </a:r>
            </a:p>
            <a:p>
              <a:pPr algn="ctr"/>
              <a:r>
                <a:rPr lang="en" dirty="0"/>
                <a:t>Slicing (PBS)</a:t>
              </a:r>
              <a:endParaRPr dirty="0"/>
            </a:p>
          </p:txBody>
        </p:sp>
        <p:cxnSp>
          <p:nvCxnSpPr>
            <p:cNvPr id="242" name="Straight Arrow Connector 241">
              <a:extLst>
                <a:ext uri="{FF2B5EF4-FFF2-40B4-BE49-F238E27FC236}">
                  <a16:creationId xmlns:a16="http://schemas.microsoft.com/office/drawing/2014/main" id="{76E5F8FF-06E2-05B2-1B09-F44DA44A54A3}"/>
                </a:ext>
              </a:extLst>
            </p:cNvPr>
            <p:cNvCxnSpPr>
              <a:cxnSpLocks/>
              <a:stCxn id="237" idx="3"/>
              <a:endCxn id="220" idx="1"/>
            </p:cNvCxnSpPr>
            <p:nvPr/>
          </p:nvCxnSpPr>
          <p:spPr>
            <a:xfrm>
              <a:off x="8156260" y="2766091"/>
              <a:ext cx="762729" cy="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Connector: Elbow 246">
              <a:extLst>
                <a:ext uri="{FF2B5EF4-FFF2-40B4-BE49-F238E27FC236}">
                  <a16:creationId xmlns:a16="http://schemas.microsoft.com/office/drawing/2014/main" id="{D8D2C0E3-8FC8-CC01-C0FF-2A712836DD2A}"/>
                </a:ext>
              </a:extLst>
            </p:cNvPr>
            <p:cNvCxnSpPr>
              <a:cxnSpLocks/>
              <a:stCxn id="235" idx="4"/>
              <a:endCxn id="219" idx="1"/>
            </p:cNvCxnSpPr>
            <p:nvPr/>
          </p:nvCxnSpPr>
          <p:spPr>
            <a:xfrm flipV="1">
              <a:off x="7771689" y="3027447"/>
              <a:ext cx="1153300" cy="4742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Connector: Elbow 273">
              <a:extLst>
                <a:ext uri="{FF2B5EF4-FFF2-40B4-BE49-F238E27FC236}">
                  <a16:creationId xmlns:a16="http://schemas.microsoft.com/office/drawing/2014/main" id="{38528C4C-16B4-64F4-5BB3-ADCC0ED4F7F7}"/>
                </a:ext>
              </a:extLst>
            </p:cNvPr>
            <p:cNvCxnSpPr>
              <a:stCxn id="238" idx="3"/>
            </p:cNvCxnSpPr>
            <p:nvPr/>
          </p:nvCxnSpPr>
          <p:spPr>
            <a:xfrm flipV="1">
              <a:off x="8248670" y="3264568"/>
              <a:ext cx="368116" cy="112523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FBAB319D-CD3C-313E-9C6D-6D34CA8440D5}"/>
                </a:ext>
              </a:extLst>
            </p:cNvPr>
            <p:cNvCxnSpPr>
              <a:cxnSpLocks/>
            </p:cNvCxnSpPr>
            <p:nvPr/>
          </p:nvCxnSpPr>
          <p:spPr>
            <a:xfrm>
              <a:off x="8617227" y="3271523"/>
              <a:ext cx="301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DE792852-849C-1968-0B39-E5B9677EF55C}"/>
                </a:ext>
              </a:extLst>
            </p:cNvPr>
            <p:cNvCxnSpPr>
              <a:cxnSpLocks/>
              <a:stCxn id="221" idx="2"/>
              <a:endCxn id="282" idx="0"/>
            </p:cNvCxnSpPr>
            <p:nvPr/>
          </p:nvCxnSpPr>
          <p:spPr>
            <a:xfrm flipH="1">
              <a:off x="9775105" y="4479339"/>
              <a:ext cx="1" cy="354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95F24B14-A641-48DD-8AB6-5CE57631D7F3}"/>
                </a:ext>
              </a:extLst>
            </p:cNvPr>
            <p:cNvSpPr txBox="1"/>
            <p:nvPr/>
          </p:nvSpPr>
          <p:spPr>
            <a:xfrm>
              <a:off x="9055174" y="4469274"/>
              <a:ext cx="1243674" cy="338554"/>
            </a:xfrm>
            <a:prstGeom prst="rect">
              <a:avLst/>
            </a:prstGeom>
            <a:noFill/>
          </p:spPr>
          <p:txBody>
            <a:bodyPr wrap="none" rtlCol="0">
              <a:spAutoFit/>
            </a:bodyPr>
            <a:lstStyle/>
            <a:p>
              <a:r>
                <a:rPr lang="en-US" sz="1600" dirty="0"/>
                <a:t>True or False</a:t>
              </a:r>
            </a:p>
          </p:txBody>
        </p:sp>
        <p:sp>
          <p:nvSpPr>
            <p:cNvPr id="282" name="TextBox 281">
              <a:extLst>
                <a:ext uri="{FF2B5EF4-FFF2-40B4-BE49-F238E27FC236}">
                  <a16:creationId xmlns:a16="http://schemas.microsoft.com/office/drawing/2014/main" id="{605F0352-5134-D847-0C13-CBC3000B1DBD}"/>
                </a:ext>
              </a:extLst>
            </p:cNvPr>
            <p:cNvSpPr txBox="1"/>
            <p:nvPr/>
          </p:nvSpPr>
          <p:spPr>
            <a:xfrm>
              <a:off x="9198416" y="4753531"/>
              <a:ext cx="1153377" cy="369332"/>
            </a:xfrm>
            <a:prstGeom prst="rect">
              <a:avLst/>
            </a:prstGeom>
            <a:noFill/>
          </p:spPr>
          <p:txBody>
            <a:bodyPr wrap="square" rtlCol="0">
              <a:spAutoFit/>
            </a:bodyPr>
            <a:lstStyle/>
            <a:p>
              <a:pPr algn="ctr"/>
              <a:r>
                <a:rPr lang="en-US" dirty="0">
                  <a:solidFill>
                    <a:srgbClr val="FF0000"/>
                  </a:solidFill>
                </a:rPr>
                <a:t>next = s</a:t>
              </a:r>
            </a:p>
          </p:txBody>
        </p:sp>
        <p:sp>
          <p:nvSpPr>
            <p:cNvPr id="283" name="TextBox 282">
              <a:extLst>
                <a:ext uri="{FF2B5EF4-FFF2-40B4-BE49-F238E27FC236}">
                  <a16:creationId xmlns:a16="http://schemas.microsoft.com/office/drawing/2014/main" id="{9A03FB4C-8702-175C-DCF0-48BD8A8A628D}"/>
                </a:ext>
              </a:extLst>
            </p:cNvPr>
            <p:cNvSpPr txBox="1"/>
            <p:nvPr/>
          </p:nvSpPr>
          <p:spPr>
            <a:xfrm>
              <a:off x="8847021" y="3391827"/>
              <a:ext cx="1574202" cy="338554"/>
            </a:xfrm>
            <a:prstGeom prst="rect">
              <a:avLst/>
            </a:prstGeom>
            <a:noFill/>
          </p:spPr>
          <p:txBody>
            <a:bodyPr wrap="square" rtlCol="0">
              <a:spAutoFit/>
            </a:bodyPr>
            <a:lstStyle/>
            <a:p>
              <a:r>
                <a:rPr lang="en-US" sz="1600" dirty="0"/>
                <a:t>Predicted values</a:t>
              </a:r>
            </a:p>
          </p:txBody>
        </p:sp>
      </p:grpSp>
      <p:sp>
        <p:nvSpPr>
          <p:cNvPr id="3" name="TextBox 2">
            <a:extLst>
              <a:ext uri="{FF2B5EF4-FFF2-40B4-BE49-F238E27FC236}">
                <a16:creationId xmlns:a16="http://schemas.microsoft.com/office/drawing/2014/main" id="{96DBA781-52AC-2255-2BCF-CD6A0C5E9596}"/>
              </a:ext>
            </a:extLst>
          </p:cNvPr>
          <p:cNvSpPr txBox="1"/>
          <p:nvPr/>
        </p:nvSpPr>
        <p:spPr>
          <a:xfrm>
            <a:off x="2058703" y="2601952"/>
            <a:ext cx="2121992" cy="2123658"/>
          </a:xfrm>
          <a:prstGeom prst="rect">
            <a:avLst/>
          </a:prstGeom>
          <a:noFill/>
          <a:ln>
            <a:solidFill>
              <a:schemeClr val="tx1"/>
            </a:solidFill>
            <a:prstDash val="dash"/>
          </a:ln>
        </p:spPr>
        <p:txBody>
          <a:bodyPr wrap="square" rtlCol="0">
            <a:spAutoFit/>
          </a:bodyPr>
          <a:lstStyle/>
          <a:p>
            <a:r>
              <a:rPr lang="en-US" sz="1200" b="1" dirty="0">
                <a:latin typeface="Courier New" panose="02070309020205020404" pitchFamily="49" charset="0"/>
                <a:cs typeface="Courier New" panose="02070309020205020404" pitchFamily="49" charset="0"/>
              </a:rPr>
              <a:t>main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count = 0</a:t>
            </a:r>
          </a:p>
          <a:p>
            <a:r>
              <a:rPr lang="en-US" sz="1200" dirty="0">
                <a:latin typeface="Courier New" panose="02070309020205020404" pitchFamily="49" charset="0"/>
                <a:cs typeface="Courier New" panose="02070309020205020404" pitchFamily="49" charset="0"/>
              </a:rPr>
              <a:t>  width = 2*Z+Y</a:t>
            </a:r>
          </a:p>
          <a:p>
            <a:r>
              <a:rPr lang="en-US" sz="1200" dirty="0">
                <a:latin typeface="Courier New" panose="02070309020205020404" pitchFamily="49" charset="0"/>
                <a:cs typeface="Courier New" panose="02070309020205020404" pitchFamily="49" charset="0"/>
              </a:rPr>
              <a:t>  while (x &gt;= width):</a:t>
            </a:r>
          </a:p>
          <a:p>
            <a:r>
              <a:rPr lang="en-US" sz="1200" dirty="0">
                <a:latin typeface="Courier New" panose="02070309020205020404" pitchFamily="49" charset="0"/>
                <a:cs typeface="Courier New" panose="02070309020205020404" pitchFamily="49" charset="0"/>
              </a:rPr>
              <a:t>     count += 1</a:t>
            </a:r>
          </a:p>
          <a:p>
            <a:r>
              <a:rPr lang="en-US" sz="1200" dirty="0">
                <a:latin typeface="Courier New" panose="02070309020205020404" pitchFamily="49" charset="0"/>
                <a:cs typeface="Courier New" panose="02070309020205020404" pitchFamily="49" charset="0"/>
              </a:rPr>
              <a:t>     width += Z+Y</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(count)</a:t>
            </a:r>
          </a:p>
          <a:p>
            <a:endParaRPr lang="en-US" sz="1200" dirty="0">
              <a:latin typeface="Courier New" panose="02070309020205020404" pitchFamily="49" charset="0"/>
              <a:cs typeface="Courier New" panose="02070309020205020404" pitchFamily="49" charset="0"/>
            </a:endParaRPr>
          </a:p>
          <a:p>
            <a:r>
              <a:rPr lang="en-US" sz="1200" b="1" dirty="0" err="1">
                <a:latin typeface="Courier New" panose="02070309020205020404" pitchFamily="49" charset="0"/>
                <a:cs typeface="Courier New" panose="02070309020205020404" pitchFamily="49" charset="0"/>
              </a:rPr>
              <a:t>myPrint</a:t>
            </a:r>
            <a:r>
              <a:rPr lang="en-US" sz="1200" dirty="0">
                <a:latin typeface="Courier New" panose="02070309020205020404" pitchFamily="49" charset="0"/>
                <a:cs typeface="Courier New" panose="02070309020205020404" pitchFamily="49" charset="0"/>
              </a:rPr>
              <a:t>(int count)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print(count)</a:t>
            </a:r>
          </a:p>
        </p:txBody>
      </p:sp>
      <p:sp>
        <p:nvSpPr>
          <p:cNvPr id="16" name="Rectangle 15">
            <a:extLst>
              <a:ext uri="{FF2B5EF4-FFF2-40B4-BE49-F238E27FC236}">
                <a16:creationId xmlns:a16="http://schemas.microsoft.com/office/drawing/2014/main" id="{19FA9E26-9F96-7CA0-5374-F94931F43A4B}"/>
              </a:ext>
            </a:extLst>
          </p:cNvPr>
          <p:cNvSpPr/>
          <p:nvPr/>
        </p:nvSpPr>
        <p:spPr>
          <a:xfrm>
            <a:off x="4743623" y="2656216"/>
            <a:ext cx="1126000" cy="203132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Predictive Executor</a:t>
            </a:r>
          </a:p>
          <a:p>
            <a:pPr algn="ctr"/>
            <a:r>
              <a:rPr lang="en-US" dirty="0">
                <a:solidFill>
                  <a:schemeClr val="tx1"/>
                </a:solidFill>
              </a:rPr>
              <a:t>(</a:t>
            </a:r>
            <a:r>
              <a:rPr lang="en-US" dirty="0" err="1">
                <a:solidFill>
                  <a:schemeClr val="tx1"/>
                </a:solidFill>
              </a:rPr>
              <a:t>PredEx</a:t>
            </a:r>
            <a:r>
              <a:rPr lang="en-US">
                <a:solidFill>
                  <a:schemeClr val="tx1"/>
                </a:solidFill>
              </a:rPr>
              <a:t>)</a:t>
            </a:r>
            <a:endParaRPr lang="en-US" dirty="0">
              <a:solidFill>
                <a:schemeClr val="tx1"/>
              </a:solidFill>
            </a:endParaRPr>
          </a:p>
        </p:txBody>
      </p:sp>
      <p:sp>
        <p:nvSpPr>
          <p:cNvPr id="28" name="TextBox 27">
            <a:extLst>
              <a:ext uri="{FF2B5EF4-FFF2-40B4-BE49-F238E27FC236}">
                <a16:creationId xmlns:a16="http://schemas.microsoft.com/office/drawing/2014/main" id="{7B14C5A3-D06B-34A4-3929-1AAEA1489ABA}"/>
              </a:ext>
            </a:extLst>
          </p:cNvPr>
          <p:cNvSpPr txBox="1"/>
          <p:nvPr/>
        </p:nvSpPr>
        <p:spPr>
          <a:xfrm>
            <a:off x="2386474" y="2209939"/>
            <a:ext cx="158088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X=8, Y=3, Z=1</a:t>
            </a:r>
          </a:p>
        </p:txBody>
      </p:sp>
      <p:cxnSp>
        <p:nvCxnSpPr>
          <p:cNvPr id="30" name="Connector: Elbow 29">
            <a:extLst>
              <a:ext uri="{FF2B5EF4-FFF2-40B4-BE49-F238E27FC236}">
                <a16:creationId xmlns:a16="http://schemas.microsoft.com/office/drawing/2014/main" id="{CF63E8E0-5B2F-8E0A-DFB0-C18EC92836C2}"/>
              </a:ext>
            </a:extLst>
          </p:cNvPr>
          <p:cNvCxnSpPr>
            <a:cxnSpLocks/>
            <a:endCxn id="16" idx="0"/>
          </p:cNvCxnSpPr>
          <p:nvPr/>
        </p:nvCxnSpPr>
        <p:spPr>
          <a:xfrm>
            <a:off x="4202141" y="2379216"/>
            <a:ext cx="1104482" cy="2770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1" name="Arrow: Right 30">
            <a:extLst>
              <a:ext uri="{FF2B5EF4-FFF2-40B4-BE49-F238E27FC236}">
                <a16:creationId xmlns:a16="http://schemas.microsoft.com/office/drawing/2014/main" id="{1D47781B-919B-EB20-569A-3B68652320C6}"/>
              </a:ext>
            </a:extLst>
          </p:cNvPr>
          <p:cNvSpPr/>
          <p:nvPr/>
        </p:nvSpPr>
        <p:spPr>
          <a:xfrm rot="10800000">
            <a:off x="4202141" y="2879133"/>
            <a:ext cx="530243" cy="86792"/>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35BA0840-70C4-4BBF-A3A2-BA4D8A1F2DE9}"/>
              </a:ext>
            </a:extLst>
          </p:cNvPr>
          <p:cNvSpPr/>
          <p:nvPr/>
        </p:nvSpPr>
        <p:spPr>
          <a:xfrm rot="10800000">
            <a:off x="4213380" y="3027447"/>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DF6D40A0-8C26-7CAF-9D8F-3291FAD1CB80}"/>
              </a:ext>
            </a:extLst>
          </p:cNvPr>
          <p:cNvSpPr/>
          <p:nvPr/>
        </p:nvSpPr>
        <p:spPr>
          <a:xfrm rot="10800000">
            <a:off x="4213380" y="32093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17CFDFFE-585C-CA48-52BC-F5FDC389A163}"/>
              </a:ext>
            </a:extLst>
          </p:cNvPr>
          <p:cNvCxnSpPr>
            <a:cxnSpLocks/>
          </p:cNvCxnSpPr>
          <p:nvPr/>
        </p:nvCxnSpPr>
        <p:spPr>
          <a:xfrm flipH="1">
            <a:off x="5837677" y="3911480"/>
            <a:ext cx="624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55287FB1-2F3E-EE2F-2111-C32DA7300FCB}"/>
              </a:ext>
            </a:extLst>
          </p:cNvPr>
          <p:cNvSpPr txBox="1"/>
          <p:nvPr/>
        </p:nvSpPr>
        <p:spPr>
          <a:xfrm>
            <a:off x="5811474" y="3878677"/>
            <a:ext cx="805473" cy="292388"/>
          </a:xfrm>
          <a:prstGeom prst="rect">
            <a:avLst/>
          </a:prstGeom>
          <a:noFill/>
        </p:spPr>
        <p:txBody>
          <a:bodyPr wrap="square">
            <a:spAutoFit/>
          </a:bodyPr>
          <a:lstStyle/>
          <a:p>
            <a:r>
              <a:rPr lang="en-US" sz="1300" b="1" dirty="0">
                <a:solidFill>
                  <a:srgbClr val="FF0000"/>
                </a:solidFill>
              </a:rPr>
              <a:t>next = s</a:t>
            </a:r>
          </a:p>
        </p:txBody>
      </p:sp>
      <p:sp>
        <p:nvSpPr>
          <p:cNvPr id="44" name="Arrow: Right 43">
            <a:extLst>
              <a:ext uri="{FF2B5EF4-FFF2-40B4-BE49-F238E27FC236}">
                <a16:creationId xmlns:a16="http://schemas.microsoft.com/office/drawing/2014/main" id="{434A8F00-FA58-3A27-1BC0-9E693B7CEDFF}"/>
              </a:ext>
            </a:extLst>
          </p:cNvPr>
          <p:cNvSpPr/>
          <p:nvPr/>
        </p:nvSpPr>
        <p:spPr>
          <a:xfrm rot="10800000">
            <a:off x="4214775" y="4037144"/>
            <a:ext cx="530243" cy="86792"/>
          </a:xfrm>
          <a:prstGeom prst="rightArrow">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5E62DFD-CD1D-1ED6-56E2-5A3015F47553}"/>
              </a:ext>
            </a:extLst>
          </p:cNvPr>
          <p:cNvSpPr txBox="1"/>
          <p:nvPr/>
        </p:nvSpPr>
        <p:spPr>
          <a:xfrm>
            <a:off x="4319881" y="3283042"/>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65387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911241" y="2469991"/>
            <a:ext cx="1231222" cy="1918018"/>
            <a:chOff x="735711" y="964183"/>
            <a:chExt cx="1231222" cy="191801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11" y="1458333"/>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939863" y="964183"/>
              <a:ext cx="822918" cy="646331"/>
            </a:xfrm>
            <a:prstGeom prst="rect">
              <a:avLst/>
            </a:prstGeom>
            <a:noFill/>
          </p:spPr>
          <p:txBody>
            <a:bodyPr wrap="none" rtlCol="0">
              <a:spAutoFit/>
            </a:bodyPr>
            <a:lstStyle/>
            <a:p>
              <a:r>
                <a:rPr lang="en-US" dirty="0"/>
                <a:t>Partial</a:t>
              </a:r>
            </a:p>
            <a:p>
              <a:pPr algn="ctr"/>
              <a:r>
                <a:rPr lang="en-US" dirty="0"/>
                <a:t>Code</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80776" y="50490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cxnSp>
        <p:nvCxnSpPr>
          <p:cNvPr id="13" name="Connector: Elbow 12">
            <a:extLst>
              <a:ext uri="{FF2B5EF4-FFF2-40B4-BE49-F238E27FC236}">
                <a16:creationId xmlns:a16="http://schemas.microsoft.com/office/drawing/2014/main" id="{A6248E65-F1D2-DFCF-BCD9-0DADA9EAFD0D}"/>
              </a:ext>
            </a:extLst>
          </p:cNvPr>
          <p:cNvCxnSpPr>
            <a:cxnSpLocks/>
            <a:stCxn id="9" idx="2"/>
            <a:endCxn id="7" idx="2"/>
          </p:cNvCxnSpPr>
          <p:nvPr/>
        </p:nvCxnSpPr>
        <p:spPr>
          <a:xfrm rot="5400000" flipH="1">
            <a:off x="4970551" y="1235912"/>
            <a:ext cx="303982" cy="3142294"/>
          </a:xfrm>
          <a:prstGeom prst="bentConnector3">
            <a:avLst>
              <a:gd name="adj1" fmla="val -75202"/>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E91A103-2878-A4D3-D10F-350E406B8E34}"/>
              </a:ext>
            </a:extLst>
          </p:cNvPr>
          <p:cNvSpPr txBox="1"/>
          <p:nvPr/>
        </p:nvSpPr>
        <p:spPr>
          <a:xfrm>
            <a:off x="4425208" y="2772738"/>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36784" y="460961"/>
            <a:ext cx="1273426" cy="369332"/>
          </a:xfrm>
          <a:prstGeom prst="rect">
            <a:avLst/>
          </a:prstGeom>
          <a:noFill/>
        </p:spPr>
        <p:txBody>
          <a:bodyPr wrap="none" rtlCol="0">
            <a:spAutoFit/>
          </a:bodyPr>
          <a:lstStyle/>
          <a:p>
            <a:r>
              <a:rPr lang="en-US" dirty="0"/>
              <a:t>Feedbacks</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569225"/>
            <a:ext cx="1459852" cy="2700447"/>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98479" y="76734"/>
            <a:ext cx="2277098" cy="369332"/>
          </a:xfrm>
          <a:prstGeom prst="rect">
            <a:avLst/>
          </a:prstGeom>
          <a:noFill/>
        </p:spPr>
        <p:txBody>
          <a:bodyPr wrap="none" rtlCol="0">
            <a:spAutoFit/>
          </a:bodyPr>
          <a:lstStyle/>
          <a:p>
            <a:r>
              <a:rPr lang="en-US" b="1" i="1" dirty="0"/>
              <a:t>Static Code Prediction</a:t>
            </a:r>
          </a:p>
        </p:txBody>
      </p:sp>
      <p:cxnSp>
        <p:nvCxnSpPr>
          <p:cNvPr id="27" name="Connector: Elbow 26">
            <a:extLst>
              <a:ext uri="{FF2B5EF4-FFF2-40B4-BE49-F238E27FC236}">
                <a16:creationId xmlns:a16="http://schemas.microsoft.com/office/drawing/2014/main" id="{63E94B07-7F5E-D6E9-1C5C-A0912B6C1851}"/>
              </a:ext>
            </a:extLst>
          </p:cNvPr>
          <p:cNvCxnSpPr>
            <a:cxnSpLocks/>
            <a:stCxn id="8" idx="0"/>
            <a:endCxn id="12" idx="0"/>
          </p:cNvCxnSpPr>
          <p:nvPr/>
        </p:nvCxnSpPr>
        <p:spPr>
          <a:xfrm rot="16200000" flipH="1">
            <a:off x="5125772" y="-332731"/>
            <a:ext cx="12887" cy="3095123"/>
          </a:xfrm>
          <a:prstGeom prst="bentConnector3">
            <a:avLst>
              <a:gd name="adj1" fmla="val -3010220"/>
            </a:avLst>
          </a:prstGeom>
          <a:ln>
            <a:tailEnd type="triangle"/>
          </a:ln>
        </p:spPr>
        <p:style>
          <a:lnRef idx="2">
            <a:schemeClr val="dk1"/>
          </a:lnRef>
          <a:fillRef idx="0">
            <a:schemeClr val="dk1"/>
          </a:fillRef>
          <a:effectRef idx="1">
            <a:schemeClr val="dk1"/>
          </a:effectRef>
          <a:fontRef idx="minor">
            <a:schemeClr val="tx1"/>
          </a:fontRef>
        </p:style>
      </p:cxn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onnector: Elbow 42">
            <a:extLst>
              <a:ext uri="{FF2B5EF4-FFF2-40B4-BE49-F238E27FC236}">
                <a16:creationId xmlns:a16="http://schemas.microsoft.com/office/drawing/2014/main" id="{EA6B0BFC-558C-9681-F5E6-86EE7EA138E1}"/>
              </a:ext>
            </a:extLst>
          </p:cNvPr>
          <p:cNvCxnSpPr>
            <a:stCxn id="3" idx="3"/>
            <a:endCxn id="5" idx="1"/>
          </p:cNvCxnSpPr>
          <p:nvPr/>
        </p:nvCxnSpPr>
        <p:spPr>
          <a:xfrm flipV="1">
            <a:off x="2142463" y="1968252"/>
            <a:ext cx="738313" cy="1707823"/>
          </a:xfrm>
          <a:prstGeom prst="bentConnector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4F4A747-1EE5-FE9C-A71B-81DD4D622F52}"/>
              </a:ext>
            </a:extLst>
          </p:cNvPr>
          <p:cNvCxnSpPr>
            <a:cxnSpLocks/>
            <a:stCxn id="9" idx="3"/>
            <a:endCxn id="21" idx="1"/>
          </p:cNvCxnSpPr>
          <p:nvPr/>
        </p:nvCxnSpPr>
        <p:spPr>
          <a:xfrm flipV="1">
            <a:off x="7512268" y="2136053"/>
            <a:ext cx="747086" cy="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954398"/>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stCxn id="21" idx="3"/>
            <a:endCxn id="50" idx="1"/>
          </p:cNvCxnSpPr>
          <p:nvPr/>
        </p:nvCxnSpPr>
        <p:spPr>
          <a:xfrm>
            <a:off x="9719206" y="2136053"/>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4A9D4A3E-D890-0E08-A3CB-59E3225B623F}"/>
              </a:ext>
            </a:extLst>
          </p:cNvPr>
          <p:cNvSpPr/>
          <p:nvPr/>
        </p:nvSpPr>
        <p:spPr>
          <a:xfrm>
            <a:off x="2880776" y="3976541"/>
            <a:ext cx="4640265" cy="2926702"/>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45074" y="3594502"/>
            <a:ext cx="2111668" cy="369332"/>
          </a:xfrm>
          <a:prstGeom prst="rect">
            <a:avLst/>
          </a:prstGeom>
          <a:noFill/>
        </p:spPr>
        <p:txBody>
          <a:bodyPr wrap="none" rtlCol="0">
            <a:spAutoFit/>
          </a:bodyPr>
          <a:lstStyle/>
          <a:p>
            <a:r>
              <a:rPr lang="en-US" b="1" i="1" dirty="0"/>
              <a:t>Predictive Execution</a:t>
            </a:r>
          </a:p>
        </p:txBody>
      </p: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9644" y="4177144"/>
            <a:ext cx="2185555" cy="218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7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09B2C6-4455-4C28-E878-6D71CE95CC1A}"/>
              </a:ext>
            </a:extLst>
          </p:cNvPr>
          <p:cNvGrpSpPr/>
          <p:nvPr/>
        </p:nvGrpSpPr>
        <p:grpSpPr>
          <a:xfrm>
            <a:off x="1166652" y="2913990"/>
            <a:ext cx="1825349" cy="1423868"/>
            <a:chOff x="742494" y="1372985"/>
            <a:chExt cx="1825349" cy="1423868"/>
          </a:xfrm>
        </p:grpSpPr>
        <p:pic>
          <p:nvPicPr>
            <p:cNvPr id="3" name="Picture 16" descr="File Icon Vector Symbol Design Illustration 26629319 Vector Art at Vecteezy">
              <a:extLst>
                <a:ext uri="{FF2B5EF4-FFF2-40B4-BE49-F238E27FC236}">
                  <a16:creationId xmlns:a16="http://schemas.microsoft.com/office/drawing/2014/main" id="{95A08A55-4EF5-8475-9B15-1BC8C9F7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94" y="1372985"/>
              <a:ext cx="1231222" cy="1423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BC78DA-753B-238B-C4CE-DBE2167AB6D9}"/>
                </a:ext>
              </a:extLst>
            </p:cNvPr>
            <p:cNvSpPr txBox="1"/>
            <p:nvPr/>
          </p:nvSpPr>
          <p:spPr>
            <a:xfrm>
              <a:off x="1732358" y="1509650"/>
              <a:ext cx="835485" cy="923330"/>
            </a:xfrm>
            <a:prstGeom prst="rect">
              <a:avLst/>
            </a:prstGeom>
            <a:noFill/>
          </p:spPr>
          <p:txBody>
            <a:bodyPr wrap="none" rtlCol="0">
              <a:spAutoFit/>
            </a:bodyPr>
            <a:lstStyle/>
            <a:p>
              <a:pPr algn="ctr"/>
              <a:r>
                <a:rPr lang="en-US" dirty="0"/>
                <a:t>Code</a:t>
              </a:r>
            </a:p>
            <a:p>
              <a:pPr algn="ctr"/>
              <a:r>
                <a:rPr lang="en-US" dirty="0"/>
                <a:t>under </a:t>
              </a:r>
            </a:p>
            <a:p>
              <a:pPr algn="ctr"/>
              <a:r>
                <a:rPr lang="en-US" dirty="0"/>
                <a:t>editing</a:t>
              </a:r>
            </a:p>
          </p:txBody>
        </p:sp>
      </p:grpSp>
      <p:sp>
        <p:nvSpPr>
          <p:cNvPr id="5" name="Rectangle 4">
            <a:extLst>
              <a:ext uri="{FF2B5EF4-FFF2-40B4-BE49-F238E27FC236}">
                <a16:creationId xmlns:a16="http://schemas.microsoft.com/office/drawing/2014/main" id="{98673855-C848-E741-ABDC-6DF24004E802}"/>
              </a:ext>
            </a:extLst>
          </p:cNvPr>
          <p:cNvSpPr/>
          <p:nvPr/>
        </p:nvSpPr>
        <p:spPr>
          <a:xfrm>
            <a:off x="2872003" y="516834"/>
            <a:ext cx="4640265" cy="2647509"/>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8259354" y="263129"/>
            <a:ext cx="1459852" cy="2701743"/>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45074" y="78463"/>
            <a:ext cx="2329997" cy="369332"/>
          </a:xfrm>
          <a:prstGeom prst="rect">
            <a:avLst/>
          </a:prstGeom>
          <a:noFill/>
        </p:spPr>
        <p:txBody>
          <a:bodyPr wrap="none" rtlCol="0">
            <a:spAutoFit/>
          </a:bodyPr>
          <a:lstStyle/>
          <a:p>
            <a:r>
              <a:rPr lang="en-US" b="1" i="1" dirty="0"/>
              <a:t>Static Code Prediction</a:t>
            </a:r>
          </a:p>
        </p:txBody>
      </p:sp>
      <p:grpSp>
        <p:nvGrpSpPr>
          <p:cNvPr id="10" name="Group 9">
            <a:extLst>
              <a:ext uri="{FF2B5EF4-FFF2-40B4-BE49-F238E27FC236}">
                <a16:creationId xmlns:a16="http://schemas.microsoft.com/office/drawing/2014/main" id="{A31E36C4-7817-0259-3931-F90EF47E5D39}"/>
              </a:ext>
            </a:extLst>
          </p:cNvPr>
          <p:cNvGrpSpPr/>
          <p:nvPr/>
        </p:nvGrpSpPr>
        <p:grpSpPr>
          <a:xfrm>
            <a:off x="2880776" y="611236"/>
            <a:ext cx="4661417" cy="1887513"/>
            <a:chOff x="2880776" y="934344"/>
            <a:chExt cx="4661417" cy="2024706"/>
          </a:xfrm>
        </p:grpSpPr>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sp>
          <p:nvSpPr>
            <p:cNvPr id="14" name="TextBox 13">
              <a:extLst>
                <a:ext uri="{FF2B5EF4-FFF2-40B4-BE49-F238E27FC236}">
                  <a16:creationId xmlns:a16="http://schemas.microsoft.com/office/drawing/2014/main" id="{DE91A103-2878-A4D3-D10F-350E406B8E34}"/>
                </a:ext>
              </a:extLst>
            </p:cNvPr>
            <p:cNvSpPr txBox="1"/>
            <p:nvPr/>
          </p:nvSpPr>
          <p:spPr>
            <a:xfrm>
              <a:off x="4504425" y="2313361"/>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64195" y="955159"/>
              <a:ext cx="1273426" cy="369332"/>
            </a:xfrm>
            <a:prstGeom prst="rect">
              <a:avLst/>
            </a:prstGeom>
            <a:noFill/>
          </p:spPr>
          <p:txBody>
            <a:bodyPr wrap="none" rtlCol="0">
              <a:spAutoFit/>
            </a:bodyPr>
            <a:lstStyle/>
            <a:p>
              <a:r>
                <a:rPr lang="en-US" dirty="0"/>
                <a:t>Feedbacks</a:t>
              </a:r>
            </a:p>
          </p:txBody>
        </p: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F4F4A747-1EE5-FE9C-A71B-81DD4D622F52}"/>
              </a:ext>
            </a:extLst>
          </p:cNvPr>
          <p:cNvCxnSpPr>
            <a:cxnSpLocks/>
          </p:cNvCxnSpPr>
          <p:nvPr/>
        </p:nvCxnSpPr>
        <p:spPr>
          <a:xfrm>
            <a:off x="7487779" y="1952616"/>
            <a:ext cx="738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10197498" y="1766721"/>
            <a:ext cx="1562159" cy="369332"/>
          </a:xfrm>
          <a:prstGeom prst="rect">
            <a:avLst/>
          </a:prstGeom>
          <a:noFill/>
        </p:spPr>
        <p:txBody>
          <a:bodyPr wrap="none" rtlCol="0">
            <a:spAutoFit/>
          </a:bodyPr>
          <a:lstStyle/>
          <a:p>
            <a:r>
              <a:rPr lang="en-US" b="1" i="1" dirty="0"/>
              <a:t>Static Analysis</a:t>
            </a:r>
          </a:p>
        </p:txBody>
      </p:sp>
      <p:cxnSp>
        <p:nvCxnSpPr>
          <p:cNvPr id="52" name="Straight Arrow Connector 51">
            <a:extLst>
              <a:ext uri="{FF2B5EF4-FFF2-40B4-BE49-F238E27FC236}">
                <a16:creationId xmlns:a16="http://schemas.microsoft.com/office/drawing/2014/main" id="{70287A77-1A46-6ADF-063C-F822CCD2537B}"/>
              </a:ext>
            </a:extLst>
          </p:cNvPr>
          <p:cNvCxnSpPr>
            <a:cxnSpLocks/>
          </p:cNvCxnSpPr>
          <p:nvPr/>
        </p:nvCxnSpPr>
        <p:spPr>
          <a:xfrm>
            <a:off x="9719206" y="1961996"/>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236" y="2353881"/>
            <a:ext cx="791575" cy="7918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EC067C-C4FB-916B-9C9A-EA801F618957}"/>
              </a:ext>
            </a:extLst>
          </p:cNvPr>
          <p:cNvSpPr txBox="1"/>
          <p:nvPr/>
        </p:nvSpPr>
        <p:spPr>
          <a:xfrm>
            <a:off x="4186712" y="1266177"/>
            <a:ext cx="1851982" cy="369332"/>
          </a:xfrm>
          <a:prstGeom prst="rect">
            <a:avLst/>
          </a:prstGeom>
          <a:noFill/>
        </p:spPr>
        <p:txBody>
          <a:bodyPr wrap="none" rtlCol="0">
            <a:spAutoFit/>
          </a:bodyPr>
          <a:lstStyle/>
          <a:p>
            <a:r>
              <a:rPr lang="en-US" b="1" dirty="0"/>
              <a:t>Multi-agent LLMs</a:t>
            </a:r>
          </a:p>
        </p:txBody>
      </p:sp>
      <p:sp>
        <p:nvSpPr>
          <p:cNvPr id="23" name="TextBox 22">
            <a:extLst>
              <a:ext uri="{FF2B5EF4-FFF2-40B4-BE49-F238E27FC236}">
                <a16:creationId xmlns:a16="http://schemas.microsoft.com/office/drawing/2014/main" id="{D956B757-8C59-C389-31BA-3C5CB8E73402}"/>
              </a:ext>
            </a:extLst>
          </p:cNvPr>
          <p:cNvSpPr txBox="1"/>
          <p:nvPr/>
        </p:nvSpPr>
        <p:spPr>
          <a:xfrm>
            <a:off x="3447101" y="2541505"/>
            <a:ext cx="1374479" cy="646331"/>
          </a:xfrm>
          <a:prstGeom prst="rect">
            <a:avLst/>
          </a:prstGeom>
          <a:noFill/>
        </p:spPr>
        <p:txBody>
          <a:bodyPr wrap="none" rtlCol="0">
            <a:spAutoFit/>
          </a:bodyPr>
          <a:lstStyle/>
          <a:p>
            <a:pPr algn="ctr"/>
            <a:r>
              <a:rPr lang="en-US" b="1" dirty="0"/>
              <a:t>Pre-trained, </a:t>
            </a:r>
          </a:p>
          <a:p>
            <a:pPr algn="ctr"/>
            <a:r>
              <a:rPr lang="en-US" b="1" dirty="0"/>
              <a:t>LLMs</a:t>
            </a:r>
          </a:p>
        </p:txBody>
      </p:sp>
      <p:sp>
        <p:nvSpPr>
          <p:cNvPr id="28" name="Oval 27">
            <a:extLst>
              <a:ext uri="{FF2B5EF4-FFF2-40B4-BE49-F238E27FC236}">
                <a16:creationId xmlns:a16="http://schemas.microsoft.com/office/drawing/2014/main" id="{F7F683E1-92DE-8C2A-32AD-121FF22B8D19}"/>
              </a:ext>
            </a:extLst>
          </p:cNvPr>
          <p:cNvSpPr/>
          <p:nvPr/>
        </p:nvSpPr>
        <p:spPr>
          <a:xfrm>
            <a:off x="4990758" y="1062672"/>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F09C0262-6D96-F6A5-83B8-E7105DDD5715}"/>
              </a:ext>
            </a:extLst>
          </p:cNvPr>
          <p:cNvSpPr/>
          <p:nvPr/>
        </p:nvSpPr>
        <p:spPr>
          <a:xfrm>
            <a:off x="4007619" y="2327523"/>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4A9D4A3E-D890-0E08-A3CB-59E3225B623F}"/>
              </a:ext>
            </a:extLst>
          </p:cNvPr>
          <p:cNvSpPr/>
          <p:nvPr/>
        </p:nvSpPr>
        <p:spPr>
          <a:xfrm>
            <a:off x="2880775" y="3991467"/>
            <a:ext cx="4640265" cy="264750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86712" y="3625924"/>
            <a:ext cx="2132507" cy="369332"/>
          </a:xfrm>
          <a:prstGeom prst="rect">
            <a:avLst/>
          </a:prstGeom>
          <a:noFill/>
        </p:spPr>
        <p:txBody>
          <a:bodyPr wrap="none" rtlCol="0">
            <a:spAutoFit/>
          </a:bodyPr>
          <a:lstStyle/>
          <a:p>
            <a:r>
              <a:rPr lang="en-US" b="1" i="1" dirty="0"/>
              <a:t>Execution Prediction</a:t>
            </a:r>
          </a:p>
        </p:txBody>
      </p:sp>
      <p:pic>
        <p:nvPicPr>
          <p:cNvPr id="35" name="Picture 2" descr="Large Language Models (LLMs) | TWIML">
            <a:extLst>
              <a:ext uri="{FF2B5EF4-FFF2-40B4-BE49-F238E27FC236}">
                <a16:creationId xmlns:a16="http://schemas.microsoft.com/office/drawing/2014/main" id="{51255AC1-1C55-95CD-2816-99FD92DFF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39" y="4103505"/>
            <a:ext cx="1637158" cy="15262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BED0D02-5D64-B555-95E6-ECD5519F5600}"/>
              </a:ext>
            </a:extLst>
          </p:cNvPr>
          <p:cNvSpPr txBox="1"/>
          <p:nvPr/>
        </p:nvSpPr>
        <p:spPr>
          <a:xfrm>
            <a:off x="4979527" y="4471675"/>
            <a:ext cx="2120517" cy="646331"/>
          </a:xfrm>
          <a:prstGeom prst="rect">
            <a:avLst/>
          </a:prstGeom>
          <a:noFill/>
        </p:spPr>
        <p:txBody>
          <a:bodyPr wrap="none" rtlCol="0">
            <a:spAutoFit/>
          </a:bodyPr>
          <a:lstStyle/>
          <a:p>
            <a:r>
              <a:rPr lang="en-US" b="1" dirty="0"/>
              <a:t>Multi-agent LLMs</a:t>
            </a:r>
          </a:p>
          <a:p>
            <a:r>
              <a:rPr lang="en-US" b="1" dirty="0"/>
              <a:t>Predictive Execution</a:t>
            </a:r>
          </a:p>
        </p:txBody>
      </p:sp>
      <p:sp>
        <p:nvSpPr>
          <p:cNvPr id="39" name="Oval 38">
            <a:extLst>
              <a:ext uri="{FF2B5EF4-FFF2-40B4-BE49-F238E27FC236}">
                <a16:creationId xmlns:a16="http://schemas.microsoft.com/office/drawing/2014/main" id="{CE92B79C-05A9-292B-DE2F-E5865EAF2445}"/>
              </a:ext>
            </a:extLst>
          </p:cNvPr>
          <p:cNvSpPr/>
          <p:nvPr/>
        </p:nvSpPr>
        <p:spPr>
          <a:xfrm>
            <a:off x="5874155" y="4183181"/>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40" name="Picture 2" descr="180,133 Artificial Intelligence Icon Images, Stock Photos, 3D objects, &amp;  Vectors | Shutterstock">
            <a:extLst>
              <a:ext uri="{FF2B5EF4-FFF2-40B4-BE49-F238E27FC236}">
                <a16:creationId xmlns:a16="http://schemas.microsoft.com/office/drawing/2014/main" id="{2E03D0A2-CCB8-7483-507E-4A15A2A1E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34" y="5658022"/>
            <a:ext cx="881544" cy="8818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8BDA453-5A0B-C6E7-514B-824898CDD71F}"/>
              </a:ext>
            </a:extLst>
          </p:cNvPr>
          <p:cNvSpPr txBox="1"/>
          <p:nvPr/>
        </p:nvSpPr>
        <p:spPr>
          <a:xfrm>
            <a:off x="4743766" y="5827320"/>
            <a:ext cx="2589856" cy="646331"/>
          </a:xfrm>
          <a:prstGeom prst="rect">
            <a:avLst/>
          </a:prstGeom>
          <a:noFill/>
        </p:spPr>
        <p:txBody>
          <a:bodyPr wrap="square" rtlCol="0">
            <a:spAutoFit/>
          </a:bodyPr>
          <a:lstStyle/>
          <a:p>
            <a:pPr algn="ctr"/>
            <a:r>
              <a:rPr lang="en-US" b="1" dirty="0"/>
              <a:t>Pre-trained, Execution-aware LLMs</a:t>
            </a:r>
          </a:p>
        </p:txBody>
      </p:sp>
      <p:sp>
        <p:nvSpPr>
          <p:cNvPr id="44" name="Oval 43">
            <a:extLst>
              <a:ext uri="{FF2B5EF4-FFF2-40B4-BE49-F238E27FC236}">
                <a16:creationId xmlns:a16="http://schemas.microsoft.com/office/drawing/2014/main" id="{5CC88D0A-FCD0-880A-11F6-43DF3C2D9E44}"/>
              </a:ext>
            </a:extLst>
          </p:cNvPr>
          <p:cNvSpPr/>
          <p:nvPr/>
        </p:nvSpPr>
        <p:spPr>
          <a:xfrm>
            <a:off x="5881609" y="5577754"/>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9" name="Connector: Elbow 58">
            <a:extLst>
              <a:ext uri="{FF2B5EF4-FFF2-40B4-BE49-F238E27FC236}">
                <a16:creationId xmlns:a16="http://schemas.microsoft.com/office/drawing/2014/main" id="{8A6692CC-B1B1-F3D2-C9B8-19FA6B692BD4}"/>
              </a:ext>
            </a:extLst>
          </p:cNvPr>
          <p:cNvCxnSpPr>
            <a:cxnSpLocks/>
            <a:stCxn id="3" idx="2"/>
            <a:endCxn id="54" idx="1"/>
          </p:cNvCxnSpPr>
          <p:nvPr/>
        </p:nvCxnSpPr>
        <p:spPr>
          <a:xfrm rot="16200000" flipH="1">
            <a:off x="1842838" y="4277283"/>
            <a:ext cx="977363" cy="10985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0E95BE6-1D0A-C4FB-F472-4D2F75D15109}"/>
              </a:ext>
            </a:extLst>
          </p:cNvPr>
          <p:cNvCxnSpPr>
            <a:cxnSpLocks/>
          </p:cNvCxnSpPr>
          <p:nvPr/>
        </p:nvCxnSpPr>
        <p:spPr>
          <a:xfrm>
            <a:off x="7525210" y="5312209"/>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5AE9EB82-2B7E-0FBE-544F-01DFD7858F91}"/>
              </a:ext>
            </a:extLst>
          </p:cNvPr>
          <p:cNvSpPr txBox="1"/>
          <p:nvPr/>
        </p:nvSpPr>
        <p:spPr>
          <a:xfrm>
            <a:off x="8335124" y="4850544"/>
            <a:ext cx="1900970" cy="923330"/>
          </a:xfrm>
          <a:prstGeom prst="rect">
            <a:avLst/>
          </a:prstGeom>
          <a:noFill/>
        </p:spPr>
        <p:txBody>
          <a:bodyPr wrap="none" rtlCol="0">
            <a:spAutoFit/>
          </a:bodyPr>
          <a:lstStyle/>
          <a:p>
            <a:r>
              <a:rPr lang="en-US" b="1" i="1" dirty="0"/>
              <a:t>Dynamic, </a:t>
            </a:r>
          </a:p>
          <a:p>
            <a:r>
              <a:rPr lang="en-US" b="1" i="1" dirty="0"/>
              <a:t>Runtime Behavior</a:t>
            </a:r>
          </a:p>
          <a:p>
            <a:r>
              <a:rPr lang="en-US" b="1" i="1" dirty="0"/>
              <a:t>Analysis</a:t>
            </a:r>
          </a:p>
        </p:txBody>
      </p:sp>
      <p:cxnSp>
        <p:nvCxnSpPr>
          <p:cNvPr id="26" name="Connector: Elbow 25">
            <a:extLst>
              <a:ext uri="{FF2B5EF4-FFF2-40B4-BE49-F238E27FC236}">
                <a16:creationId xmlns:a16="http://schemas.microsoft.com/office/drawing/2014/main" id="{B13CB920-E81F-346F-C816-ECE8443033ED}"/>
              </a:ext>
            </a:extLst>
          </p:cNvPr>
          <p:cNvCxnSpPr>
            <a:stCxn id="22" idx="2"/>
            <a:endCxn id="55" idx="0"/>
          </p:cNvCxnSpPr>
          <p:nvPr/>
        </p:nvCxnSpPr>
        <p:spPr>
          <a:xfrm rot="5400000">
            <a:off x="6794549" y="1423290"/>
            <a:ext cx="661052" cy="3744217"/>
          </a:xfrm>
          <a:prstGeom prst="bentConnector3">
            <a:avLst>
              <a:gd name="adj1" fmla="val 62575"/>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B9433A4-45D3-1BC0-F825-FD8E97913660}"/>
              </a:ext>
            </a:extLst>
          </p:cNvPr>
          <p:cNvCxnSpPr>
            <a:cxnSpLocks/>
            <a:stCxn id="3" idx="0"/>
          </p:cNvCxnSpPr>
          <p:nvPr/>
        </p:nvCxnSpPr>
        <p:spPr>
          <a:xfrm rot="5400000" flipH="1" flipV="1">
            <a:off x="1787230" y="1847963"/>
            <a:ext cx="1061060" cy="10709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4BF9B185-5C1C-24B9-A3F0-90718CC4F9F5}"/>
              </a:ext>
            </a:extLst>
          </p:cNvPr>
          <p:cNvPicPr>
            <a:picLocks noChangeAspect="1"/>
          </p:cNvPicPr>
          <p:nvPr/>
        </p:nvPicPr>
        <p:blipFill>
          <a:blip r:embed="rId6"/>
          <a:stretch>
            <a:fillRect/>
          </a:stretch>
        </p:blipFill>
        <p:spPr>
          <a:xfrm>
            <a:off x="8440475" y="3626370"/>
            <a:ext cx="1278731" cy="1278731"/>
          </a:xfrm>
          <a:prstGeom prst="rect">
            <a:avLst/>
          </a:prstGeom>
        </p:spPr>
      </p:pic>
    </p:spTree>
    <p:extLst>
      <p:ext uri="{BB962C8B-B14F-4D97-AF65-F5344CB8AC3E}">
        <p14:creationId xmlns:p14="http://schemas.microsoft.com/office/powerpoint/2010/main" val="379073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BC78DA-753B-238B-C4CE-DBE2167AB6D9}"/>
              </a:ext>
            </a:extLst>
          </p:cNvPr>
          <p:cNvSpPr txBox="1"/>
          <p:nvPr/>
        </p:nvSpPr>
        <p:spPr>
          <a:xfrm>
            <a:off x="1928025" y="3246427"/>
            <a:ext cx="1381276" cy="646331"/>
          </a:xfrm>
          <a:prstGeom prst="rect">
            <a:avLst/>
          </a:prstGeom>
          <a:noFill/>
        </p:spPr>
        <p:txBody>
          <a:bodyPr wrap="none" rtlCol="0">
            <a:spAutoFit/>
          </a:bodyPr>
          <a:lstStyle/>
          <a:p>
            <a:pPr algn="ctr"/>
            <a:r>
              <a:rPr lang="en-US" i="1" dirty="0"/>
              <a:t>(in)complete</a:t>
            </a:r>
          </a:p>
          <a:p>
            <a:pPr algn="ctr"/>
            <a:r>
              <a:rPr lang="en-US" i="1" dirty="0"/>
              <a:t>code</a:t>
            </a:r>
          </a:p>
        </p:txBody>
      </p:sp>
      <p:sp>
        <p:nvSpPr>
          <p:cNvPr id="5" name="Rectangle 4">
            <a:extLst>
              <a:ext uri="{FF2B5EF4-FFF2-40B4-BE49-F238E27FC236}">
                <a16:creationId xmlns:a16="http://schemas.microsoft.com/office/drawing/2014/main" id="{98673855-C848-E741-ABDC-6DF24004E802}"/>
              </a:ext>
            </a:extLst>
          </p:cNvPr>
          <p:cNvSpPr/>
          <p:nvPr/>
        </p:nvSpPr>
        <p:spPr>
          <a:xfrm>
            <a:off x="2872003" y="516834"/>
            <a:ext cx="4640265" cy="2647509"/>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7" name="Group 16">
            <a:extLst>
              <a:ext uri="{FF2B5EF4-FFF2-40B4-BE49-F238E27FC236}">
                <a16:creationId xmlns:a16="http://schemas.microsoft.com/office/drawing/2014/main" id="{40AF4247-AC86-1C24-EADC-634F1EF35DA8}"/>
              </a:ext>
            </a:extLst>
          </p:cNvPr>
          <p:cNvGrpSpPr/>
          <p:nvPr/>
        </p:nvGrpSpPr>
        <p:grpSpPr>
          <a:xfrm>
            <a:off x="7882352" y="321046"/>
            <a:ext cx="1353924" cy="2701743"/>
            <a:chOff x="5569162" y="1973214"/>
            <a:chExt cx="1459852" cy="2566412"/>
          </a:xfrm>
        </p:grpSpPr>
        <p:grpSp>
          <p:nvGrpSpPr>
            <p:cNvPr id="18" name="Group 17">
              <a:extLst>
                <a:ext uri="{FF2B5EF4-FFF2-40B4-BE49-F238E27FC236}">
                  <a16:creationId xmlns:a16="http://schemas.microsoft.com/office/drawing/2014/main" id="{0DAE5D8B-EAC4-4925-E91B-E5B49BFCE417}"/>
                </a:ext>
              </a:extLst>
            </p:cNvPr>
            <p:cNvGrpSpPr/>
            <p:nvPr/>
          </p:nvGrpSpPr>
          <p:grpSpPr>
            <a:xfrm>
              <a:off x="5569162" y="2387504"/>
              <a:ext cx="1459852" cy="2152122"/>
              <a:chOff x="5583122" y="2213004"/>
              <a:chExt cx="1459852" cy="2152122"/>
            </a:xfrm>
          </p:grpSpPr>
          <p:sp>
            <p:nvSpPr>
              <p:cNvPr id="21" name="Rectangle 20">
                <a:extLst>
                  <a:ext uri="{FF2B5EF4-FFF2-40B4-BE49-F238E27FC236}">
                    <a16:creationId xmlns:a16="http://schemas.microsoft.com/office/drawing/2014/main" id="{38C376C7-F657-922E-87F0-7CA13E3DF538}"/>
                  </a:ext>
                </a:extLst>
              </p:cNvPr>
              <p:cNvSpPr/>
              <p:nvPr/>
            </p:nvSpPr>
            <p:spPr>
              <a:xfrm>
                <a:off x="5583122" y="2213004"/>
                <a:ext cx="1459852" cy="2149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descr="File Icon Vector Symbol Design Illustration 26629319 Vector Art at Vecteezy">
                <a:extLst>
                  <a:ext uri="{FF2B5EF4-FFF2-40B4-BE49-F238E27FC236}">
                    <a16:creationId xmlns:a16="http://schemas.microsoft.com/office/drawing/2014/main" id="{D7F738B2-ED1F-E628-B44D-67A950CE4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292" y="2859527"/>
                <a:ext cx="1257318" cy="150559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04EDE3D8-19BF-24F6-229B-D929BDD22217}"/>
                </a:ext>
              </a:extLst>
            </p:cNvPr>
            <p:cNvSpPr txBox="1"/>
            <p:nvPr/>
          </p:nvSpPr>
          <p:spPr>
            <a:xfrm>
              <a:off x="5574483" y="1973214"/>
              <a:ext cx="1367747" cy="351000"/>
            </a:xfrm>
            <a:prstGeom prst="rect">
              <a:avLst/>
            </a:prstGeom>
            <a:noFill/>
          </p:spPr>
          <p:txBody>
            <a:bodyPr wrap="none" rtlCol="0">
              <a:spAutoFit/>
            </a:bodyPr>
            <a:lstStyle/>
            <a:p>
              <a:r>
                <a:rPr lang="en-US" i="1" dirty="0"/>
                <a:t>Approx Code</a:t>
              </a:r>
            </a:p>
          </p:txBody>
        </p:sp>
        <p:sp>
          <p:nvSpPr>
            <p:cNvPr id="20" name="TextBox 19">
              <a:extLst>
                <a:ext uri="{FF2B5EF4-FFF2-40B4-BE49-F238E27FC236}">
                  <a16:creationId xmlns:a16="http://schemas.microsoft.com/office/drawing/2014/main" id="{CC38ED78-EC3A-A9E9-8823-309EFC0ACA4C}"/>
                </a:ext>
              </a:extLst>
            </p:cNvPr>
            <p:cNvSpPr txBox="1"/>
            <p:nvPr/>
          </p:nvSpPr>
          <p:spPr>
            <a:xfrm>
              <a:off x="5718336" y="2329785"/>
              <a:ext cx="1177310" cy="923330"/>
            </a:xfrm>
            <a:prstGeom prst="rect">
              <a:avLst/>
            </a:prstGeom>
            <a:noFill/>
          </p:spPr>
          <p:txBody>
            <a:bodyPr wrap="none" rtlCol="0">
              <a:spAutoFit/>
            </a:bodyPr>
            <a:lstStyle/>
            <a:p>
              <a:r>
                <a:rPr lang="en-US" dirty="0"/>
                <a:t>Var </a:t>
              </a:r>
              <a:r>
                <a:rPr lang="en-US" dirty="0" err="1"/>
                <a:t>Decls</a:t>
              </a:r>
              <a:endParaRPr lang="en-US" dirty="0"/>
            </a:p>
            <a:p>
              <a:r>
                <a:rPr lang="en-US" dirty="0"/>
                <a:t>Setup APIs</a:t>
              </a:r>
            </a:p>
            <a:p>
              <a:r>
                <a:rPr lang="en-US" dirty="0"/>
                <a:t>Type info</a:t>
              </a:r>
            </a:p>
          </p:txBody>
        </p:sp>
      </p:grpSp>
      <p:sp>
        <p:nvSpPr>
          <p:cNvPr id="24" name="TextBox 23">
            <a:extLst>
              <a:ext uri="{FF2B5EF4-FFF2-40B4-BE49-F238E27FC236}">
                <a16:creationId xmlns:a16="http://schemas.microsoft.com/office/drawing/2014/main" id="{182010FC-B34A-EA06-F4CD-C5C737087776}"/>
              </a:ext>
            </a:extLst>
          </p:cNvPr>
          <p:cNvSpPr txBox="1"/>
          <p:nvPr/>
        </p:nvSpPr>
        <p:spPr>
          <a:xfrm>
            <a:off x="4145074" y="78463"/>
            <a:ext cx="2329997" cy="369332"/>
          </a:xfrm>
          <a:prstGeom prst="rect">
            <a:avLst/>
          </a:prstGeom>
          <a:noFill/>
        </p:spPr>
        <p:txBody>
          <a:bodyPr wrap="none" rtlCol="0">
            <a:spAutoFit/>
          </a:bodyPr>
          <a:lstStyle/>
          <a:p>
            <a:r>
              <a:rPr lang="en-US" b="1" i="1" dirty="0"/>
              <a:t>Static Code Prediction</a:t>
            </a:r>
          </a:p>
        </p:txBody>
      </p:sp>
      <p:grpSp>
        <p:nvGrpSpPr>
          <p:cNvPr id="10" name="Group 9">
            <a:extLst>
              <a:ext uri="{FF2B5EF4-FFF2-40B4-BE49-F238E27FC236}">
                <a16:creationId xmlns:a16="http://schemas.microsoft.com/office/drawing/2014/main" id="{A31E36C4-7817-0259-3931-F90EF47E5D39}"/>
              </a:ext>
            </a:extLst>
          </p:cNvPr>
          <p:cNvGrpSpPr/>
          <p:nvPr/>
        </p:nvGrpSpPr>
        <p:grpSpPr>
          <a:xfrm>
            <a:off x="2880776" y="611236"/>
            <a:ext cx="4661417" cy="1887513"/>
            <a:chOff x="2880776" y="934344"/>
            <a:chExt cx="4661417" cy="2024706"/>
          </a:xfrm>
        </p:grpSpPr>
        <p:grpSp>
          <p:nvGrpSpPr>
            <p:cNvPr id="6" name="Group 5">
              <a:extLst>
                <a:ext uri="{FF2B5EF4-FFF2-40B4-BE49-F238E27FC236}">
                  <a16:creationId xmlns:a16="http://schemas.microsoft.com/office/drawing/2014/main" id="{B098380B-4099-5796-949F-9AE22BB941F6}"/>
                </a:ext>
              </a:extLst>
            </p:cNvPr>
            <p:cNvGrpSpPr/>
            <p:nvPr/>
          </p:nvGrpSpPr>
          <p:grpSpPr>
            <a:xfrm>
              <a:off x="2880776" y="1208387"/>
              <a:ext cx="1407758" cy="1446681"/>
              <a:chOff x="8496952" y="1761065"/>
              <a:chExt cx="1407758" cy="1446681"/>
            </a:xfrm>
          </p:grpSpPr>
          <p:pic>
            <p:nvPicPr>
              <p:cNvPr id="7" name="Picture 4" descr="Compiler Explorer - CLion Plugin | Marketplace">
                <a:extLst>
                  <a:ext uri="{FF2B5EF4-FFF2-40B4-BE49-F238E27FC236}">
                    <a16:creationId xmlns:a16="http://schemas.microsoft.com/office/drawing/2014/main" id="{61EEF21D-B8D3-DF35-08D1-410A540DE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624" y="2041853"/>
                <a:ext cx="1165893" cy="1165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09C1DA-6C89-0305-E7A9-D29F9ED9B5E5}"/>
                  </a:ext>
                </a:extLst>
              </p:cNvPr>
              <p:cNvSpPr txBox="1"/>
              <p:nvPr/>
            </p:nvSpPr>
            <p:spPr>
              <a:xfrm>
                <a:off x="8496952" y="1761065"/>
                <a:ext cx="1407758" cy="369332"/>
              </a:xfrm>
              <a:prstGeom prst="rect">
                <a:avLst/>
              </a:prstGeom>
              <a:noFill/>
            </p:spPr>
            <p:txBody>
              <a:bodyPr wrap="none" rtlCol="0">
                <a:spAutoFit/>
              </a:bodyPr>
              <a:lstStyle/>
              <a:p>
                <a:r>
                  <a:rPr lang="en-US" b="1" dirty="0"/>
                  <a:t>Refinement</a:t>
                </a:r>
              </a:p>
            </p:txBody>
          </p:sp>
        </p:grpSp>
        <p:pic>
          <p:nvPicPr>
            <p:cNvPr id="9" name="Picture 2" descr="Large Language Models (LLMs) | TWIML">
              <a:extLst>
                <a:ext uri="{FF2B5EF4-FFF2-40B4-BE49-F238E27FC236}">
                  <a16:creationId xmlns:a16="http://schemas.microsoft.com/office/drawing/2014/main" id="{7A66B6FC-5A14-8255-7A2B-CDD46F63D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110" y="1321892"/>
              <a:ext cx="1637158" cy="16371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2E23FA8-8EAA-E07C-CDA0-A95866635B4B}"/>
                </a:ext>
              </a:extLst>
            </p:cNvPr>
            <p:cNvSpPr txBox="1"/>
            <p:nvPr/>
          </p:nvSpPr>
          <p:spPr>
            <a:xfrm>
              <a:off x="5817362" y="1221274"/>
              <a:ext cx="1724831" cy="369332"/>
            </a:xfrm>
            <a:prstGeom prst="rect">
              <a:avLst/>
            </a:prstGeom>
            <a:noFill/>
          </p:spPr>
          <p:txBody>
            <a:bodyPr wrap="none" rtlCol="0">
              <a:spAutoFit/>
            </a:bodyPr>
            <a:lstStyle/>
            <a:p>
              <a:r>
                <a:rPr lang="en-US" b="1" dirty="0"/>
                <a:t>Approximation</a:t>
              </a:r>
            </a:p>
          </p:txBody>
        </p:sp>
        <p:sp>
          <p:nvSpPr>
            <p:cNvPr id="14" name="TextBox 13">
              <a:extLst>
                <a:ext uri="{FF2B5EF4-FFF2-40B4-BE49-F238E27FC236}">
                  <a16:creationId xmlns:a16="http://schemas.microsoft.com/office/drawing/2014/main" id="{DE91A103-2878-A4D3-D10F-350E406B8E34}"/>
                </a:ext>
              </a:extLst>
            </p:cNvPr>
            <p:cNvSpPr txBox="1"/>
            <p:nvPr/>
          </p:nvSpPr>
          <p:spPr>
            <a:xfrm>
              <a:off x="4504425" y="2313361"/>
              <a:ext cx="1465016" cy="369332"/>
            </a:xfrm>
            <a:prstGeom prst="rect">
              <a:avLst/>
            </a:prstGeom>
            <a:noFill/>
          </p:spPr>
          <p:txBody>
            <a:bodyPr wrap="none" rtlCol="0">
              <a:spAutoFit/>
            </a:bodyPr>
            <a:lstStyle/>
            <a:p>
              <a:r>
                <a:rPr lang="en-US" dirty="0"/>
                <a:t>Approx Code</a:t>
              </a:r>
            </a:p>
          </p:txBody>
        </p:sp>
        <p:sp>
          <p:nvSpPr>
            <p:cNvPr id="15" name="TextBox 14">
              <a:extLst>
                <a:ext uri="{FF2B5EF4-FFF2-40B4-BE49-F238E27FC236}">
                  <a16:creationId xmlns:a16="http://schemas.microsoft.com/office/drawing/2014/main" id="{D1F36408-C7FE-88EC-607D-AE21993971C3}"/>
                </a:ext>
              </a:extLst>
            </p:cNvPr>
            <p:cNvSpPr txBox="1"/>
            <p:nvPr/>
          </p:nvSpPr>
          <p:spPr>
            <a:xfrm>
              <a:off x="4564195" y="955159"/>
              <a:ext cx="1273426" cy="369332"/>
            </a:xfrm>
            <a:prstGeom prst="rect">
              <a:avLst/>
            </a:prstGeom>
            <a:noFill/>
          </p:spPr>
          <p:txBody>
            <a:bodyPr wrap="none" rtlCol="0">
              <a:spAutoFit/>
            </a:bodyPr>
            <a:lstStyle/>
            <a:p>
              <a:r>
                <a:rPr lang="en-US" dirty="0"/>
                <a:t>Feedbacks</a:t>
              </a:r>
            </a:p>
          </p:txBody>
        </p:sp>
        <p:sp>
          <p:nvSpPr>
            <p:cNvPr id="33" name="Arrow: Curved Down 32">
              <a:extLst>
                <a:ext uri="{FF2B5EF4-FFF2-40B4-BE49-F238E27FC236}">
                  <a16:creationId xmlns:a16="http://schemas.microsoft.com/office/drawing/2014/main" id="{08D11FDE-4CF8-E1CA-81E4-63B9D6F1BAAA}"/>
                </a:ext>
              </a:extLst>
            </p:cNvPr>
            <p:cNvSpPr/>
            <p:nvPr/>
          </p:nvSpPr>
          <p:spPr>
            <a:xfrm>
              <a:off x="4050103" y="934344"/>
              <a:ext cx="2246788" cy="35413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80E5B1DA-ABE5-FFA7-133A-A273569ED79F}"/>
                </a:ext>
              </a:extLst>
            </p:cNvPr>
            <p:cNvSpPr/>
            <p:nvPr/>
          </p:nvSpPr>
          <p:spPr>
            <a:xfrm flipH="1" flipV="1">
              <a:off x="3996287" y="2440525"/>
              <a:ext cx="2162057" cy="33221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F4F4A747-1EE5-FE9C-A71B-81DD4D622F52}"/>
              </a:ext>
            </a:extLst>
          </p:cNvPr>
          <p:cNvCxnSpPr>
            <a:cxnSpLocks/>
            <a:endCxn id="21" idx="1"/>
          </p:cNvCxnSpPr>
          <p:nvPr/>
        </p:nvCxnSpPr>
        <p:spPr>
          <a:xfrm>
            <a:off x="7531014" y="1888626"/>
            <a:ext cx="3513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9DA79D7-F82E-B3AD-1F57-917AEB7B99D2}"/>
              </a:ext>
            </a:extLst>
          </p:cNvPr>
          <p:cNvSpPr txBox="1"/>
          <p:nvPr/>
        </p:nvSpPr>
        <p:spPr>
          <a:xfrm>
            <a:off x="9283102" y="1569034"/>
            <a:ext cx="971741" cy="646331"/>
          </a:xfrm>
          <a:prstGeom prst="rect">
            <a:avLst/>
          </a:prstGeom>
          <a:noFill/>
        </p:spPr>
        <p:txBody>
          <a:bodyPr wrap="none" rtlCol="0">
            <a:spAutoFit/>
          </a:bodyPr>
          <a:lstStyle/>
          <a:p>
            <a:r>
              <a:rPr lang="en-US" b="1" i="1" dirty="0"/>
              <a:t>Static </a:t>
            </a:r>
          </a:p>
          <a:p>
            <a:r>
              <a:rPr lang="en-US" b="1" i="1" dirty="0"/>
              <a:t>Analysis</a:t>
            </a:r>
          </a:p>
        </p:txBody>
      </p:sp>
      <p:cxnSp>
        <p:nvCxnSpPr>
          <p:cNvPr id="52" name="Straight Arrow Connector 51">
            <a:extLst>
              <a:ext uri="{FF2B5EF4-FFF2-40B4-BE49-F238E27FC236}">
                <a16:creationId xmlns:a16="http://schemas.microsoft.com/office/drawing/2014/main" id="{70287A77-1A46-6ADF-063C-F822CCD2537B}"/>
              </a:ext>
            </a:extLst>
          </p:cNvPr>
          <p:cNvCxnSpPr>
            <a:cxnSpLocks/>
          </p:cNvCxnSpPr>
          <p:nvPr/>
        </p:nvCxnSpPr>
        <p:spPr>
          <a:xfrm>
            <a:off x="9236276" y="1896812"/>
            <a:ext cx="370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180,133 Artificial Intelligence Icon Images, Stock Photos, 3D objects, &amp;  Vectors | Shutterstock">
            <a:extLst>
              <a:ext uri="{FF2B5EF4-FFF2-40B4-BE49-F238E27FC236}">
                <a16:creationId xmlns:a16="http://schemas.microsoft.com/office/drawing/2014/main" id="{FA8382E5-2CB9-3240-85DD-67B14B328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236" y="2353881"/>
            <a:ext cx="791575" cy="7918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5EC067C-C4FB-916B-9C9A-EA801F618957}"/>
              </a:ext>
            </a:extLst>
          </p:cNvPr>
          <p:cNvSpPr txBox="1"/>
          <p:nvPr/>
        </p:nvSpPr>
        <p:spPr>
          <a:xfrm>
            <a:off x="4186712" y="1266177"/>
            <a:ext cx="1851982" cy="369332"/>
          </a:xfrm>
          <a:prstGeom prst="rect">
            <a:avLst/>
          </a:prstGeom>
          <a:noFill/>
        </p:spPr>
        <p:txBody>
          <a:bodyPr wrap="none" rtlCol="0">
            <a:spAutoFit/>
          </a:bodyPr>
          <a:lstStyle/>
          <a:p>
            <a:r>
              <a:rPr lang="en-US" b="1" dirty="0"/>
              <a:t>Multi-agent LLMs</a:t>
            </a:r>
          </a:p>
        </p:txBody>
      </p:sp>
      <p:sp>
        <p:nvSpPr>
          <p:cNvPr id="23" name="TextBox 22">
            <a:extLst>
              <a:ext uri="{FF2B5EF4-FFF2-40B4-BE49-F238E27FC236}">
                <a16:creationId xmlns:a16="http://schemas.microsoft.com/office/drawing/2014/main" id="{D956B757-8C59-C389-31BA-3C5CB8E73402}"/>
              </a:ext>
            </a:extLst>
          </p:cNvPr>
          <p:cNvSpPr txBox="1"/>
          <p:nvPr/>
        </p:nvSpPr>
        <p:spPr>
          <a:xfrm>
            <a:off x="3447101" y="2541505"/>
            <a:ext cx="1374479" cy="646331"/>
          </a:xfrm>
          <a:prstGeom prst="rect">
            <a:avLst/>
          </a:prstGeom>
          <a:noFill/>
        </p:spPr>
        <p:txBody>
          <a:bodyPr wrap="none" rtlCol="0">
            <a:spAutoFit/>
          </a:bodyPr>
          <a:lstStyle/>
          <a:p>
            <a:pPr algn="ctr"/>
            <a:r>
              <a:rPr lang="en-US" b="1" dirty="0"/>
              <a:t>Pre-trained, </a:t>
            </a:r>
          </a:p>
          <a:p>
            <a:pPr algn="ctr"/>
            <a:r>
              <a:rPr lang="en-US" b="1" dirty="0"/>
              <a:t>LLMs</a:t>
            </a:r>
          </a:p>
        </p:txBody>
      </p:sp>
      <p:sp>
        <p:nvSpPr>
          <p:cNvPr id="28" name="Oval 27">
            <a:extLst>
              <a:ext uri="{FF2B5EF4-FFF2-40B4-BE49-F238E27FC236}">
                <a16:creationId xmlns:a16="http://schemas.microsoft.com/office/drawing/2014/main" id="{F7F683E1-92DE-8C2A-32AD-121FF22B8D19}"/>
              </a:ext>
            </a:extLst>
          </p:cNvPr>
          <p:cNvSpPr/>
          <p:nvPr/>
        </p:nvSpPr>
        <p:spPr>
          <a:xfrm>
            <a:off x="4990758" y="1062672"/>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F09C0262-6D96-F6A5-83B8-E7105DDD5715}"/>
              </a:ext>
            </a:extLst>
          </p:cNvPr>
          <p:cNvSpPr/>
          <p:nvPr/>
        </p:nvSpPr>
        <p:spPr>
          <a:xfrm>
            <a:off x="4007619" y="2327523"/>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Rectangle 53">
            <a:extLst>
              <a:ext uri="{FF2B5EF4-FFF2-40B4-BE49-F238E27FC236}">
                <a16:creationId xmlns:a16="http://schemas.microsoft.com/office/drawing/2014/main" id="{4A9D4A3E-D890-0E08-A3CB-59E3225B623F}"/>
              </a:ext>
            </a:extLst>
          </p:cNvPr>
          <p:cNvSpPr/>
          <p:nvPr/>
        </p:nvSpPr>
        <p:spPr>
          <a:xfrm>
            <a:off x="2880775" y="3991467"/>
            <a:ext cx="4640265" cy="264750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C1D24B2F-516B-060D-3F41-BB5240FA4378}"/>
              </a:ext>
            </a:extLst>
          </p:cNvPr>
          <p:cNvSpPr txBox="1"/>
          <p:nvPr/>
        </p:nvSpPr>
        <p:spPr>
          <a:xfrm>
            <a:off x="4186712" y="3625924"/>
            <a:ext cx="2111668" cy="369332"/>
          </a:xfrm>
          <a:prstGeom prst="rect">
            <a:avLst/>
          </a:prstGeom>
          <a:noFill/>
        </p:spPr>
        <p:txBody>
          <a:bodyPr wrap="none" rtlCol="0">
            <a:spAutoFit/>
          </a:bodyPr>
          <a:lstStyle/>
          <a:p>
            <a:r>
              <a:rPr lang="en-US" b="1" i="1" dirty="0"/>
              <a:t>Predictive Execution</a:t>
            </a:r>
          </a:p>
        </p:txBody>
      </p:sp>
      <p:pic>
        <p:nvPicPr>
          <p:cNvPr id="35" name="Picture 2" descr="Large Language Models (LLMs) | TWIML">
            <a:extLst>
              <a:ext uri="{FF2B5EF4-FFF2-40B4-BE49-F238E27FC236}">
                <a16:creationId xmlns:a16="http://schemas.microsoft.com/office/drawing/2014/main" id="{51255AC1-1C55-95CD-2816-99FD92DFF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39" y="4103505"/>
            <a:ext cx="1637158" cy="15262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5BED0D02-5D64-B555-95E6-ECD5519F5600}"/>
              </a:ext>
            </a:extLst>
          </p:cNvPr>
          <p:cNvSpPr txBox="1"/>
          <p:nvPr/>
        </p:nvSpPr>
        <p:spPr>
          <a:xfrm>
            <a:off x="4979527" y="4471675"/>
            <a:ext cx="2120517" cy="646331"/>
          </a:xfrm>
          <a:prstGeom prst="rect">
            <a:avLst/>
          </a:prstGeom>
          <a:noFill/>
        </p:spPr>
        <p:txBody>
          <a:bodyPr wrap="none" rtlCol="0">
            <a:spAutoFit/>
          </a:bodyPr>
          <a:lstStyle/>
          <a:p>
            <a:r>
              <a:rPr lang="en-US" b="1" dirty="0"/>
              <a:t>Multi-agent LLMs</a:t>
            </a:r>
          </a:p>
          <a:p>
            <a:r>
              <a:rPr lang="en-US" b="1" dirty="0"/>
              <a:t>Predictive Execution</a:t>
            </a:r>
          </a:p>
        </p:txBody>
      </p:sp>
      <p:sp>
        <p:nvSpPr>
          <p:cNvPr id="39" name="Oval 38">
            <a:extLst>
              <a:ext uri="{FF2B5EF4-FFF2-40B4-BE49-F238E27FC236}">
                <a16:creationId xmlns:a16="http://schemas.microsoft.com/office/drawing/2014/main" id="{CE92B79C-05A9-292B-DE2F-E5865EAF2445}"/>
              </a:ext>
            </a:extLst>
          </p:cNvPr>
          <p:cNvSpPr/>
          <p:nvPr/>
        </p:nvSpPr>
        <p:spPr>
          <a:xfrm>
            <a:off x="5874155" y="4183181"/>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40" name="Picture 2" descr="180,133 Artificial Intelligence Icon Images, Stock Photos, 3D objects, &amp;  Vectors | Shutterstock">
            <a:extLst>
              <a:ext uri="{FF2B5EF4-FFF2-40B4-BE49-F238E27FC236}">
                <a16:creationId xmlns:a16="http://schemas.microsoft.com/office/drawing/2014/main" id="{2E03D0A2-CCB8-7483-507E-4A15A2A1E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034" y="5658022"/>
            <a:ext cx="881544" cy="88183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8BDA453-5A0B-C6E7-514B-824898CDD71F}"/>
              </a:ext>
            </a:extLst>
          </p:cNvPr>
          <p:cNvSpPr txBox="1"/>
          <p:nvPr/>
        </p:nvSpPr>
        <p:spPr>
          <a:xfrm>
            <a:off x="4743766" y="5827320"/>
            <a:ext cx="2589856" cy="646331"/>
          </a:xfrm>
          <a:prstGeom prst="rect">
            <a:avLst/>
          </a:prstGeom>
          <a:noFill/>
        </p:spPr>
        <p:txBody>
          <a:bodyPr wrap="square" rtlCol="0">
            <a:spAutoFit/>
          </a:bodyPr>
          <a:lstStyle/>
          <a:p>
            <a:pPr algn="ctr"/>
            <a:r>
              <a:rPr lang="en-US" b="1" dirty="0"/>
              <a:t>Pre-trained, Execution-aware LLMs</a:t>
            </a:r>
          </a:p>
        </p:txBody>
      </p:sp>
      <p:sp>
        <p:nvSpPr>
          <p:cNvPr id="44" name="Oval 43">
            <a:extLst>
              <a:ext uri="{FF2B5EF4-FFF2-40B4-BE49-F238E27FC236}">
                <a16:creationId xmlns:a16="http://schemas.microsoft.com/office/drawing/2014/main" id="{5CC88D0A-FCD0-880A-11F6-43DF3C2D9E44}"/>
              </a:ext>
            </a:extLst>
          </p:cNvPr>
          <p:cNvSpPr/>
          <p:nvPr/>
        </p:nvSpPr>
        <p:spPr>
          <a:xfrm>
            <a:off x="5881609" y="5577754"/>
            <a:ext cx="271705" cy="2830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9" name="Connector: Elbow 58">
            <a:extLst>
              <a:ext uri="{FF2B5EF4-FFF2-40B4-BE49-F238E27FC236}">
                <a16:creationId xmlns:a16="http://schemas.microsoft.com/office/drawing/2014/main" id="{8A6692CC-B1B1-F3D2-C9B8-19FA6B692BD4}"/>
              </a:ext>
            </a:extLst>
          </p:cNvPr>
          <p:cNvCxnSpPr>
            <a:cxnSpLocks/>
            <a:stCxn id="4" idx="2"/>
            <a:endCxn id="54" idx="1"/>
          </p:cNvCxnSpPr>
          <p:nvPr/>
        </p:nvCxnSpPr>
        <p:spPr>
          <a:xfrm rot="16200000" flipH="1">
            <a:off x="2038488" y="4472933"/>
            <a:ext cx="1422463" cy="2621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0E95BE6-1D0A-C4FB-F472-4D2F75D15109}"/>
              </a:ext>
            </a:extLst>
          </p:cNvPr>
          <p:cNvCxnSpPr>
            <a:cxnSpLocks/>
          </p:cNvCxnSpPr>
          <p:nvPr/>
        </p:nvCxnSpPr>
        <p:spPr>
          <a:xfrm>
            <a:off x="7525210" y="5312209"/>
            <a:ext cx="478292" cy="3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4" name="TextBox 1023">
            <a:extLst>
              <a:ext uri="{FF2B5EF4-FFF2-40B4-BE49-F238E27FC236}">
                <a16:creationId xmlns:a16="http://schemas.microsoft.com/office/drawing/2014/main" id="{5AE9EB82-2B7E-0FBE-544F-01DFD7858F91}"/>
              </a:ext>
            </a:extLst>
          </p:cNvPr>
          <p:cNvSpPr txBox="1"/>
          <p:nvPr/>
        </p:nvSpPr>
        <p:spPr>
          <a:xfrm>
            <a:off x="8003502" y="4794840"/>
            <a:ext cx="1132041" cy="1200329"/>
          </a:xfrm>
          <a:prstGeom prst="rect">
            <a:avLst/>
          </a:prstGeom>
          <a:noFill/>
        </p:spPr>
        <p:txBody>
          <a:bodyPr wrap="none" rtlCol="0">
            <a:spAutoFit/>
          </a:bodyPr>
          <a:lstStyle/>
          <a:p>
            <a:r>
              <a:rPr lang="en-US" b="1" i="1" dirty="0"/>
              <a:t>Dynamic, </a:t>
            </a:r>
          </a:p>
          <a:p>
            <a:r>
              <a:rPr lang="en-US" b="1" i="1" dirty="0"/>
              <a:t>Runtime </a:t>
            </a:r>
          </a:p>
          <a:p>
            <a:r>
              <a:rPr lang="en-US" b="1" i="1" dirty="0"/>
              <a:t>Behavior</a:t>
            </a:r>
          </a:p>
          <a:p>
            <a:r>
              <a:rPr lang="en-US" b="1" i="1" dirty="0"/>
              <a:t>Analysis</a:t>
            </a:r>
          </a:p>
        </p:txBody>
      </p:sp>
      <p:cxnSp>
        <p:nvCxnSpPr>
          <p:cNvPr id="26" name="Connector: Elbow 25">
            <a:extLst>
              <a:ext uri="{FF2B5EF4-FFF2-40B4-BE49-F238E27FC236}">
                <a16:creationId xmlns:a16="http://schemas.microsoft.com/office/drawing/2014/main" id="{B13CB920-E81F-346F-C816-ECE8443033ED}"/>
              </a:ext>
            </a:extLst>
          </p:cNvPr>
          <p:cNvCxnSpPr>
            <a:stCxn id="22" idx="2"/>
            <a:endCxn id="55" idx="0"/>
          </p:cNvCxnSpPr>
          <p:nvPr/>
        </p:nvCxnSpPr>
        <p:spPr>
          <a:xfrm rot="5400000">
            <a:off x="6603028" y="1662307"/>
            <a:ext cx="603135" cy="3324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B9433A4-45D3-1BC0-F825-FD8E97913660}"/>
              </a:ext>
            </a:extLst>
          </p:cNvPr>
          <p:cNvCxnSpPr>
            <a:cxnSpLocks/>
          </p:cNvCxnSpPr>
          <p:nvPr/>
        </p:nvCxnSpPr>
        <p:spPr>
          <a:xfrm rot="5400000" flipH="1" flipV="1">
            <a:off x="2129607" y="2423469"/>
            <a:ext cx="1197724" cy="278992"/>
          </a:xfrm>
          <a:prstGeom prst="bentConnector3">
            <a:avLst>
              <a:gd name="adj1" fmla="val 100698"/>
            </a:avLst>
          </a:prstGeom>
          <a:ln>
            <a:tailEnd type="triangle"/>
          </a:ln>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4BF9B185-5C1C-24B9-A3F0-90718CC4F9F5}"/>
              </a:ext>
            </a:extLst>
          </p:cNvPr>
          <p:cNvPicPr>
            <a:picLocks noChangeAspect="1"/>
          </p:cNvPicPr>
          <p:nvPr/>
        </p:nvPicPr>
        <p:blipFill>
          <a:blip r:embed="rId6"/>
          <a:stretch>
            <a:fillRect/>
          </a:stretch>
        </p:blipFill>
        <p:spPr>
          <a:xfrm>
            <a:off x="7894587" y="3571017"/>
            <a:ext cx="1278731" cy="1278731"/>
          </a:xfrm>
          <a:prstGeom prst="rect">
            <a:avLst/>
          </a:prstGeom>
        </p:spPr>
      </p:pic>
    </p:spTree>
    <p:extLst>
      <p:ext uri="{BB962C8B-B14F-4D97-AF65-F5344CB8AC3E}">
        <p14:creationId xmlns:p14="http://schemas.microsoft.com/office/powerpoint/2010/main" val="182810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A9721-B811-5BCB-598E-B88C4317599F}"/>
            </a:ext>
          </a:extLst>
        </p:cNvPr>
        <p:cNvGrpSpPr/>
        <p:nvPr/>
      </p:nvGrpSpPr>
      <p:grpSpPr>
        <a:xfrm>
          <a:off x="0" y="0"/>
          <a:ext cx="0" cy="0"/>
          <a:chOff x="0" y="0"/>
          <a:chExt cx="0" cy="0"/>
        </a:xfrm>
      </p:grpSpPr>
      <p:grpSp>
        <p:nvGrpSpPr>
          <p:cNvPr id="38" name="Group 37">
            <a:extLst>
              <a:ext uri="{FF2B5EF4-FFF2-40B4-BE49-F238E27FC236}">
                <a16:creationId xmlns:a16="http://schemas.microsoft.com/office/drawing/2014/main" id="{50A9E094-02C0-14F0-B7A2-5A44AE59DF99}"/>
              </a:ext>
            </a:extLst>
          </p:cNvPr>
          <p:cNvGrpSpPr/>
          <p:nvPr/>
        </p:nvGrpSpPr>
        <p:grpSpPr>
          <a:xfrm>
            <a:off x="1085478" y="969769"/>
            <a:ext cx="9007653" cy="3561595"/>
            <a:chOff x="1085478" y="969769"/>
            <a:chExt cx="9007653" cy="3561595"/>
          </a:xfrm>
        </p:grpSpPr>
        <p:grpSp>
          <p:nvGrpSpPr>
            <p:cNvPr id="19" name="Group 18">
              <a:extLst>
                <a:ext uri="{FF2B5EF4-FFF2-40B4-BE49-F238E27FC236}">
                  <a16:creationId xmlns:a16="http://schemas.microsoft.com/office/drawing/2014/main" id="{D5A9E5D8-AE70-4642-56DC-D3472F5A68C8}"/>
                </a:ext>
              </a:extLst>
            </p:cNvPr>
            <p:cNvGrpSpPr/>
            <p:nvPr/>
          </p:nvGrpSpPr>
          <p:grpSpPr>
            <a:xfrm>
              <a:off x="7997752" y="969769"/>
              <a:ext cx="2095379" cy="3426634"/>
              <a:chOff x="8122443" y="498764"/>
              <a:chExt cx="2095379" cy="3426634"/>
            </a:xfrm>
          </p:grpSpPr>
          <p:grpSp>
            <p:nvGrpSpPr>
              <p:cNvPr id="40" name="Group 39">
                <a:extLst>
                  <a:ext uri="{FF2B5EF4-FFF2-40B4-BE49-F238E27FC236}">
                    <a16:creationId xmlns:a16="http://schemas.microsoft.com/office/drawing/2014/main" id="{B6B071ED-816B-47A5-BAC6-287C9188C492}"/>
                  </a:ext>
                </a:extLst>
              </p:cNvPr>
              <p:cNvGrpSpPr/>
              <p:nvPr/>
            </p:nvGrpSpPr>
            <p:grpSpPr>
              <a:xfrm>
                <a:off x="8122443" y="60832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8D3D61E6-2435-EA8E-4E08-987BFD075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9747188-F5AA-CA1A-44C8-81C1953EA754}"/>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3500A770-3A81-1858-8C8C-E5B54A65E71F}"/>
                  </a:ext>
                </a:extLst>
              </p:cNvPr>
              <p:cNvGrpSpPr/>
              <p:nvPr/>
            </p:nvGrpSpPr>
            <p:grpSpPr>
              <a:xfrm>
                <a:off x="8195468" y="2119266"/>
                <a:ext cx="1783898" cy="1806131"/>
                <a:chOff x="9982311" y="2891435"/>
                <a:chExt cx="1783898" cy="1806131"/>
              </a:xfrm>
            </p:grpSpPr>
            <p:pic>
              <p:nvPicPr>
                <p:cNvPr id="36" name="Picture 4" descr="3 Effective Testing Techniques for Quick Software Bug Detection | Software  Testing Tips and Tricks">
                  <a:extLst>
                    <a:ext uri="{FF2B5EF4-FFF2-40B4-BE49-F238E27FC236}">
                      <a16:creationId xmlns:a16="http://schemas.microsoft.com/office/drawing/2014/main" id="{A330387E-8FFA-E081-80A2-8F5861D53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780C7F3D-5D79-9678-B356-B255C8E4F580}"/>
                    </a:ext>
                  </a:extLst>
                </p:cNvPr>
                <p:cNvSpPr txBox="1"/>
                <p:nvPr/>
              </p:nvSpPr>
              <p:spPr>
                <a:xfrm>
                  <a:off x="9982311" y="3866569"/>
                  <a:ext cx="178389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Assessment</a:t>
                  </a:r>
                </a:p>
              </p:txBody>
            </p:sp>
          </p:grpSp>
          <p:sp>
            <p:nvSpPr>
              <p:cNvPr id="45" name="Rectangle 44">
                <a:extLst>
                  <a:ext uri="{FF2B5EF4-FFF2-40B4-BE49-F238E27FC236}">
                    <a16:creationId xmlns:a16="http://schemas.microsoft.com/office/drawing/2014/main" id="{DFFDE246-D3A5-2AF6-CF78-240AB7C4ADD3}"/>
                  </a:ext>
                </a:extLst>
              </p:cNvPr>
              <p:cNvSpPr/>
              <p:nvPr/>
            </p:nvSpPr>
            <p:spPr>
              <a:xfrm>
                <a:off x="8230322" y="498764"/>
                <a:ext cx="1900720" cy="3426634"/>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E820C230-CD9F-1EC4-16A2-AF55CF564379}"/>
                </a:ext>
              </a:extLst>
            </p:cNvPr>
            <p:cNvGrpSpPr/>
            <p:nvPr/>
          </p:nvGrpSpPr>
          <p:grpSpPr>
            <a:xfrm>
              <a:off x="2296390" y="969769"/>
              <a:ext cx="5116566" cy="3561595"/>
              <a:chOff x="2296390" y="969769"/>
              <a:chExt cx="5116566" cy="3561595"/>
            </a:xfrm>
          </p:grpSpPr>
          <p:sp>
            <p:nvSpPr>
              <p:cNvPr id="47" name="TextBox 46">
                <a:extLst>
                  <a:ext uri="{FF2B5EF4-FFF2-40B4-BE49-F238E27FC236}">
                    <a16:creationId xmlns:a16="http://schemas.microsoft.com/office/drawing/2014/main" id="{8B09A459-0A4D-F5C8-B7A8-067ACF402044}"/>
                  </a:ext>
                </a:extLst>
              </p:cNvPr>
              <p:cNvSpPr txBox="1"/>
              <p:nvPr/>
            </p:nvSpPr>
            <p:spPr>
              <a:xfrm>
                <a:off x="3700152" y="969769"/>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1027" name="TextBox 1026">
                <a:extLst>
                  <a:ext uri="{FF2B5EF4-FFF2-40B4-BE49-F238E27FC236}">
                    <a16:creationId xmlns:a16="http://schemas.microsoft.com/office/drawing/2014/main" id="{5BD0384A-C47C-144B-A7C1-7B0720F3081C}"/>
                  </a:ext>
                </a:extLst>
              </p:cNvPr>
              <p:cNvSpPr txBox="1"/>
              <p:nvPr/>
            </p:nvSpPr>
            <p:spPr>
              <a:xfrm>
                <a:off x="2344721" y="3212939"/>
                <a:ext cx="1505740"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a:t>
                </a:r>
              </a:p>
              <a:p>
                <a:pPr algn="ctr"/>
                <a:r>
                  <a:rPr lang="en-US" sz="1600" b="1" dirty="0">
                    <a:solidFill>
                      <a:schemeClr val="tx1"/>
                    </a:solidFill>
                  </a:rPr>
                  <a:t>Syntactic Type</a:t>
                </a:r>
              </a:p>
            </p:txBody>
          </p:sp>
          <p:sp>
            <p:nvSpPr>
              <p:cNvPr id="1032" name="TextBox 1031">
                <a:extLst>
                  <a:ext uri="{FF2B5EF4-FFF2-40B4-BE49-F238E27FC236}">
                    <a16:creationId xmlns:a16="http://schemas.microsoft.com/office/drawing/2014/main" id="{D6636D3F-29AA-A157-12C5-DD44F1EF3152}"/>
                  </a:ext>
                </a:extLst>
              </p:cNvPr>
              <p:cNvSpPr txBox="1"/>
              <p:nvPr/>
            </p:nvSpPr>
            <p:spPr>
              <a:xfrm>
                <a:off x="4026936" y="3207925"/>
                <a:ext cx="1622227" cy="1323439"/>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a:t>
                </a:r>
              </a:p>
              <a:p>
                <a:pPr algn="ctr"/>
                <a:r>
                  <a:rPr lang="en-US" sz="1600" b="1" dirty="0">
                    <a:solidFill>
                      <a:schemeClr val="tx1"/>
                    </a:solidFill>
                  </a:rPr>
                  <a:t>Type Inference</a:t>
                </a:r>
              </a:p>
              <a:p>
                <a:pPr algn="ctr"/>
                <a:r>
                  <a:rPr lang="en-US" sz="1600" b="1" dirty="0">
                    <a:solidFill>
                      <a:schemeClr val="tx1"/>
                    </a:solidFill>
                  </a:rPr>
                  <a:t>Dependence Analysis</a:t>
                </a:r>
              </a:p>
              <a:p>
                <a:pPr algn="ctr"/>
                <a:r>
                  <a:rPr lang="en-US" sz="1600" b="1" dirty="0">
                    <a:solidFill>
                      <a:schemeClr val="tx1"/>
                    </a:solidFill>
                  </a:rPr>
                  <a:t>Static Slicing</a:t>
                </a:r>
              </a:p>
            </p:txBody>
          </p:sp>
          <p:sp>
            <p:nvSpPr>
              <p:cNvPr id="1040" name="TextBox 1039">
                <a:extLst>
                  <a:ext uri="{FF2B5EF4-FFF2-40B4-BE49-F238E27FC236}">
                    <a16:creationId xmlns:a16="http://schemas.microsoft.com/office/drawing/2014/main" id="{EA9ED71C-B6B4-C360-C537-F0A72D2AE3D6}"/>
                  </a:ext>
                </a:extLst>
              </p:cNvPr>
              <p:cNvSpPr txBox="1"/>
              <p:nvPr/>
            </p:nvSpPr>
            <p:spPr>
              <a:xfrm>
                <a:off x="5790729" y="3207925"/>
                <a:ext cx="1622227"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Predictive Execution</a:t>
                </a:r>
              </a:p>
              <a:p>
                <a:pPr algn="ctr"/>
                <a:r>
                  <a:rPr lang="en-US" sz="1600" b="1" dirty="0">
                    <a:solidFill>
                      <a:schemeClr val="tx1"/>
                    </a:solidFill>
                  </a:rPr>
                  <a:t>Predictive Slicing</a:t>
                </a:r>
              </a:p>
            </p:txBody>
          </p:sp>
          <p:cxnSp>
            <p:nvCxnSpPr>
              <p:cNvPr id="1052" name="Straight Connector 1051">
                <a:extLst>
                  <a:ext uri="{FF2B5EF4-FFF2-40B4-BE49-F238E27FC236}">
                    <a16:creationId xmlns:a16="http://schemas.microsoft.com/office/drawing/2014/main" id="{6B740F4F-36AA-3657-EB72-10AFB5025A7D}"/>
                  </a:ext>
                </a:extLst>
              </p:cNvPr>
              <p:cNvCxnSpPr>
                <a:cxnSpLocks/>
                <a:stCxn id="47" idx="2"/>
                <a:endCxn id="9" idx="0"/>
              </p:cNvCxnSpPr>
              <p:nvPr/>
            </p:nvCxnSpPr>
            <p:spPr>
              <a:xfrm>
                <a:off x="4834129" y="1800766"/>
                <a:ext cx="247" cy="517653"/>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E576DBF-4396-038E-BA3F-EB03AF7109E6}"/>
                  </a:ext>
                </a:extLst>
              </p:cNvPr>
              <p:cNvSpPr/>
              <p:nvPr/>
            </p:nvSpPr>
            <p:spPr>
              <a:xfrm>
                <a:off x="4038247" y="2318419"/>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sp>
            <p:nvSpPr>
              <p:cNvPr id="16" name="Oval 15">
                <a:extLst>
                  <a:ext uri="{FF2B5EF4-FFF2-40B4-BE49-F238E27FC236}">
                    <a16:creationId xmlns:a16="http://schemas.microsoft.com/office/drawing/2014/main" id="{5CC39911-F31D-E219-6DDB-1024796D38F1}"/>
                  </a:ext>
                </a:extLst>
              </p:cNvPr>
              <p:cNvSpPr/>
              <p:nvPr/>
            </p:nvSpPr>
            <p:spPr>
              <a:xfrm>
                <a:off x="2296390" y="2318419"/>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17" name="Oval 16">
                <a:extLst>
                  <a:ext uri="{FF2B5EF4-FFF2-40B4-BE49-F238E27FC236}">
                    <a16:creationId xmlns:a16="http://schemas.microsoft.com/office/drawing/2014/main" id="{E0195FF4-AAD7-63C4-0C1E-2CB8201FC495}"/>
                  </a:ext>
                </a:extLst>
              </p:cNvPr>
              <p:cNvSpPr/>
              <p:nvPr/>
            </p:nvSpPr>
            <p:spPr>
              <a:xfrm>
                <a:off x="5799179" y="2299399"/>
                <a:ext cx="1592258"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3" name="Straight Connector 22">
                <a:extLst>
                  <a:ext uri="{FF2B5EF4-FFF2-40B4-BE49-F238E27FC236}">
                    <a16:creationId xmlns:a16="http://schemas.microsoft.com/office/drawing/2014/main" id="{8B82EB25-D746-DE01-98CB-DCC71DBB43A0}"/>
                  </a:ext>
                </a:extLst>
              </p:cNvPr>
              <p:cNvCxnSpPr>
                <a:cxnSpLocks/>
                <a:stCxn id="47" idx="2"/>
                <a:endCxn id="16" idx="0"/>
              </p:cNvCxnSpPr>
              <p:nvPr/>
            </p:nvCxnSpPr>
            <p:spPr>
              <a:xfrm flipH="1">
                <a:off x="3092519" y="1800766"/>
                <a:ext cx="1741610" cy="51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030D77-4541-0904-95EA-0530450AA308}"/>
                  </a:ext>
                </a:extLst>
              </p:cNvPr>
              <p:cNvCxnSpPr>
                <a:cxnSpLocks/>
                <a:stCxn id="47" idx="2"/>
                <a:endCxn id="17" idx="0"/>
              </p:cNvCxnSpPr>
              <p:nvPr/>
            </p:nvCxnSpPr>
            <p:spPr>
              <a:xfrm>
                <a:off x="4834129" y="1800766"/>
                <a:ext cx="1761179" cy="498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7D583A66-867F-7984-B992-9BB89B3247A3}"/>
                  </a:ext>
                </a:extLst>
              </p:cNvPr>
              <p:cNvCxnSpPr>
                <a:cxnSpLocks/>
                <a:stCxn id="16" idx="4"/>
                <a:endCxn id="1027" idx="0"/>
              </p:cNvCxnSpPr>
              <p:nvPr/>
            </p:nvCxnSpPr>
            <p:spPr>
              <a:xfrm>
                <a:off x="3092519" y="2939695"/>
                <a:ext cx="5072" cy="273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0C2138-8371-C8AD-D91C-85F4D9B4BD79}"/>
                  </a:ext>
                </a:extLst>
              </p:cNvPr>
              <p:cNvCxnSpPr>
                <a:cxnSpLocks/>
                <a:stCxn id="9" idx="4"/>
                <a:endCxn id="1032" idx="0"/>
              </p:cNvCxnSpPr>
              <p:nvPr/>
            </p:nvCxnSpPr>
            <p:spPr>
              <a:xfrm>
                <a:off x="4834376" y="2939695"/>
                <a:ext cx="3674" cy="268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AAB80F-D6A5-DA07-CCE6-20A5DEEBDB32}"/>
                  </a:ext>
                </a:extLst>
              </p:cNvPr>
              <p:cNvCxnSpPr>
                <a:cxnSpLocks/>
                <a:stCxn id="17" idx="4"/>
                <a:endCxn id="1040" idx="0"/>
              </p:cNvCxnSpPr>
              <p:nvPr/>
            </p:nvCxnSpPr>
            <p:spPr>
              <a:xfrm>
                <a:off x="6595308" y="2920675"/>
                <a:ext cx="6535" cy="28725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629A1C90-C7A3-9F70-37D9-5F13EFE547F6}"/>
                </a:ext>
              </a:extLst>
            </p:cNvPr>
            <p:cNvPicPr>
              <a:picLocks noChangeAspect="1"/>
            </p:cNvPicPr>
            <p:nvPr/>
          </p:nvPicPr>
          <p:blipFill>
            <a:blip r:embed="rId5"/>
            <a:stretch>
              <a:fillRect/>
            </a:stretch>
          </p:blipFill>
          <p:spPr>
            <a:xfrm>
              <a:off x="1124443" y="969769"/>
              <a:ext cx="1004631" cy="754897"/>
            </a:xfrm>
            <a:prstGeom prst="rect">
              <a:avLst/>
            </a:prstGeom>
          </p:spPr>
        </p:pic>
        <p:sp>
          <p:nvSpPr>
            <p:cNvPr id="25" name="TextBox 24">
              <a:extLst>
                <a:ext uri="{FF2B5EF4-FFF2-40B4-BE49-F238E27FC236}">
                  <a16:creationId xmlns:a16="http://schemas.microsoft.com/office/drawing/2014/main" id="{5779465E-DAA1-651B-16B1-D993D66B5A92}"/>
                </a:ext>
              </a:extLst>
            </p:cNvPr>
            <p:cNvSpPr txBox="1"/>
            <p:nvPr/>
          </p:nvSpPr>
          <p:spPr>
            <a:xfrm>
              <a:off x="1085478" y="1800766"/>
              <a:ext cx="1148943"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a:t>
              </a:r>
            </a:p>
          </p:txBody>
        </p:sp>
        <p:sp>
          <p:nvSpPr>
            <p:cNvPr id="27" name="Arrow: Down 26">
              <a:extLst>
                <a:ext uri="{FF2B5EF4-FFF2-40B4-BE49-F238E27FC236}">
                  <a16:creationId xmlns:a16="http://schemas.microsoft.com/office/drawing/2014/main" id="{D93AFCCF-14EC-12B6-F0A3-2352B216201B}"/>
                </a:ext>
              </a:extLst>
            </p:cNvPr>
            <p:cNvSpPr/>
            <p:nvPr/>
          </p:nvSpPr>
          <p:spPr>
            <a:xfrm rot="16200000">
              <a:off x="2712204" y="1018146"/>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2" name="Arrow: Down 31">
              <a:extLst>
                <a:ext uri="{FF2B5EF4-FFF2-40B4-BE49-F238E27FC236}">
                  <a16:creationId xmlns:a16="http://schemas.microsoft.com/office/drawing/2014/main" id="{016BA5AD-6095-59E2-D06E-79DCE0614508}"/>
                </a:ext>
              </a:extLst>
            </p:cNvPr>
            <p:cNvSpPr/>
            <p:nvPr/>
          </p:nvSpPr>
          <p:spPr>
            <a:xfrm rot="16200000">
              <a:off x="6861648" y="1017126"/>
              <a:ext cx="274721" cy="77286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163453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5469</TotalTime>
  <Words>1493</Words>
  <Application>Microsoft Office PowerPoint</Application>
  <PresentationFormat>Widescreen</PresentationFormat>
  <Paragraphs>596</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361</cp:revision>
  <dcterms:created xsi:type="dcterms:W3CDTF">2022-04-01T19:55:08Z</dcterms:created>
  <dcterms:modified xsi:type="dcterms:W3CDTF">2024-12-18T22:27:30Z</dcterms:modified>
</cp:coreProperties>
</file>