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8" r:id="rId3"/>
    <p:sldId id="257" r:id="rId4"/>
    <p:sldId id="259" r:id="rId5"/>
    <p:sldId id="260" r:id="rId6"/>
    <p:sldId id="261" r:id="rId7"/>
    <p:sldId id="262" r:id="rId8"/>
    <p:sldId id="264" r:id="rId9"/>
    <p:sldId id="263"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510" autoAdjust="0"/>
  </p:normalViewPr>
  <p:slideViewPr>
    <p:cSldViewPr snapToGrid="0">
      <p:cViewPr varScale="1">
        <p:scale>
          <a:sx n="84" d="100"/>
          <a:sy n="84" d="100"/>
        </p:scale>
        <p:origin x="120" y="9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262184-5CA4-4F35-880A-30BBB5DC7B35}" type="datetimeFigureOut">
              <a:rPr lang="en-US" smtClean="0"/>
              <a:t>12/21/2022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DBCBF5-78E0-4D21-B370-F8D7AF8518EF}" type="slidenum">
              <a:rPr lang="en-US" smtClean="0"/>
              <a:t>‹#›</a:t>
            </a:fld>
            <a:endParaRPr lang="en-US"/>
          </a:p>
        </p:txBody>
      </p:sp>
    </p:spTree>
    <p:extLst>
      <p:ext uri="{BB962C8B-B14F-4D97-AF65-F5344CB8AC3E}">
        <p14:creationId xmlns:p14="http://schemas.microsoft.com/office/powerpoint/2010/main" val="27980420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12529"/>
                </a:solidFill>
                <a:effectLst/>
                <a:latin typeface="-apple-system"/>
              </a:rPr>
              <a:t> Unified Cyber Ontology (UCO), which defines classes of cyber objects (e.g., items, tools, people, places), the relations to other cyber objects, provenance of items and actions taken in an action life-cycle. The CASE domain of discourse is focused on “investigation” concentrated on Observable Objects and their associated Facets, whereas the UCO serves as an ontological foundation for modeling the broader cyber-domain, treating observable cyber-items and their associated facets more generally.</a:t>
            </a:r>
          </a:p>
          <a:p>
            <a:r>
              <a:rPr lang="en-US" b="1" i="0" dirty="0">
                <a:solidFill>
                  <a:srgbClr val="212529"/>
                </a:solidFill>
                <a:effectLst/>
                <a:latin typeface="-apple-system"/>
              </a:rPr>
              <a:t>Object identification, Relationships, De-Duplications, Explanations.</a:t>
            </a:r>
            <a:endParaRPr lang="en-US" b="1" dirty="0"/>
          </a:p>
        </p:txBody>
      </p:sp>
      <p:sp>
        <p:nvSpPr>
          <p:cNvPr id="4" name="Slide Number Placeholder 3"/>
          <p:cNvSpPr>
            <a:spLocks noGrp="1"/>
          </p:cNvSpPr>
          <p:nvPr>
            <p:ph type="sldNum" sz="quarter" idx="5"/>
          </p:nvPr>
        </p:nvSpPr>
        <p:spPr/>
        <p:txBody>
          <a:bodyPr/>
          <a:lstStyle/>
          <a:p>
            <a:fld id="{4DDBCBF5-78E0-4D21-B370-F8D7AF8518EF}" type="slidenum">
              <a:rPr lang="en-US" smtClean="0"/>
              <a:t>4</a:t>
            </a:fld>
            <a:endParaRPr lang="en-US"/>
          </a:p>
        </p:txBody>
      </p:sp>
    </p:spTree>
    <p:extLst>
      <p:ext uri="{BB962C8B-B14F-4D97-AF65-F5344CB8AC3E}">
        <p14:creationId xmlns:p14="http://schemas.microsoft.com/office/powerpoint/2010/main" val="34894167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DDBCBF5-78E0-4D21-B370-F8D7AF8518EF}" type="slidenum">
              <a:rPr lang="en-US" smtClean="0"/>
              <a:t>7</a:t>
            </a:fld>
            <a:endParaRPr lang="en-US"/>
          </a:p>
        </p:txBody>
      </p:sp>
    </p:spTree>
    <p:extLst>
      <p:ext uri="{BB962C8B-B14F-4D97-AF65-F5344CB8AC3E}">
        <p14:creationId xmlns:p14="http://schemas.microsoft.com/office/powerpoint/2010/main" val="31461451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DDBCBF5-78E0-4D21-B370-F8D7AF8518EF}" type="slidenum">
              <a:rPr lang="en-US" smtClean="0"/>
              <a:t>9</a:t>
            </a:fld>
            <a:endParaRPr lang="en-US"/>
          </a:p>
        </p:txBody>
      </p:sp>
    </p:spTree>
    <p:extLst>
      <p:ext uri="{BB962C8B-B14F-4D97-AF65-F5344CB8AC3E}">
        <p14:creationId xmlns:p14="http://schemas.microsoft.com/office/powerpoint/2010/main" val="22870265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DBCBF5-78E0-4D21-B370-F8D7AF8518EF}" type="slidenum">
              <a:rPr lang="en-US" smtClean="0"/>
              <a:t>12</a:t>
            </a:fld>
            <a:endParaRPr lang="en-US"/>
          </a:p>
        </p:txBody>
      </p:sp>
    </p:spTree>
    <p:extLst>
      <p:ext uri="{BB962C8B-B14F-4D97-AF65-F5344CB8AC3E}">
        <p14:creationId xmlns:p14="http://schemas.microsoft.com/office/powerpoint/2010/main" val="7206972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DBCBF5-78E0-4D21-B370-F8D7AF8518EF}" type="slidenum">
              <a:rPr lang="en-US" smtClean="0"/>
              <a:t>13</a:t>
            </a:fld>
            <a:endParaRPr lang="en-US"/>
          </a:p>
        </p:txBody>
      </p:sp>
    </p:spTree>
    <p:extLst>
      <p:ext uri="{BB962C8B-B14F-4D97-AF65-F5344CB8AC3E}">
        <p14:creationId xmlns:p14="http://schemas.microsoft.com/office/powerpoint/2010/main" val="33360996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DBCBF5-78E0-4D21-B370-F8D7AF8518EF}" type="slidenum">
              <a:rPr lang="en-US" smtClean="0"/>
              <a:t>14</a:t>
            </a:fld>
            <a:endParaRPr lang="en-US"/>
          </a:p>
        </p:txBody>
      </p:sp>
    </p:spTree>
    <p:extLst>
      <p:ext uri="{BB962C8B-B14F-4D97-AF65-F5344CB8AC3E}">
        <p14:creationId xmlns:p14="http://schemas.microsoft.com/office/powerpoint/2010/main" val="6036014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946A2-5608-4226-AFF8-6E76AB19B51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FD9770C-9848-4D2F-8DEC-27EF2F4BC08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1E26C47-C8F2-4381-9C33-4CF93F1FDCA8}"/>
              </a:ext>
            </a:extLst>
          </p:cNvPr>
          <p:cNvSpPr>
            <a:spLocks noGrp="1"/>
          </p:cNvSpPr>
          <p:nvPr>
            <p:ph type="dt" sz="half" idx="10"/>
          </p:nvPr>
        </p:nvSpPr>
        <p:spPr/>
        <p:txBody>
          <a:bodyPr/>
          <a:lstStyle/>
          <a:p>
            <a:fld id="{C05BBA32-449C-4446-82D0-207D21EE8989}" type="datetimeFigureOut">
              <a:rPr lang="en-US" smtClean="0"/>
              <a:t>12/21/2022</a:t>
            </a:fld>
            <a:endParaRPr lang="en-US"/>
          </a:p>
        </p:txBody>
      </p:sp>
      <p:sp>
        <p:nvSpPr>
          <p:cNvPr id="5" name="Footer Placeholder 4">
            <a:extLst>
              <a:ext uri="{FF2B5EF4-FFF2-40B4-BE49-F238E27FC236}">
                <a16:creationId xmlns:a16="http://schemas.microsoft.com/office/drawing/2014/main" id="{622810AB-03AE-485C-B7E4-B544C34FA8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116508-FCF4-45BA-953F-C7226AAB2C9F}"/>
              </a:ext>
            </a:extLst>
          </p:cNvPr>
          <p:cNvSpPr>
            <a:spLocks noGrp="1"/>
          </p:cNvSpPr>
          <p:nvPr>
            <p:ph type="sldNum" sz="quarter" idx="12"/>
          </p:nvPr>
        </p:nvSpPr>
        <p:spPr/>
        <p:txBody>
          <a:bodyPr/>
          <a:lstStyle/>
          <a:p>
            <a:fld id="{AC3A2003-17E7-4004-8C44-6820ABDFA4CE}" type="slidenum">
              <a:rPr lang="en-US" smtClean="0"/>
              <a:t>‹#›</a:t>
            </a:fld>
            <a:endParaRPr lang="en-US"/>
          </a:p>
        </p:txBody>
      </p:sp>
    </p:spTree>
    <p:extLst>
      <p:ext uri="{BB962C8B-B14F-4D97-AF65-F5344CB8AC3E}">
        <p14:creationId xmlns:p14="http://schemas.microsoft.com/office/powerpoint/2010/main" val="8268117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EB0B3-4ED9-4F2E-AAD0-08725DBEB81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2997003-32CF-42C6-B65F-57313C2C08A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9F3C9B-05D8-47B4-B22E-A1BAEEA740EA}"/>
              </a:ext>
            </a:extLst>
          </p:cNvPr>
          <p:cNvSpPr>
            <a:spLocks noGrp="1"/>
          </p:cNvSpPr>
          <p:nvPr>
            <p:ph type="dt" sz="half" idx="10"/>
          </p:nvPr>
        </p:nvSpPr>
        <p:spPr/>
        <p:txBody>
          <a:bodyPr/>
          <a:lstStyle/>
          <a:p>
            <a:fld id="{C05BBA32-449C-4446-82D0-207D21EE8989}" type="datetimeFigureOut">
              <a:rPr lang="en-US" smtClean="0"/>
              <a:t>12/21/2022</a:t>
            </a:fld>
            <a:endParaRPr lang="en-US"/>
          </a:p>
        </p:txBody>
      </p:sp>
      <p:sp>
        <p:nvSpPr>
          <p:cNvPr id="5" name="Footer Placeholder 4">
            <a:extLst>
              <a:ext uri="{FF2B5EF4-FFF2-40B4-BE49-F238E27FC236}">
                <a16:creationId xmlns:a16="http://schemas.microsoft.com/office/drawing/2014/main" id="{6DC603B8-BD98-4293-9B6D-CE3DC3FFB5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2DEF9D-E362-4003-904C-23AE07714954}"/>
              </a:ext>
            </a:extLst>
          </p:cNvPr>
          <p:cNvSpPr>
            <a:spLocks noGrp="1"/>
          </p:cNvSpPr>
          <p:nvPr>
            <p:ph type="sldNum" sz="quarter" idx="12"/>
          </p:nvPr>
        </p:nvSpPr>
        <p:spPr/>
        <p:txBody>
          <a:bodyPr/>
          <a:lstStyle/>
          <a:p>
            <a:fld id="{AC3A2003-17E7-4004-8C44-6820ABDFA4CE}" type="slidenum">
              <a:rPr lang="en-US" smtClean="0"/>
              <a:t>‹#›</a:t>
            </a:fld>
            <a:endParaRPr lang="en-US"/>
          </a:p>
        </p:txBody>
      </p:sp>
    </p:spTree>
    <p:extLst>
      <p:ext uri="{BB962C8B-B14F-4D97-AF65-F5344CB8AC3E}">
        <p14:creationId xmlns:p14="http://schemas.microsoft.com/office/powerpoint/2010/main" val="23608108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653D69A-2C29-4B66-B1CD-687D75CEC62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6616766-8FBB-46C9-816D-11B6BE5BF02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BA9ACA-F34A-4400-8A46-5A649375A602}"/>
              </a:ext>
            </a:extLst>
          </p:cNvPr>
          <p:cNvSpPr>
            <a:spLocks noGrp="1"/>
          </p:cNvSpPr>
          <p:nvPr>
            <p:ph type="dt" sz="half" idx="10"/>
          </p:nvPr>
        </p:nvSpPr>
        <p:spPr/>
        <p:txBody>
          <a:bodyPr/>
          <a:lstStyle/>
          <a:p>
            <a:fld id="{C05BBA32-449C-4446-82D0-207D21EE8989}" type="datetimeFigureOut">
              <a:rPr lang="en-US" smtClean="0"/>
              <a:t>12/21/2022</a:t>
            </a:fld>
            <a:endParaRPr lang="en-US"/>
          </a:p>
        </p:txBody>
      </p:sp>
      <p:sp>
        <p:nvSpPr>
          <p:cNvPr id="5" name="Footer Placeholder 4">
            <a:extLst>
              <a:ext uri="{FF2B5EF4-FFF2-40B4-BE49-F238E27FC236}">
                <a16:creationId xmlns:a16="http://schemas.microsoft.com/office/drawing/2014/main" id="{023D3E59-6B2A-4EAB-A8E6-FFB8E2D784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1AF2A8-FC99-4140-8689-572178C0E709}"/>
              </a:ext>
            </a:extLst>
          </p:cNvPr>
          <p:cNvSpPr>
            <a:spLocks noGrp="1"/>
          </p:cNvSpPr>
          <p:nvPr>
            <p:ph type="sldNum" sz="quarter" idx="12"/>
          </p:nvPr>
        </p:nvSpPr>
        <p:spPr/>
        <p:txBody>
          <a:bodyPr/>
          <a:lstStyle/>
          <a:p>
            <a:fld id="{AC3A2003-17E7-4004-8C44-6820ABDFA4CE}" type="slidenum">
              <a:rPr lang="en-US" smtClean="0"/>
              <a:t>‹#›</a:t>
            </a:fld>
            <a:endParaRPr lang="en-US"/>
          </a:p>
        </p:txBody>
      </p:sp>
    </p:spTree>
    <p:extLst>
      <p:ext uri="{BB962C8B-B14F-4D97-AF65-F5344CB8AC3E}">
        <p14:creationId xmlns:p14="http://schemas.microsoft.com/office/powerpoint/2010/main" val="23069782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55100-0F9A-49A0-A411-0EAF34D937D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9CDA07F-BD3A-4F56-B7F6-F1CAD381F8E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DD4617-4267-40A8-831E-D1E4A9EBB08B}"/>
              </a:ext>
            </a:extLst>
          </p:cNvPr>
          <p:cNvSpPr>
            <a:spLocks noGrp="1"/>
          </p:cNvSpPr>
          <p:nvPr>
            <p:ph type="dt" sz="half" idx="10"/>
          </p:nvPr>
        </p:nvSpPr>
        <p:spPr/>
        <p:txBody>
          <a:bodyPr/>
          <a:lstStyle/>
          <a:p>
            <a:fld id="{C05BBA32-449C-4446-82D0-207D21EE8989}" type="datetimeFigureOut">
              <a:rPr lang="en-US" smtClean="0"/>
              <a:t>12/21/2022</a:t>
            </a:fld>
            <a:endParaRPr lang="en-US"/>
          </a:p>
        </p:txBody>
      </p:sp>
      <p:sp>
        <p:nvSpPr>
          <p:cNvPr id="5" name="Footer Placeholder 4">
            <a:extLst>
              <a:ext uri="{FF2B5EF4-FFF2-40B4-BE49-F238E27FC236}">
                <a16:creationId xmlns:a16="http://schemas.microsoft.com/office/drawing/2014/main" id="{3D2AFBFE-B5E3-4D99-B2B0-974BC526F7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B7BC1D-A225-4DF6-8AC9-5B0EC00678D2}"/>
              </a:ext>
            </a:extLst>
          </p:cNvPr>
          <p:cNvSpPr>
            <a:spLocks noGrp="1"/>
          </p:cNvSpPr>
          <p:nvPr>
            <p:ph type="sldNum" sz="quarter" idx="12"/>
          </p:nvPr>
        </p:nvSpPr>
        <p:spPr/>
        <p:txBody>
          <a:bodyPr/>
          <a:lstStyle/>
          <a:p>
            <a:fld id="{AC3A2003-17E7-4004-8C44-6820ABDFA4CE}" type="slidenum">
              <a:rPr lang="en-US" smtClean="0"/>
              <a:t>‹#›</a:t>
            </a:fld>
            <a:endParaRPr lang="en-US"/>
          </a:p>
        </p:txBody>
      </p:sp>
    </p:spTree>
    <p:extLst>
      <p:ext uri="{BB962C8B-B14F-4D97-AF65-F5344CB8AC3E}">
        <p14:creationId xmlns:p14="http://schemas.microsoft.com/office/powerpoint/2010/main" val="41510771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D6D58-E0AD-4DD5-9E39-796B49A5C7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1C4FE2E-38EB-4737-997D-E84ABD8CDDC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57D9DBE-C00B-4B09-A3E9-6BE7EFC06D77}"/>
              </a:ext>
            </a:extLst>
          </p:cNvPr>
          <p:cNvSpPr>
            <a:spLocks noGrp="1"/>
          </p:cNvSpPr>
          <p:nvPr>
            <p:ph type="dt" sz="half" idx="10"/>
          </p:nvPr>
        </p:nvSpPr>
        <p:spPr/>
        <p:txBody>
          <a:bodyPr/>
          <a:lstStyle/>
          <a:p>
            <a:fld id="{C05BBA32-449C-4446-82D0-207D21EE8989}" type="datetimeFigureOut">
              <a:rPr lang="en-US" smtClean="0"/>
              <a:t>12/21/2022</a:t>
            </a:fld>
            <a:endParaRPr lang="en-US"/>
          </a:p>
        </p:txBody>
      </p:sp>
      <p:sp>
        <p:nvSpPr>
          <p:cNvPr id="5" name="Footer Placeholder 4">
            <a:extLst>
              <a:ext uri="{FF2B5EF4-FFF2-40B4-BE49-F238E27FC236}">
                <a16:creationId xmlns:a16="http://schemas.microsoft.com/office/drawing/2014/main" id="{B8B39DE6-27D9-4743-BB8D-980DFD8921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BFDC3C-0012-44D8-8B6E-8345CD8F8FA4}"/>
              </a:ext>
            </a:extLst>
          </p:cNvPr>
          <p:cNvSpPr>
            <a:spLocks noGrp="1"/>
          </p:cNvSpPr>
          <p:nvPr>
            <p:ph type="sldNum" sz="quarter" idx="12"/>
          </p:nvPr>
        </p:nvSpPr>
        <p:spPr/>
        <p:txBody>
          <a:bodyPr/>
          <a:lstStyle/>
          <a:p>
            <a:fld id="{AC3A2003-17E7-4004-8C44-6820ABDFA4CE}" type="slidenum">
              <a:rPr lang="en-US" smtClean="0"/>
              <a:t>‹#›</a:t>
            </a:fld>
            <a:endParaRPr lang="en-US"/>
          </a:p>
        </p:txBody>
      </p:sp>
    </p:spTree>
    <p:extLst>
      <p:ext uri="{BB962C8B-B14F-4D97-AF65-F5344CB8AC3E}">
        <p14:creationId xmlns:p14="http://schemas.microsoft.com/office/powerpoint/2010/main" val="3230982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5654C-76A6-410B-9EFC-91C1DE66B90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940B248-C99F-4D42-8C61-AC6CCC18078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2A5B421-24CB-4893-9C92-59BC10A429E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0642D98-ED3C-4E61-A192-1B28F0ACB315}"/>
              </a:ext>
            </a:extLst>
          </p:cNvPr>
          <p:cNvSpPr>
            <a:spLocks noGrp="1"/>
          </p:cNvSpPr>
          <p:nvPr>
            <p:ph type="dt" sz="half" idx="10"/>
          </p:nvPr>
        </p:nvSpPr>
        <p:spPr/>
        <p:txBody>
          <a:bodyPr/>
          <a:lstStyle/>
          <a:p>
            <a:fld id="{C05BBA32-449C-4446-82D0-207D21EE8989}" type="datetimeFigureOut">
              <a:rPr lang="en-US" smtClean="0"/>
              <a:t>12/21/2022</a:t>
            </a:fld>
            <a:endParaRPr lang="en-US"/>
          </a:p>
        </p:txBody>
      </p:sp>
      <p:sp>
        <p:nvSpPr>
          <p:cNvPr id="6" name="Footer Placeholder 5">
            <a:extLst>
              <a:ext uri="{FF2B5EF4-FFF2-40B4-BE49-F238E27FC236}">
                <a16:creationId xmlns:a16="http://schemas.microsoft.com/office/drawing/2014/main" id="{542EE116-8161-4672-B118-846A1C77D7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A85362-CE51-48AC-8488-6DFAFFC485A0}"/>
              </a:ext>
            </a:extLst>
          </p:cNvPr>
          <p:cNvSpPr>
            <a:spLocks noGrp="1"/>
          </p:cNvSpPr>
          <p:nvPr>
            <p:ph type="sldNum" sz="quarter" idx="12"/>
          </p:nvPr>
        </p:nvSpPr>
        <p:spPr/>
        <p:txBody>
          <a:bodyPr/>
          <a:lstStyle/>
          <a:p>
            <a:fld id="{AC3A2003-17E7-4004-8C44-6820ABDFA4CE}" type="slidenum">
              <a:rPr lang="en-US" smtClean="0"/>
              <a:t>‹#›</a:t>
            </a:fld>
            <a:endParaRPr lang="en-US"/>
          </a:p>
        </p:txBody>
      </p:sp>
    </p:spTree>
    <p:extLst>
      <p:ext uri="{BB962C8B-B14F-4D97-AF65-F5344CB8AC3E}">
        <p14:creationId xmlns:p14="http://schemas.microsoft.com/office/powerpoint/2010/main" val="1883669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96AD5-F524-41BB-A78C-44C4799AAAE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1D607E4-FD4C-4EE7-B9D6-6E04208735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D20A8D6-14BA-4E7E-A504-38D67811470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83CC6E9-58B9-49A0-9AFA-26EAF8B6173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FEFA604-CE2E-42CB-9D33-10E192487FC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414610B-182B-4096-8AAF-983763C6D44D}"/>
              </a:ext>
            </a:extLst>
          </p:cNvPr>
          <p:cNvSpPr>
            <a:spLocks noGrp="1"/>
          </p:cNvSpPr>
          <p:nvPr>
            <p:ph type="dt" sz="half" idx="10"/>
          </p:nvPr>
        </p:nvSpPr>
        <p:spPr/>
        <p:txBody>
          <a:bodyPr/>
          <a:lstStyle/>
          <a:p>
            <a:fld id="{C05BBA32-449C-4446-82D0-207D21EE8989}" type="datetimeFigureOut">
              <a:rPr lang="en-US" smtClean="0"/>
              <a:t>12/21/2022</a:t>
            </a:fld>
            <a:endParaRPr lang="en-US"/>
          </a:p>
        </p:txBody>
      </p:sp>
      <p:sp>
        <p:nvSpPr>
          <p:cNvPr id="8" name="Footer Placeholder 7">
            <a:extLst>
              <a:ext uri="{FF2B5EF4-FFF2-40B4-BE49-F238E27FC236}">
                <a16:creationId xmlns:a16="http://schemas.microsoft.com/office/drawing/2014/main" id="{C506ABD9-41A8-4D28-9BE5-51EFC287A19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AF87AA4-FCF5-432B-B396-ECCD876B9A34}"/>
              </a:ext>
            </a:extLst>
          </p:cNvPr>
          <p:cNvSpPr>
            <a:spLocks noGrp="1"/>
          </p:cNvSpPr>
          <p:nvPr>
            <p:ph type="sldNum" sz="quarter" idx="12"/>
          </p:nvPr>
        </p:nvSpPr>
        <p:spPr/>
        <p:txBody>
          <a:bodyPr/>
          <a:lstStyle/>
          <a:p>
            <a:fld id="{AC3A2003-17E7-4004-8C44-6820ABDFA4CE}" type="slidenum">
              <a:rPr lang="en-US" smtClean="0"/>
              <a:t>‹#›</a:t>
            </a:fld>
            <a:endParaRPr lang="en-US"/>
          </a:p>
        </p:txBody>
      </p:sp>
    </p:spTree>
    <p:extLst>
      <p:ext uri="{BB962C8B-B14F-4D97-AF65-F5344CB8AC3E}">
        <p14:creationId xmlns:p14="http://schemas.microsoft.com/office/powerpoint/2010/main" val="39911630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4325E-81F4-4E1E-A1C3-8258C7D7F86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F9443C7-280A-41F2-BF15-19EFC41006F1}"/>
              </a:ext>
            </a:extLst>
          </p:cNvPr>
          <p:cNvSpPr>
            <a:spLocks noGrp="1"/>
          </p:cNvSpPr>
          <p:nvPr>
            <p:ph type="dt" sz="half" idx="10"/>
          </p:nvPr>
        </p:nvSpPr>
        <p:spPr/>
        <p:txBody>
          <a:bodyPr/>
          <a:lstStyle/>
          <a:p>
            <a:fld id="{C05BBA32-449C-4446-82D0-207D21EE8989}" type="datetimeFigureOut">
              <a:rPr lang="en-US" smtClean="0"/>
              <a:t>12/21/2022</a:t>
            </a:fld>
            <a:endParaRPr lang="en-US"/>
          </a:p>
        </p:txBody>
      </p:sp>
      <p:sp>
        <p:nvSpPr>
          <p:cNvPr id="4" name="Footer Placeholder 3">
            <a:extLst>
              <a:ext uri="{FF2B5EF4-FFF2-40B4-BE49-F238E27FC236}">
                <a16:creationId xmlns:a16="http://schemas.microsoft.com/office/drawing/2014/main" id="{F8B74937-169D-457F-B0A8-20565240286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CDC7868-A8FC-41EB-BB53-AA61B8CBB032}"/>
              </a:ext>
            </a:extLst>
          </p:cNvPr>
          <p:cNvSpPr>
            <a:spLocks noGrp="1"/>
          </p:cNvSpPr>
          <p:nvPr>
            <p:ph type="sldNum" sz="quarter" idx="12"/>
          </p:nvPr>
        </p:nvSpPr>
        <p:spPr/>
        <p:txBody>
          <a:bodyPr/>
          <a:lstStyle/>
          <a:p>
            <a:fld id="{AC3A2003-17E7-4004-8C44-6820ABDFA4CE}" type="slidenum">
              <a:rPr lang="en-US" smtClean="0"/>
              <a:t>‹#›</a:t>
            </a:fld>
            <a:endParaRPr lang="en-US"/>
          </a:p>
        </p:txBody>
      </p:sp>
    </p:spTree>
    <p:extLst>
      <p:ext uri="{BB962C8B-B14F-4D97-AF65-F5344CB8AC3E}">
        <p14:creationId xmlns:p14="http://schemas.microsoft.com/office/powerpoint/2010/main" val="7444373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70DD1AA-6559-43EF-8F3B-98E6AD3C8FF1}"/>
              </a:ext>
            </a:extLst>
          </p:cNvPr>
          <p:cNvSpPr>
            <a:spLocks noGrp="1"/>
          </p:cNvSpPr>
          <p:nvPr>
            <p:ph type="dt" sz="half" idx="10"/>
          </p:nvPr>
        </p:nvSpPr>
        <p:spPr/>
        <p:txBody>
          <a:bodyPr/>
          <a:lstStyle/>
          <a:p>
            <a:fld id="{C05BBA32-449C-4446-82D0-207D21EE8989}" type="datetimeFigureOut">
              <a:rPr lang="en-US" smtClean="0"/>
              <a:t>12/21/2022</a:t>
            </a:fld>
            <a:endParaRPr lang="en-US"/>
          </a:p>
        </p:txBody>
      </p:sp>
      <p:sp>
        <p:nvSpPr>
          <p:cNvPr id="3" name="Footer Placeholder 2">
            <a:extLst>
              <a:ext uri="{FF2B5EF4-FFF2-40B4-BE49-F238E27FC236}">
                <a16:creationId xmlns:a16="http://schemas.microsoft.com/office/drawing/2014/main" id="{C90FE155-D78B-4BAB-BFE2-20B4509B81A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518C373-48FF-4AC7-8B18-626C65B1D7A4}"/>
              </a:ext>
            </a:extLst>
          </p:cNvPr>
          <p:cNvSpPr>
            <a:spLocks noGrp="1"/>
          </p:cNvSpPr>
          <p:nvPr>
            <p:ph type="sldNum" sz="quarter" idx="12"/>
          </p:nvPr>
        </p:nvSpPr>
        <p:spPr/>
        <p:txBody>
          <a:bodyPr/>
          <a:lstStyle/>
          <a:p>
            <a:fld id="{AC3A2003-17E7-4004-8C44-6820ABDFA4CE}" type="slidenum">
              <a:rPr lang="en-US" smtClean="0"/>
              <a:t>‹#›</a:t>
            </a:fld>
            <a:endParaRPr lang="en-US"/>
          </a:p>
        </p:txBody>
      </p:sp>
    </p:spTree>
    <p:extLst>
      <p:ext uri="{BB962C8B-B14F-4D97-AF65-F5344CB8AC3E}">
        <p14:creationId xmlns:p14="http://schemas.microsoft.com/office/powerpoint/2010/main" val="26487997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FF670-086D-4A1B-B6D4-7604FC3C08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43D8A1D-DF9B-4D4B-B501-6FF28F791E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8B29ADF-76B1-4ADA-A2EB-16868E6459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3447CA-42F1-4CCE-9AD9-B882A56A7CD6}"/>
              </a:ext>
            </a:extLst>
          </p:cNvPr>
          <p:cNvSpPr>
            <a:spLocks noGrp="1"/>
          </p:cNvSpPr>
          <p:nvPr>
            <p:ph type="dt" sz="half" idx="10"/>
          </p:nvPr>
        </p:nvSpPr>
        <p:spPr/>
        <p:txBody>
          <a:bodyPr/>
          <a:lstStyle/>
          <a:p>
            <a:fld id="{C05BBA32-449C-4446-82D0-207D21EE8989}" type="datetimeFigureOut">
              <a:rPr lang="en-US" smtClean="0"/>
              <a:t>12/21/2022</a:t>
            </a:fld>
            <a:endParaRPr lang="en-US"/>
          </a:p>
        </p:txBody>
      </p:sp>
      <p:sp>
        <p:nvSpPr>
          <p:cNvPr id="6" name="Footer Placeholder 5">
            <a:extLst>
              <a:ext uri="{FF2B5EF4-FFF2-40B4-BE49-F238E27FC236}">
                <a16:creationId xmlns:a16="http://schemas.microsoft.com/office/drawing/2014/main" id="{EAF710CE-E4BE-4B4B-A514-66CF2E8789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5C3E09-8131-4C3E-B63C-0C2EC8BE8DB5}"/>
              </a:ext>
            </a:extLst>
          </p:cNvPr>
          <p:cNvSpPr>
            <a:spLocks noGrp="1"/>
          </p:cNvSpPr>
          <p:nvPr>
            <p:ph type="sldNum" sz="quarter" idx="12"/>
          </p:nvPr>
        </p:nvSpPr>
        <p:spPr/>
        <p:txBody>
          <a:bodyPr/>
          <a:lstStyle/>
          <a:p>
            <a:fld id="{AC3A2003-17E7-4004-8C44-6820ABDFA4CE}" type="slidenum">
              <a:rPr lang="en-US" smtClean="0"/>
              <a:t>‹#›</a:t>
            </a:fld>
            <a:endParaRPr lang="en-US"/>
          </a:p>
        </p:txBody>
      </p:sp>
    </p:spTree>
    <p:extLst>
      <p:ext uri="{BB962C8B-B14F-4D97-AF65-F5344CB8AC3E}">
        <p14:creationId xmlns:p14="http://schemas.microsoft.com/office/powerpoint/2010/main" val="28105357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AB71E-6C0B-41C4-93BE-9C57AC6E13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01200A7-76D4-4CA0-834C-1382199820F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95AB5B8-4F7F-445A-9278-BDEC2076F9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6C9E8-0B7A-4C97-8270-0CFA419D6067}"/>
              </a:ext>
            </a:extLst>
          </p:cNvPr>
          <p:cNvSpPr>
            <a:spLocks noGrp="1"/>
          </p:cNvSpPr>
          <p:nvPr>
            <p:ph type="dt" sz="half" idx="10"/>
          </p:nvPr>
        </p:nvSpPr>
        <p:spPr/>
        <p:txBody>
          <a:bodyPr/>
          <a:lstStyle/>
          <a:p>
            <a:fld id="{C05BBA32-449C-4446-82D0-207D21EE8989}" type="datetimeFigureOut">
              <a:rPr lang="en-US" smtClean="0"/>
              <a:t>12/21/2022</a:t>
            </a:fld>
            <a:endParaRPr lang="en-US"/>
          </a:p>
        </p:txBody>
      </p:sp>
      <p:sp>
        <p:nvSpPr>
          <p:cNvPr id="6" name="Footer Placeholder 5">
            <a:extLst>
              <a:ext uri="{FF2B5EF4-FFF2-40B4-BE49-F238E27FC236}">
                <a16:creationId xmlns:a16="http://schemas.microsoft.com/office/drawing/2014/main" id="{1811673D-4742-42A5-87B9-E68CC45FE6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F649DF-BA95-4670-BBBD-3C0B0FA1F0AC}"/>
              </a:ext>
            </a:extLst>
          </p:cNvPr>
          <p:cNvSpPr>
            <a:spLocks noGrp="1"/>
          </p:cNvSpPr>
          <p:nvPr>
            <p:ph type="sldNum" sz="quarter" idx="12"/>
          </p:nvPr>
        </p:nvSpPr>
        <p:spPr/>
        <p:txBody>
          <a:bodyPr/>
          <a:lstStyle/>
          <a:p>
            <a:fld id="{AC3A2003-17E7-4004-8C44-6820ABDFA4CE}" type="slidenum">
              <a:rPr lang="en-US" smtClean="0"/>
              <a:t>‹#›</a:t>
            </a:fld>
            <a:endParaRPr lang="en-US"/>
          </a:p>
        </p:txBody>
      </p:sp>
    </p:spTree>
    <p:extLst>
      <p:ext uri="{BB962C8B-B14F-4D97-AF65-F5344CB8AC3E}">
        <p14:creationId xmlns:p14="http://schemas.microsoft.com/office/powerpoint/2010/main" val="37995502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793A6C4-6404-4CF0-962B-A98A7A84F34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D0BD022-952A-4B09-BEE1-A55EEC6328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C3A323-4CE0-422E-A820-F5E474B337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5BBA32-449C-4446-82D0-207D21EE8989}" type="datetimeFigureOut">
              <a:rPr lang="en-US" smtClean="0"/>
              <a:t>12/21/2022</a:t>
            </a:fld>
            <a:endParaRPr lang="en-US"/>
          </a:p>
        </p:txBody>
      </p:sp>
      <p:sp>
        <p:nvSpPr>
          <p:cNvPr id="5" name="Footer Placeholder 4">
            <a:extLst>
              <a:ext uri="{FF2B5EF4-FFF2-40B4-BE49-F238E27FC236}">
                <a16:creationId xmlns:a16="http://schemas.microsoft.com/office/drawing/2014/main" id="{DDC651C3-268F-4FFB-B7E4-DAB60B1D5F0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FE8F622-9858-4F7E-9700-E860F2231EA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3A2003-17E7-4004-8C44-6820ABDFA4CE}" type="slidenum">
              <a:rPr lang="en-US" smtClean="0"/>
              <a:t>‹#›</a:t>
            </a:fld>
            <a:endParaRPr lang="en-US"/>
          </a:p>
        </p:txBody>
      </p:sp>
    </p:spTree>
    <p:extLst>
      <p:ext uri="{BB962C8B-B14F-4D97-AF65-F5344CB8AC3E}">
        <p14:creationId xmlns:p14="http://schemas.microsoft.com/office/powerpoint/2010/main" val="9482218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jpeg"/><Relationship Id="rId11" Type="http://schemas.openxmlformats.org/officeDocument/2006/relationships/image" Target="../media/image10.jpeg"/><Relationship Id="rId5" Type="http://schemas.openxmlformats.org/officeDocument/2006/relationships/image" Target="../media/image4.jpeg"/><Relationship Id="rId10" Type="http://schemas.openxmlformats.org/officeDocument/2006/relationships/image" Target="../media/image9.jpeg"/><Relationship Id="rId4" Type="http://schemas.openxmlformats.org/officeDocument/2006/relationships/image" Target="../media/image3.jpeg"/><Relationship Id="rId9" Type="http://schemas.openxmlformats.org/officeDocument/2006/relationships/image" Target="../media/image8.jpeg"/></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5.jpeg"/><Relationship Id="rId7" Type="http://schemas.openxmlformats.org/officeDocument/2006/relationships/image" Target="../media/image13.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2.jpeg"/><Relationship Id="rId5" Type="http://schemas.openxmlformats.org/officeDocument/2006/relationships/image" Target="../media/image17.png"/><Relationship Id="rId4" Type="http://schemas.openxmlformats.org/officeDocument/2006/relationships/image" Target="../media/image16.png"/><Relationship Id="rId9" Type="http://schemas.openxmlformats.org/officeDocument/2006/relationships/image" Target="../media/image18.jpeg"/></Relationships>
</file>

<file path=ppt/slides/_rels/slide13.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5.jpeg"/><Relationship Id="rId7" Type="http://schemas.openxmlformats.org/officeDocument/2006/relationships/image" Target="../media/image13.jpe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2.jpeg"/><Relationship Id="rId5" Type="http://schemas.openxmlformats.org/officeDocument/2006/relationships/image" Target="../media/image17.png"/><Relationship Id="rId4" Type="http://schemas.openxmlformats.org/officeDocument/2006/relationships/image" Target="../media/image16.png"/><Relationship Id="rId9" Type="http://schemas.openxmlformats.org/officeDocument/2006/relationships/image" Target="../media/image18.jpeg"/></Relationships>
</file>

<file path=ppt/slides/_rels/slide14.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2.jpeg"/><Relationship Id="rId5" Type="http://schemas.openxmlformats.org/officeDocument/2006/relationships/image" Target="../media/image21.jpeg"/><Relationship Id="rId4" Type="http://schemas.openxmlformats.org/officeDocument/2006/relationships/image" Target="../media/image20.gif"/></Relationships>
</file>

<file path=ppt/slides/_rels/slide2.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4.jpeg"/><Relationship Id="rId7" Type="http://schemas.openxmlformats.org/officeDocument/2006/relationships/image" Target="../media/image8.jpeg"/><Relationship Id="rId2"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image" Target="../media/image7.jpeg"/><Relationship Id="rId11" Type="http://schemas.openxmlformats.org/officeDocument/2006/relationships/image" Target="../media/image1.jpeg"/><Relationship Id="rId5" Type="http://schemas.openxmlformats.org/officeDocument/2006/relationships/image" Target="../media/image6.jpeg"/><Relationship Id="rId10" Type="http://schemas.openxmlformats.org/officeDocument/2006/relationships/image" Target="../media/image2.jpeg"/><Relationship Id="rId4" Type="http://schemas.openxmlformats.org/officeDocument/2006/relationships/image" Target="../media/image5.jpeg"/><Relationship Id="rId9" Type="http://schemas.openxmlformats.org/officeDocument/2006/relationships/image" Target="../media/image10.jpeg"/></Relationships>
</file>

<file path=ppt/slides/_rels/slide3.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4.jpeg"/><Relationship Id="rId7" Type="http://schemas.openxmlformats.org/officeDocument/2006/relationships/image" Target="../media/image8.jpe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7.jpeg"/><Relationship Id="rId11" Type="http://schemas.openxmlformats.org/officeDocument/2006/relationships/image" Target="../media/image2.jpeg"/><Relationship Id="rId5" Type="http://schemas.openxmlformats.org/officeDocument/2006/relationships/image" Target="../media/image6.jpeg"/><Relationship Id="rId10" Type="http://schemas.openxmlformats.org/officeDocument/2006/relationships/image" Target="../media/image1.jpeg"/><Relationship Id="rId4" Type="http://schemas.openxmlformats.org/officeDocument/2006/relationships/image" Target="../media/image5.jpeg"/><Relationship Id="rId9" Type="http://schemas.openxmlformats.org/officeDocument/2006/relationships/image" Target="../media/image10.jpeg"/></Relationships>
</file>

<file path=ppt/slides/_rels/slide4.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jpeg"/><Relationship Id="rId7" Type="http://schemas.openxmlformats.org/officeDocument/2006/relationships/image" Target="../media/image7.jpeg"/><Relationship Id="rId12"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6.jpeg"/><Relationship Id="rId11" Type="http://schemas.openxmlformats.org/officeDocument/2006/relationships/image" Target="../media/image2.jpeg"/><Relationship Id="rId5" Type="http://schemas.openxmlformats.org/officeDocument/2006/relationships/image" Target="../media/image5.jpeg"/><Relationship Id="rId10" Type="http://schemas.openxmlformats.org/officeDocument/2006/relationships/image" Target="../media/image10.jpeg"/><Relationship Id="rId4" Type="http://schemas.openxmlformats.org/officeDocument/2006/relationships/image" Target="../media/image4.jpeg"/><Relationship Id="rId9" Type="http://schemas.openxmlformats.org/officeDocument/2006/relationships/image" Target="../media/image9.jpeg"/></Relationships>
</file>

<file path=ppt/slides/_rels/slide5.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4.jpeg"/><Relationship Id="rId7" Type="http://schemas.openxmlformats.org/officeDocument/2006/relationships/image" Target="../media/image8.jpeg"/><Relationship Id="rId12" Type="http://schemas.openxmlformats.org/officeDocument/2006/relationships/image" Target="../media/image1.jpeg"/><Relationship Id="rId2"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image" Target="../media/image7.jpeg"/><Relationship Id="rId11" Type="http://schemas.openxmlformats.org/officeDocument/2006/relationships/image" Target="../media/image11.png"/><Relationship Id="rId5" Type="http://schemas.openxmlformats.org/officeDocument/2006/relationships/image" Target="../media/image6.jpeg"/><Relationship Id="rId10" Type="http://schemas.openxmlformats.org/officeDocument/2006/relationships/image" Target="../media/image2.jpeg"/><Relationship Id="rId4" Type="http://schemas.openxmlformats.org/officeDocument/2006/relationships/image" Target="../media/image5.jpeg"/><Relationship Id="rId9" Type="http://schemas.openxmlformats.org/officeDocument/2006/relationships/image" Target="../media/image10.jpeg"/></Relationships>
</file>

<file path=ppt/slides/_rels/slide6.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4.jpeg"/><Relationship Id="rId7" Type="http://schemas.openxmlformats.org/officeDocument/2006/relationships/image" Target="../media/image8.jpeg"/><Relationship Id="rId12" Type="http://schemas.openxmlformats.org/officeDocument/2006/relationships/image" Target="../media/image1.jpeg"/><Relationship Id="rId2"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image" Target="../media/image7.jpeg"/><Relationship Id="rId11" Type="http://schemas.openxmlformats.org/officeDocument/2006/relationships/image" Target="../media/image2.jpeg"/><Relationship Id="rId5" Type="http://schemas.openxmlformats.org/officeDocument/2006/relationships/image" Target="../media/image6.jpeg"/><Relationship Id="rId10" Type="http://schemas.openxmlformats.org/officeDocument/2006/relationships/image" Target="../media/image11.png"/><Relationship Id="rId4" Type="http://schemas.openxmlformats.org/officeDocument/2006/relationships/image" Target="../media/image5.jpeg"/><Relationship Id="rId9" Type="http://schemas.openxmlformats.org/officeDocument/2006/relationships/image" Target="../media/image10.jpeg"/></Relationships>
</file>

<file path=ppt/slides/_rels/slide7.xml.rels><?xml version="1.0" encoding="UTF-8" standalone="yes"?>
<Relationships xmlns="http://schemas.openxmlformats.org/package/2006/relationships"><Relationship Id="rId8" Type="http://schemas.openxmlformats.org/officeDocument/2006/relationships/image" Target="../media/image8.jpeg"/><Relationship Id="rId13" Type="http://schemas.openxmlformats.org/officeDocument/2006/relationships/image" Target="../media/image2.jpeg"/><Relationship Id="rId3" Type="http://schemas.openxmlformats.org/officeDocument/2006/relationships/image" Target="../media/image3.jpeg"/><Relationship Id="rId7" Type="http://schemas.openxmlformats.org/officeDocument/2006/relationships/image" Target="../media/image7.jpeg"/><Relationship Id="rId12"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6.jpeg"/><Relationship Id="rId11" Type="http://schemas.openxmlformats.org/officeDocument/2006/relationships/image" Target="../media/image11.png"/><Relationship Id="rId5" Type="http://schemas.openxmlformats.org/officeDocument/2006/relationships/image" Target="../media/image5.jpeg"/><Relationship Id="rId10" Type="http://schemas.openxmlformats.org/officeDocument/2006/relationships/image" Target="../media/image10.jpeg"/><Relationship Id="rId4" Type="http://schemas.openxmlformats.org/officeDocument/2006/relationships/image" Target="../media/image4.jpeg"/><Relationship Id="rId9" Type="http://schemas.openxmlformats.org/officeDocument/2006/relationships/image" Target="../media/image9.jpe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8.jpeg"/><Relationship Id="rId13" Type="http://schemas.openxmlformats.org/officeDocument/2006/relationships/image" Target="../media/image2.jpeg"/><Relationship Id="rId3" Type="http://schemas.openxmlformats.org/officeDocument/2006/relationships/image" Target="../media/image3.jpeg"/><Relationship Id="rId7" Type="http://schemas.openxmlformats.org/officeDocument/2006/relationships/image" Target="../media/image7.jpeg"/><Relationship Id="rId12"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6.jpeg"/><Relationship Id="rId11" Type="http://schemas.openxmlformats.org/officeDocument/2006/relationships/image" Target="../media/image11.png"/><Relationship Id="rId5" Type="http://schemas.openxmlformats.org/officeDocument/2006/relationships/image" Target="../media/image5.jpeg"/><Relationship Id="rId10" Type="http://schemas.openxmlformats.org/officeDocument/2006/relationships/image" Target="../media/image10.jpeg"/><Relationship Id="rId4" Type="http://schemas.openxmlformats.org/officeDocument/2006/relationships/image" Target="../media/image4.jpeg"/><Relationship Id="rId9"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8" name="Picture 24" descr="Database | Bruker">
            <a:extLst>
              <a:ext uri="{FF2B5EF4-FFF2-40B4-BE49-F238E27FC236}">
                <a16:creationId xmlns:a16="http://schemas.microsoft.com/office/drawing/2014/main" id="{6D2B55B1-0883-47EA-A6B4-D530203D73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2758284" y="143727"/>
            <a:ext cx="500004" cy="500004"/>
          </a:xfrm>
          <a:prstGeom prst="rect">
            <a:avLst/>
          </a:prstGeom>
          <a:noFill/>
          <a:extLst>
            <a:ext uri="{909E8E84-426E-40DD-AFC4-6F175D3DCCD1}">
              <a14:hiddenFill xmlns:a14="http://schemas.microsoft.com/office/drawing/2010/main">
                <a:solidFill>
                  <a:srgbClr val="FFFFFF"/>
                </a:solidFill>
              </a14:hiddenFill>
            </a:ext>
          </a:extLst>
        </p:spPr>
      </p:pic>
      <p:sp>
        <p:nvSpPr>
          <p:cNvPr id="39" name="TextBox 38">
            <a:extLst>
              <a:ext uri="{FF2B5EF4-FFF2-40B4-BE49-F238E27FC236}">
                <a16:creationId xmlns:a16="http://schemas.microsoft.com/office/drawing/2014/main" id="{D5F1DE18-B006-414F-9C52-84677F5E0DE3}"/>
              </a:ext>
            </a:extLst>
          </p:cNvPr>
          <p:cNvSpPr txBox="1"/>
          <p:nvPr/>
        </p:nvSpPr>
        <p:spPr>
          <a:xfrm>
            <a:off x="3430241" y="111104"/>
            <a:ext cx="1244887"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 Tool</a:t>
            </a:r>
          </a:p>
        </p:txBody>
      </p:sp>
      <p:sp>
        <p:nvSpPr>
          <p:cNvPr id="40" name="TextBox 39">
            <a:extLst>
              <a:ext uri="{FF2B5EF4-FFF2-40B4-BE49-F238E27FC236}">
                <a16:creationId xmlns:a16="http://schemas.microsoft.com/office/drawing/2014/main" id="{46FBD28D-EDB7-44CE-A2BD-73B817E180A9}"/>
              </a:ext>
            </a:extLst>
          </p:cNvPr>
          <p:cNvSpPr txBox="1"/>
          <p:nvPr/>
        </p:nvSpPr>
        <p:spPr>
          <a:xfrm>
            <a:off x="3430241" y="925222"/>
            <a:ext cx="1244887"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 Tool</a:t>
            </a:r>
          </a:p>
        </p:txBody>
      </p:sp>
      <p:sp>
        <p:nvSpPr>
          <p:cNvPr id="41" name="TextBox 40">
            <a:extLst>
              <a:ext uri="{FF2B5EF4-FFF2-40B4-BE49-F238E27FC236}">
                <a16:creationId xmlns:a16="http://schemas.microsoft.com/office/drawing/2014/main" id="{E08143CD-12B8-46F6-AA4E-E8F75C0D0FC2}"/>
              </a:ext>
            </a:extLst>
          </p:cNvPr>
          <p:cNvSpPr txBox="1"/>
          <p:nvPr/>
        </p:nvSpPr>
        <p:spPr>
          <a:xfrm>
            <a:off x="3430240" y="1803917"/>
            <a:ext cx="1244887"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 Tool</a:t>
            </a:r>
          </a:p>
        </p:txBody>
      </p:sp>
      <p:sp>
        <p:nvSpPr>
          <p:cNvPr id="42" name="TextBox 41">
            <a:extLst>
              <a:ext uri="{FF2B5EF4-FFF2-40B4-BE49-F238E27FC236}">
                <a16:creationId xmlns:a16="http://schemas.microsoft.com/office/drawing/2014/main" id="{6EAA2E7E-CB13-45A6-A5B1-65EA582345B8}"/>
              </a:ext>
            </a:extLst>
          </p:cNvPr>
          <p:cNvSpPr txBox="1"/>
          <p:nvPr/>
        </p:nvSpPr>
        <p:spPr>
          <a:xfrm>
            <a:off x="3430240" y="2673835"/>
            <a:ext cx="1244888"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 Tool</a:t>
            </a:r>
          </a:p>
        </p:txBody>
      </p:sp>
      <p:sp>
        <p:nvSpPr>
          <p:cNvPr id="43" name="TextBox 42">
            <a:extLst>
              <a:ext uri="{FF2B5EF4-FFF2-40B4-BE49-F238E27FC236}">
                <a16:creationId xmlns:a16="http://schemas.microsoft.com/office/drawing/2014/main" id="{80C1C3B6-5143-4104-895F-7AA09943FFA4}"/>
              </a:ext>
            </a:extLst>
          </p:cNvPr>
          <p:cNvSpPr txBox="1"/>
          <p:nvPr/>
        </p:nvSpPr>
        <p:spPr>
          <a:xfrm>
            <a:off x="3430238" y="3512824"/>
            <a:ext cx="1244887"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 Tool</a:t>
            </a:r>
          </a:p>
        </p:txBody>
      </p:sp>
      <p:sp>
        <p:nvSpPr>
          <p:cNvPr id="44" name="TextBox 43">
            <a:extLst>
              <a:ext uri="{FF2B5EF4-FFF2-40B4-BE49-F238E27FC236}">
                <a16:creationId xmlns:a16="http://schemas.microsoft.com/office/drawing/2014/main" id="{89FBC75A-AB86-4C96-A40C-7CF3F1780993}"/>
              </a:ext>
            </a:extLst>
          </p:cNvPr>
          <p:cNvSpPr txBox="1"/>
          <p:nvPr/>
        </p:nvSpPr>
        <p:spPr>
          <a:xfrm>
            <a:off x="3430238" y="4382742"/>
            <a:ext cx="1244887"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 Tool</a:t>
            </a:r>
          </a:p>
        </p:txBody>
      </p:sp>
      <p:sp>
        <p:nvSpPr>
          <p:cNvPr id="45" name="TextBox 44">
            <a:extLst>
              <a:ext uri="{FF2B5EF4-FFF2-40B4-BE49-F238E27FC236}">
                <a16:creationId xmlns:a16="http://schemas.microsoft.com/office/drawing/2014/main" id="{8D1336F1-4551-4386-96B6-7568FA567086}"/>
              </a:ext>
            </a:extLst>
          </p:cNvPr>
          <p:cNvSpPr txBox="1"/>
          <p:nvPr/>
        </p:nvSpPr>
        <p:spPr>
          <a:xfrm>
            <a:off x="3430238" y="5241333"/>
            <a:ext cx="1244888"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 Tool</a:t>
            </a:r>
          </a:p>
        </p:txBody>
      </p:sp>
      <p:sp>
        <p:nvSpPr>
          <p:cNvPr id="46" name="TextBox 45">
            <a:extLst>
              <a:ext uri="{FF2B5EF4-FFF2-40B4-BE49-F238E27FC236}">
                <a16:creationId xmlns:a16="http://schemas.microsoft.com/office/drawing/2014/main" id="{DBDBC19E-6F25-47B3-BC16-A8E9BC139D02}"/>
              </a:ext>
            </a:extLst>
          </p:cNvPr>
          <p:cNvSpPr txBox="1"/>
          <p:nvPr/>
        </p:nvSpPr>
        <p:spPr>
          <a:xfrm>
            <a:off x="3430237" y="6159376"/>
            <a:ext cx="1244888"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 Tool</a:t>
            </a:r>
          </a:p>
        </p:txBody>
      </p:sp>
      <p:pic>
        <p:nvPicPr>
          <p:cNvPr id="1050" name="Picture 26" descr="What skills are necessary for a data analyst? – Film Daily">
            <a:extLst>
              <a:ext uri="{FF2B5EF4-FFF2-40B4-BE49-F238E27FC236}">
                <a16:creationId xmlns:a16="http://schemas.microsoft.com/office/drawing/2014/main" id="{1A273B6B-4FC6-426D-8D54-569558C26A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45935" y="2913781"/>
            <a:ext cx="978472" cy="978472"/>
          </a:xfrm>
          <a:prstGeom prst="rect">
            <a:avLst/>
          </a:prstGeom>
          <a:noFill/>
          <a:extLst>
            <a:ext uri="{909E8E84-426E-40DD-AFC4-6F175D3DCCD1}">
              <a14:hiddenFill xmlns:a14="http://schemas.microsoft.com/office/drawing/2010/main">
                <a:solidFill>
                  <a:srgbClr val="FFFFFF"/>
                </a:solidFill>
              </a14:hiddenFill>
            </a:ext>
          </a:extLst>
        </p:spPr>
      </p:pic>
      <p:grpSp>
        <p:nvGrpSpPr>
          <p:cNvPr id="1039" name="Group 1038">
            <a:extLst>
              <a:ext uri="{FF2B5EF4-FFF2-40B4-BE49-F238E27FC236}">
                <a16:creationId xmlns:a16="http://schemas.microsoft.com/office/drawing/2014/main" id="{1BDAA476-414E-4002-A44C-2D545A129C72}"/>
              </a:ext>
            </a:extLst>
          </p:cNvPr>
          <p:cNvGrpSpPr/>
          <p:nvPr/>
        </p:nvGrpSpPr>
        <p:grpSpPr>
          <a:xfrm>
            <a:off x="-63289" y="-56023"/>
            <a:ext cx="2600325" cy="6906099"/>
            <a:chOff x="-63289" y="-56023"/>
            <a:chExt cx="2600325" cy="6906099"/>
          </a:xfrm>
        </p:grpSpPr>
        <p:pic>
          <p:nvPicPr>
            <p:cNvPr id="1026" name="Picture 2" descr="CCTV 101">
              <a:extLst>
                <a:ext uri="{FF2B5EF4-FFF2-40B4-BE49-F238E27FC236}">
                  <a16:creationId xmlns:a16="http://schemas.microsoft.com/office/drawing/2014/main" id="{57F2336B-57DB-4C60-8321-9F9F282220E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142045" y="89932"/>
              <a:ext cx="1037810" cy="63865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SimpliSafe Smart Indoor Motion Sensor in the Motion Sensors &amp; Detectors  department at Lowes.com">
              <a:extLst>
                <a:ext uri="{FF2B5EF4-FFF2-40B4-BE49-F238E27FC236}">
                  <a16:creationId xmlns:a16="http://schemas.microsoft.com/office/drawing/2014/main" id="{E4468B39-1278-4631-8BF2-CBBDD7A1494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6656" y="741180"/>
              <a:ext cx="952053" cy="95205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Buy X11 4G LTE Smart WiFi Router 300Mbps High Power SIM Card Wireless CPE  Router With 4pcs External Ant at affordable prices — free shipping, real  reviews with photos — Joom">
              <a:extLst>
                <a:ext uri="{FF2B5EF4-FFF2-40B4-BE49-F238E27FC236}">
                  <a16:creationId xmlns:a16="http://schemas.microsoft.com/office/drawing/2014/main" id="{7FF90EDF-CEE9-4CA1-AE6A-AFCB3F398D7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5159" y="1701636"/>
              <a:ext cx="879311" cy="789339"/>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A78B892D-B377-4AAD-8D4F-78C98821AC7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4578" y="4381657"/>
              <a:ext cx="600633" cy="600633"/>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Apple Watch Series 3 GPS, 38mm Silver Aluminum Case with White Sport Band -  Apple">
              <a:extLst>
                <a:ext uri="{FF2B5EF4-FFF2-40B4-BE49-F238E27FC236}">
                  <a16:creationId xmlns:a16="http://schemas.microsoft.com/office/drawing/2014/main" id="{B5432792-6A51-4288-88AE-E18A5A3FEDE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1841" y="5142252"/>
              <a:ext cx="1007536" cy="791039"/>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Google Home - Smart Speaker &amp; Google Assistant, Light Grey &amp; White">
              <a:extLst>
                <a:ext uri="{FF2B5EF4-FFF2-40B4-BE49-F238E27FC236}">
                  <a16:creationId xmlns:a16="http://schemas.microsoft.com/office/drawing/2014/main" id="{FC1A4CAD-AFB1-48B6-B2FF-19D777B2309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1612" y="6059037"/>
              <a:ext cx="824095" cy="791039"/>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Bose® Portable Home Speaker (Luxe Silver) Wireless portable speaker with  built-in Amazon Alexa, Google Assistant, Apple AirPlay® 2, and Bluetooth®  at Crutchfield">
              <a:extLst>
                <a:ext uri="{FF2B5EF4-FFF2-40B4-BE49-F238E27FC236}">
                  <a16:creationId xmlns:a16="http://schemas.microsoft.com/office/drawing/2014/main" id="{4CDB91FE-6362-4264-A7F2-DE814C60E00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754" y="2594062"/>
              <a:ext cx="1205330" cy="732406"/>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Global Smart Refrigerator Market Size, Growth | Industry Report 2028">
              <a:extLst>
                <a:ext uri="{FF2B5EF4-FFF2-40B4-BE49-F238E27FC236}">
                  <a16:creationId xmlns:a16="http://schemas.microsoft.com/office/drawing/2014/main" id="{02A1AB2C-9C2A-4F03-9A86-CD5CA02CFF40}"/>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flipH="1">
              <a:off x="73777" y="3496061"/>
              <a:ext cx="1037809" cy="69187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6F9E340-63BA-4D78-ABD8-F23DACA74DED}"/>
                </a:ext>
              </a:extLst>
            </p:cNvPr>
            <p:cNvSpPr txBox="1"/>
            <p:nvPr/>
          </p:nvSpPr>
          <p:spPr>
            <a:xfrm>
              <a:off x="1421541" y="111104"/>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15" name="TextBox 14">
              <a:extLst>
                <a:ext uri="{FF2B5EF4-FFF2-40B4-BE49-F238E27FC236}">
                  <a16:creationId xmlns:a16="http://schemas.microsoft.com/office/drawing/2014/main" id="{F5760B03-44DC-4714-A62B-B0849B11F3B5}"/>
                </a:ext>
              </a:extLst>
            </p:cNvPr>
            <p:cNvSpPr txBox="1"/>
            <p:nvPr/>
          </p:nvSpPr>
          <p:spPr>
            <a:xfrm>
              <a:off x="1421541" y="925222"/>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16" name="TextBox 15">
              <a:extLst>
                <a:ext uri="{FF2B5EF4-FFF2-40B4-BE49-F238E27FC236}">
                  <a16:creationId xmlns:a16="http://schemas.microsoft.com/office/drawing/2014/main" id="{8104D8AA-C2E5-4C66-98DD-6BD50F38367B}"/>
                </a:ext>
              </a:extLst>
            </p:cNvPr>
            <p:cNvSpPr txBox="1"/>
            <p:nvPr/>
          </p:nvSpPr>
          <p:spPr>
            <a:xfrm>
              <a:off x="1421540" y="1804726"/>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17" name="TextBox 16">
              <a:extLst>
                <a:ext uri="{FF2B5EF4-FFF2-40B4-BE49-F238E27FC236}">
                  <a16:creationId xmlns:a16="http://schemas.microsoft.com/office/drawing/2014/main" id="{2F1B25A7-98F3-46F7-874C-5EBF4DDCBB9A}"/>
                </a:ext>
              </a:extLst>
            </p:cNvPr>
            <p:cNvSpPr txBox="1"/>
            <p:nvPr/>
          </p:nvSpPr>
          <p:spPr>
            <a:xfrm>
              <a:off x="1421539" y="2661807"/>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18" name="TextBox 17">
              <a:extLst>
                <a:ext uri="{FF2B5EF4-FFF2-40B4-BE49-F238E27FC236}">
                  <a16:creationId xmlns:a16="http://schemas.microsoft.com/office/drawing/2014/main" id="{3D58B035-5BEB-415C-939C-EC2854E5419E}"/>
                </a:ext>
              </a:extLst>
            </p:cNvPr>
            <p:cNvSpPr txBox="1"/>
            <p:nvPr/>
          </p:nvSpPr>
          <p:spPr>
            <a:xfrm>
              <a:off x="1421538" y="3549611"/>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19" name="TextBox 18">
              <a:extLst>
                <a:ext uri="{FF2B5EF4-FFF2-40B4-BE49-F238E27FC236}">
                  <a16:creationId xmlns:a16="http://schemas.microsoft.com/office/drawing/2014/main" id="{9DF5E0F2-C837-4AAE-9BFD-FDD8F34E6A99}"/>
                </a:ext>
              </a:extLst>
            </p:cNvPr>
            <p:cNvSpPr txBox="1"/>
            <p:nvPr/>
          </p:nvSpPr>
          <p:spPr>
            <a:xfrm>
              <a:off x="1421537" y="4385502"/>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20" name="TextBox 19">
              <a:extLst>
                <a:ext uri="{FF2B5EF4-FFF2-40B4-BE49-F238E27FC236}">
                  <a16:creationId xmlns:a16="http://schemas.microsoft.com/office/drawing/2014/main" id="{7550D2CF-8A99-41AA-9E9C-8B1827FFF5A0}"/>
                </a:ext>
              </a:extLst>
            </p:cNvPr>
            <p:cNvSpPr txBox="1"/>
            <p:nvPr/>
          </p:nvSpPr>
          <p:spPr>
            <a:xfrm>
              <a:off x="1421536" y="5248836"/>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21" name="TextBox 20">
              <a:extLst>
                <a:ext uri="{FF2B5EF4-FFF2-40B4-BE49-F238E27FC236}">
                  <a16:creationId xmlns:a16="http://schemas.microsoft.com/office/drawing/2014/main" id="{D8FFBD53-6905-4A11-9C11-C43546F2EA3D}"/>
                </a:ext>
              </a:extLst>
            </p:cNvPr>
            <p:cNvSpPr txBox="1"/>
            <p:nvPr/>
          </p:nvSpPr>
          <p:spPr>
            <a:xfrm>
              <a:off x="1421535" y="6167792"/>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5" name="TextBox 4">
              <a:extLst>
                <a:ext uri="{FF2B5EF4-FFF2-40B4-BE49-F238E27FC236}">
                  <a16:creationId xmlns:a16="http://schemas.microsoft.com/office/drawing/2014/main" id="{9F3EABA6-5F7E-4CF1-978D-930E76F01D2B}"/>
                </a:ext>
              </a:extLst>
            </p:cNvPr>
            <p:cNvSpPr txBox="1"/>
            <p:nvPr/>
          </p:nvSpPr>
          <p:spPr>
            <a:xfrm>
              <a:off x="-63289" y="-56023"/>
              <a:ext cx="646716" cy="276999"/>
            </a:xfrm>
            <a:prstGeom prst="rect">
              <a:avLst/>
            </a:prstGeom>
            <a:noFill/>
          </p:spPr>
          <p:txBody>
            <a:bodyPr wrap="none" rtlCol="0">
              <a:spAutoFit/>
            </a:bodyPr>
            <a:lstStyle/>
            <a:p>
              <a:r>
                <a:rPr lang="en-US" sz="1200" dirty="0"/>
                <a:t>camera</a:t>
              </a:r>
            </a:p>
          </p:txBody>
        </p:sp>
        <p:sp>
          <p:nvSpPr>
            <p:cNvPr id="23" name="TextBox 22">
              <a:extLst>
                <a:ext uri="{FF2B5EF4-FFF2-40B4-BE49-F238E27FC236}">
                  <a16:creationId xmlns:a16="http://schemas.microsoft.com/office/drawing/2014/main" id="{E6956B31-C1CA-4A6F-83B5-F4B8C581E648}"/>
                </a:ext>
              </a:extLst>
            </p:cNvPr>
            <p:cNvSpPr txBox="1"/>
            <p:nvPr/>
          </p:nvSpPr>
          <p:spPr>
            <a:xfrm>
              <a:off x="-63289" y="671276"/>
              <a:ext cx="1214628" cy="276999"/>
            </a:xfrm>
            <a:prstGeom prst="rect">
              <a:avLst/>
            </a:prstGeom>
            <a:noFill/>
          </p:spPr>
          <p:txBody>
            <a:bodyPr wrap="none" rtlCol="0">
              <a:spAutoFit/>
            </a:bodyPr>
            <a:lstStyle/>
            <a:p>
              <a:r>
                <a:rPr lang="en-US" sz="1200" dirty="0"/>
                <a:t>Motion detector</a:t>
              </a:r>
            </a:p>
          </p:txBody>
        </p:sp>
        <p:sp>
          <p:nvSpPr>
            <p:cNvPr id="24" name="TextBox 23">
              <a:extLst>
                <a:ext uri="{FF2B5EF4-FFF2-40B4-BE49-F238E27FC236}">
                  <a16:creationId xmlns:a16="http://schemas.microsoft.com/office/drawing/2014/main" id="{12984E98-E459-453D-9A6E-59DBEBD179CE}"/>
                </a:ext>
              </a:extLst>
            </p:cNvPr>
            <p:cNvSpPr txBox="1"/>
            <p:nvPr/>
          </p:nvSpPr>
          <p:spPr>
            <a:xfrm>
              <a:off x="-11724" y="1603306"/>
              <a:ext cx="1001556" cy="276999"/>
            </a:xfrm>
            <a:prstGeom prst="rect">
              <a:avLst/>
            </a:prstGeom>
            <a:noFill/>
          </p:spPr>
          <p:txBody>
            <a:bodyPr wrap="none" rtlCol="0">
              <a:spAutoFit/>
            </a:bodyPr>
            <a:lstStyle/>
            <a:p>
              <a:r>
                <a:rPr lang="en-US" sz="1200" dirty="0"/>
                <a:t>Network hub</a:t>
              </a:r>
            </a:p>
          </p:txBody>
        </p:sp>
        <p:sp>
          <p:nvSpPr>
            <p:cNvPr id="25" name="TextBox 24">
              <a:extLst>
                <a:ext uri="{FF2B5EF4-FFF2-40B4-BE49-F238E27FC236}">
                  <a16:creationId xmlns:a16="http://schemas.microsoft.com/office/drawing/2014/main" id="{6EE2C2EC-4114-4579-86C2-B9DEB1D61DA3}"/>
                </a:ext>
              </a:extLst>
            </p:cNvPr>
            <p:cNvSpPr txBox="1"/>
            <p:nvPr/>
          </p:nvSpPr>
          <p:spPr>
            <a:xfrm>
              <a:off x="-60613" y="2396836"/>
              <a:ext cx="1240468" cy="276999"/>
            </a:xfrm>
            <a:prstGeom prst="rect">
              <a:avLst/>
            </a:prstGeom>
            <a:noFill/>
          </p:spPr>
          <p:txBody>
            <a:bodyPr wrap="none" rtlCol="0">
              <a:spAutoFit/>
            </a:bodyPr>
            <a:lstStyle/>
            <a:p>
              <a:r>
                <a:rPr lang="en-US" sz="1200" dirty="0"/>
                <a:t>Wireless speaker</a:t>
              </a:r>
            </a:p>
          </p:txBody>
        </p:sp>
        <p:sp>
          <p:nvSpPr>
            <p:cNvPr id="26" name="TextBox 25">
              <a:extLst>
                <a:ext uri="{FF2B5EF4-FFF2-40B4-BE49-F238E27FC236}">
                  <a16:creationId xmlns:a16="http://schemas.microsoft.com/office/drawing/2014/main" id="{95E23ECD-9D86-4BA9-AC87-D9FF04359444}"/>
                </a:ext>
              </a:extLst>
            </p:cNvPr>
            <p:cNvSpPr txBox="1"/>
            <p:nvPr/>
          </p:nvSpPr>
          <p:spPr>
            <a:xfrm>
              <a:off x="-63289" y="3266321"/>
              <a:ext cx="978473" cy="276999"/>
            </a:xfrm>
            <a:prstGeom prst="rect">
              <a:avLst/>
            </a:prstGeom>
            <a:noFill/>
          </p:spPr>
          <p:txBody>
            <a:bodyPr wrap="none" rtlCol="0">
              <a:spAutoFit/>
            </a:bodyPr>
            <a:lstStyle/>
            <a:p>
              <a:r>
                <a:rPr lang="en-US" sz="1200" dirty="0"/>
                <a:t>Smart Fridge</a:t>
              </a:r>
            </a:p>
          </p:txBody>
        </p:sp>
        <p:sp>
          <p:nvSpPr>
            <p:cNvPr id="27" name="TextBox 26">
              <a:extLst>
                <a:ext uri="{FF2B5EF4-FFF2-40B4-BE49-F238E27FC236}">
                  <a16:creationId xmlns:a16="http://schemas.microsoft.com/office/drawing/2014/main" id="{633A255B-60F8-4CF5-99D0-7FD2A29A46DC}"/>
                </a:ext>
              </a:extLst>
            </p:cNvPr>
            <p:cNvSpPr txBox="1"/>
            <p:nvPr/>
          </p:nvSpPr>
          <p:spPr>
            <a:xfrm>
              <a:off x="-53222" y="4172194"/>
              <a:ext cx="990977" cy="276999"/>
            </a:xfrm>
            <a:prstGeom prst="rect">
              <a:avLst/>
            </a:prstGeom>
            <a:noFill/>
          </p:spPr>
          <p:txBody>
            <a:bodyPr wrap="none" rtlCol="0">
              <a:spAutoFit/>
            </a:bodyPr>
            <a:lstStyle/>
            <a:p>
              <a:r>
                <a:rPr lang="en-US" sz="1200" dirty="0"/>
                <a:t>Smart phone</a:t>
              </a:r>
            </a:p>
          </p:txBody>
        </p:sp>
        <p:sp>
          <p:nvSpPr>
            <p:cNvPr id="28" name="TextBox 27">
              <a:extLst>
                <a:ext uri="{FF2B5EF4-FFF2-40B4-BE49-F238E27FC236}">
                  <a16:creationId xmlns:a16="http://schemas.microsoft.com/office/drawing/2014/main" id="{2AFCCDDF-AD20-48F4-AA96-16627DBAE94C}"/>
                </a:ext>
              </a:extLst>
            </p:cNvPr>
            <p:cNvSpPr txBox="1"/>
            <p:nvPr/>
          </p:nvSpPr>
          <p:spPr>
            <a:xfrm>
              <a:off x="-53222" y="4973229"/>
              <a:ext cx="968342" cy="276999"/>
            </a:xfrm>
            <a:prstGeom prst="rect">
              <a:avLst/>
            </a:prstGeom>
            <a:noFill/>
          </p:spPr>
          <p:txBody>
            <a:bodyPr wrap="none" rtlCol="0">
              <a:spAutoFit/>
            </a:bodyPr>
            <a:lstStyle/>
            <a:p>
              <a:r>
                <a:rPr lang="en-US" sz="1200" dirty="0"/>
                <a:t>Smart watch</a:t>
              </a:r>
            </a:p>
          </p:txBody>
        </p:sp>
        <p:sp>
          <p:nvSpPr>
            <p:cNvPr id="29" name="TextBox 28">
              <a:extLst>
                <a:ext uri="{FF2B5EF4-FFF2-40B4-BE49-F238E27FC236}">
                  <a16:creationId xmlns:a16="http://schemas.microsoft.com/office/drawing/2014/main" id="{AA148328-FE84-4B35-82D3-2188171BF788}"/>
                </a:ext>
              </a:extLst>
            </p:cNvPr>
            <p:cNvSpPr txBox="1"/>
            <p:nvPr/>
          </p:nvSpPr>
          <p:spPr>
            <a:xfrm>
              <a:off x="-58224" y="5826471"/>
              <a:ext cx="922047" cy="276999"/>
            </a:xfrm>
            <a:prstGeom prst="rect">
              <a:avLst/>
            </a:prstGeom>
            <a:noFill/>
          </p:spPr>
          <p:txBody>
            <a:bodyPr wrap="none" rtlCol="0">
              <a:spAutoFit/>
            </a:bodyPr>
            <a:lstStyle/>
            <a:p>
              <a:r>
                <a:rPr lang="en-US" sz="1200" dirty="0"/>
                <a:t>Google Hub</a:t>
              </a:r>
            </a:p>
          </p:txBody>
        </p:sp>
        <p:cxnSp>
          <p:nvCxnSpPr>
            <p:cNvPr id="9" name="Straight Arrow Connector 8">
              <a:extLst>
                <a:ext uri="{FF2B5EF4-FFF2-40B4-BE49-F238E27FC236}">
                  <a16:creationId xmlns:a16="http://schemas.microsoft.com/office/drawing/2014/main" id="{54D73460-725A-4A34-9A1F-FF2EB54F400E}"/>
                </a:ext>
              </a:extLst>
            </p:cNvPr>
            <p:cNvCxnSpPr>
              <a:cxnSpLocks/>
              <a:stCxn id="1026" idx="1"/>
              <a:endCxn id="4" idx="1"/>
            </p:cNvCxnSpPr>
            <p:nvPr/>
          </p:nvCxnSpPr>
          <p:spPr>
            <a:xfrm flipV="1">
              <a:off x="1179855" y="403492"/>
              <a:ext cx="241686" cy="57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AF9057DF-E1C5-482D-BB68-B716946A996A}"/>
                </a:ext>
              </a:extLst>
            </p:cNvPr>
            <p:cNvCxnSpPr>
              <a:cxnSpLocks/>
              <a:stCxn id="1030" idx="3"/>
              <a:endCxn id="15" idx="1"/>
            </p:cNvCxnSpPr>
            <p:nvPr/>
          </p:nvCxnSpPr>
          <p:spPr>
            <a:xfrm>
              <a:off x="1068709" y="1217207"/>
              <a:ext cx="352832" cy="4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480728D4-BF8A-4274-B22F-733DC48FAC68}"/>
                </a:ext>
              </a:extLst>
            </p:cNvPr>
            <p:cNvCxnSpPr>
              <a:stCxn id="1032" idx="3"/>
              <a:endCxn id="16" idx="1"/>
            </p:cNvCxnSpPr>
            <p:nvPr/>
          </p:nvCxnSpPr>
          <p:spPr>
            <a:xfrm>
              <a:off x="1034470" y="2096306"/>
              <a:ext cx="387070" cy="8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7546A296-D94A-47AC-9830-3CF698423AEB}"/>
                </a:ext>
              </a:extLst>
            </p:cNvPr>
            <p:cNvCxnSpPr>
              <a:stCxn id="1042" idx="3"/>
              <a:endCxn id="17" idx="1"/>
            </p:cNvCxnSpPr>
            <p:nvPr/>
          </p:nvCxnSpPr>
          <p:spPr>
            <a:xfrm flipV="1">
              <a:off x="1196576" y="2954195"/>
              <a:ext cx="224963" cy="60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F07B742F-B9D1-416A-9786-A387843F11B2}"/>
                </a:ext>
              </a:extLst>
            </p:cNvPr>
            <p:cNvCxnSpPr>
              <a:cxnSpLocks/>
              <a:stCxn id="1044" idx="1"/>
              <a:endCxn id="18" idx="1"/>
            </p:cNvCxnSpPr>
            <p:nvPr/>
          </p:nvCxnSpPr>
          <p:spPr>
            <a:xfrm>
              <a:off x="1111586" y="3841998"/>
              <a:ext cx="30995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2A9E92ED-BAC7-469D-BC92-CDF9BCE0EABC}"/>
                </a:ext>
              </a:extLst>
            </p:cNvPr>
            <p:cNvCxnSpPr>
              <a:stCxn id="1036" idx="3"/>
              <a:endCxn id="19" idx="1"/>
            </p:cNvCxnSpPr>
            <p:nvPr/>
          </p:nvCxnSpPr>
          <p:spPr>
            <a:xfrm flipV="1">
              <a:off x="985211" y="4677890"/>
              <a:ext cx="436326" cy="40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A04DEDEB-15C7-426A-A1CD-2CA6C0BDB792}"/>
                </a:ext>
              </a:extLst>
            </p:cNvPr>
            <p:cNvCxnSpPr>
              <a:stCxn id="1038" idx="3"/>
              <a:endCxn id="20" idx="1"/>
            </p:cNvCxnSpPr>
            <p:nvPr/>
          </p:nvCxnSpPr>
          <p:spPr>
            <a:xfrm>
              <a:off x="1119377" y="5537772"/>
              <a:ext cx="302159" cy="34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578269A9-DABF-43A3-B638-5FCFCBCE4EB8}"/>
                </a:ext>
              </a:extLst>
            </p:cNvPr>
            <p:cNvCxnSpPr>
              <a:stCxn id="1040" idx="3"/>
              <a:endCxn id="21" idx="1"/>
            </p:cNvCxnSpPr>
            <p:nvPr/>
          </p:nvCxnSpPr>
          <p:spPr>
            <a:xfrm>
              <a:off x="965707" y="6454557"/>
              <a:ext cx="455828" cy="56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80" name="Straight Arrow Connector 79">
            <a:extLst>
              <a:ext uri="{FF2B5EF4-FFF2-40B4-BE49-F238E27FC236}">
                <a16:creationId xmlns:a16="http://schemas.microsoft.com/office/drawing/2014/main" id="{5007BBBD-FE2F-40CD-8B2B-46AE7A8217AD}"/>
              </a:ext>
            </a:extLst>
          </p:cNvPr>
          <p:cNvCxnSpPr>
            <a:cxnSpLocks/>
            <a:endCxn id="1048" idx="3"/>
          </p:cNvCxnSpPr>
          <p:nvPr/>
        </p:nvCxnSpPr>
        <p:spPr>
          <a:xfrm>
            <a:off x="2519718" y="393729"/>
            <a:ext cx="23856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3" name="Straight Arrow Connector 1032">
            <a:extLst>
              <a:ext uri="{FF2B5EF4-FFF2-40B4-BE49-F238E27FC236}">
                <a16:creationId xmlns:a16="http://schemas.microsoft.com/office/drawing/2014/main" id="{9DF30DA5-2FCD-4A2A-A77B-F2467E42E40B}"/>
              </a:ext>
            </a:extLst>
          </p:cNvPr>
          <p:cNvCxnSpPr>
            <a:stCxn id="1048" idx="1"/>
            <a:endCxn id="39" idx="1"/>
          </p:cNvCxnSpPr>
          <p:nvPr/>
        </p:nvCxnSpPr>
        <p:spPr>
          <a:xfrm>
            <a:off x="3258288" y="393729"/>
            <a:ext cx="171953" cy="97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85" name="Picture 24" descr="Database | Bruker">
            <a:extLst>
              <a:ext uri="{FF2B5EF4-FFF2-40B4-BE49-F238E27FC236}">
                <a16:creationId xmlns:a16="http://schemas.microsoft.com/office/drawing/2014/main" id="{4CD3368A-3059-4626-BC19-E404FD5914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2758284" y="950872"/>
            <a:ext cx="500004" cy="500004"/>
          </a:xfrm>
          <a:prstGeom prst="rect">
            <a:avLst/>
          </a:prstGeom>
          <a:noFill/>
          <a:extLst>
            <a:ext uri="{909E8E84-426E-40DD-AFC4-6F175D3DCCD1}">
              <a14:hiddenFill xmlns:a14="http://schemas.microsoft.com/office/drawing/2010/main">
                <a:solidFill>
                  <a:srgbClr val="FFFFFF"/>
                </a:solidFill>
              </a14:hiddenFill>
            </a:ext>
          </a:extLst>
        </p:spPr>
      </p:pic>
      <p:cxnSp>
        <p:nvCxnSpPr>
          <p:cNvPr id="86" name="Straight Arrow Connector 85">
            <a:extLst>
              <a:ext uri="{FF2B5EF4-FFF2-40B4-BE49-F238E27FC236}">
                <a16:creationId xmlns:a16="http://schemas.microsoft.com/office/drawing/2014/main" id="{86FB46E2-47DD-4CC2-912C-3FB9B283BE93}"/>
              </a:ext>
            </a:extLst>
          </p:cNvPr>
          <p:cNvCxnSpPr>
            <a:cxnSpLocks/>
            <a:endCxn id="85" idx="3"/>
          </p:cNvCxnSpPr>
          <p:nvPr/>
        </p:nvCxnSpPr>
        <p:spPr>
          <a:xfrm>
            <a:off x="2519718" y="1200874"/>
            <a:ext cx="23856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8F49E844-C2DA-4C11-ACCE-07E947776D0C}"/>
              </a:ext>
            </a:extLst>
          </p:cNvPr>
          <p:cNvCxnSpPr>
            <a:stCxn id="85" idx="1"/>
          </p:cNvCxnSpPr>
          <p:nvPr/>
        </p:nvCxnSpPr>
        <p:spPr>
          <a:xfrm>
            <a:off x="3258288" y="1200874"/>
            <a:ext cx="171953" cy="97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88" name="Picture 24" descr="Database | Bruker">
            <a:extLst>
              <a:ext uri="{FF2B5EF4-FFF2-40B4-BE49-F238E27FC236}">
                <a16:creationId xmlns:a16="http://schemas.microsoft.com/office/drawing/2014/main" id="{496D5F95-85F3-4B61-9FA1-6D2BC1847E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2758284" y="1858111"/>
            <a:ext cx="500004" cy="500004"/>
          </a:xfrm>
          <a:prstGeom prst="rect">
            <a:avLst/>
          </a:prstGeom>
          <a:noFill/>
          <a:extLst>
            <a:ext uri="{909E8E84-426E-40DD-AFC4-6F175D3DCCD1}">
              <a14:hiddenFill xmlns:a14="http://schemas.microsoft.com/office/drawing/2010/main">
                <a:solidFill>
                  <a:srgbClr val="FFFFFF"/>
                </a:solidFill>
              </a14:hiddenFill>
            </a:ext>
          </a:extLst>
        </p:spPr>
      </p:pic>
      <p:cxnSp>
        <p:nvCxnSpPr>
          <p:cNvPr id="89" name="Straight Arrow Connector 88">
            <a:extLst>
              <a:ext uri="{FF2B5EF4-FFF2-40B4-BE49-F238E27FC236}">
                <a16:creationId xmlns:a16="http://schemas.microsoft.com/office/drawing/2014/main" id="{9AB2138A-1DB2-47FE-8661-B89E0C143503}"/>
              </a:ext>
            </a:extLst>
          </p:cNvPr>
          <p:cNvCxnSpPr>
            <a:cxnSpLocks/>
            <a:endCxn id="88" idx="3"/>
          </p:cNvCxnSpPr>
          <p:nvPr/>
        </p:nvCxnSpPr>
        <p:spPr>
          <a:xfrm>
            <a:off x="2519718" y="2108113"/>
            <a:ext cx="23856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370A4C6E-0A49-4D44-907B-74E7F0AFA97E}"/>
              </a:ext>
            </a:extLst>
          </p:cNvPr>
          <p:cNvCxnSpPr>
            <a:stCxn id="88" idx="1"/>
          </p:cNvCxnSpPr>
          <p:nvPr/>
        </p:nvCxnSpPr>
        <p:spPr>
          <a:xfrm>
            <a:off x="3258288" y="2108113"/>
            <a:ext cx="171953" cy="97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91" name="Picture 24" descr="Database | Bruker">
            <a:extLst>
              <a:ext uri="{FF2B5EF4-FFF2-40B4-BE49-F238E27FC236}">
                <a16:creationId xmlns:a16="http://schemas.microsoft.com/office/drawing/2014/main" id="{11F899A5-5772-4393-9567-C9AD468B5F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2758284" y="2675496"/>
            <a:ext cx="500004" cy="500004"/>
          </a:xfrm>
          <a:prstGeom prst="rect">
            <a:avLst/>
          </a:prstGeom>
          <a:noFill/>
          <a:extLst>
            <a:ext uri="{909E8E84-426E-40DD-AFC4-6F175D3DCCD1}">
              <a14:hiddenFill xmlns:a14="http://schemas.microsoft.com/office/drawing/2010/main">
                <a:solidFill>
                  <a:srgbClr val="FFFFFF"/>
                </a:solidFill>
              </a14:hiddenFill>
            </a:ext>
          </a:extLst>
        </p:spPr>
      </p:pic>
      <p:cxnSp>
        <p:nvCxnSpPr>
          <p:cNvPr id="92" name="Straight Arrow Connector 91">
            <a:extLst>
              <a:ext uri="{FF2B5EF4-FFF2-40B4-BE49-F238E27FC236}">
                <a16:creationId xmlns:a16="http://schemas.microsoft.com/office/drawing/2014/main" id="{4FB0740B-6413-4F08-A7A5-6CCE6E0C06B4}"/>
              </a:ext>
            </a:extLst>
          </p:cNvPr>
          <p:cNvCxnSpPr>
            <a:cxnSpLocks/>
            <a:endCxn id="91" idx="3"/>
          </p:cNvCxnSpPr>
          <p:nvPr/>
        </p:nvCxnSpPr>
        <p:spPr>
          <a:xfrm>
            <a:off x="2519718" y="2925498"/>
            <a:ext cx="23856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822529ED-B9ED-4EA2-B910-C017B77D753F}"/>
              </a:ext>
            </a:extLst>
          </p:cNvPr>
          <p:cNvCxnSpPr>
            <a:stCxn id="91" idx="1"/>
          </p:cNvCxnSpPr>
          <p:nvPr/>
        </p:nvCxnSpPr>
        <p:spPr>
          <a:xfrm>
            <a:off x="3258288" y="2925498"/>
            <a:ext cx="171953" cy="97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94" name="Picture 24" descr="Database | Bruker">
            <a:extLst>
              <a:ext uri="{FF2B5EF4-FFF2-40B4-BE49-F238E27FC236}">
                <a16:creationId xmlns:a16="http://schemas.microsoft.com/office/drawing/2014/main" id="{A0A246E0-D308-4489-A650-773FB9AB9A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2758284" y="3575990"/>
            <a:ext cx="500004" cy="500004"/>
          </a:xfrm>
          <a:prstGeom prst="rect">
            <a:avLst/>
          </a:prstGeom>
          <a:noFill/>
          <a:extLst>
            <a:ext uri="{909E8E84-426E-40DD-AFC4-6F175D3DCCD1}">
              <a14:hiddenFill xmlns:a14="http://schemas.microsoft.com/office/drawing/2010/main">
                <a:solidFill>
                  <a:srgbClr val="FFFFFF"/>
                </a:solidFill>
              </a14:hiddenFill>
            </a:ext>
          </a:extLst>
        </p:spPr>
      </p:pic>
      <p:cxnSp>
        <p:nvCxnSpPr>
          <p:cNvPr id="95" name="Straight Arrow Connector 94">
            <a:extLst>
              <a:ext uri="{FF2B5EF4-FFF2-40B4-BE49-F238E27FC236}">
                <a16:creationId xmlns:a16="http://schemas.microsoft.com/office/drawing/2014/main" id="{FDCE7364-C669-4778-B9BB-1BCEEAC90FEE}"/>
              </a:ext>
            </a:extLst>
          </p:cNvPr>
          <p:cNvCxnSpPr>
            <a:cxnSpLocks/>
            <a:endCxn id="94" idx="3"/>
          </p:cNvCxnSpPr>
          <p:nvPr/>
        </p:nvCxnSpPr>
        <p:spPr>
          <a:xfrm>
            <a:off x="2519718" y="3825992"/>
            <a:ext cx="23856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B20B212B-EBC6-45F5-A29A-7ACC4B2B1722}"/>
              </a:ext>
            </a:extLst>
          </p:cNvPr>
          <p:cNvCxnSpPr>
            <a:stCxn id="94" idx="1"/>
          </p:cNvCxnSpPr>
          <p:nvPr/>
        </p:nvCxnSpPr>
        <p:spPr>
          <a:xfrm>
            <a:off x="3258288" y="3825992"/>
            <a:ext cx="171953" cy="97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97" name="Picture 24" descr="Database | Bruker">
            <a:extLst>
              <a:ext uri="{FF2B5EF4-FFF2-40B4-BE49-F238E27FC236}">
                <a16:creationId xmlns:a16="http://schemas.microsoft.com/office/drawing/2014/main" id="{2727F46A-4ADB-4570-BF3F-C0BB5630FD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2758284" y="4419882"/>
            <a:ext cx="500004" cy="500004"/>
          </a:xfrm>
          <a:prstGeom prst="rect">
            <a:avLst/>
          </a:prstGeom>
          <a:noFill/>
          <a:extLst>
            <a:ext uri="{909E8E84-426E-40DD-AFC4-6F175D3DCCD1}">
              <a14:hiddenFill xmlns:a14="http://schemas.microsoft.com/office/drawing/2010/main">
                <a:solidFill>
                  <a:srgbClr val="FFFFFF"/>
                </a:solidFill>
              </a14:hiddenFill>
            </a:ext>
          </a:extLst>
        </p:spPr>
      </p:pic>
      <p:cxnSp>
        <p:nvCxnSpPr>
          <p:cNvPr id="98" name="Straight Arrow Connector 97">
            <a:extLst>
              <a:ext uri="{FF2B5EF4-FFF2-40B4-BE49-F238E27FC236}">
                <a16:creationId xmlns:a16="http://schemas.microsoft.com/office/drawing/2014/main" id="{5B3CD829-FBE8-4629-9BB3-81B59ACEAD4D}"/>
              </a:ext>
            </a:extLst>
          </p:cNvPr>
          <p:cNvCxnSpPr>
            <a:cxnSpLocks/>
            <a:endCxn id="97" idx="3"/>
          </p:cNvCxnSpPr>
          <p:nvPr/>
        </p:nvCxnSpPr>
        <p:spPr>
          <a:xfrm>
            <a:off x="2519718" y="4669884"/>
            <a:ext cx="23856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a:extLst>
              <a:ext uri="{FF2B5EF4-FFF2-40B4-BE49-F238E27FC236}">
                <a16:creationId xmlns:a16="http://schemas.microsoft.com/office/drawing/2014/main" id="{C30781CC-012C-4DA4-B0A5-5E9BB0A8367C}"/>
              </a:ext>
            </a:extLst>
          </p:cNvPr>
          <p:cNvCxnSpPr>
            <a:stCxn id="97" idx="1"/>
          </p:cNvCxnSpPr>
          <p:nvPr/>
        </p:nvCxnSpPr>
        <p:spPr>
          <a:xfrm>
            <a:off x="3258288" y="4669884"/>
            <a:ext cx="171953" cy="97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0" name="Picture 24" descr="Database | Bruker">
            <a:extLst>
              <a:ext uri="{FF2B5EF4-FFF2-40B4-BE49-F238E27FC236}">
                <a16:creationId xmlns:a16="http://schemas.microsoft.com/office/drawing/2014/main" id="{65F184B3-C95E-4CA4-96DF-68774857F8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2758284" y="5279201"/>
            <a:ext cx="500004" cy="500004"/>
          </a:xfrm>
          <a:prstGeom prst="rect">
            <a:avLst/>
          </a:prstGeom>
          <a:noFill/>
          <a:extLst>
            <a:ext uri="{909E8E84-426E-40DD-AFC4-6F175D3DCCD1}">
              <a14:hiddenFill xmlns:a14="http://schemas.microsoft.com/office/drawing/2010/main">
                <a:solidFill>
                  <a:srgbClr val="FFFFFF"/>
                </a:solidFill>
              </a14:hiddenFill>
            </a:ext>
          </a:extLst>
        </p:spPr>
      </p:pic>
      <p:cxnSp>
        <p:nvCxnSpPr>
          <p:cNvPr id="101" name="Straight Arrow Connector 100">
            <a:extLst>
              <a:ext uri="{FF2B5EF4-FFF2-40B4-BE49-F238E27FC236}">
                <a16:creationId xmlns:a16="http://schemas.microsoft.com/office/drawing/2014/main" id="{5EE8C50D-7C9F-41FE-A2E5-2A7BC348693D}"/>
              </a:ext>
            </a:extLst>
          </p:cNvPr>
          <p:cNvCxnSpPr>
            <a:cxnSpLocks/>
            <a:endCxn id="100" idx="3"/>
          </p:cNvCxnSpPr>
          <p:nvPr/>
        </p:nvCxnSpPr>
        <p:spPr>
          <a:xfrm>
            <a:off x="2519718" y="5529203"/>
            <a:ext cx="23856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2D00FBD8-068A-4B18-904A-5119F4B5F12E}"/>
              </a:ext>
            </a:extLst>
          </p:cNvPr>
          <p:cNvCxnSpPr>
            <a:stCxn id="100" idx="1"/>
          </p:cNvCxnSpPr>
          <p:nvPr/>
        </p:nvCxnSpPr>
        <p:spPr>
          <a:xfrm>
            <a:off x="3258288" y="5529203"/>
            <a:ext cx="171953" cy="97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3" name="Picture 24" descr="Database | Bruker">
            <a:extLst>
              <a:ext uri="{FF2B5EF4-FFF2-40B4-BE49-F238E27FC236}">
                <a16:creationId xmlns:a16="http://schemas.microsoft.com/office/drawing/2014/main" id="{E06F2634-9F69-4D74-AD85-BC798A558C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2758284" y="6187017"/>
            <a:ext cx="500004" cy="500004"/>
          </a:xfrm>
          <a:prstGeom prst="rect">
            <a:avLst/>
          </a:prstGeom>
          <a:noFill/>
          <a:extLst>
            <a:ext uri="{909E8E84-426E-40DD-AFC4-6F175D3DCCD1}">
              <a14:hiddenFill xmlns:a14="http://schemas.microsoft.com/office/drawing/2010/main">
                <a:solidFill>
                  <a:srgbClr val="FFFFFF"/>
                </a:solidFill>
              </a14:hiddenFill>
            </a:ext>
          </a:extLst>
        </p:spPr>
      </p:pic>
      <p:cxnSp>
        <p:nvCxnSpPr>
          <p:cNvPr id="104" name="Straight Arrow Connector 103">
            <a:extLst>
              <a:ext uri="{FF2B5EF4-FFF2-40B4-BE49-F238E27FC236}">
                <a16:creationId xmlns:a16="http://schemas.microsoft.com/office/drawing/2014/main" id="{853F042A-B7CB-453C-B980-CC3C2D93DC48}"/>
              </a:ext>
            </a:extLst>
          </p:cNvPr>
          <p:cNvCxnSpPr>
            <a:cxnSpLocks/>
            <a:endCxn id="103" idx="3"/>
          </p:cNvCxnSpPr>
          <p:nvPr/>
        </p:nvCxnSpPr>
        <p:spPr>
          <a:xfrm>
            <a:off x="2519718" y="6437019"/>
            <a:ext cx="23856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a:extLst>
              <a:ext uri="{FF2B5EF4-FFF2-40B4-BE49-F238E27FC236}">
                <a16:creationId xmlns:a16="http://schemas.microsoft.com/office/drawing/2014/main" id="{F613FD73-0069-4B88-9072-9A8EF8FE0699}"/>
              </a:ext>
            </a:extLst>
          </p:cNvPr>
          <p:cNvCxnSpPr>
            <a:stCxn id="103" idx="1"/>
          </p:cNvCxnSpPr>
          <p:nvPr/>
        </p:nvCxnSpPr>
        <p:spPr>
          <a:xfrm>
            <a:off x="3258288" y="6437019"/>
            <a:ext cx="171953" cy="97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37" name="Right Brace 1036">
            <a:extLst>
              <a:ext uri="{FF2B5EF4-FFF2-40B4-BE49-F238E27FC236}">
                <a16:creationId xmlns:a16="http://schemas.microsoft.com/office/drawing/2014/main" id="{9215F8B3-4670-4ACB-928F-E1C2C28E9256}"/>
              </a:ext>
            </a:extLst>
          </p:cNvPr>
          <p:cNvSpPr/>
          <p:nvPr/>
        </p:nvSpPr>
        <p:spPr>
          <a:xfrm>
            <a:off x="4814284" y="403491"/>
            <a:ext cx="303783" cy="6029939"/>
          </a:xfrm>
          <a:prstGeom prst="rightBrace">
            <a:avLst>
              <a:gd name="adj1" fmla="val 8333"/>
              <a:gd name="adj2" fmla="val 50664"/>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7" name="TextBox 106">
            <a:extLst>
              <a:ext uri="{FF2B5EF4-FFF2-40B4-BE49-F238E27FC236}">
                <a16:creationId xmlns:a16="http://schemas.microsoft.com/office/drawing/2014/main" id="{7C6A223D-215B-445F-BEC5-A1AEEEAEFACF}"/>
              </a:ext>
            </a:extLst>
          </p:cNvPr>
          <p:cNvSpPr txBox="1"/>
          <p:nvPr/>
        </p:nvSpPr>
        <p:spPr>
          <a:xfrm>
            <a:off x="5311565" y="2611701"/>
            <a:ext cx="704680" cy="461665"/>
          </a:xfrm>
          <a:prstGeom prst="rect">
            <a:avLst/>
          </a:prstGeom>
          <a:noFill/>
        </p:spPr>
        <p:txBody>
          <a:bodyPr wrap="none" rtlCol="0">
            <a:spAutoFit/>
          </a:bodyPr>
          <a:lstStyle/>
          <a:p>
            <a:r>
              <a:rPr lang="en-US" sz="1200" dirty="0"/>
              <a:t>Forensic</a:t>
            </a:r>
          </a:p>
          <a:p>
            <a:r>
              <a:rPr lang="en-US" sz="1200" dirty="0"/>
              <a:t>Analyst</a:t>
            </a:r>
          </a:p>
        </p:txBody>
      </p:sp>
    </p:spTree>
    <p:extLst>
      <p:ext uri="{BB962C8B-B14F-4D97-AF65-F5344CB8AC3E}">
        <p14:creationId xmlns:p14="http://schemas.microsoft.com/office/powerpoint/2010/main" val="29390396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5E38BD38-8FCC-E3A4-D47E-5AF5AA137B67}"/>
              </a:ext>
            </a:extLst>
          </p:cNvPr>
          <p:cNvSpPr/>
          <p:nvPr/>
        </p:nvSpPr>
        <p:spPr>
          <a:xfrm>
            <a:off x="1431225" y="1410587"/>
            <a:ext cx="9212698" cy="5226744"/>
          </a:xfrm>
          <a:prstGeom prst="rect">
            <a:avLst/>
          </a:prstGeom>
          <a:ln>
            <a:prstDash val="dash"/>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grpSp>
        <p:nvGrpSpPr>
          <p:cNvPr id="22" name="Group 21">
            <a:extLst>
              <a:ext uri="{FF2B5EF4-FFF2-40B4-BE49-F238E27FC236}">
                <a16:creationId xmlns:a16="http://schemas.microsoft.com/office/drawing/2014/main" id="{341CA093-4E08-2B4D-9969-B85685400F99}"/>
              </a:ext>
            </a:extLst>
          </p:cNvPr>
          <p:cNvGrpSpPr/>
          <p:nvPr/>
        </p:nvGrpSpPr>
        <p:grpSpPr>
          <a:xfrm>
            <a:off x="2951726" y="1554510"/>
            <a:ext cx="6246017" cy="849822"/>
            <a:chOff x="1256478" y="1358426"/>
            <a:chExt cx="6141699" cy="849822"/>
          </a:xfrm>
        </p:grpSpPr>
        <p:sp>
          <p:nvSpPr>
            <p:cNvPr id="4" name="TextBox 3">
              <a:extLst>
                <a:ext uri="{FF2B5EF4-FFF2-40B4-BE49-F238E27FC236}">
                  <a16:creationId xmlns:a16="http://schemas.microsoft.com/office/drawing/2014/main" id="{9B1179AD-95E4-002C-71EC-8AA14DDADB1D}"/>
                </a:ext>
              </a:extLst>
            </p:cNvPr>
            <p:cNvSpPr txBox="1"/>
            <p:nvPr/>
          </p:nvSpPr>
          <p:spPr>
            <a:xfrm>
              <a:off x="4570798" y="1358426"/>
              <a:ext cx="2827379" cy="830997"/>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b="1" dirty="0">
                  <a:solidFill>
                    <a:schemeClr val="tx1"/>
                  </a:solidFill>
                </a:rPr>
                <a:t>Language Identification</a:t>
              </a:r>
            </a:p>
            <a:p>
              <a:pPr algn="ctr"/>
              <a:r>
                <a:rPr lang="en-US" sz="1600" b="1" dirty="0">
                  <a:solidFill>
                    <a:schemeClr val="tx1"/>
                  </a:solidFill>
                </a:rPr>
                <a:t>Code-text Classification</a:t>
              </a:r>
            </a:p>
            <a:p>
              <a:pPr algn="ctr"/>
              <a:r>
                <a:rPr lang="en-US" sz="1600" b="1" dirty="0">
                  <a:solidFill>
                    <a:schemeClr val="tx1"/>
                  </a:solidFill>
                </a:rPr>
                <a:t>Code-Token Type Tagging</a:t>
              </a:r>
            </a:p>
          </p:txBody>
        </p:sp>
        <p:sp>
          <p:nvSpPr>
            <p:cNvPr id="5" name="Oval 4">
              <a:extLst>
                <a:ext uri="{FF2B5EF4-FFF2-40B4-BE49-F238E27FC236}">
                  <a16:creationId xmlns:a16="http://schemas.microsoft.com/office/drawing/2014/main" id="{90C1A0B8-7DC6-1593-6D76-08AC0ACA07C1}"/>
                </a:ext>
              </a:extLst>
            </p:cNvPr>
            <p:cNvSpPr/>
            <p:nvPr/>
          </p:nvSpPr>
          <p:spPr>
            <a:xfrm>
              <a:off x="1256478" y="1358426"/>
              <a:ext cx="2210348" cy="849822"/>
            </a:xfrm>
            <a:prstGeom prst="ellipse">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solidFill>
                    <a:schemeClr val="tx1"/>
                  </a:solidFill>
                </a:rPr>
                <a:t>Lexical Level</a:t>
              </a:r>
            </a:p>
          </p:txBody>
        </p:sp>
        <p:cxnSp>
          <p:nvCxnSpPr>
            <p:cNvPr id="9" name="Straight Arrow Connector 8">
              <a:extLst>
                <a:ext uri="{FF2B5EF4-FFF2-40B4-BE49-F238E27FC236}">
                  <a16:creationId xmlns:a16="http://schemas.microsoft.com/office/drawing/2014/main" id="{F853F039-8DC6-E2C0-A147-5D2C87EC316F}"/>
                </a:ext>
              </a:extLst>
            </p:cNvPr>
            <p:cNvCxnSpPr>
              <a:stCxn id="5" idx="6"/>
              <a:endCxn id="4" idx="1"/>
            </p:cNvCxnSpPr>
            <p:nvPr/>
          </p:nvCxnSpPr>
          <p:spPr>
            <a:xfrm flipV="1">
              <a:off x="3466826" y="1773925"/>
              <a:ext cx="1103972" cy="94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21" name="Group 20">
            <a:extLst>
              <a:ext uri="{FF2B5EF4-FFF2-40B4-BE49-F238E27FC236}">
                <a16:creationId xmlns:a16="http://schemas.microsoft.com/office/drawing/2014/main" id="{5BFE1C07-9812-14BD-5A0C-6E1543BB621C}"/>
              </a:ext>
            </a:extLst>
          </p:cNvPr>
          <p:cNvGrpSpPr/>
          <p:nvPr/>
        </p:nvGrpSpPr>
        <p:grpSpPr>
          <a:xfrm>
            <a:off x="2951726" y="2754562"/>
            <a:ext cx="6246017" cy="849822"/>
            <a:chOff x="1256478" y="3262743"/>
            <a:chExt cx="6141699" cy="849822"/>
          </a:xfrm>
        </p:grpSpPr>
        <p:sp>
          <p:nvSpPr>
            <p:cNvPr id="6" name="Oval 5">
              <a:extLst>
                <a:ext uri="{FF2B5EF4-FFF2-40B4-BE49-F238E27FC236}">
                  <a16:creationId xmlns:a16="http://schemas.microsoft.com/office/drawing/2014/main" id="{DCB011D4-E8D6-5C5F-19BB-FB10306814FB}"/>
                </a:ext>
              </a:extLst>
            </p:cNvPr>
            <p:cNvSpPr/>
            <p:nvPr/>
          </p:nvSpPr>
          <p:spPr>
            <a:xfrm>
              <a:off x="1256478" y="3262743"/>
              <a:ext cx="2210348" cy="849822"/>
            </a:xfrm>
            <a:prstGeom prst="ellipse">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solidFill>
                    <a:schemeClr val="tx1"/>
                  </a:solidFill>
                </a:rPr>
                <a:t>Syntactic Level</a:t>
              </a:r>
            </a:p>
          </p:txBody>
        </p:sp>
        <p:sp>
          <p:nvSpPr>
            <p:cNvPr id="7" name="TextBox 6">
              <a:extLst>
                <a:ext uri="{FF2B5EF4-FFF2-40B4-BE49-F238E27FC236}">
                  <a16:creationId xmlns:a16="http://schemas.microsoft.com/office/drawing/2014/main" id="{5BC0B49A-CA0B-C894-FD7C-B31E2C5CC955}"/>
                </a:ext>
              </a:extLst>
            </p:cNvPr>
            <p:cNvSpPr txBox="1"/>
            <p:nvPr/>
          </p:nvSpPr>
          <p:spPr>
            <a:xfrm>
              <a:off x="4570798" y="3395266"/>
              <a:ext cx="2827379" cy="584775"/>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b="1" dirty="0">
                  <a:solidFill>
                    <a:schemeClr val="tx1"/>
                  </a:solidFill>
                </a:rPr>
                <a:t>Partial AST Building</a:t>
              </a:r>
            </a:p>
            <a:p>
              <a:pPr algn="ctr"/>
              <a:r>
                <a:rPr lang="en-US" sz="1600" b="1" dirty="0">
                  <a:solidFill>
                    <a:schemeClr val="tx1"/>
                  </a:solidFill>
                </a:rPr>
                <a:t>Syntactic Type Tagging</a:t>
              </a:r>
            </a:p>
          </p:txBody>
        </p:sp>
        <p:cxnSp>
          <p:nvCxnSpPr>
            <p:cNvPr id="13" name="Straight Arrow Connector 12">
              <a:extLst>
                <a:ext uri="{FF2B5EF4-FFF2-40B4-BE49-F238E27FC236}">
                  <a16:creationId xmlns:a16="http://schemas.microsoft.com/office/drawing/2014/main" id="{8E95A1F1-4EF1-84D2-0331-8E25EE263788}"/>
                </a:ext>
              </a:extLst>
            </p:cNvPr>
            <p:cNvCxnSpPr>
              <a:stCxn id="6" idx="6"/>
              <a:endCxn id="7" idx="1"/>
            </p:cNvCxnSpPr>
            <p:nvPr/>
          </p:nvCxnSpPr>
          <p:spPr>
            <a:xfrm>
              <a:off x="3466826" y="3687654"/>
              <a:ext cx="11039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23" name="Group 22">
            <a:extLst>
              <a:ext uri="{FF2B5EF4-FFF2-40B4-BE49-F238E27FC236}">
                <a16:creationId xmlns:a16="http://schemas.microsoft.com/office/drawing/2014/main" id="{A55EB22C-C255-D034-6D2F-A7F3BCDDA0A0}"/>
              </a:ext>
            </a:extLst>
          </p:cNvPr>
          <p:cNvGrpSpPr/>
          <p:nvPr/>
        </p:nvGrpSpPr>
        <p:grpSpPr>
          <a:xfrm>
            <a:off x="2951726" y="3954598"/>
            <a:ext cx="6246017" cy="849822"/>
            <a:chOff x="1358078" y="4950712"/>
            <a:chExt cx="6141699" cy="849822"/>
          </a:xfrm>
        </p:grpSpPr>
        <p:sp>
          <p:nvSpPr>
            <p:cNvPr id="17" name="TextBox 16">
              <a:extLst>
                <a:ext uri="{FF2B5EF4-FFF2-40B4-BE49-F238E27FC236}">
                  <a16:creationId xmlns:a16="http://schemas.microsoft.com/office/drawing/2014/main" id="{9C6D2EC9-35C6-B6BF-C1C6-16D435B81309}"/>
                </a:ext>
              </a:extLst>
            </p:cNvPr>
            <p:cNvSpPr txBox="1"/>
            <p:nvPr/>
          </p:nvSpPr>
          <p:spPr>
            <a:xfrm>
              <a:off x="4672398" y="4950712"/>
              <a:ext cx="2827379" cy="830997"/>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b="1" dirty="0">
                  <a:solidFill>
                    <a:schemeClr val="tx1"/>
                  </a:solidFill>
                </a:rPr>
                <a:t>Neural Dependence Analysis</a:t>
              </a:r>
            </a:p>
            <a:p>
              <a:pPr algn="ctr"/>
              <a:r>
                <a:rPr lang="en-US" sz="1600" b="1" dirty="0">
                  <a:solidFill>
                    <a:schemeClr val="tx1"/>
                  </a:solidFill>
                </a:rPr>
                <a:t>Neural Type Resolution</a:t>
              </a:r>
            </a:p>
            <a:p>
              <a:pPr algn="ctr"/>
              <a:r>
                <a:rPr lang="en-US" sz="1600" b="1" dirty="0">
                  <a:solidFill>
                    <a:schemeClr val="tx1"/>
                  </a:solidFill>
                </a:rPr>
                <a:t>External Library Identification</a:t>
              </a:r>
            </a:p>
          </p:txBody>
        </p:sp>
        <p:sp>
          <p:nvSpPr>
            <p:cNvPr id="18" name="Oval 17">
              <a:extLst>
                <a:ext uri="{FF2B5EF4-FFF2-40B4-BE49-F238E27FC236}">
                  <a16:creationId xmlns:a16="http://schemas.microsoft.com/office/drawing/2014/main" id="{750D366E-6044-D3D0-DCEA-D9289CEE2E3B}"/>
                </a:ext>
              </a:extLst>
            </p:cNvPr>
            <p:cNvSpPr/>
            <p:nvPr/>
          </p:nvSpPr>
          <p:spPr>
            <a:xfrm>
              <a:off x="1358078" y="4950712"/>
              <a:ext cx="2210348" cy="849822"/>
            </a:xfrm>
            <a:prstGeom prst="ellipse">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solidFill>
                    <a:schemeClr val="tx1"/>
                  </a:solidFill>
                </a:rPr>
                <a:t>Semantic Level</a:t>
              </a:r>
            </a:p>
          </p:txBody>
        </p:sp>
        <p:cxnSp>
          <p:nvCxnSpPr>
            <p:cNvPr id="19" name="Straight Arrow Connector 18">
              <a:extLst>
                <a:ext uri="{FF2B5EF4-FFF2-40B4-BE49-F238E27FC236}">
                  <a16:creationId xmlns:a16="http://schemas.microsoft.com/office/drawing/2014/main" id="{6AA3CB99-C6C5-EF1B-DB39-B0BA3419661A}"/>
                </a:ext>
              </a:extLst>
            </p:cNvPr>
            <p:cNvCxnSpPr>
              <a:stCxn id="18" idx="6"/>
              <a:endCxn id="17" idx="1"/>
            </p:cNvCxnSpPr>
            <p:nvPr/>
          </p:nvCxnSpPr>
          <p:spPr>
            <a:xfrm flipV="1">
              <a:off x="3568426" y="5366211"/>
              <a:ext cx="1103972" cy="94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24" name="Group 23">
            <a:extLst>
              <a:ext uri="{FF2B5EF4-FFF2-40B4-BE49-F238E27FC236}">
                <a16:creationId xmlns:a16="http://schemas.microsoft.com/office/drawing/2014/main" id="{45E79082-8CAD-73D1-528D-BEA0150971BD}"/>
              </a:ext>
            </a:extLst>
          </p:cNvPr>
          <p:cNvGrpSpPr/>
          <p:nvPr/>
        </p:nvGrpSpPr>
        <p:grpSpPr>
          <a:xfrm>
            <a:off x="2951726" y="5260252"/>
            <a:ext cx="6246017" cy="849822"/>
            <a:chOff x="1358078" y="4950712"/>
            <a:chExt cx="6141699" cy="849822"/>
          </a:xfrm>
        </p:grpSpPr>
        <p:sp>
          <p:nvSpPr>
            <p:cNvPr id="25" name="TextBox 24">
              <a:extLst>
                <a:ext uri="{FF2B5EF4-FFF2-40B4-BE49-F238E27FC236}">
                  <a16:creationId xmlns:a16="http://schemas.microsoft.com/office/drawing/2014/main" id="{53FDA575-7858-E823-693D-5948858DA950}"/>
                </a:ext>
              </a:extLst>
            </p:cNvPr>
            <p:cNvSpPr txBox="1"/>
            <p:nvPr/>
          </p:nvSpPr>
          <p:spPr>
            <a:xfrm>
              <a:off x="4672398" y="4950712"/>
              <a:ext cx="2827379" cy="830997"/>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b="1" dirty="0">
                  <a:solidFill>
                    <a:schemeClr val="tx1"/>
                  </a:solidFill>
                </a:rPr>
                <a:t>Execution Trace </a:t>
              </a:r>
              <a:r>
                <a:rPr lang="en-US" sz="1600" b="1">
                  <a:solidFill>
                    <a:schemeClr val="tx1"/>
                  </a:solidFill>
                </a:rPr>
                <a:t>Rep Learning</a:t>
              </a:r>
              <a:endParaRPr lang="en-US" sz="1600" b="1" dirty="0">
                <a:solidFill>
                  <a:schemeClr val="tx1"/>
                </a:solidFill>
              </a:endParaRPr>
            </a:p>
            <a:p>
              <a:pPr algn="ctr"/>
              <a:r>
                <a:rPr lang="en-US" sz="1600" b="1" dirty="0">
                  <a:solidFill>
                    <a:schemeClr val="tx1"/>
                  </a:solidFill>
                </a:rPr>
                <a:t>Stack Trace RL</a:t>
              </a:r>
            </a:p>
            <a:p>
              <a:pPr algn="ctr"/>
              <a:r>
                <a:rPr lang="en-US" sz="1600" b="1" dirty="0">
                  <a:solidFill>
                    <a:schemeClr val="tx1"/>
                  </a:solidFill>
                </a:rPr>
                <a:t>Coverage RL</a:t>
              </a:r>
            </a:p>
          </p:txBody>
        </p:sp>
        <p:sp>
          <p:nvSpPr>
            <p:cNvPr id="26" name="Oval 25">
              <a:extLst>
                <a:ext uri="{FF2B5EF4-FFF2-40B4-BE49-F238E27FC236}">
                  <a16:creationId xmlns:a16="http://schemas.microsoft.com/office/drawing/2014/main" id="{33EF7611-ECB0-C774-8132-AA90F8E44BA8}"/>
                </a:ext>
              </a:extLst>
            </p:cNvPr>
            <p:cNvSpPr/>
            <p:nvPr/>
          </p:nvSpPr>
          <p:spPr>
            <a:xfrm>
              <a:off x="1358078" y="4950712"/>
              <a:ext cx="2210348" cy="849822"/>
            </a:xfrm>
            <a:prstGeom prst="ellipse">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solidFill>
                    <a:schemeClr val="tx1"/>
                  </a:solidFill>
                </a:rPr>
                <a:t>Execution Level</a:t>
              </a:r>
            </a:p>
          </p:txBody>
        </p:sp>
        <p:cxnSp>
          <p:nvCxnSpPr>
            <p:cNvPr id="27" name="Straight Arrow Connector 26">
              <a:extLst>
                <a:ext uri="{FF2B5EF4-FFF2-40B4-BE49-F238E27FC236}">
                  <a16:creationId xmlns:a16="http://schemas.microsoft.com/office/drawing/2014/main" id="{76823BA1-353C-292F-DE52-12F51FA64C06}"/>
                </a:ext>
              </a:extLst>
            </p:cNvPr>
            <p:cNvCxnSpPr>
              <a:stCxn id="26" idx="6"/>
              <a:endCxn id="25" idx="1"/>
            </p:cNvCxnSpPr>
            <p:nvPr/>
          </p:nvCxnSpPr>
          <p:spPr>
            <a:xfrm flipV="1">
              <a:off x="3568426" y="5366211"/>
              <a:ext cx="1103972" cy="94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43" name="Group 42">
            <a:extLst>
              <a:ext uri="{FF2B5EF4-FFF2-40B4-BE49-F238E27FC236}">
                <a16:creationId xmlns:a16="http://schemas.microsoft.com/office/drawing/2014/main" id="{E269858B-0F90-BDF3-ED56-24D5738B17EC}"/>
              </a:ext>
            </a:extLst>
          </p:cNvPr>
          <p:cNvGrpSpPr/>
          <p:nvPr/>
        </p:nvGrpSpPr>
        <p:grpSpPr>
          <a:xfrm>
            <a:off x="1677427" y="154986"/>
            <a:ext cx="8515026" cy="1002541"/>
            <a:chOff x="2203735" y="575525"/>
            <a:chExt cx="8515026" cy="1002541"/>
          </a:xfrm>
        </p:grpSpPr>
        <p:grpSp>
          <p:nvGrpSpPr>
            <p:cNvPr id="35" name="Group 34">
              <a:extLst>
                <a:ext uri="{FF2B5EF4-FFF2-40B4-BE49-F238E27FC236}">
                  <a16:creationId xmlns:a16="http://schemas.microsoft.com/office/drawing/2014/main" id="{3F17C4DA-6280-6B63-6429-FA2F5920ACFB}"/>
                </a:ext>
              </a:extLst>
            </p:cNvPr>
            <p:cNvGrpSpPr/>
            <p:nvPr/>
          </p:nvGrpSpPr>
          <p:grpSpPr>
            <a:xfrm>
              <a:off x="2203735" y="575525"/>
              <a:ext cx="2927066" cy="965518"/>
              <a:chOff x="3158670" y="544286"/>
              <a:chExt cx="3067959" cy="965518"/>
            </a:xfrm>
          </p:grpSpPr>
          <p:pic>
            <p:nvPicPr>
              <p:cNvPr id="1026" name="Picture 2" descr="security vulnerability detection">
                <a:extLst>
                  <a:ext uri="{FF2B5EF4-FFF2-40B4-BE49-F238E27FC236}">
                    <a16:creationId xmlns:a16="http://schemas.microsoft.com/office/drawing/2014/main" id="{93BF9BE9-1826-6256-4692-88F0009A56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58670" y="544286"/>
                <a:ext cx="1756259" cy="965518"/>
              </a:xfrm>
              <a:prstGeom prst="rect">
                <a:avLst/>
              </a:prstGeom>
              <a:noFill/>
              <a:extLst>
                <a:ext uri="{909E8E84-426E-40DD-AFC4-6F175D3DCCD1}">
                  <a14:hiddenFill xmlns:a14="http://schemas.microsoft.com/office/drawing/2010/main">
                    <a:solidFill>
                      <a:srgbClr val="FFFFFF"/>
                    </a:solidFill>
                  </a14:hiddenFill>
                </a:ext>
              </a:extLst>
            </p:spPr>
          </p:pic>
          <p:sp>
            <p:nvSpPr>
              <p:cNvPr id="34" name="TextBox 33">
                <a:extLst>
                  <a:ext uri="{FF2B5EF4-FFF2-40B4-BE49-F238E27FC236}">
                    <a16:creationId xmlns:a16="http://schemas.microsoft.com/office/drawing/2014/main" id="{0C943532-B8C6-C52D-B37A-A75D3ACDD6D8}"/>
                  </a:ext>
                </a:extLst>
              </p:cNvPr>
              <p:cNvSpPr txBox="1"/>
              <p:nvPr/>
            </p:nvSpPr>
            <p:spPr>
              <a:xfrm>
                <a:off x="4914929" y="572947"/>
                <a:ext cx="1311700" cy="830997"/>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Security Vulnerability Detection</a:t>
                </a:r>
              </a:p>
            </p:txBody>
          </p:sp>
        </p:grpSp>
        <p:sp>
          <p:nvSpPr>
            <p:cNvPr id="41" name="TextBox 40">
              <a:extLst>
                <a:ext uri="{FF2B5EF4-FFF2-40B4-BE49-F238E27FC236}">
                  <a16:creationId xmlns:a16="http://schemas.microsoft.com/office/drawing/2014/main" id="{DD78E08A-89BD-DF5A-D11A-E0D252DC9CEB}"/>
                </a:ext>
              </a:extLst>
            </p:cNvPr>
            <p:cNvSpPr txBox="1"/>
            <p:nvPr/>
          </p:nvSpPr>
          <p:spPr>
            <a:xfrm>
              <a:off x="6896485" y="641209"/>
              <a:ext cx="1251461" cy="830997"/>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Software Fault Localization</a:t>
              </a:r>
            </a:p>
          </p:txBody>
        </p:sp>
        <p:pic>
          <p:nvPicPr>
            <p:cNvPr id="1028" name="Picture 4" descr="3 Effective Testing Techniques for Quick Software Bug Detection | Software  Testing Tips and Tricks">
              <a:extLst>
                <a:ext uri="{FF2B5EF4-FFF2-40B4-BE49-F238E27FC236}">
                  <a16:creationId xmlns:a16="http://schemas.microsoft.com/office/drawing/2014/main" id="{643A29C9-21E2-2209-60C4-AF1D7C1509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5389133" y="619202"/>
              <a:ext cx="1534182" cy="95886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ode Completion | The IntelliJ IDEA Blog">
              <a:extLst>
                <a:ext uri="{FF2B5EF4-FFF2-40B4-BE49-F238E27FC236}">
                  <a16:creationId xmlns:a16="http://schemas.microsoft.com/office/drawing/2014/main" id="{13610439-9617-C607-3A01-09DE4DAFE82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34977" y="683135"/>
              <a:ext cx="1571023" cy="830998"/>
            </a:xfrm>
            <a:prstGeom prst="rect">
              <a:avLst/>
            </a:prstGeom>
            <a:noFill/>
            <a:extLst>
              <a:ext uri="{909E8E84-426E-40DD-AFC4-6F175D3DCCD1}">
                <a14:hiddenFill xmlns:a14="http://schemas.microsoft.com/office/drawing/2010/main">
                  <a:solidFill>
                    <a:srgbClr val="FFFFFF"/>
                  </a:solidFill>
                </a14:hiddenFill>
              </a:ext>
            </a:extLst>
          </p:spPr>
        </p:pic>
        <p:sp>
          <p:nvSpPr>
            <p:cNvPr id="42" name="TextBox 41">
              <a:extLst>
                <a:ext uri="{FF2B5EF4-FFF2-40B4-BE49-F238E27FC236}">
                  <a16:creationId xmlns:a16="http://schemas.microsoft.com/office/drawing/2014/main" id="{BC19687A-CCE3-E409-9F39-FBC68249BF71}"/>
                </a:ext>
              </a:extLst>
            </p:cNvPr>
            <p:cNvSpPr txBox="1"/>
            <p:nvPr/>
          </p:nvSpPr>
          <p:spPr>
            <a:xfrm>
              <a:off x="9467300" y="710046"/>
              <a:ext cx="1251461" cy="584775"/>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Code</a:t>
              </a:r>
            </a:p>
            <a:p>
              <a:pPr algn="ctr"/>
              <a:r>
                <a:rPr lang="en-US" sz="1600" dirty="0">
                  <a:solidFill>
                    <a:schemeClr val="tx1"/>
                  </a:solidFill>
                </a:rPr>
                <a:t>Completion</a:t>
              </a:r>
            </a:p>
          </p:txBody>
        </p:sp>
      </p:grpSp>
      <p:sp>
        <p:nvSpPr>
          <p:cNvPr id="44" name="TextBox 43">
            <a:extLst>
              <a:ext uri="{FF2B5EF4-FFF2-40B4-BE49-F238E27FC236}">
                <a16:creationId xmlns:a16="http://schemas.microsoft.com/office/drawing/2014/main" id="{F6143635-02F5-6E24-96B6-1E68142A292E}"/>
              </a:ext>
            </a:extLst>
          </p:cNvPr>
          <p:cNvSpPr txBox="1"/>
          <p:nvPr/>
        </p:nvSpPr>
        <p:spPr>
          <a:xfrm>
            <a:off x="10146418" y="526328"/>
            <a:ext cx="497505" cy="338554"/>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b="1" dirty="0">
                <a:solidFill>
                  <a:schemeClr val="tx1"/>
                </a:solidFill>
              </a:rPr>
              <a:t>…</a:t>
            </a:r>
            <a:endParaRPr lang="en-US" sz="1600" dirty="0">
              <a:solidFill>
                <a:schemeClr val="tx1"/>
              </a:solidFill>
            </a:endParaRPr>
          </a:p>
        </p:txBody>
      </p:sp>
      <p:sp>
        <p:nvSpPr>
          <p:cNvPr id="46" name="TextBox 45">
            <a:extLst>
              <a:ext uri="{FF2B5EF4-FFF2-40B4-BE49-F238E27FC236}">
                <a16:creationId xmlns:a16="http://schemas.microsoft.com/office/drawing/2014/main" id="{5BB0715C-9325-C2D2-1AE8-E60C55D677D3}"/>
              </a:ext>
            </a:extLst>
          </p:cNvPr>
          <p:cNvSpPr txBox="1"/>
          <p:nvPr/>
        </p:nvSpPr>
        <p:spPr>
          <a:xfrm>
            <a:off x="3198829" y="6275693"/>
            <a:ext cx="5472223" cy="338554"/>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b="1" dirty="0" err="1">
                <a:solidFill>
                  <a:schemeClr val="accent1">
                    <a:lumMod val="50000"/>
                  </a:schemeClr>
                </a:solidFill>
              </a:rPr>
              <a:t>NeuralPPA</a:t>
            </a:r>
            <a:r>
              <a:rPr lang="en-US" sz="1600" b="1" dirty="0">
                <a:solidFill>
                  <a:schemeClr val="accent1">
                    <a:lumMod val="50000"/>
                  </a:schemeClr>
                </a:solidFill>
              </a:rPr>
              <a:t>: ML-based Partial Program Analysis Infrastructure </a:t>
            </a:r>
            <a:endParaRPr lang="en-US" sz="1600" dirty="0">
              <a:solidFill>
                <a:schemeClr val="accent1">
                  <a:lumMod val="50000"/>
                </a:schemeClr>
              </a:solidFill>
            </a:endParaRPr>
          </a:p>
        </p:txBody>
      </p:sp>
      <p:sp>
        <p:nvSpPr>
          <p:cNvPr id="47" name="Rectangle 46">
            <a:extLst>
              <a:ext uri="{FF2B5EF4-FFF2-40B4-BE49-F238E27FC236}">
                <a16:creationId xmlns:a16="http://schemas.microsoft.com/office/drawing/2014/main" id="{14025955-A6A5-4522-33B9-4AF3612D15FA}"/>
              </a:ext>
            </a:extLst>
          </p:cNvPr>
          <p:cNvSpPr/>
          <p:nvPr/>
        </p:nvSpPr>
        <p:spPr>
          <a:xfrm>
            <a:off x="1431225" y="57233"/>
            <a:ext cx="9212698" cy="1204891"/>
          </a:xfrm>
          <a:prstGeom prst="rect">
            <a:avLst/>
          </a:prstGeom>
          <a:noFill/>
          <a:ln>
            <a:prstDash val="dash"/>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sp>
        <p:nvSpPr>
          <p:cNvPr id="49" name="TextBox 48">
            <a:extLst>
              <a:ext uri="{FF2B5EF4-FFF2-40B4-BE49-F238E27FC236}">
                <a16:creationId xmlns:a16="http://schemas.microsoft.com/office/drawing/2014/main" id="{F0F15AD8-461E-BACA-DE46-BED7B438C0D8}"/>
              </a:ext>
            </a:extLst>
          </p:cNvPr>
          <p:cNvSpPr txBox="1"/>
          <p:nvPr/>
        </p:nvSpPr>
        <p:spPr>
          <a:xfrm>
            <a:off x="9226296" y="918903"/>
            <a:ext cx="1571023" cy="338554"/>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b="1" dirty="0">
                <a:solidFill>
                  <a:schemeClr val="accent1">
                    <a:lumMod val="50000"/>
                  </a:schemeClr>
                </a:solidFill>
              </a:rPr>
              <a:t>Applications</a:t>
            </a:r>
            <a:endParaRPr lang="en-US" sz="1600" dirty="0">
              <a:solidFill>
                <a:schemeClr val="accent1">
                  <a:lumMod val="50000"/>
                </a:schemeClr>
              </a:solidFill>
            </a:endParaRPr>
          </a:p>
        </p:txBody>
      </p:sp>
    </p:spTree>
    <p:extLst>
      <p:ext uri="{BB962C8B-B14F-4D97-AF65-F5344CB8AC3E}">
        <p14:creationId xmlns:p14="http://schemas.microsoft.com/office/powerpoint/2010/main" val="25675524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5BFE1C07-9812-14BD-5A0C-6E1543BB621C}"/>
              </a:ext>
            </a:extLst>
          </p:cNvPr>
          <p:cNvGrpSpPr/>
          <p:nvPr/>
        </p:nvGrpSpPr>
        <p:grpSpPr>
          <a:xfrm>
            <a:off x="2951726" y="2754562"/>
            <a:ext cx="6246017" cy="849822"/>
            <a:chOff x="1256478" y="3262743"/>
            <a:chExt cx="6141699" cy="849822"/>
          </a:xfrm>
        </p:grpSpPr>
        <p:sp>
          <p:nvSpPr>
            <p:cNvPr id="6" name="Oval 5">
              <a:extLst>
                <a:ext uri="{FF2B5EF4-FFF2-40B4-BE49-F238E27FC236}">
                  <a16:creationId xmlns:a16="http://schemas.microsoft.com/office/drawing/2014/main" id="{DCB011D4-E8D6-5C5F-19BB-FB10306814FB}"/>
                </a:ext>
              </a:extLst>
            </p:cNvPr>
            <p:cNvSpPr/>
            <p:nvPr/>
          </p:nvSpPr>
          <p:spPr>
            <a:xfrm>
              <a:off x="1256478" y="3262743"/>
              <a:ext cx="2210348" cy="849822"/>
            </a:xfrm>
            <a:prstGeom prst="ellipse">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solidFill>
                    <a:schemeClr val="tx1"/>
                  </a:solidFill>
                </a:rPr>
                <a:t>Structure Level</a:t>
              </a:r>
            </a:p>
          </p:txBody>
        </p:sp>
        <p:sp>
          <p:nvSpPr>
            <p:cNvPr id="7" name="TextBox 6">
              <a:extLst>
                <a:ext uri="{FF2B5EF4-FFF2-40B4-BE49-F238E27FC236}">
                  <a16:creationId xmlns:a16="http://schemas.microsoft.com/office/drawing/2014/main" id="{5BC0B49A-CA0B-C894-FD7C-B31E2C5CC955}"/>
                </a:ext>
              </a:extLst>
            </p:cNvPr>
            <p:cNvSpPr txBox="1"/>
            <p:nvPr/>
          </p:nvSpPr>
          <p:spPr>
            <a:xfrm>
              <a:off x="4570798" y="3395266"/>
              <a:ext cx="2827379" cy="584775"/>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b="1" dirty="0">
                  <a:solidFill>
                    <a:schemeClr val="tx1"/>
                  </a:solidFill>
                </a:rPr>
                <a:t>Partial AST Building</a:t>
              </a:r>
            </a:p>
            <a:p>
              <a:pPr algn="ctr"/>
              <a:r>
                <a:rPr lang="en-US" sz="1600" b="1" dirty="0">
                  <a:solidFill>
                    <a:schemeClr val="tx1"/>
                  </a:solidFill>
                </a:rPr>
                <a:t>Syntactic Type Tagging</a:t>
              </a:r>
            </a:p>
          </p:txBody>
        </p:sp>
        <p:cxnSp>
          <p:nvCxnSpPr>
            <p:cNvPr id="13" name="Straight Arrow Connector 12">
              <a:extLst>
                <a:ext uri="{FF2B5EF4-FFF2-40B4-BE49-F238E27FC236}">
                  <a16:creationId xmlns:a16="http://schemas.microsoft.com/office/drawing/2014/main" id="{8E95A1F1-4EF1-84D2-0331-8E25EE263788}"/>
                </a:ext>
              </a:extLst>
            </p:cNvPr>
            <p:cNvCxnSpPr>
              <a:stCxn id="6" idx="6"/>
              <a:endCxn id="7" idx="1"/>
            </p:cNvCxnSpPr>
            <p:nvPr/>
          </p:nvCxnSpPr>
          <p:spPr>
            <a:xfrm>
              <a:off x="3466826" y="3687654"/>
              <a:ext cx="11039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23" name="Group 22">
            <a:extLst>
              <a:ext uri="{FF2B5EF4-FFF2-40B4-BE49-F238E27FC236}">
                <a16:creationId xmlns:a16="http://schemas.microsoft.com/office/drawing/2014/main" id="{A55EB22C-C255-D034-6D2F-A7F3BCDDA0A0}"/>
              </a:ext>
            </a:extLst>
          </p:cNvPr>
          <p:cNvGrpSpPr/>
          <p:nvPr/>
        </p:nvGrpSpPr>
        <p:grpSpPr>
          <a:xfrm>
            <a:off x="2951726" y="3954598"/>
            <a:ext cx="6246017" cy="849822"/>
            <a:chOff x="1358078" y="4950712"/>
            <a:chExt cx="6141699" cy="849822"/>
          </a:xfrm>
        </p:grpSpPr>
        <p:sp>
          <p:nvSpPr>
            <p:cNvPr id="17" name="TextBox 16">
              <a:extLst>
                <a:ext uri="{FF2B5EF4-FFF2-40B4-BE49-F238E27FC236}">
                  <a16:creationId xmlns:a16="http://schemas.microsoft.com/office/drawing/2014/main" id="{9C6D2EC9-35C6-B6BF-C1C6-16D435B81309}"/>
                </a:ext>
              </a:extLst>
            </p:cNvPr>
            <p:cNvSpPr txBox="1"/>
            <p:nvPr/>
          </p:nvSpPr>
          <p:spPr>
            <a:xfrm>
              <a:off x="4672398" y="4950712"/>
              <a:ext cx="2827379" cy="830997"/>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b="1" dirty="0">
                  <a:solidFill>
                    <a:schemeClr val="tx1"/>
                  </a:solidFill>
                </a:rPr>
                <a:t>External-Library Identification</a:t>
              </a:r>
            </a:p>
            <a:p>
              <a:pPr algn="ctr"/>
              <a:r>
                <a:rPr lang="en-US" sz="1600" b="1" dirty="0">
                  <a:solidFill>
                    <a:schemeClr val="tx1"/>
                  </a:solidFill>
                </a:rPr>
                <a:t>Neural Type Inference</a:t>
              </a:r>
            </a:p>
            <a:p>
              <a:pPr algn="ctr"/>
              <a:r>
                <a:rPr lang="en-US" sz="1600" b="1" dirty="0">
                  <a:solidFill>
                    <a:schemeClr val="tx1"/>
                  </a:solidFill>
                </a:rPr>
                <a:t>Neural Dependence Analysis</a:t>
              </a:r>
            </a:p>
          </p:txBody>
        </p:sp>
        <p:sp>
          <p:nvSpPr>
            <p:cNvPr id="18" name="Oval 17">
              <a:extLst>
                <a:ext uri="{FF2B5EF4-FFF2-40B4-BE49-F238E27FC236}">
                  <a16:creationId xmlns:a16="http://schemas.microsoft.com/office/drawing/2014/main" id="{750D366E-6044-D3D0-DCEA-D9289CEE2E3B}"/>
                </a:ext>
              </a:extLst>
            </p:cNvPr>
            <p:cNvSpPr/>
            <p:nvPr/>
          </p:nvSpPr>
          <p:spPr>
            <a:xfrm>
              <a:off x="1358078" y="4950712"/>
              <a:ext cx="2210348" cy="849822"/>
            </a:xfrm>
            <a:prstGeom prst="ellipse">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solidFill>
                    <a:schemeClr val="tx1"/>
                  </a:solidFill>
                </a:rPr>
                <a:t>Semantic Level</a:t>
              </a:r>
            </a:p>
          </p:txBody>
        </p:sp>
        <p:cxnSp>
          <p:nvCxnSpPr>
            <p:cNvPr id="19" name="Straight Arrow Connector 18">
              <a:extLst>
                <a:ext uri="{FF2B5EF4-FFF2-40B4-BE49-F238E27FC236}">
                  <a16:creationId xmlns:a16="http://schemas.microsoft.com/office/drawing/2014/main" id="{6AA3CB99-C6C5-EF1B-DB39-B0BA3419661A}"/>
                </a:ext>
              </a:extLst>
            </p:cNvPr>
            <p:cNvCxnSpPr>
              <a:stCxn id="18" idx="6"/>
              <a:endCxn id="17" idx="1"/>
            </p:cNvCxnSpPr>
            <p:nvPr/>
          </p:nvCxnSpPr>
          <p:spPr>
            <a:xfrm flipV="1">
              <a:off x="3568426" y="5366211"/>
              <a:ext cx="1103972" cy="94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24" name="Group 23">
            <a:extLst>
              <a:ext uri="{FF2B5EF4-FFF2-40B4-BE49-F238E27FC236}">
                <a16:creationId xmlns:a16="http://schemas.microsoft.com/office/drawing/2014/main" id="{45E79082-8CAD-73D1-528D-BEA0150971BD}"/>
              </a:ext>
            </a:extLst>
          </p:cNvPr>
          <p:cNvGrpSpPr/>
          <p:nvPr/>
        </p:nvGrpSpPr>
        <p:grpSpPr>
          <a:xfrm>
            <a:off x="2951726" y="5260252"/>
            <a:ext cx="6246017" cy="849822"/>
            <a:chOff x="1358078" y="4950712"/>
            <a:chExt cx="6141699" cy="849822"/>
          </a:xfrm>
        </p:grpSpPr>
        <p:sp>
          <p:nvSpPr>
            <p:cNvPr id="25" name="TextBox 24">
              <a:extLst>
                <a:ext uri="{FF2B5EF4-FFF2-40B4-BE49-F238E27FC236}">
                  <a16:creationId xmlns:a16="http://schemas.microsoft.com/office/drawing/2014/main" id="{53FDA575-7858-E823-693D-5948858DA950}"/>
                </a:ext>
              </a:extLst>
            </p:cNvPr>
            <p:cNvSpPr txBox="1"/>
            <p:nvPr/>
          </p:nvSpPr>
          <p:spPr>
            <a:xfrm>
              <a:off x="4672398" y="4950712"/>
              <a:ext cx="2827379" cy="830997"/>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b="1" dirty="0">
                  <a:solidFill>
                    <a:schemeClr val="tx1"/>
                  </a:solidFill>
                </a:rPr>
                <a:t>Execution-Trace Modeling</a:t>
              </a:r>
            </a:p>
            <a:p>
              <a:pPr algn="ctr"/>
              <a:r>
                <a:rPr lang="en-US" sz="1600" b="1" dirty="0">
                  <a:solidFill>
                    <a:schemeClr val="tx1"/>
                  </a:solidFill>
                </a:rPr>
                <a:t>Stack-Trace Modeling</a:t>
              </a:r>
            </a:p>
            <a:p>
              <a:pPr algn="ctr"/>
              <a:r>
                <a:rPr lang="en-US" sz="1600" b="1" dirty="0">
                  <a:solidFill>
                    <a:schemeClr val="tx1"/>
                  </a:solidFill>
                </a:rPr>
                <a:t>Code-Coverage Modeling</a:t>
              </a:r>
            </a:p>
          </p:txBody>
        </p:sp>
        <p:sp>
          <p:nvSpPr>
            <p:cNvPr id="26" name="Oval 25">
              <a:extLst>
                <a:ext uri="{FF2B5EF4-FFF2-40B4-BE49-F238E27FC236}">
                  <a16:creationId xmlns:a16="http://schemas.microsoft.com/office/drawing/2014/main" id="{33EF7611-ECB0-C774-8132-AA90F8E44BA8}"/>
                </a:ext>
              </a:extLst>
            </p:cNvPr>
            <p:cNvSpPr/>
            <p:nvPr/>
          </p:nvSpPr>
          <p:spPr>
            <a:xfrm>
              <a:off x="1358078" y="4950712"/>
              <a:ext cx="2210348" cy="849822"/>
            </a:xfrm>
            <a:prstGeom prst="ellipse">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solidFill>
                    <a:schemeClr val="tx1"/>
                  </a:solidFill>
                </a:rPr>
                <a:t>Execution Level</a:t>
              </a:r>
            </a:p>
          </p:txBody>
        </p:sp>
        <p:cxnSp>
          <p:nvCxnSpPr>
            <p:cNvPr id="27" name="Straight Arrow Connector 26">
              <a:extLst>
                <a:ext uri="{FF2B5EF4-FFF2-40B4-BE49-F238E27FC236}">
                  <a16:creationId xmlns:a16="http://schemas.microsoft.com/office/drawing/2014/main" id="{76823BA1-353C-292F-DE52-12F51FA64C06}"/>
                </a:ext>
              </a:extLst>
            </p:cNvPr>
            <p:cNvCxnSpPr>
              <a:stCxn id="26" idx="6"/>
              <a:endCxn id="25" idx="1"/>
            </p:cNvCxnSpPr>
            <p:nvPr/>
          </p:nvCxnSpPr>
          <p:spPr>
            <a:xfrm flipV="1">
              <a:off x="3568426" y="5366211"/>
              <a:ext cx="1103972" cy="94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46" name="TextBox 45">
            <a:extLst>
              <a:ext uri="{FF2B5EF4-FFF2-40B4-BE49-F238E27FC236}">
                <a16:creationId xmlns:a16="http://schemas.microsoft.com/office/drawing/2014/main" id="{5BB0715C-9325-C2D2-1AE8-E60C55D677D3}"/>
              </a:ext>
            </a:extLst>
          </p:cNvPr>
          <p:cNvSpPr txBox="1"/>
          <p:nvPr/>
        </p:nvSpPr>
        <p:spPr>
          <a:xfrm>
            <a:off x="3198829" y="6275693"/>
            <a:ext cx="5472223" cy="338554"/>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b="1" dirty="0" err="1">
                <a:solidFill>
                  <a:schemeClr val="accent1">
                    <a:lumMod val="50000"/>
                  </a:schemeClr>
                </a:solidFill>
              </a:rPr>
              <a:t>NeuralPPA</a:t>
            </a:r>
            <a:r>
              <a:rPr lang="en-US" sz="1600" b="1" dirty="0">
                <a:solidFill>
                  <a:schemeClr val="accent1">
                    <a:lumMod val="50000"/>
                  </a:schemeClr>
                </a:solidFill>
              </a:rPr>
              <a:t>: ML-based Partial Program Analysis Infrastructure </a:t>
            </a:r>
            <a:endParaRPr lang="en-US" sz="1600" dirty="0">
              <a:solidFill>
                <a:schemeClr val="accent1">
                  <a:lumMod val="50000"/>
                </a:schemeClr>
              </a:solidFill>
            </a:endParaRPr>
          </a:p>
        </p:txBody>
      </p:sp>
      <p:grpSp>
        <p:nvGrpSpPr>
          <p:cNvPr id="3" name="Group 2">
            <a:extLst>
              <a:ext uri="{FF2B5EF4-FFF2-40B4-BE49-F238E27FC236}">
                <a16:creationId xmlns:a16="http://schemas.microsoft.com/office/drawing/2014/main" id="{71665461-2B1F-F4DF-D036-BB95C11E37C5}"/>
              </a:ext>
            </a:extLst>
          </p:cNvPr>
          <p:cNvGrpSpPr/>
          <p:nvPr/>
        </p:nvGrpSpPr>
        <p:grpSpPr>
          <a:xfrm>
            <a:off x="1407114" y="1128567"/>
            <a:ext cx="9260919" cy="1230305"/>
            <a:chOff x="1407106" y="57233"/>
            <a:chExt cx="9260919" cy="1230305"/>
          </a:xfrm>
        </p:grpSpPr>
        <p:sp>
          <p:nvSpPr>
            <p:cNvPr id="47" name="Rectangle 46">
              <a:extLst>
                <a:ext uri="{FF2B5EF4-FFF2-40B4-BE49-F238E27FC236}">
                  <a16:creationId xmlns:a16="http://schemas.microsoft.com/office/drawing/2014/main" id="{14025955-A6A5-4522-33B9-4AF3612D15FA}"/>
                </a:ext>
              </a:extLst>
            </p:cNvPr>
            <p:cNvSpPr/>
            <p:nvPr/>
          </p:nvSpPr>
          <p:spPr>
            <a:xfrm>
              <a:off x="1431225" y="57233"/>
              <a:ext cx="9212698" cy="1204891"/>
            </a:xfrm>
            <a:prstGeom prst="rect">
              <a:avLst/>
            </a:prstGeom>
            <a:noFill/>
            <a:ln>
              <a:prstDash val="dash"/>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grpSp>
          <p:nvGrpSpPr>
            <p:cNvPr id="2" name="Group 1">
              <a:extLst>
                <a:ext uri="{FF2B5EF4-FFF2-40B4-BE49-F238E27FC236}">
                  <a16:creationId xmlns:a16="http://schemas.microsoft.com/office/drawing/2014/main" id="{35D3A7B6-7D56-E80A-1177-8389F8EC44CB}"/>
                </a:ext>
              </a:extLst>
            </p:cNvPr>
            <p:cNvGrpSpPr/>
            <p:nvPr/>
          </p:nvGrpSpPr>
          <p:grpSpPr>
            <a:xfrm>
              <a:off x="1407106" y="176919"/>
              <a:ext cx="9260919" cy="1110619"/>
              <a:chOff x="1407106" y="176919"/>
              <a:chExt cx="9260919" cy="1110619"/>
            </a:xfrm>
          </p:grpSpPr>
          <p:grpSp>
            <p:nvGrpSpPr>
              <p:cNvPr id="43" name="Group 42">
                <a:extLst>
                  <a:ext uri="{FF2B5EF4-FFF2-40B4-BE49-F238E27FC236}">
                    <a16:creationId xmlns:a16="http://schemas.microsoft.com/office/drawing/2014/main" id="{E269858B-0F90-BDF3-ED56-24D5738B17EC}"/>
                  </a:ext>
                </a:extLst>
              </p:cNvPr>
              <p:cNvGrpSpPr/>
              <p:nvPr/>
            </p:nvGrpSpPr>
            <p:grpSpPr>
              <a:xfrm>
                <a:off x="1634402" y="176919"/>
                <a:ext cx="8961316" cy="980608"/>
                <a:chOff x="2160710" y="597458"/>
                <a:chExt cx="8961316" cy="980608"/>
              </a:xfrm>
            </p:grpSpPr>
            <p:grpSp>
              <p:nvGrpSpPr>
                <p:cNvPr id="35" name="Group 34">
                  <a:extLst>
                    <a:ext uri="{FF2B5EF4-FFF2-40B4-BE49-F238E27FC236}">
                      <a16:creationId xmlns:a16="http://schemas.microsoft.com/office/drawing/2014/main" id="{3F17C4DA-6280-6B63-6429-FA2F5920ACFB}"/>
                    </a:ext>
                  </a:extLst>
                </p:cNvPr>
                <p:cNvGrpSpPr/>
                <p:nvPr/>
              </p:nvGrpSpPr>
              <p:grpSpPr>
                <a:xfrm>
                  <a:off x="2160710" y="597458"/>
                  <a:ext cx="2939835" cy="965518"/>
                  <a:chOff x="3113574" y="566219"/>
                  <a:chExt cx="3081343" cy="965518"/>
                </a:xfrm>
              </p:grpSpPr>
              <p:pic>
                <p:nvPicPr>
                  <p:cNvPr id="1026" name="Picture 2" descr="security vulnerability detection">
                    <a:extLst>
                      <a:ext uri="{FF2B5EF4-FFF2-40B4-BE49-F238E27FC236}">
                        <a16:creationId xmlns:a16="http://schemas.microsoft.com/office/drawing/2014/main" id="{93BF9BE9-1826-6256-4692-88F0009A56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38658" y="566219"/>
                    <a:ext cx="1756259" cy="965518"/>
                  </a:xfrm>
                  <a:prstGeom prst="rect">
                    <a:avLst/>
                  </a:prstGeom>
                  <a:noFill/>
                  <a:extLst>
                    <a:ext uri="{909E8E84-426E-40DD-AFC4-6F175D3DCCD1}">
                      <a14:hiddenFill xmlns:a14="http://schemas.microsoft.com/office/drawing/2010/main">
                        <a:solidFill>
                          <a:srgbClr val="FFFFFF"/>
                        </a:solidFill>
                      </a14:hiddenFill>
                    </a:ext>
                  </a:extLst>
                </p:spPr>
              </p:pic>
              <p:sp>
                <p:nvSpPr>
                  <p:cNvPr id="34" name="TextBox 33">
                    <a:extLst>
                      <a:ext uri="{FF2B5EF4-FFF2-40B4-BE49-F238E27FC236}">
                        <a16:creationId xmlns:a16="http://schemas.microsoft.com/office/drawing/2014/main" id="{0C943532-B8C6-C52D-B37A-A75D3ACDD6D8}"/>
                      </a:ext>
                    </a:extLst>
                  </p:cNvPr>
                  <p:cNvSpPr txBox="1"/>
                  <p:nvPr/>
                </p:nvSpPr>
                <p:spPr>
                  <a:xfrm>
                    <a:off x="3113574" y="570322"/>
                    <a:ext cx="1311700" cy="830997"/>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Security Vulnerability Detection</a:t>
                    </a:r>
                  </a:p>
                </p:txBody>
              </p:sp>
            </p:grpSp>
            <p:sp>
              <p:nvSpPr>
                <p:cNvPr id="41" name="TextBox 40">
                  <a:extLst>
                    <a:ext uri="{FF2B5EF4-FFF2-40B4-BE49-F238E27FC236}">
                      <a16:creationId xmlns:a16="http://schemas.microsoft.com/office/drawing/2014/main" id="{DD78E08A-89BD-DF5A-D11A-E0D252DC9CEB}"/>
                    </a:ext>
                  </a:extLst>
                </p:cNvPr>
                <p:cNvSpPr txBox="1"/>
                <p:nvPr/>
              </p:nvSpPr>
              <p:spPr>
                <a:xfrm>
                  <a:off x="5335032" y="634275"/>
                  <a:ext cx="1251461" cy="830997"/>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Software Fault Localization</a:t>
                  </a:r>
                </a:p>
              </p:txBody>
            </p:sp>
            <p:pic>
              <p:nvPicPr>
                <p:cNvPr id="1028" name="Picture 4" descr="3 Effective Testing Techniques for Quick Software Bug Detection | Software  Testing Tips and Tricks">
                  <a:extLst>
                    <a:ext uri="{FF2B5EF4-FFF2-40B4-BE49-F238E27FC236}">
                      <a16:creationId xmlns:a16="http://schemas.microsoft.com/office/drawing/2014/main" id="{643A29C9-21E2-2209-60C4-AF1D7C1509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6526924" y="619202"/>
                  <a:ext cx="1534182" cy="95886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ode Completion | The IntelliJ IDEA Blog">
                  <a:extLst>
                    <a:ext uri="{FF2B5EF4-FFF2-40B4-BE49-F238E27FC236}">
                      <a16:creationId xmlns:a16="http://schemas.microsoft.com/office/drawing/2014/main" id="{13610439-9617-C607-3A01-09DE4DAFE82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51003" y="634275"/>
                  <a:ext cx="1571023" cy="830998"/>
                </a:xfrm>
                <a:prstGeom prst="rect">
                  <a:avLst/>
                </a:prstGeom>
                <a:noFill/>
                <a:extLst>
                  <a:ext uri="{909E8E84-426E-40DD-AFC4-6F175D3DCCD1}">
                    <a14:hiddenFill xmlns:a14="http://schemas.microsoft.com/office/drawing/2010/main">
                      <a:solidFill>
                        <a:srgbClr val="FFFFFF"/>
                      </a:solidFill>
                    </a14:hiddenFill>
                  </a:ext>
                </a:extLst>
              </p:spPr>
            </p:pic>
            <p:sp>
              <p:nvSpPr>
                <p:cNvPr id="42" name="TextBox 41">
                  <a:extLst>
                    <a:ext uri="{FF2B5EF4-FFF2-40B4-BE49-F238E27FC236}">
                      <a16:creationId xmlns:a16="http://schemas.microsoft.com/office/drawing/2014/main" id="{BC19687A-CCE3-E409-9F39-FBC68249BF71}"/>
                    </a:ext>
                  </a:extLst>
                </p:cNvPr>
                <p:cNvSpPr txBox="1"/>
                <p:nvPr/>
              </p:nvSpPr>
              <p:spPr>
                <a:xfrm>
                  <a:off x="8364207" y="696806"/>
                  <a:ext cx="1251461" cy="584775"/>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Code</a:t>
                  </a:r>
                </a:p>
                <a:p>
                  <a:pPr algn="ctr"/>
                  <a:r>
                    <a:rPr lang="en-US" sz="1600" dirty="0">
                      <a:solidFill>
                        <a:schemeClr val="tx1"/>
                      </a:solidFill>
                    </a:rPr>
                    <a:t>Completion</a:t>
                  </a:r>
                </a:p>
              </p:txBody>
            </p:sp>
          </p:grpSp>
          <p:sp>
            <p:nvSpPr>
              <p:cNvPr id="44" name="TextBox 43">
                <a:extLst>
                  <a:ext uri="{FF2B5EF4-FFF2-40B4-BE49-F238E27FC236}">
                    <a16:creationId xmlns:a16="http://schemas.microsoft.com/office/drawing/2014/main" id="{F6143635-02F5-6E24-96B6-1E68142A292E}"/>
                  </a:ext>
                </a:extLst>
              </p:cNvPr>
              <p:cNvSpPr txBox="1"/>
              <p:nvPr/>
            </p:nvSpPr>
            <p:spPr>
              <a:xfrm>
                <a:off x="10170520" y="307044"/>
                <a:ext cx="497505" cy="523220"/>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2800" b="1" dirty="0">
                    <a:solidFill>
                      <a:schemeClr val="tx1"/>
                    </a:solidFill>
                  </a:rPr>
                  <a:t>…</a:t>
                </a:r>
                <a:endParaRPr lang="en-US" sz="2800" dirty="0">
                  <a:solidFill>
                    <a:schemeClr val="tx1"/>
                  </a:solidFill>
                </a:endParaRPr>
              </a:p>
            </p:txBody>
          </p:sp>
          <p:sp>
            <p:nvSpPr>
              <p:cNvPr id="49" name="TextBox 48">
                <a:extLst>
                  <a:ext uri="{FF2B5EF4-FFF2-40B4-BE49-F238E27FC236}">
                    <a16:creationId xmlns:a16="http://schemas.microsoft.com/office/drawing/2014/main" id="{F0F15AD8-461E-BACA-DE46-BED7B438C0D8}"/>
                  </a:ext>
                </a:extLst>
              </p:cNvPr>
              <p:cNvSpPr txBox="1"/>
              <p:nvPr/>
            </p:nvSpPr>
            <p:spPr>
              <a:xfrm>
                <a:off x="1407106" y="948984"/>
                <a:ext cx="1257040" cy="338554"/>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b="1" dirty="0">
                    <a:solidFill>
                      <a:schemeClr val="accent1">
                        <a:lumMod val="50000"/>
                      </a:schemeClr>
                    </a:solidFill>
                  </a:rPr>
                  <a:t>Applications</a:t>
                </a:r>
                <a:endParaRPr lang="en-US" sz="1600" dirty="0">
                  <a:solidFill>
                    <a:schemeClr val="accent1">
                      <a:lumMod val="50000"/>
                    </a:schemeClr>
                  </a:solidFill>
                </a:endParaRPr>
              </a:p>
            </p:txBody>
          </p:sp>
        </p:grpSp>
      </p:grpSp>
    </p:spTree>
    <p:extLst>
      <p:ext uri="{BB962C8B-B14F-4D97-AF65-F5344CB8AC3E}">
        <p14:creationId xmlns:p14="http://schemas.microsoft.com/office/powerpoint/2010/main" val="28061539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DE85DFFE-C3E0-4030-AE7F-A60F0A82AA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F2817352-03E6-2FBC-A904-DC7F614F93A4}"/>
              </a:ext>
            </a:extLst>
          </p:cNvPr>
          <p:cNvGrpSpPr/>
          <p:nvPr/>
        </p:nvGrpSpPr>
        <p:grpSpPr>
          <a:xfrm>
            <a:off x="3189554" y="2559905"/>
            <a:ext cx="4314034" cy="2556068"/>
            <a:chOff x="1929388" y="102269"/>
            <a:chExt cx="4314034" cy="2556068"/>
          </a:xfrm>
        </p:grpSpPr>
        <p:pic>
          <p:nvPicPr>
            <p:cNvPr id="1026" name="Picture 2" descr="24 hand drawings by rowen silver">
              <a:extLst>
                <a:ext uri="{FF2B5EF4-FFF2-40B4-BE49-F238E27FC236}">
                  <a16:creationId xmlns:a16="http://schemas.microsoft.com/office/drawing/2014/main" id="{83907CBB-79B5-3AAB-3490-C24E89B3BBE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671" r="1" b="1"/>
            <a:stretch/>
          </p:blipFill>
          <p:spPr bwMode="auto">
            <a:xfrm>
              <a:off x="2785311" y="102269"/>
              <a:ext cx="3458111" cy="2556068"/>
            </a:xfrm>
            <a:custGeom>
              <a:avLst/>
              <a:gdLst/>
              <a:ahLst/>
              <a:cxnLst/>
              <a:rect l="l" t="t" r="r" b="b"/>
              <a:pathLst>
                <a:path w="8279548" h="6044817">
                  <a:moveTo>
                    <a:pt x="8670" y="3353401"/>
                  </a:moveTo>
                  <a:lnTo>
                    <a:pt x="9145" y="3371492"/>
                  </a:lnTo>
                  <a:cubicBezTo>
                    <a:pt x="9699" y="3387565"/>
                    <a:pt x="10447" y="3405952"/>
                    <a:pt x="11359" y="3425479"/>
                  </a:cubicBezTo>
                  <a:lnTo>
                    <a:pt x="12840" y="3453616"/>
                  </a:lnTo>
                  <a:lnTo>
                    <a:pt x="10088" y="3453505"/>
                  </a:lnTo>
                  <a:cubicBezTo>
                    <a:pt x="-1786" y="3446192"/>
                    <a:pt x="-2668" y="3413238"/>
                    <a:pt x="4780" y="3369666"/>
                  </a:cubicBezTo>
                  <a:close/>
                  <a:moveTo>
                    <a:pt x="8372" y="3312218"/>
                  </a:moveTo>
                  <a:cubicBezTo>
                    <a:pt x="8874" y="3309151"/>
                    <a:pt x="9584" y="3310642"/>
                    <a:pt x="10474" y="3315559"/>
                  </a:cubicBezTo>
                  <a:lnTo>
                    <a:pt x="13062" y="3335036"/>
                  </a:lnTo>
                  <a:lnTo>
                    <a:pt x="8670" y="3353401"/>
                  </a:lnTo>
                  <a:lnTo>
                    <a:pt x="8092" y="3331389"/>
                  </a:lnTo>
                  <a:cubicBezTo>
                    <a:pt x="7953" y="3321118"/>
                    <a:pt x="8037" y="3314336"/>
                    <a:pt x="8372" y="3312218"/>
                  </a:cubicBezTo>
                  <a:close/>
                  <a:moveTo>
                    <a:pt x="7241326" y="1569777"/>
                  </a:moveTo>
                  <a:cubicBezTo>
                    <a:pt x="7223035" y="1582267"/>
                    <a:pt x="7204746" y="1594758"/>
                    <a:pt x="7186456" y="1607248"/>
                  </a:cubicBezTo>
                  <a:cubicBezTo>
                    <a:pt x="7196717" y="1604126"/>
                    <a:pt x="7207869" y="1601003"/>
                    <a:pt x="7218575" y="1597880"/>
                  </a:cubicBezTo>
                  <a:cubicBezTo>
                    <a:pt x="7227497" y="1590296"/>
                    <a:pt x="7236865" y="1583160"/>
                    <a:pt x="7245787" y="1575129"/>
                  </a:cubicBezTo>
                  <a:cubicBezTo>
                    <a:pt x="7244449" y="1573345"/>
                    <a:pt x="7242665" y="1571561"/>
                    <a:pt x="7241326" y="1569777"/>
                  </a:cubicBezTo>
                  <a:close/>
                  <a:moveTo>
                    <a:pt x="6913001" y="943907"/>
                  </a:moveTo>
                  <a:cubicBezTo>
                    <a:pt x="6803262" y="1018851"/>
                    <a:pt x="6693523" y="1094241"/>
                    <a:pt x="6583784" y="1169185"/>
                  </a:cubicBezTo>
                  <a:cubicBezTo>
                    <a:pt x="6585569" y="1170969"/>
                    <a:pt x="6586907" y="1172754"/>
                    <a:pt x="6588692" y="1174538"/>
                  </a:cubicBezTo>
                  <a:cubicBezTo>
                    <a:pt x="6709136" y="1111193"/>
                    <a:pt x="6822890" y="1040710"/>
                    <a:pt x="6913001" y="943907"/>
                  </a:cubicBezTo>
                  <a:close/>
                  <a:moveTo>
                    <a:pt x="7619780" y="253"/>
                  </a:moveTo>
                  <a:cubicBezTo>
                    <a:pt x="7623962" y="-472"/>
                    <a:pt x="7628088" y="197"/>
                    <a:pt x="7631657" y="4435"/>
                  </a:cubicBezTo>
                  <a:cubicBezTo>
                    <a:pt x="7637902" y="11572"/>
                    <a:pt x="7632550" y="20049"/>
                    <a:pt x="7628088" y="26294"/>
                  </a:cubicBezTo>
                  <a:cubicBezTo>
                    <a:pt x="7620059" y="37446"/>
                    <a:pt x="7612921" y="48152"/>
                    <a:pt x="7609799" y="61535"/>
                  </a:cubicBezTo>
                  <a:cubicBezTo>
                    <a:pt x="7607569" y="70457"/>
                    <a:pt x="7605337" y="80271"/>
                    <a:pt x="7611583" y="86962"/>
                  </a:cubicBezTo>
                  <a:cubicBezTo>
                    <a:pt x="7637456" y="115512"/>
                    <a:pt x="7618720" y="128895"/>
                    <a:pt x="7596416" y="144062"/>
                  </a:cubicBezTo>
                  <a:cubicBezTo>
                    <a:pt x="7565636" y="164583"/>
                    <a:pt x="7553591" y="194916"/>
                    <a:pt x="7560728" y="231050"/>
                  </a:cubicBezTo>
                  <a:cubicBezTo>
                    <a:pt x="7563405" y="245772"/>
                    <a:pt x="7561621" y="254693"/>
                    <a:pt x="7543330" y="254247"/>
                  </a:cubicBezTo>
                  <a:cubicBezTo>
                    <a:pt x="7536194" y="254247"/>
                    <a:pt x="7534409" y="259155"/>
                    <a:pt x="7531732" y="264507"/>
                  </a:cubicBezTo>
                  <a:cubicBezTo>
                    <a:pt x="7474633" y="390752"/>
                    <a:pt x="7392105" y="501383"/>
                    <a:pt x="7295303" y="603092"/>
                  </a:cubicBezTo>
                  <a:cubicBezTo>
                    <a:pt x="7216791" y="685620"/>
                    <a:pt x="7130248" y="760117"/>
                    <a:pt x="7040584" y="832385"/>
                  </a:cubicBezTo>
                  <a:cubicBezTo>
                    <a:pt x="7037908" y="834615"/>
                    <a:pt x="7035231" y="837291"/>
                    <a:pt x="7033892" y="841752"/>
                  </a:cubicBezTo>
                  <a:cubicBezTo>
                    <a:pt x="7076271" y="832831"/>
                    <a:pt x="7112851" y="814540"/>
                    <a:pt x="7148093" y="794021"/>
                  </a:cubicBezTo>
                  <a:cubicBezTo>
                    <a:pt x="7241772" y="739597"/>
                    <a:pt x="7320730" y="669114"/>
                    <a:pt x="7400581" y="599969"/>
                  </a:cubicBezTo>
                  <a:cubicBezTo>
                    <a:pt x="7449206" y="557591"/>
                    <a:pt x="7499167" y="516550"/>
                    <a:pt x="7552699" y="479079"/>
                  </a:cubicBezTo>
                  <a:cubicBezTo>
                    <a:pt x="7561621" y="472833"/>
                    <a:pt x="7567866" y="464803"/>
                    <a:pt x="7574111" y="456774"/>
                  </a:cubicBezTo>
                  <a:cubicBezTo>
                    <a:pt x="7577680" y="452313"/>
                    <a:pt x="7582140" y="448298"/>
                    <a:pt x="7589278" y="450083"/>
                  </a:cubicBezTo>
                  <a:cubicBezTo>
                    <a:pt x="7598201" y="452313"/>
                    <a:pt x="7599092" y="459004"/>
                    <a:pt x="7599985" y="465696"/>
                  </a:cubicBezTo>
                  <a:cubicBezTo>
                    <a:pt x="7602661" y="487108"/>
                    <a:pt x="7596862" y="506290"/>
                    <a:pt x="7585709" y="524580"/>
                  </a:cubicBezTo>
                  <a:cubicBezTo>
                    <a:pt x="7556713" y="571419"/>
                    <a:pt x="7513889" y="607553"/>
                    <a:pt x="7469725" y="641903"/>
                  </a:cubicBezTo>
                  <a:cubicBezTo>
                    <a:pt x="7412626" y="686066"/>
                    <a:pt x="7357310" y="732014"/>
                    <a:pt x="7306902" y="782422"/>
                  </a:cubicBezTo>
                  <a:cubicBezTo>
                    <a:pt x="7303333" y="785991"/>
                    <a:pt x="7296642" y="788221"/>
                    <a:pt x="7298872" y="798481"/>
                  </a:cubicBezTo>
                  <a:cubicBezTo>
                    <a:pt x="7330544" y="774838"/>
                    <a:pt x="7360433" y="751642"/>
                    <a:pt x="7390767" y="729336"/>
                  </a:cubicBezTo>
                  <a:cubicBezTo>
                    <a:pt x="7420655" y="707032"/>
                    <a:pt x="7450990" y="684727"/>
                    <a:pt x="7480878" y="662869"/>
                  </a:cubicBezTo>
                  <a:cubicBezTo>
                    <a:pt x="7488016" y="657516"/>
                    <a:pt x="7495599" y="649932"/>
                    <a:pt x="7505859" y="656624"/>
                  </a:cubicBezTo>
                  <a:cubicBezTo>
                    <a:pt x="7516565" y="663315"/>
                    <a:pt x="7515227" y="674467"/>
                    <a:pt x="7512550" y="683389"/>
                  </a:cubicBezTo>
                  <a:cubicBezTo>
                    <a:pt x="7504075" y="709708"/>
                    <a:pt x="7489353" y="732905"/>
                    <a:pt x="7469725" y="753426"/>
                  </a:cubicBezTo>
                  <a:cubicBezTo>
                    <a:pt x="7402812" y="821232"/>
                    <a:pt x="7325638" y="879670"/>
                    <a:pt x="7253816" y="943015"/>
                  </a:cubicBezTo>
                  <a:cubicBezTo>
                    <a:pt x="7215006" y="977365"/>
                    <a:pt x="7179319" y="1013945"/>
                    <a:pt x="7145415" y="1051862"/>
                  </a:cubicBezTo>
                  <a:cubicBezTo>
                    <a:pt x="7137832" y="1060338"/>
                    <a:pt x="7138279" y="1068368"/>
                    <a:pt x="7140509" y="1078182"/>
                  </a:cubicBezTo>
                  <a:cubicBezTo>
                    <a:pt x="7149430" y="1117885"/>
                    <a:pt x="7135602" y="1131267"/>
                    <a:pt x="7090992" y="1123684"/>
                  </a:cubicBezTo>
                  <a:cubicBezTo>
                    <a:pt x="7077164" y="1121452"/>
                    <a:pt x="7067796" y="1123684"/>
                    <a:pt x="7059320" y="1133051"/>
                  </a:cubicBezTo>
                  <a:cubicBezTo>
                    <a:pt x="6956718" y="1249035"/>
                    <a:pt x="6835381" y="1346730"/>
                    <a:pt x="6702891" y="1433718"/>
                  </a:cubicBezTo>
                  <a:cubicBezTo>
                    <a:pt x="6648914" y="1468959"/>
                    <a:pt x="6593152" y="1502417"/>
                    <a:pt x="6536499" y="1533643"/>
                  </a:cubicBezTo>
                  <a:cubicBezTo>
                    <a:pt x="6536499" y="1535873"/>
                    <a:pt x="6536499" y="1538551"/>
                    <a:pt x="6536499" y="1540781"/>
                  </a:cubicBezTo>
                  <a:cubicBezTo>
                    <a:pt x="6536945" y="1543903"/>
                    <a:pt x="6537391" y="1545687"/>
                    <a:pt x="6537836" y="1548365"/>
                  </a:cubicBezTo>
                  <a:cubicBezTo>
                    <a:pt x="6617688" y="1500186"/>
                    <a:pt x="6696646" y="1450670"/>
                    <a:pt x="6773821" y="1398477"/>
                  </a:cubicBezTo>
                  <a:cubicBezTo>
                    <a:pt x="6983038" y="1257066"/>
                    <a:pt x="7182888" y="1105393"/>
                    <a:pt x="7385860" y="957290"/>
                  </a:cubicBezTo>
                  <a:cubicBezTo>
                    <a:pt x="7454112" y="907327"/>
                    <a:pt x="7508089" y="843536"/>
                    <a:pt x="7569650" y="787329"/>
                  </a:cubicBezTo>
                  <a:cubicBezTo>
                    <a:pt x="7610691" y="749857"/>
                    <a:pt x="7649948" y="710601"/>
                    <a:pt x="7697679" y="679821"/>
                  </a:cubicBezTo>
                  <a:cubicBezTo>
                    <a:pt x="7717307" y="667330"/>
                    <a:pt x="7737827" y="656177"/>
                    <a:pt x="7764147" y="659300"/>
                  </a:cubicBezTo>
                  <a:cubicBezTo>
                    <a:pt x="7774407" y="660639"/>
                    <a:pt x="7786005" y="663315"/>
                    <a:pt x="7789574" y="674913"/>
                  </a:cubicBezTo>
                  <a:cubicBezTo>
                    <a:pt x="7792698" y="686512"/>
                    <a:pt x="7783329" y="691865"/>
                    <a:pt x="7774853" y="696771"/>
                  </a:cubicBezTo>
                  <a:cubicBezTo>
                    <a:pt x="7772623" y="698110"/>
                    <a:pt x="7770392" y="699895"/>
                    <a:pt x="7768162" y="699895"/>
                  </a:cubicBezTo>
                  <a:cubicBezTo>
                    <a:pt x="7725783" y="702571"/>
                    <a:pt x="7715969" y="736474"/>
                    <a:pt x="7695894" y="761010"/>
                  </a:cubicBezTo>
                  <a:cubicBezTo>
                    <a:pt x="7689649" y="768593"/>
                    <a:pt x="7689203" y="776177"/>
                    <a:pt x="7695894" y="785098"/>
                  </a:cubicBezTo>
                  <a:cubicBezTo>
                    <a:pt x="7707940" y="801157"/>
                    <a:pt x="7699463" y="808295"/>
                    <a:pt x="7683404" y="812756"/>
                  </a:cubicBezTo>
                  <a:cubicBezTo>
                    <a:pt x="7667345" y="817217"/>
                    <a:pt x="7649948" y="818555"/>
                    <a:pt x="7632550" y="828816"/>
                  </a:cubicBezTo>
                  <a:cubicBezTo>
                    <a:pt x="7660207" y="837291"/>
                    <a:pt x="7679389" y="828370"/>
                    <a:pt x="7697233" y="817217"/>
                  </a:cubicBezTo>
                  <a:cubicBezTo>
                    <a:pt x="7737382" y="792682"/>
                    <a:pt x="7763254" y="756548"/>
                    <a:pt x="7787790" y="719522"/>
                  </a:cubicBezTo>
                  <a:cubicBezTo>
                    <a:pt x="7792698" y="712385"/>
                    <a:pt x="7796712" y="704355"/>
                    <a:pt x="7803403" y="698556"/>
                  </a:cubicBezTo>
                  <a:cubicBezTo>
                    <a:pt x="7815894" y="686958"/>
                    <a:pt x="7829277" y="685620"/>
                    <a:pt x="7844443" y="699895"/>
                  </a:cubicBezTo>
                  <a:cubicBezTo>
                    <a:pt x="7864518" y="718631"/>
                    <a:pt x="7871655" y="717292"/>
                    <a:pt x="7878347" y="693204"/>
                  </a:cubicBezTo>
                  <a:cubicBezTo>
                    <a:pt x="7887269" y="660639"/>
                    <a:pt x="7907343" y="637888"/>
                    <a:pt x="7941692" y="625844"/>
                  </a:cubicBezTo>
                  <a:cubicBezTo>
                    <a:pt x="7948829" y="623166"/>
                    <a:pt x="7956413" y="619597"/>
                    <a:pt x="7963996" y="625397"/>
                  </a:cubicBezTo>
                  <a:cubicBezTo>
                    <a:pt x="7972026" y="632089"/>
                    <a:pt x="7966674" y="638779"/>
                    <a:pt x="7963551" y="645026"/>
                  </a:cubicBezTo>
                  <a:cubicBezTo>
                    <a:pt x="7959090" y="654840"/>
                    <a:pt x="7953737" y="664653"/>
                    <a:pt x="7949722" y="674913"/>
                  </a:cubicBezTo>
                  <a:cubicBezTo>
                    <a:pt x="7942584" y="691419"/>
                    <a:pt x="7941245" y="708817"/>
                    <a:pt x="7954628" y="724876"/>
                  </a:cubicBezTo>
                  <a:cubicBezTo>
                    <a:pt x="7964443" y="736474"/>
                    <a:pt x="7963551" y="744058"/>
                    <a:pt x="7950614" y="752087"/>
                  </a:cubicBezTo>
                  <a:cubicBezTo>
                    <a:pt x="7909127" y="777069"/>
                    <a:pt x="7882808" y="809634"/>
                    <a:pt x="7897083" y="860488"/>
                  </a:cubicBezTo>
                  <a:cubicBezTo>
                    <a:pt x="7899313" y="867626"/>
                    <a:pt x="7896636" y="874764"/>
                    <a:pt x="7888161" y="874317"/>
                  </a:cubicBezTo>
                  <a:cubicBezTo>
                    <a:pt x="7869425" y="872979"/>
                    <a:pt x="7866303" y="884578"/>
                    <a:pt x="7860949" y="896622"/>
                  </a:cubicBezTo>
                  <a:cubicBezTo>
                    <a:pt x="7808757" y="1012160"/>
                    <a:pt x="7733367" y="1112977"/>
                    <a:pt x="7646379" y="1207549"/>
                  </a:cubicBezTo>
                  <a:cubicBezTo>
                    <a:pt x="7560282" y="1301229"/>
                    <a:pt x="7463480" y="1385094"/>
                    <a:pt x="7360433" y="1465391"/>
                  </a:cubicBezTo>
                  <a:cubicBezTo>
                    <a:pt x="7389429" y="1462714"/>
                    <a:pt x="7426901" y="1446209"/>
                    <a:pt x="7463034" y="1427027"/>
                  </a:cubicBezTo>
                  <a:cubicBezTo>
                    <a:pt x="7558498" y="1375726"/>
                    <a:pt x="7637011" y="1306135"/>
                    <a:pt x="7716861" y="1237883"/>
                  </a:cubicBezTo>
                  <a:cubicBezTo>
                    <a:pt x="7772623" y="1190151"/>
                    <a:pt x="7827046" y="1141081"/>
                    <a:pt x="7889500" y="1100040"/>
                  </a:cubicBezTo>
                  <a:cubicBezTo>
                    <a:pt x="7896636" y="1095579"/>
                    <a:pt x="7901544" y="1089780"/>
                    <a:pt x="7905559" y="1082642"/>
                  </a:cubicBezTo>
                  <a:cubicBezTo>
                    <a:pt x="7909127" y="1076397"/>
                    <a:pt x="7914481" y="1070598"/>
                    <a:pt x="7923848" y="1073274"/>
                  </a:cubicBezTo>
                  <a:cubicBezTo>
                    <a:pt x="7933216" y="1076397"/>
                    <a:pt x="7934109" y="1084427"/>
                    <a:pt x="7934109" y="1091565"/>
                  </a:cubicBezTo>
                  <a:cubicBezTo>
                    <a:pt x="7932770" y="1118330"/>
                    <a:pt x="7925186" y="1142419"/>
                    <a:pt x="7908682" y="1163831"/>
                  </a:cubicBezTo>
                  <a:cubicBezTo>
                    <a:pt x="7876563" y="1206657"/>
                    <a:pt x="7833738" y="1240114"/>
                    <a:pt x="7790913" y="1273570"/>
                  </a:cubicBezTo>
                  <a:cubicBezTo>
                    <a:pt x="7731582" y="1319518"/>
                    <a:pt x="7676712" y="1369481"/>
                    <a:pt x="7627197" y="1425243"/>
                  </a:cubicBezTo>
                  <a:cubicBezTo>
                    <a:pt x="7662883" y="1398031"/>
                    <a:pt x="7698572" y="1370372"/>
                    <a:pt x="7734705" y="1343161"/>
                  </a:cubicBezTo>
                  <a:cubicBezTo>
                    <a:pt x="7761917" y="1322641"/>
                    <a:pt x="7790020" y="1303012"/>
                    <a:pt x="7817678" y="1282938"/>
                  </a:cubicBezTo>
                  <a:cubicBezTo>
                    <a:pt x="7824370" y="1278032"/>
                    <a:pt x="7831507" y="1272679"/>
                    <a:pt x="7840874" y="1279370"/>
                  </a:cubicBezTo>
                  <a:cubicBezTo>
                    <a:pt x="7849351" y="1285169"/>
                    <a:pt x="7848012" y="1293645"/>
                    <a:pt x="7846228" y="1301675"/>
                  </a:cubicBezTo>
                  <a:cubicBezTo>
                    <a:pt x="7839537" y="1333347"/>
                    <a:pt x="7820801" y="1358774"/>
                    <a:pt x="7797604" y="1381525"/>
                  </a:cubicBezTo>
                  <a:cubicBezTo>
                    <a:pt x="7769501" y="1408737"/>
                    <a:pt x="7740058" y="1434611"/>
                    <a:pt x="7709724" y="1460484"/>
                  </a:cubicBezTo>
                  <a:cubicBezTo>
                    <a:pt x="7742288" y="1453346"/>
                    <a:pt x="7774853" y="1446209"/>
                    <a:pt x="7807418" y="1440410"/>
                  </a:cubicBezTo>
                  <a:cubicBezTo>
                    <a:pt x="7792698" y="1492156"/>
                    <a:pt x="7758348" y="1502417"/>
                    <a:pt x="7727568" y="1510446"/>
                  </a:cubicBezTo>
                  <a:cubicBezTo>
                    <a:pt x="7686080" y="1520706"/>
                    <a:pt x="7646379" y="1533643"/>
                    <a:pt x="7607122" y="1548365"/>
                  </a:cubicBezTo>
                  <a:cubicBezTo>
                    <a:pt x="7590617" y="1563085"/>
                    <a:pt x="7574111" y="1577361"/>
                    <a:pt x="7558052" y="1592527"/>
                  </a:cubicBezTo>
                  <a:cubicBezTo>
                    <a:pt x="7541546" y="1608141"/>
                    <a:pt x="7525933" y="1623754"/>
                    <a:pt x="7510320" y="1640259"/>
                  </a:cubicBezTo>
                  <a:cubicBezTo>
                    <a:pt x="7499167" y="1652303"/>
                    <a:pt x="7485785" y="1662564"/>
                    <a:pt x="7498721" y="1683084"/>
                  </a:cubicBezTo>
                  <a:cubicBezTo>
                    <a:pt x="7504521" y="1692452"/>
                    <a:pt x="7466603" y="1743307"/>
                    <a:pt x="7454558" y="1746429"/>
                  </a:cubicBezTo>
                  <a:cubicBezTo>
                    <a:pt x="7452773" y="1746875"/>
                    <a:pt x="7450990" y="1747322"/>
                    <a:pt x="7449652" y="1747322"/>
                  </a:cubicBezTo>
                  <a:cubicBezTo>
                    <a:pt x="7423777" y="1745538"/>
                    <a:pt x="7417978" y="1760705"/>
                    <a:pt x="7417532" y="1779887"/>
                  </a:cubicBezTo>
                  <a:cubicBezTo>
                    <a:pt x="7417087" y="1798622"/>
                    <a:pt x="7421547" y="1821819"/>
                    <a:pt x="7386306" y="1812451"/>
                  </a:cubicBezTo>
                  <a:cubicBezTo>
                    <a:pt x="7382291" y="1811559"/>
                    <a:pt x="7381399" y="1814235"/>
                    <a:pt x="7379615" y="1817358"/>
                  </a:cubicBezTo>
                  <a:cubicBezTo>
                    <a:pt x="7341251" y="1897208"/>
                    <a:pt x="7276567" y="1958770"/>
                    <a:pt x="7212776" y="2020331"/>
                  </a:cubicBezTo>
                  <a:cubicBezTo>
                    <a:pt x="7209207" y="2023454"/>
                    <a:pt x="7205638" y="2026576"/>
                    <a:pt x="7202070" y="2029699"/>
                  </a:cubicBezTo>
                  <a:cubicBezTo>
                    <a:pt x="7268983" y="2014086"/>
                    <a:pt x="7489800" y="1994011"/>
                    <a:pt x="7554483" y="2000703"/>
                  </a:cubicBezTo>
                  <a:cubicBezTo>
                    <a:pt x="7612029" y="2006502"/>
                    <a:pt x="7937231" y="1909254"/>
                    <a:pt x="8004591" y="1851708"/>
                  </a:cubicBezTo>
                  <a:cubicBezTo>
                    <a:pt x="8013959" y="1896763"/>
                    <a:pt x="7993885" y="1914606"/>
                    <a:pt x="7977825" y="1935127"/>
                  </a:cubicBezTo>
                  <a:cubicBezTo>
                    <a:pt x="7955075" y="1964123"/>
                    <a:pt x="7951506" y="1984644"/>
                    <a:pt x="7994331" y="2007840"/>
                  </a:cubicBezTo>
                  <a:cubicBezTo>
                    <a:pt x="8117007" y="2073862"/>
                    <a:pt x="8115669" y="2076092"/>
                    <a:pt x="8000576" y="2165757"/>
                  </a:cubicBezTo>
                  <a:cubicBezTo>
                    <a:pt x="7995223" y="2169772"/>
                    <a:pt x="7997900" y="2182708"/>
                    <a:pt x="7996561" y="2191631"/>
                  </a:cubicBezTo>
                  <a:cubicBezTo>
                    <a:pt x="8026450" y="2205014"/>
                    <a:pt x="8061691" y="2170218"/>
                    <a:pt x="8097378" y="2207690"/>
                  </a:cubicBezTo>
                  <a:cubicBezTo>
                    <a:pt x="7943477" y="2372298"/>
                    <a:pt x="7709277" y="2528878"/>
                    <a:pt x="7496937" y="2652445"/>
                  </a:cubicBezTo>
                  <a:cubicBezTo>
                    <a:pt x="7668683" y="2693040"/>
                    <a:pt x="7771731" y="2550290"/>
                    <a:pt x="7897975" y="2568579"/>
                  </a:cubicBezTo>
                  <a:cubicBezTo>
                    <a:pt x="7960875" y="2613189"/>
                    <a:pt x="7773515" y="2685456"/>
                    <a:pt x="7952398" y="2706423"/>
                  </a:cubicBezTo>
                  <a:cubicBezTo>
                    <a:pt x="7874778" y="2745678"/>
                    <a:pt x="7817232" y="2784043"/>
                    <a:pt x="7763701" y="2829098"/>
                  </a:cubicBezTo>
                  <a:cubicBezTo>
                    <a:pt x="7668683" y="2909841"/>
                    <a:pt x="7649948" y="2963373"/>
                    <a:pt x="7693664" y="3071773"/>
                  </a:cubicBezTo>
                  <a:cubicBezTo>
                    <a:pt x="7722660" y="3143148"/>
                    <a:pt x="7764593" y="3208723"/>
                    <a:pt x="7727568" y="3293927"/>
                  </a:cubicBezTo>
                  <a:cubicBezTo>
                    <a:pt x="7702141" y="3352365"/>
                    <a:pt x="7711954" y="3390729"/>
                    <a:pt x="7808311" y="3364409"/>
                  </a:cubicBezTo>
                  <a:cubicBezTo>
                    <a:pt x="7912249" y="3336306"/>
                    <a:pt x="7951506" y="3388945"/>
                    <a:pt x="7925186" y="3491100"/>
                  </a:cubicBezTo>
                  <a:cubicBezTo>
                    <a:pt x="7908235" y="3556676"/>
                    <a:pt x="7926079" y="3577197"/>
                    <a:pt x="7997454" y="3569613"/>
                  </a:cubicBezTo>
                  <a:cubicBezTo>
                    <a:pt x="8076413" y="3561136"/>
                    <a:pt x="8151355" y="3518312"/>
                    <a:pt x="8249050" y="3538832"/>
                  </a:cubicBezTo>
                  <a:cubicBezTo>
                    <a:pt x="8170985" y="3658385"/>
                    <a:pt x="8004145" y="3624482"/>
                    <a:pt x="7913142" y="3738236"/>
                  </a:cubicBezTo>
                  <a:cubicBezTo>
                    <a:pt x="8021543" y="3738682"/>
                    <a:pt x="8104516" y="3738236"/>
                    <a:pt x="8184813" y="3713254"/>
                  </a:cubicBezTo>
                  <a:cubicBezTo>
                    <a:pt x="8218270" y="3702995"/>
                    <a:pt x="8254850" y="3692735"/>
                    <a:pt x="8273586" y="3727083"/>
                  </a:cubicBezTo>
                  <a:cubicBezTo>
                    <a:pt x="8295890" y="3768570"/>
                    <a:pt x="8250389" y="3784184"/>
                    <a:pt x="8223177" y="3791767"/>
                  </a:cubicBezTo>
                  <a:cubicBezTo>
                    <a:pt x="8146449" y="3812734"/>
                    <a:pt x="8087564" y="3862249"/>
                    <a:pt x="8023773" y="3901059"/>
                  </a:cubicBezTo>
                  <a:cubicBezTo>
                    <a:pt x="7884146" y="3986264"/>
                    <a:pt x="7730689" y="4057192"/>
                    <a:pt x="7612475" y="4197266"/>
                  </a:cubicBezTo>
                  <a:cubicBezTo>
                    <a:pt x="7761024" y="4161579"/>
                    <a:pt x="7872102" y="4078159"/>
                    <a:pt x="8010390" y="4061208"/>
                  </a:cubicBezTo>
                  <a:cubicBezTo>
                    <a:pt x="7890391" y="4189236"/>
                    <a:pt x="7736489" y="4272656"/>
                    <a:pt x="7590617" y="4365889"/>
                  </a:cubicBezTo>
                  <a:cubicBezTo>
                    <a:pt x="7549130" y="4392209"/>
                    <a:pt x="7506751" y="4410052"/>
                    <a:pt x="7497384" y="4467153"/>
                  </a:cubicBezTo>
                  <a:cubicBezTo>
                    <a:pt x="7479093" y="4577783"/>
                    <a:pt x="7425116" y="4669679"/>
                    <a:pt x="7308686" y="4718303"/>
                  </a:cubicBezTo>
                  <a:cubicBezTo>
                    <a:pt x="7307793" y="4718749"/>
                    <a:pt x="7314039" y="4735255"/>
                    <a:pt x="7318054" y="4746853"/>
                  </a:cubicBezTo>
                  <a:cubicBezTo>
                    <a:pt x="7388982" y="4750422"/>
                    <a:pt x="7444744" y="4684845"/>
                    <a:pt x="7535747" y="4706259"/>
                  </a:cubicBezTo>
                  <a:cubicBezTo>
                    <a:pt x="7449206" y="4795031"/>
                    <a:pt x="7376492" y="4874882"/>
                    <a:pt x="7253370" y="4917261"/>
                  </a:cubicBezTo>
                  <a:cubicBezTo>
                    <a:pt x="7154784" y="4951164"/>
                    <a:pt x="7033000" y="4970345"/>
                    <a:pt x="6961625" y="5079638"/>
                  </a:cubicBezTo>
                  <a:cubicBezTo>
                    <a:pt x="7044599" y="5101051"/>
                    <a:pt x="7106605" y="5074285"/>
                    <a:pt x="7168612" y="5055104"/>
                  </a:cubicBezTo>
                  <a:cubicBezTo>
                    <a:pt x="7264077" y="5025661"/>
                    <a:pt x="7357756" y="4992204"/>
                    <a:pt x="7453220" y="4962316"/>
                  </a:cubicBezTo>
                  <a:cubicBezTo>
                    <a:pt x="7489353" y="4951164"/>
                    <a:pt x="7529056" y="4942688"/>
                    <a:pt x="7552253" y="4997111"/>
                  </a:cubicBezTo>
                  <a:cubicBezTo>
                    <a:pt x="7431361" y="5008709"/>
                    <a:pt x="7358649" y="5081869"/>
                    <a:pt x="7282812" y="5150568"/>
                  </a:cubicBezTo>
                  <a:cubicBezTo>
                    <a:pt x="7239987" y="5189378"/>
                    <a:pt x="7205192" y="5241125"/>
                    <a:pt x="7128464" y="5221497"/>
                  </a:cubicBezTo>
                  <a:cubicBezTo>
                    <a:pt x="7087869" y="5211236"/>
                    <a:pt x="7061996" y="5240233"/>
                    <a:pt x="7066457" y="5275920"/>
                  </a:cubicBezTo>
                  <a:cubicBezTo>
                    <a:pt x="7081624" y="5401718"/>
                    <a:pt x="6987498" y="5445881"/>
                    <a:pt x="6889805" y="5469970"/>
                  </a:cubicBezTo>
                  <a:cubicBezTo>
                    <a:pt x="6705122" y="5515918"/>
                    <a:pt x="6551219" y="5623426"/>
                    <a:pt x="6371444" y="5682310"/>
                  </a:cubicBezTo>
                  <a:cubicBezTo>
                    <a:pt x="6196576" y="5739411"/>
                    <a:pt x="4884170" y="6004390"/>
                    <a:pt x="4551831" y="6030710"/>
                  </a:cubicBezTo>
                  <a:cubicBezTo>
                    <a:pt x="2518092" y="6191749"/>
                    <a:pt x="1055352" y="4921275"/>
                    <a:pt x="1048661" y="4903878"/>
                  </a:cubicBezTo>
                  <a:cubicBezTo>
                    <a:pt x="1017880" y="4822243"/>
                    <a:pt x="941599" y="4787001"/>
                    <a:pt x="872455" y="4743284"/>
                  </a:cubicBezTo>
                  <a:cubicBezTo>
                    <a:pt x="812231" y="4704920"/>
                    <a:pt x="747994" y="4664326"/>
                    <a:pt x="723013" y="4598750"/>
                  </a:cubicBezTo>
                  <a:cubicBezTo>
                    <a:pt x="690002" y="4511762"/>
                    <a:pt x="783682" y="4583137"/>
                    <a:pt x="801080" y="4549680"/>
                  </a:cubicBezTo>
                  <a:cubicBezTo>
                    <a:pt x="765392" y="4504624"/>
                    <a:pt x="710077" y="4463138"/>
                    <a:pt x="695355" y="4411837"/>
                  </a:cubicBezTo>
                  <a:cubicBezTo>
                    <a:pt x="642715" y="4226262"/>
                    <a:pt x="529409" y="4091096"/>
                    <a:pt x="359893" y="3986264"/>
                  </a:cubicBezTo>
                  <a:cubicBezTo>
                    <a:pt x="311269" y="3955930"/>
                    <a:pt x="279150" y="3901506"/>
                    <a:pt x="212682" y="3892584"/>
                  </a:cubicBezTo>
                  <a:cubicBezTo>
                    <a:pt x="65025" y="3873402"/>
                    <a:pt x="111866" y="3723515"/>
                    <a:pt x="33799" y="3657047"/>
                  </a:cubicBezTo>
                  <a:cubicBezTo>
                    <a:pt x="26438" y="3650802"/>
                    <a:pt x="19412" y="3568832"/>
                    <a:pt x="14561" y="3486305"/>
                  </a:cubicBezTo>
                  <a:lnTo>
                    <a:pt x="12840" y="3453616"/>
                  </a:lnTo>
                  <a:lnTo>
                    <a:pt x="21095" y="3453948"/>
                  </a:lnTo>
                  <a:lnTo>
                    <a:pt x="25905" y="3450639"/>
                  </a:lnTo>
                  <a:lnTo>
                    <a:pt x="27770" y="3466411"/>
                  </a:lnTo>
                  <a:cubicBezTo>
                    <a:pt x="33262" y="3508951"/>
                    <a:pt x="39263" y="3541509"/>
                    <a:pt x="44951" y="3533479"/>
                  </a:cubicBezTo>
                  <a:cubicBezTo>
                    <a:pt x="60119" y="3511621"/>
                    <a:pt x="83315" y="3492439"/>
                    <a:pt x="72163" y="3463889"/>
                  </a:cubicBezTo>
                  <a:cubicBezTo>
                    <a:pt x="67702" y="3451844"/>
                    <a:pt x="70824" y="3410804"/>
                    <a:pt x="36475" y="3443368"/>
                  </a:cubicBezTo>
                  <a:lnTo>
                    <a:pt x="25905" y="3450639"/>
                  </a:lnTo>
                  <a:lnTo>
                    <a:pt x="22479" y="3421677"/>
                  </a:lnTo>
                  <a:cubicBezTo>
                    <a:pt x="19106" y="3391148"/>
                    <a:pt x="16081" y="3360716"/>
                    <a:pt x="13648" y="3339450"/>
                  </a:cubicBezTo>
                  <a:lnTo>
                    <a:pt x="13062" y="3335036"/>
                  </a:lnTo>
                  <a:lnTo>
                    <a:pt x="21866" y="3298221"/>
                  </a:lnTo>
                  <a:cubicBezTo>
                    <a:pt x="52089" y="3197348"/>
                    <a:pt x="110303" y="3084040"/>
                    <a:pt x="175210" y="3078464"/>
                  </a:cubicBezTo>
                  <a:cubicBezTo>
                    <a:pt x="127925" y="2954896"/>
                    <a:pt x="127925" y="2954896"/>
                    <a:pt x="282273" y="2937945"/>
                  </a:cubicBezTo>
                  <a:cubicBezTo>
                    <a:pt x="222942" y="2859432"/>
                    <a:pt x="222942" y="2839357"/>
                    <a:pt x="294764" y="2812593"/>
                  </a:cubicBezTo>
                  <a:cubicBezTo>
                    <a:pt x="363908" y="2786719"/>
                    <a:pt x="440636" y="2778244"/>
                    <a:pt x="504427" y="2738541"/>
                  </a:cubicBezTo>
                  <a:cubicBezTo>
                    <a:pt x="445542" y="2638170"/>
                    <a:pt x="429038" y="2522185"/>
                    <a:pt x="307254" y="2473116"/>
                  </a:cubicBezTo>
                  <a:cubicBezTo>
                    <a:pt x="288072" y="2465532"/>
                    <a:pt x="275135" y="2435197"/>
                    <a:pt x="287626" y="2418246"/>
                  </a:cubicBezTo>
                  <a:cubicBezTo>
                    <a:pt x="331790" y="2355347"/>
                    <a:pt x="268444" y="2234901"/>
                    <a:pt x="405841" y="2221965"/>
                  </a:cubicBezTo>
                  <a:cubicBezTo>
                    <a:pt x="422793" y="2220181"/>
                    <a:pt x="438406" y="2207690"/>
                    <a:pt x="425023" y="2190292"/>
                  </a:cubicBezTo>
                  <a:cubicBezTo>
                    <a:pt x="379075" y="2130962"/>
                    <a:pt x="434837" y="2134976"/>
                    <a:pt x="468739" y="2127394"/>
                  </a:cubicBezTo>
                  <a:cubicBezTo>
                    <a:pt x="509781" y="2118471"/>
                    <a:pt x="556174" y="2144344"/>
                    <a:pt x="594091" y="2112226"/>
                  </a:cubicBezTo>
                  <a:cubicBezTo>
                    <a:pt x="585170" y="2078323"/>
                    <a:pt x="552160" y="2078769"/>
                    <a:pt x="528963" y="2068063"/>
                  </a:cubicBezTo>
                  <a:cubicBezTo>
                    <a:pt x="461157" y="2036390"/>
                    <a:pt x="405841" y="1998918"/>
                    <a:pt x="402718" y="1917729"/>
                  </a:cubicBezTo>
                  <a:cubicBezTo>
                    <a:pt x="400042" y="1852153"/>
                    <a:pt x="392904" y="1794162"/>
                    <a:pt x="486584" y="1774087"/>
                  </a:cubicBezTo>
                  <a:cubicBezTo>
                    <a:pt x="501304" y="1770965"/>
                    <a:pt x="508888" y="1762489"/>
                    <a:pt x="511565" y="1751337"/>
                  </a:cubicBezTo>
                  <a:cubicBezTo>
                    <a:pt x="500858" y="1740630"/>
                    <a:pt x="490599" y="1729477"/>
                    <a:pt x="478109" y="1721448"/>
                  </a:cubicBezTo>
                  <a:cubicBezTo>
                    <a:pt x="436175" y="1695129"/>
                    <a:pt x="421900" y="1656318"/>
                    <a:pt x="409410" y="1615724"/>
                  </a:cubicBezTo>
                  <a:cubicBezTo>
                    <a:pt x="401380" y="1589851"/>
                    <a:pt x="392012" y="1564424"/>
                    <a:pt x="373722" y="1542118"/>
                  </a:cubicBezTo>
                  <a:cubicBezTo>
                    <a:pt x="362569" y="1528290"/>
                    <a:pt x="348740" y="1518030"/>
                    <a:pt x="331343" y="1512231"/>
                  </a:cubicBezTo>
                  <a:cubicBezTo>
                    <a:pt x="316177" y="1506877"/>
                    <a:pt x="311715" y="1499739"/>
                    <a:pt x="321976" y="1486804"/>
                  </a:cubicBezTo>
                  <a:cubicBezTo>
                    <a:pt x="350972" y="1449777"/>
                    <a:pt x="362569" y="1409182"/>
                    <a:pt x="343388" y="1361897"/>
                  </a:cubicBezTo>
                  <a:cubicBezTo>
                    <a:pt x="337588" y="1347623"/>
                    <a:pt x="341602" y="1335131"/>
                    <a:pt x="355432" y="1329778"/>
                  </a:cubicBezTo>
                  <a:cubicBezTo>
                    <a:pt x="412979" y="1307028"/>
                    <a:pt x="427253" y="1254388"/>
                    <a:pt x="451789" y="1209779"/>
                  </a:cubicBezTo>
                  <a:cubicBezTo>
                    <a:pt x="486584" y="1146434"/>
                    <a:pt x="518256" y="1081751"/>
                    <a:pt x="542344" y="1013052"/>
                  </a:cubicBezTo>
                  <a:cubicBezTo>
                    <a:pt x="556620" y="972012"/>
                    <a:pt x="570449" y="931417"/>
                    <a:pt x="560635" y="885915"/>
                  </a:cubicBezTo>
                  <a:cubicBezTo>
                    <a:pt x="558405" y="874764"/>
                    <a:pt x="562419" y="865395"/>
                    <a:pt x="568219" y="856919"/>
                  </a:cubicBezTo>
                  <a:cubicBezTo>
                    <a:pt x="592754" y="819893"/>
                    <a:pt x="589631" y="780638"/>
                    <a:pt x="570895" y="740043"/>
                  </a:cubicBezTo>
                  <a:cubicBezTo>
                    <a:pt x="559296" y="715508"/>
                    <a:pt x="560635" y="712385"/>
                    <a:pt x="590077" y="713277"/>
                  </a:cubicBezTo>
                  <a:cubicBezTo>
                    <a:pt x="649853" y="714616"/>
                    <a:pt x="709184" y="716846"/>
                    <a:pt x="768069" y="709263"/>
                  </a:cubicBezTo>
                  <a:cubicBezTo>
                    <a:pt x="834090" y="700786"/>
                    <a:pt x="855503" y="681158"/>
                    <a:pt x="805540" y="624505"/>
                  </a:cubicBezTo>
                  <a:cubicBezTo>
                    <a:pt x="794833" y="612461"/>
                    <a:pt x="785466" y="599078"/>
                    <a:pt x="780559" y="583910"/>
                  </a:cubicBezTo>
                  <a:cubicBezTo>
                    <a:pt x="776990" y="571866"/>
                    <a:pt x="780113" y="563390"/>
                    <a:pt x="790819" y="557591"/>
                  </a:cubicBezTo>
                  <a:cubicBezTo>
                    <a:pt x="803310" y="550454"/>
                    <a:pt x="810001" y="560268"/>
                    <a:pt x="817139" y="567404"/>
                  </a:cubicBezTo>
                  <a:cubicBezTo>
                    <a:pt x="855949" y="605769"/>
                    <a:pt x="904572" y="632089"/>
                    <a:pt x="950966" y="661085"/>
                  </a:cubicBezTo>
                  <a:cubicBezTo>
                    <a:pt x="1017435" y="703018"/>
                    <a:pt x="1087471" y="740043"/>
                    <a:pt x="1146802" y="790897"/>
                  </a:cubicBezTo>
                  <a:cubicBezTo>
                    <a:pt x="1161968" y="803835"/>
                    <a:pt x="1186503" y="794021"/>
                    <a:pt x="1188288" y="772161"/>
                  </a:cubicBezTo>
                  <a:cubicBezTo>
                    <a:pt x="1190072" y="750303"/>
                    <a:pt x="1202116" y="750303"/>
                    <a:pt x="1219960" y="755656"/>
                  </a:cubicBezTo>
                  <a:cubicBezTo>
                    <a:pt x="1241373" y="761901"/>
                    <a:pt x="1262786" y="768146"/>
                    <a:pt x="1283752" y="775284"/>
                  </a:cubicBezTo>
                  <a:cubicBezTo>
                    <a:pt x="1305611" y="782868"/>
                    <a:pt x="1315424" y="798927"/>
                    <a:pt x="1317655" y="819002"/>
                  </a:cubicBezTo>
                  <a:cubicBezTo>
                    <a:pt x="1318101" y="822794"/>
                    <a:pt x="1318213" y="827031"/>
                    <a:pt x="1317209" y="830488"/>
                  </a:cubicBezTo>
                  <a:lnTo>
                    <a:pt x="1312784" y="834706"/>
                  </a:lnTo>
                  <a:lnTo>
                    <a:pt x="1307604" y="836392"/>
                  </a:lnTo>
                  <a:cubicBezTo>
                    <a:pt x="1302209" y="838239"/>
                    <a:pt x="1301818" y="838741"/>
                    <a:pt x="1310071" y="837291"/>
                  </a:cubicBezTo>
                  <a:lnTo>
                    <a:pt x="1312784" y="834706"/>
                  </a:lnTo>
                  <a:lnTo>
                    <a:pt x="1335164" y="827421"/>
                  </a:lnTo>
                  <a:cubicBezTo>
                    <a:pt x="1358695" y="819559"/>
                    <a:pt x="1387691" y="808741"/>
                    <a:pt x="1393044" y="799820"/>
                  </a:cubicBezTo>
                  <a:cubicBezTo>
                    <a:pt x="1393490" y="798927"/>
                    <a:pt x="1657132" y="863165"/>
                    <a:pt x="1737429" y="903760"/>
                  </a:cubicBezTo>
                  <a:cubicBezTo>
                    <a:pt x="1787390" y="929187"/>
                    <a:pt x="2773257" y="1331562"/>
                    <a:pt x="4138303" y="1231638"/>
                  </a:cubicBezTo>
                  <a:cubicBezTo>
                    <a:pt x="4186481" y="1228070"/>
                    <a:pt x="4231982" y="1225838"/>
                    <a:pt x="4278375" y="1224055"/>
                  </a:cubicBezTo>
                  <a:cubicBezTo>
                    <a:pt x="4688781" y="1205764"/>
                    <a:pt x="5091603" y="1196842"/>
                    <a:pt x="5261564" y="1174984"/>
                  </a:cubicBezTo>
                  <a:cubicBezTo>
                    <a:pt x="5394500" y="1157586"/>
                    <a:pt x="6074346" y="1010376"/>
                    <a:pt x="6273750" y="885915"/>
                  </a:cubicBezTo>
                  <a:cubicBezTo>
                    <a:pt x="6477614" y="758332"/>
                    <a:pt x="6669881" y="617367"/>
                    <a:pt x="6861254" y="475956"/>
                  </a:cubicBezTo>
                  <a:cubicBezTo>
                    <a:pt x="6944228" y="414841"/>
                    <a:pt x="7032555" y="359079"/>
                    <a:pt x="7107498" y="289043"/>
                  </a:cubicBezTo>
                  <a:cubicBezTo>
                    <a:pt x="7182441" y="218560"/>
                    <a:pt x="7253816" y="145401"/>
                    <a:pt x="7335005" y="80271"/>
                  </a:cubicBezTo>
                  <a:cubicBezTo>
                    <a:pt x="7358202" y="61535"/>
                    <a:pt x="7381399" y="41461"/>
                    <a:pt x="7415302" y="38338"/>
                  </a:cubicBezTo>
                  <a:cubicBezTo>
                    <a:pt x="7422886" y="37446"/>
                    <a:pt x="7430915" y="37892"/>
                    <a:pt x="7438499" y="38784"/>
                  </a:cubicBezTo>
                  <a:cubicBezTo>
                    <a:pt x="7446974" y="39677"/>
                    <a:pt x="7453666" y="44137"/>
                    <a:pt x="7456789" y="51721"/>
                  </a:cubicBezTo>
                  <a:cubicBezTo>
                    <a:pt x="7459911" y="60197"/>
                    <a:pt x="7454558" y="65104"/>
                    <a:pt x="7448313" y="69564"/>
                  </a:cubicBezTo>
                  <a:cubicBezTo>
                    <a:pt x="7443852" y="72687"/>
                    <a:pt x="7439392" y="77595"/>
                    <a:pt x="7433593" y="78487"/>
                  </a:cubicBezTo>
                  <a:cubicBezTo>
                    <a:pt x="7396566" y="83840"/>
                    <a:pt x="7382737" y="111052"/>
                    <a:pt x="7365340" y="135140"/>
                  </a:cubicBezTo>
                  <a:cubicBezTo>
                    <a:pt x="7357756" y="145401"/>
                    <a:pt x="7349726" y="153430"/>
                    <a:pt x="7363555" y="168151"/>
                  </a:cubicBezTo>
                  <a:cubicBezTo>
                    <a:pt x="7375599" y="181088"/>
                    <a:pt x="7363109" y="187780"/>
                    <a:pt x="7350619" y="191349"/>
                  </a:cubicBezTo>
                  <a:cubicBezTo>
                    <a:pt x="7333222" y="196255"/>
                    <a:pt x="7312701" y="195364"/>
                    <a:pt x="7293073" y="211422"/>
                  </a:cubicBezTo>
                  <a:cubicBezTo>
                    <a:pt x="7366678" y="212761"/>
                    <a:pt x="7397905" y="170382"/>
                    <a:pt x="7431361" y="131125"/>
                  </a:cubicBezTo>
                  <a:cubicBezTo>
                    <a:pt x="7443852" y="116851"/>
                    <a:pt x="7452328" y="99899"/>
                    <a:pt x="7463034" y="83840"/>
                  </a:cubicBezTo>
                  <a:cubicBezTo>
                    <a:pt x="7476417" y="64212"/>
                    <a:pt x="7492030" y="63319"/>
                    <a:pt x="7511658" y="80717"/>
                  </a:cubicBezTo>
                  <a:cubicBezTo>
                    <a:pt x="7529056" y="96330"/>
                    <a:pt x="7537531" y="94993"/>
                    <a:pt x="7543330" y="73579"/>
                  </a:cubicBezTo>
                  <a:cubicBezTo>
                    <a:pt x="7552253" y="40122"/>
                    <a:pt x="7572773" y="16480"/>
                    <a:pt x="7607569" y="4435"/>
                  </a:cubicBezTo>
                  <a:cubicBezTo>
                    <a:pt x="7611361" y="3097"/>
                    <a:pt x="7615598" y="978"/>
                    <a:pt x="7619780" y="253"/>
                  </a:cubicBezTo>
                  <a:close/>
                </a:path>
              </a:pathLst>
            </a:cu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3EFF14DC-C00B-6512-1269-FA0456E3E7AF}"/>
                </a:ext>
              </a:extLst>
            </p:cNvPr>
            <p:cNvSpPr txBox="1"/>
            <p:nvPr/>
          </p:nvSpPr>
          <p:spPr>
            <a:xfrm>
              <a:off x="1929388" y="1566673"/>
              <a:ext cx="1583833" cy="830997"/>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b="1" dirty="0">
                  <a:solidFill>
                    <a:schemeClr val="tx1"/>
                  </a:solidFill>
                </a:rPr>
                <a:t>Traditional Program Analysis (PA)</a:t>
              </a:r>
            </a:p>
          </p:txBody>
        </p:sp>
      </p:grpSp>
      <p:grpSp>
        <p:nvGrpSpPr>
          <p:cNvPr id="21" name="Group 20">
            <a:extLst>
              <a:ext uri="{FF2B5EF4-FFF2-40B4-BE49-F238E27FC236}">
                <a16:creationId xmlns:a16="http://schemas.microsoft.com/office/drawing/2014/main" id="{AB69EB16-6B82-A0EE-1801-A3CECDA9558B}"/>
              </a:ext>
            </a:extLst>
          </p:cNvPr>
          <p:cNvGrpSpPr/>
          <p:nvPr/>
        </p:nvGrpSpPr>
        <p:grpSpPr>
          <a:xfrm>
            <a:off x="3147718" y="5432375"/>
            <a:ext cx="1734553" cy="1250261"/>
            <a:chOff x="1489910" y="4592805"/>
            <a:chExt cx="1734553" cy="1250261"/>
          </a:xfrm>
        </p:grpSpPr>
        <p:pic>
          <p:nvPicPr>
            <p:cNvPr id="1028" name="Picture 4" descr="BMC Compuware Topaz for Program Analysis - BMC Software">
              <a:extLst>
                <a:ext uri="{FF2B5EF4-FFF2-40B4-BE49-F238E27FC236}">
                  <a16:creationId xmlns:a16="http://schemas.microsoft.com/office/drawing/2014/main" id="{99E4E51E-4F8B-DB1F-8BE5-4DDDB415D17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89910" y="4592805"/>
              <a:ext cx="1734553" cy="99736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E5F9F59F-039A-F495-A28C-ABB150A74E00}"/>
                </a:ext>
              </a:extLst>
            </p:cNvPr>
            <p:cNvSpPr txBox="1"/>
            <p:nvPr/>
          </p:nvSpPr>
          <p:spPr>
            <a:xfrm>
              <a:off x="1577808" y="5504512"/>
              <a:ext cx="1558756" cy="338554"/>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Complete Code</a:t>
              </a:r>
            </a:p>
          </p:txBody>
        </p:sp>
      </p:grpSp>
      <p:sp>
        <p:nvSpPr>
          <p:cNvPr id="24" name="TextBox 23">
            <a:extLst>
              <a:ext uri="{FF2B5EF4-FFF2-40B4-BE49-F238E27FC236}">
                <a16:creationId xmlns:a16="http://schemas.microsoft.com/office/drawing/2014/main" id="{20DBF0A0-DBAF-9790-8F74-6352A1F40D1A}"/>
              </a:ext>
            </a:extLst>
          </p:cNvPr>
          <p:cNvSpPr txBox="1"/>
          <p:nvPr/>
        </p:nvSpPr>
        <p:spPr>
          <a:xfrm>
            <a:off x="5041216" y="3681754"/>
            <a:ext cx="1558756" cy="584775"/>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Empowering PA with AI/ML</a:t>
            </a:r>
          </a:p>
        </p:txBody>
      </p:sp>
      <p:grpSp>
        <p:nvGrpSpPr>
          <p:cNvPr id="31" name="Group 30">
            <a:extLst>
              <a:ext uri="{FF2B5EF4-FFF2-40B4-BE49-F238E27FC236}">
                <a16:creationId xmlns:a16="http://schemas.microsoft.com/office/drawing/2014/main" id="{D7CE1667-79AA-34DE-053E-2A3EE59A3A40}"/>
              </a:ext>
            </a:extLst>
          </p:cNvPr>
          <p:cNvGrpSpPr/>
          <p:nvPr/>
        </p:nvGrpSpPr>
        <p:grpSpPr>
          <a:xfrm>
            <a:off x="7573479" y="4606709"/>
            <a:ext cx="1664187" cy="1790820"/>
            <a:chOff x="7612160" y="3507943"/>
            <a:chExt cx="1664187" cy="1790820"/>
          </a:xfrm>
        </p:grpSpPr>
        <p:pic>
          <p:nvPicPr>
            <p:cNvPr id="29" name="Picture 28">
              <a:extLst>
                <a:ext uri="{FF2B5EF4-FFF2-40B4-BE49-F238E27FC236}">
                  <a16:creationId xmlns:a16="http://schemas.microsoft.com/office/drawing/2014/main" id="{23A98A34-BFE1-72E4-303F-CC64EB1F2A4C}"/>
                </a:ext>
              </a:extLst>
            </p:cNvPr>
            <p:cNvPicPr>
              <a:picLocks noChangeAspect="1"/>
            </p:cNvPicPr>
            <p:nvPr/>
          </p:nvPicPr>
          <p:blipFill>
            <a:blip r:embed="rId5"/>
            <a:stretch>
              <a:fillRect/>
            </a:stretch>
          </p:blipFill>
          <p:spPr>
            <a:xfrm>
              <a:off x="7612160" y="3507943"/>
              <a:ext cx="1664187" cy="1206045"/>
            </a:xfrm>
            <a:prstGeom prst="rect">
              <a:avLst/>
            </a:prstGeom>
          </p:spPr>
        </p:pic>
        <p:sp>
          <p:nvSpPr>
            <p:cNvPr id="30" name="TextBox 29">
              <a:extLst>
                <a:ext uri="{FF2B5EF4-FFF2-40B4-BE49-F238E27FC236}">
                  <a16:creationId xmlns:a16="http://schemas.microsoft.com/office/drawing/2014/main" id="{9E0DA739-0135-FA1B-63C0-590692A5D4E8}"/>
                </a:ext>
              </a:extLst>
            </p:cNvPr>
            <p:cNvSpPr txBox="1"/>
            <p:nvPr/>
          </p:nvSpPr>
          <p:spPr>
            <a:xfrm>
              <a:off x="7664875" y="4713988"/>
              <a:ext cx="1558756" cy="584775"/>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Incomplete Code Fragments</a:t>
              </a:r>
            </a:p>
          </p:txBody>
        </p:sp>
      </p:grpSp>
      <p:sp>
        <p:nvSpPr>
          <p:cNvPr id="32" name="Arrow: Down 31">
            <a:extLst>
              <a:ext uri="{FF2B5EF4-FFF2-40B4-BE49-F238E27FC236}">
                <a16:creationId xmlns:a16="http://schemas.microsoft.com/office/drawing/2014/main" id="{46E7DA84-1931-91CA-A9CB-D52BFCC4BD53}"/>
              </a:ext>
            </a:extLst>
          </p:cNvPr>
          <p:cNvSpPr/>
          <p:nvPr/>
        </p:nvSpPr>
        <p:spPr>
          <a:xfrm>
            <a:off x="3913927" y="4933123"/>
            <a:ext cx="234616" cy="499252"/>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
        <p:nvSpPr>
          <p:cNvPr id="33" name="Arrow: Down 32">
            <a:extLst>
              <a:ext uri="{FF2B5EF4-FFF2-40B4-BE49-F238E27FC236}">
                <a16:creationId xmlns:a16="http://schemas.microsoft.com/office/drawing/2014/main" id="{B8EAE08E-5263-1E5B-5BDF-B003856C6EA0}"/>
              </a:ext>
            </a:extLst>
          </p:cNvPr>
          <p:cNvSpPr/>
          <p:nvPr/>
        </p:nvSpPr>
        <p:spPr>
          <a:xfrm>
            <a:off x="8360688" y="4119295"/>
            <a:ext cx="234616" cy="499252"/>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grpSp>
        <p:nvGrpSpPr>
          <p:cNvPr id="40" name="Group 39">
            <a:extLst>
              <a:ext uri="{FF2B5EF4-FFF2-40B4-BE49-F238E27FC236}">
                <a16:creationId xmlns:a16="http://schemas.microsoft.com/office/drawing/2014/main" id="{39DAF9B7-725C-F9D3-42E0-B071139B4D43}"/>
              </a:ext>
            </a:extLst>
          </p:cNvPr>
          <p:cNvGrpSpPr/>
          <p:nvPr/>
        </p:nvGrpSpPr>
        <p:grpSpPr>
          <a:xfrm>
            <a:off x="9757611" y="688275"/>
            <a:ext cx="2095379" cy="1485814"/>
            <a:chOff x="9934152" y="1167064"/>
            <a:chExt cx="2095379" cy="1485814"/>
          </a:xfrm>
        </p:grpSpPr>
        <p:pic>
          <p:nvPicPr>
            <p:cNvPr id="34" name="Picture 2" descr="security vulnerability detection">
              <a:extLst>
                <a:ext uri="{FF2B5EF4-FFF2-40B4-BE49-F238E27FC236}">
                  <a16:creationId xmlns:a16="http://schemas.microsoft.com/office/drawing/2014/main" id="{409FB4B1-8061-85BF-4AFF-2EECA42030D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197476" y="1167064"/>
              <a:ext cx="1568733" cy="903936"/>
            </a:xfrm>
            <a:prstGeom prst="rect">
              <a:avLst/>
            </a:prstGeom>
            <a:noFill/>
            <a:extLst>
              <a:ext uri="{909E8E84-426E-40DD-AFC4-6F175D3DCCD1}">
                <a14:hiddenFill xmlns:a14="http://schemas.microsoft.com/office/drawing/2010/main">
                  <a:solidFill>
                    <a:srgbClr val="FFFFFF"/>
                  </a:solidFill>
                </a14:hiddenFill>
              </a:ext>
            </a:extLst>
          </p:spPr>
        </p:pic>
        <p:sp>
          <p:nvSpPr>
            <p:cNvPr id="35" name="TextBox 34">
              <a:extLst>
                <a:ext uri="{FF2B5EF4-FFF2-40B4-BE49-F238E27FC236}">
                  <a16:creationId xmlns:a16="http://schemas.microsoft.com/office/drawing/2014/main" id="{4DB9F30C-1221-8D47-88B2-055A3B48BFE7}"/>
                </a:ext>
              </a:extLst>
            </p:cNvPr>
            <p:cNvSpPr txBox="1"/>
            <p:nvPr/>
          </p:nvSpPr>
          <p:spPr>
            <a:xfrm>
              <a:off x="9934152" y="2068103"/>
              <a:ext cx="2095379" cy="584775"/>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Security Vulnerability Detection</a:t>
              </a:r>
            </a:p>
          </p:txBody>
        </p:sp>
      </p:grpSp>
      <p:grpSp>
        <p:nvGrpSpPr>
          <p:cNvPr id="41" name="Group 40">
            <a:extLst>
              <a:ext uri="{FF2B5EF4-FFF2-40B4-BE49-F238E27FC236}">
                <a16:creationId xmlns:a16="http://schemas.microsoft.com/office/drawing/2014/main" id="{18893617-31BC-0660-B433-6D00CEDC084F}"/>
              </a:ext>
            </a:extLst>
          </p:cNvPr>
          <p:cNvGrpSpPr/>
          <p:nvPr/>
        </p:nvGrpSpPr>
        <p:grpSpPr>
          <a:xfrm>
            <a:off x="9834286" y="2258916"/>
            <a:ext cx="1783898" cy="1313688"/>
            <a:chOff x="9982311" y="2891435"/>
            <a:chExt cx="1783898" cy="1313688"/>
          </a:xfrm>
        </p:grpSpPr>
        <p:pic>
          <p:nvPicPr>
            <p:cNvPr id="36" name="Picture 4" descr="3 Effective Testing Techniques for Quick Software Bug Detection | Software  Testing Tips and Tricks">
              <a:extLst>
                <a:ext uri="{FF2B5EF4-FFF2-40B4-BE49-F238E27FC236}">
                  <a16:creationId xmlns:a16="http://schemas.microsoft.com/office/drawing/2014/main" id="{D510E95D-0965-EE28-2AF3-202E22EAADF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flipH="1">
              <a:off x="10185135" y="2891435"/>
              <a:ext cx="1534182" cy="958864"/>
            </a:xfrm>
            <a:prstGeom prst="rect">
              <a:avLst/>
            </a:prstGeom>
            <a:noFill/>
            <a:extLst>
              <a:ext uri="{909E8E84-426E-40DD-AFC4-6F175D3DCCD1}">
                <a14:hiddenFill xmlns:a14="http://schemas.microsoft.com/office/drawing/2010/main">
                  <a:solidFill>
                    <a:srgbClr val="FFFFFF"/>
                  </a:solidFill>
                </a14:hiddenFill>
              </a:ext>
            </a:extLst>
          </p:spPr>
        </p:pic>
        <p:sp>
          <p:nvSpPr>
            <p:cNvPr id="37" name="TextBox 36">
              <a:extLst>
                <a:ext uri="{FF2B5EF4-FFF2-40B4-BE49-F238E27FC236}">
                  <a16:creationId xmlns:a16="http://schemas.microsoft.com/office/drawing/2014/main" id="{D0385394-62AB-0827-5F9C-7134ECE7EAAE}"/>
                </a:ext>
              </a:extLst>
            </p:cNvPr>
            <p:cNvSpPr txBox="1"/>
            <p:nvPr/>
          </p:nvSpPr>
          <p:spPr>
            <a:xfrm>
              <a:off x="9982311" y="3866569"/>
              <a:ext cx="1783898" cy="338554"/>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Fault Localization</a:t>
              </a:r>
            </a:p>
          </p:txBody>
        </p:sp>
      </p:grpSp>
      <p:grpSp>
        <p:nvGrpSpPr>
          <p:cNvPr id="42" name="Group 41">
            <a:extLst>
              <a:ext uri="{FF2B5EF4-FFF2-40B4-BE49-F238E27FC236}">
                <a16:creationId xmlns:a16="http://schemas.microsoft.com/office/drawing/2014/main" id="{35CEEE9E-B637-BED8-8D1B-996B72C1D63D}"/>
              </a:ext>
            </a:extLst>
          </p:cNvPr>
          <p:cNvGrpSpPr/>
          <p:nvPr/>
        </p:nvGrpSpPr>
        <p:grpSpPr>
          <a:xfrm>
            <a:off x="9910507" y="3681754"/>
            <a:ext cx="1681847" cy="1273263"/>
            <a:chOff x="10061795" y="4258298"/>
            <a:chExt cx="1681847" cy="1273263"/>
          </a:xfrm>
        </p:grpSpPr>
        <p:pic>
          <p:nvPicPr>
            <p:cNvPr id="38" name="Picture 6" descr="Code Completion | The IntelliJ IDEA Blog">
              <a:extLst>
                <a:ext uri="{FF2B5EF4-FFF2-40B4-BE49-F238E27FC236}">
                  <a16:creationId xmlns:a16="http://schemas.microsoft.com/office/drawing/2014/main" id="{C5A5F9F6-E15E-16D4-081E-3153C7957C9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172619" y="4258298"/>
              <a:ext cx="1571023" cy="830998"/>
            </a:xfrm>
            <a:prstGeom prst="rect">
              <a:avLst/>
            </a:prstGeom>
            <a:noFill/>
            <a:extLst>
              <a:ext uri="{909E8E84-426E-40DD-AFC4-6F175D3DCCD1}">
                <a14:hiddenFill xmlns:a14="http://schemas.microsoft.com/office/drawing/2010/main">
                  <a:solidFill>
                    <a:srgbClr val="FFFFFF"/>
                  </a:solidFill>
                </a14:hiddenFill>
              </a:ext>
            </a:extLst>
          </p:spPr>
        </p:pic>
        <p:sp>
          <p:nvSpPr>
            <p:cNvPr id="39" name="TextBox 38">
              <a:extLst>
                <a:ext uri="{FF2B5EF4-FFF2-40B4-BE49-F238E27FC236}">
                  <a16:creationId xmlns:a16="http://schemas.microsoft.com/office/drawing/2014/main" id="{A11DBC24-0367-B5C9-F82E-C759A9C1AFF6}"/>
                </a:ext>
              </a:extLst>
            </p:cNvPr>
            <p:cNvSpPr txBox="1"/>
            <p:nvPr/>
          </p:nvSpPr>
          <p:spPr>
            <a:xfrm>
              <a:off x="10061795" y="5193007"/>
              <a:ext cx="1624930" cy="338554"/>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Code Completion</a:t>
              </a:r>
            </a:p>
          </p:txBody>
        </p:sp>
      </p:grpSp>
      <p:grpSp>
        <p:nvGrpSpPr>
          <p:cNvPr id="44" name="Group 43">
            <a:extLst>
              <a:ext uri="{FF2B5EF4-FFF2-40B4-BE49-F238E27FC236}">
                <a16:creationId xmlns:a16="http://schemas.microsoft.com/office/drawing/2014/main" id="{73ED45BC-FB02-253A-A97D-3CEBF4D12BC8}"/>
              </a:ext>
            </a:extLst>
          </p:cNvPr>
          <p:cNvGrpSpPr/>
          <p:nvPr/>
        </p:nvGrpSpPr>
        <p:grpSpPr>
          <a:xfrm>
            <a:off x="10037110" y="5021046"/>
            <a:ext cx="1624930" cy="1410403"/>
            <a:chOff x="10017107" y="5127378"/>
            <a:chExt cx="1624930" cy="1410403"/>
          </a:xfrm>
        </p:grpSpPr>
        <p:pic>
          <p:nvPicPr>
            <p:cNvPr id="1038" name="Picture 14" descr="What Is Configuration Management? | Tanium">
              <a:extLst>
                <a:ext uri="{FF2B5EF4-FFF2-40B4-BE49-F238E27FC236}">
                  <a16:creationId xmlns:a16="http://schemas.microsoft.com/office/drawing/2014/main" id="{0111E685-6BAB-2856-4365-E17F836C5CD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129014" y="5127378"/>
              <a:ext cx="1204829" cy="1052763"/>
            </a:xfrm>
            <a:prstGeom prst="rect">
              <a:avLst/>
            </a:prstGeom>
            <a:noFill/>
            <a:extLst>
              <a:ext uri="{909E8E84-426E-40DD-AFC4-6F175D3DCCD1}">
                <a14:hiddenFill xmlns:a14="http://schemas.microsoft.com/office/drawing/2010/main">
                  <a:solidFill>
                    <a:srgbClr val="FFFFFF"/>
                  </a:solidFill>
                </a14:hiddenFill>
              </a:ext>
            </a:extLst>
          </p:spPr>
        </p:pic>
        <p:sp>
          <p:nvSpPr>
            <p:cNvPr id="43" name="TextBox 42">
              <a:extLst>
                <a:ext uri="{FF2B5EF4-FFF2-40B4-BE49-F238E27FC236}">
                  <a16:creationId xmlns:a16="http://schemas.microsoft.com/office/drawing/2014/main" id="{AE25BA1B-6E7F-8C5A-B743-CEA8F2722BCD}"/>
                </a:ext>
              </a:extLst>
            </p:cNvPr>
            <p:cNvSpPr txBox="1"/>
            <p:nvPr/>
          </p:nvSpPr>
          <p:spPr>
            <a:xfrm>
              <a:off x="10017107" y="5953006"/>
              <a:ext cx="1624930" cy="584775"/>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Configurable Code Analysis</a:t>
              </a:r>
            </a:p>
          </p:txBody>
        </p:sp>
      </p:grpSp>
      <p:sp>
        <p:nvSpPr>
          <p:cNvPr id="45" name="Rectangle 44">
            <a:extLst>
              <a:ext uri="{FF2B5EF4-FFF2-40B4-BE49-F238E27FC236}">
                <a16:creationId xmlns:a16="http://schemas.microsoft.com/office/drawing/2014/main" id="{11D47CA1-37FF-E809-5093-7BAC32CEF487}"/>
              </a:ext>
            </a:extLst>
          </p:cNvPr>
          <p:cNvSpPr/>
          <p:nvPr/>
        </p:nvSpPr>
        <p:spPr>
          <a:xfrm>
            <a:off x="9865490" y="320219"/>
            <a:ext cx="1900720" cy="6327227"/>
          </a:xfrm>
          <a:prstGeom prst="rect">
            <a:avLst/>
          </a:prstGeom>
          <a:noFill/>
          <a:ln>
            <a:prstDash val="dash"/>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sp>
        <p:nvSpPr>
          <p:cNvPr id="46" name="TextBox 45">
            <a:extLst>
              <a:ext uri="{FF2B5EF4-FFF2-40B4-BE49-F238E27FC236}">
                <a16:creationId xmlns:a16="http://schemas.microsoft.com/office/drawing/2014/main" id="{20897A2E-CDCB-A6FD-09E4-20F61856D35F}"/>
              </a:ext>
            </a:extLst>
          </p:cNvPr>
          <p:cNvSpPr txBox="1"/>
          <p:nvPr/>
        </p:nvSpPr>
        <p:spPr>
          <a:xfrm>
            <a:off x="9834286" y="294529"/>
            <a:ext cx="1257040" cy="338554"/>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b="1" dirty="0">
                <a:solidFill>
                  <a:schemeClr val="accent1">
                    <a:lumMod val="50000"/>
                  </a:schemeClr>
                </a:solidFill>
              </a:rPr>
              <a:t>Applications</a:t>
            </a:r>
            <a:endParaRPr lang="en-US" sz="1600" dirty="0">
              <a:solidFill>
                <a:schemeClr val="accent1">
                  <a:lumMod val="50000"/>
                </a:schemeClr>
              </a:solidFill>
            </a:endParaRPr>
          </a:p>
        </p:txBody>
      </p:sp>
      <p:sp>
        <p:nvSpPr>
          <p:cNvPr id="47" name="TextBox 46">
            <a:extLst>
              <a:ext uri="{FF2B5EF4-FFF2-40B4-BE49-F238E27FC236}">
                <a16:creationId xmlns:a16="http://schemas.microsoft.com/office/drawing/2014/main" id="{B84042F3-F1E0-ED2B-CD16-B918EC8FABD4}"/>
              </a:ext>
            </a:extLst>
          </p:cNvPr>
          <p:cNvSpPr txBox="1"/>
          <p:nvPr/>
        </p:nvSpPr>
        <p:spPr>
          <a:xfrm>
            <a:off x="7340109" y="3288298"/>
            <a:ext cx="2267953" cy="830997"/>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b="1" dirty="0">
                <a:solidFill>
                  <a:schemeClr val="tx1"/>
                </a:solidFill>
              </a:rPr>
              <a:t>ML-based, </a:t>
            </a:r>
          </a:p>
          <a:p>
            <a:pPr algn="ctr"/>
            <a:r>
              <a:rPr lang="en-US" sz="1600" b="1" dirty="0">
                <a:solidFill>
                  <a:schemeClr val="tx1"/>
                </a:solidFill>
              </a:rPr>
              <a:t>Neural Program Analysis Infrastructure</a:t>
            </a:r>
          </a:p>
        </p:txBody>
      </p:sp>
      <p:sp>
        <p:nvSpPr>
          <p:cNvPr id="48" name="TextBox 47">
            <a:extLst>
              <a:ext uri="{FF2B5EF4-FFF2-40B4-BE49-F238E27FC236}">
                <a16:creationId xmlns:a16="http://schemas.microsoft.com/office/drawing/2014/main" id="{32EF05D2-AE4D-37D3-D03A-B33E0F885801}"/>
              </a:ext>
            </a:extLst>
          </p:cNvPr>
          <p:cNvSpPr txBox="1"/>
          <p:nvPr/>
        </p:nvSpPr>
        <p:spPr>
          <a:xfrm>
            <a:off x="7684644" y="2928162"/>
            <a:ext cx="1558756" cy="338554"/>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b="1" dirty="0" err="1">
                <a:solidFill>
                  <a:srgbClr val="FF0000"/>
                </a:solidFill>
              </a:rPr>
              <a:t>NeuralPPA</a:t>
            </a:r>
            <a:endParaRPr lang="en-US" sz="1600" b="1" dirty="0">
              <a:solidFill>
                <a:srgbClr val="FF0000"/>
              </a:solidFill>
            </a:endParaRPr>
          </a:p>
        </p:txBody>
      </p:sp>
      <p:sp>
        <p:nvSpPr>
          <p:cNvPr id="1027" name="TextBox 1026">
            <a:extLst>
              <a:ext uri="{FF2B5EF4-FFF2-40B4-BE49-F238E27FC236}">
                <a16:creationId xmlns:a16="http://schemas.microsoft.com/office/drawing/2014/main" id="{8AD6FD9F-7416-19B3-8754-5F1106F99619}"/>
              </a:ext>
            </a:extLst>
          </p:cNvPr>
          <p:cNvSpPr txBox="1"/>
          <p:nvPr/>
        </p:nvSpPr>
        <p:spPr>
          <a:xfrm>
            <a:off x="1808658" y="205015"/>
            <a:ext cx="2875403" cy="584775"/>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b="1" dirty="0">
                <a:solidFill>
                  <a:schemeClr val="tx1"/>
                </a:solidFill>
              </a:rPr>
              <a:t>Partial AST Building</a:t>
            </a:r>
          </a:p>
          <a:p>
            <a:pPr algn="ctr"/>
            <a:r>
              <a:rPr lang="en-US" sz="1600" b="1" dirty="0">
                <a:solidFill>
                  <a:schemeClr val="tx1"/>
                </a:solidFill>
              </a:rPr>
              <a:t>Syntactic Type Tagging</a:t>
            </a:r>
          </a:p>
        </p:txBody>
      </p:sp>
      <p:sp>
        <p:nvSpPr>
          <p:cNvPr id="1032" name="TextBox 1031">
            <a:extLst>
              <a:ext uri="{FF2B5EF4-FFF2-40B4-BE49-F238E27FC236}">
                <a16:creationId xmlns:a16="http://schemas.microsoft.com/office/drawing/2014/main" id="{F9FF1789-3444-4E67-B085-ECFBA744C456}"/>
              </a:ext>
            </a:extLst>
          </p:cNvPr>
          <p:cNvSpPr txBox="1"/>
          <p:nvPr/>
        </p:nvSpPr>
        <p:spPr>
          <a:xfrm>
            <a:off x="1804072" y="1033599"/>
            <a:ext cx="2875403" cy="830997"/>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b="1" dirty="0">
                <a:solidFill>
                  <a:schemeClr val="tx1"/>
                </a:solidFill>
              </a:rPr>
              <a:t>External-Library Identification</a:t>
            </a:r>
          </a:p>
          <a:p>
            <a:pPr algn="ctr"/>
            <a:r>
              <a:rPr lang="en-US" sz="1600" b="1" dirty="0">
                <a:solidFill>
                  <a:schemeClr val="tx1"/>
                </a:solidFill>
              </a:rPr>
              <a:t>Neural Type Inference</a:t>
            </a:r>
          </a:p>
          <a:p>
            <a:pPr algn="ctr"/>
            <a:r>
              <a:rPr lang="en-US" sz="1600" b="1" dirty="0">
                <a:solidFill>
                  <a:schemeClr val="tx1"/>
                </a:solidFill>
              </a:rPr>
              <a:t>Neural Dependence Analysis</a:t>
            </a:r>
          </a:p>
        </p:txBody>
      </p:sp>
      <p:sp>
        <p:nvSpPr>
          <p:cNvPr id="1040" name="TextBox 1039">
            <a:extLst>
              <a:ext uri="{FF2B5EF4-FFF2-40B4-BE49-F238E27FC236}">
                <a16:creationId xmlns:a16="http://schemas.microsoft.com/office/drawing/2014/main" id="{19FD578D-2872-CABD-033C-C7CC06CA6462}"/>
              </a:ext>
            </a:extLst>
          </p:cNvPr>
          <p:cNvSpPr txBox="1"/>
          <p:nvPr/>
        </p:nvSpPr>
        <p:spPr>
          <a:xfrm>
            <a:off x="1794943" y="2054840"/>
            <a:ext cx="2875403" cy="830997"/>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b="1" dirty="0">
                <a:solidFill>
                  <a:schemeClr val="tx1"/>
                </a:solidFill>
              </a:rPr>
              <a:t>Execution-Trace Modeling</a:t>
            </a:r>
          </a:p>
          <a:p>
            <a:pPr algn="ctr"/>
            <a:r>
              <a:rPr lang="en-US" sz="1600" b="1" dirty="0">
                <a:solidFill>
                  <a:schemeClr val="tx1"/>
                </a:solidFill>
              </a:rPr>
              <a:t>Stack-Trace Modeling</a:t>
            </a:r>
          </a:p>
          <a:p>
            <a:pPr algn="ctr"/>
            <a:r>
              <a:rPr lang="en-US" sz="1600" b="1" dirty="0">
                <a:solidFill>
                  <a:schemeClr val="tx1"/>
                </a:solidFill>
              </a:rPr>
              <a:t>Code-Coverage Modeling</a:t>
            </a:r>
          </a:p>
        </p:txBody>
      </p:sp>
      <p:cxnSp>
        <p:nvCxnSpPr>
          <p:cNvPr id="1045" name="Straight Connector 1044">
            <a:extLst>
              <a:ext uri="{FF2B5EF4-FFF2-40B4-BE49-F238E27FC236}">
                <a16:creationId xmlns:a16="http://schemas.microsoft.com/office/drawing/2014/main" id="{C1AF916E-6B41-DE5F-A1EF-A01A29CCDB71}"/>
              </a:ext>
            </a:extLst>
          </p:cNvPr>
          <p:cNvCxnSpPr/>
          <p:nvPr/>
        </p:nvCxnSpPr>
        <p:spPr>
          <a:xfrm flipV="1">
            <a:off x="9608062" y="325465"/>
            <a:ext cx="257428" cy="29398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7" name="Straight Connector 1046">
            <a:extLst>
              <a:ext uri="{FF2B5EF4-FFF2-40B4-BE49-F238E27FC236}">
                <a16:creationId xmlns:a16="http://schemas.microsoft.com/office/drawing/2014/main" id="{3FF5AD01-4416-306C-2904-1681E1F8BED4}"/>
              </a:ext>
            </a:extLst>
          </p:cNvPr>
          <p:cNvCxnSpPr/>
          <p:nvPr/>
        </p:nvCxnSpPr>
        <p:spPr>
          <a:xfrm>
            <a:off x="9608062" y="4119295"/>
            <a:ext cx="257428" cy="252815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52" name="Straight Connector 1051">
            <a:extLst>
              <a:ext uri="{FF2B5EF4-FFF2-40B4-BE49-F238E27FC236}">
                <a16:creationId xmlns:a16="http://schemas.microsoft.com/office/drawing/2014/main" id="{21888C84-774B-CD16-59DB-B21EB1191E6B}"/>
              </a:ext>
            </a:extLst>
          </p:cNvPr>
          <p:cNvCxnSpPr>
            <a:cxnSpLocks/>
            <a:endCxn id="48" idx="0"/>
          </p:cNvCxnSpPr>
          <p:nvPr/>
        </p:nvCxnSpPr>
        <p:spPr>
          <a:xfrm flipH="1">
            <a:off x="8464022" y="492891"/>
            <a:ext cx="7957" cy="2435271"/>
          </a:xfrm>
          <a:prstGeom prst="line">
            <a:avLst/>
          </a:prstGeom>
        </p:spPr>
        <p:style>
          <a:lnRef idx="1">
            <a:schemeClr val="accent1"/>
          </a:lnRef>
          <a:fillRef idx="0">
            <a:schemeClr val="accent1"/>
          </a:fillRef>
          <a:effectRef idx="0">
            <a:schemeClr val="accent1"/>
          </a:effectRef>
          <a:fontRef idx="minor">
            <a:schemeClr val="tx1"/>
          </a:fontRef>
        </p:style>
      </p:cxnSp>
      <p:grpSp>
        <p:nvGrpSpPr>
          <p:cNvPr id="1069" name="Group 1068">
            <a:extLst>
              <a:ext uri="{FF2B5EF4-FFF2-40B4-BE49-F238E27FC236}">
                <a16:creationId xmlns:a16="http://schemas.microsoft.com/office/drawing/2014/main" id="{369CF8A0-8921-5D66-51C8-49CA5610579F}"/>
              </a:ext>
            </a:extLst>
          </p:cNvPr>
          <p:cNvGrpSpPr/>
          <p:nvPr/>
        </p:nvGrpSpPr>
        <p:grpSpPr>
          <a:xfrm>
            <a:off x="4684060" y="186765"/>
            <a:ext cx="3787919" cy="621276"/>
            <a:chOff x="4684061" y="186765"/>
            <a:chExt cx="3757530" cy="621276"/>
          </a:xfrm>
        </p:grpSpPr>
        <p:sp>
          <p:nvSpPr>
            <p:cNvPr id="1048" name="Oval 1047">
              <a:extLst>
                <a:ext uri="{FF2B5EF4-FFF2-40B4-BE49-F238E27FC236}">
                  <a16:creationId xmlns:a16="http://schemas.microsoft.com/office/drawing/2014/main" id="{B3F0448D-1B52-5F3C-1506-4FA1E43139B0}"/>
                </a:ext>
              </a:extLst>
            </p:cNvPr>
            <p:cNvSpPr/>
            <p:nvPr/>
          </p:nvSpPr>
          <p:spPr>
            <a:xfrm>
              <a:off x="5365172" y="186765"/>
              <a:ext cx="2094827" cy="621276"/>
            </a:xfrm>
            <a:prstGeom prst="ellipse">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solidFill>
                    <a:schemeClr val="tx1"/>
                  </a:solidFill>
                </a:rPr>
                <a:t>Structure Level</a:t>
              </a:r>
            </a:p>
          </p:txBody>
        </p:sp>
        <p:cxnSp>
          <p:nvCxnSpPr>
            <p:cNvPr id="1057" name="Straight Arrow Connector 1056">
              <a:extLst>
                <a:ext uri="{FF2B5EF4-FFF2-40B4-BE49-F238E27FC236}">
                  <a16:creationId xmlns:a16="http://schemas.microsoft.com/office/drawing/2014/main" id="{D4245398-450C-B63F-3915-8A664B5EF074}"/>
                </a:ext>
              </a:extLst>
            </p:cNvPr>
            <p:cNvCxnSpPr>
              <a:cxnSpLocks/>
              <a:endCxn id="1048" idx="6"/>
            </p:cNvCxnSpPr>
            <p:nvPr/>
          </p:nvCxnSpPr>
          <p:spPr>
            <a:xfrm flipH="1">
              <a:off x="7459999" y="497403"/>
              <a:ext cx="9815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65" name="Straight Arrow Connector 1064">
              <a:extLst>
                <a:ext uri="{FF2B5EF4-FFF2-40B4-BE49-F238E27FC236}">
                  <a16:creationId xmlns:a16="http://schemas.microsoft.com/office/drawing/2014/main" id="{C016017B-7914-1757-7E30-4D723ECA2E46}"/>
                </a:ext>
              </a:extLst>
            </p:cNvPr>
            <p:cNvCxnSpPr>
              <a:stCxn id="1048" idx="2"/>
              <a:endCxn id="1027" idx="3"/>
            </p:cNvCxnSpPr>
            <p:nvPr/>
          </p:nvCxnSpPr>
          <p:spPr>
            <a:xfrm flipH="1">
              <a:off x="4684061" y="497403"/>
              <a:ext cx="68111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080" name="Group 1079">
            <a:extLst>
              <a:ext uri="{FF2B5EF4-FFF2-40B4-BE49-F238E27FC236}">
                <a16:creationId xmlns:a16="http://schemas.microsoft.com/office/drawing/2014/main" id="{AF191F0A-D54F-7B5E-D9BE-2D6A58379658}"/>
              </a:ext>
            </a:extLst>
          </p:cNvPr>
          <p:cNvGrpSpPr/>
          <p:nvPr/>
        </p:nvGrpSpPr>
        <p:grpSpPr>
          <a:xfrm>
            <a:off x="4684060" y="1160516"/>
            <a:ext cx="3787919" cy="621276"/>
            <a:chOff x="4684061" y="186765"/>
            <a:chExt cx="3757530" cy="621276"/>
          </a:xfrm>
        </p:grpSpPr>
        <p:sp>
          <p:nvSpPr>
            <p:cNvPr id="1081" name="Oval 1080">
              <a:extLst>
                <a:ext uri="{FF2B5EF4-FFF2-40B4-BE49-F238E27FC236}">
                  <a16:creationId xmlns:a16="http://schemas.microsoft.com/office/drawing/2014/main" id="{F2D258C9-927B-7D4A-2112-11E875729560}"/>
                </a:ext>
              </a:extLst>
            </p:cNvPr>
            <p:cNvSpPr/>
            <p:nvPr/>
          </p:nvSpPr>
          <p:spPr>
            <a:xfrm>
              <a:off x="5365172" y="186765"/>
              <a:ext cx="2094827" cy="621276"/>
            </a:xfrm>
            <a:prstGeom prst="ellipse">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solidFill>
                    <a:schemeClr val="tx1"/>
                  </a:solidFill>
                </a:rPr>
                <a:t>Semantic Level</a:t>
              </a:r>
            </a:p>
          </p:txBody>
        </p:sp>
        <p:cxnSp>
          <p:nvCxnSpPr>
            <p:cNvPr id="1082" name="Straight Arrow Connector 1081">
              <a:extLst>
                <a:ext uri="{FF2B5EF4-FFF2-40B4-BE49-F238E27FC236}">
                  <a16:creationId xmlns:a16="http://schemas.microsoft.com/office/drawing/2014/main" id="{E7D4DD41-1A3D-50D3-166D-D6122126F044}"/>
                </a:ext>
              </a:extLst>
            </p:cNvPr>
            <p:cNvCxnSpPr>
              <a:cxnSpLocks/>
              <a:endCxn id="1081" idx="6"/>
            </p:cNvCxnSpPr>
            <p:nvPr/>
          </p:nvCxnSpPr>
          <p:spPr>
            <a:xfrm flipH="1">
              <a:off x="7459999" y="497403"/>
              <a:ext cx="9815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83" name="Straight Arrow Connector 1082">
              <a:extLst>
                <a:ext uri="{FF2B5EF4-FFF2-40B4-BE49-F238E27FC236}">
                  <a16:creationId xmlns:a16="http://schemas.microsoft.com/office/drawing/2014/main" id="{F326E0A9-20D5-0057-9CA8-6277B494CCAF}"/>
                </a:ext>
              </a:extLst>
            </p:cNvPr>
            <p:cNvCxnSpPr>
              <a:stCxn id="1081" idx="2"/>
            </p:cNvCxnSpPr>
            <p:nvPr/>
          </p:nvCxnSpPr>
          <p:spPr>
            <a:xfrm flipH="1">
              <a:off x="4684061" y="497403"/>
              <a:ext cx="68111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084" name="Group 1083">
            <a:extLst>
              <a:ext uri="{FF2B5EF4-FFF2-40B4-BE49-F238E27FC236}">
                <a16:creationId xmlns:a16="http://schemas.microsoft.com/office/drawing/2014/main" id="{C6ED4585-D184-6B26-04C2-6BA115AD409D}"/>
              </a:ext>
            </a:extLst>
          </p:cNvPr>
          <p:cNvGrpSpPr/>
          <p:nvPr/>
        </p:nvGrpSpPr>
        <p:grpSpPr>
          <a:xfrm>
            <a:off x="4670346" y="2174089"/>
            <a:ext cx="3787919" cy="621276"/>
            <a:chOff x="4684061" y="186765"/>
            <a:chExt cx="3757530" cy="621276"/>
          </a:xfrm>
        </p:grpSpPr>
        <p:sp>
          <p:nvSpPr>
            <p:cNvPr id="1085" name="Oval 1084">
              <a:extLst>
                <a:ext uri="{FF2B5EF4-FFF2-40B4-BE49-F238E27FC236}">
                  <a16:creationId xmlns:a16="http://schemas.microsoft.com/office/drawing/2014/main" id="{F25AEA8F-A59E-B401-5524-2F890F507CF0}"/>
                </a:ext>
              </a:extLst>
            </p:cNvPr>
            <p:cNvSpPr/>
            <p:nvPr/>
          </p:nvSpPr>
          <p:spPr>
            <a:xfrm>
              <a:off x="5365172" y="186765"/>
              <a:ext cx="2094827" cy="621276"/>
            </a:xfrm>
            <a:prstGeom prst="ellipse">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solidFill>
                    <a:schemeClr val="tx1"/>
                  </a:solidFill>
                </a:rPr>
                <a:t>Execution Level</a:t>
              </a:r>
            </a:p>
          </p:txBody>
        </p:sp>
        <p:cxnSp>
          <p:nvCxnSpPr>
            <p:cNvPr id="1086" name="Straight Arrow Connector 1085">
              <a:extLst>
                <a:ext uri="{FF2B5EF4-FFF2-40B4-BE49-F238E27FC236}">
                  <a16:creationId xmlns:a16="http://schemas.microsoft.com/office/drawing/2014/main" id="{11C390D5-C7DE-208B-EA76-2FE99DB46976}"/>
                </a:ext>
              </a:extLst>
            </p:cNvPr>
            <p:cNvCxnSpPr>
              <a:cxnSpLocks/>
              <a:endCxn id="1085" idx="6"/>
            </p:cNvCxnSpPr>
            <p:nvPr/>
          </p:nvCxnSpPr>
          <p:spPr>
            <a:xfrm flipH="1">
              <a:off x="7459999" y="497403"/>
              <a:ext cx="9815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87" name="Straight Arrow Connector 1086">
              <a:extLst>
                <a:ext uri="{FF2B5EF4-FFF2-40B4-BE49-F238E27FC236}">
                  <a16:creationId xmlns:a16="http://schemas.microsoft.com/office/drawing/2014/main" id="{FF01E51E-7CC3-C471-5777-5E9E0042120E}"/>
                </a:ext>
              </a:extLst>
            </p:cNvPr>
            <p:cNvCxnSpPr>
              <a:stCxn id="1085" idx="2"/>
            </p:cNvCxnSpPr>
            <p:nvPr/>
          </p:nvCxnSpPr>
          <p:spPr>
            <a:xfrm flipH="1">
              <a:off x="4684061" y="497403"/>
              <a:ext cx="68111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 name="TextBox 1">
            <a:extLst>
              <a:ext uri="{FF2B5EF4-FFF2-40B4-BE49-F238E27FC236}">
                <a16:creationId xmlns:a16="http://schemas.microsoft.com/office/drawing/2014/main" id="{916B0C7A-1B9A-B42E-ED9C-FECD12A7C8D8}"/>
              </a:ext>
            </a:extLst>
          </p:cNvPr>
          <p:cNvSpPr txBox="1"/>
          <p:nvPr/>
        </p:nvSpPr>
        <p:spPr>
          <a:xfrm>
            <a:off x="10722972" y="6311129"/>
            <a:ext cx="343364" cy="369332"/>
          </a:xfrm>
          <a:prstGeom prst="rect">
            <a:avLst/>
          </a:prstGeom>
          <a:noFill/>
        </p:spPr>
        <p:txBody>
          <a:bodyPr wrap="none" rtlCol="0">
            <a:spAutoFit/>
          </a:bodyPr>
          <a:lstStyle/>
          <a:p>
            <a:r>
              <a:rPr lang="en-US" dirty="0"/>
              <a:t>…</a:t>
            </a:r>
          </a:p>
        </p:txBody>
      </p:sp>
    </p:spTree>
    <p:extLst>
      <p:ext uri="{BB962C8B-B14F-4D97-AF65-F5344CB8AC3E}">
        <p14:creationId xmlns:p14="http://schemas.microsoft.com/office/powerpoint/2010/main" val="28208283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F2817352-03E6-2FBC-A904-DC7F614F93A4}"/>
              </a:ext>
            </a:extLst>
          </p:cNvPr>
          <p:cNvGrpSpPr/>
          <p:nvPr/>
        </p:nvGrpSpPr>
        <p:grpSpPr>
          <a:xfrm>
            <a:off x="2440606" y="2552234"/>
            <a:ext cx="4314034" cy="2556068"/>
            <a:chOff x="1929388" y="102269"/>
            <a:chExt cx="4314034" cy="2556068"/>
          </a:xfrm>
        </p:grpSpPr>
        <p:pic>
          <p:nvPicPr>
            <p:cNvPr id="1026" name="Picture 2" descr="24 hand drawings by rowen silver">
              <a:extLst>
                <a:ext uri="{FF2B5EF4-FFF2-40B4-BE49-F238E27FC236}">
                  <a16:creationId xmlns:a16="http://schemas.microsoft.com/office/drawing/2014/main" id="{83907CBB-79B5-3AAB-3490-C24E89B3BBE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671" r="1" b="1"/>
            <a:stretch/>
          </p:blipFill>
          <p:spPr bwMode="auto">
            <a:xfrm>
              <a:off x="2785311" y="102269"/>
              <a:ext cx="3458111" cy="2556068"/>
            </a:xfrm>
            <a:custGeom>
              <a:avLst/>
              <a:gdLst/>
              <a:ahLst/>
              <a:cxnLst/>
              <a:rect l="l" t="t" r="r" b="b"/>
              <a:pathLst>
                <a:path w="8279548" h="6044817">
                  <a:moveTo>
                    <a:pt x="8670" y="3353401"/>
                  </a:moveTo>
                  <a:lnTo>
                    <a:pt x="9145" y="3371492"/>
                  </a:lnTo>
                  <a:cubicBezTo>
                    <a:pt x="9699" y="3387565"/>
                    <a:pt x="10447" y="3405952"/>
                    <a:pt x="11359" y="3425479"/>
                  </a:cubicBezTo>
                  <a:lnTo>
                    <a:pt x="12840" y="3453616"/>
                  </a:lnTo>
                  <a:lnTo>
                    <a:pt x="10088" y="3453505"/>
                  </a:lnTo>
                  <a:cubicBezTo>
                    <a:pt x="-1786" y="3446192"/>
                    <a:pt x="-2668" y="3413238"/>
                    <a:pt x="4780" y="3369666"/>
                  </a:cubicBezTo>
                  <a:close/>
                  <a:moveTo>
                    <a:pt x="8372" y="3312218"/>
                  </a:moveTo>
                  <a:cubicBezTo>
                    <a:pt x="8874" y="3309151"/>
                    <a:pt x="9584" y="3310642"/>
                    <a:pt x="10474" y="3315559"/>
                  </a:cubicBezTo>
                  <a:lnTo>
                    <a:pt x="13062" y="3335036"/>
                  </a:lnTo>
                  <a:lnTo>
                    <a:pt x="8670" y="3353401"/>
                  </a:lnTo>
                  <a:lnTo>
                    <a:pt x="8092" y="3331389"/>
                  </a:lnTo>
                  <a:cubicBezTo>
                    <a:pt x="7953" y="3321118"/>
                    <a:pt x="8037" y="3314336"/>
                    <a:pt x="8372" y="3312218"/>
                  </a:cubicBezTo>
                  <a:close/>
                  <a:moveTo>
                    <a:pt x="7241326" y="1569777"/>
                  </a:moveTo>
                  <a:cubicBezTo>
                    <a:pt x="7223035" y="1582267"/>
                    <a:pt x="7204746" y="1594758"/>
                    <a:pt x="7186456" y="1607248"/>
                  </a:cubicBezTo>
                  <a:cubicBezTo>
                    <a:pt x="7196717" y="1604126"/>
                    <a:pt x="7207869" y="1601003"/>
                    <a:pt x="7218575" y="1597880"/>
                  </a:cubicBezTo>
                  <a:cubicBezTo>
                    <a:pt x="7227497" y="1590296"/>
                    <a:pt x="7236865" y="1583160"/>
                    <a:pt x="7245787" y="1575129"/>
                  </a:cubicBezTo>
                  <a:cubicBezTo>
                    <a:pt x="7244449" y="1573345"/>
                    <a:pt x="7242665" y="1571561"/>
                    <a:pt x="7241326" y="1569777"/>
                  </a:cubicBezTo>
                  <a:close/>
                  <a:moveTo>
                    <a:pt x="6913001" y="943907"/>
                  </a:moveTo>
                  <a:cubicBezTo>
                    <a:pt x="6803262" y="1018851"/>
                    <a:pt x="6693523" y="1094241"/>
                    <a:pt x="6583784" y="1169185"/>
                  </a:cubicBezTo>
                  <a:cubicBezTo>
                    <a:pt x="6585569" y="1170969"/>
                    <a:pt x="6586907" y="1172754"/>
                    <a:pt x="6588692" y="1174538"/>
                  </a:cubicBezTo>
                  <a:cubicBezTo>
                    <a:pt x="6709136" y="1111193"/>
                    <a:pt x="6822890" y="1040710"/>
                    <a:pt x="6913001" y="943907"/>
                  </a:cubicBezTo>
                  <a:close/>
                  <a:moveTo>
                    <a:pt x="7619780" y="253"/>
                  </a:moveTo>
                  <a:cubicBezTo>
                    <a:pt x="7623962" y="-472"/>
                    <a:pt x="7628088" y="197"/>
                    <a:pt x="7631657" y="4435"/>
                  </a:cubicBezTo>
                  <a:cubicBezTo>
                    <a:pt x="7637902" y="11572"/>
                    <a:pt x="7632550" y="20049"/>
                    <a:pt x="7628088" y="26294"/>
                  </a:cubicBezTo>
                  <a:cubicBezTo>
                    <a:pt x="7620059" y="37446"/>
                    <a:pt x="7612921" y="48152"/>
                    <a:pt x="7609799" y="61535"/>
                  </a:cubicBezTo>
                  <a:cubicBezTo>
                    <a:pt x="7607569" y="70457"/>
                    <a:pt x="7605337" y="80271"/>
                    <a:pt x="7611583" y="86962"/>
                  </a:cubicBezTo>
                  <a:cubicBezTo>
                    <a:pt x="7637456" y="115512"/>
                    <a:pt x="7618720" y="128895"/>
                    <a:pt x="7596416" y="144062"/>
                  </a:cubicBezTo>
                  <a:cubicBezTo>
                    <a:pt x="7565636" y="164583"/>
                    <a:pt x="7553591" y="194916"/>
                    <a:pt x="7560728" y="231050"/>
                  </a:cubicBezTo>
                  <a:cubicBezTo>
                    <a:pt x="7563405" y="245772"/>
                    <a:pt x="7561621" y="254693"/>
                    <a:pt x="7543330" y="254247"/>
                  </a:cubicBezTo>
                  <a:cubicBezTo>
                    <a:pt x="7536194" y="254247"/>
                    <a:pt x="7534409" y="259155"/>
                    <a:pt x="7531732" y="264507"/>
                  </a:cubicBezTo>
                  <a:cubicBezTo>
                    <a:pt x="7474633" y="390752"/>
                    <a:pt x="7392105" y="501383"/>
                    <a:pt x="7295303" y="603092"/>
                  </a:cubicBezTo>
                  <a:cubicBezTo>
                    <a:pt x="7216791" y="685620"/>
                    <a:pt x="7130248" y="760117"/>
                    <a:pt x="7040584" y="832385"/>
                  </a:cubicBezTo>
                  <a:cubicBezTo>
                    <a:pt x="7037908" y="834615"/>
                    <a:pt x="7035231" y="837291"/>
                    <a:pt x="7033892" y="841752"/>
                  </a:cubicBezTo>
                  <a:cubicBezTo>
                    <a:pt x="7076271" y="832831"/>
                    <a:pt x="7112851" y="814540"/>
                    <a:pt x="7148093" y="794021"/>
                  </a:cubicBezTo>
                  <a:cubicBezTo>
                    <a:pt x="7241772" y="739597"/>
                    <a:pt x="7320730" y="669114"/>
                    <a:pt x="7400581" y="599969"/>
                  </a:cubicBezTo>
                  <a:cubicBezTo>
                    <a:pt x="7449206" y="557591"/>
                    <a:pt x="7499167" y="516550"/>
                    <a:pt x="7552699" y="479079"/>
                  </a:cubicBezTo>
                  <a:cubicBezTo>
                    <a:pt x="7561621" y="472833"/>
                    <a:pt x="7567866" y="464803"/>
                    <a:pt x="7574111" y="456774"/>
                  </a:cubicBezTo>
                  <a:cubicBezTo>
                    <a:pt x="7577680" y="452313"/>
                    <a:pt x="7582140" y="448298"/>
                    <a:pt x="7589278" y="450083"/>
                  </a:cubicBezTo>
                  <a:cubicBezTo>
                    <a:pt x="7598201" y="452313"/>
                    <a:pt x="7599092" y="459004"/>
                    <a:pt x="7599985" y="465696"/>
                  </a:cubicBezTo>
                  <a:cubicBezTo>
                    <a:pt x="7602661" y="487108"/>
                    <a:pt x="7596862" y="506290"/>
                    <a:pt x="7585709" y="524580"/>
                  </a:cubicBezTo>
                  <a:cubicBezTo>
                    <a:pt x="7556713" y="571419"/>
                    <a:pt x="7513889" y="607553"/>
                    <a:pt x="7469725" y="641903"/>
                  </a:cubicBezTo>
                  <a:cubicBezTo>
                    <a:pt x="7412626" y="686066"/>
                    <a:pt x="7357310" y="732014"/>
                    <a:pt x="7306902" y="782422"/>
                  </a:cubicBezTo>
                  <a:cubicBezTo>
                    <a:pt x="7303333" y="785991"/>
                    <a:pt x="7296642" y="788221"/>
                    <a:pt x="7298872" y="798481"/>
                  </a:cubicBezTo>
                  <a:cubicBezTo>
                    <a:pt x="7330544" y="774838"/>
                    <a:pt x="7360433" y="751642"/>
                    <a:pt x="7390767" y="729336"/>
                  </a:cubicBezTo>
                  <a:cubicBezTo>
                    <a:pt x="7420655" y="707032"/>
                    <a:pt x="7450990" y="684727"/>
                    <a:pt x="7480878" y="662869"/>
                  </a:cubicBezTo>
                  <a:cubicBezTo>
                    <a:pt x="7488016" y="657516"/>
                    <a:pt x="7495599" y="649932"/>
                    <a:pt x="7505859" y="656624"/>
                  </a:cubicBezTo>
                  <a:cubicBezTo>
                    <a:pt x="7516565" y="663315"/>
                    <a:pt x="7515227" y="674467"/>
                    <a:pt x="7512550" y="683389"/>
                  </a:cubicBezTo>
                  <a:cubicBezTo>
                    <a:pt x="7504075" y="709708"/>
                    <a:pt x="7489353" y="732905"/>
                    <a:pt x="7469725" y="753426"/>
                  </a:cubicBezTo>
                  <a:cubicBezTo>
                    <a:pt x="7402812" y="821232"/>
                    <a:pt x="7325638" y="879670"/>
                    <a:pt x="7253816" y="943015"/>
                  </a:cubicBezTo>
                  <a:cubicBezTo>
                    <a:pt x="7215006" y="977365"/>
                    <a:pt x="7179319" y="1013945"/>
                    <a:pt x="7145415" y="1051862"/>
                  </a:cubicBezTo>
                  <a:cubicBezTo>
                    <a:pt x="7137832" y="1060338"/>
                    <a:pt x="7138279" y="1068368"/>
                    <a:pt x="7140509" y="1078182"/>
                  </a:cubicBezTo>
                  <a:cubicBezTo>
                    <a:pt x="7149430" y="1117885"/>
                    <a:pt x="7135602" y="1131267"/>
                    <a:pt x="7090992" y="1123684"/>
                  </a:cubicBezTo>
                  <a:cubicBezTo>
                    <a:pt x="7077164" y="1121452"/>
                    <a:pt x="7067796" y="1123684"/>
                    <a:pt x="7059320" y="1133051"/>
                  </a:cubicBezTo>
                  <a:cubicBezTo>
                    <a:pt x="6956718" y="1249035"/>
                    <a:pt x="6835381" y="1346730"/>
                    <a:pt x="6702891" y="1433718"/>
                  </a:cubicBezTo>
                  <a:cubicBezTo>
                    <a:pt x="6648914" y="1468959"/>
                    <a:pt x="6593152" y="1502417"/>
                    <a:pt x="6536499" y="1533643"/>
                  </a:cubicBezTo>
                  <a:cubicBezTo>
                    <a:pt x="6536499" y="1535873"/>
                    <a:pt x="6536499" y="1538551"/>
                    <a:pt x="6536499" y="1540781"/>
                  </a:cubicBezTo>
                  <a:cubicBezTo>
                    <a:pt x="6536945" y="1543903"/>
                    <a:pt x="6537391" y="1545687"/>
                    <a:pt x="6537836" y="1548365"/>
                  </a:cubicBezTo>
                  <a:cubicBezTo>
                    <a:pt x="6617688" y="1500186"/>
                    <a:pt x="6696646" y="1450670"/>
                    <a:pt x="6773821" y="1398477"/>
                  </a:cubicBezTo>
                  <a:cubicBezTo>
                    <a:pt x="6983038" y="1257066"/>
                    <a:pt x="7182888" y="1105393"/>
                    <a:pt x="7385860" y="957290"/>
                  </a:cubicBezTo>
                  <a:cubicBezTo>
                    <a:pt x="7454112" y="907327"/>
                    <a:pt x="7508089" y="843536"/>
                    <a:pt x="7569650" y="787329"/>
                  </a:cubicBezTo>
                  <a:cubicBezTo>
                    <a:pt x="7610691" y="749857"/>
                    <a:pt x="7649948" y="710601"/>
                    <a:pt x="7697679" y="679821"/>
                  </a:cubicBezTo>
                  <a:cubicBezTo>
                    <a:pt x="7717307" y="667330"/>
                    <a:pt x="7737827" y="656177"/>
                    <a:pt x="7764147" y="659300"/>
                  </a:cubicBezTo>
                  <a:cubicBezTo>
                    <a:pt x="7774407" y="660639"/>
                    <a:pt x="7786005" y="663315"/>
                    <a:pt x="7789574" y="674913"/>
                  </a:cubicBezTo>
                  <a:cubicBezTo>
                    <a:pt x="7792698" y="686512"/>
                    <a:pt x="7783329" y="691865"/>
                    <a:pt x="7774853" y="696771"/>
                  </a:cubicBezTo>
                  <a:cubicBezTo>
                    <a:pt x="7772623" y="698110"/>
                    <a:pt x="7770392" y="699895"/>
                    <a:pt x="7768162" y="699895"/>
                  </a:cubicBezTo>
                  <a:cubicBezTo>
                    <a:pt x="7725783" y="702571"/>
                    <a:pt x="7715969" y="736474"/>
                    <a:pt x="7695894" y="761010"/>
                  </a:cubicBezTo>
                  <a:cubicBezTo>
                    <a:pt x="7689649" y="768593"/>
                    <a:pt x="7689203" y="776177"/>
                    <a:pt x="7695894" y="785098"/>
                  </a:cubicBezTo>
                  <a:cubicBezTo>
                    <a:pt x="7707940" y="801157"/>
                    <a:pt x="7699463" y="808295"/>
                    <a:pt x="7683404" y="812756"/>
                  </a:cubicBezTo>
                  <a:cubicBezTo>
                    <a:pt x="7667345" y="817217"/>
                    <a:pt x="7649948" y="818555"/>
                    <a:pt x="7632550" y="828816"/>
                  </a:cubicBezTo>
                  <a:cubicBezTo>
                    <a:pt x="7660207" y="837291"/>
                    <a:pt x="7679389" y="828370"/>
                    <a:pt x="7697233" y="817217"/>
                  </a:cubicBezTo>
                  <a:cubicBezTo>
                    <a:pt x="7737382" y="792682"/>
                    <a:pt x="7763254" y="756548"/>
                    <a:pt x="7787790" y="719522"/>
                  </a:cubicBezTo>
                  <a:cubicBezTo>
                    <a:pt x="7792698" y="712385"/>
                    <a:pt x="7796712" y="704355"/>
                    <a:pt x="7803403" y="698556"/>
                  </a:cubicBezTo>
                  <a:cubicBezTo>
                    <a:pt x="7815894" y="686958"/>
                    <a:pt x="7829277" y="685620"/>
                    <a:pt x="7844443" y="699895"/>
                  </a:cubicBezTo>
                  <a:cubicBezTo>
                    <a:pt x="7864518" y="718631"/>
                    <a:pt x="7871655" y="717292"/>
                    <a:pt x="7878347" y="693204"/>
                  </a:cubicBezTo>
                  <a:cubicBezTo>
                    <a:pt x="7887269" y="660639"/>
                    <a:pt x="7907343" y="637888"/>
                    <a:pt x="7941692" y="625844"/>
                  </a:cubicBezTo>
                  <a:cubicBezTo>
                    <a:pt x="7948829" y="623166"/>
                    <a:pt x="7956413" y="619597"/>
                    <a:pt x="7963996" y="625397"/>
                  </a:cubicBezTo>
                  <a:cubicBezTo>
                    <a:pt x="7972026" y="632089"/>
                    <a:pt x="7966674" y="638779"/>
                    <a:pt x="7963551" y="645026"/>
                  </a:cubicBezTo>
                  <a:cubicBezTo>
                    <a:pt x="7959090" y="654840"/>
                    <a:pt x="7953737" y="664653"/>
                    <a:pt x="7949722" y="674913"/>
                  </a:cubicBezTo>
                  <a:cubicBezTo>
                    <a:pt x="7942584" y="691419"/>
                    <a:pt x="7941245" y="708817"/>
                    <a:pt x="7954628" y="724876"/>
                  </a:cubicBezTo>
                  <a:cubicBezTo>
                    <a:pt x="7964443" y="736474"/>
                    <a:pt x="7963551" y="744058"/>
                    <a:pt x="7950614" y="752087"/>
                  </a:cubicBezTo>
                  <a:cubicBezTo>
                    <a:pt x="7909127" y="777069"/>
                    <a:pt x="7882808" y="809634"/>
                    <a:pt x="7897083" y="860488"/>
                  </a:cubicBezTo>
                  <a:cubicBezTo>
                    <a:pt x="7899313" y="867626"/>
                    <a:pt x="7896636" y="874764"/>
                    <a:pt x="7888161" y="874317"/>
                  </a:cubicBezTo>
                  <a:cubicBezTo>
                    <a:pt x="7869425" y="872979"/>
                    <a:pt x="7866303" y="884578"/>
                    <a:pt x="7860949" y="896622"/>
                  </a:cubicBezTo>
                  <a:cubicBezTo>
                    <a:pt x="7808757" y="1012160"/>
                    <a:pt x="7733367" y="1112977"/>
                    <a:pt x="7646379" y="1207549"/>
                  </a:cubicBezTo>
                  <a:cubicBezTo>
                    <a:pt x="7560282" y="1301229"/>
                    <a:pt x="7463480" y="1385094"/>
                    <a:pt x="7360433" y="1465391"/>
                  </a:cubicBezTo>
                  <a:cubicBezTo>
                    <a:pt x="7389429" y="1462714"/>
                    <a:pt x="7426901" y="1446209"/>
                    <a:pt x="7463034" y="1427027"/>
                  </a:cubicBezTo>
                  <a:cubicBezTo>
                    <a:pt x="7558498" y="1375726"/>
                    <a:pt x="7637011" y="1306135"/>
                    <a:pt x="7716861" y="1237883"/>
                  </a:cubicBezTo>
                  <a:cubicBezTo>
                    <a:pt x="7772623" y="1190151"/>
                    <a:pt x="7827046" y="1141081"/>
                    <a:pt x="7889500" y="1100040"/>
                  </a:cubicBezTo>
                  <a:cubicBezTo>
                    <a:pt x="7896636" y="1095579"/>
                    <a:pt x="7901544" y="1089780"/>
                    <a:pt x="7905559" y="1082642"/>
                  </a:cubicBezTo>
                  <a:cubicBezTo>
                    <a:pt x="7909127" y="1076397"/>
                    <a:pt x="7914481" y="1070598"/>
                    <a:pt x="7923848" y="1073274"/>
                  </a:cubicBezTo>
                  <a:cubicBezTo>
                    <a:pt x="7933216" y="1076397"/>
                    <a:pt x="7934109" y="1084427"/>
                    <a:pt x="7934109" y="1091565"/>
                  </a:cubicBezTo>
                  <a:cubicBezTo>
                    <a:pt x="7932770" y="1118330"/>
                    <a:pt x="7925186" y="1142419"/>
                    <a:pt x="7908682" y="1163831"/>
                  </a:cubicBezTo>
                  <a:cubicBezTo>
                    <a:pt x="7876563" y="1206657"/>
                    <a:pt x="7833738" y="1240114"/>
                    <a:pt x="7790913" y="1273570"/>
                  </a:cubicBezTo>
                  <a:cubicBezTo>
                    <a:pt x="7731582" y="1319518"/>
                    <a:pt x="7676712" y="1369481"/>
                    <a:pt x="7627197" y="1425243"/>
                  </a:cubicBezTo>
                  <a:cubicBezTo>
                    <a:pt x="7662883" y="1398031"/>
                    <a:pt x="7698572" y="1370372"/>
                    <a:pt x="7734705" y="1343161"/>
                  </a:cubicBezTo>
                  <a:cubicBezTo>
                    <a:pt x="7761917" y="1322641"/>
                    <a:pt x="7790020" y="1303012"/>
                    <a:pt x="7817678" y="1282938"/>
                  </a:cubicBezTo>
                  <a:cubicBezTo>
                    <a:pt x="7824370" y="1278032"/>
                    <a:pt x="7831507" y="1272679"/>
                    <a:pt x="7840874" y="1279370"/>
                  </a:cubicBezTo>
                  <a:cubicBezTo>
                    <a:pt x="7849351" y="1285169"/>
                    <a:pt x="7848012" y="1293645"/>
                    <a:pt x="7846228" y="1301675"/>
                  </a:cubicBezTo>
                  <a:cubicBezTo>
                    <a:pt x="7839537" y="1333347"/>
                    <a:pt x="7820801" y="1358774"/>
                    <a:pt x="7797604" y="1381525"/>
                  </a:cubicBezTo>
                  <a:cubicBezTo>
                    <a:pt x="7769501" y="1408737"/>
                    <a:pt x="7740058" y="1434611"/>
                    <a:pt x="7709724" y="1460484"/>
                  </a:cubicBezTo>
                  <a:cubicBezTo>
                    <a:pt x="7742288" y="1453346"/>
                    <a:pt x="7774853" y="1446209"/>
                    <a:pt x="7807418" y="1440410"/>
                  </a:cubicBezTo>
                  <a:cubicBezTo>
                    <a:pt x="7792698" y="1492156"/>
                    <a:pt x="7758348" y="1502417"/>
                    <a:pt x="7727568" y="1510446"/>
                  </a:cubicBezTo>
                  <a:cubicBezTo>
                    <a:pt x="7686080" y="1520706"/>
                    <a:pt x="7646379" y="1533643"/>
                    <a:pt x="7607122" y="1548365"/>
                  </a:cubicBezTo>
                  <a:cubicBezTo>
                    <a:pt x="7590617" y="1563085"/>
                    <a:pt x="7574111" y="1577361"/>
                    <a:pt x="7558052" y="1592527"/>
                  </a:cubicBezTo>
                  <a:cubicBezTo>
                    <a:pt x="7541546" y="1608141"/>
                    <a:pt x="7525933" y="1623754"/>
                    <a:pt x="7510320" y="1640259"/>
                  </a:cubicBezTo>
                  <a:cubicBezTo>
                    <a:pt x="7499167" y="1652303"/>
                    <a:pt x="7485785" y="1662564"/>
                    <a:pt x="7498721" y="1683084"/>
                  </a:cubicBezTo>
                  <a:cubicBezTo>
                    <a:pt x="7504521" y="1692452"/>
                    <a:pt x="7466603" y="1743307"/>
                    <a:pt x="7454558" y="1746429"/>
                  </a:cubicBezTo>
                  <a:cubicBezTo>
                    <a:pt x="7452773" y="1746875"/>
                    <a:pt x="7450990" y="1747322"/>
                    <a:pt x="7449652" y="1747322"/>
                  </a:cubicBezTo>
                  <a:cubicBezTo>
                    <a:pt x="7423777" y="1745538"/>
                    <a:pt x="7417978" y="1760705"/>
                    <a:pt x="7417532" y="1779887"/>
                  </a:cubicBezTo>
                  <a:cubicBezTo>
                    <a:pt x="7417087" y="1798622"/>
                    <a:pt x="7421547" y="1821819"/>
                    <a:pt x="7386306" y="1812451"/>
                  </a:cubicBezTo>
                  <a:cubicBezTo>
                    <a:pt x="7382291" y="1811559"/>
                    <a:pt x="7381399" y="1814235"/>
                    <a:pt x="7379615" y="1817358"/>
                  </a:cubicBezTo>
                  <a:cubicBezTo>
                    <a:pt x="7341251" y="1897208"/>
                    <a:pt x="7276567" y="1958770"/>
                    <a:pt x="7212776" y="2020331"/>
                  </a:cubicBezTo>
                  <a:cubicBezTo>
                    <a:pt x="7209207" y="2023454"/>
                    <a:pt x="7205638" y="2026576"/>
                    <a:pt x="7202070" y="2029699"/>
                  </a:cubicBezTo>
                  <a:cubicBezTo>
                    <a:pt x="7268983" y="2014086"/>
                    <a:pt x="7489800" y="1994011"/>
                    <a:pt x="7554483" y="2000703"/>
                  </a:cubicBezTo>
                  <a:cubicBezTo>
                    <a:pt x="7612029" y="2006502"/>
                    <a:pt x="7937231" y="1909254"/>
                    <a:pt x="8004591" y="1851708"/>
                  </a:cubicBezTo>
                  <a:cubicBezTo>
                    <a:pt x="8013959" y="1896763"/>
                    <a:pt x="7993885" y="1914606"/>
                    <a:pt x="7977825" y="1935127"/>
                  </a:cubicBezTo>
                  <a:cubicBezTo>
                    <a:pt x="7955075" y="1964123"/>
                    <a:pt x="7951506" y="1984644"/>
                    <a:pt x="7994331" y="2007840"/>
                  </a:cubicBezTo>
                  <a:cubicBezTo>
                    <a:pt x="8117007" y="2073862"/>
                    <a:pt x="8115669" y="2076092"/>
                    <a:pt x="8000576" y="2165757"/>
                  </a:cubicBezTo>
                  <a:cubicBezTo>
                    <a:pt x="7995223" y="2169772"/>
                    <a:pt x="7997900" y="2182708"/>
                    <a:pt x="7996561" y="2191631"/>
                  </a:cubicBezTo>
                  <a:cubicBezTo>
                    <a:pt x="8026450" y="2205014"/>
                    <a:pt x="8061691" y="2170218"/>
                    <a:pt x="8097378" y="2207690"/>
                  </a:cubicBezTo>
                  <a:cubicBezTo>
                    <a:pt x="7943477" y="2372298"/>
                    <a:pt x="7709277" y="2528878"/>
                    <a:pt x="7496937" y="2652445"/>
                  </a:cubicBezTo>
                  <a:cubicBezTo>
                    <a:pt x="7668683" y="2693040"/>
                    <a:pt x="7771731" y="2550290"/>
                    <a:pt x="7897975" y="2568579"/>
                  </a:cubicBezTo>
                  <a:cubicBezTo>
                    <a:pt x="7960875" y="2613189"/>
                    <a:pt x="7773515" y="2685456"/>
                    <a:pt x="7952398" y="2706423"/>
                  </a:cubicBezTo>
                  <a:cubicBezTo>
                    <a:pt x="7874778" y="2745678"/>
                    <a:pt x="7817232" y="2784043"/>
                    <a:pt x="7763701" y="2829098"/>
                  </a:cubicBezTo>
                  <a:cubicBezTo>
                    <a:pt x="7668683" y="2909841"/>
                    <a:pt x="7649948" y="2963373"/>
                    <a:pt x="7693664" y="3071773"/>
                  </a:cubicBezTo>
                  <a:cubicBezTo>
                    <a:pt x="7722660" y="3143148"/>
                    <a:pt x="7764593" y="3208723"/>
                    <a:pt x="7727568" y="3293927"/>
                  </a:cubicBezTo>
                  <a:cubicBezTo>
                    <a:pt x="7702141" y="3352365"/>
                    <a:pt x="7711954" y="3390729"/>
                    <a:pt x="7808311" y="3364409"/>
                  </a:cubicBezTo>
                  <a:cubicBezTo>
                    <a:pt x="7912249" y="3336306"/>
                    <a:pt x="7951506" y="3388945"/>
                    <a:pt x="7925186" y="3491100"/>
                  </a:cubicBezTo>
                  <a:cubicBezTo>
                    <a:pt x="7908235" y="3556676"/>
                    <a:pt x="7926079" y="3577197"/>
                    <a:pt x="7997454" y="3569613"/>
                  </a:cubicBezTo>
                  <a:cubicBezTo>
                    <a:pt x="8076413" y="3561136"/>
                    <a:pt x="8151355" y="3518312"/>
                    <a:pt x="8249050" y="3538832"/>
                  </a:cubicBezTo>
                  <a:cubicBezTo>
                    <a:pt x="8170985" y="3658385"/>
                    <a:pt x="8004145" y="3624482"/>
                    <a:pt x="7913142" y="3738236"/>
                  </a:cubicBezTo>
                  <a:cubicBezTo>
                    <a:pt x="8021543" y="3738682"/>
                    <a:pt x="8104516" y="3738236"/>
                    <a:pt x="8184813" y="3713254"/>
                  </a:cubicBezTo>
                  <a:cubicBezTo>
                    <a:pt x="8218270" y="3702995"/>
                    <a:pt x="8254850" y="3692735"/>
                    <a:pt x="8273586" y="3727083"/>
                  </a:cubicBezTo>
                  <a:cubicBezTo>
                    <a:pt x="8295890" y="3768570"/>
                    <a:pt x="8250389" y="3784184"/>
                    <a:pt x="8223177" y="3791767"/>
                  </a:cubicBezTo>
                  <a:cubicBezTo>
                    <a:pt x="8146449" y="3812734"/>
                    <a:pt x="8087564" y="3862249"/>
                    <a:pt x="8023773" y="3901059"/>
                  </a:cubicBezTo>
                  <a:cubicBezTo>
                    <a:pt x="7884146" y="3986264"/>
                    <a:pt x="7730689" y="4057192"/>
                    <a:pt x="7612475" y="4197266"/>
                  </a:cubicBezTo>
                  <a:cubicBezTo>
                    <a:pt x="7761024" y="4161579"/>
                    <a:pt x="7872102" y="4078159"/>
                    <a:pt x="8010390" y="4061208"/>
                  </a:cubicBezTo>
                  <a:cubicBezTo>
                    <a:pt x="7890391" y="4189236"/>
                    <a:pt x="7736489" y="4272656"/>
                    <a:pt x="7590617" y="4365889"/>
                  </a:cubicBezTo>
                  <a:cubicBezTo>
                    <a:pt x="7549130" y="4392209"/>
                    <a:pt x="7506751" y="4410052"/>
                    <a:pt x="7497384" y="4467153"/>
                  </a:cubicBezTo>
                  <a:cubicBezTo>
                    <a:pt x="7479093" y="4577783"/>
                    <a:pt x="7425116" y="4669679"/>
                    <a:pt x="7308686" y="4718303"/>
                  </a:cubicBezTo>
                  <a:cubicBezTo>
                    <a:pt x="7307793" y="4718749"/>
                    <a:pt x="7314039" y="4735255"/>
                    <a:pt x="7318054" y="4746853"/>
                  </a:cubicBezTo>
                  <a:cubicBezTo>
                    <a:pt x="7388982" y="4750422"/>
                    <a:pt x="7444744" y="4684845"/>
                    <a:pt x="7535747" y="4706259"/>
                  </a:cubicBezTo>
                  <a:cubicBezTo>
                    <a:pt x="7449206" y="4795031"/>
                    <a:pt x="7376492" y="4874882"/>
                    <a:pt x="7253370" y="4917261"/>
                  </a:cubicBezTo>
                  <a:cubicBezTo>
                    <a:pt x="7154784" y="4951164"/>
                    <a:pt x="7033000" y="4970345"/>
                    <a:pt x="6961625" y="5079638"/>
                  </a:cubicBezTo>
                  <a:cubicBezTo>
                    <a:pt x="7044599" y="5101051"/>
                    <a:pt x="7106605" y="5074285"/>
                    <a:pt x="7168612" y="5055104"/>
                  </a:cubicBezTo>
                  <a:cubicBezTo>
                    <a:pt x="7264077" y="5025661"/>
                    <a:pt x="7357756" y="4992204"/>
                    <a:pt x="7453220" y="4962316"/>
                  </a:cubicBezTo>
                  <a:cubicBezTo>
                    <a:pt x="7489353" y="4951164"/>
                    <a:pt x="7529056" y="4942688"/>
                    <a:pt x="7552253" y="4997111"/>
                  </a:cubicBezTo>
                  <a:cubicBezTo>
                    <a:pt x="7431361" y="5008709"/>
                    <a:pt x="7358649" y="5081869"/>
                    <a:pt x="7282812" y="5150568"/>
                  </a:cubicBezTo>
                  <a:cubicBezTo>
                    <a:pt x="7239987" y="5189378"/>
                    <a:pt x="7205192" y="5241125"/>
                    <a:pt x="7128464" y="5221497"/>
                  </a:cubicBezTo>
                  <a:cubicBezTo>
                    <a:pt x="7087869" y="5211236"/>
                    <a:pt x="7061996" y="5240233"/>
                    <a:pt x="7066457" y="5275920"/>
                  </a:cubicBezTo>
                  <a:cubicBezTo>
                    <a:pt x="7081624" y="5401718"/>
                    <a:pt x="6987498" y="5445881"/>
                    <a:pt x="6889805" y="5469970"/>
                  </a:cubicBezTo>
                  <a:cubicBezTo>
                    <a:pt x="6705122" y="5515918"/>
                    <a:pt x="6551219" y="5623426"/>
                    <a:pt x="6371444" y="5682310"/>
                  </a:cubicBezTo>
                  <a:cubicBezTo>
                    <a:pt x="6196576" y="5739411"/>
                    <a:pt x="4884170" y="6004390"/>
                    <a:pt x="4551831" y="6030710"/>
                  </a:cubicBezTo>
                  <a:cubicBezTo>
                    <a:pt x="2518092" y="6191749"/>
                    <a:pt x="1055352" y="4921275"/>
                    <a:pt x="1048661" y="4903878"/>
                  </a:cubicBezTo>
                  <a:cubicBezTo>
                    <a:pt x="1017880" y="4822243"/>
                    <a:pt x="941599" y="4787001"/>
                    <a:pt x="872455" y="4743284"/>
                  </a:cubicBezTo>
                  <a:cubicBezTo>
                    <a:pt x="812231" y="4704920"/>
                    <a:pt x="747994" y="4664326"/>
                    <a:pt x="723013" y="4598750"/>
                  </a:cubicBezTo>
                  <a:cubicBezTo>
                    <a:pt x="690002" y="4511762"/>
                    <a:pt x="783682" y="4583137"/>
                    <a:pt x="801080" y="4549680"/>
                  </a:cubicBezTo>
                  <a:cubicBezTo>
                    <a:pt x="765392" y="4504624"/>
                    <a:pt x="710077" y="4463138"/>
                    <a:pt x="695355" y="4411837"/>
                  </a:cubicBezTo>
                  <a:cubicBezTo>
                    <a:pt x="642715" y="4226262"/>
                    <a:pt x="529409" y="4091096"/>
                    <a:pt x="359893" y="3986264"/>
                  </a:cubicBezTo>
                  <a:cubicBezTo>
                    <a:pt x="311269" y="3955930"/>
                    <a:pt x="279150" y="3901506"/>
                    <a:pt x="212682" y="3892584"/>
                  </a:cubicBezTo>
                  <a:cubicBezTo>
                    <a:pt x="65025" y="3873402"/>
                    <a:pt x="111866" y="3723515"/>
                    <a:pt x="33799" y="3657047"/>
                  </a:cubicBezTo>
                  <a:cubicBezTo>
                    <a:pt x="26438" y="3650802"/>
                    <a:pt x="19412" y="3568832"/>
                    <a:pt x="14561" y="3486305"/>
                  </a:cubicBezTo>
                  <a:lnTo>
                    <a:pt x="12840" y="3453616"/>
                  </a:lnTo>
                  <a:lnTo>
                    <a:pt x="21095" y="3453948"/>
                  </a:lnTo>
                  <a:lnTo>
                    <a:pt x="25905" y="3450639"/>
                  </a:lnTo>
                  <a:lnTo>
                    <a:pt x="27770" y="3466411"/>
                  </a:lnTo>
                  <a:cubicBezTo>
                    <a:pt x="33262" y="3508951"/>
                    <a:pt x="39263" y="3541509"/>
                    <a:pt x="44951" y="3533479"/>
                  </a:cubicBezTo>
                  <a:cubicBezTo>
                    <a:pt x="60119" y="3511621"/>
                    <a:pt x="83315" y="3492439"/>
                    <a:pt x="72163" y="3463889"/>
                  </a:cubicBezTo>
                  <a:cubicBezTo>
                    <a:pt x="67702" y="3451844"/>
                    <a:pt x="70824" y="3410804"/>
                    <a:pt x="36475" y="3443368"/>
                  </a:cubicBezTo>
                  <a:lnTo>
                    <a:pt x="25905" y="3450639"/>
                  </a:lnTo>
                  <a:lnTo>
                    <a:pt x="22479" y="3421677"/>
                  </a:lnTo>
                  <a:cubicBezTo>
                    <a:pt x="19106" y="3391148"/>
                    <a:pt x="16081" y="3360716"/>
                    <a:pt x="13648" y="3339450"/>
                  </a:cubicBezTo>
                  <a:lnTo>
                    <a:pt x="13062" y="3335036"/>
                  </a:lnTo>
                  <a:lnTo>
                    <a:pt x="21866" y="3298221"/>
                  </a:lnTo>
                  <a:cubicBezTo>
                    <a:pt x="52089" y="3197348"/>
                    <a:pt x="110303" y="3084040"/>
                    <a:pt x="175210" y="3078464"/>
                  </a:cubicBezTo>
                  <a:cubicBezTo>
                    <a:pt x="127925" y="2954896"/>
                    <a:pt x="127925" y="2954896"/>
                    <a:pt x="282273" y="2937945"/>
                  </a:cubicBezTo>
                  <a:cubicBezTo>
                    <a:pt x="222942" y="2859432"/>
                    <a:pt x="222942" y="2839357"/>
                    <a:pt x="294764" y="2812593"/>
                  </a:cubicBezTo>
                  <a:cubicBezTo>
                    <a:pt x="363908" y="2786719"/>
                    <a:pt x="440636" y="2778244"/>
                    <a:pt x="504427" y="2738541"/>
                  </a:cubicBezTo>
                  <a:cubicBezTo>
                    <a:pt x="445542" y="2638170"/>
                    <a:pt x="429038" y="2522185"/>
                    <a:pt x="307254" y="2473116"/>
                  </a:cubicBezTo>
                  <a:cubicBezTo>
                    <a:pt x="288072" y="2465532"/>
                    <a:pt x="275135" y="2435197"/>
                    <a:pt x="287626" y="2418246"/>
                  </a:cubicBezTo>
                  <a:cubicBezTo>
                    <a:pt x="331790" y="2355347"/>
                    <a:pt x="268444" y="2234901"/>
                    <a:pt x="405841" y="2221965"/>
                  </a:cubicBezTo>
                  <a:cubicBezTo>
                    <a:pt x="422793" y="2220181"/>
                    <a:pt x="438406" y="2207690"/>
                    <a:pt x="425023" y="2190292"/>
                  </a:cubicBezTo>
                  <a:cubicBezTo>
                    <a:pt x="379075" y="2130962"/>
                    <a:pt x="434837" y="2134976"/>
                    <a:pt x="468739" y="2127394"/>
                  </a:cubicBezTo>
                  <a:cubicBezTo>
                    <a:pt x="509781" y="2118471"/>
                    <a:pt x="556174" y="2144344"/>
                    <a:pt x="594091" y="2112226"/>
                  </a:cubicBezTo>
                  <a:cubicBezTo>
                    <a:pt x="585170" y="2078323"/>
                    <a:pt x="552160" y="2078769"/>
                    <a:pt x="528963" y="2068063"/>
                  </a:cubicBezTo>
                  <a:cubicBezTo>
                    <a:pt x="461157" y="2036390"/>
                    <a:pt x="405841" y="1998918"/>
                    <a:pt x="402718" y="1917729"/>
                  </a:cubicBezTo>
                  <a:cubicBezTo>
                    <a:pt x="400042" y="1852153"/>
                    <a:pt x="392904" y="1794162"/>
                    <a:pt x="486584" y="1774087"/>
                  </a:cubicBezTo>
                  <a:cubicBezTo>
                    <a:pt x="501304" y="1770965"/>
                    <a:pt x="508888" y="1762489"/>
                    <a:pt x="511565" y="1751337"/>
                  </a:cubicBezTo>
                  <a:cubicBezTo>
                    <a:pt x="500858" y="1740630"/>
                    <a:pt x="490599" y="1729477"/>
                    <a:pt x="478109" y="1721448"/>
                  </a:cubicBezTo>
                  <a:cubicBezTo>
                    <a:pt x="436175" y="1695129"/>
                    <a:pt x="421900" y="1656318"/>
                    <a:pt x="409410" y="1615724"/>
                  </a:cubicBezTo>
                  <a:cubicBezTo>
                    <a:pt x="401380" y="1589851"/>
                    <a:pt x="392012" y="1564424"/>
                    <a:pt x="373722" y="1542118"/>
                  </a:cubicBezTo>
                  <a:cubicBezTo>
                    <a:pt x="362569" y="1528290"/>
                    <a:pt x="348740" y="1518030"/>
                    <a:pt x="331343" y="1512231"/>
                  </a:cubicBezTo>
                  <a:cubicBezTo>
                    <a:pt x="316177" y="1506877"/>
                    <a:pt x="311715" y="1499739"/>
                    <a:pt x="321976" y="1486804"/>
                  </a:cubicBezTo>
                  <a:cubicBezTo>
                    <a:pt x="350972" y="1449777"/>
                    <a:pt x="362569" y="1409182"/>
                    <a:pt x="343388" y="1361897"/>
                  </a:cubicBezTo>
                  <a:cubicBezTo>
                    <a:pt x="337588" y="1347623"/>
                    <a:pt x="341602" y="1335131"/>
                    <a:pt x="355432" y="1329778"/>
                  </a:cubicBezTo>
                  <a:cubicBezTo>
                    <a:pt x="412979" y="1307028"/>
                    <a:pt x="427253" y="1254388"/>
                    <a:pt x="451789" y="1209779"/>
                  </a:cubicBezTo>
                  <a:cubicBezTo>
                    <a:pt x="486584" y="1146434"/>
                    <a:pt x="518256" y="1081751"/>
                    <a:pt x="542344" y="1013052"/>
                  </a:cubicBezTo>
                  <a:cubicBezTo>
                    <a:pt x="556620" y="972012"/>
                    <a:pt x="570449" y="931417"/>
                    <a:pt x="560635" y="885915"/>
                  </a:cubicBezTo>
                  <a:cubicBezTo>
                    <a:pt x="558405" y="874764"/>
                    <a:pt x="562419" y="865395"/>
                    <a:pt x="568219" y="856919"/>
                  </a:cubicBezTo>
                  <a:cubicBezTo>
                    <a:pt x="592754" y="819893"/>
                    <a:pt x="589631" y="780638"/>
                    <a:pt x="570895" y="740043"/>
                  </a:cubicBezTo>
                  <a:cubicBezTo>
                    <a:pt x="559296" y="715508"/>
                    <a:pt x="560635" y="712385"/>
                    <a:pt x="590077" y="713277"/>
                  </a:cubicBezTo>
                  <a:cubicBezTo>
                    <a:pt x="649853" y="714616"/>
                    <a:pt x="709184" y="716846"/>
                    <a:pt x="768069" y="709263"/>
                  </a:cubicBezTo>
                  <a:cubicBezTo>
                    <a:pt x="834090" y="700786"/>
                    <a:pt x="855503" y="681158"/>
                    <a:pt x="805540" y="624505"/>
                  </a:cubicBezTo>
                  <a:cubicBezTo>
                    <a:pt x="794833" y="612461"/>
                    <a:pt x="785466" y="599078"/>
                    <a:pt x="780559" y="583910"/>
                  </a:cubicBezTo>
                  <a:cubicBezTo>
                    <a:pt x="776990" y="571866"/>
                    <a:pt x="780113" y="563390"/>
                    <a:pt x="790819" y="557591"/>
                  </a:cubicBezTo>
                  <a:cubicBezTo>
                    <a:pt x="803310" y="550454"/>
                    <a:pt x="810001" y="560268"/>
                    <a:pt x="817139" y="567404"/>
                  </a:cubicBezTo>
                  <a:cubicBezTo>
                    <a:pt x="855949" y="605769"/>
                    <a:pt x="904572" y="632089"/>
                    <a:pt x="950966" y="661085"/>
                  </a:cubicBezTo>
                  <a:cubicBezTo>
                    <a:pt x="1017435" y="703018"/>
                    <a:pt x="1087471" y="740043"/>
                    <a:pt x="1146802" y="790897"/>
                  </a:cubicBezTo>
                  <a:cubicBezTo>
                    <a:pt x="1161968" y="803835"/>
                    <a:pt x="1186503" y="794021"/>
                    <a:pt x="1188288" y="772161"/>
                  </a:cubicBezTo>
                  <a:cubicBezTo>
                    <a:pt x="1190072" y="750303"/>
                    <a:pt x="1202116" y="750303"/>
                    <a:pt x="1219960" y="755656"/>
                  </a:cubicBezTo>
                  <a:cubicBezTo>
                    <a:pt x="1241373" y="761901"/>
                    <a:pt x="1262786" y="768146"/>
                    <a:pt x="1283752" y="775284"/>
                  </a:cubicBezTo>
                  <a:cubicBezTo>
                    <a:pt x="1305611" y="782868"/>
                    <a:pt x="1315424" y="798927"/>
                    <a:pt x="1317655" y="819002"/>
                  </a:cubicBezTo>
                  <a:cubicBezTo>
                    <a:pt x="1318101" y="822794"/>
                    <a:pt x="1318213" y="827031"/>
                    <a:pt x="1317209" y="830488"/>
                  </a:cubicBezTo>
                  <a:lnTo>
                    <a:pt x="1312784" y="834706"/>
                  </a:lnTo>
                  <a:lnTo>
                    <a:pt x="1307604" y="836392"/>
                  </a:lnTo>
                  <a:cubicBezTo>
                    <a:pt x="1302209" y="838239"/>
                    <a:pt x="1301818" y="838741"/>
                    <a:pt x="1310071" y="837291"/>
                  </a:cubicBezTo>
                  <a:lnTo>
                    <a:pt x="1312784" y="834706"/>
                  </a:lnTo>
                  <a:lnTo>
                    <a:pt x="1335164" y="827421"/>
                  </a:lnTo>
                  <a:cubicBezTo>
                    <a:pt x="1358695" y="819559"/>
                    <a:pt x="1387691" y="808741"/>
                    <a:pt x="1393044" y="799820"/>
                  </a:cubicBezTo>
                  <a:cubicBezTo>
                    <a:pt x="1393490" y="798927"/>
                    <a:pt x="1657132" y="863165"/>
                    <a:pt x="1737429" y="903760"/>
                  </a:cubicBezTo>
                  <a:cubicBezTo>
                    <a:pt x="1787390" y="929187"/>
                    <a:pt x="2773257" y="1331562"/>
                    <a:pt x="4138303" y="1231638"/>
                  </a:cubicBezTo>
                  <a:cubicBezTo>
                    <a:pt x="4186481" y="1228070"/>
                    <a:pt x="4231982" y="1225838"/>
                    <a:pt x="4278375" y="1224055"/>
                  </a:cubicBezTo>
                  <a:cubicBezTo>
                    <a:pt x="4688781" y="1205764"/>
                    <a:pt x="5091603" y="1196842"/>
                    <a:pt x="5261564" y="1174984"/>
                  </a:cubicBezTo>
                  <a:cubicBezTo>
                    <a:pt x="5394500" y="1157586"/>
                    <a:pt x="6074346" y="1010376"/>
                    <a:pt x="6273750" y="885915"/>
                  </a:cubicBezTo>
                  <a:cubicBezTo>
                    <a:pt x="6477614" y="758332"/>
                    <a:pt x="6669881" y="617367"/>
                    <a:pt x="6861254" y="475956"/>
                  </a:cubicBezTo>
                  <a:cubicBezTo>
                    <a:pt x="6944228" y="414841"/>
                    <a:pt x="7032555" y="359079"/>
                    <a:pt x="7107498" y="289043"/>
                  </a:cubicBezTo>
                  <a:cubicBezTo>
                    <a:pt x="7182441" y="218560"/>
                    <a:pt x="7253816" y="145401"/>
                    <a:pt x="7335005" y="80271"/>
                  </a:cubicBezTo>
                  <a:cubicBezTo>
                    <a:pt x="7358202" y="61535"/>
                    <a:pt x="7381399" y="41461"/>
                    <a:pt x="7415302" y="38338"/>
                  </a:cubicBezTo>
                  <a:cubicBezTo>
                    <a:pt x="7422886" y="37446"/>
                    <a:pt x="7430915" y="37892"/>
                    <a:pt x="7438499" y="38784"/>
                  </a:cubicBezTo>
                  <a:cubicBezTo>
                    <a:pt x="7446974" y="39677"/>
                    <a:pt x="7453666" y="44137"/>
                    <a:pt x="7456789" y="51721"/>
                  </a:cubicBezTo>
                  <a:cubicBezTo>
                    <a:pt x="7459911" y="60197"/>
                    <a:pt x="7454558" y="65104"/>
                    <a:pt x="7448313" y="69564"/>
                  </a:cubicBezTo>
                  <a:cubicBezTo>
                    <a:pt x="7443852" y="72687"/>
                    <a:pt x="7439392" y="77595"/>
                    <a:pt x="7433593" y="78487"/>
                  </a:cubicBezTo>
                  <a:cubicBezTo>
                    <a:pt x="7396566" y="83840"/>
                    <a:pt x="7382737" y="111052"/>
                    <a:pt x="7365340" y="135140"/>
                  </a:cubicBezTo>
                  <a:cubicBezTo>
                    <a:pt x="7357756" y="145401"/>
                    <a:pt x="7349726" y="153430"/>
                    <a:pt x="7363555" y="168151"/>
                  </a:cubicBezTo>
                  <a:cubicBezTo>
                    <a:pt x="7375599" y="181088"/>
                    <a:pt x="7363109" y="187780"/>
                    <a:pt x="7350619" y="191349"/>
                  </a:cubicBezTo>
                  <a:cubicBezTo>
                    <a:pt x="7333222" y="196255"/>
                    <a:pt x="7312701" y="195364"/>
                    <a:pt x="7293073" y="211422"/>
                  </a:cubicBezTo>
                  <a:cubicBezTo>
                    <a:pt x="7366678" y="212761"/>
                    <a:pt x="7397905" y="170382"/>
                    <a:pt x="7431361" y="131125"/>
                  </a:cubicBezTo>
                  <a:cubicBezTo>
                    <a:pt x="7443852" y="116851"/>
                    <a:pt x="7452328" y="99899"/>
                    <a:pt x="7463034" y="83840"/>
                  </a:cubicBezTo>
                  <a:cubicBezTo>
                    <a:pt x="7476417" y="64212"/>
                    <a:pt x="7492030" y="63319"/>
                    <a:pt x="7511658" y="80717"/>
                  </a:cubicBezTo>
                  <a:cubicBezTo>
                    <a:pt x="7529056" y="96330"/>
                    <a:pt x="7537531" y="94993"/>
                    <a:pt x="7543330" y="73579"/>
                  </a:cubicBezTo>
                  <a:cubicBezTo>
                    <a:pt x="7552253" y="40122"/>
                    <a:pt x="7572773" y="16480"/>
                    <a:pt x="7607569" y="4435"/>
                  </a:cubicBezTo>
                  <a:cubicBezTo>
                    <a:pt x="7611361" y="3097"/>
                    <a:pt x="7615598" y="978"/>
                    <a:pt x="7619780" y="253"/>
                  </a:cubicBezTo>
                  <a:close/>
                </a:path>
              </a:pathLst>
            </a:cu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3EFF14DC-C00B-6512-1269-FA0456E3E7AF}"/>
                </a:ext>
              </a:extLst>
            </p:cNvPr>
            <p:cNvSpPr txBox="1"/>
            <p:nvPr/>
          </p:nvSpPr>
          <p:spPr>
            <a:xfrm>
              <a:off x="1929388" y="1566673"/>
              <a:ext cx="1583833" cy="830997"/>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b="1" dirty="0">
                  <a:solidFill>
                    <a:schemeClr val="tx1"/>
                  </a:solidFill>
                </a:rPr>
                <a:t>Traditional Program Analysis (PA)</a:t>
              </a:r>
            </a:p>
          </p:txBody>
        </p:sp>
      </p:grpSp>
      <p:grpSp>
        <p:nvGrpSpPr>
          <p:cNvPr id="21" name="Group 20">
            <a:extLst>
              <a:ext uri="{FF2B5EF4-FFF2-40B4-BE49-F238E27FC236}">
                <a16:creationId xmlns:a16="http://schemas.microsoft.com/office/drawing/2014/main" id="{AB69EB16-6B82-A0EE-1801-A3CECDA9558B}"/>
              </a:ext>
            </a:extLst>
          </p:cNvPr>
          <p:cNvGrpSpPr/>
          <p:nvPr/>
        </p:nvGrpSpPr>
        <p:grpSpPr>
          <a:xfrm>
            <a:off x="2407923" y="5432375"/>
            <a:ext cx="1734553" cy="1250261"/>
            <a:chOff x="1489910" y="4592805"/>
            <a:chExt cx="1734553" cy="1250261"/>
          </a:xfrm>
        </p:grpSpPr>
        <p:pic>
          <p:nvPicPr>
            <p:cNvPr id="1028" name="Picture 4" descr="BMC Compuware Topaz for Program Analysis - BMC Software">
              <a:extLst>
                <a:ext uri="{FF2B5EF4-FFF2-40B4-BE49-F238E27FC236}">
                  <a16:creationId xmlns:a16="http://schemas.microsoft.com/office/drawing/2014/main" id="{99E4E51E-4F8B-DB1F-8BE5-4DDDB415D17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89910" y="4592805"/>
              <a:ext cx="1734553" cy="99736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E5F9F59F-039A-F495-A28C-ABB150A74E00}"/>
                </a:ext>
              </a:extLst>
            </p:cNvPr>
            <p:cNvSpPr txBox="1"/>
            <p:nvPr/>
          </p:nvSpPr>
          <p:spPr>
            <a:xfrm>
              <a:off x="1577808" y="5504512"/>
              <a:ext cx="1558756" cy="338554"/>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Complete Code</a:t>
              </a:r>
            </a:p>
          </p:txBody>
        </p:sp>
      </p:grpSp>
      <p:sp>
        <p:nvSpPr>
          <p:cNvPr id="24" name="TextBox 23">
            <a:extLst>
              <a:ext uri="{FF2B5EF4-FFF2-40B4-BE49-F238E27FC236}">
                <a16:creationId xmlns:a16="http://schemas.microsoft.com/office/drawing/2014/main" id="{20DBF0A0-DBAF-9790-8F74-6352A1F40D1A}"/>
              </a:ext>
            </a:extLst>
          </p:cNvPr>
          <p:cNvSpPr txBox="1"/>
          <p:nvPr/>
        </p:nvSpPr>
        <p:spPr>
          <a:xfrm>
            <a:off x="4592526" y="4533793"/>
            <a:ext cx="1558756" cy="584775"/>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b="1" dirty="0">
                <a:solidFill>
                  <a:srgbClr val="FF0000"/>
                </a:solidFill>
              </a:rPr>
              <a:t>Empowering PA with AI/ML</a:t>
            </a:r>
          </a:p>
        </p:txBody>
      </p:sp>
      <p:grpSp>
        <p:nvGrpSpPr>
          <p:cNvPr id="31" name="Group 30">
            <a:extLst>
              <a:ext uri="{FF2B5EF4-FFF2-40B4-BE49-F238E27FC236}">
                <a16:creationId xmlns:a16="http://schemas.microsoft.com/office/drawing/2014/main" id="{D7CE1667-79AA-34DE-053E-2A3EE59A3A40}"/>
              </a:ext>
            </a:extLst>
          </p:cNvPr>
          <p:cNvGrpSpPr/>
          <p:nvPr/>
        </p:nvGrpSpPr>
        <p:grpSpPr>
          <a:xfrm>
            <a:off x="6833684" y="4606709"/>
            <a:ext cx="1664187" cy="1790820"/>
            <a:chOff x="7612160" y="3507943"/>
            <a:chExt cx="1664187" cy="1790820"/>
          </a:xfrm>
        </p:grpSpPr>
        <p:pic>
          <p:nvPicPr>
            <p:cNvPr id="29" name="Picture 28">
              <a:extLst>
                <a:ext uri="{FF2B5EF4-FFF2-40B4-BE49-F238E27FC236}">
                  <a16:creationId xmlns:a16="http://schemas.microsoft.com/office/drawing/2014/main" id="{23A98A34-BFE1-72E4-303F-CC64EB1F2A4C}"/>
                </a:ext>
              </a:extLst>
            </p:cNvPr>
            <p:cNvPicPr>
              <a:picLocks noChangeAspect="1"/>
            </p:cNvPicPr>
            <p:nvPr/>
          </p:nvPicPr>
          <p:blipFill>
            <a:blip r:embed="rId5"/>
            <a:stretch>
              <a:fillRect/>
            </a:stretch>
          </p:blipFill>
          <p:spPr>
            <a:xfrm>
              <a:off x="7612160" y="3507943"/>
              <a:ext cx="1664187" cy="1206045"/>
            </a:xfrm>
            <a:prstGeom prst="rect">
              <a:avLst/>
            </a:prstGeom>
          </p:spPr>
        </p:pic>
        <p:sp>
          <p:nvSpPr>
            <p:cNvPr id="30" name="TextBox 29">
              <a:extLst>
                <a:ext uri="{FF2B5EF4-FFF2-40B4-BE49-F238E27FC236}">
                  <a16:creationId xmlns:a16="http://schemas.microsoft.com/office/drawing/2014/main" id="{9E0DA739-0135-FA1B-63C0-590692A5D4E8}"/>
                </a:ext>
              </a:extLst>
            </p:cNvPr>
            <p:cNvSpPr txBox="1"/>
            <p:nvPr/>
          </p:nvSpPr>
          <p:spPr>
            <a:xfrm>
              <a:off x="7664875" y="4713988"/>
              <a:ext cx="1558756" cy="584775"/>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Incomplete Code Fragments</a:t>
              </a:r>
            </a:p>
          </p:txBody>
        </p:sp>
      </p:grpSp>
      <p:sp>
        <p:nvSpPr>
          <p:cNvPr id="32" name="Arrow: Down 31">
            <a:extLst>
              <a:ext uri="{FF2B5EF4-FFF2-40B4-BE49-F238E27FC236}">
                <a16:creationId xmlns:a16="http://schemas.microsoft.com/office/drawing/2014/main" id="{46E7DA84-1931-91CA-A9CB-D52BFCC4BD53}"/>
              </a:ext>
            </a:extLst>
          </p:cNvPr>
          <p:cNvSpPr/>
          <p:nvPr/>
        </p:nvSpPr>
        <p:spPr>
          <a:xfrm>
            <a:off x="3174132" y="4933123"/>
            <a:ext cx="234616" cy="499252"/>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
        <p:nvSpPr>
          <p:cNvPr id="33" name="Arrow: Down 32">
            <a:extLst>
              <a:ext uri="{FF2B5EF4-FFF2-40B4-BE49-F238E27FC236}">
                <a16:creationId xmlns:a16="http://schemas.microsoft.com/office/drawing/2014/main" id="{B8EAE08E-5263-1E5B-5BDF-B003856C6EA0}"/>
              </a:ext>
            </a:extLst>
          </p:cNvPr>
          <p:cNvSpPr/>
          <p:nvPr/>
        </p:nvSpPr>
        <p:spPr>
          <a:xfrm>
            <a:off x="7620893" y="4119295"/>
            <a:ext cx="234616" cy="499252"/>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grpSp>
        <p:nvGrpSpPr>
          <p:cNvPr id="40" name="Group 39">
            <a:extLst>
              <a:ext uri="{FF2B5EF4-FFF2-40B4-BE49-F238E27FC236}">
                <a16:creationId xmlns:a16="http://schemas.microsoft.com/office/drawing/2014/main" id="{39DAF9B7-725C-F9D3-42E0-B071139B4D43}"/>
              </a:ext>
            </a:extLst>
          </p:cNvPr>
          <p:cNvGrpSpPr/>
          <p:nvPr/>
        </p:nvGrpSpPr>
        <p:grpSpPr>
          <a:xfrm>
            <a:off x="9128096" y="688275"/>
            <a:ext cx="2095379" cy="1485814"/>
            <a:chOff x="9934152" y="1167064"/>
            <a:chExt cx="2095379" cy="1485814"/>
          </a:xfrm>
        </p:grpSpPr>
        <p:pic>
          <p:nvPicPr>
            <p:cNvPr id="34" name="Picture 2" descr="security vulnerability detection">
              <a:extLst>
                <a:ext uri="{FF2B5EF4-FFF2-40B4-BE49-F238E27FC236}">
                  <a16:creationId xmlns:a16="http://schemas.microsoft.com/office/drawing/2014/main" id="{409FB4B1-8061-85BF-4AFF-2EECA42030D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197476" y="1167064"/>
              <a:ext cx="1568733" cy="903936"/>
            </a:xfrm>
            <a:prstGeom prst="rect">
              <a:avLst/>
            </a:prstGeom>
            <a:noFill/>
            <a:extLst>
              <a:ext uri="{909E8E84-426E-40DD-AFC4-6F175D3DCCD1}">
                <a14:hiddenFill xmlns:a14="http://schemas.microsoft.com/office/drawing/2010/main">
                  <a:solidFill>
                    <a:srgbClr val="FFFFFF"/>
                  </a:solidFill>
                </a14:hiddenFill>
              </a:ext>
            </a:extLst>
          </p:spPr>
        </p:pic>
        <p:sp>
          <p:nvSpPr>
            <p:cNvPr id="35" name="TextBox 34">
              <a:extLst>
                <a:ext uri="{FF2B5EF4-FFF2-40B4-BE49-F238E27FC236}">
                  <a16:creationId xmlns:a16="http://schemas.microsoft.com/office/drawing/2014/main" id="{4DB9F30C-1221-8D47-88B2-055A3B48BFE7}"/>
                </a:ext>
              </a:extLst>
            </p:cNvPr>
            <p:cNvSpPr txBox="1"/>
            <p:nvPr/>
          </p:nvSpPr>
          <p:spPr>
            <a:xfrm>
              <a:off x="9934152" y="2068103"/>
              <a:ext cx="2095379" cy="584775"/>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Security Vulnerability Detection</a:t>
              </a:r>
            </a:p>
          </p:txBody>
        </p:sp>
      </p:grpSp>
      <p:grpSp>
        <p:nvGrpSpPr>
          <p:cNvPr id="41" name="Group 40">
            <a:extLst>
              <a:ext uri="{FF2B5EF4-FFF2-40B4-BE49-F238E27FC236}">
                <a16:creationId xmlns:a16="http://schemas.microsoft.com/office/drawing/2014/main" id="{18893617-31BC-0660-B433-6D00CEDC084F}"/>
              </a:ext>
            </a:extLst>
          </p:cNvPr>
          <p:cNvGrpSpPr/>
          <p:nvPr/>
        </p:nvGrpSpPr>
        <p:grpSpPr>
          <a:xfrm>
            <a:off x="9201121" y="2199216"/>
            <a:ext cx="1783898" cy="1313688"/>
            <a:chOff x="9982311" y="2891435"/>
            <a:chExt cx="1783898" cy="1313688"/>
          </a:xfrm>
        </p:grpSpPr>
        <p:pic>
          <p:nvPicPr>
            <p:cNvPr id="36" name="Picture 4" descr="3 Effective Testing Techniques for Quick Software Bug Detection | Software  Testing Tips and Tricks">
              <a:extLst>
                <a:ext uri="{FF2B5EF4-FFF2-40B4-BE49-F238E27FC236}">
                  <a16:creationId xmlns:a16="http://schemas.microsoft.com/office/drawing/2014/main" id="{D510E95D-0965-EE28-2AF3-202E22EAADF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flipH="1">
              <a:off x="10185135" y="2891435"/>
              <a:ext cx="1534182" cy="958864"/>
            </a:xfrm>
            <a:prstGeom prst="rect">
              <a:avLst/>
            </a:prstGeom>
            <a:noFill/>
            <a:extLst>
              <a:ext uri="{909E8E84-426E-40DD-AFC4-6F175D3DCCD1}">
                <a14:hiddenFill xmlns:a14="http://schemas.microsoft.com/office/drawing/2010/main">
                  <a:solidFill>
                    <a:srgbClr val="FFFFFF"/>
                  </a:solidFill>
                </a14:hiddenFill>
              </a:ext>
            </a:extLst>
          </p:spPr>
        </p:pic>
        <p:sp>
          <p:nvSpPr>
            <p:cNvPr id="37" name="TextBox 36">
              <a:extLst>
                <a:ext uri="{FF2B5EF4-FFF2-40B4-BE49-F238E27FC236}">
                  <a16:creationId xmlns:a16="http://schemas.microsoft.com/office/drawing/2014/main" id="{D0385394-62AB-0827-5F9C-7134ECE7EAAE}"/>
                </a:ext>
              </a:extLst>
            </p:cNvPr>
            <p:cNvSpPr txBox="1"/>
            <p:nvPr/>
          </p:nvSpPr>
          <p:spPr>
            <a:xfrm>
              <a:off x="9982311" y="3866569"/>
              <a:ext cx="1783898" cy="338554"/>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Fault Localization</a:t>
              </a:r>
            </a:p>
          </p:txBody>
        </p:sp>
      </p:grpSp>
      <p:grpSp>
        <p:nvGrpSpPr>
          <p:cNvPr id="42" name="Group 41">
            <a:extLst>
              <a:ext uri="{FF2B5EF4-FFF2-40B4-BE49-F238E27FC236}">
                <a16:creationId xmlns:a16="http://schemas.microsoft.com/office/drawing/2014/main" id="{35CEEE9E-B637-BED8-8D1B-996B72C1D63D}"/>
              </a:ext>
            </a:extLst>
          </p:cNvPr>
          <p:cNvGrpSpPr/>
          <p:nvPr/>
        </p:nvGrpSpPr>
        <p:grpSpPr>
          <a:xfrm>
            <a:off x="9303170" y="3647210"/>
            <a:ext cx="1758027" cy="1519484"/>
            <a:chOff x="10061793" y="4258298"/>
            <a:chExt cx="1758027" cy="1519484"/>
          </a:xfrm>
        </p:grpSpPr>
        <p:pic>
          <p:nvPicPr>
            <p:cNvPr id="38" name="Picture 6" descr="Code Completion | The IntelliJ IDEA Blog">
              <a:extLst>
                <a:ext uri="{FF2B5EF4-FFF2-40B4-BE49-F238E27FC236}">
                  <a16:creationId xmlns:a16="http://schemas.microsoft.com/office/drawing/2014/main" id="{C5A5F9F6-E15E-16D4-081E-3153C7957C9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172619" y="4258298"/>
              <a:ext cx="1571023" cy="830998"/>
            </a:xfrm>
            <a:prstGeom prst="rect">
              <a:avLst/>
            </a:prstGeom>
            <a:noFill/>
            <a:extLst>
              <a:ext uri="{909E8E84-426E-40DD-AFC4-6F175D3DCCD1}">
                <a14:hiddenFill xmlns:a14="http://schemas.microsoft.com/office/drawing/2010/main">
                  <a:solidFill>
                    <a:srgbClr val="FFFFFF"/>
                  </a:solidFill>
                </a14:hiddenFill>
              </a:ext>
            </a:extLst>
          </p:spPr>
        </p:pic>
        <p:sp>
          <p:nvSpPr>
            <p:cNvPr id="39" name="TextBox 38">
              <a:extLst>
                <a:ext uri="{FF2B5EF4-FFF2-40B4-BE49-F238E27FC236}">
                  <a16:creationId xmlns:a16="http://schemas.microsoft.com/office/drawing/2014/main" id="{A11DBC24-0367-B5C9-F82E-C759A9C1AFF6}"/>
                </a:ext>
              </a:extLst>
            </p:cNvPr>
            <p:cNvSpPr txBox="1"/>
            <p:nvPr/>
          </p:nvSpPr>
          <p:spPr>
            <a:xfrm>
              <a:off x="10061793" y="5193007"/>
              <a:ext cx="1758027" cy="584775"/>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Code Completion/ </a:t>
              </a:r>
            </a:p>
            <a:p>
              <a:pPr algn="ctr"/>
              <a:r>
                <a:rPr lang="en-US" sz="1600" dirty="0">
                  <a:solidFill>
                    <a:schemeClr val="tx1"/>
                  </a:solidFill>
                </a:rPr>
                <a:t>Recommendation</a:t>
              </a:r>
            </a:p>
          </p:txBody>
        </p:sp>
      </p:grpSp>
      <p:grpSp>
        <p:nvGrpSpPr>
          <p:cNvPr id="44" name="Group 43">
            <a:extLst>
              <a:ext uri="{FF2B5EF4-FFF2-40B4-BE49-F238E27FC236}">
                <a16:creationId xmlns:a16="http://schemas.microsoft.com/office/drawing/2014/main" id="{73ED45BC-FB02-253A-A97D-3CEBF4D12BC8}"/>
              </a:ext>
            </a:extLst>
          </p:cNvPr>
          <p:cNvGrpSpPr/>
          <p:nvPr/>
        </p:nvGrpSpPr>
        <p:grpSpPr>
          <a:xfrm>
            <a:off x="9436268" y="5102956"/>
            <a:ext cx="1624930" cy="1410403"/>
            <a:chOff x="10017107" y="5127378"/>
            <a:chExt cx="1624930" cy="1410403"/>
          </a:xfrm>
        </p:grpSpPr>
        <p:pic>
          <p:nvPicPr>
            <p:cNvPr id="1038" name="Picture 14" descr="What Is Configuration Management? | Tanium">
              <a:extLst>
                <a:ext uri="{FF2B5EF4-FFF2-40B4-BE49-F238E27FC236}">
                  <a16:creationId xmlns:a16="http://schemas.microsoft.com/office/drawing/2014/main" id="{0111E685-6BAB-2856-4365-E17F836C5CD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129014" y="5127378"/>
              <a:ext cx="1204829" cy="1052763"/>
            </a:xfrm>
            <a:prstGeom prst="rect">
              <a:avLst/>
            </a:prstGeom>
            <a:noFill/>
            <a:extLst>
              <a:ext uri="{909E8E84-426E-40DD-AFC4-6F175D3DCCD1}">
                <a14:hiddenFill xmlns:a14="http://schemas.microsoft.com/office/drawing/2010/main">
                  <a:solidFill>
                    <a:srgbClr val="FFFFFF"/>
                  </a:solidFill>
                </a14:hiddenFill>
              </a:ext>
            </a:extLst>
          </p:spPr>
        </p:pic>
        <p:sp>
          <p:nvSpPr>
            <p:cNvPr id="43" name="TextBox 42">
              <a:extLst>
                <a:ext uri="{FF2B5EF4-FFF2-40B4-BE49-F238E27FC236}">
                  <a16:creationId xmlns:a16="http://schemas.microsoft.com/office/drawing/2014/main" id="{AE25BA1B-6E7F-8C5A-B743-CEA8F2722BCD}"/>
                </a:ext>
              </a:extLst>
            </p:cNvPr>
            <p:cNvSpPr txBox="1"/>
            <p:nvPr/>
          </p:nvSpPr>
          <p:spPr>
            <a:xfrm>
              <a:off x="10017107" y="5953006"/>
              <a:ext cx="1624930" cy="584775"/>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Configurable Code Analysis</a:t>
              </a:r>
            </a:p>
          </p:txBody>
        </p:sp>
      </p:grpSp>
      <p:sp>
        <p:nvSpPr>
          <p:cNvPr id="45" name="Rectangle 44">
            <a:extLst>
              <a:ext uri="{FF2B5EF4-FFF2-40B4-BE49-F238E27FC236}">
                <a16:creationId xmlns:a16="http://schemas.microsoft.com/office/drawing/2014/main" id="{11D47CA1-37FF-E809-5093-7BAC32CEF487}"/>
              </a:ext>
            </a:extLst>
          </p:cNvPr>
          <p:cNvSpPr/>
          <p:nvPr/>
        </p:nvSpPr>
        <p:spPr>
          <a:xfrm>
            <a:off x="9235975" y="320219"/>
            <a:ext cx="1900720" cy="6327227"/>
          </a:xfrm>
          <a:prstGeom prst="rect">
            <a:avLst/>
          </a:prstGeom>
          <a:noFill/>
          <a:ln>
            <a:prstDash val="dash"/>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sp>
        <p:nvSpPr>
          <p:cNvPr id="46" name="TextBox 45">
            <a:extLst>
              <a:ext uri="{FF2B5EF4-FFF2-40B4-BE49-F238E27FC236}">
                <a16:creationId xmlns:a16="http://schemas.microsoft.com/office/drawing/2014/main" id="{20897A2E-CDCB-A6FD-09E4-20F61856D35F}"/>
              </a:ext>
            </a:extLst>
          </p:cNvPr>
          <p:cNvSpPr txBox="1"/>
          <p:nvPr/>
        </p:nvSpPr>
        <p:spPr>
          <a:xfrm>
            <a:off x="9204771" y="294529"/>
            <a:ext cx="1257040" cy="338554"/>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b="1" dirty="0">
                <a:solidFill>
                  <a:schemeClr val="accent1">
                    <a:lumMod val="50000"/>
                  </a:schemeClr>
                </a:solidFill>
              </a:rPr>
              <a:t>Applications</a:t>
            </a:r>
            <a:endParaRPr lang="en-US" sz="1600" dirty="0">
              <a:solidFill>
                <a:schemeClr val="accent1">
                  <a:lumMod val="50000"/>
                </a:schemeClr>
              </a:solidFill>
            </a:endParaRPr>
          </a:p>
        </p:txBody>
      </p:sp>
      <p:sp>
        <p:nvSpPr>
          <p:cNvPr id="47" name="TextBox 46">
            <a:extLst>
              <a:ext uri="{FF2B5EF4-FFF2-40B4-BE49-F238E27FC236}">
                <a16:creationId xmlns:a16="http://schemas.microsoft.com/office/drawing/2014/main" id="{B84042F3-F1E0-ED2B-CD16-B918EC8FABD4}"/>
              </a:ext>
            </a:extLst>
          </p:cNvPr>
          <p:cNvSpPr txBox="1"/>
          <p:nvPr/>
        </p:nvSpPr>
        <p:spPr>
          <a:xfrm>
            <a:off x="6600314" y="3288298"/>
            <a:ext cx="2267953" cy="830997"/>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b="1" dirty="0">
                <a:solidFill>
                  <a:schemeClr val="tx1"/>
                </a:solidFill>
              </a:rPr>
              <a:t>ML-based, </a:t>
            </a:r>
          </a:p>
          <a:p>
            <a:pPr algn="ctr"/>
            <a:r>
              <a:rPr lang="en-US" sz="1600" b="1" dirty="0">
                <a:solidFill>
                  <a:schemeClr val="tx1"/>
                </a:solidFill>
              </a:rPr>
              <a:t>Neural Program Analysis Infrastructure</a:t>
            </a:r>
          </a:p>
        </p:txBody>
      </p:sp>
      <p:sp>
        <p:nvSpPr>
          <p:cNvPr id="48" name="TextBox 47">
            <a:extLst>
              <a:ext uri="{FF2B5EF4-FFF2-40B4-BE49-F238E27FC236}">
                <a16:creationId xmlns:a16="http://schemas.microsoft.com/office/drawing/2014/main" id="{32EF05D2-AE4D-37D3-D03A-B33E0F885801}"/>
              </a:ext>
            </a:extLst>
          </p:cNvPr>
          <p:cNvSpPr txBox="1"/>
          <p:nvPr/>
        </p:nvSpPr>
        <p:spPr>
          <a:xfrm>
            <a:off x="6944849" y="2928162"/>
            <a:ext cx="1558756" cy="338554"/>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b="1" dirty="0" err="1">
                <a:solidFill>
                  <a:srgbClr val="FF0000"/>
                </a:solidFill>
              </a:rPr>
              <a:t>NeuralPPA</a:t>
            </a:r>
            <a:endParaRPr lang="en-US" sz="1600" b="1" dirty="0">
              <a:solidFill>
                <a:srgbClr val="FF0000"/>
              </a:solidFill>
            </a:endParaRPr>
          </a:p>
        </p:txBody>
      </p:sp>
      <p:sp>
        <p:nvSpPr>
          <p:cNvPr id="1027" name="TextBox 1026">
            <a:extLst>
              <a:ext uri="{FF2B5EF4-FFF2-40B4-BE49-F238E27FC236}">
                <a16:creationId xmlns:a16="http://schemas.microsoft.com/office/drawing/2014/main" id="{8AD6FD9F-7416-19B3-8754-5F1106F99619}"/>
              </a:ext>
            </a:extLst>
          </p:cNvPr>
          <p:cNvSpPr txBox="1"/>
          <p:nvPr/>
        </p:nvSpPr>
        <p:spPr>
          <a:xfrm>
            <a:off x="1068863" y="205015"/>
            <a:ext cx="2875403" cy="584775"/>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b="1" dirty="0">
                <a:solidFill>
                  <a:schemeClr val="tx1"/>
                </a:solidFill>
              </a:rPr>
              <a:t>Partial AST Building</a:t>
            </a:r>
          </a:p>
          <a:p>
            <a:pPr algn="ctr"/>
            <a:r>
              <a:rPr lang="en-US" sz="1600" b="1" dirty="0">
                <a:solidFill>
                  <a:schemeClr val="tx1"/>
                </a:solidFill>
              </a:rPr>
              <a:t>Syntactic Type Tagging</a:t>
            </a:r>
          </a:p>
        </p:txBody>
      </p:sp>
      <p:sp>
        <p:nvSpPr>
          <p:cNvPr id="1032" name="TextBox 1031">
            <a:extLst>
              <a:ext uri="{FF2B5EF4-FFF2-40B4-BE49-F238E27FC236}">
                <a16:creationId xmlns:a16="http://schemas.microsoft.com/office/drawing/2014/main" id="{F9FF1789-3444-4E67-B085-ECFBA744C456}"/>
              </a:ext>
            </a:extLst>
          </p:cNvPr>
          <p:cNvSpPr txBox="1"/>
          <p:nvPr/>
        </p:nvSpPr>
        <p:spPr>
          <a:xfrm>
            <a:off x="1064277" y="1033599"/>
            <a:ext cx="2875403" cy="830997"/>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b="1" dirty="0">
                <a:solidFill>
                  <a:schemeClr val="tx1"/>
                </a:solidFill>
              </a:rPr>
              <a:t>External-Library Identification</a:t>
            </a:r>
          </a:p>
          <a:p>
            <a:pPr algn="ctr"/>
            <a:r>
              <a:rPr lang="en-US" sz="1600" b="1" dirty="0">
                <a:solidFill>
                  <a:schemeClr val="tx1"/>
                </a:solidFill>
              </a:rPr>
              <a:t>Neural Type Inference</a:t>
            </a:r>
          </a:p>
          <a:p>
            <a:pPr algn="ctr"/>
            <a:r>
              <a:rPr lang="en-US" sz="1600" b="1" dirty="0">
                <a:solidFill>
                  <a:schemeClr val="tx1"/>
                </a:solidFill>
              </a:rPr>
              <a:t>Neural Dependence Analysis</a:t>
            </a:r>
          </a:p>
        </p:txBody>
      </p:sp>
      <p:sp>
        <p:nvSpPr>
          <p:cNvPr id="1040" name="TextBox 1039">
            <a:extLst>
              <a:ext uri="{FF2B5EF4-FFF2-40B4-BE49-F238E27FC236}">
                <a16:creationId xmlns:a16="http://schemas.microsoft.com/office/drawing/2014/main" id="{19FD578D-2872-CABD-033C-C7CC06CA6462}"/>
              </a:ext>
            </a:extLst>
          </p:cNvPr>
          <p:cNvSpPr txBox="1"/>
          <p:nvPr/>
        </p:nvSpPr>
        <p:spPr>
          <a:xfrm>
            <a:off x="1071127" y="2209929"/>
            <a:ext cx="2875403" cy="584775"/>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b="1" dirty="0">
                <a:solidFill>
                  <a:schemeClr val="tx1"/>
                </a:solidFill>
              </a:rPr>
              <a:t>Neural Symbolic Execution</a:t>
            </a:r>
          </a:p>
          <a:p>
            <a:pPr algn="ctr"/>
            <a:r>
              <a:rPr lang="en-US" sz="1600" b="1" dirty="0">
                <a:solidFill>
                  <a:schemeClr val="tx1"/>
                </a:solidFill>
              </a:rPr>
              <a:t>Symbolic Exec. Trace Modeling</a:t>
            </a:r>
          </a:p>
        </p:txBody>
      </p:sp>
      <p:cxnSp>
        <p:nvCxnSpPr>
          <p:cNvPr id="1052" name="Straight Connector 1051">
            <a:extLst>
              <a:ext uri="{FF2B5EF4-FFF2-40B4-BE49-F238E27FC236}">
                <a16:creationId xmlns:a16="http://schemas.microsoft.com/office/drawing/2014/main" id="{21888C84-774B-CD16-59DB-B21EB1191E6B}"/>
              </a:ext>
            </a:extLst>
          </p:cNvPr>
          <p:cNvCxnSpPr>
            <a:cxnSpLocks/>
            <a:endCxn id="48" idx="0"/>
          </p:cNvCxnSpPr>
          <p:nvPr/>
        </p:nvCxnSpPr>
        <p:spPr>
          <a:xfrm flipH="1">
            <a:off x="7724227" y="492891"/>
            <a:ext cx="7957" cy="2435271"/>
          </a:xfrm>
          <a:prstGeom prst="line">
            <a:avLst/>
          </a:prstGeom>
        </p:spPr>
        <p:style>
          <a:lnRef idx="1">
            <a:schemeClr val="accent1"/>
          </a:lnRef>
          <a:fillRef idx="0">
            <a:schemeClr val="accent1"/>
          </a:fillRef>
          <a:effectRef idx="0">
            <a:schemeClr val="accent1"/>
          </a:effectRef>
          <a:fontRef idx="minor">
            <a:schemeClr val="tx1"/>
          </a:fontRef>
        </p:style>
      </p:cxnSp>
      <p:grpSp>
        <p:nvGrpSpPr>
          <p:cNvPr id="1069" name="Group 1068">
            <a:extLst>
              <a:ext uri="{FF2B5EF4-FFF2-40B4-BE49-F238E27FC236}">
                <a16:creationId xmlns:a16="http://schemas.microsoft.com/office/drawing/2014/main" id="{369CF8A0-8921-5D66-51C8-49CA5610579F}"/>
              </a:ext>
            </a:extLst>
          </p:cNvPr>
          <p:cNvGrpSpPr/>
          <p:nvPr/>
        </p:nvGrpSpPr>
        <p:grpSpPr>
          <a:xfrm>
            <a:off x="3967241" y="186765"/>
            <a:ext cx="3764943" cy="621276"/>
            <a:chOff x="4706854" y="186765"/>
            <a:chExt cx="3734737" cy="621276"/>
          </a:xfrm>
        </p:grpSpPr>
        <p:sp>
          <p:nvSpPr>
            <p:cNvPr id="1048" name="Oval 1047">
              <a:extLst>
                <a:ext uri="{FF2B5EF4-FFF2-40B4-BE49-F238E27FC236}">
                  <a16:creationId xmlns:a16="http://schemas.microsoft.com/office/drawing/2014/main" id="{B3F0448D-1B52-5F3C-1506-4FA1E43139B0}"/>
                </a:ext>
              </a:extLst>
            </p:cNvPr>
            <p:cNvSpPr/>
            <p:nvPr/>
          </p:nvSpPr>
          <p:spPr>
            <a:xfrm>
              <a:off x="5365172" y="186765"/>
              <a:ext cx="2094827" cy="621276"/>
            </a:xfrm>
            <a:prstGeom prst="ellipse">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solidFill>
                    <a:schemeClr val="tx1"/>
                  </a:solidFill>
                </a:rPr>
                <a:t>Structure Level</a:t>
              </a:r>
            </a:p>
          </p:txBody>
        </p:sp>
        <p:cxnSp>
          <p:nvCxnSpPr>
            <p:cNvPr id="1057" name="Straight Arrow Connector 1056">
              <a:extLst>
                <a:ext uri="{FF2B5EF4-FFF2-40B4-BE49-F238E27FC236}">
                  <a16:creationId xmlns:a16="http://schemas.microsoft.com/office/drawing/2014/main" id="{D4245398-450C-B63F-3915-8A664B5EF074}"/>
                </a:ext>
              </a:extLst>
            </p:cNvPr>
            <p:cNvCxnSpPr>
              <a:cxnSpLocks/>
              <a:endCxn id="1048" idx="6"/>
            </p:cNvCxnSpPr>
            <p:nvPr/>
          </p:nvCxnSpPr>
          <p:spPr>
            <a:xfrm flipH="1">
              <a:off x="7459999" y="497403"/>
              <a:ext cx="9815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65" name="Straight Arrow Connector 1064">
              <a:extLst>
                <a:ext uri="{FF2B5EF4-FFF2-40B4-BE49-F238E27FC236}">
                  <a16:creationId xmlns:a16="http://schemas.microsoft.com/office/drawing/2014/main" id="{C016017B-7914-1757-7E30-4D723ECA2E46}"/>
                </a:ext>
              </a:extLst>
            </p:cNvPr>
            <p:cNvCxnSpPr>
              <a:stCxn id="1048" idx="2"/>
              <a:endCxn id="1027" idx="3"/>
            </p:cNvCxnSpPr>
            <p:nvPr/>
          </p:nvCxnSpPr>
          <p:spPr>
            <a:xfrm flipH="1">
              <a:off x="4706854" y="497403"/>
              <a:ext cx="6583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080" name="Group 1079">
            <a:extLst>
              <a:ext uri="{FF2B5EF4-FFF2-40B4-BE49-F238E27FC236}">
                <a16:creationId xmlns:a16="http://schemas.microsoft.com/office/drawing/2014/main" id="{AF191F0A-D54F-7B5E-D9BE-2D6A58379658}"/>
              </a:ext>
            </a:extLst>
          </p:cNvPr>
          <p:cNvGrpSpPr/>
          <p:nvPr/>
        </p:nvGrpSpPr>
        <p:grpSpPr>
          <a:xfrm>
            <a:off x="3944265" y="1160516"/>
            <a:ext cx="3787919" cy="621276"/>
            <a:chOff x="4684061" y="186765"/>
            <a:chExt cx="3757530" cy="621276"/>
          </a:xfrm>
        </p:grpSpPr>
        <p:sp>
          <p:nvSpPr>
            <p:cNvPr id="1081" name="Oval 1080">
              <a:extLst>
                <a:ext uri="{FF2B5EF4-FFF2-40B4-BE49-F238E27FC236}">
                  <a16:creationId xmlns:a16="http://schemas.microsoft.com/office/drawing/2014/main" id="{F2D258C9-927B-7D4A-2112-11E875729560}"/>
                </a:ext>
              </a:extLst>
            </p:cNvPr>
            <p:cNvSpPr/>
            <p:nvPr/>
          </p:nvSpPr>
          <p:spPr>
            <a:xfrm>
              <a:off x="5365172" y="186765"/>
              <a:ext cx="2094827" cy="621276"/>
            </a:xfrm>
            <a:prstGeom prst="ellipse">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solidFill>
                    <a:schemeClr val="tx1"/>
                  </a:solidFill>
                </a:rPr>
                <a:t>Semantic Level</a:t>
              </a:r>
            </a:p>
          </p:txBody>
        </p:sp>
        <p:cxnSp>
          <p:nvCxnSpPr>
            <p:cNvPr id="1082" name="Straight Arrow Connector 1081">
              <a:extLst>
                <a:ext uri="{FF2B5EF4-FFF2-40B4-BE49-F238E27FC236}">
                  <a16:creationId xmlns:a16="http://schemas.microsoft.com/office/drawing/2014/main" id="{E7D4DD41-1A3D-50D3-166D-D6122126F044}"/>
                </a:ext>
              </a:extLst>
            </p:cNvPr>
            <p:cNvCxnSpPr>
              <a:cxnSpLocks/>
              <a:endCxn id="1081" idx="6"/>
            </p:cNvCxnSpPr>
            <p:nvPr/>
          </p:nvCxnSpPr>
          <p:spPr>
            <a:xfrm flipH="1">
              <a:off x="7459999" y="497403"/>
              <a:ext cx="9815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83" name="Straight Arrow Connector 1082">
              <a:extLst>
                <a:ext uri="{FF2B5EF4-FFF2-40B4-BE49-F238E27FC236}">
                  <a16:creationId xmlns:a16="http://schemas.microsoft.com/office/drawing/2014/main" id="{F326E0A9-20D5-0057-9CA8-6277B494CCAF}"/>
                </a:ext>
              </a:extLst>
            </p:cNvPr>
            <p:cNvCxnSpPr>
              <a:stCxn id="1081" idx="2"/>
            </p:cNvCxnSpPr>
            <p:nvPr/>
          </p:nvCxnSpPr>
          <p:spPr>
            <a:xfrm flipH="1">
              <a:off x="4684061" y="497403"/>
              <a:ext cx="68111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084" name="Group 1083">
            <a:extLst>
              <a:ext uri="{FF2B5EF4-FFF2-40B4-BE49-F238E27FC236}">
                <a16:creationId xmlns:a16="http://schemas.microsoft.com/office/drawing/2014/main" id="{C6ED4585-D184-6B26-04C2-6BA115AD409D}"/>
              </a:ext>
            </a:extLst>
          </p:cNvPr>
          <p:cNvGrpSpPr/>
          <p:nvPr/>
        </p:nvGrpSpPr>
        <p:grpSpPr>
          <a:xfrm>
            <a:off x="3930551" y="2174089"/>
            <a:ext cx="3787919" cy="621276"/>
            <a:chOff x="4684061" y="186765"/>
            <a:chExt cx="3757530" cy="621276"/>
          </a:xfrm>
        </p:grpSpPr>
        <p:sp>
          <p:nvSpPr>
            <p:cNvPr id="1085" name="Oval 1084">
              <a:extLst>
                <a:ext uri="{FF2B5EF4-FFF2-40B4-BE49-F238E27FC236}">
                  <a16:creationId xmlns:a16="http://schemas.microsoft.com/office/drawing/2014/main" id="{F25AEA8F-A59E-B401-5524-2F890F507CF0}"/>
                </a:ext>
              </a:extLst>
            </p:cNvPr>
            <p:cNvSpPr/>
            <p:nvPr/>
          </p:nvSpPr>
          <p:spPr>
            <a:xfrm>
              <a:off x="5365172" y="186765"/>
              <a:ext cx="2094827" cy="621276"/>
            </a:xfrm>
            <a:prstGeom prst="ellipse">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solidFill>
                    <a:schemeClr val="tx1"/>
                  </a:solidFill>
                </a:rPr>
                <a:t>Symbolic Execution</a:t>
              </a:r>
            </a:p>
          </p:txBody>
        </p:sp>
        <p:cxnSp>
          <p:nvCxnSpPr>
            <p:cNvPr id="1086" name="Straight Arrow Connector 1085">
              <a:extLst>
                <a:ext uri="{FF2B5EF4-FFF2-40B4-BE49-F238E27FC236}">
                  <a16:creationId xmlns:a16="http://schemas.microsoft.com/office/drawing/2014/main" id="{11C390D5-C7DE-208B-EA76-2FE99DB46976}"/>
                </a:ext>
              </a:extLst>
            </p:cNvPr>
            <p:cNvCxnSpPr>
              <a:cxnSpLocks/>
              <a:endCxn id="1085" idx="6"/>
            </p:cNvCxnSpPr>
            <p:nvPr/>
          </p:nvCxnSpPr>
          <p:spPr>
            <a:xfrm flipH="1">
              <a:off x="7459999" y="497403"/>
              <a:ext cx="9815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87" name="Straight Arrow Connector 1086">
              <a:extLst>
                <a:ext uri="{FF2B5EF4-FFF2-40B4-BE49-F238E27FC236}">
                  <a16:creationId xmlns:a16="http://schemas.microsoft.com/office/drawing/2014/main" id="{FF01E51E-7CC3-C471-5777-5E9E0042120E}"/>
                </a:ext>
              </a:extLst>
            </p:cNvPr>
            <p:cNvCxnSpPr>
              <a:stCxn id="1085" idx="2"/>
            </p:cNvCxnSpPr>
            <p:nvPr/>
          </p:nvCxnSpPr>
          <p:spPr>
            <a:xfrm flipH="1">
              <a:off x="4684061" y="497403"/>
              <a:ext cx="68111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 name="TextBox 1">
            <a:extLst>
              <a:ext uri="{FF2B5EF4-FFF2-40B4-BE49-F238E27FC236}">
                <a16:creationId xmlns:a16="http://schemas.microsoft.com/office/drawing/2014/main" id="{916B0C7A-1B9A-B42E-ED9C-FECD12A7C8D8}"/>
              </a:ext>
            </a:extLst>
          </p:cNvPr>
          <p:cNvSpPr txBox="1"/>
          <p:nvPr/>
        </p:nvSpPr>
        <p:spPr>
          <a:xfrm>
            <a:off x="10093457" y="6311129"/>
            <a:ext cx="343364" cy="369332"/>
          </a:xfrm>
          <a:prstGeom prst="rect">
            <a:avLst/>
          </a:prstGeom>
          <a:noFill/>
        </p:spPr>
        <p:txBody>
          <a:bodyPr wrap="none" rtlCol="0">
            <a:spAutoFit/>
          </a:bodyPr>
          <a:lstStyle/>
          <a:p>
            <a:r>
              <a:rPr lang="en-US" dirty="0"/>
              <a:t>…</a:t>
            </a:r>
          </a:p>
        </p:txBody>
      </p:sp>
      <p:sp>
        <p:nvSpPr>
          <p:cNvPr id="3" name="Arrow: Right 2">
            <a:extLst>
              <a:ext uri="{FF2B5EF4-FFF2-40B4-BE49-F238E27FC236}">
                <a16:creationId xmlns:a16="http://schemas.microsoft.com/office/drawing/2014/main" id="{F413AB4D-5369-0529-7EE5-0DFB599DE7E9}"/>
              </a:ext>
            </a:extLst>
          </p:cNvPr>
          <p:cNvSpPr/>
          <p:nvPr/>
        </p:nvSpPr>
        <p:spPr>
          <a:xfrm>
            <a:off x="8895854" y="3599809"/>
            <a:ext cx="312534" cy="207974"/>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140187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373723A7-79FF-A156-C533-2B7C5150CC6E}"/>
              </a:ext>
            </a:extLst>
          </p:cNvPr>
          <p:cNvSpPr>
            <a:spLocks noGrp="1" noRot="1" noMove="1" noResize="1" noEditPoints="1" noAdjustHandles="1" noChangeArrowheads="1" noChangeShapeType="1"/>
          </p:cNvSpPr>
          <p:nvPr/>
        </p:nvSpPr>
        <p:spPr>
          <a:xfrm>
            <a:off x="8179514" y="6068891"/>
            <a:ext cx="1093573" cy="8031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pic>
        <p:nvPicPr>
          <p:cNvPr id="1026" name="Picture 2" descr="Code::Blocks — Википедия">
            <a:extLst>
              <a:ext uri="{FF2B5EF4-FFF2-40B4-BE49-F238E27FC236}">
                <a16:creationId xmlns:a16="http://schemas.microsoft.com/office/drawing/2014/main" id="{4EFAC4F3-3EF2-3C5A-2014-DA9461BCD1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6884" y="397289"/>
            <a:ext cx="1732810" cy="134726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02FBC94D-E5FD-7F3A-DCFD-7777BE8B18E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6884" y="2333514"/>
            <a:ext cx="1732810" cy="1121743"/>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a:extLst>
              <a:ext uri="{FF2B5EF4-FFF2-40B4-BE49-F238E27FC236}">
                <a16:creationId xmlns:a16="http://schemas.microsoft.com/office/drawing/2014/main" id="{7463914F-A84A-FA6F-1425-3828D2A2A64D}"/>
              </a:ext>
            </a:extLst>
          </p:cNvPr>
          <p:cNvGrpSpPr/>
          <p:nvPr/>
        </p:nvGrpSpPr>
        <p:grpSpPr>
          <a:xfrm>
            <a:off x="4509891" y="397289"/>
            <a:ext cx="1960323" cy="1250314"/>
            <a:chOff x="4509891" y="1342574"/>
            <a:chExt cx="1960323" cy="1250314"/>
          </a:xfrm>
        </p:grpSpPr>
        <p:pic>
          <p:nvPicPr>
            <p:cNvPr id="1034" name="Picture 10" descr="Risk Impact Assessment and its Role in Disaster Recovery Planning">
              <a:extLst>
                <a:ext uri="{FF2B5EF4-FFF2-40B4-BE49-F238E27FC236}">
                  <a16:creationId xmlns:a16="http://schemas.microsoft.com/office/drawing/2014/main" id="{CA4079D2-E03F-A546-6CE6-BD10CFF0CC1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09891" y="1342574"/>
              <a:ext cx="1875471" cy="125031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D607BE4-E476-95C7-3743-07A0EE3283D0}"/>
                </a:ext>
              </a:extLst>
            </p:cNvPr>
            <p:cNvSpPr txBox="1"/>
            <p:nvPr/>
          </p:nvSpPr>
          <p:spPr>
            <a:xfrm>
              <a:off x="4509891" y="1487947"/>
              <a:ext cx="1960323" cy="923330"/>
            </a:xfrm>
            <a:prstGeom prst="rect">
              <a:avLst/>
            </a:prstGeom>
            <a:noFill/>
          </p:spPr>
          <p:txBody>
            <a:bodyPr wrap="square" rtlCol="0">
              <a:spAutoFit/>
            </a:bodyPr>
            <a:lstStyle/>
            <a:p>
              <a:r>
                <a:rPr lang="en-US" dirty="0"/>
                <a:t>Security Vulnerability Assessment</a:t>
              </a:r>
            </a:p>
          </p:txBody>
        </p:sp>
      </p:grpSp>
      <p:pic>
        <p:nvPicPr>
          <p:cNvPr id="1032" name="Picture 8">
            <a:extLst>
              <a:ext uri="{FF2B5EF4-FFF2-40B4-BE49-F238E27FC236}">
                <a16:creationId xmlns:a16="http://schemas.microsoft.com/office/drawing/2014/main" id="{BF5D4A19-59FC-A59E-429B-0CE8B52C5FC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79493" y="2269111"/>
            <a:ext cx="1933070" cy="139806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1EFD67E-4791-C57B-5556-90FE3F74DCF5}"/>
              </a:ext>
            </a:extLst>
          </p:cNvPr>
          <p:cNvSpPr txBox="1"/>
          <p:nvPr/>
        </p:nvSpPr>
        <p:spPr>
          <a:xfrm>
            <a:off x="4432896" y="1837384"/>
            <a:ext cx="2158134" cy="646331"/>
          </a:xfrm>
          <a:prstGeom prst="rect">
            <a:avLst/>
          </a:prstGeom>
          <a:noFill/>
        </p:spPr>
        <p:txBody>
          <a:bodyPr wrap="square" rtlCol="0">
            <a:spAutoFit/>
          </a:bodyPr>
          <a:lstStyle/>
          <a:p>
            <a:r>
              <a:rPr lang="en-US" dirty="0"/>
              <a:t>Security Vulnerability Detection</a:t>
            </a:r>
          </a:p>
        </p:txBody>
      </p:sp>
      <p:sp>
        <p:nvSpPr>
          <p:cNvPr id="8" name="Arrow: Right 7">
            <a:extLst>
              <a:ext uri="{FF2B5EF4-FFF2-40B4-BE49-F238E27FC236}">
                <a16:creationId xmlns:a16="http://schemas.microsoft.com/office/drawing/2014/main" id="{68134CC7-DCEE-A332-9DF4-3F3AA074E2BD}"/>
              </a:ext>
            </a:extLst>
          </p:cNvPr>
          <p:cNvSpPr/>
          <p:nvPr/>
        </p:nvSpPr>
        <p:spPr>
          <a:xfrm>
            <a:off x="3027983" y="1963125"/>
            <a:ext cx="1198606" cy="292093"/>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ight Brace 10">
            <a:extLst>
              <a:ext uri="{FF2B5EF4-FFF2-40B4-BE49-F238E27FC236}">
                <a16:creationId xmlns:a16="http://schemas.microsoft.com/office/drawing/2014/main" id="{C44652E4-D1AA-D2C6-647E-1B2549B91D2D}"/>
              </a:ext>
            </a:extLst>
          </p:cNvPr>
          <p:cNvSpPr/>
          <p:nvPr/>
        </p:nvSpPr>
        <p:spPr>
          <a:xfrm>
            <a:off x="2775080" y="1058846"/>
            <a:ext cx="266248" cy="210064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Left Brace 11">
            <a:extLst>
              <a:ext uri="{FF2B5EF4-FFF2-40B4-BE49-F238E27FC236}">
                <a16:creationId xmlns:a16="http://schemas.microsoft.com/office/drawing/2014/main" id="{E790F288-5DB8-ACD6-E192-DA3C624A15A1}"/>
              </a:ext>
            </a:extLst>
          </p:cNvPr>
          <p:cNvSpPr/>
          <p:nvPr/>
        </p:nvSpPr>
        <p:spPr>
          <a:xfrm>
            <a:off x="4214715" y="1058846"/>
            <a:ext cx="266248" cy="210064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Arrow: Right 13">
            <a:extLst>
              <a:ext uri="{FF2B5EF4-FFF2-40B4-BE49-F238E27FC236}">
                <a16:creationId xmlns:a16="http://schemas.microsoft.com/office/drawing/2014/main" id="{2807AF74-AEC1-F708-ED8A-D494874C4FC0}"/>
              </a:ext>
            </a:extLst>
          </p:cNvPr>
          <p:cNvSpPr/>
          <p:nvPr/>
        </p:nvSpPr>
        <p:spPr>
          <a:xfrm>
            <a:off x="6385362" y="858280"/>
            <a:ext cx="1198606" cy="292093"/>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Arrow: Right 14">
            <a:extLst>
              <a:ext uri="{FF2B5EF4-FFF2-40B4-BE49-F238E27FC236}">
                <a16:creationId xmlns:a16="http://schemas.microsoft.com/office/drawing/2014/main" id="{EBE245BA-CB83-FD9B-2ECA-887EB0CB5B25}"/>
              </a:ext>
            </a:extLst>
          </p:cNvPr>
          <p:cNvSpPr/>
          <p:nvPr/>
        </p:nvSpPr>
        <p:spPr>
          <a:xfrm>
            <a:off x="6400206" y="2859304"/>
            <a:ext cx="1198606" cy="292093"/>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a:extLst>
              <a:ext uri="{FF2B5EF4-FFF2-40B4-BE49-F238E27FC236}">
                <a16:creationId xmlns:a16="http://schemas.microsoft.com/office/drawing/2014/main" id="{3F36A976-C4B7-EC79-C038-6A38B15482E0}"/>
              </a:ext>
            </a:extLst>
          </p:cNvPr>
          <p:cNvSpPr txBox="1"/>
          <p:nvPr/>
        </p:nvSpPr>
        <p:spPr>
          <a:xfrm>
            <a:off x="7611168" y="422281"/>
            <a:ext cx="1589268" cy="1200329"/>
          </a:xfrm>
          <a:prstGeom prst="rect">
            <a:avLst/>
          </a:prstGeom>
          <a:noFill/>
          <a:ln>
            <a:solidFill>
              <a:schemeClr val="tx1"/>
            </a:solidFill>
            <a:prstDash val="dash"/>
          </a:ln>
        </p:spPr>
        <p:txBody>
          <a:bodyPr wrap="square" rtlCol="0">
            <a:spAutoFit/>
          </a:bodyPr>
          <a:lstStyle/>
          <a:p>
            <a:r>
              <a:rPr lang="en-US" dirty="0"/>
              <a:t>Security Vulnerability Impact</a:t>
            </a:r>
          </a:p>
          <a:p>
            <a:r>
              <a:rPr lang="en-US" dirty="0"/>
              <a:t>Estimations</a:t>
            </a:r>
          </a:p>
        </p:txBody>
      </p:sp>
      <p:sp>
        <p:nvSpPr>
          <p:cNvPr id="17" name="TextBox 16">
            <a:extLst>
              <a:ext uri="{FF2B5EF4-FFF2-40B4-BE49-F238E27FC236}">
                <a16:creationId xmlns:a16="http://schemas.microsoft.com/office/drawing/2014/main" id="{7721BED6-6B68-CAB8-333B-BE83A0749B2E}"/>
              </a:ext>
            </a:extLst>
          </p:cNvPr>
          <p:cNvSpPr txBox="1"/>
          <p:nvPr/>
        </p:nvSpPr>
        <p:spPr>
          <a:xfrm>
            <a:off x="7717310" y="2483715"/>
            <a:ext cx="1370134" cy="369332"/>
          </a:xfrm>
          <a:prstGeom prst="rect">
            <a:avLst/>
          </a:prstGeom>
          <a:noFill/>
        </p:spPr>
        <p:txBody>
          <a:bodyPr wrap="square" rtlCol="0">
            <a:spAutoFit/>
          </a:bodyPr>
          <a:lstStyle/>
          <a:p>
            <a:r>
              <a:rPr lang="en-US" dirty="0"/>
              <a:t>Vulnerability</a:t>
            </a:r>
          </a:p>
        </p:txBody>
      </p:sp>
      <p:sp>
        <p:nvSpPr>
          <p:cNvPr id="18" name="TextBox 17">
            <a:extLst>
              <a:ext uri="{FF2B5EF4-FFF2-40B4-BE49-F238E27FC236}">
                <a16:creationId xmlns:a16="http://schemas.microsoft.com/office/drawing/2014/main" id="{74076C94-92B6-6D22-81DF-F5F587CB3FDF}"/>
              </a:ext>
            </a:extLst>
          </p:cNvPr>
          <p:cNvSpPr txBox="1"/>
          <p:nvPr/>
        </p:nvSpPr>
        <p:spPr>
          <a:xfrm>
            <a:off x="7546900" y="3146875"/>
            <a:ext cx="1869625" cy="369332"/>
          </a:xfrm>
          <a:prstGeom prst="rect">
            <a:avLst/>
          </a:prstGeom>
          <a:noFill/>
        </p:spPr>
        <p:txBody>
          <a:bodyPr wrap="square" rtlCol="0">
            <a:spAutoFit/>
          </a:bodyPr>
          <a:lstStyle/>
          <a:p>
            <a:r>
              <a:rPr lang="en-US" dirty="0"/>
              <a:t>Non-vulnerability</a:t>
            </a:r>
          </a:p>
        </p:txBody>
      </p:sp>
      <p:grpSp>
        <p:nvGrpSpPr>
          <p:cNvPr id="22" name="Group 21">
            <a:extLst>
              <a:ext uri="{FF2B5EF4-FFF2-40B4-BE49-F238E27FC236}">
                <a16:creationId xmlns:a16="http://schemas.microsoft.com/office/drawing/2014/main" id="{2448749A-3D29-1993-BB7B-82F0AB5454FB}"/>
              </a:ext>
            </a:extLst>
          </p:cNvPr>
          <p:cNvGrpSpPr/>
          <p:nvPr/>
        </p:nvGrpSpPr>
        <p:grpSpPr>
          <a:xfrm>
            <a:off x="4290106" y="4603823"/>
            <a:ext cx="1990722" cy="1785090"/>
            <a:chOff x="4479492" y="5149500"/>
            <a:chExt cx="1990722" cy="1785090"/>
          </a:xfrm>
        </p:grpSpPr>
        <p:pic>
          <p:nvPicPr>
            <p:cNvPr id="20" name="Picture 19" descr="Background pattern&#10;&#10;Description automatically generated">
              <a:extLst>
                <a:ext uri="{FF2B5EF4-FFF2-40B4-BE49-F238E27FC236}">
                  <a16:creationId xmlns:a16="http://schemas.microsoft.com/office/drawing/2014/main" id="{65DB9628-CD57-B831-D283-BDAE8E88AB9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479492" y="5149500"/>
              <a:ext cx="1990722" cy="1552485"/>
            </a:xfrm>
            <a:prstGeom prst="rect">
              <a:avLst/>
            </a:prstGeom>
          </p:spPr>
        </p:pic>
        <p:sp>
          <p:nvSpPr>
            <p:cNvPr id="21" name="TextBox 20">
              <a:extLst>
                <a:ext uri="{FF2B5EF4-FFF2-40B4-BE49-F238E27FC236}">
                  <a16:creationId xmlns:a16="http://schemas.microsoft.com/office/drawing/2014/main" id="{A11365ED-C8E1-8F03-0617-F2E27D296342}"/>
                </a:ext>
              </a:extLst>
            </p:cNvPr>
            <p:cNvSpPr txBox="1"/>
            <p:nvPr/>
          </p:nvSpPr>
          <p:spPr>
            <a:xfrm>
              <a:off x="4797338" y="6565258"/>
              <a:ext cx="1500732" cy="369332"/>
            </a:xfrm>
            <a:prstGeom prst="rect">
              <a:avLst/>
            </a:prstGeom>
            <a:noFill/>
          </p:spPr>
          <p:txBody>
            <a:bodyPr wrap="none" rtlCol="0">
              <a:spAutoFit/>
            </a:bodyPr>
            <a:lstStyle/>
            <a:p>
              <a:r>
                <a:rPr lang="en-US" dirty="0"/>
                <a:t>Explainable AI</a:t>
              </a:r>
            </a:p>
          </p:txBody>
        </p:sp>
      </p:grpSp>
      <p:sp>
        <p:nvSpPr>
          <p:cNvPr id="23" name="Arrow: Bent 22">
            <a:extLst>
              <a:ext uri="{FF2B5EF4-FFF2-40B4-BE49-F238E27FC236}">
                <a16:creationId xmlns:a16="http://schemas.microsoft.com/office/drawing/2014/main" id="{5C8AE31D-0AAC-F939-D738-64792ED7ADDF}"/>
              </a:ext>
            </a:extLst>
          </p:cNvPr>
          <p:cNvSpPr/>
          <p:nvPr/>
        </p:nvSpPr>
        <p:spPr>
          <a:xfrm flipV="1">
            <a:off x="1622813" y="3701974"/>
            <a:ext cx="2671160" cy="1825726"/>
          </a:xfrm>
          <a:prstGeom prst="bentArrow">
            <a:avLst>
              <a:gd name="adj1" fmla="val 10935"/>
              <a:gd name="adj2" fmla="val 12265"/>
              <a:gd name="adj3" fmla="val 13095"/>
              <a:gd name="adj4" fmla="val 4375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Arrow: Down 23">
            <a:extLst>
              <a:ext uri="{FF2B5EF4-FFF2-40B4-BE49-F238E27FC236}">
                <a16:creationId xmlns:a16="http://schemas.microsoft.com/office/drawing/2014/main" id="{9D650AA1-065E-9B59-885A-9C85E592FD8C}"/>
              </a:ext>
            </a:extLst>
          </p:cNvPr>
          <p:cNvSpPr/>
          <p:nvPr/>
        </p:nvSpPr>
        <p:spPr>
          <a:xfrm>
            <a:off x="5270455" y="3667174"/>
            <a:ext cx="363233" cy="886828"/>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90413C6E-F4E1-3BF3-B36A-033AF74DA234}"/>
              </a:ext>
            </a:extLst>
          </p:cNvPr>
          <p:cNvSpPr txBox="1"/>
          <p:nvPr/>
        </p:nvSpPr>
        <p:spPr>
          <a:xfrm>
            <a:off x="989480" y="74123"/>
            <a:ext cx="1562190" cy="369332"/>
          </a:xfrm>
          <a:prstGeom prst="rect">
            <a:avLst/>
          </a:prstGeom>
          <a:noFill/>
        </p:spPr>
        <p:txBody>
          <a:bodyPr wrap="square" rtlCol="0">
            <a:spAutoFit/>
          </a:bodyPr>
          <a:lstStyle/>
          <a:p>
            <a:pPr algn="ctr"/>
            <a:r>
              <a:rPr lang="en-US" dirty="0"/>
              <a:t>Source code</a:t>
            </a:r>
          </a:p>
        </p:txBody>
      </p:sp>
      <p:sp>
        <p:nvSpPr>
          <p:cNvPr id="26" name="TextBox 25">
            <a:extLst>
              <a:ext uri="{FF2B5EF4-FFF2-40B4-BE49-F238E27FC236}">
                <a16:creationId xmlns:a16="http://schemas.microsoft.com/office/drawing/2014/main" id="{9D25C0BF-E26D-2A85-8177-D160F03C11BF}"/>
              </a:ext>
            </a:extLst>
          </p:cNvPr>
          <p:cNvSpPr txBox="1"/>
          <p:nvPr/>
        </p:nvSpPr>
        <p:spPr>
          <a:xfrm>
            <a:off x="989480" y="1917697"/>
            <a:ext cx="1562190" cy="369332"/>
          </a:xfrm>
          <a:prstGeom prst="rect">
            <a:avLst/>
          </a:prstGeom>
          <a:noFill/>
        </p:spPr>
        <p:txBody>
          <a:bodyPr wrap="square" rtlCol="0">
            <a:spAutoFit/>
          </a:bodyPr>
          <a:lstStyle/>
          <a:p>
            <a:pPr algn="ctr"/>
            <a:r>
              <a:rPr lang="en-US" dirty="0"/>
              <a:t>Binary code</a:t>
            </a:r>
          </a:p>
        </p:txBody>
      </p:sp>
      <p:pic>
        <p:nvPicPr>
          <p:cNvPr id="27" name="Picture 2" descr="Code::Blocks — Википедия">
            <a:extLst>
              <a:ext uri="{FF2B5EF4-FFF2-40B4-BE49-F238E27FC236}">
                <a16:creationId xmlns:a16="http://schemas.microsoft.com/office/drawing/2014/main" id="{F5634713-9050-127D-12BD-B5931BD148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83968" y="3888348"/>
            <a:ext cx="1636386" cy="1347260"/>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4">
            <a:extLst>
              <a:ext uri="{FF2B5EF4-FFF2-40B4-BE49-F238E27FC236}">
                <a16:creationId xmlns:a16="http://schemas.microsoft.com/office/drawing/2014/main" id="{48B316B5-A130-E6C6-CFE9-FE036FDA3A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83968" y="5594470"/>
            <a:ext cx="1649944" cy="1121743"/>
          </a:xfrm>
          <a:prstGeom prst="rect">
            <a:avLst/>
          </a:prstGeom>
          <a:noFill/>
          <a:extLst>
            <a:ext uri="{909E8E84-426E-40DD-AFC4-6F175D3DCCD1}">
              <a14:hiddenFill xmlns:a14="http://schemas.microsoft.com/office/drawing/2010/main">
                <a:solidFill>
                  <a:srgbClr val="FFFFFF"/>
                </a:solidFill>
              </a14:hiddenFill>
            </a:ext>
          </a:extLst>
        </p:spPr>
      </p:pic>
      <p:sp>
        <p:nvSpPr>
          <p:cNvPr id="32" name="TextBox 31">
            <a:extLst>
              <a:ext uri="{FF2B5EF4-FFF2-40B4-BE49-F238E27FC236}">
                <a16:creationId xmlns:a16="http://schemas.microsoft.com/office/drawing/2014/main" id="{DC703F35-9785-2282-D2DE-1187F7EE8DA7}"/>
              </a:ext>
            </a:extLst>
          </p:cNvPr>
          <p:cNvSpPr txBox="1"/>
          <p:nvPr/>
        </p:nvSpPr>
        <p:spPr>
          <a:xfrm>
            <a:off x="7666356" y="5225138"/>
            <a:ext cx="1375185" cy="369332"/>
          </a:xfrm>
          <a:prstGeom prst="rect">
            <a:avLst/>
          </a:prstGeom>
          <a:noFill/>
        </p:spPr>
        <p:txBody>
          <a:bodyPr wrap="none" rtlCol="0">
            <a:spAutoFit/>
          </a:bodyPr>
          <a:lstStyle/>
          <a:p>
            <a:r>
              <a:rPr lang="en-US" dirty="0"/>
              <a:t>Explanations</a:t>
            </a:r>
          </a:p>
        </p:txBody>
      </p:sp>
      <p:sp>
        <p:nvSpPr>
          <p:cNvPr id="33" name="Rectangle 32">
            <a:extLst>
              <a:ext uri="{FF2B5EF4-FFF2-40B4-BE49-F238E27FC236}">
                <a16:creationId xmlns:a16="http://schemas.microsoft.com/office/drawing/2014/main" id="{EF4E643B-67DB-53C6-17DD-8787E48BB0E6}"/>
              </a:ext>
            </a:extLst>
          </p:cNvPr>
          <p:cNvSpPr/>
          <p:nvPr/>
        </p:nvSpPr>
        <p:spPr>
          <a:xfrm>
            <a:off x="8034320" y="4334087"/>
            <a:ext cx="1093573" cy="8031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8E998C31-DCB3-1B6D-F92F-92A255BCF165}"/>
              </a:ext>
            </a:extLst>
          </p:cNvPr>
          <p:cNvSpPr/>
          <p:nvPr/>
        </p:nvSpPr>
        <p:spPr>
          <a:xfrm>
            <a:off x="8034320" y="4494634"/>
            <a:ext cx="1093573" cy="8031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36" name="Rectangle: Rounded Corners 35">
            <a:extLst>
              <a:ext uri="{FF2B5EF4-FFF2-40B4-BE49-F238E27FC236}">
                <a16:creationId xmlns:a16="http://schemas.microsoft.com/office/drawing/2014/main" id="{7149189F-9810-41B4-8F9E-8A82977B14BF}"/>
              </a:ext>
            </a:extLst>
          </p:cNvPr>
          <p:cNvSpPr/>
          <p:nvPr/>
        </p:nvSpPr>
        <p:spPr>
          <a:xfrm>
            <a:off x="7611168" y="6012378"/>
            <a:ext cx="1676588" cy="8031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Rounded Corners 37">
            <a:extLst>
              <a:ext uri="{FF2B5EF4-FFF2-40B4-BE49-F238E27FC236}">
                <a16:creationId xmlns:a16="http://schemas.microsoft.com/office/drawing/2014/main" id="{C8EB7F59-53CA-38FB-6167-19A7BD92D14F}"/>
              </a:ext>
            </a:extLst>
          </p:cNvPr>
          <p:cNvSpPr/>
          <p:nvPr/>
        </p:nvSpPr>
        <p:spPr>
          <a:xfrm>
            <a:off x="7654059" y="6308595"/>
            <a:ext cx="1649945" cy="8031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38" name="Picture 14" descr="2021 Software Development Salary Trends">
            <a:extLst>
              <a:ext uri="{FF2B5EF4-FFF2-40B4-BE49-F238E27FC236}">
                <a16:creationId xmlns:a16="http://schemas.microsoft.com/office/drawing/2014/main" id="{B8B2CF38-BD7D-7175-889E-004517B05BD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flipH="1">
            <a:off x="9657408" y="2968142"/>
            <a:ext cx="2534592" cy="1045602"/>
          </a:xfrm>
          <a:prstGeom prst="rect">
            <a:avLst/>
          </a:prstGeom>
          <a:noFill/>
          <a:extLst>
            <a:ext uri="{909E8E84-426E-40DD-AFC4-6F175D3DCCD1}">
              <a14:hiddenFill xmlns:a14="http://schemas.microsoft.com/office/drawing/2010/main">
                <a:solidFill>
                  <a:srgbClr val="FFFFFF"/>
                </a:solidFill>
              </a14:hiddenFill>
            </a:ext>
          </a:extLst>
        </p:spPr>
      </p:pic>
      <p:sp>
        <p:nvSpPr>
          <p:cNvPr id="40" name="Arrow: Right 39">
            <a:extLst>
              <a:ext uri="{FF2B5EF4-FFF2-40B4-BE49-F238E27FC236}">
                <a16:creationId xmlns:a16="http://schemas.microsoft.com/office/drawing/2014/main" id="{4B743D02-F276-E34F-CBE6-BD3B65844A1F}"/>
              </a:ext>
            </a:extLst>
          </p:cNvPr>
          <p:cNvSpPr/>
          <p:nvPr/>
        </p:nvSpPr>
        <p:spPr>
          <a:xfrm rot="2991611">
            <a:off x="9044372" y="1560297"/>
            <a:ext cx="1198606" cy="292093"/>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Arrow: Right 40">
            <a:extLst>
              <a:ext uri="{FF2B5EF4-FFF2-40B4-BE49-F238E27FC236}">
                <a16:creationId xmlns:a16="http://schemas.microsoft.com/office/drawing/2014/main" id="{C6A4B97A-D1F6-D4BA-5119-D85E94F430D0}"/>
              </a:ext>
            </a:extLst>
          </p:cNvPr>
          <p:cNvSpPr/>
          <p:nvPr/>
        </p:nvSpPr>
        <p:spPr>
          <a:xfrm>
            <a:off x="9287756" y="2871545"/>
            <a:ext cx="599303" cy="292093"/>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Arrow: Right 41">
            <a:extLst>
              <a:ext uri="{FF2B5EF4-FFF2-40B4-BE49-F238E27FC236}">
                <a16:creationId xmlns:a16="http://schemas.microsoft.com/office/drawing/2014/main" id="{5C8A220B-6AE5-D21F-E280-BFD818C4A0F3}"/>
              </a:ext>
            </a:extLst>
          </p:cNvPr>
          <p:cNvSpPr/>
          <p:nvPr/>
        </p:nvSpPr>
        <p:spPr>
          <a:xfrm rot="18524912">
            <a:off x="9185635" y="4833154"/>
            <a:ext cx="1198606" cy="292093"/>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extBox 42">
            <a:extLst>
              <a:ext uri="{FF2B5EF4-FFF2-40B4-BE49-F238E27FC236}">
                <a16:creationId xmlns:a16="http://schemas.microsoft.com/office/drawing/2014/main" id="{D3EF58F3-EAB2-A6A2-7860-CA792ED27728}"/>
              </a:ext>
            </a:extLst>
          </p:cNvPr>
          <p:cNvSpPr txBox="1"/>
          <p:nvPr/>
        </p:nvSpPr>
        <p:spPr>
          <a:xfrm>
            <a:off x="10033225" y="3983901"/>
            <a:ext cx="1677190" cy="369332"/>
          </a:xfrm>
          <a:prstGeom prst="rect">
            <a:avLst/>
          </a:prstGeom>
          <a:noFill/>
        </p:spPr>
        <p:txBody>
          <a:bodyPr wrap="none" rtlCol="0">
            <a:spAutoFit/>
          </a:bodyPr>
          <a:lstStyle/>
          <a:p>
            <a:r>
              <a:rPr lang="en-US" dirty="0"/>
              <a:t>Security Analyst</a:t>
            </a:r>
          </a:p>
        </p:txBody>
      </p:sp>
      <p:sp>
        <p:nvSpPr>
          <p:cNvPr id="44" name="Rectangle 43">
            <a:extLst>
              <a:ext uri="{FF2B5EF4-FFF2-40B4-BE49-F238E27FC236}">
                <a16:creationId xmlns:a16="http://schemas.microsoft.com/office/drawing/2014/main" id="{DD0B3765-A4AF-0554-CA2C-66DC67CDBCB3}"/>
              </a:ext>
            </a:extLst>
          </p:cNvPr>
          <p:cNvSpPr/>
          <p:nvPr/>
        </p:nvSpPr>
        <p:spPr>
          <a:xfrm>
            <a:off x="7611168" y="2456035"/>
            <a:ext cx="1622744" cy="1089027"/>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81C78C91-6F88-C60C-8C35-F7F287956AC2}"/>
              </a:ext>
            </a:extLst>
          </p:cNvPr>
          <p:cNvSpPr/>
          <p:nvPr/>
        </p:nvSpPr>
        <p:spPr>
          <a:xfrm>
            <a:off x="7546899" y="3829732"/>
            <a:ext cx="1757105" cy="2886481"/>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Arrow: Right 1">
            <a:extLst>
              <a:ext uri="{FF2B5EF4-FFF2-40B4-BE49-F238E27FC236}">
                <a16:creationId xmlns:a16="http://schemas.microsoft.com/office/drawing/2014/main" id="{C547344E-D49B-9804-EAB2-80CCDEA9BB94}"/>
              </a:ext>
            </a:extLst>
          </p:cNvPr>
          <p:cNvSpPr/>
          <p:nvPr/>
        </p:nvSpPr>
        <p:spPr>
          <a:xfrm>
            <a:off x="6340556" y="5235608"/>
            <a:ext cx="1198606" cy="292093"/>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0AFB1603-4646-8231-7417-17D09376F58E}"/>
              </a:ext>
            </a:extLst>
          </p:cNvPr>
          <p:cNvSpPr txBox="1"/>
          <p:nvPr/>
        </p:nvSpPr>
        <p:spPr>
          <a:xfrm>
            <a:off x="4123908" y="6297127"/>
            <a:ext cx="3069587" cy="646331"/>
          </a:xfrm>
          <a:prstGeom prst="rect">
            <a:avLst/>
          </a:prstGeom>
          <a:noFill/>
        </p:spPr>
        <p:txBody>
          <a:bodyPr wrap="square" rtlCol="0">
            <a:spAutoFit/>
          </a:bodyPr>
          <a:lstStyle/>
          <a:p>
            <a:r>
              <a:rPr lang="en-US" i="1" dirty="0"/>
              <a:t>Connecting the inputs and outputs for explanations</a:t>
            </a:r>
          </a:p>
        </p:txBody>
      </p:sp>
    </p:spTree>
    <p:extLst>
      <p:ext uri="{BB962C8B-B14F-4D97-AF65-F5344CB8AC3E}">
        <p14:creationId xmlns:p14="http://schemas.microsoft.com/office/powerpoint/2010/main" val="29140532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7F1906B7-CF17-4B5F-B519-3C196A44EAB0}"/>
              </a:ext>
            </a:extLst>
          </p:cNvPr>
          <p:cNvGrpSpPr/>
          <p:nvPr/>
        </p:nvGrpSpPr>
        <p:grpSpPr>
          <a:xfrm>
            <a:off x="-63289" y="-56023"/>
            <a:ext cx="8068578" cy="6906099"/>
            <a:chOff x="-63289" y="-56023"/>
            <a:chExt cx="8068578" cy="6906099"/>
          </a:xfrm>
        </p:grpSpPr>
        <p:grpSp>
          <p:nvGrpSpPr>
            <p:cNvPr id="1039" name="Group 1038">
              <a:extLst>
                <a:ext uri="{FF2B5EF4-FFF2-40B4-BE49-F238E27FC236}">
                  <a16:creationId xmlns:a16="http://schemas.microsoft.com/office/drawing/2014/main" id="{1BDAA476-414E-4002-A44C-2D545A129C72}"/>
                </a:ext>
              </a:extLst>
            </p:cNvPr>
            <p:cNvGrpSpPr/>
            <p:nvPr/>
          </p:nvGrpSpPr>
          <p:grpSpPr>
            <a:xfrm>
              <a:off x="-63289" y="-56023"/>
              <a:ext cx="2600325" cy="6906099"/>
              <a:chOff x="-63289" y="-56023"/>
              <a:chExt cx="2600325" cy="6906099"/>
            </a:xfrm>
          </p:grpSpPr>
          <p:pic>
            <p:nvPicPr>
              <p:cNvPr id="1026" name="Picture 2" descr="CCTV 101">
                <a:extLst>
                  <a:ext uri="{FF2B5EF4-FFF2-40B4-BE49-F238E27FC236}">
                    <a16:creationId xmlns:a16="http://schemas.microsoft.com/office/drawing/2014/main" id="{57F2336B-57DB-4C60-8321-9F9F282220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142045" y="89932"/>
                <a:ext cx="1037810" cy="63865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SimpliSafe Smart Indoor Motion Sensor in the Motion Sensors &amp; Detectors  department at Lowes.com">
                <a:extLst>
                  <a:ext uri="{FF2B5EF4-FFF2-40B4-BE49-F238E27FC236}">
                    <a16:creationId xmlns:a16="http://schemas.microsoft.com/office/drawing/2014/main" id="{E4468B39-1278-4631-8BF2-CBBDD7A149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656" y="741180"/>
                <a:ext cx="952053" cy="95205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Buy X11 4G LTE Smart WiFi Router 300Mbps High Power SIM Card Wireless CPE  Router With 4pcs External Ant at affordable prices — free shipping, real  reviews with photos — Joom">
                <a:extLst>
                  <a:ext uri="{FF2B5EF4-FFF2-40B4-BE49-F238E27FC236}">
                    <a16:creationId xmlns:a16="http://schemas.microsoft.com/office/drawing/2014/main" id="{7FF90EDF-CEE9-4CA1-AE6A-AFCB3F398D7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159" y="1701636"/>
                <a:ext cx="879311" cy="789339"/>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A78B892D-B377-4AAD-8D4F-78C98821AC7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4578" y="4381657"/>
                <a:ext cx="600633" cy="600633"/>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Apple Watch Series 3 GPS, 38mm Silver Aluminum Case with White Sport Band -  Apple">
                <a:extLst>
                  <a:ext uri="{FF2B5EF4-FFF2-40B4-BE49-F238E27FC236}">
                    <a16:creationId xmlns:a16="http://schemas.microsoft.com/office/drawing/2014/main" id="{B5432792-6A51-4288-88AE-E18A5A3FEDE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1841" y="5142252"/>
                <a:ext cx="1007536" cy="791039"/>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Google Home - Smart Speaker &amp; Google Assistant, Light Grey &amp; White">
                <a:extLst>
                  <a:ext uri="{FF2B5EF4-FFF2-40B4-BE49-F238E27FC236}">
                    <a16:creationId xmlns:a16="http://schemas.microsoft.com/office/drawing/2014/main" id="{FC1A4CAD-AFB1-48B6-B2FF-19D777B2309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1612" y="6059037"/>
                <a:ext cx="824095" cy="791039"/>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Bose® Portable Home Speaker (Luxe Silver) Wireless portable speaker with  built-in Amazon Alexa, Google Assistant, Apple AirPlay® 2, and Bluetooth®  at Crutchfield">
                <a:extLst>
                  <a:ext uri="{FF2B5EF4-FFF2-40B4-BE49-F238E27FC236}">
                    <a16:creationId xmlns:a16="http://schemas.microsoft.com/office/drawing/2014/main" id="{4CDB91FE-6362-4264-A7F2-DE814C60E00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754" y="2594062"/>
                <a:ext cx="1205330" cy="732406"/>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Global Smart Refrigerator Market Size, Growth | Industry Report 2028">
                <a:extLst>
                  <a:ext uri="{FF2B5EF4-FFF2-40B4-BE49-F238E27FC236}">
                    <a16:creationId xmlns:a16="http://schemas.microsoft.com/office/drawing/2014/main" id="{02A1AB2C-9C2A-4F03-9A86-CD5CA02CFF4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flipH="1">
                <a:off x="73777" y="3496061"/>
                <a:ext cx="1037809" cy="69187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6F9E340-63BA-4D78-ABD8-F23DACA74DED}"/>
                  </a:ext>
                </a:extLst>
              </p:cNvPr>
              <p:cNvSpPr txBox="1"/>
              <p:nvPr/>
            </p:nvSpPr>
            <p:spPr>
              <a:xfrm>
                <a:off x="1421541" y="111104"/>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15" name="TextBox 14">
                <a:extLst>
                  <a:ext uri="{FF2B5EF4-FFF2-40B4-BE49-F238E27FC236}">
                    <a16:creationId xmlns:a16="http://schemas.microsoft.com/office/drawing/2014/main" id="{F5760B03-44DC-4714-A62B-B0849B11F3B5}"/>
                  </a:ext>
                </a:extLst>
              </p:cNvPr>
              <p:cNvSpPr txBox="1"/>
              <p:nvPr/>
            </p:nvSpPr>
            <p:spPr>
              <a:xfrm>
                <a:off x="1421541" y="925222"/>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16" name="TextBox 15">
                <a:extLst>
                  <a:ext uri="{FF2B5EF4-FFF2-40B4-BE49-F238E27FC236}">
                    <a16:creationId xmlns:a16="http://schemas.microsoft.com/office/drawing/2014/main" id="{8104D8AA-C2E5-4C66-98DD-6BD50F38367B}"/>
                  </a:ext>
                </a:extLst>
              </p:cNvPr>
              <p:cNvSpPr txBox="1"/>
              <p:nvPr/>
            </p:nvSpPr>
            <p:spPr>
              <a:xfrm>
                <a:off x="1421540" y="1804726"/>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17" name="TextBox 16">
                <a:extLst>
                  <a:ext uri="{FF2B5EF4-FFF2-40B4-BE49-F238E27FC236}">
                    <a16:creationId xmlns:a16="http://schemas.microsoft.com/office/drawing/2014/main" id="{2F1B25A7-98F3-46F7-874C-5EBF4DDCBB9A}"/>
                  </a:ext>
                </a:extLst>
              </p:cNvPr>
              <p:cNvSpPr txBox="1"/>
              <p:nvPr/>
            </p:nvSpPr>
            <p:spPr>
              <a:xfrm>
                <a:off x="1421539" y="2661807"/>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18" name="TextBox 17">
                <a:extLst>
                  <a:ext uri="{FF2B5EF4-FFF2-40B4-BE49-F238E27FC236}">
                    <a16:creationId xmlns:a16="http://schemas.microsoft.com/office/drawing/2014/main" id="{3D58B035-5BEB-415C-939C-EC2854E5419E}"/>
                  </a:ext>
                </a:extLst>
              </p:cNvPr>
              <p:cNvSpPr txBox="1"/>
              <p:nvPr/>
            </p:nvSpPr>
            <p:spPr>
              <a:xfrm>
                <a:off x="1421538" y="3549611"/>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19" name="TextBox 18">
                <a:extLst>
                  <a:ext uri="{FF2B5EF4-FFF2-40B4-BE49-F238E27FC236}">
                    <a16:creationId xmlns:a16="http://schemas.microsoft.com/office/drawing/2014/main" id="{9DF5E0F2-C837-4AAE-9BFD-FDD8F34E6A99}"/>
                  </a:ext>
                </a:extLst>
              </p:cNvPr>
              <p:cNvSpPr txBox="1"/>
              <p:nvPr/>
            </p:nvSpPr>
            <p:spPr>
              <a:xfrm>
                <a:off x="1421537" y="4385502"/>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20" name="TextBox 19">
                <a:extLst>
                  <a:ext uri="{FF2B5EF4-FFF2-40B4-BE49-F238E27FC236}">
                    <a16:creationId xmlns:a16="http://schemas.microsoft.com/office/drawing/2014/main" id="{7550D2CF-8A99-41AA-9E9C-8B1827FFF5A0}"/>
                  </a:ext>
                </a:extLst>
              </p:cNvPr>
              <p:cNvSpPr txBox="1"/>
              <p:nvPr/>
            </p:nvSpPr>
            <p:spPr>
              <a:xfrm>
                <a:off x="1421536" y="5248836"/>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21" name="TextBox 20">
                <a:extLst>
                  <a:ext uri="{FF2B5EF4-FFF2-40B4-BE49-F238E27FC236}">
                    <a16:creationId xmlns:a16="http://schemas.microsoft.com/office/drawing/2014/main" id="{D8FFBD53-6905-4A11-9C11-C43546F2EA3D}"/>
                  </a:ext>
                </a:extLst>
              </p:cNvPr>
              <p:cNvSpPr txBox="1"/>
              <p:nvPr/>
            </p:nvSpPr>
            <p:spPr>
              <a:xfrm>
                <a:off x="1421535" y="6167792"/>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5" name="TextBox 4">
                <a:extLst>
                  <a:ext uri="{FF2B5EF4-FFF2-40B4-BE49-F238E27FC236}">
                    <a16:creationId xmlns:a16="http://schemas.microsoft.com/office/drawing/2014/main" id="{9F3EABA6-5F7E-4CF1-978D-930E76F01D2B}"/>
                  </a:ext>
                </a:extLst>
              </p:cNvPr>
              <p:cNvSpPr txBox="1"/>
              <p:nvPr/>
            </p:nvSpPr>
            <p:spPr>
              <a:xfrm>
                <a:off x="-63289" y="-56023"/>
                <a:ext cx="646716" cy="276999"/>
              </a:xfrm>
              <a:prstGeom prst="rect">
                <a:avLst/>
              </a:prstGeom>
              <a:noFill/>
            </p:spPr>
            <p:txBody>
              <a:bodyPr wrap="none" rtlCol="0">
                <a:spAutoFit/>
              </a:bodyPr>
              <a:lstStyle/>
              <a:p>
                <a:r>
                  <a:rPr lang="en-US" sz="1200" dirty="0"/>
                  <a:t>camera</a:t>
                </a:r>
              </a:p>
            </p:txBody>
          </p:sp>
          <p:sp>
            <p:nvSpPr>
              <p:cNvPr id="23" name="TextBox 22">
                <a:extLst>
                  <a:ext uri="{FF2B5EF4-FFF2-40B4-BE49-F238E27FC236}">
                    <a16:creationId xmlns:a16="http://schemas.microsoft.com/office/drawing/2014/main" id="{E6956B31-C1CA-4A6F-83B5-F4B8C581E648}"/>
                  </a:ext>
                </a:extLst>
              </p:cNvPr>
              <p:cNvSpPr txBox="1"/>
              <p:nvPr/>
            </p:nvSpPr>
            <p:spPr>
              <a:xfrm>
                <a:off x="-63289" y="671276"/>
                <a:ext cx="1214628" cy="276999"/>
              </a:xfrm>
              <a:prstGeom prst="rect">
                <a:avLst/>
              </a:prstGeom>
              <a:noFill/>
            </p:spPr>
            <p:txBody>
              <a:bodyPr wrap="none" rtlCol="0">
                <a:spAutoFit/>
              </a:bodyPr>
              <a:lstStyle/>
              <a:p>
                <a:r>
                  <a:rPr lang="en-US" sz="1200" dirty="0"/>
                  <a:t>Motion detector</a:t>
                </a:r>
              </a:p>
            </p:txBody>
          </p:sp>
          <p:sp>
            <p:nvSpPr>
              <p:cNvPr id="24" name="TextBox 23">
                <a:extLst>
                  <a:ext uri="{FF2B5EF4-FFF2-40B4-BE49-F238E27FC236}">
                    <a16:creationId xmlns:a16="http://schemas.microsoft.com/office/drawing/2014/main" id="{12984E98-E459-453D-9A6E-59DBEBD179CE}"/>
                  </a:ext>
                </a:extLst>
              </p:cNvPr>
              <p:cNvSpPr txBox="1"/>
              <p:nvPr/>
            </p:nvSpPr>
            <p:spPr>
              <a:xfrm>
                <a:off x="-11724" y="1603306"/>
                <a:ext cx="1001556" cy="276999"/>
              </a:xfrm>
              <a:prstGeom prst="rect">
                <a:avLst/>
              </a:prstGeom>
              <a:noFill/>
            </p:spPr>
            <p:txBody>
              <a:bodyPr wrap="none" rtlCol="0">
                <a:spAutoFit/>
              </a:bodyPr>
              <a:lstStyle/>
              <a:p>
                <a:r>
                  <a:rPr lang="en-US" sz="1200" dirty="0"/>
                  <a:t>Network hub</a:t>
                </a:r>
              </a:p>
            </p:txBody>
          </p:sp>
          <p:sp>
            <p:nvSpPr>
              <p:cNvPr id="25" name="TextBox 24">
                <a:extLst>
                  <a:ext uri="{FF2B5EF4-FFF2-40B4-BE49-F238E27FC236}">
                    <a16:creationId xmlns:a16="http://schemas.microsoft.com/office/drawing/2014/main" id="{6EE2C2EC-4114-4579-86C2-B9DEB1D61DA3}"/>
                  </a:ext>
                </a:extLst>
              </p:cNvPr>
              <p:cNvSpPr txBox="1"/>
              <p:nvPr/>
            </p:nvSpPr>
            <p:spPr>
              <a:xfrm>
                <a:off x="-60613" y="2396836"/>
                <a:ext cx="1240468" cy="276999"/>
              </a:xfrm>
              <a:prstGeom prst="rect">
                <a:avLst/>
              </a:prstGeom>
              <a:noFill/>
            </p:spPr>
            <p:txBody>
              <a:bodyPr wrap="none" rtlCol="0">
                <a:spAutoFit/>
              </a:bodyPr>
              <a:lstStyle/>
              <a:p>
                <a:r>
                  <a:rPr lang="en-US" sz="1200" dirty="0"/>
                  <a:t>Wireless speaker</a:t>
                </a:r>
              </a:p>
            </p:txBody>
          </p:sp>
          <p:sp>
            <p:nvSpPr>
              <p:cNvPr id="26" name="TextBox 25">
                <a:extLst>
                  <a:ext uri="{FF2B5EF4-FFF2-40B4-BE49-F238E27FC236}">
                    <a16:creationId xmlns:a16="http://schemas.microsoft.com/office/drawing/2014/main" id="{95E23ECD-9D86-4BA9-AC87-D9FF04359444}"/>
                  </a:ext>
                </a:extLst>
              </p:cNvPr>
              <p:cNvSpPr txBox="1"/>
              <p:nvPr/>
            </p:nvSpPr>
            <p:spPr>
              <a:xfrm>
                <a:off x="-63289" y="3266321"/>
                <a:ext cx="978473" cy="276999"/>
              </a:xfrm>
              <a:prstGeom prst="rect">
                <a:avLst/>
              </a:prstGeom>
              <a:noFill/>
            </p:spPr>
            <p:txBody>
              <a:bodyPr wrap="none" rtlCol="0">
                <a:spAutoFit/>
              </a:bodyPr>
              <a:lstStyle/>
              <a:p>
                <a:r>
                  <a:rPr lang="en-US" sz="1200" dirty="0"/>
                  <a:t>Smart Fridge</a:t>
                </a:r>
              </a:p>
            </p:txBody>
          </p:sp>
          <p:sp>
            <p:nvSpPr>
              <p:cNvPr id="27" name="TextBox 26">
                <a:extLst>
                  <a:ext uri="{FF2B5EF4-FFF2-40B4-BE49-F238E27FC236}">
                    <a16:creationId xmlns:a16="http://schemas.microsoft.com/office/drawing/2014/main" id="{633A255B-60F8-4CF5-99D0-7FD2A29A46DC}"/>
                  </a:ext>
                </a:extLst>
              </p:cNvPr>
              <p:cNvSpPr txBox="1"/>
              <p:nvPr/>
            </p:nvSpPr>
            <p:spPr>
              <a:xfrm>
                <a:off x="-53222" y="4172194"/>
                <a:ext cx="990977" cy="276999"/>
              </a:xfrm>
              <a:prstGeom prst="rect">
                <a:avLst/>
              </a:prstGeom>
              <a:noFill/>
            </p:spPr>
            <p:txBody>
              <a:bodyPr wrap="none" rtlCol="0">
                <a:spAutoFit/>
              </a:bodyPr>
              <a:lstStyle/>
              <a:p>
                <a:r>
                  <a:rPr lang="en-US" sz="1200" dirty="0"/>
                  <a:t>Smart phone</a:t>
                </a:r>
              </a:p>
            </p:txBody>
          </p:sp>
          <p:sp>
            <p:nvSpPr>
              <p:cNvPr id="28" name="TextBox 27">
                <a:extLst>
                  <a:ext uri="{FF2B5EF4-FFF2-40B4-BE49-F238E27FC236}">
                    <a16:creationId xmlns:a16="http://schemas.microsoft.com/office/drawing/2014/main" id="{2AFCCDDF-AD20-48F4-AA96-16627DBAE94C}"/>
                  </a:ext>
                </a:extLst>
              </p:cNvPr>
              <p:cNvSpPr txBox="1"/>
              <p:nvPr/>
            </p:nvSpPr>
            <p:spPr>
              <a:xfrm>
                <a:off x="-53222" y="4973229"/>
                <a:ext cx="968342" cy="276999"/>
              </a:xfrm>
              <a:prstGeom prst="rect">
                <a:avLst/>
              </a:prstGeom>
              <a:noFill/>
            </p:spPr>
            <p:txBody>
              <a:bodyPr wrap="none" rtlCol="0">
                <a:spAutoFit/>
              </a:bodyPr>
              <a:lstStyle/>
              <a:p>
                <a:r>
                  <a:rPr lang="en-US" sz="1200" dirty="0"/>
                  <a:t>Smart watch</a:t>
                </a:r>
              </a:p>
            </p:txBody>
          </p:sp>
          <p:sp>
            <p:nvSpPr>
              <p:cNvPr id="29" name="TextBox 28">
                <a:extLst>
                  <a:ext uri="{FF2B5EF4-FFF2-40B4-BE49-F238E27FC236}">
                    <a16:creationId xmlns:a16="http://schemas.microsoft.com/office/drawing/2014/main" id="{AA148328-FE84-4B35-82D3-2188171BF788}"/>
                  </a:ext>
                </a:extLst>
              </p:cNvPr>
              <p:cNvSpPr txBox="1"/>
              <p:nvPr/>
            </p:nvSpPr>
            <p:spPr>
              <a:xfrm>
                <a:off x="-58224" y="5826471"/>
                <a:ext cx="922047" cy="276999"/>
              </a:xfrm>
              <a:prstGeom prst="rect">
                <a:avLst/>
              </a:prstGeom>
              <a:noFill/>
            </p:spPr>
            <p:txBody>
              <a:bodyPr wrap="none" rtlCol="0">
                <a:spAutoFit/>
              </a:bodyPr>
              <a:lstStyle/>
              <a:p>
                <a:r>
                  <a:rPr lang="en-US" sz="1200" dirty="0"/>
                  <a:t>Google Hub</a:t>
                </a:r>
              </a:p>
            </p:txBody>
          </p:sp>
          <p:cxnSp>
            <p:nvCxnSpPr>
              <p:cNvPr id="9" name="Straight Arrow Connector 8">
                <a:extLst>
                  <a:ext uri="{FF2B5EF4-FFF2-40B4-BE49-F238E27FC236}">
                    <a16:creationId xmlns:a16="http://schemas.microsoft.com/office/drawing/2014/main" id="{54D73460-725A-4A34-9A1F-FF2EB54F400E}"/>
                  </a:ext>
                </a:extLst>
              </p:cNvPr>
              <p:cNvCxnSpPr>
                <a:cxnSpLocks/>
                <a:stCxn id="1026" idx="1"/>
                <a:endCxn id="4" idx="1"/>
              </p:cNvCxnSpPr>
              <p:nvPr/>
            </p:nvCxnSpPr>
            <p:spPr>
              <a:xfrm flipV="1">
                <a:off x="1179855" y="403492"/>
                <a:ext cx="241686" cy="57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AF9057DF-E1C5-482D-BB68-B716946A996A}"/>
                  </a:ext>
                </a:extLst>
              </p:cNvPr>
              <p:cNvCxnSpPr>
                <a:cxnSpLocks/>
                <a:stCxn id="1030" idx="3"/>
                <a:endCxn id="15" idx="1"/>
              </p:cNvCxnSpPr>
              <p:nvPr/>
            </p:nvCxnSpPr>
            <p:spPr>
              <a:xfrm>
                <a:off x="1068709" y="1217207"/>
                <a:ext cx="352832" cy="4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480728D4-BF8A-4274-B22F-733DC48FAC68}"/>
                  </a:ext>
                </a:extLst>
              </p:cNvPr>
              <p:cNvCxnSpPr>
                <a:stCxn id="1032" idx="3"/>
                <a:endCxn id="16" idx="1"/>
              </p:cNvCxnSpPr>
              <p:nvPr/>
            </p:nvCxnSpPr>
            <p:spPr>
              <a:xfrm>
                <a:off x="1034470" y="2096306"/>
                <a:ext cx="387070" cy="8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7546A296-D94A-47AC-9830-3CF698423AEB}"/>
                  </a:ext>
                </a:extLst>
              </p:cNvPr>
              <p:cNvCxnSpPr>
                <a:stCxn id="1042" idx="3"/>
                <a:endCxn id="17" idx="1"/>
              </p:cNvCxnSpPr>
              <p:nvPr/>
            </p:nvCxnSpPr>
            <p:spPr>
              <a:xfrm flipV="1">
                <a:off x="1196576" y="2954195"/>
                <a:ext cx="224963" cy="60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F07B742F-B9D1-416A-9786-A387843F11B2}"/>
                  </a:ext>
                </a:extLst>
              </p:cNvPr>
              <p:cNvCxnSpPr>
                <a:cxnSpLocks/>
                <a:stCxn id="1044" idx="1"/>
                <a:endCxn id="18" idx="1"/>
              </p:cNvCxnSpPr>
              <p:nvPr/>
            </p:nvCxnSpPr>
            <p:spPr>
              <a:xfrm>
                <a:off x="1111586" y="3841998"/>
                <a:ext cx="30995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2A9E92ED-BAC7-469D-BC92-CDF9BCE0EABC}"/>
                  </a:ext>
                </a:extLst>
              </p:cNvPr>
              <p:cNvCxnSpPr>
                <a:stCxn id="1036" idx="3"/>
                <a:endCxn id="19" idx="1"/>
              </p:cNvCxnSpPr>
              <p:nvPr/>
            </p:nvCxnSpPr>
            <p:spPr>
              <a:xfrm flipV="1">
                <a:off x="985211" y="4677890"/>
                <a:ext cx="436326" cy="40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A04DEDEB-15C7-426A-A1CD-2CA6C0BDB792}"/>
                  </a:ext>
                </a:extLst>
              </p:cNvPr>
              <p:cNvCxnSpPr>
                <a:stCxn id="1038" idx="3"/>
                <a:endCxn id="20" idx="1"/>
              </p:cNvCxnSpPr>
              <p:nvPr/>
            </p:nvCxnSpPr>
            <p:spPr>
              <a:xfrm>
                <a:off x="1119377" y="5537772"/>
                <a:ext cx="302159" cy="34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578269A9-DABF-43A3-B638-5FCFCBCE4EB8}"/>
                  </a:ext>
                </a:extLst>
              </p:cNvPr>
              <p:cNvCxnSpPr>
                <a:stCxn id="1040" idx="3"/>
                <a:endCxn id="21" idx="1"/>
              </p:cNvCxnSpPr>
              <p:nvPr/>
            </p:nvCxnSpPr>
            <p:spPr>
              <a:xfrm>
                <a:off x="965707" y="6454557"/>
                <a:ext cx="455828" cy="56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8" name="Group 7">
              <a:extLst>
                <a:ext uri="{FF2B5EF4-FFF2-40B4-BE49-F238E27FC236}">
                  <a16:creationId xmlns:a16="http://schemas.microsoft.com/office/drawing/2014/main" id="{A87105D6-C564-4EAF-BA84-C5A24570CF2D}"/>
                </a:ext>
              </a:extLst>
            </p:cNvPr>
            <p:cNvGrpSpPr/>
            <p:nvPr/>
          </p:nvGrpSpPr>
          <p:grpSpPr>
            <a:xfrm>
              <a:off x="4948032" y="119520"/>
              <a:ext cx="1687830" cy="6633047"/>
              <a:chOff x="4948032" y="119520"/>
              <a:chExt cx="1687830" cy="6633047"/>
            </a:xfrm>
          </p:grpSpPr>
          <p:sp>
            <p:nvSpPr>
              <p:cNvPr id="39" name="TextBox 38">
                <a:extLst>
                  <a:ext uri="{FF2B5EF4-FFF2-40B4-BE49-F238E27FC236}">
                    <a16:creationId xmlns:a16="http://schemas.microsoft.com/office/drawing/2014/main" id="{D5F1DE18-B006-414F-9C52-84677F5E0DE3}"/>
                  </a:ext>
                </a:extLst>
              </p:cNvPr>
              <p:cNvSpPr txBox="1"/>
              <p:nvPr/>
            </p:nvSpPr>
            <p:spPr>
              <a:xfrm>
                <a:off x="4948036" y="119520"/>
                <a:ext cx="1244887"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 Tool</a:t>
                </a:r>
              </a:p>
            </p:txBody>
          </p:sp>
          <p:sp>
            <p:nvSpPr>
              <p:cNvPr id="40" name="TextBox 39">
                <a:extLst>
                  <a:ext uri="{FF2B5EF4-FFF2-40B4-BE49-F238E27FC236}">
                    <a16:creationId xmlns:a16="http://schemas.microsoft.com/office/drawing/2014/main" id="{46FBD28D-EDB7-44CE-A2BD-73B817E180A9}"/>
                  </a:ext>
                </a:extLst>
              </p:cNvPr>
              <p:cNvSpPr txBox="1"/>
              <p:nvPr/>
            </p:nvSpPr>
            <p:spPr>
              <a:xfrm>
                <a:off x="4948036" y="933638"/>
                <a:ext cx="1244887"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 Tool</a:t>
                </a:r>
              </a:p>
            </p:txBody>
          </p:sp>
          <p:sp>
            <p:nvSpPr>
              <p:cNvPr id="41" name="TextBox 40">
                <a:extLst>
                  <a:ext uri="{FF2B5EF4-FFF2-40B4-BE49-F238E27FC236}">
                    <a16:creationId xmlns:a16="http://schemas.microsoft.com/office/drawing/2014/main" id="{E08143CD-12B8-46F6-AA4E-E8F75C0D0FC2}"/>
                  </a:ext>
                </a:extLst>
              </p:cNvPr>
              <p:cNvSpPr txBox="1"/>
              <p:nvPr/>
            </p:nvSpPr>
            <p:spPr>
              <a:xfrm>
                <a:off x="4948035" y="1812333"/>
                <a:ext cx="1244887"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 Tool</a:t>
                </a:r>
              </a:p>
            </p:txBody>
          </p:sp>
          <p:sp>
            <p:nvSpPr>
              <p:cNvPr id="42" name="TextBox 41">
                <a:extLst>
                  <a:ext uri="{FF2B5EF4-FFF2-40B4-BE49-F238E27FC236}">
                    <a16:creationId xmlns:a16="http://schemas.microsoft.com/office/drawing/2014/main" id="{6EAA2E7E-CB13-45A6-A5B1-65EA582345B8}"/>
                  </a:ext>
                </a:extLst>
              </p:cNvPr>
              <p:cNvSpPr txBox="1"/>
              <p:nvPr/>
            </p:nvSpPr>
            <p:spPr>
              <a:xfrm>
                <a:off x="4948035" y="2682251"/>
                <a:ext cx="1244888"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 Tool</a:t>
                </a:r>
              </a:p>
            </p:txBody>
          </p:sp>
          <p:sp>
            <p:nvSpPr>
              <p:cNvPr id="43" name="TextBox 42">
                <a:extLst>
                  <a:ext uri="{FF2B5EF4-FFF2-40B4-BE49-F238E27FC236}">
                    <a16:creationId xmlns:a16="http://schemas.microsoft.com/office/drawing/2014/main" id="{80C1C3B6-5143-4104-895F-7AA09943FFA4}"/>
                  </a:ext>
                </a:extLst>
              </p:cNvPr>
              <p:cNvSpPr txBox="1"/>
              <p:nvPr/>
            </p:nvSpPr>
            <p:spPr>
              <a:xfrm>
                <a:off x="4948033" y="3521240"/>
                <a:ext cx="1244887"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 Tool</a:t>
                </a:r>
              </a:p>
            </p:txBody>
          </p:sp>
          <p:sp>
            <p:nvSpPr>
              <p:cNvPr id="44" name="TextBox 43">
                <a:extLst>
                  <a:ext uri="{FF2B5EF4-FFF2-40B4-BE49-F238E27FC236}">
                    <a16:creationId xmlns:a16="http://schemas.microsoft.com/office/drawing/2014/main" id="{89FBC75A-AB86-4C96-A40C-7CF3F1780993}"/>
                  </a:ext>
                </a:extLst>
              </p:cNvPr>
              <p:cNvSpPr txBox="1"/>
              <p:nvPr/>
            </p:nvSpPr>
            <p:spPr>
              <a:xfrm>
                <a:off x="4948033" y="4391158"/>
                <a:ext cx="1244887"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 Tool</a:t>
                </a:r>
              </a:p>
            </p:txBody>
          </p:sp>
          <p:sp>
            <p:nvSpPr>
              <p:cNvPr id="45" name="TextBox 44">
                <a:extLst>
                  <a:ext uri="{FF2B5EF4-FFF2-40B4-BE49-F238E27FC236}">
                    <a16:creationId xmlns:a16="http://schemas.microsoft.com/office/drawing/2014/main" id="{8D1336F1-4551-4386-96B6-7568FA567086}"/>
                  </a:ext>
                </a:extLst>
              </p:cNvPr>
              <p:cNvSpPr txBox="1"/>
              <p:nvPr/>
            </p:nvSpPr>
            <p:spPr>
              <a:xfrm>
                <a:off x="4948033" y="5249749"/>
                <a:ext cx="1244888"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 Tool</a:t>
                </a:r>
              </a:p>
            </p:txBody>
          </p:sp>
          <p:sp>
            <p:nvSpPr>
              <p:cNvPr id="46" name="TextBox 45">
                <a:extLst>
                  <a:ext uri="{FF2B5EF4-FFF2-40B4-BE49-F238E27FC236}">
                    <a16:creationId xmlns:a16="http://schemas.microsoft.com/office/drawing/2014/main" id="{DBDBC19E-6F25-47B3-BC16-A8E9BC139D02}"/>
                  </a:ext>
                </a:extLst>
              </p:cNvPr>
              <p:cNvSpPr txBox="1"/>
              <p:nvPr/>
            </p:nvSpPr>
            <p:spPr>
              <a:xfrm>
                <a:off x="4948032" y="6167792"/>
                <a:ext cx="1244888"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 Tool</a:t>
                </a:r>
              </a:p>
            </p:txBody>
          </p:sp>
          <p:sp>
            <p:nvSpPr>
              <p:cNvPr id="1037" name="Right Brace 1036">
                <a:extLst>
                  <a:ext uri="{FF2B5EF4-FFF2-40B4-BE49-F238E27FC236}">
                    <a16:creationId xmlns:a16="http://schemas.microsoft.com/office/drawing/2014/main" id="{9215F8B3-4670-4ACB-928F-E1C2C28E9256}"/>
                  </a:ext>
                </a:extLst>
              </p:cNvPr>
              <p:cNvSpPr/>
              <p:nvPr/>
            </p:nvSpPr>
            <p:spPr>
              <a:xfrm>
                <a:off x="6332079" y="411907"/>
                <a:ext cx="303783" cy="6029939"/>
              </a:xfrm>
              <a:prstGeom prst="rightBrace">
                <a:avLst>
                  <a:gd name="adj1" fmla="val 8333"/>
                  <a:gd name="adj2" fmla="val 50664"/>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 name="Group 2">
              <a:extLst>
                <a:ext uri="{FF2B5EF4-FFF2-40B4-BE49-F238E27FC236}">
                  <a16:creationId xmlns:a16="http://schemas.microsoft.com/office/drawing/2014/main" id="{8ADE100C-046B-4E14-BB1F-12538D18283A}"/>
                </a:ext>
              </a:extLst>
            </p:cNvPr>
            <p:cNvGrpSpPr/>
            <p:nvPr/>
          </p:nvGrpSpPr>
          <p:grpSpPr>
            <a:xfrm>
              <a:off x="7026817" y="2790786"/>
              <a:ext cx="978472" cy="1272180"/>
              <a:chOff x="5165476" y="2611701"/>
              <a:chExt cx="978472" cy="1272180"/>
            </a:xfrm>
          </p:grpSpPr>
          <p:pic>
            <p:nvPicPr>
              <p:cNvPr id="1050" name="Picture 26" descr="What skills are necessary for a data analyst? – Film Daily">
                <a:extLst>
                  <a:ext uri="{FF2B5EF4-FFF2-40B4-BE49-F238E27FC236}">
                    <a16:creationId xmlns:a16="http://schemas.microsoft.com/office/drawing/2014/main" id="{1A273B6B-4FC6-426D-8D54-569558C26A6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165476" y="2905409"/>
                <a:ext cx="978472" cy="978472"/>
              </a:xfrm>
              <a:prstGeom prst="rect">
                <a:avLst/>
              </a:prstGeom>
              <a:noFill/>
              <a:extLst>
                <a:ext uri="{909E8E84-426E-40DD-AFC4-6F175D3DCCD1}">
                  <a14:hiddenFill xmlns:a14="http://schemas.microsoft.com/office/drawing/2010/main">
                    <a:solidFill>
                      <a:srgbClr val="FFFFFF"/>
                    </a:solidFill>
                  </a14:hiddenFill>
                </a:ext>
              </a:extLst>
            </p:spPr>
          </p:pic>
          <p:sp>
            <p:nvSpPr>
              <p:cNvPr id="107" name="TextBox 106">
                <a:extLst>
                  <a:ext uri="{FF2B5EF4-FFF2-40B4-BE49-F238E27FC236}">
                    <a16:creationId xmlns:a16="http://schemas.microsoft.com/office/drawing/2014/main" id="{7C6A223D-215B-445F-BEC5-A1AEEEAEFACF}"/>
                  </a:ext>
                </a:extLst>
              </p:cNvPr>
              <p:cNvSpPr txBox="1"/>
              <p:nvPr/>
            </p:nvSpPr>
            <p:spPr>
              <a:xfrm>
                <a:off x="5311565" y="2611701"/>
                <a:ext cx="704680" cy="461665"/>
              </a:xfrm>
              <a:prstGeom prst="rect">
                <a:avLst/>
              </a:prstGeom>
              <a:noFill/>
            </p:spPr>
            <p:txBody>
              <a:bodyPr wrap="none" rtlCol="0">
                <a:spAutoFit/>
              </a:bodyPr>
              <a:lstStyle/>
              <a:p>
                <a:r>
                  <a:rPr lang="en-US" sz="1200" dirty="0"/>
                  <a:t>Forensic</a:t>
                </a:r>
              </a:p>
              <a:p>
                <a:r>
                  <a:rPr lang="en-US" sz="1200" dirty="0"/>
                  <a:t>Analyst</a:t>
                </a:r>
              </a:p>
            </p:txBody>
          </p:sp>
        </p:grpSp>
        <p:grpSp>
          <p:nvGrpSpPr>
            <p:cNvPr id="11" name="Group 10">
              <a:extLst>
                <a:ext uri="{FF2B5EF4-FFF2-40B4-BE49-F238E27FC236}">
                  <a16:creationId xmlns:a16="http://schemas.microsoft.com/office/drawing/2014/main" id="{70DF0EEC-BA40-4201-9B92-64621E9A1D38}"/>
                </a:ext>
              </a:extLst>
            </p:cNvPr>
            <p:cNvGrpSpPr/>
            <p:nvPr/>
          </p:nvGrpSpPr>
          <p:grpSpPr>
            <a:xfrm>
              <a:off x="2790937" y="126087"/>
              <a:ext cx="1864451" cy="500004"/>
              <a:chOff x="2790937" y="126087"/>
              <a:chExt cx="1864451" cy="500004"/>
            </a:xfrm>
          </p:grpSpPr>
          <p:pic>
            <p:nvPicPr>
              <p:cNvPr id="1048" name="Picture 24" descr="Database | Bruker">
                <a:extLst>
                  <a:ext uri="{FF2B5EF4-FFF2-40B4-BE49-F238E27FC236}">
                    <a16:creationId xmlns:a16="http://schemas.microsoft.com/office/drawing/2014/main" id="{6D2B55B1-0883-47EA-A6B4-D530203D7388}"/>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flipH="1">
                <a:off x="3466579" y="126087"/>
                <a:ext cx="500004" cy="500004"/>
              </a:xfrm>
              <a:prstGeom prst="rect">
                <a:avLst/>
              </a:prstGeom>
              <a:noFill/>
              <a:extLst>
                <a:ext uri="{909E8E84-426E-40DD-AFC4-6F175D3DCCD1}">
                  <a14:hiddenFill xmlns:a14="http://schemas.microsoft.com/office/drawing/2010/main">
                    <a:solidFill>
                      <a:srgbClr val="FFFFFF"/>
                    </a:solidFill>
                  </a14:hiddenFill>
                </a:ext>
              </a:extLst>
            </p:spPr>
          </p:pic>
          <p:cxnSp>
            <p:nvCxnSpPr>
              <p:cNvPr id="80" name="Straight Arrow Connector 79">
                <a:extLst>
                  <a:ext uri="{FF2B5EF4-FFF2-40B4-BE49-F238E27FC236}">
                    <a16:creationId xmlns:a16="http://schemas.microsoft.com/office/drawing/2014/main" id="{5007BBBD-FE2F-40CD-8B2B-46AE7A8217AD}"/>
                  </a:ext>
                </a:extLst>
              </p:cNvPr>
              <p:cNvCxnSpPr>
                <a:cxnSpLocks/>
              </p:cNvCxnSpPr>
              <p:nvPr/>
            </p:nvCxnSpPr>
            <p:spPr>
              <a:xfrm>
                <a:off x="2790937" y="400405"/>
                <a:ext cx="533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60587B76-6223-42DA-8D6F-0BEF5AA58164}"/>
                  </a:ext>
                </a:extLst>
              </p:cNvPr>
              <p:cNvCxnSpPr>
                <a:cxnSpLocks/>
              </p:cNvCxnSpPr>
              <p:nvPr/>
            </p:nvCxnSpPr>
            <p:spPr>
              <a:xfrm>
                <a:off x="4122280" y="406156"/>
                <a:ext cx="533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79" name="Group 78">
              <a:extLst>
                <a:ext uri="{FF2B5EF4-FFF2-40B4-BE49-F238E27FC236}">
                  <a16:creationId xmlns:a16="http://schemas.microsoft.com/office/drawing/2014/main" id="{6D0F95AC-97D6-47A2-A4BA-681A7BD7367F}"/>
                </a:ext>
              </a:extLst>
            </p:cNvPr>
            <p:cNvGrpSpPr/>
            <p:nvPr/>
          </p:nvGrpSpPr>
          <p:grpSpPr>
            <a:xfrm>
              <a:off x="2789607" y="976023"/>
              <a:ext cx="1864451" cy="500004"/>
              <a:chOff x="2790937" y="126087"/>
              <a:chExt cx="1864451" cy="500004"/>
            </a:xfrm>
          </p:grpSpPr>
          <p:pic>
            <p:nvPicPr>
              <p:cNvPr id="81" name="Picture 24" descr="Database | Bruker">
                <a:extLst>
                  <a:ext uri="{FF2B5EF4-FFF2-40B4-BE49-F238E27FC236}">
                    <a16:creationId xmlns:a16="http://schemas.microsoft.com/office/drawing/2014/main" id="{DF1A33C1-52C7-443E-A48D-788FFDB914DA}"/>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flipH="1">
                <a:off x="3466579" y="126087"/>
                <a:ext cx="500004" cy="500004"/>
              </a:xfrm>
              <a:prstGeom prst="rect">
                <a:avLst/>
              </a:prstGeom>
              <a:noFill/>
              <a:extLst>
                <a:ext uri="{909E8E84-426E-40DD-AFC4-6F175D3DCCD1}">
                  <a14:hiddenFill xmlns:a14="http://schemas.microsoft.com/office/drawing/2010/main">
                    <a:solidFill>
                      <a:srgbClr val="FFFFFF"/>
                    </a:solidFill>
                  </a14:hiddenFill>
                </a:ext>
              </a:extLst>
            </p:spPr>
          </p:pic>
          <p:cxnSp>
            <p:nvCxnSpPr>
              <p:cNvPr id="82" name="Straight Arrow Connector 81">
                <a:extLst>
                  <a:ext uri="{FF2B5EF4-FFF2-40B4-BE49-F238E27FC236}">
                    <a16:creationId xmlns:a16="http://schemas.microsoft.com/office/drawing/2014/main" id="{9787BA8B-FE59-48E5-811A-5A6303C6FEAA}"/>
                  </a:ext>
                </a:extLst>
              </p:cNvPr>
              <p:cNvCxnSpPr>
                <a:cxnSpLocks/>
              </p:cNvCxnSpPr>
              <p:nvPr/>
            </p:nvCxnSpPr>
            <p:spPr>
              <a:xfrm>
                <a:off x="2790937" y="400405"/>
                <a:ext cx="533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09F5F27C-F32F-4543-8A2E-0D973C1678CF}"/>
                  </a:ext>
                </a:extLst>
              </p:cNvPr>
              <p:cNvCxnSpPr>
                <a:cxnSpLocks/>
              </p:cNvCxnSpPr>
              <p:nvPr/>
            </p:nvCxnSpPr>
            <p:spPr>
              <a:xfrm>
                <a:off x="4122280" y="406156"/>
                <a:ext cx="533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84" name="Group 83">
              <a:extLst>
                <a:ext uri="{FF2B5EF4-FFF2-40B4-BE49-F238E27FC236}">
                  <a16:creationId xmlns:a16="http://schemas.microsoft.com/office/drawing/2014/main" id="{CC770000-0090-46B7-B359-07B650191735}"/>
                </a:ext>
              </a:extLst>
            </p:cNvPr>
            <p:cNvGrpSpPr/>
            <p:nvPr/>
          </p:nvGrpSpPr>
          <p:grpSpPr>
            <a:xfrm>
              <a:off x="2789607" y="1846303"/>
              <a:ext cx="1864451" cy="500004"/>
              <a:chOff x="2790937" y="126087"/>
              <a:chExt cx="1864451" cy="500004"/>
            </a:xfrm>
          </p:grpSpPr>
          <p:pic>
            <p:nvPicPr>
              <p:cNvPr id="106" name="Picture 24" descr="Database | Bruker">
                <a:extLst>
                  <a:ext uri="{FF2B5EF4-FFF2-40B4-BE49-F238E27FC236}">
                    <a16:creationId xmlns:a16="http://schemas.microsoft.com/office/drawing/2014/main" id="{67E534ED-2F61-4BD1-BED5-E8603DF653EF}"/>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flipH="1">
                <a:off x="3466579" y="126087"/>
                <a:ext cx="500004" cy="500004"/>
              </a:xfrm>
              <a:prstGeom prst="rect">
                <a:avLst/>
              </a:prstGeom>
              <a:noFill/>
              <a:extLst>
                <a:ext uri="{909E8E84-426E-40DD-AFC4-6F175D3DCCD1}">
                  <a14:hiddenFill xmlns:a14="http://schemas.microsoft.com/office/drawing/2010/main">
                    <a:solidFill>
                      <a:srgbClr val="FFFFFF"/>
                    </a:solidFill>
                  </a14:hiddenFill>
                </a:ext>
              </a:extLst>
            </p:spPr>
          </p:pic>
          <p:cxnSp>
            <p:nvCxnSpPr>
              <p:cNvPr id="108" name="Straight Arrow Connector 107">
                <a:extLst>
                  <a:ext uri="{FF2B5EF4-FFF2-40B4-BE49-F238E27FC236}">
                    <a16:creationId xmlns:a16="http://schemas.microsoft.com/office/drawing/2014/main" id="{C8BFD75B-1A5B-4C6B-A4BF-93157407C744}"/>
                  </a:ext>
                </a:extLst>
              </p:cNvPr>
              <p:cNvCxnSpPr>
                <a:cxnSpLocks/>
              </p:cNvCxnSpPr>
              <p:nvPr/>
            </p:nvCxnSpPr>
            <p:spPr>
              <a:xfrm>
                <a:off x="2790937" y="400405"/>
                <a:ext cx="533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a:extLst>
                  <a:ext uri="{FF2B5EF4-FFF2-40B4-BE49-F238E27FC236}">
                    <a16:creationId xmlns:a16="http://schemas.microsoft.com/office/drawing/2014/main" id="{68D7D5B2-32A9-4542-B43F-56A185B71797}"/>
                  </a:ext>
                </a:extLst>
              </p:cNvPr>
              <p:cNvCxnSpPr>
                <a:cxnSpLocks/>
              </p:cNvCxnSpPr>
              <p:nvPr/>
            </p:nvCxnSpPr>
            <p:spPr>
              <a:xfrm>
                <a:off x="4122280" y="406156"/>
                <a:ext cx="533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10" name="Group 109">
              <a:extLst>
                <a:ext uri="{FF2B5EF4-FFF2-40B4-BE49-F238E27FC236}">
                  <a16:creationId xmlns:a16="http://schemas.microsoft.com/office/drawing/2014/main" id="{F1281B3F-9742-4BEA-9A20-4A9C4C8877DD}"/>
                </a:ext>
              </a:extLst>
            </p:cNvPr>
            <p:cNvGrpSpPr/>
            <p:nvPr/>
          </p:nvGrpSpPr>
          <p:grpSpPr>
            <a:xfrm>
              <a:off x="2783025" y="2684229"/>
              <a:ext cx="1864451" cy="500004"/>
              <a:chOff x="2790937" y="126087"/>
              <a:chExt cx="1864451" cy="500004"/>
            </a:xfrm>
          </p:grpSpPr>
          <p:pic>
            <p:nvPicPr>
              <p:cNvPr id="111" name="Picture 24" descr="Database | Bruker">
                <a:extLst>
                  <a:ext uri="{FF2B5EF4-FFF2-40B4-BE49-F238E27FC236}">
                    <a16:creationId xmlns:a16="http://schemas.microsoft.com/office/drawing/2014/main" id="{0D0C6FE3-7F72-42D0-A2DD-BBAA6920D704}"/>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flipH="1">
                <a:off x="3466579" y="126087"/>
                <a:ext cx="500004" cy="500004"/>
              </a:xfrm>
              <a:prstGeom prst="rect">
                <a:avLst/>
              </a:prstGeom>
              <a:noFill/>
              <a:extLst>
                <a:ext uri="{909E8E84-426E-40DD-AFC4-6F175D3DCCD1}">
                  <a14:hiddenFill xmlns:a14="http://schemas.microsoft.com/office/drawing/2010/main">
                    <a:solidFill>
                      <a:srgbClr val="FFFFFF"/>
                    </a:solidFill>
                  </a14:hiddenFill>
                </a:ext>
              </a:extLst>
            </p:spPr>
          </p:pic>
          <p:cxnSp>
            <p:nvCxnSpPr>
              <p:cNvPr id="112" name="Straight Arrow Connector 111">
                <a:extLst>
                  <a:ext uri="{FF2B5EF4-FFF2-40B4-BE49-F238E27FC236}">
                    <a16:creationId xmlns:a16="http://schemas.microsoft.com/office/drawing/2014/main" id="{B1C52C8A-AB18-4C4C-8E24-A4124880CE29}"/>
                  </a:ext>
                </a:extLst>
              </p:cNvPr>
              <p:cNvCxnSpPr>
                <a:cxnSpLocks/>
              </p:cNvCxnSpPr>
              <p:nvPr/>
            </p:nvCxnSpPr>
            <p:spPr>
              <a:xfrm>
                <a:off x="2790937" y="400405"/>
                <a:ext cx="533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C9CCC6C5-E5B0-46B9-A386-327AA2BA1355}"/>
                  </a:ext>
                </a:extLst>
              </p:cNvPr>
              <p:cNvCxnSpPr>
                <a:cxnSpLocks/>
              </p:cNvCxnSpPr>
              <p:nvPr/>
            </p:nvCxnSpPr>
            <p:spPr>
              <a:xfrm>
                <a:off x="4122280" y="406156"/>
                <a:ext cx="533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14" name="Group 113">
              <a:extLst>
                <a:ext uri="{FF2B5EF4-FFF2-40B4-BE49-F238E27FC236}">
                  <a16:creationId xmlns:a16="http://schemas.microsoft.com/office/drawing/2014/main" id="{293A1CDD-2B84-479A-925A-F89E566F55AB}"/>
                </a:ext>
              </a:extLst>
            </p:cNvPr>
            <p:cNvGrpSpPr/>
            <p:nvPr/>
          </p:nvGrpSpPr>
          <p:grpSpPr>
            <a:xfrm>
              <a:off x="2795506" y="3550179"/>
              <a:ext cx="1864451" cy="500004"/>
              <a:chOff x="2790937" y="126087"/>
              <a:chExt cx="1864451" cy="500004"/>
            </a:xfrm>
          </p:grpSpPr>
          <p:pic>
            <p:nvPicPr>
              <p:cNvPr id="115" name="Picture 24" descr="Database | Bruker">
                <a:extLst>
                  <a:ext uri="{FF2B5EF4-FFF2-40B4-BE49-F238E27FC236}">
                    <a16:creationId xmlns:a16="http://schemas.microsoft.com/office/drawing/2014/main" id="{7EFF68DC-95FC-4C41-A49A-E649F3321049}"/>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flipH="1">
                <a:off x="3466579" y="126087"/>
                <a:ext cx="500004" cy="500004"/>
              </a:xfrm>
              <a:prstGeom prst="rect">
                <a:avLst/>
              </a:prstGeom>
              <a:noFill/>
              <a:extLst>
                <a:ext uri="{909E8E84-426E-40DD-AFC4-6F175D3DCCD1}">
                  <a14:hiddenFill xmlns:a14="http://schemas.microsoft.com/office/drawing/2010/main">
                    <a:solidFill>
                      <a:srgbClr val="FFFFFF"/>
                    </a:solidFill>
                  </a14:hiddenFill>
                </a:ext>
              </a:extLst>
            </p:spPr>
          </p:pic>
          <p:cxnSp>
            <p:nvCxnSpPr>
              <p:cNvPr id="116" name="Straight Arrow Connector 115">
                <a:extLst>
                  <a:ext uri="{FF2B5EF4-FFF2-40B4-BE49-F238E27FC236}">
                    <a16:creationId xmlns:a16="http://schemas.microsoft.com/office/drawing/2014/main" id="{8179CD52-82FA-4014-B825-B502DB267FAC}"/>
                  </a:ext>
                </a:extLst>
              </p:cNvPr>
              <p:cNvCxnSpPr>
                <a:cxnSpLocks/>
              </p:cNvCxnSpPr>
              <p:nvPr/>
            </p:nvCxnSpPr>
            <p:spPr>
              <a:xfrm>
                <a:off x="2790937" y="400405"/>
                <a:ext cx="533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DFC50FB4-2532-452E-9DF7-EB279219AB75}"/>
                  </a:ext>
                </a:extLst>
              </p:cNvPr>
              <p:cNvCxnSpPr>
                <a:cxnSpLocks/>
              </p:cNvCxnSpPr>
              <p:nvPr/>
            </p:nvCxnSpPr>
            <p:spPr>
              <a:xfrm>
                <a:off x="4122280" y="406156"/>
                <a:ext cx="533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18" name="Group 117">
              <a:extLst>
                <a:ext uri="{FF2B5EF4-FFF2-40B4-BE49-F238E27FC236}">
                  <a16:creationId xmlns:a16="http://schemas.microsoft.com/office/drawing/2014/main" id="{349F0B48-1C3A-47E2-8D75-33013B018CD6}"/>
                </a:ext>
              </a:extLst>
            </p:cNvPr>
            <p:cNvGrpSpPr/>
            <p:nvPr/>
          </p:nvGrpSpPr>
          <p:grpSpPr>
            <a:xfrm>
              <a:off x="2776443" y="4422502"/>
              <a:ext cx="1864451" cy="500004"/>
              <a:chOff x="2790937" y="126087"/>
              <a:chExt cx="1864451" cy="500004"/>
            </a:xfrm>
          </p:grpSpPr>
          <p:pic>
            <p:nvPicPr>
              <p:cNvPr id="119" name="Picture 24" descr="Database | Bruker">
                <a:extLst>
                  <a:ext uri="{FF2B5EF4-FFF2-40B4-BE49-F238E27FC236}">
                    <a16:creationId xmlns:a16="http://schemas.microsoft.com/office/drawing/2014/main" id="{0A6F973E-E8DD-4C50-BABE-CE01D01FBB6D}"/>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flipH="1">
                <a:off x="3466579" y="126087"/>
                <a:ext cx="500004" cy="500004"/>
              </a:xfrm>
              <a:prstGeom prst="rect">
                <a:avLst/>
              </a:prstGeom>
              <a:noFill/>
              <a:extLst>
                <a:ext uri="{909E8E84-426E-40DD-AFC4-6F175D3DCCD1}">
                  <a14:hiddenFill xmlns:a14="http://schemas.microsoft.com/office/drawing/2010/main">
                    <a:solidFill>
                      <a:srgbClr val="FFFFFF"/>
                    </a:solidFill>
                  </a14:hiddenFill>
                </a:ext>
              </a:extLst>
            </p:spPr>
          </p:pic>
          <p:cxnSp>
            <p:nvCxnSpPr>
              <p:cNvPr id="120" name="Straight Arrow Connector 119">
                <a:extLst>
                  <a:ext uri="{FF2B5EF4-FFF2-40B4-BE49-F238E27FC236}">
                    <a16:creationId xmlns:a16="http://schemas.microsoft.com/office/drawing/2014/main" id="{1FE94629-4D47-42DF-BB09-CA6E6B058BDF}"/>
                  </a:ext>
                </a:extLst>
              </p:cNvPr>
              <p:cNvCxnSpPr>
                <a:cxnSpLocks/>
              </p:cNvCxnSpPr>
              <p:nvPr/>
            </p:nvCxnSpPr>
            <p:spPr>
              <a:xfrm>
                <a:off x="2790937" y="400405"/>
                <a:ext cx="533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B6B25283-46CF-4200-AA00-216878C308E3}"/>
                  </a:ext>
                </a:extLst>
              </p:cNvPr>
              <p:cNvCxnSpPr>
                <a:cxnSpLocks/>
              </p:cNvCxnSpPr>
              <p:nvPr/>
            </p:nvCxnSpPr>
            <p:spPr>
              <a:xfrm>
                <a:off x="4122280" y="406156"/>
                <a:ext cx="533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22" name="Group 121">
              <a:extLst>
                <a:ext uri="{FF2B5EF4-FFF2-40B4-BE49-F238E27FC236}">
                  <a16:creationId xmlns:a16="http://schemas.microsoft.com/office/drawing/2014/main" id="{B17720E4-AD65-488D-8802-F99B92BC6433}"/>
                </a:ext>
              </a:extLst>
            </p:cNvPr>
            <p:cNvGrpSpPr/>
            <p:nvPr/>
          </p:nvGrpSpPr>
          <p:grpSpPr>
            <a:xfrm>
              <a:off x="2792417" y="5247016"/>
              <a:ext cx="1864451" cy="500004"/>
              <a:chOff x="2790937" y="126087"/>
              <a:chExt cx="1864451" cy="500004"/>
            </a:xfrm>
          </p:grpSpPr>
          <p:pic>
            <p:nvPicPr>
              <p:cNvPr id="123" name="Picture 24" descr="Database | Bruker">
                <a:extLst>
                  <a:ext uri="{FF2B5EF4-FFF2-40B4-BE49-F238E27FC236}">
                    <a16:creationId xmlns:a16="http://schemas.microsoft.com/office/drawing/2014/main" id="{D8A369FE-7840-47B4-AA66-927FFB42F480}"/>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flipH="1">
                <a:off x="3466579" y="126087"/>
                <a:ext cx="500004" cy="500004"/>
              </a:xfrm>
              <a:prstGeom prst="rect">
                <a:avLst/>
              </a:prstGeom>
              <a:noFill/>
              <a:extLst>
                <a:ext uri="{909E8E84-426E-40DD-AFC4-6F175D3DCCD1}">
                  <a14:hiddenFill xmlns:a14="http://schemas.microsoft.com/office/drawing/2010/main">
                    <a:solidFill>
                      <a:srgbClr val="FFFFFF"/>
                    </a:solidFill>
                  </a14:hiddenFill>
                </a:ext>
              </a:extLst>
            </p:spPr>
          </p:pic>
          <p:cxnSp>
            <p:nvCxnSpPr>
              <p:cNvPr id="124" name="Straight Arrow Connector 123">
                <a:extLst>
                  <a:ext uri="{FF2B5EF4-FFF2-40B4-BE49-F238E27FC236}">
                    <a16:creationId xmlns:a16="http://schemas.microsoft.com/office/drawing/2014/main" id="{1B414795-E065-42CB-8DAA-C5BA6EE7FA49}"/>
                  </a:ext>
                </a:extLst>
              </p:cNvPr>
              <p:cNvCxnSpPr>
                <a:cxnSpLocks/>
              </p:cNvCxnSpPr>
              <p:nvPr/>
            </p:nvCxnSpPr>
            <p:spPr>
              <a:xfrm>
                <a:off x="2790937" y="400405"/>
                <a:ext cx="533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24">
                <a:extLst>
                  <a:ext uri="{FF2B5EF4-FFF2-40B4-BE49-F238E27FC236}">
                    <a16:creationId xmlns:a16="http://schemas.microsoft.com/office/drawing/2014/main" id="{0C9D07CC-5358-4448-A144-20A4AC0895F7}"/>
                  </a:ext>
                </a:extLst>
              </p:cNvPr>
              <p:cNvCxnSpPr>
                <a:cxnSpLocks/>
              </p:cNvCxnSpPr>
              <p:nvPr/>
            </p:nvCxnSpPr>
            <p:spPr>
              <a:xfrm>
                <a:off x="4122280" y="406156"/>
                <a:ext cx="533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26" name="Group 125">
              <a:extLst>
                <a:ext uri="{FF2B5EF4-FFF2-40B4-BE49-F238E27FC236}">
                  <a16:creationId xmlns:a16="http://schemas.microsoft.com/office/drawing/2014/main" id="{7D3307CD-53D3-4F78-BCDB-D70AAF9A4B7C}"/>
                </a:ext>
              </a:extLst>
            </p:cNvPr>
            <p:cNvGrpSpPr/>
            <p:nvPr/>
          </p:nvGrpSpPr>
          <p:grpSpPr>
            <a:xfrm>
              <a:off x="2769861" y="6185091"/>
              <a:ext cx="1864451" cy="500004"/>
              <a:chOff x="2790937" y="126087"/>
              <a:chExt cx="1864451" cy="500004"/>
            </a:xfrm>
          </p:grpSpPr>
          <p:pic>
            <p:nvPicPr>
              <p:cNvPr id="127" name="Picture 24" descr="Database | Bruker">
                <a:extLst>
                  <a:ext uri="{FF2B5EF4-FFF2-40B4-BE49-F238E27FC236}">
                    <a16:creationId xmlns:a16="http://schemas.microsoft.com/office/drawing/2014/main" id="{1049AF1A-30B1-429A-BA8F-A6A31708415E}"/>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flipH="1">
                <a:off x="3466579" y="126087"/>
                <a:ext cx="500004" cy="500004"/>
              </a:xfrm>
              <a:prstGeom prst="rect">
                <a:avLst/>
              </a:prstGeom>
              <a:noFill/>
              <a:extLst>
                <a:ext uri="{909E8E84-426E-40DD-AFC4-6F175D3DCCD1}">
                  <a14:hiddenFill xmlns:a14="http://schemas.microsoft.com/office/drawing/2010/main">
                    <a:solidFill>
                      <a:srgbClr val="FFFFFF"/>
                    </a:solidFill>
                  </a14:hiddenFill>
                </a:ext>
              </a:extLst>
            </p:spPr>
          </p:pic>
          <p:cxnSp>
            <p:nvCxnSpPr>
              <p:cNvPr id="128" name="Straight Arrow Connector 127">
                <a:extLst>
                  <a:ext uri="{FF2B5EF4-FFF2-40B4-BE49-F238E27FC236}">
                    <a16:creationId xmlns:a16="http://schemas.microsoft.com/office/drawing/2014/main" id="{7EAA48B1-9B56-4440-BECC-F0F162746C60}"/>
                  </a:ext>
                </a:extLst>
              </p:cNvPr>
              <p:cNvCxnSpPr>
                <a:cxnSpLocks/>
              </p:cNvCxnSpPr>
              <p:nvPr/>
            </p:nvCxnSpPr>
            <p:spPr>
              <a:xfrm>
                <a:off x="2790937" y="400405"/>
                <a:ext cx="533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9" name="Straight Arrow Connector 128">
                <a:extLst>
                  <a:ext uri="{FF2B5EF4-FFF2-40B4-BE49-F238E27FC236}">
                    <a16:creationId xmlns:a16="http://schemas.microsoft.com/office/drawing/2014/main" id="{0663E04D-8113-403B-8574-DEA0FF2C9DF7}"/>
                  </a:ext>
                </a:extLst>
              </p:cNvPr>
              <p:cNvCxnSpPr>
                <a:cxnSpLocks/>
              </p:cNvCxnSpPr>
              <p:nvPr/>
            </p:nvCxnSpPr>
            <p:spPr>
              <a:xfrm>
                <a:off x="4122280" y="406156"/>
                <a:ext cx="533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4282604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0C2C9139-19E6-4E5E-B7A3-856B0D3A4F8E}"/>
              </a:ext>
            </a:extLst>
          </p:cNvPr>
          <p:cNvGrpSpPr/>
          <p:nvPr/>
        </p:nvGrpSpPr>
        <p:grpSpPr>
          <a:xfrm>
            <a:off x="-63289" y="-56023"/>
            <a:ext cx="2600325" cy="6906099"/>
            <a:chOff x="-63289" y="-56023"/>
            <a:chExt cx="2600325" cy="6906099"/>
          </a:xfrm>
        </p:grpSpPr>
        <p:pic>
          <p:nvPicPr>
            <p:cNvPr id="5" name="Picture 2" descr="CCTV 101">
              <a:extLst>
                <a:ext uri="{FF2B5EF4-FFF2-40B4-BE49-F238E27FC236}">
                  <a16:creationId xmlns:a16="http://schemas.microsoft.com/office/drawing/2014/main" id="{447D3830-F532-465C-8E25-46EA2B66F8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142045" y="89932"/>
              <a:ext cx="1037810" cy="63865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SimpliSafe Smart Indoor Motion Sensor in the Motion Sensors &amp; Detectors  department at Lowes.com">
              <a:extLst>
                <a:ext uri="{FF2B5EF4-FFF2-40B4-BE49-F238E27FC236}">
                  <a16:creationId xmlns:a16="http://schemas.microsoft.com/office/drawing/2014/main" id="{2C4A0B1F-83CE-4922-8681-8CAE47E008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656" y="741180"/>
              <a:ext cx="952053" cy="95205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8" descr="Buy X11 4G LTE Smart WiFi Router 300Mbps High Power SIM Card Wireless CPE  Router With 4pcs External Ant at affordable prices — free shipping, real  reviews with photos — Joom">
              <a:extLst>
                <a:ext uri="{FF2B5EF4-FFF2-40B4-BE49-F238E27FC236}">
                  <a16:creationId xmlns:a16="http://schemas.microsoft.com/office/drawing/2014/main" id="{9299AF0B-2400-44CA-A6E4-1DC5D194505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159" y="1701636"/>
              <a:ext cx="879311" cy="78933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2">
              <a:extLst>
                <a:ext uri="{FF2B5EF4-FFF2-40B4-BE49-F238E27FC236}">
                  <a16:creationId xmlns:a16="http://schemas.microsoft.com/office/drawing/2014/main" id="{4CC7CFBB-7282-4FB5-A750-16F5CB77F0C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4578" y="4381657"/>
              <a:ext cx="600633" cy="60063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4" descr="Apple Watch Series 3 GPS, 38mm Silver Aluminum Case with White Sport Band -  Apple">
              <a:extLst>
                <a:ext uri="{FF2B5EF4-FFF2-40B4-BE49-F238E27FC236}">
                  <a16:creationId xmlns:a16="http://schemas.microsoft.com/office/drawing/2014/main" id="{9B9FEA36-E861-4665-8456-356C48CD0BA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1841" y="5142252"/>
              <a:ext cx="1007536" cy="791039"/>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6" descr="Google Home - Smart Speaker &amp; Google Assistant, Light Grey &amp; White">
              <a:extLst>
                <a:ext uri="{FF2B5EF4-FFF2-40B4-BE49-F238E27FC236}">
                  <a16:creationId xmlns:a16="http://schemas.microsoft.com/office/drawing/2014/main" id="{591CC30C-9EA0-4167-A011-280895E1172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1612" y="6059037"/>
              <a:ext cx="824095" cy="79103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8" descr="Bose® Portable Home Speaker (Luxe Silver) Wireless portable speaker with  built-in Amazon Alexa, Google Assistant, Apple AirPlay® 2, and Bluetooth®  at Crutchfield">
              <a:extLst>
                <a:ext uri="{FF2B5EF4-FFF2-40B4-BE49-F238E27FC236}">
                  <a16:creationId xmlns:a16="http://schemas.microsoft.com/office/drawing/2014/main" id="{F461DB69-3408-41FE-B060-C8503E67051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754" y="2594062"/>
              <a:ext cx="1205330" cy="73240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0" descr="Global Smart Refrigerator Market Size, Growth | Industry Report 2028">
              <a:extLst>
                <a:ext uri="{FF2B5EF4-FFF2-40B4-BE49-F238E27FC236}">
                  <a16:creationId xmlns:a16="http://schemas.microsoft.com/office/drawing/2014/main" id="{41E9ABBD-E58C-43F2-A19B-5F29A40E0F3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flipH="1">
              <a:off x="73777" y="3496061"/>
              <a:ext cx="1037809" cy="691873"/>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B2C40EA2-B62C-42DB-82F8-9AE6133EE698}"/>
                </a:ext>
              </a:extLst>
            </p:cNvPr>
            <p:cNvSpPr txBox="1"/>
            <p:nvPr/>
          </p:nvSpPr>
          <p:spPr>
            <a:xfrm>
              <a:off x="1421541" y="111104"/>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14" name="TextBox 13">
              <a:extLst>
                <a:ext uri="{FF2B5EF4-FFF2-40B4-BE49-F238E27FC236}">
                  <a16:creationId xmlns:a16="http://schemas.microsoft.com/office/drawing/2014/main" id="{C4795D7B-E885-4F64-92E0-FE84209D2DC2}"/>
                </a:ext>
              </a:extLst>
            </p:cNvPr>
            <p:cNvSpPr txBox="1"/>
            <p:nvPr/>
          </p:nvSpPr>
          <p:spPr>
            <a:xfrm>
              <a:off x="1421541" y="925222"/>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15" name="TextBox 14">
              <a:extLst>
                <a:ext uri="{FF2B5EF4-FFF2-40B4-BE49-F238E27FC236}">
                  <a16:creationId xmlns:a16="http://schemas.microsoft.com/office/drawing/2014/main" id="{E126B7C4-FEC7-452C-BE00-19A0A4D6E24C}"/>
                </a:ext>
              </a:extLst>
            </p:cNvPr>
            <p:cNvSpPr txBox="1"/>
            <p:nvPr/>
          </p:nvSpPr>
          <p:spPr>
            <a:xfrm>
              <a:off x="1421540" y="1804726"/>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16" name="TextBox 15">
              <a:extLst>
                <a:ext uri="{FF2B5EF4-FFF2-40B4-BE49-F238E27FC236}">
                  <a16:creationId xmlns:a16="http://schemas.microsoft.com/office/drawing/2014/main" id="{B99BAD53-7911-4797-B557-DFC3586E94DB}"/>
                </a:ext>
              </a:extLst>
            </p:cNvPr>
            <p:cNvSpPr txBox="1"/>
            <p:nvPr/>
          </p:nvSpPr>
          <p:spPr>
            <a:xfrm>
              <a:off x="1421539" y="2661807"/>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17" name="TextBox 16">
              <a:extLst>
                <a:ext uri="{FF2B5EF4-FFF2-40B4-BE49-F238E27FC236}">
                  <a16:creationId xmlns:a16="http://schemas.microsoft.com/office/drawing/2014/main" id="{B2DF55E1-08BF-4797-BFE0-95A02F1C0E2A}"/>
                </a:ext>
              </a:extLst>
            </p:cNvPr>
            <p:cNvSpPr txBox="1"/>
            <p:nvPr/>
          </p:nvSpPr>
          <p:spPr>
            <a:xfrm>
              <a:off x="1421538" y="3549611"/>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18" name="TextBox 17">
              <a:extLst>
                <a:ext uri="{FF2B5EF4-FFF2-40B4-BE49-F238E27FC236}">
                  <a16:creationId xmlns:a16="http://schemas.microsoft.com/office/drawing/2014/main" id="{A7751807-2993-4D2C-BA27-63F0080A77F9}"/>
                </a:ext>
              </a:extLst>
            </p:cNvPr>
            <p:cNvSpPr txBox="1"/>
            <p:nvPr/>
          </p:nvSpPr>
          <p:spPr>
            <a:xfrm>
              <a:off x="1421537" y="4385502"/>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19" name="TextBox 18">
              <a:extLst>
                <a:ext uri="{FF2B5EF4-FFF2-40B4-BE49-F238E27FC236}">
                  <a16:creationId xmlns:a16="http://schemas.microsoft.com/office/drawing/2014/main" id="{4CF0C426-BB2F-46ED-8DAB-3FD67E6EF822}"/>
                </a:ext>
              </a:extLst>
            </p:cNvPr>
            <p:cNvSpPr txBox="1"/>
            <p:nvPr/>
          </p:nvSpPr>
          <p:spPr>
            <a:xfrm>
              <a:off x="1421536" y="5248836"/>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20" name="TextBox 19">
              <a:extLst>
                <a:ext uri="{FF2B5EF4-FFF2-40B4-BE49-F238E27FC236}">
                  <a16:creationId xmlns:a16="http://schemas.microsoft.com/office/drawing/2014/main" id="{191DBBDA-3C21-4733-B06D-E7B7859D094A}"/>
                </a:ext>
              </a:extLst>
            </p:cNvPr>
            <p:cNvSpPr txBox="1"/>
            <p:nvPr/>
          </p:nvSpPr>
          <p:spPr>
            <a:xfrm>
              <a:off x="1421535" y="6167792"/>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21" name="TextBox 20">
              <a:extLst>
                <a:ext uri="{FF2B5EF4-FFF2-40B4-BE49-F238E27FC236}">
                  <a16:creationId xmlns:a16="http://schemas.microsoft.com/office/drawing/2014/main" id="{0BDA4945-6DAE-44DD-AA3C-BD5780C50AD3}"/>
                </a:ext>
              </a:extLst>
            </p:cNvPr>
            <p:cNvSpPr txBox="1"/>
            <p:nvPr/>
          </p:nvSpPr>
          <p:spPr>
            <a:xfrm>
              <a:off x="-63289" y="-56023"/>
              <a:ext cx="646716" cy="276999"/>
            </a:xfrm>
            <a:prstGeom prst="rect">
              <a:avLst/>
            </a:prstGeom>
            <a:noFill/>
          </p:spPr>
          <p:txBody>
            <a:bodyPr wrap="none" rtlCol="0">
              <a:spAutoFit/>
            </a:bodyPr>
            <a:lstStyle/>
            <a:p>
              <a:r>
                <a:rPr lang="en-US" sz="1200" dirty="0"/>
                <a:t>camera</a:t>
              </a:r>
            </a:p>
          </p:txBody>
        </p:sp>
        <p:sp>
          <p:nvSpPr>
            <p:cNvPr id="22" name="TextBox 21">
              <a:extLst>
                <a:ext uri="{FF2B5EF4-FFF2-40B4-BE49-F238E27FC236}">
                  <a16:creationId xmlns:a16="http://schemas.microsoft.com/office/drawing/2014/main" id="{38FB04FE-5BBC-42DA-8E0F-AA6D13EEDADF}"/>
                </a:ext>
              </a:extLst>
            </p:cNvPr>
            <p:cNvSpPr txBox="1"/>
            <p:nvPr/>
          </p:nvSpPr>
          <p:spPr>
            <a:xfrm>
              <a:off x="-63289" y="671276"/>
              <a:ext cx="1214628" cy="276999"/>
            </a:xfrm>
            <a:prstGeom prst="rect">
              <a:avLst/>
            </a:prstGeom>
            <a:noFill/>
          </p:spPr>
          <p:txBody>
            <a:bodyPr wrap="none" rtlCol="0">
              <a:spAutoFit/>
            </a:bodyPr>
            <a:lstStyle/>
            <a:p>
              <a:r>
                <a:rPr lang="en-US" sz="1200" dirty="0"/>
                <a:t>Motion detector</a:t>
              </a:r>
            </a:p>
          </p:txBody>
        </p:sp>
        <p:sp>
          <p:nvSpPr>
            <p:cNvPr id="23" name="TextBox 22">
              <a:extLst>
                <a:ext uri="{FF2B5EF4-FFF2-40B4-BE49-F238E27FC236}">
                  <a16:creationId xmlns:a16="http://schemas.microsoft.com/office/drawing/2014/main" id="{FE2B7680-C251-441D-B040-62E89AA80DB0}"/>
                </a:ext>
              </a:extLst>
            </p:cNvPr>
            <p:cNvSpPr txBox="1"/>
            <p:nvPr/>
          </p:nvSpPr>
          <p:spPr>
            <a:xfrm>
              <a:off x="-11724" y="1603306"/>
              <a:ext cx="1001556" cy="276999"/>
            </a:xfrm>
            <a:prstGeom prst="rect">
              <a:avLst/>
            </a:prstGeom>
            <a:noFill/>
          </p:spPr>
          <p:txBody>
            <a:bodyPr wrap="none" rtlCol="0">
              <a:spAutoFit/>
            </a:bodyPr>
            <a:lstStyle/>
            <a:p>
              <a:r>
                <a:rPr lang="en-US" sz="1200" dirty="0"/>
                <a:t>Network hub</a:t>
              </a:r>
            </a:p>
          </p:txBody>
        </p:sp>
        <p:sp>
          <p:nvSpPr>
            <p:cNvPr id="24" name="TextBox 23">
              <a:extLst>
                <a:ext uri="{FF2B5EF4-FFF2-40B4-BE49-F238E27FC236}">
                  <a16:creationId xmlns:a16="http://schemas.microsoft.com/office/drawing/2014/main" id="{31713003-A877-4F93-B335-8CF259C90B4E}"/>
                </a:ext>
              </a:extLst>
            </p:cNvPr>
            <p:cNvSpPr txBox="1"/>
            <p:nvPr/>
          </p:nvSpPr>
          <p:spPr>
            <a:xfrm>
              <a:off x="-60613" y="2396836"/>
              <a:ext cx="1240468" cy="276999"/>
            </a:xfrm>
            <a:prstGeom prst="rect">
              <a:avLst/>
            </a:prstGeom>
            <a:noFill/>
          </p:spPr>
          <p:txBody>
            <a:bodyPr wrap="none" rtlCol="0">
              <a:spAutoFit/>
            </a:bodyPr>
            <a:lstStyle/>
            <a:p>
              <a:r>
                <a:rPr lang="en-US" sz="1200" dirty="0"/>
                <a:t>Wireless speaker</a:t>
              </a:r>
            </a:p>
          </p:txBody>
        </p:sp>
        <p:sp>
          <p:nvSpPr>
            <p:cNvPr id="25" name="TextBox 24">
              <a:extLst>
                <a:ext uri="{FF2B5EF4-FFF2-40B4-BE49-F238E27FC236}">
                  <a16:creationId xmlns:a16="http://schemas.microsoft.com/office/drawing/2014/main" id="{CA709D90-AA98-48DE-B3E3-EA9DBC9088E8}"/>
                </a:ext>
              </a:extLst>
            </p:cNvPr>
            <p:cNvSpPr txBox="1"/>
            <p:nvPr/>
          </p:nvSpPr>
          <p:spPr>
            <a:xfrm>
              <a:off x="-63289" y="3266321"/>
              <a:ext cx="978473" cy="276999"/>
            </a:xfrm>
            <a:prstGeom prst="rect">
              <a:avLst/>
            </a:prstGeom>
            <a:noFill/>
          </p:spPr>
          <p:txBody>
            <a:bodyPr wrap="none" rtlCol="0">
              <a:spAutoFit/>
            </a:bodyPr>
            <a:lstStyle/>
            <a:p>
              <a:r>
                <a:rPr lang="en-US" sz="1200" dirty="0"/>
                <a:t>Smart Fridge</a:t>
              </a:r>
            </a:p>
          </p:txBody>
        </p:sp>
        <p:sp>
          <p:nvSpPr>
            <p:cNvPr id="26" name="TextBox 25">
              <a:extLst>
                <a:ext uri="{FF2B5EF4-FFF2-40B4-BE49-F238E27FC236}">
                  <a16:creationId xmlns:a16="http://schemas.microsoft.com/office/drawing/2014/main" id="{A191378F-AD08-439F-8FC0-15E16BCD75BF}"/>
                </a:ext>
              </a:extLst>
            </p:cNvPr>
            <p:cNvSpPr txBox="1"/>
            <p:nvPr/>
          </p:nvSpPr>
          <p:spPr>
            <a:xfrm>
              <a:off x="-53222" y="4172194"/>
              <a:ext cx="990977" cy="276999"/>
            </a:xfrm>
            <a:prstGeom prst="rect">
              <a:avLst/>
            </a:prstGeom>
            <a:noFill/>
          </p:spPr>
          <p:txBody>
            <a:bodyPr wrap="none" rtlCol="0">
              <a:spAutoFit/>
            </a:bodyPr>
            <a:lstStyle/>
            <a:p>
              <a:r>
                <a:rPr lang="en-US" sz="1200" dirty="0"/>
                <a:t>Smart phone</a:t>
              </a:r>
            </a:p>
          </p:txBody>
        </p:sp>
        <p:sp>
          <p:nvSpPr>
            <p:cNvPr id="27" name="TextBox 26">
              <a:extLst>
                <a:ext uri="{FF2B5EF4-FFF2-40B4-BE49-F238E27FC236}">
                  <a16:creationId xmlns:a16="http://schemas.microsoft.com/office/drawing/2014/main" id="{FA88CE74-9D35-44DB-9021-1BAF4AA92A5E}"/>
                </a:ext>
              </a:extLst>
            </p:cNvPr>
            <p:cNvSpPr txBox="1"/>
            <p:nvPr/>
          </p:nvSpPr>
          <p:spPr>
            <a:xfrm>
              <a:off x="-53222" y="4973229"/>
              <a:ext cx="968342" cy="276999"/>
            </a:xfrm>
            <a:prstGeom prst="rect">
              <a:avLst/>
            </a:prstGeom>
            <a:noFill/>
          </p:spPr>
          <p:txBody>
            <a:bodyPr wrap="none" rtlCol="0">
              <a:spAutoFit/>
            </a:bodyPr>
            <a:lstStyle/>
            <a:p>
              <a:r>
                <a:rPr lang="en-US" sz="1200" dirty="0"/>
                <a:t>Smart watch</a:t>
              </a:r>
            </a:p>
          </p:txBody>
        </p:sp>
        <p:sp>
          <p:nvSpPr>
            <p:cNvPr id="28" name="TextBox 27">
              <a:extLst>
                <a:ext uri="{FF2B5EF4-FFF2-40B4-BE49-F238E27FC236}">
                  <a16:creationId xmlns:a16="http://schemas.microsoft.com/office/drawing/2014/main" id="{6D591BC6-0262-4AA1-BF3E-49F486D0270B}"/>
                </a:ext>
              </a:extLst>
            </p:cNvPr>
            <p:cNvSpPr txBox="1"/>
            <p:nvPr/>
          </p:nvSpPr>
          <p:spPr>
            <a:xfrm>
              <a:off x="-58224" y="5826471"/>
              <a:ext cx="922047" cy="276999"/>
            </a:xfrm>
            <a:prstGeom prst="rect">
              <a:avLst/>
            </a:prstGeom>
            <a:noFill/>
          </p:spPr>
          <p:txBody>
            <a:bodyPr wrap="none" rtlCol="0">
              <a:spAutoFit/>
            </a:bodyPr>
            <a:lstStyle/>
            <a:p>
              <a:r>
                <a:rPr lang="en-US" sz="1200" dirty="0"/>
                <a:t>Google Hub</a:t>
              </a:r>
            </a:p>
          </p:txBody>
        </p:sp>
        <p:cxnSp>
          <p:nvCxnSpPr>
            <p:cNvPr id="29" name="Straight Arrow Connector 28">
              <a:extLst>
                <a:ext uri="{FF2B5EF4-FFF2-40B4-BE49-F238E27FC236}">
                  <a16:creationId xmlns:a16="http://schemas.microsoft.com/office/drawing/2014/main" id="{0251F05E-8878-4107-8847-E67FBEE3E069}"/>
                </a:ext>
              </a:extLst>
            </p:cNvPr>
            <p:cNvCxnSpPr>
              <a:cxnSpLocks/>
              <a:stCxn id="5" idx="1"/>
              <a:endCxn id="13" idx="1"/>
            </p:cNvCxnSpPr>
            <p:nvPr/>
          </p:nvCxnSpPr>
          <p:spPr>
            <a:xfrm flipV="1">
              <a:off x="1179855" y="403492"/>
              <a:ext cx="241686" cy="57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5B1612F5-69D8-4F82-B461-0CA911CC8B70}"/>
                </a:ext>
              </a:extLst>
            </p:cNvPr>
            <p:cNvCxnSpPr>
              <a:cxnSpLocks/>
              <a:stCxn id="6" idx="3"/>
              <a:endCxn id="14" idx="1"/>
            </p:cNvCxnSpPr>
            <p:nvPr/>
          </p:nvCxnSpPr>
          <p:spPr>
            <a:xfrm>
              <a:off x="1068709" y="1217207"/>
              <a:ext cx="352832" cy="4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4350ECE7-ECBE-4EFC-9302-35FA92498633}"/>
                </a:ext>
              </a:extLst>
            </p:cNvPr>
            <p:cNvCxnSpPr>
              <a:stCxn id="7" idx="3"/>
              <a:endCxn id="15" idx="1"/>
            </p:cNvCxnSpPr>
            <p:nvPr/>
          </p:nvCxnSpPr>
          <p:spPr>
            <a:xfrm>
              <a:off x="1034470" y="2096306"/>
              <a:ext cx="387070" cy="8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BBBD13D1-F312-4029-B523-A41E604A615F}"/>
                </a:ext>
              </a:extLst>
            </p:cNvPr>
            <p:cNvCxnSpPr>
              <a:stCxn id="11" idx="3"/>
              <a:endCxn id="16" idx="1"/>
            </p:cNvCxnSpPr>
            <p:nvPr/>
          </p:nvCxnSpPr>
          <p:spPr>
            <a:xfrm flipV="1">
              <a:off x="1196576" y="2954195"/>
              <a:ext cx="224963" cy="60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528E826A-901F-441A-8AF7-7DCDD530BF32}"/>
                </a:ext>
              </a:extLst>
            </p:cNvPr>
            <p:cNvCxnSpPr>
              <a:cxnSpLocks/>
              <a:stCxn id="12" idx="1"/>
              <a:endCxn id="17" idx="1"/>
            </p:cNvCxnSpPr>
            <p:nvPr/>
          </p:nvCxnSpPr>
          <p:spPr>
            <a:xfrm>
              <a:off x="1111586" y="3841998"/>
              <a:ext cx="30995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32DE4FE7-B3F5-44A2-A464-61917985FBEB}"/>
                </a:ext>
              </a:extLst>
            </p:cNvPr>
            <p:cNvCxnSpPr>
              <a:stCxn id="8" idx="3"/>
              <a:endCxn id="18" idx="1"/>
            </p:cNvCxnSpPr>
            <p:nvPr/>
          </p:nvCxnSpPr>
          <p:spPr>
            <a:xfrm flipV="1">
              <a:off x="985211" y="4677890"/>
              <a:ext cx="436326" cy="40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22C44910-8417-4751-90E3-26AF03E2FC16}"/>
                </a:ext>
              </a:extLst>
            </p:cNvPr>
            <p:cNvCxnSpPr>
              <a:stCxn id="9" idx="3"/>
              <a:endCxn id="19" idx="1"/>
            </p:cNvCxnSpPr>
            <p:nvPr/>
          </p:nvCxnSpPr>
          <p:spPr>
            <a:xfrm>
              <a:off x="1119377" y="5537772"/>
              <a:ext cx="302159" cy="34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E79A272D-869F-47E3-8C7B-2C07E50BAEEF}"/>
                </a:ext>
              </a:extLst>
            </p:cNvPr>
            <p:cNvCxnSpPr>
              <a:stCxn id="10" idx="3"/>
              <a:endCxn id="20" idx="1"/>
            </p:cNvCxnSpPr>
            <p:nvPr/>
          </p:nvCxnSpPr>
          <p:spPr>
            <a:xfrm>
              <a:off x="965707" y="6454557"/>
              <a:ext cx="455828" cy="56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37" name="TextBox 36">
            <a:extLst>
              <a:ext uri="{FF2B5EF4-FFF2-40B4-BE49-F238E27FC236}">
                <a16:creationId xmlns:a16="http://schemas.microsoft.com/office/drawing/2014/main" id="{472F3124-0DE9-40F4-885D-31443D672E11}"/>
              </a:ext>
            </a:extLst>
          </p:cNvPr>
          <p:cNvSpPr txBox="1"/>
          <p:nvPr/>
        </p:nvSpPr>
        <p:spPr>
          <a:xfrm>
            <a:off x="3382942" y="2894647"/>
            <a:ext cx="2393740" cy="1077218"/>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Explainable AI-powered</a:t>
            </a:r>
          </a:p>
          <a:p>
            <a:pPr algn="ctr"/>
            <a:r>
              <a:rPr lang="en-US" sz="1600" dirty="0">
                <a:solidFill>
                  <a:schemeClr val="tx1"/>
                </a:solidFill>
              </a:rPr>
              <a:t>Human-in-the-Loop</a:t>
            </a:r>
          </a:p>
          <a:p>
            <a:pPr algn="ctr"/>
            <a:r>
              <a:rPr lang="en-US" sz="1600" dirty="0">
                <a:solidFill>
                  <a:schemeClr val="tx1"/>
                </a:solidFill>
              </a:rPr>
              <a:t>IoT Forensic Investigation</a:t>
            </a:r>
          </a:p>
          <a:p>
            <a:pPr algn="ctr"/>
            <a:r>
              <a:rPr lang="en-US" sz="1600" dirty="0">
                <a:solidFill>
                  <a:schemeClr val="tx1"/>
                </a:solidFill>
              </a:rPr>
              <a:t>System (</a:t>
            </a:r>
            <a:r>
              <a:rPr lang="en-US" sz="1600" b="1" dirty="0">
                <a:solidFill>
                  <a:schemeClr val="tx1"/>
                </a:solidFill>
              </a:rPr>
              <a:t>XAI-HIFI</a:t>
            </a:r>
            <a:r>
              <a:rPr lang="en-US" sz="1600" dirty="0">
                <a:solidFill>
                  <a:schemeClr val="tx1"/>
                </a:solidFill>
              </a:rPr>
              <a:t>)</a:t>
            </a:r>
          </a:p>
        </p:txBody>
      </p:sp>
      <p:grpSp>
        <p:nvGrpSpPr>
          <p:cNvPr id="41" name="Group 40">
            <a:extLst>
              <a:ext uri="{FF2B5EF4-FFF2-40B4-BE49-F238E27FC236}">
                <a16:creationId xmlns:a16="http://schemas.microsoft.com/office/drawing/2014/main" id="{9061C601-3AC8-4125-B502-B9D9854B3A77}"/>
              </a:ext>
            </a:extLst>
          </p:cNvPr>
          <p:cNvGrpSpPr/>
          <p:nvPr/>
        </p:nvGrpSpPr>
        <p:grpSpPr>
          <a:xfrm>
            <a:off x="6242953" y="3013501"/>
            <a:ext cx="2225227" cy="830997"/>
            <a:chOff x="6740105" y="3017490"/>
            <a:chExt cx="2225227" cy="830997"/>
          </a:xfrm>
          <a:solidFill>
            <a:schemeClr val="accent2">
              <a:lumMod val="20000"/>
              <a:lumOff val="80000"/>
            </a:schemeClr>
          </a:solidFill>
        </p:grpSpPr>
        <p:sp>
          <p:nvSpPr>
            <p:cNvPr id="38" name="TextBox 37">
              <a:extLst>
                <a:ext uri="{FF2B5EF4-FFF2-40B4-BE49-F238E27FC236}">
                  <a16:creationId xmlns:a16="http://schemas.microsoft.com/office/drawing/2014/main" id="{A62941EC-7271-4845-80DA-BD39D1EE4505}"/>
                </a:ext>
              </a:extLst>
            </p:cNvPr>
            <p:cNvSpPr txBox="1"/>
            <p:nvPr/>
          </p:nvSpPr>
          <p:spPr>
            <a:xfrm>
              <a:off x="6740105" y="3017490"/>
              <a:ext cx="2225227" cy="830997"/>
            </a:xfrm>
            <a:prstGeom prst="rect">
              <a:avLst/>
            </a:prstGeom>
            <a:solidFill>
              <a:schemeClr val="accent4">
                <a:lumMod val="20000"/>
                <a:lumOff val="80000"/>
              </a:schemeClr>
            </a:solidFill>
            <a:ln/>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1600" b="0" i="0" dirty="0">
                  <a:solidFill>
                    <a:srgbClr val="212529"/>
                  </a:solidFill>
                  <a:effectLst/>
                  <a:latin typeface="-apple-system"/>
                </a:rPr>
                <a:t>Cyber-investigation Analysis Standard Expression (CASE) </a:t>
              </a:r>
              <a:endParaRPr lang="en-US" sz="1600" dirty="0">
                <a:solidFill>
                  <a:schemeClr val="tx1"/>
                </a:solidFill>
              </a:endParaRPr>
            </a:p>
          </p:txBody>
        </p:sp>
        <p:pic>
          <p:nvPicPr>
            <p:cNvPr id="40" name="Picture 24" descr="Database | Bruker">
              <a:extLst>
                <a:ext uri="{FF2B5EF4-FFF2-40B4-BE49-F238E27FC236}">
                  <a16:creationId xmlns:a16="http://schemas.microsoft.com/office/drawing/2014/main" id="{E697F4DB-8003-408A-BCF5-253EE130597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flipH="1">
              <a:off x="8422505" y="3178998"/>
              <a:ext cx="500004" cy="500004"/>
            </a:xfrm>
            <a:prstGeom prst="rect">
              <a:avLst/>
            </a:prstGeom>
            <a:grpFill/>
          </p:spPr>
        </p:pic>
      </p:grpSp>
      <p:grpSp>
        <p:nvGrpSpPr>
          <p:cNvPr id="52" name="Group 51">
            <a:extLst>
              <a:ext uri="{FF2B5EF4-FFF2-40B4-BE49-F238E27FC236}">
                <a16:creationId xmlns:a16="http://schemas.microsoft.com/office/drawing/2014/main" id="{F6433F25-C56C-4199-980B-7A5F959F9009}"/>
              </a:ext>
            </a:extLst>
          </p:cNvPr>
          <p:cNvGrpSpPr/>
          <p:nvPr/>
        </p:nvGrpSpPr>
        <p:grpSpPr>
          <a:xfrm>
            <a:off x="11213528" y="2790786"/>
            <a:ext cx="978472" cy="1272180"/>
            <a:chOff x="5165476" y="2611701"/>
            <a:chExt cx="978472" cy="1272180"/>
          </a:xfrm>
        </p:grpSpPr>
        <p:pic>
          <p:nvPicPr>
            <p:cNvPr id="53" name="Picture 26" descr="What skills are necessary for a data analyst? – Film Daily">
              <a:extLst>
                <a:ext uri="{FF2B5EF4-FFF2-40B4-BE49-F238E27FC236}">
                  <a16:creationId xmlns:a16="http://schemas.microsoft.com/office/drawing/2014/main" id="{B2EDCAF7-31A9-4D62-8F11-B5CDE5E490F7}"/>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165476" y="2905409"/>
              <a:ext cx="978472" cy="978472"/>
            </a:xfrm>
            <a:prstGeom prst="rect">
              <a:avLst/>
            </a:prstGeom>
            <a:noFill/>
            <a:extLst>
              <a:ext uri="{909E8E84-426E-40DD-AFC4-6F175D3DCCD1}">
                <a14:hiddenFill xmlns:a14="http://schemas.microsoft.com/office/drawing/2010/main">
                  <a:solidFill>
                    <a:srgbClr val="FFFFFF"/>
                  </a:solidFill>
                </a14:hiddenFill>
              </a:ext>
            </a:extLst>
          </p:spPr>
        </p:pic>
        <p:sp>
          <p:nvSpPr>
            <p:cNvPr id="54" name="TextBox 53">
              <a:extLst>
                <a:ext uri="{FF2B5EF4-FFF2-40B4-BE49-F238E27FC236}">
                  <a16:creationId xmlns:a16="http://schemas.microsoft.com/office/drawing/2014/main" id="{93B25B44-4C44-43AB-AB4D-C3FD23876903}"/>
                </a:ext>
              </a:extLst>
            </p:cNvPr>
            <p:cNvSpPr txBox="1"/>
            <p:nvPr/>
          </p:nvSpPr>
          <p:spPr>
            <a:xfrm>
              <a:off x="5311565" y="2611701"/>
              <a:ext cx="704680" cy="461665"/>
            </a:xfrm>
            <a:prstGeom prst="rect">
              <a:avLst/>
            </a:prstGeom>
            <a:noFill/>
          </p:spPr>
          <p:txBody>
            <a:bodyPr wrap="none" rtlCol="0">
              <a:spAutoFit/>
            </a:bodyPr>
            <a:lstStyle/>
            <a:p>
              <a:r>
                <a:rPr lang="en-US" sz="1200" dirty="0"/>
                <a:t>Forensic</a:t>
              </a:r>
            </a:p>
            <a:p>
              <a:r>
                <a:rPr lang="en-US" sz="1200" dirty="0"/>
                <a:t>Analyst</a:t>
              </a:r>
            </a:p>
          </p:txBody>
        </p:sp>
      </p:grpSp>
      <p:grpSp>
        <p:nvGrpSpPr>
          <p:cNvPr id="55" name="Group 54">
            <a:extLst>
              <a:ext uri="{FF2B5EF4-FFF2-40B4-BE49-F238E27FC236}">
                <a16:creationId xmlns:a16="http://schemas.microsoft.com/office/drawing/2014/main" id="{09B2E22B-8946-4A9D-A347-54FB73D281C6}"/>
              </a:ext>
            </a:extLst>
          </p:cNvPr>
          <p:cNvGrpSpPr/>
          <p:nvPr/>
        </p:nvGrpSpPr>
        <p:grpSpPr>
          <a:xfrm>
            <a:off x="5626890" y="4518036"/>
            <a:ext cx="978472" cy="1365472"/>
            <a:chOff x="5165476" y="2905409"/>
            <a:chExt cx="978472" cy="1365472"/>
          </a:xfrm>
        </p:grpSpPr>
        <p:pic>
          <p:nvPicPr>
            <p:cNvPr id="56" name="Picture 26" descr="What skills are necessary for a data analyst? – Film Daily">
              <a:extLst>
                <a:ext uri="{FF2B5EF4-FFF2-40B4-BE49-F238E27FC236}">
                  <a16:creationId xmlns:a16="http://schemas.microsoft.com/office/drawing/2014/main" id="{9F7F120D-700E-4F5D-9A79-C55B1C233DD6}"/>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165476" y="2905409"/>
              <a:ext cx="978472" cy="978472"/>
            </a:xfrm>
            <a:prstGeom prst="rect">
              <a:avLst/>
            </a:prstGeom>
            <a:noFill/>
            <a:extLst>
              <a:ext uri="{909E8E84-426E-40DD-AFC4-6F175D3DCCD1}">
                <a14:hiddenFill xmlns:a14="http://schemas.microsoft.com/office/drawing/2010/main">
                  <a:solidFill>
                    <a:srgbClr val="FFFFFF"/>
                  </a:solidFill>
                </a14:hiddenFill>
              </a:ext>
            </a:extLst>
          </p:spPr>
        </p:pic>
        <p:sp>
          <p:nvSpPr>
            <p:cNvPr id="57" name="TextBox 56">
              <a:extLst>
                <a:ext uri="{FF2B5EF4-FFF2-40B4-BE49-F238E27FC236}">
                  <a16:creationId xmlns:a16="http://schemas.microsoft.com/office/drawing/2014/main" id="{9140B4C4-6D64-40CD-BF2D-1CB09E829853}"/>
                </a:ext>
              </a:extLst>
            </p:cNvPr>
            <p:cNvSpPr txBox="1"/>
            <p:nvPr/>
          </p:nvSpPr>
          <p:spPr>
            <a:xfrm>
              <a:off x="5301813" y="3809216"/>
              <a:ext cx="704680" cy="461665"/>
            </a:xfrm>
            <a:prstGeom prst="rect">
              <a:avLst/>
            </a:prstGeom>
            <a:noFill/>
          </p:spPr>
          <p:txBody>
            <a:bodyPr wrap="none" rtlCol="0">
              <a:spAutoFit/>
            </a:bodyPr>
            <a:lstStyle/>
            <a:p>
              <a:r>
                <a:rPr lang="en-US" sz="1200" dirty="0"/>
                <a:t>Forensic</a:t>
              </a:r>
            </a:p>
            <a:p>
              <a:r>
                <a:rPr lang="en-US" sz="1200" dirty="0"/>
                <a:t>Analyst</a:t>
              </a:r>
            </a:p>
          </p:txBody>
        </p:sp>
      </p:grpSp>
      <p:grpSp>
        <p:nvGrpSpPr>
          <p:cNvPr id="96" name="Group 95">
            <a:extLst>
              <a:ext uri="{FF2B5EF4-FFF2-40B4-BE49-F238E27FC236}">
                <a16:creationId xmlns:a16="http://schemas.microsoft.com/office/drawing/2014/main" id="{BD796272-ADB3-4F32-AF70-D769748BE3BE}"/>
              </a:ext>
            </a:extLst>
          </p:cNvPr>
          <p:cNvGrpSpPr/>
          <p:nvPr/>
        </p:nvGrpSpPr>
        <p:grpSpPr>
          <a:xfrm>
            <a:off x="2516236" y="405857"/>
            <a:ext cx="889308" cy="6057043"/>
            <a:chOff x="2516236" y="405857"/>
            <a:chExt cx="889308" cy="6057043"/>
          </a:xfrm>
        </p:grpSpPr>
        <p:cxnSp>
          <p:nvCxnSpPr>
            <p:cNvPr id="59" name="Straight Connector 58">
              <a:extLst>
                <a:ext uri="{FF2B5EF4-FFF2-40B4-BE49-F238E27FC236}">
                  <a16:creationId xmlns:a16="http://schemas.microsoft.com/office/drawing/2014/main" id="{1D824964-74D2-4655-8BEB-4B9FC76BD9A2}"/>
                </a:ext>
              </a:extLst>
            </p:cNvPr>
            <p:cNvCxnSpPr/>
            <p:nvPr/>
          </p:nvCxnSpPr>
          <p:spPr>
            <a:xfrm>
              <a:off x="2897411" y="407724"/>
              <a:ext cx="0" cy="6051065"/>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37D7CA4F-C369-43F2-9109-1E971919EC64}"/>
                </a:ext>
              </a:extLst>
            </p:cNvPr>
            <p:cNvCxnSpPr>
              <a:cxnSpLocks/>
            </p:cNvCxnSpPr>
            <p:nvPr/>
          </p:nvCxnSpPr>
          <p:spPr>
            <a:xfrm flipV="1">
              <a:off x="2531992" y="405857"/>
              <a:ext cx="372573" cy="5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2200ED18-9509-49B1-9612-4853B6B4D6E6}"/>
                </a:ext>
              </a:extLst>
            </p:cNvPr>
            <p:cNvCxnSpPr>
              <a:cxnSpLocks/>
            </p:cNvCxnSpPr>
            <p:nvPr/>
          </p:nvCxnSpPr>
          <p:spPr>
            <a:xfrm>
              <a:off x="2526971" y="5560047"/>
              <a:ext cx="3737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A291F4AA-4C2D-4BAB-A85E-3E03236C37B5}"/>
                </a:ext>
              </a:extLst>
            </p:cNvPr>
            <p:cNvCxnSpPr>
              <a:cxnSpLocks/>
            </p:cNvCxnSpPr>
            <p:nvPr/>
          </p:nvCxnSpPr>
          <p:spPr>
            <a:xfrm flipV="1">
              <a:off x="2516236" y="1213272"/>
              <a:ext cx="372573" cy="5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C3F4AAC8-0955-4563-B8B2-13445223E3F4}"/>
                </a:ext>
              </a:extLst>
            </p:cNvPr>
            <p:cNvCxnSpPr>
              <a:cxnSpLocks/>
            </p:cNvCxnSpPr>
            <p:nvPr/>
          </p:nvCxnSpPr>
          <p:spPr>
            <a:xfrm flipV="1">
              <a:off x="2524837" y="2110076"/>
              <a:ext cx="372573" cy="5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CFB3F5CD-D6E6-4EA8-8A86-E4C9DE4474C0}"/>
                </a:ext>
              </a:extLst>
            </p:cNvPr>
            <p:cNvCxnSpPr>
              <a:cxnSpLocks/>
            </p:cNvCxnSpPr>
            <p:nvPr/>
          </p:nvCxnSpPr>
          <p:spPr>
            <a:xfrm flipV="1">
              <a:off x="2529966" y="2959747"/>
              <a:ext cx="372573" cy="5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7BDDE8C0-9804-4E20-A692-302414EF5D21}"/>
                </a:ext>
              </a:extLst>
            </p:cNvPr>
            <p:cNvCxnSpPr>
              <a:cxnSpLocks/>
            </p:cNvCxnSpPr>
            <p:nvPr/>
          </p:nvCxnSpPr>
          <p:spPr>
            <a:xfrm flipV="1">
              <a:off x="2516236" y="3827760"/>
              <a:ext cx="372573" cy="5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D4E582B5-7625-4D53-B3EE-CFFD133E1DD9}"/>
                </a:ext>
              </a:extLst>
            </p:cNvPr>
            <p:cNvCxnSpPr>
              <a:cxnSpLocks/>
            </p:cNvCxnSpPr>
            <p:nvPr/>
          </p:nvCxnSpPr>
          <p:spPr>
            <a:xfrm flipV="1">
              <a:off x="2516236" y="4668564"/>
              <a:ext cx="372573" cy="5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8C2E12EE-A59D-49A9-B637-03F5132085A5}"/>
                </a:ext>
              </a:extLst>
            </p:cNvPr>
            <p:cNvCxnSpPr>
              <a:cxnSpLocks/>
            </p:cNvCxnSpPr>
            <p:nvPr/>
          </p:nvCxnSpPr>
          <p:spPr>
            <a:xfrm flipV="1">
              <a:off x="2524837" y="6462383"/>
              <a:ext cx="372573" cy="5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3CCD3A71-C68A-4C2C-957A-2E4A81280495}"/>
                </a:ext>
              </a:extLst>
            </p:cNvPr>
            <p:cNvCxnSpPr>
              <a:cxnSpLocks/>
            </p:cNvCxnSpPr>
            <p:nvPr/>
          </p:nvCxnSpPr>
          <p:spPr>
            <a:xfrm>
              <a:off x="2902539" y="3433256"/>
              <a:ext cx="5030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36" name="Group 135">
            <a:extLst>
              <a:ext uri="{FF2B5EF4-FFF2-40B4-BE49-F238E27FC236}">
                <a16:creationId xmlns:a16="http://schemas.microsoft.com/office/drawing/2014/main" id="{1567A0A7-E901-4993-AAB3-44B1F9E297C8}"/>
              </a:ext>
            </a:extLst>
          </p:cNvPr>
          <p:cNvGrpSpPr/>
          <p:nvPr/>
        </p:nvGrpSpPr>
        <p:grpSpPr>
          <a:xfrm>
            <a:off x="8468180" y="119520"/>
            <a:ext cx="2603781" cy="6584147"/>
            <a:chOff x="8468180" y="119520"/>
            <a:chExt cx="2603781" cy="6584147"/>
          </a:xfrm>
        </p:grpSpPr>
        <p:grpSp>
          <p:nvGrpSpPr>
            <p:cNvPr id="42" name="Group 41">
              <a:extLst>
                <a:ext uri="{FF2B5EF4-FFF2-40B4-BE49-F238E27FC236}">
                  <a16:creationId xmlns:a16="http://schemas.microsoft.com/office/drawing/2014/main" id="{3F58A160-30A5-4798-A883-E63AC2447A43}"/>
                </a:ext>
              </a:extLst>
            </p:cNvPr>
            <p:cNvGrpSpPr/>
            <p:nvPr/>
          </p:nvGrpSpPr>
          <p:grpSpPr>
            <a:xfrm>
              <a:off x="9384132" y="119520"/>
              <a:ext cx="1687829" cy="6584147"/>
              <a:chOff x="4948033" y="119520"/>
              <a:chExt cx="1687829" cy="6584147"/>
            </a:xfrm>
          </p:grpSpPr>
          <p:sp>
            <p:nvSpPr>
              <p:cNvPr id="43" name="TextBox 42">
                <a:extLst>
                  <a:ext uri="{FF2B5EF4-FFF2-40B4-BE49-F238E27FC236}">
                    <a16:creationId xmlns:a16="http://schemas.microsoft.com/office/drawing/2014/main" id="{D4146AE5-667F-40DC-BEB8-4FBEA53FB315}"/>
                  </a:ext>
                </a:extLst>
              </p:cNvPr>
              <p:cNvSpPr txBox="1"/>
              <p:nvPr/>
            </p:nvSpPr>
            <p:spPr>
              <a:xfrm>
                <a:off x="4948036" y="119520"/>
                <a:ext cx="1244887"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 Tool</a:t>
                </a:r>
              </a:p>
            </p:txBody>
          </p:sp>
          <p:sp>
            <p:nvSpPr>
              <p:cNvPr id="44" name="TextBox 43">
                <a:extLst>
                  <a:ext uri="{FF2B5EF4-FFF2-40B4-BE49-F238E27FC236}">
                    <a16:creationId xmlns:a16="http://schemas.microsoft.com/office/drawing/2014/main" id="{25FD7C7E-0587-4630-A0DF-D78DD36B9FCC}"/>
                  </a:ext>
                </a:extLst>
              </p:cNvPr>
              <p:cNvSpPr txBox="1"/>
              <p:nvPr/>
            </p:nvSpPr>
            <p:spPr>
              <a:xfrm>
                <a:off x="4948036" y="933638"/>
                <a:ext cx="1244887"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 Tool</a:t>
                </a:r>
              </a:p>
            </p:txBody>
          </p:sp>
          <p:sp>
            <p:nvSpPr>
              <p:cNvPr id="45" name="TextBox 44">
                <a:extLst>
                  <a:ext uri="{FF2B5EF4-FFF2-40B4-BE49-F238E27FC236}">
                    <a16:creationId xmlns:a16="http://schemas.microsoft.com/office/drawing/2014/main" id="{3FBDB669-8838-409B-AB8B-514E9ABAA41B}"/>
                  </a:ext>
                </a:extLst>
              </p:cNvPr>
              <p:cNvSpPr txBox="1"/>
              <p:nvPr/>
            </p:nvSpPr>
            <p:spPr>
              <a:xfrm>
                <a:off x="4948035" y="1812333"/>
                <a:ext cx="1244887"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 Tool</a:t>
                </a:r>
              </a:p>
            </p:txBody>
          </p:sp>
          <p:sp>
            <p:nvSpPr>
              <p:cNvPr id="46" name="TextBox 45">
                <a:extLst>
                  <a:ext uri="{FF2B5EF4-FFF2-40B4-BE49-F238E27FC236}">
                    <a16:creationId xmlns:a16="http://schemas.microsoft.com/office/drawing/2014/main" id="{8A92875E-4DCC-49CA-BBED-B981724F515B}"/>
                  </a:ext>
                </a:extLst>
              </p:cNvPr>
              <p:cNvSpPr txBox="1"/>
              <p:nvPr/>
            </p:nvSpPr>
            <p:spPr>
              <a:xfrm>
                <a:off x="4948035" y="2682251"/>
                <a:ext cx="1244888"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 Tool</a:t>
                </a:r>
              </a:p>
            </p:txBody>
          </p:sp>
          <p:sp>
            <p:nvSpPr>
              <p:cNvPr id="47" name="TextBox 46">
                <a:extLst>
                  <a:ext uri="{FF2B5EF4-FFF2-40B4-BE49-F238E27FC236}">
                    <a16:creationId xmlns:a16="http://schemas.microsoft.com/office/drawing/2014/main" id="{A78DDB20-C661-44BB-9DEB-42E8C8916A0A}"/>
                  </a:ext>
                </a:extLst>
              </p:cNvPr>
              <p:cNvSpPr txBox="1"/>
              <p:nvPr/>
            </p:nvSpPr>
            <p:spPr>
              <a:xfrm>
                <a:off x="4948033" y="3521240"/>
                <a:ext cx="1244887"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 Tool</a:t>
                </a:r>
              </a:p>
            </p:txBody>
          </p:sp>
          <p:sp>
            <p:nvSpPr>
              <p:cNvPr id="48" name="TextBox 47">
                <a:extLst>
                  <a:ext uri="{FF2B5EF4-FFF2-40B4-BE49-F238E27FC236}">
                    <a16:creationId xmlns:a16="http://schemas.microsoft.com/office/drawing/2014/main" id="{E88B539C-67F3-42D1-B3C7-AF479C481EF1}"/>
                  </a:ext>
                </a:extLst>
              </p:cNvPr>
              <p:cNvSpPr txBox="1"/>
              <p:nvPr/>
            </p:nvSpPr>
            <p:spPr>
              <a:xfrm>
                <a:off x="4948033" y="4391158"/>
                <a:ext cx="1244887"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 Tool</a:t>
                </a:r>
              </a:p>
            </p:txBody>
          </p:sp>
          <p:sp>
            <p:nvSpPr>
              <p:cNvPr id="49" name="TextBox 48">
                <a:extLst>
                  <a:ext uri="{FF2B5EF4-FFF2-40B4-BE49-F238E27FC236}">
                    <a16:creationId xmlns:a16="http://schemas.microsoft.com/office/drawing/2014/main" id="{1D773F47-BDB3-4847-82FC-6335B7736689}"/>
                  </a:ext>
                </a:extLst>
              </p:cNvPr>
              <p:cNvSpPr txBox="1"/>
              <p:nvPr/>
            </p:nvSpPr>
            <p:spPr>
              <a:xfrm>
                <a:off x="4948033" y="5249749"/>
                <a:ext cx="1244888"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 Tool</a:t>
                </a:r>
              </a:p>
            </p:txBody>
          </p:sp>
          <p:sp>
            <p:nvSpPr>
              <p:cNvPr id="50" name="TextBox 49">
                <a:extLst>
                  <a:ext uri="{FF2B5EF4-FFF2-40B4-BE49-F238E27FC236}">
                    <a16:creationId xmlns:a16="http://schemas.microsoft.com/office/drawing/2014/main" id="{F20084D4-C476-49E7-9214-E828342F858F}"/>
                  </a:ext>
                </a:extLst>
              </p:cNvPr>
              <p:cNvSpPr txBox="1"/>
              <p:nvPr/>
            </p:nvSpPr>
            <p:spPr>
              <a:xfrm>
                <a:off x="4972482" y="6118892"/>
                <a:ext cx="1244888"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 Tool</a:t>
                </a:r>
              </a:p>
            </p:txBody>
          </p:sp>
          <p:sp>
            <p:nvSpPr>
              <p:cNvPr id="51" name="Right Brace 50">
                <a:extLst>
                  <a:ext uri="{FF2B5EF4-FFF2-40B4-BE49-F238E27FC236}">
                    <a16:creationId xmlns:a16="http://schemas.microsoft.com/office/drawing/2014/main" id="{797687C6-9AC1-4709-BFA6-2D7A21CC7552}"/>
                  </a:ext>
                </a:extLst>
              </p:cNvPr>
              <p:cNvSpPr/>
              <p:nvPr/>
            </p:nvSpPr>
            <p:spPr>
              <a:xfrm>
                <a:off x="6332079" y="411907"/>
                <a:ext cx="303783" cy="6029939"/>
              </a:xfrm>
              <a:prstGeom prst="rightBrace">
                <a:avLst>
                  <a:gd name="adj1" fmla="val 8333"/>
                  <a:gd name="adj2" fmla="val 50664"/>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98" name="Straight Connector 97">
              <a:extLst>
                <a:ext uri="{FF2B5EF4-FFF2-40B4-BE49-F238E27FC236}">
                  <a16:creationId xmlns:a16="http://schemas.microsoft.com/office/drawing/2014/main" id="{2F38B56A-0DFC-4236-AB13-27252DD99819}"/>
                </a:ext>
              </a:extLst>
            </p:cNvPr>
            <p:cNvCxnSpPr>
              <a:cxnSpLocks/>
            </p:cNvCxnSpPr>
            <p:nvPr/>
          </p:nvCxnSpPr>
          <p:spPr>
            <a:xfrm flipV="1">
              <a:off x="8969847" y="407724"/>
              <a:ext cx="10990" cy="6008474"/>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0956DDA8-6947-43D5-81F7-273542122266}"/>
                </a:ext>
              </a:extLst>
            </p:cNvPr>
            <p:cNvCxnSpPr>
              <a:cxnSpLocks/>
            </p:cNvCxnSpPr>
            <p:nvPr/>
          </p:nvCxnSpPr>
          <p:spPr>
            <a:xfrm>
              <a:off x="8468180" y="3443641"/>
              <a:ext cx="505504"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4" name="Straight Arrow Connector 123">
              <a:extLst>
                <a:ext uri="{FF2B5EF4-FFF2-40B4-BE49-F238E27FC236}">
                  <a16:creationId xmlns:a16="http://schemas.microsoft.com/office/drawing/2014/main" id="{6A7D4EE4-1979-401D-9059-8F79A33D6DFA}"/>
                </a:ext>
              </a:extLst>
            </p:cNvPr>
            <p:cNvCxnSpPr>
              <a:cxnSpLocks/>
              <a:endCxn id="43" idx="1"/>
            </p:cNvCxnSpPr>
            <p:nvPr/>
          </p:nvCxnSpPr>
          <p:spPr>
            <a:xfrm>
              <a:off x="8973684" y="411907"/>
              <a:ext cx="410451"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9" name="Straight Arrow Connector 128">
              <a:extLst>
                <a:ext uri="{FF2B5EF4-FFF2-40B4-BE49-F238E27FC236}">
                  <a16:creationId xmlns:a16="http://schemas.microsoft.com/office/drawing/2014/main" id="{08569CB6-6333-44C0-B4F6-1D09AAF4E771}"/>
                </a:ext>
              </a:extLst>
            </p:cNvPr>
            <p:cNvCxnSpPr>
              <a:cxnSpLocks/>
            </p:cNvCxnSpPr>
            <p:nvPr/>
          </p:nvCxnSpPr>
          <p:spPr>
            <a:xfrm>
              <a:off x="8974951" y="1240466"/>
              <a:ext cx="410451"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0" name="Straight Arrow Connector 129">
              <a:extLst>
                <a:ext uri="{FF2B5EF4-FFF2-40B4-BE49-F238E27FC236}">
                  <a16:creationId xmlns:a16="http://schemas.microsoft.com/office/drawing/2014/main" id="{E5E3176F-F477-4DA8-B8EA-94DB4002D505}"/>
                </a:ext>
              </a:extLst>
            </p:cNvPr>
            <p:cNvCxnSpPr>
              <a:cxnSpLocks/>
            </p:cNvCxnSpPr>
            <p:nvPr/>
          </p:nvCxnSpPr>
          <p:spPr>
            <a:xfrm>
              <a:off x="8973680" y="2120184"/>
              <a:ext cx="410451"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1" name="Straight Arrow Connector 130">
              <a:extLst>
                <a:ext uri="{FF2B5EF4-FFF2-40B4-BE49-F238E27FC236}">
                  <a16:creationId xmlns:a16="http://schemas.microsoft.com/office/drawing/2014/main" id="{69131563-423D-4134-8048-6ABB2C664ED6}"/>
                </a:ext>
              </a:extLst>
            </p:cNvPr>
            <p:cNvCxnSpPr>
              <a:cxnSpLocks/>
            </p:cNvCxnSpPr>
            <p:nvPr/>
          </p:nvCxnSpPr>
          <p:spPr>
            <a:xfrm>
              <a:off x="8980837" y="2999901"/>
              <a:ext cx="410451"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2" name="Straight Arrow Connector 131">
              <a:extLst>
                <a:ext uri="{FF2B5EF4-FFF2-40B4-BE49-F238E27FC236}">
                  <a16:creationId xmlns:a16="http://schemas.microsoft.com/office/drawing/2014/main" id="{41B65E53-1161-46E5-B1D9-E057A0C45530}"/>
                </a:ext>
              </a:extLst>
            </p:cNvPr>
            <p:cNvCxnSpPr>
              <a:cxnSpLocks/>
            </p:cNvCxnSpPr>
            <p:nvPr/>
          </p:nvCxnSpPr>
          <p:spPr>
            <a:xfrm>
              <a:off x="8962904" y="3812338"/>
              <a:ext cx="410451"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3" name="Straight Arrow Connector 132">
              <a:extLst>
                <a:ext uri="{FF2B5EF4-FFF2-40B4-BE49-F238E27FC236}">
                  <a16:creationId xmlns:a16="http://schemas.microsoft.com/office/drawing/2014/main" id="{5CC69BC1-E939-4C88-8BA7-4EBB1B7D34DB}"/>
                </a:ext>
              </a:extLst>
            </p:cNvPr>
            <p:cNvCxnSpPr>
              <a:cxnSpLocks/>
            </p:cNvCxnSpPr>
            <p:nvPr/>
          </p:nvCxnSpPr>
          <p:spPr>
            <a:xfrm>
              <a:off x="8971871" y="4717407"/>
              <a:ext cx="410451"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4" name="Straight Arrow Connector 133">
              <a:extLst>
                <a:ext uri="{FF2B5EF4-FFF2-40B4-BE49-F238E27FC236}">
                  <a16:creationId xmlns:a16="http://schemas.microsoft.com/office/drawing/2014/main" id="{987AB356-801A-479C-B8D8-EAAB235C2BB2}"/>
                </a:ext>
              </a:extLst>
            </p:cNvPr>
            <p:cNvCxnSpPr>
              <a:cxnSpLocks/>
            </p:cNvCxnSpPr>
            <p:nvPr/>
          </p:nvCxnSpPr>
          <p:spPr>
            <a:xfrm>
              <a:off x="8962903" y="5560029"/>
              <a:ext cx="410451"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5" name="Straight Arrow Connector 134">
              <a:extLst>
                <a:ext uri="{FF2B5EF4-FFF2-40B4-BE49-F238E27FC236}">
                  <a16:creationId xmlns:a16="http://schemas.microsoft.com/office/drawing/2014/main" id="{06573D89-F7B4-4449-AD07-BA8F017DBB6A}"/>
                </a:ext>
              </a:extLst>
            </p:cNvPr>
            <p:cNvCxnSpPr>
              <a:cxnSpLocks/>
            </p:cNvCxnSpPr>
            <p:nvPr/>
          </p:nvCxnSpPr>
          <p:spPr>
            <a:xfrm>
              <a:off x="8971870" y="6416198"/>
              <a:ext cx="410451"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140" name="Arrow: Bent 139">
            <a:extLst>
              <a:ext uri="{FF2B5EF4-FFF2-40B4-BE49-F238E27FC236}">
                <a16:creationId xmlns:a16="http://schemas.microsoft.com/office/drawing/2014/main" id="{E7062846-C7BC-43D6-BD34-0DF164703AF6}"/>
              </a:ext>
            </a:extLst>
          </p:cNvPr>
          <p:cNvSpPr/>
          <p:nvPr/>
        </p:nvSpPr>
        <p:spPr>
          <a:xfrm rot="10800000">
            <a:off x="6720069" y="4172194"/>
            <a:ext cx="722717" cy="978472"/>
          </a:xfrm>
          <a:prstGeom prst="bentArrow">
            <a:avLst>
              <a:gd name="adj1" fmla="val 15486"/>
              <a:gd name="adj2" fmla="val 25000"/>
              <a:gd name="adj3" fmla="val 25000"/>
              <a:gd name="adj4" fmla="val 750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1" name="Arrow: Bent 140">
            <a:extLst>
              <a:ext uri="{FF2B5EF4-FFF2-40B4-BE49-F238E27FC236}">
                <a16:creationId xmlns:a16="http://schemas.microsoft.com/office/drawing/2014/main" id="{93242B4C-1C39-4B86-85AF-E83A2FBC8912}"/>
              </a:ext>
            </a:extLst>
          </p:cNvPr>
          <p:cNvSpPr/>
          <p:nvPr/>
        </p:nvSpPr>
        <p:spPr>
          <a:xfrm rot="5400000" flipH="1" flipV="1">
            <a:off x="4558518" y="4216836"/>
            <a:ext cx="776779" cy="867170"/>
          </a:xfrm>
          <a:prstGeom prst="bentArrow">
            <a:avLst>
              <a:gd name="adj1" fmla="val 15557"/>
              <a:gd name="adj2" fmla="val 25000"/>
              <a:gd name="adj3" fmla="val 25000"/>
              <a:gd name="adj4" fmla="val 750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2" name="Arrow: Right 141">
            <a:extLst>
              <a:ext uri="{FF2B5EF4-FFF2-40B4-BE49-F238E27FC236}">
                <a16:creationId xmlns:a16="http://schemas.microsoft.com/office/drawing/2014/main" id="{3D928688-24E2-418A-911F-C767C1AD6077}"/>
              </a:ext>
            </a:extLst>
          </p:cNvPr>
          <p:cNvSpPr/>
          <p:nvPr/>
        </p:nvSpPr>
        <p:spPr>
          <a:xfrm>
            <a:off x="5806589" y="3328507"/>
            <a:ext cx="436364" cy="245223"/>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Arrow: Bent 142">
            <a:extLst>
              <a:ext uri="{FF2B5EF4-FFF2-40B4-BE49-F238E27FC236}">
                <a16:creationId xmlns:a16="http://schemas.microsoft.com/office/drawing/2014/main" id="{CAF03AE2-3BCA-40D5-A119-D9258CDCE12F}"/>
              </a:ext>
            </a:extLst>
          </p:cNvPr>
          <p:cNvSpPr/>
          <p:nvPr/>
        </p:nvSpPr>
        <p:spPr>
          <a:xfrm rot="16200000">
            <a:off x="6532825" y="1632611"/>
            <a:ext cx="2596512" cy="7838415"/>
          </a:xfrm>
          <a:prstGeom prst="bentArrow">
            <a:avLst>
              <a:gd name="adj1" fmla="val 4197"/>
              <a:gd name="adj2" fmla="val 7661"/>
              <a:gd name="adj3" fmla="val 8373"/>
              <a:gd name="adj4" fmla="val 4545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6" name="Arrow: Down 145">
            <a:extLst>
              <a:ext uri="{FF2B5EF4-FFF2-40B4-BE49-F238E27FC236}">
                <a16:creationId xmlns:a16="http://schemas.microsoft.com/office/drawing/2014/main" id="{41110542-76E8-448C-8027-ADC943E74068}"/>
              </a:ext>
            </a:extLst>
          </p:cNvPr>
          <p:cNvSpPr/>
          <p:nvPr/>
        </p:nvSpPr>
        <p:spPr>
          <a:xfrm>
            <a:off x="11611990" y="3962598"/>
            <a:ext cx="201823" cy="2741069"/>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47332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0C2C9139-19E6-4E5E-B7A3-856B0D3A4F8E}"/>
              </a:ext>
            </a:extLst>
          </p:cNvPr>
          <p:cNvGrpSpPr/>
          <p:nvPr/>
        </p:nvGrpSpPr>
        <p:grpSpPr>
          <a:xfrm>
            <a:off x="-63289" y="-56023"/>
            <a:ext cx="2600325" cy="6906099"/>
            <a:chOff x="-63289" y="-56023"/>
            <a:chExt cx="2600325" cy="6906099"/>
          </a:xfrm>
        </p:grpSpPr>
        <p:pic>
          <p:nvPicPr>
            <p:cNvPr id="5" name="Picture 2" descr="CCTV 101">
              <a:extLst>
                <a:ext uri="{FF2B5EF4-FFF2-40B4-BE49-F238E27FC236}">
                  <a16:creationId xmlns:a16="http://schemas.microsoft.com/office/drawing/2014/main" id="{447D3830-F532-465C-8E25-46EA2B66F8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142045" y="89932"/>
              <a:ext cx="1037810" cy="63865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SimpliSafe Smart Indoor Motion Sensor in the Motion Sensors &amp; Detectors  department at Lowes.com">
              <a:extLst>
                <a:ext uri="{FF2B5EF4-FFF2-40B4-BE49-F238E27FC236}">
                  <a16:creationId xmlns:a16="http://schemas.microsoft.com/office/drawing/2014/main" id="{2C4A0B1F-83CE-4922-8681-8CAE47E00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6656" y="741180"/>
              <a:ext cx="952053" cy="95205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8" descr="Buy X11 4G LTE Smart WiFi Router 300Mbps High Power SIM Card Wireless CPE  Router With 4pcs External Ant at affordable prices — free shipping, real  reviews with photos — Joom">
              <a:extLst>
                <a:ext uri="{FF2B5EF4-FFF2-40B4-BE49-F238E27FC236}">
                  <a16:creationId xmlns:a16="http://schemas.microsoft.com/office/drawing/2014/main" id="{9299AF0B-2400-44CA-A6E4-1DC5D194505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5159" y="1701636"/>
              <a:ext cx="879311" cy="78933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2">
              <a:extLst>
                <a:ext uri="{FF2B5EF4-FFF2-40B4-BE49-F238E27FC236}">
                  <a16:creationId xmlns:a16="http://schemas.microsoft.com/office/drawing/2014/main" id="{4CC7CFBB-7282-4FB5-A750-16F5CB77F0C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4578" y="4381657"/>
              <a:ext cx="600633" cy="60063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4" descr="Apple Watch Series 3 GPS, 38mm Silver Aluminum Case with White Sport Band -  Apple">
              <a:extLst>
                <a:ext uri="{FF2B5EF4-FFF2-40B4-BE49-F238E27FC236}">
                  <a16:creationId xmlns:a16="http://schemas.microsoft.com/office/drawing/2014/main" id="{9B9FEA36-E861-4665-8456-356C48CD0BA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1841" y="5142252"/>
              <a:ext cx="1007536" cy="791039"/>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6" descr="Google Home - Smart Speaker &amp; Google Assistant, Light Grey &amp; White">
              <a:extLst>
                <a:ext uri="{FF2B5EF4-FFF2-40B4-BE49-F238E27FC236}">
                  <a16:creationId xmlns:a16="http://schemas.microsoft.com/office/drawing/2014/main" id="{591CC30C-9EA0-4167-A011-280895E1172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1612" y="6059037"/>
              <a:ext cx="824095" cy="79103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8" descr="Bose® Portable Home Speaker (Luxe Silver) Wireless portable speaker with  built-in Amazon Alexa, Google Assistant, Apple AirPlay® 2, and Bluetooth®  at Crutchfield">
              <a:extLst>
                <a:ext uri="{FF2B5EF4-FFF2-40B4-BE49-F238E27FC236}">
                  <a16:creationId xmlns:a16="http://schemas.microsoft.com/office/drawing/2014/main" id="{F461DB69-3408-41FE-B060-C8503E67051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754" y="2594062"/>
              <a:ext cx="1205330" cy="73240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0" descr="Global Smart Refrigerator Market Size, Growth | Industry Report 2028">
              <a:extLst>
                <a:ext uri="{FF2B5EF4-FFF2-40B4-BE49-F238E27FC236}">
                  <a16:creationId xmlns:a16="http://schemas.microsoft.com/office/drawing/2014/main" id="{41E9ABBD-E58C-43F2-A19B-5F29A40E0F3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flipH="1">
              <a:off x="73777" y="3496061"/>
              <a:ext cx="1037809" cy="691873"/>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B2C40EA2-B62C-42DB-82F8-9AE6133EE698}"/>
                </a:ext>
              </a:extLst>
            </p:cNvPr>
            <p:cNvSpPr txBox="1"/>
            <p:nvPr/>
          </p:nvSpPr>
          <p:spPr>
            <a:xfrm>
              <a:off x="1421541" y="111104"/>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14" name="TextBox 13">
              <a:extLst>
                <a:ext uri="{FF2B5EF4-FFF2-40B4-BE49-F238E27FC236}">
                  <a16:creationId xmlns:a16="http://schemas.microsoft.com/office/drawing/2014/main" id="{C4795D7B-E885-4F64-92E0-FE84209D2DC2}"/>
                </a:ext>
              </a:extLst>
            </p:cNvPr>
            <p:cNvSpPr txBox="1"/>
            <p:nvPr/>
          </p:nvSpPr>
          <p:spPr>
            <a:xfrm>
              <a:off x="1421541" y="925222"/>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15" name="TextBox 14">
              <a:extLst>
                <a:ext uri="{FF2B5EF4-FFF2-40B4-BE49-F238E27FC236}">
                  <a16:creationId xmlns:a16="http://schemas.microsoft.com/office/drawing/2014/main" id="{E126B7C4-FEC7-452C-BE00-19A0A4D6E24C}"/>
                </a:ext>
              </a:extLst>
            </p:cNvPr>
            <p:cNvSpPr txBox="1"/>
            <p:nvPr/>
          </p:nvSpPr>
          <p:spPr>
            <a:xfrm>
              <a:off x="1421540" y="1804726"/>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16" name="TextBox 15">
              <a:extLst>
                <a:ext uri="{FF2B5EF4-FFF2-40B4-BE49-F238E27FC236}">
                  <a16:creationId xmlns:a16="http://schemas.microsoft.com/office/drawing/2014/main" id="{B99BAD53-7911-4797-B557-DFC3586E94DB}"/>
                </a:ext>
              </a:extLst>
            </p:cNvPr>
            <p:cNvSpPr txBox="1"/>
            <p:nvPr/>
          </p:nvSpPr>
          <p:spPr>
            <a:xfrm>
              <a:off x="1421539" y="2661807"/>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17" name="TextBox 16">
              <a:extLst>
                <a:ext uri="{FF2B5EF4-FFF2-40B4-BE49-F238E27FC236}">
                  <a16:creationId xmlns:a16="http://schemas.microsoft.com/office/drawing/2014/main" id="{B2DF55E1-08BF-4797-BFE0-95A02F1C0E2A}"/>
                </a:ext>
              </a:extLst>
            </p:cNvPr>
            <p:cNvSpPr txBox="1"/>
            <p:nvPr/>
          </p:nvSpPr>
          <p:spPr>
            <a:xfrm>
              <a:off x="1421538" y="3549611"/>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18" name="TextBox 17">
              <a:extLst>
                <a:ext uri="{FF2B5EF4-FFF2-40B4-BE49-F238E27FC236}">
                  <a16:creationId xmlns:a16="http://schemas.microsoft.com/office/drawing/2014/main" id="{A7751807-2993-4D2C-BA27-63F0080A77F9}"/>
                </a:ext>
              </a:extLst>
            </p:cNvPr>
            <p:cNvSpPr txBox="1"/>
            <p:nvPr/>
          </p:nvSpPr>
          <p:spPr>
            <a:xfrm>
              <a:off x="1421537" y="4385502"/>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19" name="TextBox 18">
              <a:extLst>
                <a:ext uri="{FF2B5EF4-FFF2-40B4-BE49-F238E27FC236}">
                  <a16:creationId xmlns:a16="http://schemas.microsoft.com/office/drawing/2014/main" id="{4CF0C426-BB2F-46ED-8DAB-3FD67E6EF822}"/>
                </a:ext>
              </a:extLst>
            </p:cNvPr>
            <p:cNvSpPr txBox="1"/>
            <p:nvPr/>
          </p:nvSpPr>
          <p:spPr>
            <a:xfrm>
              <a:off x="1421536" y="5248836"/>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20" name="TextBox 19">
              <a:extLst>
                <a:ext uri="{FF2B5EF4-FFF2-40B4-BE49-F238E27FC236}">
                  <a16:creationId xmlns:a16="http://schemas.microsoft.com/office/drawing/2014/main" id="{191DBBDA-3C21-4733-B06D-E7B7859D094A}"/>
                </a:ext>
              </a:extLst>
            </p:cNvPr>
            <p:cNvSpPr txBox="1"/>
            <p:nvPr/>
          </p:nvSpPr>
          <p:spPr>
            <a:xfrm>
              <a:off x="1421535" y="6167792"/>
              <a:ext cx="111549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acquisition</a:t>
              </a:r>
            </a:p>
          </p:txBody>
        </p:sp>
        <p:sp>
          <p:nvSpPr>
            <p:cNvPr id="21" name="TextBox 20">
              <a:extLst>
                <a:ext uri="{FF2B5EF4-FFF2-40B4-BE49-F238E27FC236}">
                  <a16:creationId xmlns:a16="http://schemas.microsoft.com/office/drawing/2014/main" id="{0BDA4945-6DAE-44DD-AA3C-BD5780C50AD3}"/>
                </a:ext>
              </a:extLst>
            </p:cNvPr>
            <p:cNvSpPr txBox="1"/>
            <p:nvPr/>
          </p:nvSpPr>
          <p:spPr>
            <a:xfrm>
              <a:off x="-63289" y="-56023"/>
              <a:ext cx="646716" cy="276999"/>
            </a:xfrm>
            <a:prstGeom prst="rect">
              <a:avLst/>
            </a:prstGeom>
            <a:noFill/>
          </p:spPr>
          <p:txBody>
            <a:bodyPr wrap="none" rtlCol="0">
              <a:spAutoFit/>
            </a:bodyPr>
            <a:lstStyle/>
            <a:p>
              <a:r>
                <a:rPr lang="en-US" sz="1200" dirty="0"/>
                <a:t>camera</a:t>
              </a:r>
            </a:p>
          </p:txBody>
        </p:sp>
        <p:sp>
          <p:nvSpPr>
            <p:cNvPr id="22" name="TextBox 21">
              <a:extLst>
                <a:ext uri="{FF2B5EF4-FFF2-40B4-BE49-F238E27FC236}">
                  <a16:creationId xmlns:a16="http://schemas.microsoft.com/office/drawing/2014/main" id="{38FB04FE-5BBC-42DA-8E0F-AA6D13EEDADF}"/>
                </a:ext>
              </a:extLst>
            </p:cNvPr>
            <p:cNvSpPr txBox="1"/>
            <p:nvPr/>
          </p:nvSpPr>
          <p:spPr>
            <a:xfrm>
              <a:off x="-63289" y="671276"/>
              <a:ext cx="1214628" cy="276999"/>
            </a:xfrm>
            <a:prstGeom prst="rect">
              <a:avLst/>
            </a:prstGeom>
            <a:noFill/>
          </p:spPr>
          <p:txBody>
            <a:bodyPr wrap="none" rtlCol="0">
              <a:spAutoFit/>
            </a:bodyPr>
            <a:lstStyle/>
            <a:p>
              <a:r>
                <a:rPr lang="en-US" sz="1200" dirty="0"/>
                <a:t>Motion detector</a:t>
              </a:r>
            </a:p>
          </p:txBody>
        </p:sp>
        <p:sp>
          <p:nvSpPr>
            <p:cNvPr id="23" name="TextBox 22">
              <a:extLst>
                <a:ext uri="{FF2B5EF4-FFF2-40B4-BE49-F238E27FC236}">
                  <a16:creationId xmlns:a16="http://schemas.microsoft.com/office/drawing/2014/main" id="{FE2B7680-C251-441D-B040-62E89AA80DB0}"/>
                </a:ext>
              </a:extLst>
            </p:cNvPr>
            <p:cNvSpPr txBox="1"/>
            <p:nvPr/>
          </p:nvSpPr>
          <p:spPr>
            <a:xfrm>
              <a:off x="-11724" y="1603306"/>
              <a:ext cx="1001556" cy="276999"/>
            </a:xfrm>
            <a:prstGeom prst="rect">
              <a:avLst/>
            </a:prstGeom>
            <a:noFill/>
          </p:spPr>
          <p:txBody>
            <a:bodyPr wrap="none" rtlCol="0">
              <a:spAutoFit/>
            </a:bodyPr>
            <a:lstStyle/>
            <a:p>
              <a:r>
                <a:rPr lang="en-US" sz="1200" dirty="0"/>
                <a:t>Network hub</a:t>
              </a:r>
            </a:p>
          </p:txBody>
        </p:sp>
        <p:sp>
          <p:nvSpPr>
            <p:cNvPr id="24" name="TextBox 23">
              <a:extLst>
                <a:ext uri="{FF2B5EF4-FFF2-40B4-BE49-F238E27FC236}">
                  <a16:creationId xmlns:a16="http://schemas.microsoft.com/office/drawing/2014/main" id="{31713003-A877-4F93-B335-8CF259C90B4E}"/>
                </a:ext>
              </a:extLst>
            </p:cNvPr>
            <p:cNvSpPr txBox="1"/>
            <p:nvPr/>
          </p:nvSpPr>
          <p:spPr>
            <a:xfrm>
              <a:off x="-60613" y="2396836"/>
              <a:ext cx="1240468" cy="276999"/>
            </a:xfrm>
            <a:prstGeom prst="rect">
              <a:avLst/>
            </a:prstGeom>
            <a:noFill/>
          </p:spPr>
          <p:txBody>
            <a:bodyPr wrap="none" rtlCol="0">
              <a:spAutoFit/>
            </a:bodyPr>
            <a:lstStyle/>
            <a:p>
              <a:r>
                <a:rPr lang="en-US" sz="1200" dirty="0"/>
                <a:t>Wireless speaker</a:t>
              </a:r>
            </a:p>
          </p:txBody>
        </p:sp>
        <p:sp>
          <p:nvSpPr>
            <p:cNvPr id="25" name="TextBox 24">
              <a:extLst>
                <a:ext uri="{FF2B5EF4-FFF2-40B4-BE49-F238E27FC236}">
                  <a16:creationId xmlns:a16="http://schemas.microsoft.com/office/drawing/2014/main" id="{CA709D90-AA98-48DE-B3E3-EA9DBC9088E8}"/>
                </a:ext>
              </a:extLst>
            </p:cNvPr>
            <p:cNvSpPr txBox="1"/>
            <p:nvPr/>
          </p:nvSpPr>
          <p:spPr>
            <a:xfrm>
              <a:off x="-63289" y="3266321"/>
              <a:ext cx="978473" cy="276999"/>
            </a:xfrm>
            <a:prstGeom prst="rect">
              <a:avLst/>
            </a:prstGeom>
            <a:noFill/>
          </p:spPr>
          <p:txBody>
            <a:bodyPr wrap="none" rtlCol="0">
              <a:spAutoFit/>
            </a:bodyPr>
            <a:lstStyle/>
            <a:p>
              <a:r>
                <a:rPr lang="en-US" sz="1200" dirty="0"/>
                <a:t>Smart Fridge</a:t>
              </a:r>
            </a:p>
          </p:txBody>
        </p:sp>
        <p:sp>
          <p:nvSpPr>
            <p:cNvPr id="26" name="TextBox 25">
              <a:extLst>
                <a:ext uri="{FF2B5EF4-FFF2-40B4-BE49-F238E27FC236}">
                  <a16:creationId xmlns:a16="http://schemas.microsoft.com/office/drawing/2014/main" id="{A191378F-AD08-439F-8FC0-15E16BCD75BF}"/>
                </a:ext>
              </a:extLst>
            </p:cNvPr>
            <p:cNvSpPr txBox="1"/>
            <p:nvPr/>
          </p:nvSpPr>
          <p:spPr>
            <a:xfrm>
              <a:off x="-53222" y="4172194"/>
              <a:ext cx="990977" cy="276999"/>
            </a:xfrm>
            <a:prstGeom prst="rect">
              <a:avLst/>
            </a:prstGeom>
            <a:noFill/>
          </p:spPr>
          <p:txBody>
            <a:bodyPr wrap="none" rtlCol="0">
              <a:spAutoFit/>
            </a:bodyPr>
            <a:lstStyle/>
            <a:p>
              <a:r>
                <a:rPr lang="en-US" sz="1200" dirty="0"/>
                <a:t>Smart phone</a:t>
              </a:r>
            </a:p>
          </p:txBody>
        </p:sp>
        <p:sp>
          <p:nvSpPr>
            <p:cNvPr id="27" name="TextBox 26">
              <a:extLst>
                <a:ext uri="{FF2B5EF4-FFF2-40B4-BE49-F238E27FC236}">
                  <a16:creationId xmlns:a16="http://schemas.microsoft.com/office/drawing/2014/main" id="{FA88CE74-9D35-44DB-9021-1BAF4AA92A5E}"/>
                </a:ext>
              </a:extLst>
            </p:cNvPr>
            <p:cNvSpPr txBox="1"/>
            <p:nvPr/>
          </p:nvSpPr>
          <p:spPr>
            <a:xfrm>
              <a:off x="-53222" y="4973229"/>
              <a:ext cx="968342" cy="276999"/>
            </a:xfrm>
            <a:prstGeom prst="rect">
              <a:avLst/>
            </a:prstGeom>
            <a:noFill/>
          </p:spPr>
          <p:txBody>
            <a:bodyPr wrap="none" rtlCol="0">
              <a:spAutoFit/>
            </a:bodyPr>
            <a:lstStyle/>
            <a:p>
              <a:r>
                <a:rPr lang="en-US" sz="1200" dirty="0"/>
                <a:t>Smart watch</a:t>
              </a:r>
            </a:p>
          </p:txBody>
        </p:sp>
        <p:sp>
          <p:nvSpPr>
            <p:cNvPr id="28" name="TextBox 27">
              <a:extLst>
                <a:ext uri="{FF2B5EF4-FFF2-40B4-BE49-F238E27FC236}">
                  <a16:creationId xmlns:a16="http://schemas.microsoft.com/office/drawing/2014/main" id="{6D591BC6-0262-4AA1-BF3E-49F486D0270B}"/>
                </a:ext>
              </a:extLst>
            </p:cNvPr>
            <p:cNvSpPr txBox="1"/>
            <p:nvPr/>
          </p:nvSpPr>
          <p:spPr>
            <a:xfrm>
              <a:off x="-58224" y="5826471"/>
              <a:ext cx="922047" cy="276999"/>
            </a:xfrm>
            <a:prstGeom prst="rect">
              <a:avLst/>
            </a:prstGeom>
            <a:noFill/>
          </p:spPr>
          <p:txBody>
            <a:bodyPr wrap="none" rtlCol="0">
              <a:spAutoFit/>
            </a:bodyPr>
            <a:lstStyle/>
            <a:p>
              <a:r>
                <a:rPr lang="en-US" sz="1200" dirty="0"/>
                <a:t>Google Hub</a:t>
              </a:r>
            </a:p>
          </p:txBody>
        </p:sp>
        <p:cxnSp>
          <p:nvCxnSpPr>
            <p:cNvPr id="29" name="Straight Arrow Connector 28">
              <a:extLst>
                <a:ext uri="{FF2B5EF4-FFF2-40B4-BE49-F238E27FC236}">
                  <a16:creationId xmlns:a16="http://schemas.microsoft.com/office/drawing/2014/main" id="{0251F05E-8878-4107-8847-E67FBEE3E069}"/>
                </a:ext>
              </a:extLst>
            </p:cNvPr>
            <p:cNvCxnSpPr>
              <a:cxnSpLocks/>
              <a:stCxn id="5" idx="1"/>
              <a:endCxn id="13" idx="1"/>
            </p:cNvCxnSpPr>
            <p:nvPr/>
          </p:nvCxnSpPr>
          <p:spPr>
            <a:xfrm flipV="1">
              <a:off x="1179855" y="403492"/>
              <a:ext cx="241686" cy="57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5B1612F5-69D8-4F82-B461-0CA911CC8B70}"/>
                </a:ext>
              </a:extLst>
            </p:cNvPr>
            <p:cNvCxnSpPr>
              <a:cxnSpLocks/>
              <a:stCxn id="6" idx="3"/>
              <a:endCxn id="14" idx="1"/>
            </p:cNvCxnSpPr>
            <p:nvPr/>
          </p:nvCxnSpPr>
          <p:spPr>
            <a:xfrm>
              <a:off x="1068709" y="1217207"/>
              <a:ext cx="352832" cy="4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4350ECE7-ECBE-4EFC-9302-35FA92498633}"/>
                </a:ext>
              </a:extLst>
            </p:cNvPr>
            <p:cNvCxnSpPr>
              <a:stCxn id="7" idx="3"/>
              <a:endCxn id="15" idx="1"/>
            </p:cNvCxnSpPr>
            <p:nvPr/>
          </p:nvCxnSpPr>
          <p:spPr>
            <a:xfrm>
              <a:off x="1034470" y="2096306"/>
              <a:ext cx="387070" cy="8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BBBD13D1-F312-4029-B523-A41E604A615F}"/>
                </a:ext>
              </a:extLst>
            </p:cNvPr>
            <p:cNvCxnSpPr>
              <a:stCxn id="11" idx="3"/>
              <a:endCxn id="16" idx="1"/>
            </p:cNvCxnSpPr>
            <p:nvPr/>
          </p:nvCxnSpPr>
          <p:spPr>
            <a:xfrm flipV="1">
              <a:off x="1196576" y="2954195"/>
              <a:ext cx="224963" cy="60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528E826A-901F-441A-8AF7-7DCDD530BF32}"/>
                </a:ext>
              </a:extLst>
            </p:cNvPr>
            <p:cNvCxnSpPr>
              <a:cxnSpLocks/>
              <a:stCxn id="12" idx="1"/>
              <a:endCxn id="17" idx="1"/>
            </p:cNvCxnSpPr>
            <p:nvPr/>
          </p:nvCxnSpPr>
          <p:spPr>
            <a:xfrm>
              <a:off x="1111586" y="3841998"/>
              <a:ext cx="30995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32DE4FE7-B3F5-44A2-A464-61917985FBEB}"/>
                </a:ext>
              </a:extLst>
            </p:cNvPr>
            <p:cNvCxnSpPr>
              <a:stCxn id="8" idx="3"/>
              <a:endCxn id="18" idx="1"/>
            </p:cNvCxnSpPr>
            <p:nvPr/>
          </p:nvCxnSpPr>
          <p:spPr>
            <a:xfrm flipV="1">
              <a:off x="985211" y="4677890"/>
              <a:ext cx="436326" cy="40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22C44910-8417-4751-90E3-26AF03E2FC16}"/>
                </a:ext>
              </a:extLst>
            </p:cNvPr>
            <p:cNvCxnSpPr>
              <a:stCxn id="9" idx="3"/>
              <a:endCxn id="19" idx="1"/>
            </p:cNvCxnSpPr>
            <p:nvPr/>
          </p:nvCxnSpPr>
          <p:spPr>
            <a:xfrm>
              <a:off x="1119377" y="5537772"/>
              <a:ext cx="302159" cy="34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E79A272D-869F-47E3-8C7B-2C07E50BAEEF}"/>
                </a:ext>
              </a:extLst>
            </p:cNvPr>
            <p:cNvCxnSpPr>
              <a:stCxn id="10" idx="3"/>
              <a:endCxn id="20" idx="1"/>
            </p:cNvCxnSpPr>
            <p:nvPr/>
          </p:nvCxnSpPr>
          <p:spPr>
            <a:xfrm>
              <a:off x="965707" y="6454557"/>
              <a:ext cx="455828" cy="56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96" name="Group 95">
            <a:extLst>
              <a:ext uri="{FF2B5EF4-FFF2-40B4-BE49-F238E27FC236}">
                <a16:creationId xmlns:a16="http://schemas.microsoft.com/office/drawing/2014/main" id="{BD796272-ADB3-4F32-AF70-D769748BE3BE}"/>
              </a:ext>
            </a:extLst>
          </p:cNvPr>
          <p:cNvGrpSpPr/>
          <p:nvPr/>
        </p:nvGrpSpPr>
        <p:grpSpPr>
          <a:xfrm>
            <a:off x="2516237" y="405857"/>
            <a:ext cx="709574" cy="6057043"/>
            <a:chOff x="2516236" y="405857"/>
            <a:chExt cx="889308" cy="6057043"/>
          </a:xfrm>
        </p:grpSpPr>
        <p:cxnSp>
          <p:nvCxnSpPr>
            <p:cNvPr id="59" name="Straight Connector 58">
              <a:extLst>
                <a:ext uri="{FF2B5EF4-FFF2-40B4-BE49-F238E27FC236}">
                  <a16:creationId xmlns:a16="http://schemas.microsoft.com/office/drawing/2014/main" id="{1D824964-74D2-4655-8BEB-4B9FC76BD9A2}"/>
                </a:ext>
              </a:extLst>
            </p:cNvPr>
            <p:cNvCxnSpPr/>
            <p:nvPr/>
          </p:nvCxnSpPr>
          <p:spPr>
            <a:xfrm>
              <a:off x="2897411" y="407724"/>
              <a:ext cx="0" cy="6051065"/>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37D7CA4F-C369-43F2-9109-1E971919EC64}"/>
                </a:ext>
              </a:extLst>
            </p:cNvPr>
            <p:cNvCxnSpPr>
              <a:cxnSpLocks/>
            </p:cNvCxnSpPr>
            <p:nvPr/>
          </p:nvCxnSpPr>
          <p:spPr>
            <a:xfrm flipV="1">
              <a:off x="2531992" y="405857"/>
              <a:ext cx="372573" cy="5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2200ED18-9509-49B1-9612-4853B6B4D6E6}"/>
                </a:ext>
              </a:extLst>
            </p:cNvPr>
            <p:cNvCxnSpPr>
              <a:cxnSpLocks/>
            </p:cNvCxnSpPr>
            <p:nvPr/>
          </p:nvCxnSpPr>
          <p:spPr>
            <a:xfrm>
              <a:off x="2526971" y="5560047"/>
              <a:ext cx="3737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A291F4AA-4C2D-4BAB-A85E-3E03236C37B5}"/>
                </a:ext>
              </a:extLst>
            </p:cNvPr>
            <p:cNvCxnSpPr>
              <a:cxnSpLocks/>
            </p:cNvCxnSpPr>
            <p:nvPr/>
          </p:nvCxnSpPr>
          <p:spPr>
            <a:xfrm flipV="1">
              <a:off x="2516236" y="1213272"/>
              <a:ext cx="372573" cy="5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C3F4AAC8-0955-4563-B8B2-13445223E3F4}"/>
                </a:ext>
              </a:extLst>
            </p:cNvPr>
            <p:cNvCxnSpPr>
              <a:cxnSpLocks/>
            </p:cNvCxnSpPr>
            <p:nvPr/>
          </p:nvCxnSpPr>
          <p:spPr>
            <a:xfrm flipV="1">
              <a:off x="2524837" y="2110076"/>
              <a:ext cx="372573" cy="5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CFB3F5CD-D6E6-4EA8-8A86-E4C9DE4474C0}"/>
                </a:ext>
              </a:extLst>
            </p:cNvPr>
            <p:cNvCxnSpPr>
              <a:cxnSpLocks/>
            </p:cNvCxnSpPr>
            <p:nvPr/>
          </p:nvCxnSpPr>
          <p:spPr>
            <a:xfrm flipV="1">
              <a:off x="2529966" y="2959747"/>
              <a:ext cx="372573" cy="5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7BDDE8C0-9804-4E20-A692-302414EF5D21}"/>
                </a:ext>
              </a:extLst>
            </p:cNvPr>
            <p:cNvCxnSpPr>
              <a:cxnSpLocks/>
            </p:cNvCxnSpPr>
            <p:nvPr/>
          </p:nvCxnSpPr>
          <p:spPr>
            <a:xfrm flipV="1">
              <a:off x="2516236" y="3827760"/>
              <a:ext cx="372573" cy="5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D4E582B5-7625-4D53-B3EE-CFFD133E1DD9}"/>
                </a:ext>
              </a:extLst>
            </p:cNvPr>
            <p:cNvCxnSpPr>
              <a:cxnSpLocks/>
            </p:cNvCxnSpPr>
            <p:nvPr/>
          </p:nvCxnSpPr>
          <p:spPr>
            <a:xfrm flipV="1">
              <a:off x="2516236" y="4668564"/>
              <a:ext cx="372573" cy="5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8C2E12EE-A59D-49A9-B637-03F5132085A5}"/>
                </a:ext>
              </a:extLst>
            </p:cNvPr>
            <p:cNvCxnSpPr>
              <a:cxnSpLocks/>
            </p:cNvCxnSpPr>
            <p:nvPr/>
          </p:nvCxnSpPr>
          <p:spPr>
            <a:xfrm flipV="1">
              <a:off x="2524837" y="6462383"/>
              <a:ext cx="372573" cy="5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3CCD3A71-C68A-4C2C-957A-2E4A81280495}"/>
                </a:ext>
              </a:extLst>
            </p:cNvPr>
            <p:cNvCxnSpPr>
              <a:cxnSpLocks/>
            </p:cNvCxnSpPr>
            <p:nvPr/>
          </p:nvCxnSpPr>
          <p:spPr>
            <a:xfrm>
              <a:off x="2902539" y="3433256"/>
              <a:ext cx="5030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39" name="Group 38">
            <a:extLst>
              <a:ext uri="{FF2B5EF4-FFF2-40B4-BE49-F238E27FC236}">
                <a16:creationId xmlns:a16="http://schemas.microsoft.com/office/drawing/2014/main" id="{8963E659-2A5C-4D78-9ECE-84CE5636E75A}"/>
              </a:ext>
            </a:extLst>
          </p:cNvPr>
          <p:cNvGrpSpPr/>
          <p:nvPr/>
        </p:nvGrpSpPr>
        <p:grpSpPr>
          <a:xfrm>
            <a:off x="3438823" y="135397"/>
            <a:ext cx="1904196" cy="6587206"/>
            <a:chOff x="3494862" y="135397"/>
            <a:chExt cx="1904196" cy="6587206"/>
          </a:xfrm>
        </p:grpSpPr>
        <p:sp>
          <p:nvSpPr>
            <p:cNvPr id="82" name="TextBox 81">
              <a:extLst>
                <a:ext uri="{FF2B5EF4-FFF2-40B4-BE49-F238E27FC236}">
                  <a16:creationId xmlns:a16="http://schemas.microsoft.com/office/drawing/2014/main" id="{AC098791-3DEC-4E59-BAFC-F76E88F398A4}"/>
                </a:ext>
              </a:extLst>
            </p:cNvPr>
            <p:cNvSpPr txBox="1"/>
            <p:nvPr/>
          </p:nvSpPr>
          <p:spPr>
            <a:xfrm>
              <a:off x="3514292" y="5891606"/>
              <a:ext cx="1860638" cy="830997"/>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Texts and Natural Language Processing (NLP)</a:t>
              </a:r>
            </a:p>
          </p:txBody>
        </p:sp>
        <p:sp>
          <p:nvSpPr>
            <p:cNvPr id="83" name="TextBox 82">
              <a:extLst>
                <a:ext uri="{FF2B5EF4-FFF2-40B4-BE49-F238E27FC236}">
                  <a16:creationId xmlns:a16="http://schemas.microsoft.com/office/drawing/2014/main" id="{3EDD2E79-327F-48BC-85E7-ED14455265B4}"/>
                </a:ext>
              </a:extLst>
            </p:cNvPr>
            <p:cNvSpPr txBox="1"/>
            <p:nvPr/>
          </p:nvSpPr>
          <p:spPr>
            <a:xfrm>
              <a:off x="3538422" y="135397"/>
              <a:ext cx="1860636" cy="584775"/>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Video Processing &amp; Recognition</a:t>
              </a:r>
            </a:p>
          </p:txBody>
        </p:sp>
        <p:sp>
          <p:nvSpPr>
            <p:cNvPr id="84" name="TextBox 83">
              <a:extLst>
                <a:ext uri="{FF2B5EF4-FFF2-40B4-BE49-F238E27FC236}">
                  <a16:creationId xmlns:a16="http://schemas.microsoft.com/office/drawing/2014/main" id="{FEB9CFC6-BDC8-446C-85E6-CD70578D6E7B}"/>
                </a:ext>
              </a:extLst>
            </p:cNvPr>
            <p:cNvSpPr txBox="1"/>
            <p:nvPr/>
          </p:nvSpPr>
          <p:spPr>
            <a:xfrm>
              <a:off x="3514294" y="1185586"/>
              <a:ext cx="1860636" cy="584775"/>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Image Processing &amp; Recognition</a:t>
              </a:r>
            </a:p>
          </p:txBody>
        </p:sp>
        <p:sp>
          <p:nvSpPr>
            <p:cNvPr id="85" name="TextBox 84">
              <a:extLst>
                <a:ext uri="{FF2B5EF4-FFF2-40B4-BE49-F238E27FC236}">
                  <a16:creationId xmlns:a16="http://schemas.microsoft.com/office/drawing/2014/main" id="{DC586C6A-0154-48CF-A4A6-913FF3D9BA28}"/>
                </a:ext>
              </a:extLst>
            </p:cNvPr>
            <p:cNvSpPr txBox="1"/>
            <p:nvPr/>
          </p:nvSpPr>
          <p:spPr>
            <a:xfrm>
              <a:off x="3494862" y="3333277"/>
              <a:ext cx="1860636" cy="830997"/>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Audio and Signal Processing &amp; Recognition</a:t>
              </a:r>
            </a:p>
          </p:txBody>
        </p:sp>
        <p:sp>
          <p:nvSpPr>
            <p:cNvPr id="86" name="TextBox 85">
              <a:extLst>
                <a:ext uri="{FF2B5EF4-FFF2-40B4-BE49-F238E27FC236}">
                  <a16:creationId xmlns:a16="http://schemas.microsoft.com/office/drawing/2014/main" id="{E7B16B51-C0BB-4B70-A1A0-9988FAB33FC1}"/>
                </a:ext>
              </a:extLst>
            </p:cNvPr>
            <p:cNvSpPr txBox="1"/>
            <p:nvPr/>
          </p:nvSpPr>
          <p:spPr>
            <a:xfrm>
              <a:off x="3514294" y="2233732"/>
              <a:ext cx="1860636" cy="584775"/>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Data and Pattern Mining</a:t>
              </a:r>
            </a:p>
          </p:txBody>
        </p:sp>
        <p:sp>
          <p:nvSpPr>
            <p:cNvPr id="87" name="TextBox 86">
              <a:extLst>
                <a:ext uri="{FF2B5EF4-FFF2-40B4-BE49-F238E27FC236}">
                  <a16:creationId xmlns:a16="http://schemas.microsoft.com/office/drawing/2014/main" id="{BA19CB60-8D6A-4C6A-BF59-E712805FA560}"/>
                </a:ext>
              </a:extLst>
            </p:cNvPr>
            <p:cNvSpPr txBox="1"/>
            <p:nvPr/>
          </p:nvSpPr>
          <p:spPr>
            <a:xfrm>
              <a:off x="3514292" y="4663113"/>
              <a:ext cx="1860636" cy="830997"/>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Operational and Log Data Processing and Mining</a:t>
              </a:r>
            </a:p>
          </p:txBody>
        </p:sp>
      </p:grpSp>
      <p:sp>
        <p:nvSpPr>
          <p:cNvPr id="99" name="TextBox 98">
            <a:extLst>
              <a:ext uri="{FF2B5EF4-FFF2-40B4-BE49-F238E27FC236}">
                <a16:creationId xmlns:a16="http://schemas.microsoft.com/office/drawing/2014/main" id="{DA7BCA6B-CCF4-4E66-8704-36BFB6464B91}"/>
              </a:ext>
            </a:extLst>
          </p:cNvPr>
          <p:cNvSpPr txBox="1"/>
          <p:nvPr/>
        </p:nvSpPr>
        <p:spPr>
          <a:xfrm>
            <a:off x="5738165" y="452586"/>
            <a:ext cx="2225227" cy="923330"/>
          </a:xfrm>
          <a:prstGeom prst="rect">
            <a:avLst/>
          </a:prstGeom>
          <a:solidFill>
            <a:schemeClr val="accent4">
              <a:lumMod val="20000"/>
              <a:lumOff val="80000"/>
            </a:schemeClr>
          </a:solidFill>
          <a:ln/>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b="0" i="0" dirty="0">
                <a:solidFill>
                  <a:srgbClr val="212529"/>
                </a:solidFill>
                <a:effectLst/>
                <a:latin typeface="-apple-system"/>
              </a:rPr>
              <a:t>Unified Cyber Ontology (UCO) and CASE Ontology </a:t>
            </a:r>
            <a:endParaRPr lang="en-US" dirty="0">
              <a:solidFill>
                <a:schemeClr val="tx1"/>
              </a:solidFill>
            </a:endParaRPr>
          </a:p>
        </p:txBody>
      </p:sp>
      <p:cxnSp>
        <p:nvCxnSpPr>
          <p:cNvPr id="61" name="Straight Arrow Connector 60">
            <a:extLst>
              <a:ext uri="{FF2B5EF4-FFF2-40B4-BE49-F238E27FC236}">
                <a16:creationId xmlns:a16="http://schemas.microsoft.com/office/drawing/2014/main" id="{9D323A9F-3CD0-43E6-A335-4F4AF9AB5D3C}"/>
              </a:ext>
            </a:extLst>
          </p:cNvPr>
          <p:cNvCxnSpPr>
            <a:stCxn id="99" idx="2"/>
            <a:endCxn id="2" idx="0"/>
          </p:cNvCxnSpPr>
          <p:nvPr/>
        </p:nvCxnSpPr>
        <p:spPr>
          <a:xfrm flipH="1">
            <a:off x="6847316" y="1375916"/>
            <a:ext cx="3463" cy="4684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65" name="Group 64">
            <a:extLst>
              <a:ext uri="{FF2B5EF4-FFF2-40B4-BE49-F238E27FC236}">
                <a16:creationId xmlns:a16="http://schemas.microsoft.com/office/drawing/2014/main" id="{1BDFCC68-FA31-458A-BEB0-14A70F3A5364}"/>
              </a:ext>
            </a:extLst>
          </p:cNvPr>
          <p:cNvGrpSpPr/>
          <p:nvPr/>
        </p:nvGrpSpPr>
        <p:grpSpPr>
          <a:xfrm>
            <a:off x="5745162" y="1844346"/>
            <a:ext cx="2204308" cy="3732233"/>
            <a:chOff x="6000840" y="1822819"/>
            <a:chExt cx="2204308" cy="3732233"/>
          </a:xfrm>
        </p:grpSpPr>
        <p:grpSp>
          <p:nvGrpSpPr>
            <p:cNvPr id="3" name="Group 2">
              <a:extLst>
                <a:ext uri="{FF2B5EF4-FFF2-40B4-BE49-F238E27FC236}">
                  <a16:creationId xmlns:a16="http://schemas.microsoft.com/office/drawing/2014/main" id="{67502B97-E694-48FC-A209-28C73192F2BC}"/>
                </a:ext>
              </a:extLst>
            </p:cNvPr>
            <p:cNvGrpSpPr/>
            <p:nvPr/>
          </p:nvGrpSpPr>
          <p:grpSpPr>
            <a:xfrm>
              <a:off x="6000840" y="1822819"/>
              <a:ext cx="2204308" cy="3164000"/>
              <a:chOff x="6000840" y="1822819"/>
              <a:chExt cx="2204308" cy="3164000"/>
            </a:xfrm>
          </p:grpSpPr>
          <p:sp>
            <p:nvSpPr>
              <p:cNvPr id="89" name="TextBox 88">
                <a:extLst>
                  <a:ext uri="{FF2B5EF4-FFF2-40B4-BE49-F238E27FC236}">
                    <a16:creationId xmlns:a16="http://schemas.microsoft.com/office/drawing/2014/main" id="{B9356785-81FD-448B-A54F-F0F9F26448E6}"/>
                  </a:ext>
                </a:extLst>
              </p:cNvPr>
              <p:cNvSpPr txBox="1"/>
              <p:nvPr/>
            </p:nvSpPr>
            <p:spPr>
              <a:xfrm>
                <a:off x="6169130" y="1989869"/>
                <a:ext cx="1860635" cy="584775"/>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AI/ML Cyber Object </a:t>
                </a:r>
                <a:r>
                  <a:rPr lang="en-US" sz="1600" b="1" dirty="0">
                    <a:solidFill>
                      <a:schemeClr val="tx1"/>
                    </a:solidFill>
                  </a:rPr>
                  <a:t>Identification</a:t>
                </a:r>
              </a:p>
            </p:txBody>
          </p:sp>
          <p:sp>
            <p:nvSpPr>
              <p:cNvPr id="90" name="TextBox 89">
                <a:extLst>
                  <a:ext uri="{FF2B5EF4-FFF2-40B4-BE49-F238E27FC236}">
                    <a16:creationId xmlns:a16="http://schemas.microsoft.com/office/drawing/2014/main" id="{FD8DC4D2-9433-43D5-A8C3-E3CD54062F28}"/>
                  </a:ext>
                </a:extLst>
              </p:cNvPr>
              <p:cNvSpPr txBox="1"/>
              <p:nvPr/>
            </p:nvSpPr>
            <p:spPr>
              <a:xfrm>
                <a:off x="6044873" y="2773633"/>
                <a:ext cx="2109148" cy="584775"/>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AI/ML Cyber Object </a:t>
                </a:r>
                <a:r>
                  <a:rPr lang="en-US" sz="1600" b="1" dirty="0">
                    <a:solidFill>
                      <a:schemeClr val="tx1"/>
                    </a:solidFill>
                  </a:rPr>
                  <a:t>(Co)Relation Detection</a:t>
                </a:r>
              </a:p>
            </p:txBody>
          </p:sp>
          <p:sp>
            <p:nvSpPr>
              <p:cNvPr id="91" name="TextBox 90">
                <a:extLst>
                  <a:ext uri="{FF2B5EF4-FFF2-40B4-BE49-F238E27FC236}">
                    <a16:creationId xmlns:a16="http://schemas.microsoft.com/office/drawing/2014/main" id="{50610D63-6B84-4D68-B767-7287780545A3}"/>
                  </a:ext>
                </a:extLst>
              </p:cNvPr>
              <p:cNvSpPr txBox="1"/>
              <p:nvPr/>
            </p:nvSpPr>
            <p:spPr>
              <a:xfrm>
                <a:off x="6169130" y="3523785"/>
                <a:ext cx="1860635" cy="584775"/>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AI/ML Cyber Object  </a:t>
                </a:r>
              </a:p>
              <a:p>
                <a:pPr algn="ctr"/>
                <a:r>
                  <a:rPr lang="en-US" sz="1600" b="1" dirty="0">
                    <a:solidFill>
                      <a:schemeClr val="tx1"/>
                    </a:solidFill>
                  </a:rPr>
                  <a:t>De-Duplication</a:t>
                </a:r>
              </a:p>
            </p:txBody>
          </p:sp>
          <p:sp>
            <p:nvSpPr>
              <p:cNvPr id="2" name="Rectangle: Rounded Corners 1">
                <a:extLst>
                  <a:ext uri="{FF2B5EF4-FFF2-40B4-BE49-F238E27FC236}">
                    <a16:creationId xmlns:a16="http://schemas.microsoft.com/office/drawing/2014/main" id="{57AA0091-F533-4F57-B3D7-948AF68911FF}"/>
                  </a:ext>
                </a:extLst>
              </p:cNvPr>
              <p:cNvSpPr/>
              <p:nvPr/>
            </p:nvSpPr>
            <p:spPr>
              <a:xfrm>
                <a:off x="6000840" y="1822819"/>
                <a:ext cx="2204308" cy="31640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TextBox 92">
                <a:extLst>
                  <a:ext uri="{FF2B5EF4-FFF2-40B4-BE49-F238E27FC236}">
                    <a16:creationId xmlns:a16="http://schemas.microsoft.com/office/drawing/2014/main" id="{506E9B7B-0BF8-4B1E-923B-D1CE3302CE59}"/>
                  </a:ext>
                </a:extLst>
              </p:cNvPr>
              <p:cNvSpPr txBox="1"/>
              <p:nvPr/>
            </p:nvSpPr>
            <p:spPr>
              <a:xfrm>
                <a:off x="6169129" y="4259176"/>
                <a:ext cx="1874657" cy="584775"/>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AI/ML </a:t>
                </a:r>
                <a:r>
                  <a:rPr lang="en-US" sz="1600" b="1" dirty="0">
                    <a:solidFill>
                      <a:schemeClr val="tx1"/>
                    </a:solidFill>
                  </a:rPr>
                  <a:t>Explanation &amp; Viz Generation</a:t>
                </a:r>
              </a:p>
            </p:txBody>
          </p:sp>
        </p:grpSp>
        <p:sp>
          <p:nvSpPr>
            <p:cNvPr id="106" name="TextBox 105">
              <a:extLst>
                <a:ext uri="{FF2B5EF4-FFF2-40B4-BE49-F238E27FC236}">
                  <a16:creationId xmlns:a16="http://schemas.microsoft.com/office/drawing/2014/main" id="{C41E8DC5-C73F-4E70-8281-26415B83C8C8}"/>
                </a:ext>
              </a:extLst>
            </p:cNvPr>
            <p:cNvSpPr txBox="1"/>
            <p:nvPr/>
          </p:nvSpPr>
          <p:spPr>
            <a:xfrm>
              <a:off x="6169129" y="4970277"/>
              <a:ext cx="1860635" cy="584775"/>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b="1" dirty="0">
                  <a:solidFill>
                    <a:schemeClr val="tx1"/>
                  </a:solidFill>
                </a:rPr>
                <a:t>XAI-powered HIFI </a:t>
              </a:r>
              <a:r>
                <a:rPr lang="en-US" sz="1600" dirty="0">
                  <a:solidFill>
                    <a:schemeClr val="tx1"/>
                  </a:solidFill>
                </a:rPr>
                <a:t>Data Integration</a:t>
              </a:r>
            </a:p>
          </p:txBody>
        </p:sp>
      </p:grpSp>
      <p:cxnSp>
        <p:nvCxnSpPr>
          <p:cNvPr id="67" name="Straight Arrow Connector 66">
            <a:extLst>
              <a:ext uri="{FF2B5EF4-FFF2-40B4-BE49-F238E27FC236}">
                <a16:creationId xmlns:a16="http://schemas.microsoft.com/office/drawing/2014/main" id="{D7A20433-8616-43C4-847E-79CD216BD9FF}"/>
              </a:ext>
            </a:extLst>
          </p:cNvPr>
          <p:cNvCxnSpPr>
            <a:stCxn id="83" idx="3"/>
            <a:endCxn id="2" idx="1"/>
          </p:cNvCxnSpPr>
          <p:nvPr/>
        </p:nvCxnSpPr>
        <p:spPr>
          <a:xfrm>
            <a:off x="5343019" y="427785"/>
            <a:ext cx="402143" cy="29985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868372AF-C4C5-4713-9A71-F16BBD2F39BA}"/>
              </a:ext>
            </a:extLst>
          </p:cNvPr>
          <p:cNvCxnSpPr>
            <a:stCxn id="84" idx="3"/>
            <a:endCxn id="2" idx="1"/>
          </p:cNvCxnSpPr>
          <p:nvPr/>
        </p:nvCxnSpPr>
        <p:spPr>
          <a:xfrm>
            <a:off x="5318891" y="1477974"/>
            <a:ext cx="426271" cy="19483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A38E5065-163F-4D85-8173-519BF4BFDDD4}"/>
              </a:ext>
            </a:extLst>
          </p:cNvPr>
          <p:cNvCxnSpPr>
            <a:stCxn id="86" idx="3"/>
            <a:endCxn id="2" idx="1"/>
          </p:cNvCxnSpPr>
          <p:nvPr/>
        </p:nvCxnSpPr>
        <p:spPr>
          <a:xfrm>
            <a:off x="5318891" y="2526120"/>
            <a:ext cx="426271" cy="9002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DCFDD215-FA4D-4E09-82D8-B44C13F6942C}"/>
              </a:ext>
            </a:extLst>
          </p:cNvPr>
          <p:cNvCxnSpPr>
            <a:stCxn id="85" idx="3"/>
            <a:endCxn id="2" idx="1"/>
          </p:cNvCxnSpPr>
          <p:nvPr/>
        </p:nvCxnSpPr>
        <p:spPr>
          <a:xfrm flipV="1">
            <a:off x="5299459" y="3426346"/>
            <a:ext cx="445703" cy="3224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18609EE6-67F9-4984-A008-C6D9D3388620}"/>
              </a:ext>
            </a:extLst>
          </p:cNvPr>
          <p:cNvCxnSpPr>
            <a:stCxn id="87" idx="3"/>
            <a:endCxn id="2" idx="1"/>
          </p:cNvCxnSpPr>
          <p:nvPr/>
        </p:nvCxnSpPr>
        <p:spPr>
          <a:xfrm flipV="1">
            <a:off x="5318889" y="3426346"/>
            <a:ext cx="426273" cy="16522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AC6ACDE1-7E15-432B-B843-445EBC283225}"/>
              </a:ext>
            </a:extLst>
          </p:cNvPr>
          <p:cNvCxnSpPr>
            <a:stCxn id="82" idx="3"/>
            <a:endCxn id="2" idx="1"/>
          </p:cNvCxnSpPr>
          <p:nvPr/>
        </p:nvCxnSpPr>
        <p:spPr>
          <a:xfrm flipV="1">
            <a:off x="5318891" y="3426346"/>
            <a:ext cx="426271" cy="28807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03" name="Group 102">
            <a:extLst>
              <a:ext uri="{FF2B5EF4-FFF2-40B4-BE49-F238E27FC236}">
                <a16:creationId xmlns:a16="http://schemas.microsoft.com/office/drawing/2014/main" id="{FEF3E415-40F8-4FA4-8D88-037C9BE93FC6}"/>
              </a:ext>
            </a:extLst>
          </p:cNvPr>
          <p:cNvGrpSpPr/>
          <p:nvPr/>
        </p:nvGrpSpPr>
        <p:grpSpPr>
          <a:xfrm>
            <a:off x="6941809" y="5444055"/>
            <a:ext cx="3199717" cy="1277622"/>
            <a:chOff x="6941810" y="5444055"/>
            <a:chExt cx="2920154" cy="1277622"/>
          </a:xfrm>
        </p:grpSpPr>
        <p:grpSp>
          <p:nvGrpSpPr>
            <p:cNvPr id="125" name="Group 124">
              <a:extLst>
                <a:ext uri="{FF2B5EF4-FFF2-40B4-BE49-F238E27FC236}">
                  <a16:creationId xmlns:a16="http://schemas.microsoft.com/office/drawing/2014/main" id="{83974F4F-3D56-4DE9-A331-75B332773E5B}"/>
                </a:ext>
              </a:extLst>
            </p:cNvPr>
            <p:cNvGrpSpPr/>
            <p:nvPr/>
          </p:nvGrpSpPr>
          <p:grpSpPr>
            <a:xfrm>
              <a:off x="7731963" y="5444055"/>
              <a:ext cx="1698070" cy="1277622"/>
              <a:chOff x="4863325" y="2905409"/>
              <a:chExt cx="1698070" cy="1277622"/>
            </a:xfrm>
          </p:grpSpPr>
          <p:pic>
            <p:nvPicPr>
              <p:cNvPr id="126" name="Picture 26" descr="What skills are necessary for a data analyst? – Film Daily">
                <a:extLst>
                  <a:ext uri="{FF2B5EF4-FFF2-40B4-BE49-F238E27FC236}">
                    <a16:creationId xmlns:a16="http://schemas.microsoft.com/office/drawing/2014/main" id="{9884FF4D-5A6D-4F7E-9154-4A4812672B5A}"/>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165476" y="2905409"/>
                <a:ext cx="978472" cy="978472"/>
              </a:xfrm>
              <a:prstGeom prst="rect">
                <a:avLst/>
              </a:prstGeom>
              <a:noFill/>
              <a:extLst>
                <a:ext uri="{909E8E84-426E-40DD-AFC4-6F175D3DCCD1}">
                  <a14:hiddenFill xmlns:a14="http://schemas.microsoft.com/office/drawing/2010/main">
                    <a:solidFill>
                      <a:srgbClr val="FFFFFF"/>
                    </a:solidFill>
                  </a14:hiddenFill>
                </a:ext>
              </a:extLst>
            </p:spPr>
          </p:pic>
          <p:sp>
            <p:nvSpPr>
              <p:cNvPr id="127" name="TextBox 126">
                <a:extLst>
                  <a:ext uri="{FF2B5EF4-FFF2-40B4-BE49-F238E27FC236}">
                    <a16:creationId xmlns:a16="http://schemas.microsoft.com/office/drawing/2014/main" id="{3A78E28E-6B4B-4B63-AED6-7A81179E8EF3}"/>
                  </a:ext>
                </a:extLst>
              </p:cNvPr>
              <p:cNvSpPr txBox="1"/>
              <p:nvPr/>
            </p:nvSpPr>
            <p:spPr>
              <a:xfrm>
                <a:off x="4863325" y="3813699"/>
                <a:ext cx="1698070" cy="369332"/>
              </a:xfrm>
              <a:prstGeom prst="rect">
                <a:avLst/>
              </a:prstGeom>
              <a:noFill/>
            </p:spPr>
            <p:txBody>
              <a:bodyPr wrap="square" rtlCol="0">
                <a:spAutoFit/>
              </a:bodyPr>
              <a:lstStyle/>
              <a:p>
                <a:r>
                  <a:rPr lang="en-US" dirty="0"/>
                  <a:t>Forensic Analyst</a:t>
                </a:r>
              </a:p>
            </p:txBody>
          </p:sp>
        </p:grpSp>
        <p:sp>
          <p:nvSpPr>
            <p:cNvPr id="128" name="Arrow: Bent 127">
              <a:extLst>
                <a:ext uri="{FF2B5EF4-FFF2-40B4-BE49-F238E27FC236}">
                  <a16:creationId xmlns:a16="http://schemas.microsoft.com/office/drawing/2014/main" id="{71642015-B799-42C6-B79D-E4C7D7D13103}"/>
                </a:ext>
              </a:extLst>
            </p:cNvPr>
            <p:cNvSpPr/>
            <p:nvPr/>
          </p:nvSpPr>
          <p:spPr>
            <a:xfrm rot="10800000">
              <a:off x="9139247" y="5576579"/>
              <a:ext cx="722717" cy="885804"/>
            </a:xfrm>
            <a:prstGeom prst="bentArrow">
              <a:avLst>
                <a:gd name="adj1" fmla="val 15486"/>
                <a:gd name="adj2" fmla="val 25000"/>
                <a:gd name="adj3" fmla="val 25000"/>
                <a:gd name="adj4" fmla="val 750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7" name="Arrow: Bent 136">
              <a:extLst>
                <a:ext uri="{FF2B5EF4-FFF2-40B4-BE49-F238E27FC236}">
                  <a16:creationId xmlns:a16="http://schemas.microsoft.com/office/drawing/2014/main" id="{E6D9EB59-FFC4-451C-BBAF-AE764DB3311D}"/>
                </a:ext>
              </a:extLst>
            </p:cNvPr>
            <p:cNvSpPr/>
            <p:nvPr/>
          </p:nvSpPr>
          <p:spPr>
            <a:xfrm rot="5400000" flipH="1" flipV="1">
              <a:off x="6987005" y="5531384"/>
              <a:ext cx="776779" cy="867170"/>
            </a:xfrm>
            <a:prstGeom prst="bentArrow">
              <a:avLst>
                <a:gd name="adj1" fmla="val 15557"/>
                <a:gd name="adj2" fmla="val 25000"/>
                <a:gd name="adj3" fmla="val 25000"/>
                <a:gd name="adj4" fmla="val 750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07" name="Group 106">
            <a:extLst>
              <a:ext uri="{FF2B5EF4-FFF2-40B4-BE49-F238E27FC236}">
                <a16:creationId xmlns:a16="http://schemas.microsoft.com/office/drawing/2014/main" id="{4DF5D896-99AE-46E1-8740-F4D8239BABC8}"/>
              </a:ext>
            </a:extLst>
          </p:cNvPr>
          <p:cNvGrpSpPr/>
          <p:nvPr/>
        </p:nvGrpSpPr>
        <p:grpSpPr>
          <a:xfrm>
            <a:off x="8332791" y="2250949"/>
            <a:ext cx="2479148" cy="3176950"/>
            <a:chOff x="8550377" y="2214785"/>
            <a:chExt cx="2479148" cy="3176950"/>
          </a:xfrm>
        </p:grpSpPr>
        <p:grpSp>
          <p:nvGrpSpPr>
            <p:cNvPr id="120" name="Group 119">
              <a:extLst>
                <a:ext uri="{FF2B5EF4-FFF2-40B4-BE49-F238E27FC236}">
                  <a16:creationId xmlns:a16="http://schemas.microsoft.com/office/drawing/2014/main" id="{1F1F123D-AD0F-41D3-8F69-B4E0AC15FC02}"/>
                </a:ext>
              </a:extLst>
            </p:cNvPr>
            <p:cNvGrpSpPr/>
            <p:nvPr/>
          </p:nvGrpSpPr>
          <p:grpSpPr>
            <a:xfrm>
              <a:off x="8688904" y="2486294"/>
              <a:ext cx="2225227" cy="830997"/>
              <a:chOff x="6740105" y="3017490"/>
              <a:chExt cx="2225227" cy="830997"/>
            </a:xfrm>
          </p:grpSpPr>
          <p:sp>
            <p:nvSpPr>
              <p:cNvPr id="122" name="TextBox 121">
                <a:extLst>
                  <a:ext uri="{FF2B5EF4-FFF2-40B4-BE49-F238E27FC236}">
                    <a16:creationId xmlns:a16="http://schemas.microsoft.com/office/drawing/2014/main" id="{7F1AA018-3D5C-447C-A213-1E38F8A14D63}"/>
                  </a:ext>
                </a:extLst>
              </p:cNvPr>
              <p:cNvSpPr txBox="1"/>
              <p:nvPr/>
            </p:nvSpPr>
            <p:spPr>
              <a:xfrm>
                <a:off x="6740105" y="3017490"/>
                <a:ext cx="2225227" cy="830997"/>
              </a:xfrm>
              <a:prstGeom prst="rect">
                <a:avLst/>
              </a:prstGeom>
              <a:solidFill>
                <a:schemeClr val="accent4">
                  <a:lumMod val="20000"/>
                  <a:lumOff val="80000"/>
                </a:schemeClr>
              </a:solidFill>
              <a:ln/>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1600" b="0" i="0" dirty="0">
                    <a:solidFill>
                      <a:srgbClr val="212529"/>
                    </a:solidFill>
                    <a:effectLst/>
                    <a:latin typeface="-apple-system"/>
                  </a:rPr>
                  <a:t>Cyber-investigation Analysis Standard Expression (CASE) </a:t>
                </a:r>
                <a:endParaRPr lang="en-US" sz="1600" dirty="0">
                  <a:solidFill>
                    <a:schemeClr val="tx1"/>
                  </a:solidFill>
                </a:endParaRPr>
              </a:p>
            </p:txBody>
          </p:sp>
          <p:pic>
            <p:nvPicPr>
              <p:cNvPr id="123" name="Picture 24" descr="Database | Bruker">
                <a:extLst>
                  <a:ext uri="{FF2B5EF4-FFF2-40B4-BE49-F238E27FC236}">
                    <a16:creationId xmlns:a16="http://schemas.microsoft.com/office/drawing/2014/main" id="{F8176C63-633D-44D7-8065-3EEBEB812C88}"/>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flipH="1">
                <a:off x="8422505" y="3178998"/>
                <a:ext cx="500004" cy="500004"/>
              </a:xfrm>
              <a:prstGeom prst="rect">
                <a:avLst/>
              </a:prstGeom>
              <a:noFill/>
              <a:extLst>
                <a:ext uri="{909E8E84-426E-40DD-AFC4-6F175D3DCCD1}">
                  <a14:hiddenFill xmlns:a14="http://schemas.microsoft.com/office/drawing/2010/main">
                    <a:solidFill>
                      <a:srgbClr val="FFFFFF"/>
                    </a:solidFill>
                  </a14:hiddenFill>
                </a:ext>
              </a:extLst>
            </p:spPr>
          </p:pic>
        </p:grpSp>
        <p:sp>
          <p:nvSpPr>
            <p:cNvPr id="139" name="TextBox 138">
              <a:extLst>
                <a:ext uri="{FF2B5EF4-FFF2-40B4-BE49-F238E27FC236}">
                  <a16:creationId xmlns:a16="http://schemas.microsoft.com/office/drawing/2014/main" id="{77C4864B-2170-49CF-A8EB-CC0972CC1DED}"/>
                </a:ext>
              </a:extLst>
            </p:cNvPr>
            <p:cNvSpPr txBox="1"/>
            <p:nvPr/>
          </p:nvSpPr>
          <p:spPr>
            <a:xfrm>
              <a:off x="8787950" y="3583551"/>
              <a:ext cx="2036826" cy="338554"/>
            </a:xfrm>
            <a:prstGeom prst="rect">
              <a:avLst/>
            </a:prstGeom>
            <a:ln/>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sz="1600" dirty="0">
                  <a:solidFill>
                    <a:schemeClr val="tx1"/>
                  </a:solidFill>
                </a:rPr>
                <a:t>Result Visualization</a:t>
              </a:r>
            </a:p>
          </p:txBody>
        </p:sp>
        <p:sp>
          <p:nvSpPr>
            <p:cNvPr id="144" name="TextBox 143">
              <a:extLst>
                <a:ext uri="{FF2B5EF4-FFF2-40B4-BE49-F238E27FC236}">
                  <a16:creationId xmlns:a16="http://schemas.microsoft.com/office/drawing/2014/main" id="{BA9FD147-4597-49EB-85C0-239660C7337D}"/>
                </a:ext>
              </a:extLst>
            </p:cNvPr>
            <p:cNvSpPr txBox="1"/>
            <p:nvPr/>
          </p:nvSpPr>
          <p:spPr>
            <a:xfrm>
              <a:off x="8787950" y="4204731"/>
              <a:ext cx="2036826" cy="338554"/>
            </a:xfrm>
            <a:prstGeom prst="rect">
              <a:avLst/>
            </a:prstGeom>
            <a:ln/>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sz="1600" dirty="0">
                  <a:solidFill>
                    <a:schemeClr val="tx1"/>
                  </a:solidFill>
                </a:rPr>
                <a:t>Result XAI Explanation</a:t>
              </a:r>
            </a:p>
          </p:txBody>
        </p:sp>
        <p:sp>
          <p:nvSpPr>
            <p:cNvPr id="145" name="Rectangle: Rounded Corners 144">
              <a:extLst>
                <a:ext uri="{FF2B5EF4-FFF2-40B4-BE49-F238E27FC236}">
                  <a16:creationId xmlns:a16="http://schemas.microsoft.com/office/drawing/2014/main" id="{A0CD7D1E-8B03-4432-94B6-695252A53293}"/>
                </a:ext>
              </a:extLst>
            </p:cNvPr>
            <p:cNvSpPr/>
            <p:nvPr/>
          </p:nvSpPr>
          <p:spPr>
            <a:xfrm>
              <a:off x="8550377" y="2214785"/>
              <a:ext cx="2479148" cy="25625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TextBox 146">
              <a:extLst>
                <a:ext uri="{FF2B5EF4-FFF2-40B4-BE49-F238E27FC236}">
                  <a16:creationId xmlns:a16="http://schemas.microsoft.com/office/drawing/2014/main" id="{C0BC05A0-700F-48E2-80B0-159E532FF53E}"/>
                </a:ext>
              </a:extLst>
            </p:cNvPr>
            <p:cNvSpPr txBox="1"/>
            <p:nvPr/>
          </p:nvSpPr>
          <p:spPr>
            <a:xfrm>
              <a:off x="8871199" y="4806960"/>
              <a:ext cx="1860635" cy="584775"/>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Integration Results</a:t>
              </a:r>
            </a:p>
          </p:txBody>
        </p:sp>
      </p:grpSp>
      <p:sp>
        <p:nvSpPr>
          <p:cNvPr id="148" name="TextBox 147">
            <a:extLst>
              <a:ext uri="{FF2B5EF4-FFF2-40B4-BE49-F238E27FC236}">
                <a16:creationId xmlns:a16="http://schemas.microsoft.com/office/drawing/2014/main" id="{D79196FC-4828-4B2E-A66A-E03F3E9C11E3}"/>
              </a:ext>
            </a:extLst>
          </p:cNvPr>
          <p:cNvSpPr txBox="1"/>
          <p:nvPr/>
        </p:nvSpPr>
        <p:spPr>
          <a:xfrm>
            <a:off x="11160635" y="3203297"/>
            <a:ext cx="976545"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a:t>
            </a:r>
          </a:p>
        </p:txBody>
      </p:sp>
      <p:sp>
        <p:nvSpPr>
          <p:cNvPr id="149" name="Arrow: Bent 148">
            <a:extLst>
              <a:ext uri="{FF2B5EF4-FFF2-40B4-BE49-F238E27FC236}">
                <a16:creationId xmlns:a16="http://schemas.microsoft.com/office/drawing/2014/main" id="{A5C1D885-A0EE-46BB-B952-8F9E090324F5}"/>
              </a:ext>
            </a:extLst>
          </p:cNvPr>
          <p:cNvSpPr/>
          <p:nvPr/>
        </p:nvSpPr>
        <p:spPr>
          <a:xfrm rot="10800000">
            <a:off x="10052266" y="3962579"/>
            <a:ext cx="1653769" cy="2648484"/>
          </a:xfrm>
          <a:prstGeom prst="bentArrow">
            <a:avLst>
              <a:gd name="adj1" fmla="val 7503"/>
              <a:gd name="adj2" fmla="val 9625"/>
              <a:gd name="adj3" fmla="val 25000"/>
              <a:gd name="adj4" fmla="val 750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0" name="Arrow: Right 149">
            <a:extLst>
              <a:ext uri="{FF2B5EF4-FFF2-40B4-BE49-F238E27FC236}">
                <a16:creationId xmlns:a16="http://schemas.microsoft.com/office/drawing/2014/main" id="{D4C2A8CD-E881-4597-B75B-6DF5CD9D9D2F}"/>
              </a:ext>
            </a:extLst>
          </p:cNvPr>
          <p:cNvSpPr/>
          <p:nvPr/>
        </p:nvSpPr>
        <p:spPr>
          <a:xfrm>
            <a:off x="7973657" y="3363925"/>
            <a:ext cx="354244" cy="245223"/>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Arrow: Right 158">
            <a:extLst>
              <a:ext uri="{FF2B5EF4-FFF2-40B4-BE49-F238E27FC236}">
                <a16:creationId xmlns:a16="http://schemas.microsoft.com/office/drawing/2014/main" id="{4424144A-FD60-4C34-9B97-B6C094580ACC}"/>
              </a:ext>
            </a:extLst>
          </p:cNvPr>
          <p:cNvSpPr/>
          <p:nvPr/>
        </p:nvSpPr>
        <p:spPr>
          <a:xfrm>
            <a:off x="10811040" y="3368342"/>
            <a:ext cx="377741" cy="245223"/>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a:extLst>
              <a:ext uri="{FF2B5EF4-FFF2-40B4-BE49-F238E27FC236}">
                <a16:creationId xmlns:a16="http://schemas.microsoft.com/office/drawing/2014/main" id="{2540C463-A654-4032-B0E7-A4F58E363DEF}"/>
              </a:ext>
            </a:extLst>
          </p:cNvPr>
          <p:cNvSpPr/>
          <p:nvPr/>
        </p:nvSpPr>
        <p:spPr>
          <a:xfrm>
            <a:off x="3236585" y="34228"/>
            <a:ext cx="8923017" cy="681584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66028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7" name="Group 136">
            <a:extLst>
              <a:ext uri="{FF2B5EF4-FFF2-40B4-BE49-F238E27FC236}">
                <a16:creationId xmlns:a16="http://schemas.microsoft.com/office/drawing/2014/main" id="{6F4A17C2-D16E-4FE6-B09A-8EE2232A3DFC}"/>
              </a:ext>
            </a:extLst>
          </p:cNvPr>
          <p:cNvGrpSpPr/>
          <p:nvPr/>
        </p:nvGrpSpPr>
        <p:grpSpPr>
          <a:xfrm>
            <a:off x="22382" y="-29356"/>
            <a:ext cx="9181756" cy="4359932"/>
            <a:chOff x="22382" y="-29356"/>
            <a:chExt cx="9181756" cy="4359932"/>
          </a:xfrm>
        </p:grpSpPr>
        <p:pic>
          <p:nvPicPr>
            <p:cNvPr id="1026" name="Picture 2" descr="CCTV 101">
              <a:extLst>
                <a:ext uri="{FF2B5EF4-FFF2-40B4-BE49-F238E27FC236}">
                  <a16:creationId xmlns:a16="http://schemas.microsoft.com/office/drawing/2014/main" id="{57F2336B-57DB-4C60-8321-9F9F282220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7211889" y="292675"/>
              <a:ext cx="952053" cy="63865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SimpliSafe Smart Indoor Motion Sensor in the Motion Sensors &amp; Detectors  department at Lowes.com">
              <a:extLst>
                <a:ext uri="{FF2B5EF4-FFF2-40B4-BE49-F238E27FC236}">
                  <a16:creationId xmlns:a16="http://schemas.microsoft.com/office/drawing/2014/main" id="{E4468B39-1278-4631-8BF2-CBBDD7A149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1327" y="101664"/>
              <a:ext cx="952053" cy="95205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Buy X11 4G LTE Smart WiFi Router 300Mbps High Power SIM Card Wireless CPE  Router With 4pcs External Ant at affordable prices — free shipping, real  reviews with photos — Joom">
              <a:extLst>
                <a:ext uri="{FF2B5EF4-FFF2-40B4-BE49-F238E27FC236}">
                  <a16:creationId xmlns:a16="http://schemas.microsoft.com/office/drawing/2014/main" id="{7FF90EDF-CEE9-4CA1-AE6A-AFCB3F398D7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70952" y="202463"/>
              <a:ext cx="879311" cy="789339"/>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A78B892D-B377-4AAD-8D4F-78C98821AC7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28171" y="340753"/>
              <a:ext cx="600633" cy="600633"/>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Apple Watch Series 3 GPS, 38mm Silver Aluminum Case with White Sport Band -  Apple">
              <a:extLst>
                <a:ext uri="{FF2B5EF4-FFF2-40B4-BE49-F238E27FC236}">
                  <a16:creationId xmlns:a16="http://schemas.microsoft.com/office/drawing/2014/main" id="{B5432792-6A51-4288-88AE-E18A5A3FEDE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10800000">
              <a:off x="1033445" y="292675"/>
              <a:ext cx="1007536" cy="791039"/>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Google Home - Smart Speaker &amp; Google Assistant, Light Grey &amp; White">
              <a:extLst>
                <a:ext uri="{FF2B5EF4-FFF2-40B4-BE49-F238E27FC236}">
                  <a16:creationId xmlns:a16="http://schemas.microsoft.com/office/drawing/2014/main" id="{FC1A4CAD-AFB1-48B6-B2FF-19D777B2309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1309" y="250356"/>
              <a:ext cx="824095" cy="791039"/>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Bose® Portable Home Speaker (Luxe Silver) Wireless portable speaker with  built-in Amazon Alexa, Google Assistant, Apple AirPlay® 2, and Bluetooth®  at Crutchfield">
              <a:extLst>
                <a:ext uri="{FF2B5EF4-FFF2-40B4-BE49-F238E27FC236}">
                  <a16:creationId xmlns:a16="http://schemas.microsoft.com/office/drawing/2014/main" id="{4CDB91FE-6362-4264-A7F2-DE814C60E00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66039" y="250356"/>
              <a:ext cx="1014618" cy="651389"/>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Global Smart Refrigerator Market Size, Growth | Industry Report 2028">
              <a:extLst>
                <a:ext uri="{FF2B5EF4-FFF2-40B4-BE49-F238E27FC236}">
                  <a16:creationId xmlns:a16="http://schemas.microsoft.com/office/drawing/2014/main" id="{02A1AB2C-9C2A-4F03-9A86-CD5CA02CFF4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flipH="1">
              <a:off x="3033220" y="256802"/>
              <a:ext cx="1037809" cy="69187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F3EABA6-5F7E-4CF1-978D-930E76F01D2B}"/>
                </a:ext>
              </a:extLst>
            </p:cNvPr>
            <p:cNvSpPr txBox="1"/>
            <p:nvPr/>
          </p:nvSpPr>
          <p:spPr>
            <a:xfrm>
              <a:off x="7332339" y="0"/>
              <a:ext cx="664028" cy="276999"/>
            </a:xfrm>
            <a:prstGeom prst="rect">
              <a:avLst/>
            </a:prstGeom>
            <a:noFill/>
          </p:spPr>
          <p:txBody>
            <a:bodyPr wrap="none" rtlCol="0">
              <a:spAutoFit/>
            </a:bodyPr>
            <a:lstStyle/>
            <a:p>
              <a:r>
                <a:rPr lang="en-US" sz="1200" dirty="0"/>
                <a:t>Camera</a:t>
              </a:r>
            </a:p>
          </p:txBody>
        </p:sp>
        <p:sp>
          <p:nvSpPr>
            <p:cNvPr id="23" name="TextBox 22">
              <a:extLst>
                <a:ext uri="{FF2B5EF4-FFF2-40B4-BE49-F238E27FC236}">
                  <a16:creationId xmlns:a16="http://schemas.microsoft.com/office/drawing/2014/main" id="{E6956B31-C1CA-4A6F-83B5-F4B8C581E648}"/>
                </a:ext>
              </a:extLst>
            </p:cNvPr>
            <p:cNvSpPr txBox="1"/>
            <p:nvPr/>
          </p:nvSpPr>
          <p:spPr>
            <a:xfrm>
              <a:off x="6019388" y="-22313"/>
              <a:ext cx="1214628" cy="276999"/>
            </a:xfrm>
            <a:prstGeom prst="rect">
              <a:avLst/>
            </a:prstGeom>
            <a:noFill/>
          </p:spPr>
          <p:txBody>
            <a:bodyPr wrap="none" rtlCol="0">
              <a:spAutoFit/>
            </a:bodyPr>
            <a:lstStyle/>
            <a:p>
              <a:r>
                <a:rPr lang="en-US" sz="1200" dirty="0"/>
                <a:t>Motion detector</a:t>
              </a:r>
            </a:p>
          </p:txBody>
        </p:sp>
        <p:sp>
          <p:nvSpPr>
            <p:cNvPr id="24" name="TextBox 23">
              <a:extLst>
                <a:ext uri="{FF2B5EF4-FFF2-40B4-BE49-F238E27FC236}">
                  <a16:creationId xmlns:a16="http://schemas.microsoft.com/office/drawing/2014/main" id="{12984E98-E459-453D-9A6E-59DBEBD179CE}"/>
                </a:ext>
              </a:extLst>
            </p:cNvPr>
            <p:cNvSpPr txBox="1"/>
            <p:nvPr/>
          </p:nvSpPr>
          <p:spPr>
            <a:xfrm>
              <a:off x="5130843" y="-20197"/>
              <a:ext cx="1001556" cy="276999"/>
            </a:xfrm>
            <a:prstGeom prst="rect">
              <a:avLst/>
            </a:prstGeom>
            <a:noFill/>
          </p:spPr>
          <p:txBody>
            <a:bodyPr wrap="none" rtlCol="0">
              <a:spAutoFit/>
            </a:bodyPr>
            <a:lstStyle/>
            <a:p>
              <a:r>
                <a:rPr lang="en-US" sz="1200" dirty="0"/>
                <a:t>Network hub</a:t>
              </a:r>
            </a:p>
          </p:txBody>
        </p:sp>
        <p:sp>
          <p:nvSpPr>
            <p:cNvPr id="25" name="TextBox 24">
              <a:extLst>
                <a:ext uri="{FF2B5EF4-FFF2-40B4-BE49-F238E27FC236}">
                  <a16:creationId xmlns:a16="http://schemas.microsoft.com/office/drawing/2014/main" id="{6EE2C2EC-4114-4579-86C2-B9DEB1D61DA3}"/>
                </a:ext>
              </a:extLst>
            </p:cNvPr>
            <p:cNvSpPr txBox="1"/>
            <p:nvPr/>
          </p:nvSpPr>
          <p:spPr>
            <a:xfrm>
              <a:off x="3978947" y="-22614"/>
              <a:ext cx="1240468" cy="276999"/>
            </a:xfrm>
            <a:prstGeom prst="rect">
              <a:avLst/>
            </a:prstGeom>
            <a:noFill/>
          </p:spPr>
          <p:txBody>
            <a:bodyPr wrap="none" rtlCol="0">
              <a:spAutoFit/>
            </a:bodyPr>
            <a:lstStyle/>
            <a:p>
              <a:r>
                <a:rPr lang="en-US" sz="1200" dirty="0"/>
                <a:t>Wireless speaker</a:t>
              </a:r>
            </a:p>
          </p:txBody>
        </p:sp>
        <p:sp>
          <p:nvSpPr>
            <p:cNvPr id="26" name="TextBox 25">
              <a:extLst>
                <a:ext uri="{FF2B5EF4-FFF2-40B4-BE49-F238E27FC236}">
                  <a16:creationId xmlns:a16="http://schemas.microsoft.com/office/drawing/2014/main" id="{95E23ECD-9D86-4BA9-AC87-D9FF04359444}"/>
                </a:ext>
              </a:extLst>
            </p:cNvPr>
            <p:cNvSpPr txBox="1"/>
            <p:nvPr/>
          </p:nvSpPr>
          <p:spPr>
            <a:xfrm>
              <a:off x="3019824" y="-9400"/>
              <a:ext cx="978473" cy="276999"/>
            </a:xfrm>
            <a:prstGeom prst="rect">
              <a:avLst/>
            </a:prstGeom>
            <a:noFill/>
          </p:spPr>
          <p:txBody>
            <a:bodyPr wrap="none" rtlCol="0">
              <a:spAutoFit/>
            </a:bodyPr>
            <a:lstStyle/>
            <a:p>
              <a:r>
                <a:rPr lang="en-US" sz="1200" dirty="0"/>
                <a:t>Smart fridge</a:t>
              </a:r>
            </a:p>
          </p:txBody>
        </p:sp>
        <p:sp>
          <p:nvSpPr>
            <p:cNvPr id="27" name="TextBox 26">
              <a:extLst>
                <a:ext uri="{FF2B5EF4-FFF2-40B4-BE49-F238E27FC236}">
                  <a16:creationId xmlns:a16="http://schemas.microsoft.com/office/drawing/2014/main" id="{633A255B-60F8-4CF5-99D0-7FD2A29A46DC}"/>
                </a:ext>
              </a:extLst>
            </p:cNvPr>
            <p:cNvSpPr txBox="1"/>
            <p:nvPr/>
          </p:nvSpPr>
          <p:spPr>
            <a:xfrm>
              <a:off x="1970033" y="-16838"/>
              <a:ext cx="990977" cy="276999"/>
            </a:xfrm>
            <a:prstGeom prst="rect">
              <a:avLst/>
            </a:prstGeom>
            <a:noFill/>
          </p:spPr>
          <p:txBody>
            <a:bodyPr wrap="none" rtlCol="0">
              <a:spAutoFit/>
            </a:bodyPr>
            <a:lstStyle/>
            <a:p>
              <a:r>
                <a:rPr lang="en-US" sz="1200" dirty="0"/>
                <a:t>Smart phone</a:t>
              </a:r>
            </a:p>
          </p:txBody>
        </p:sp>
        <p:sp>
          <p:nvSpPr>
            <p:cNvPr id="28" name="TextBox 27">
              <a:extLst>
                <a:ext uri="{FF2B5EF4-FFF2-40B4-BE49-F238E27FC236}">
                  <a16:creationId xmlns:a16="http://schemas.microsoft.com/office/drawing/2014/main" id="{2AFCCDDF-AD20-48F4-AA96-16627DBAE94C}"/>
                </a:ext>
              </a:extLst>
            </p:cNvPr>
            <p:cNvSpPr txBox="1"/>
            <p:nvPr/>
          </p:nvSpPr>
          <p:spPr>
            <a:xfrm>
              <a:off x="999740" y="-14525"/>
              <a:ext cx="968342" cy="276999"/>
            </a:xfrm>
            <a:prstGeom prst="rect">
              <a:avLst/>
            </a:prstGeom>
            <a:noFill/>
          </p:spPr>
          <p:txBody>
            <a:bodyPr wrap="none" rtlCol="0">
              <a:spAutoFit/>
            </a:bodyPr>
            <a:lstStyle/>
            <a:p>
              <a:r>
                <a:rPr lang="en-US" sz="1200" dirty="0"/>
                <a:t>Smart watch</a:t>
              </a:r>
            </a:p>
          </p:txBody>
        </p:sp>
        <p:sp>
          <p:nvSpPr>
            <p:cNvPr id="29" name="TextBox 28">
              <a:extLst>
                <a:ext uri="{FF2B5EF4-FFF2-40B4-BE49-F238E27FC236}">
                  <a16:creationId xmlns:a16="http://schemas.microsoft.com/office/drawing/2014/main" id="{AA148328-FE84-4B35-82D3-2188171BF788}"/>
                </a:ext>
              </a:extLst>
            </p:cNvPr>
            <p:cNvSpPr txBox="1"/>
            <p:nvPr/>
          </p:nvSpPr>
          <p:spPr>
            <a:xfrm>
              <a:off x="22382" y="-11400"/>
              <a:ext cx="922047" cy="276999"/>
            </a:xfrm>
            <a:prstGeom prst="rect">
              <a:avLst/>
            </a:prstGeom>
            <a:noFill/>
          </p:spPr>
          <p:txBody>
            <a:bodyPr wrap="none" rtlCol="0">
              <a:spAutoFit/>
            </a:bodyPr>
            <a:lstStyle/>
            <a:p>
              <a:r>
                <a:rPr lang="en-US" sz="1200" dirty="0"/>
                <a:t>Google Hub</a:t>
              </a:r>
            </a:p>
          </p:txBody>
        </p:sp>
        <p:grpSp>
          <p:nvGrpSpPr>
            <p:cNvPr id="3" name="Group 2">
              <a:extLst>
                <a:ext uri="{FF2B5EF4-FFF2-40B4-BE49-F238E27FC236}">
                  <a16:creationId xmlns:a16="http://schemas.microsoft.com/office/drawing/2014/main" id="{8ADE100C-046B-4E14-BB1F-12538D18283A}"/>
                </a:ext>
              </a:extLst>
            </p:cNvPr>
            <p:cNvGrpSpPr/>
            <p:nvPr/>
          </p:nvGrpSpPr>
          <p:grpSpPr>
            <a:xfrm>
              <a:off x="3817209" y="3352104"/>
              <a:ext cx="2117275" cy="978472"/>
              <a:chOff x="4884211" y="2812458"/>
              <a:chExt cx="2117275" cy="978472"/>
            </a:xfrm>
          </p:grpSpPr>
          <p:pic>
            <p:nvPicPr>
              <p:cNvPr id="1050" name="Picture 26" descr="What skills are necessary for a data analyst? – Film Daily">
                <a:extLst>
                  <a:ext uri="{FF2B5EF4-FFF2-40B4-BE49-F238E27FC236}">
                    <a16:creationId xmlns:a16="http://schemas.microsoft.com/office/drawing/2014/main" id="{1A273B6B-4FC6-426D-8D54-569558C26A6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84211" y="2812458"/>
                <a:ext cx="978472" cy="978472"/>
              </a:xfrm>
              <a:prstGeom prst="rect">
                <a:avLst/>
              </a:prstGeom>
              <a:noFill/>
              <a:extLst>
                <a:ext uri="{909E8E84-426E-40DD-AFC4-6F175D3DCCD1}">
                  <a14:hiddenFill xmlns:a14="http://schemas.microsoft.com/office/drawing/2010/main">
                    <a:solidFill>
                      <a:srgbClr val="FFFFFF"/>
                    </a:solidFill>
                  </a14:hiddenFill>
                </a:ext>
              </a:extLst>
            </p:spPr>
          </p:pic>
          <p:sp>
            <p:nvSpPr>
              <p:cNvPr id="107" name="TextBox 106">
                <a:extLst>
                  <a:ext uri="{FF2B5EF4-FFF2-40B4-BE49-F238E27FC236}">
                    <a16:creationId xmlns:a16="http://schemas.microsoft.com/office/drawing/2014/main" id="{7C6A223D-215B-445F-BEC5-A1AEEEAEFACF}"/>
                  </a:ext>
                </a:extLst>
              </p:cNvPr>
              <p:cNvSpPr txBox="1"/>
              <p:nvPr/>
            </p:nvSpPr>
            <p:spPr>
              <a:xfrm>
                <a:off x="5838347" y="2889354"/>
                <a:ext cx="1163139" cy="830997"/>
              </a:xfrm>
              <a:prstGeom prst="rect">
                <a:avLst/>
              </a:prstGeom>
              <a:noFill/>
            </p:spPr>
            <p:txBody>
              <a:bodyPr wrap="none" rtlCol="0">
                <a:spAutoFit/>
              </a:bodyPr>
              <a:lstStyle/>
              <a:p>
                <a:pPr algn="ctr"/>
                <a:r>
                  <a:rPr lang="en-US" sz="1600" dirty="0"/>
                  <a:t>Forensic</a:t>
                </a:r>
              </a:p>
              <a:p>
                <a:pPr algn="ctr"/>
                <a:r>
                  <a:rPr lang="en-US" sz="1600" dirty="0"/>
                  <a:t>Analyst/</a:t>
                </a:r>
              </a:p>
              <a:p>
                <a:pPr algn="ctr"/>
                <a:r>
                  <a:rPr lang="en-US" sz="1600" dirty="0"/>
                  <a:t>Investigator</a:t>
                </a:r>
              </a:p>
            </p:txBody>
          </p:sp>
        </p:grpSp>
        <p:sp>
          <p:nvSpPr>
            <p:cNvPr id="93" name="TextBox 92">
              <a:extLst>
                <a:ext uri="{FF2B5EF4-FFF2-40B4-BE49-F238E27FC236}">
                  <a16:creationId xmlns:a16="http://schemas.microsoft.com/office/drawing/2014/main" id="{48A72ECB-8246-4A7C-9CB8-988A71AF329F}"/>
                </a:ext>
              </a:extLst>
            </p:cNvPr>
            <p:cNvSpPr txBox="1"/>
            <p:nvPr/>
          </p:nvSpPr>
          <p:spPr>
            <a:xfrm>
              <a:off x="8163942" y="-29356"/>
              <a:ext cx="950895" cy="461665"/>
            </a:xfrm>
            <a:prstGeom prst="rect">
              <a:avLst/>
            </a:prstGeom>
            <a:noFill/>
          </p:spPr>
          <p:txBody>
            <a:bodyPr wrap="square" rtlCol="0">
              <a:spAutoFit/>
            </a:bodyPr>
            <a:lstStyle/>
            <a:p>
              <a:pPr algn="ctr"/>
              <a:r>
                <a:rPr lang="en-US" sz="1200" dirty="0"/>
                <a:t>Other IoT </a:t>
              </a:r>
            </a:p>
            <a:p>
              <a:pPr algn="ctr"/>
              <a:r>
                <a:rPr lang="en-US" sz="1200" dirty="0"/>
                <a:t>Devices</a:t>
              </a:r>
            </a:p>
          </p:txBody>
        </p:sp>
        <p:pic>
          <p:nvPicPr>
            <p:cNvPr id="34" name="Picture 2" descr="Certificate Security for IoT Devices">
              <a:extLst>
                <a:ext uri="{FF2B5EF4-FFF2-40B4-BE49-F238E27FC236}">
                  <a16:creationId xmlns:a16="http://schemas.microsoft.com/office/drawing/2014/main" id="{DFC3E53B-5E6C-47A1-B6BE-00342D8B369F}"/>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206621" y="344258"/>
              <a:ext cx="997517" cy="687871"/>
            </a:xfrm>
            <a:prstGeom prst="rect">
              <a:avLst/>
            </a:prstGeom>
            <a:noFill/>
            <a:extLst>
              <a:ext uri="{909E8E84-426E-40DD-AFC4-6F175D3DCCD1}">
                <a14:hiddenFill xmlns:a14="http://schemas.microsoft.com/office/drawing/2010/main">
                  <a:solidFill>
                    <a:srgbClr val="FFFFFF"/>
                  </a:solidFill>
                </a14:hiddenFill>
              </a:ext>
            </a:extLst>
          </p:spPr>
        </p:pic>
        <p:cxnSp>
          <p:nvCxnSpPr>
            <p:cNvPr id="52" name="Straight Arrow Connector 51">
              <a:extLst>
                <a:ext uri="{FF2B5EF4-FFF2-40B4-BE49-F238E27FC236}">
                  <a16:creationId xmlns:a16="http://schemas.microsoft.com/office/drawing/2014/main" id="{B575BED8-A14B-4298-A87E-0C4B0A14691D}"/>
                </a:ext>
              </a:extLst>
            </p:cNvPr>
            <p:cNvCxnSpPr>
              <a:stCxn id="1036" idx="2"/>
              <a:endCxn id="104" idx="0"/>
            </p:cNvCxnSpPr>
            <p:nvPr/>
          </p:nvCxnSpPr>
          <p:spPr>
            <a:xfrm>
              <a:off x="2528488" y="941386"/>
              <a:ext cx="9165" cy="3691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573C3343-2DB6-4AA1-96A5-613586EBCD73}"/>
                </a:ext>
              </a:extLst>
            </p:cNvPr>
            <p:cNvCxnSpPr>
              <a:stCxn id="1044" idx="2"/>
              <a:endCxn id="130" idx="0"/>
            </p:cNvCxnSpPr>
            <p:nvPr/>
          </p:nvCxnSpPr>
          <p:spPr>
            <a:xfrm>
              <a:off x="3552124" y="948675"/>
              <a:ext cx="0" cy="3643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C02913A1-72B3-4D36-A5EF-AF17057D0E7A}"/>
                </a:ext>
              </a:extLst>
            </p:cNvPr>
            <p:cNvCxnSpPr>
              <a:stCxn id="1042" idx="2"/>
              <a:endCxn id="131" idx="0"/>
            </p:cNvCxnSpPr>
            <p:nvPr/>
          </p:nvCxnSpPr>
          <p:spPr>
            <a:xfrm flipH="1">
              <a:off x="4566595" y="901745"/>
              <a:ext cx="6753" cy="4131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308A1961-155C-4E60-A4AB-4309C79794F9}"/>
                </a:ext>
              </a:extLst>
            </p:cNvPr>
            <p:cNvCxnSpPr>
              <a:stCxn id="1032" idx="2"/>
              <a:endCxn id="134" idx="0"/>
            </p:cNvCxnSpPr>
            <p:nvPr/>
          </p:nvCxnSpPr>
          <p:spPr>
            <a:xfrm flipH="1">
              <a:off x="5607157" y="991802"/>
              <a:ext cx="3451" cy="3258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007B7636-4C5D-465F-B853-AF4B4C9BAC22}"/>
                </a:ext>
              </a:extLst>
            </p:cNvPr>
            <p:cNvCxnSpPr>
              <a:cxnSpLocks/>
              <a:stCxn id="1026" idx="2"/>
              <a:endCxn id="143" idx="0"/>
            </p:cNvCxnSpPr>
            <p:nvPr/>
          </p:nvCxnSpPr>
          <p:spPr>
            <a:xfrm>
              <a:off x="7687915" y="931327"/>
              <a:ext cx="2" cy="3870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067" name="Group 1066">
              <a:extLst>
                <a:ext uri="{FF2B5EF4-FFF2-40B4-BE49-F238E27FC236}">
                  <a16:creationId xmlns:a16="http://schemas.microsoft.com/office/drawing/2014/main" id="{A9DAC030-7620-44E3-98C3-E3BCC85114E1}"/>
                </a:ext>
              </a:extLst>
            </p:cNvPr>
            <p:cNvGrpSpPr/>
            <p:nvPr/>
          </p:nvGrpSpPr>
          <p:grpSpPr>
            <a:xfrm>
              <a:off x="77693" y="1032129"/>
              <a:ext cx="9093363" cy="1459673"/>
              <a:chOff x="77693" y="1032129"/>
              <a:chExt cx="9093363" cy="1459673"/>
            </a:xfrm>
          </p:grpSpPr>
          <p:sp>
            <p:nvSpPr>
              <p:cNvPr id="21" name="TextBox 20">
                <a:extLst>
                  <a:ext uri="{FF2B5EF4-FFF2-40B4-BE49-F238E27FC236}">
                    <a16:creationId xmlns:a16="http://schemas.microsoft.com/office/drawing/2014/main" id="{D8FFBD53-6905-4A11-9C11-C43546F2EA3D}"/>
                  </a:ext>
                </a:extLst>
              </p:cNvPr>
              <p:cNvSpPr txBox="1"/>
              <p:nvPr/>
            </p:nvSpPr>
            <p:spPr>
              <a:xfrm>
                <a:off x="77693" y="1307647"/>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cxnSp>
            <p:nvCxnSpPr>
              <p:cNvPr id="62" name="Straight Arrow Connector 61">
                <a:extLst>
                  <a:ext uri="{FF2B5EF4-FFF2-40B4-BE49-F238E27FC236}">
                    <a16:creationId xmlns:a16="http://schemas.microsoft.com/office/drawing/2014/main" id="{578269A9-DABF-43A3-B638-5FCFCBCE4EB8}"/>
                  </a:ext>
                </a:extLst>
              </p:cNvPr>
              <p:cNvCxnSpPr>
                <a:cxnSpLocks/>
                <a:stCxn id="1040" idx="2"/>
                <a:endCxn id="21" idx="0"/>
              </p:cNvCxnSpPr>
              <p:nvPr/>
            </p:nvCxnSpPr>
            <p:spPr>
              <a:xfrm>
                <a:off x="533357" y="1041395"/>
                <a:ext cx="5360" cy="2662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27" name="Picture 24" descr="Database | Bruker">
                <a:extLst>
                  <a:ext uri="{FF2B5EF4-FFF2-40B4-BE49-F238E27FC236}">
                    <a16:creationId xmlns:a16="http://schemas.microsoft.com/office/drawing/2014/main" id="{1049AF1A-30B1-429A-BA8F-A6A31708415E}"/>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flipH="1">
                <a:off x="288381" y="1991798"/>
                <a:ext cx="500004" cy="500004"/>
              </a:xfrm>
              <a:prstGeom prst="rect">
                <a:avLst/>
              </a:prstGeom>
              <a:noFill/>
              <a:extLst>
                <a:ext uri="{909E8E84-426E-40DD-AFC4-6F175D3DCCD1}">
                  <a14:hiddenFill xmlns:a14="http://schemas.microsoft.com/office/drawing/2010/main">
                    <a:solidFill>
                      <a:srgbClr val="FFFFFF"/>
                    </a:solidFill>
                  </a14:hiddenFill>
                </a:ext>
              </a:extLst>
            </p:spPr>
          </p:pic>
          <p:sp>
            <p:nvSpPr>
              <p:cNvPr id="97" name="TextBox 96">
                <a:extLst>
                  <a:ext uri="{FF2B5EF4-FFF2-40B4-BE49-F238E27FC236}">
                    <a16:creationId xmlns:a16="http://schemas.microsoft.com/office/drawing/2014/main" id="{2AA3B66B-391A-4A05-9E41-0A221A99AFBC}"/>
                  </a:ext>
                </a:extLst>
              </p:cNvPr>
              <p:cNvSpPr txBox="1"/>
              <p:nvPr/>
            </p:nvSpPr>
            <p:spPr>
              <a:xfrm>
                <a:off x="1073819" y="1303614"/>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cxnSp>
            <p:nvCxnSpPr>
              <p:cNvPr id="98" name="Straight Arrow Connector 97">
                <a:extLst>
                  <a:ext uri="{FF2B5EF4-FFF2-40B4-BE49-F238E27FC236}">
                    <a16:creationId xmlns:a16="http://schemas.microsoft.com/office/drawing/2014/main" id="{77BE85DE-19B0-4FCA-9047-DA6F28544E1D}"/>
                  </a:ext>
                </a:extLst>
              </p:cNvPr>
              <p:cNvCxnSpPr>
                <a:cxnSpLocks/>
                <a:stCxn id="1038" idx="0"/>
                <a:endCxn id="97" idx="0"/>
              </p:cNvCxnSpPr>
              <p:nvPr/>
            </p:nvCxnSpPr>
            <p:spPr>
              <a:xfrm flipH="1">
                <a:off x="1534843" y="1083714"/>
                <a:ext cx="2370" cy="2199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 name="TextBox 103">
                <a:extLst>
                  <a:ext uri="{FF2B5EF4-FFF2-40B4-BE49-F238E27FC236}">
                    <a16:creationId xmlns:a16="http://schemas.microsoft.com/office/drawing/2014/main" id="{D35EE2A9-B2CB-4711-B73B-D12C5029E156}"/>
                  </a:ext>
                </a:extLst>
              </p:cNvPr>
              <p:cNvSpPr txBox="1"/>
              <p:nvPr/>
            </p:nvSpPr>
            <p:spPr>
              <a:xfrm>
                <a:off x="2076629" y="1310573"/>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sp>
            <p:nvSpPr>
              <p:cNvPr id="130" name="TextBox 129">
                <a:extLst>
                  <a:ext uri="{FF2B5EF4-FFF2-40B4-BE49-F238E27FC236}">
                    <a16:creationId xmlns:a16="http://schemas.microsoft.com/office/drawing/2014/main" id="{78E18835-46D2-42A9-9CB4-47ADDD824F4B}"/>
                  </a:ext>
                </a:extLst>
              </p:cNvPr>
              <p:cNvSpPr txBox="1"/>
              <p:nvPr/>
            </p:nvSpPr>
            <p:spPr>
              <a:xfrm>
                <a:off x="3091100" y="1313038"/>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sp>
            <p:nvSpPr>
              <p:cNvPr id="131" name="TextBox 130">
                <a:extLst>
                  <a:ext uri="{FF2B5EF4-FFF2-40B4-BE49-F238E27FC236}">
                    <a16:creationId xmlns:a16="http://schemas.microsoft.com/office/drawing/2014/main" id="{ED4E16FC-2793-46F2-BAF1-AE19C401812F}"/>
                  </a:ext>
                </a:extLst>
              </p:cNvPr>
              <p:cNvSpPr txBox="1"/>
              <p:nvPr/>
            </p:nvSpPr>
            <p:spPr>
              <a:xfrm>
                <a:off x="4105571" y="1314902"/>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sp>
            <p:nvSpPr>
              <p:cNvPr id="134" name="TextBox 133">
                <a:extLst>
                  <a:ext uri="{FF2B5EF4-FFF2-40B4-BE49-F238E27FC236}">
                    <a16:creationId xmlns:a16="http://schemas.microsoft.com/office/drawing/2014/main" id="{D4DF1652-02BD-4D26-918C-62282BDAE86B}"/>
                  </a:ext>
                </a:extLst>
              </p:cNvPr>
              <p:cNvSpPr txBox="1"/>
              <p:nvPr/>
            </p:nvSpPr>
            <p:spPr>
              <a:xfrm>
                <a:off x="5146133" y="1317692"/>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sp>
            <p:nvSpPr>
              <p:cNvPr id="139" name="TextBox 138">
                <a:extLst>
                  <a:ext uri="{FF2B5EF4-FFF2-40B4-BE49-F238E27FC236}">
                    <a16:creationId xmlns:a16="http://schemas.microsoft.com/office/drawing/2014/main" id="{DA82BA8B-C832-4C27-AF42-2A3FE3E3A405}"/>
                  </a:ext>
                </a:extLst>
              </p:cNvPr>
              <p:cNvSpPr txBox="1"/>
              <p:nvPr/>
            </p:nvSpPr>
            <p:spPr>
              <a:xfrm>
                <a:off x="6186695" y="1317692"/>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cxnSp>
            <p:nvCxnSpPr>
              <p:cNvPr id="100" name="Straight Arrow Connector 99">
                <a:extLst>
                  <a:ext uri="{FF2B5EF4-FFF2-40B4-BE49-F238E27FC236}">
                    <a16:creationId xmlns:a16="http://schemas.microsoft.com/office/drawing/2014/main" id="{1533893D-1C82-4384-B0DD-6B1E5DEE1295}"/>
                  </a:ext>
                </a:extLst>
              </p:cNvPr>
              <p:cNvCxnSpPr>
                <a:stCxn id="1030" idx="2"/>
                <a:endCxn id="139" idx="0"/>
              </p:cNvCxnSpPr>
              <p:nvPr/>
            </p:nvCxnSpPr>
            <p:spPr>
              <a:xfrm>
                <a:off x="6647354" y="1053717"/>
                <a:ext cx="365" cy="2639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3" name="TextBox 142">
                <a:extLst>
                  <a:ext uri="{FF2B5EF4-FFF2-40B4-BE49-F238E27FC236}">
                    <a16:creationId xmlns:a16="http://schemas.microsoft.com/office/drawing/2014/main" id="{87F46FD6-4411-43B8-AEC0-1BA6D2341D3D}"/>
                  </a:ext>
                </a:extLst>
              </p:cNvPr>
              <p:cNvSpPr txBox="1"/>
              <p:nvPr/>
            </p:nvSpPr>
            <p:spPr>
              <a:xfrm>
                <a:off x="7226893" y="1318396"/>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sp>
            <p:nvSpPr>
              <p:cNvPr id="148" name="TextBox 147">
                <a:extLst>
                  <a:ext uri="{FF2B5EF4-FFF2-40B4-BE49-F238E27FC236}">
                    <a16:creationId xmlns:a16="http://schemas.microsoft.com/office/drawing/2014/main" id="{2AEF6E74-A168-47A3-96FF-303CE9BC7996}"/>
                  </a:ext>
                </a:extLst>
              </p:cNvPr>
              <p:cNvSpPr txBox="1"/>
              <p:nvPr/>
            </p:nvSpPr>
            <p:spPr>
              <a:xfrm>
                <a:off x="8249009" y="1317692"/>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cxnSp>
            <p:nvCxnSpPr>
              <p:cNvPr id="1027" name="Straight Arrow Connector 1026">
                <a:extLst>
                  <a:ext uri="{FF2B5EF4-FFF2-40B4-BE49-F238E27FC236}">
                    <a16:creationId xmlns:a16="http://schemas.microsoft.com/office/drawing/2014/main" id="{73D52866-DC9E-476B-99F7-91CC62FAA0C8}"/>
                  </a:ext>
                </a:extLst>
              </p:cNvPr>
              <p:cNvCxnSpPr>
                <a:stCxn id="34" idx="2"/>
                <a:endCxn id="148" idx="0"/>
              </p:cNvCxnSpPr>
              <p:nvPr/>
            </p:nvCxnSpPr>
            <p:spPr>
              <a:xfrm>
                <a:off x="8705380" y="1032129"/>
                <a:ext cx="4653" cy="2855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52" name="Picture 24" descr="Database | Bruker">
                <a:extLst>
                  <a:ext uri="{FF2B5EF4-FFF2-40B4-BE49-F238E27FC236}">
                    <a16:creationId xmlns:a16="http://schemas.microsoft.com/office/drawing/2014/main" id="{3512CEC2-84E8-4163-9FB1-DC0AFD9E484E}"/>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flipH="1">
                <a:off x="1284840" y="1973669"/>
                <a:ext cx="500004" cy="500004"/>
              </a:xfrm>
              <a:prstGeom prst="rect">
                <a:avLst/>
              </a:prstGeom>
              <a:noFill/>
              <a:extLst>
                <a:ext uri="{909E8E84-426E-40DD-AFC4-6F175D3DCCD1}">
                  <a14:hiddenFill xmlns:a14="http://schemas.microsoft.com/office/drawing/2010/main">
                    <a:solidFill>
                      <a:srgbClr val="FFFFFF"/>
                    </a:solidFill>
                  </a14:hiddenFill>
                </a:ext>
              </a:extLst>
            </p:spPr>
          </p:pic>
          <p:pic>
            <p:nvPicPr>
              <p:cNvPr id="153" name="Picture 24" descr="Database | Bruker">
                <a:extLst>
                  <a:ext uri="{FF2B5EF4-FFF2-40B4-BE49-F238E27FC236}">
                    <a16:creationId xmlns:a16="http://schemas.microsoft.com/office/drawing/2014/main" id="{19F1D68F-3145-4437-8B5C-D7609B6B24F6}"/>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flipH="1">
                <a:off x="2286326" y="1991798"/>
                <a:ext cx="500004" cy="500004"/>
              </a:xfrm>
              <a:prstGeom prst="rect">
                <a:avLst/>
              </a:prstGeom>
              <a:noFill/>
              <a:extLst>
                <a:ext uri="{909E8E84-426E-40DD-AFC4-6F175D3DCCD1}">
                  <a14:hiddenFill xmlns:a14="http://schemas.microsoft.com/office/drawing/2010/main">
                    <a:solidFill>
                      <a:srgbClr val="FFFFFF"/>
                    </a:solidFill>
                  </a14:hiddenFill>
                </a:ext>
              </a:extLst>
            </p:spPr>
          </p:pic>
          <p:pic>
            <p:nvPicPr>
              <p:cNvPr id="154" name="Picture 24" descr="Database | Bruker">
                <a:extLst>
                  <a:ext uri="{FF2B5EF4-FFF2-40B4-BE49-F238E27FC236}">
                    <a16:creationId xmlns:a16="http://schemas.microsoft.com/office/drawing/2014/main" id="{A07762AE-9BED-4B6F-92F4-0BA8427C7D64}"/>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flipH="1">
                <a:off x="3302121" y="1991798"/>
                <a:ext cx="500004" cy="500004"/>
              </a:xfrm>
              <a:prstGeom prst="rect">
                <a:avLst/>
              </a:prstGeom>
              <a:noFill/>
              <a:extLst>
                <a:ext uri="{909E8E84-426E-40DD-AFC4-6F175D3DCCD1}">
                  <a14:hiddenFill xmlns:a14="http://schemas.microsoft.com/office/drawing/2010/main">
                    <a:solidFill>
                      <a:srgbClr val="FFFFFF"/>
                    </a:solidFill>
                  </a14:hiddenFill>
                </a:ext>
              </a:extLst>
            </p:spPr>
          </p:pic>
          <p:pic>
            <p:nvPicPr>
              <p:cNvPr id="155" name="Picture 24" descr="Database | Bruker">
                <a:extLst>
                  <a:ext uri="{FF2B5EF4-FFF2-40B4-BE49-F238E27FC236}">
                    <a16:creationId xmlns:a16="http://schemas.microsoft.com/office/drawing/2014/main" id="{D7C5AA57-AFDE-49E0-B826-774B81432782}"/>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flipH="1">
                <a:off x="4317916" y="1991798"/>
                <a:ext cx="500004" cy="500004"/>
              </a:xfrm>
              <a:prstGeom prst="rect">
                <a:avLst/>
              </a:prstGeom>
              <a:noFill/>
              <a:extLst>
                <a:ext uri="{909E8E84-426E-40DD-AFC4-6F175D3DCCD1}">
                  <a14:hiddenFill xmlns:a14="http://schemas.microsoft.com/office/drawing/2010/main">
                    <a:solidFill>
                      <a:srgbClr val="FFFFFF"/>
                    </a:solidFill>
                  </a14:hiddenFill>
                </a:ext>
              </a:extLst>
            </p:spPr>
          </p:pic>
          <p:pic>
            <p:nvPicPr>
              <p:cNvPr id="156" name="Picture 24" descr="Database | Bruker">
                <a:extLst>
                  <a:ext uri="{FF2B5EF4-FFF2-40B4-BE49-F238E27FC236}">
                    <a16:creationId xmlns:a16="http://schemas.microsoft.com/office/drawing/2014/main" id="{DE549DDC-4512-4A6F-BCCF-92852C2569AF}"/>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flipH="1">
                <a:off x="5362131" y="1991798"/>
                <a:ext cx="500004" cy="500004"/>
              </a:xfrm>
              <a:prstGeom prst="rect">
                <a:avLst/>
              </a:prstGeom>
              <a:noFill/>
              <a:extLst>
                <a:ext uri="{909E8E84-426E-40DD-AFC4-6F175D3DCCD1}">
                  <a14:hiddenFill xmlns:a14="http://schemas.microsoft.com/office/drawing/2010/main">
                    <a:solidFill>
                      <a:srgbClr val="FFFFFF"/>
                    </a:solidFill>
                  </a14:hiddenFill>
                </a:ext>
              </a:extLst>
            </p:spPr>
          </p:pic>
          <p:pic>
            <p:nvPicPr>
              <p:cNvPr id="157" name="Picture 24" descr="Database | Bruker">
                <a:extLst>
                  <a:ext uri="{FF2B5EF4-FFF2-40B4-BE49-F238E27FC236}">
                    <a16:creationId xmlns:a16="http://schemas.microsoft.com/office/drawing/2014/main" id="{7E1C4D27-FF38-40B8-B46A-89F521E3C1C0}"/>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flipH="1">
                <a:off x="6397531" y="1973669"/>
                <a:ext cx="500004" cy="500004"/>
              </a:xfrm>
              <a:prstGeom prst="rect">
                <a:avLst/>
              </a:prstGeom>
              <a:noFill/>
              <a:extLst>
                <a:ext uri="{909E8E84-426E-40DD-AFC4-6F175D3DCCD1}">
                  <a14:hiddenFill xmlns:a14="http://schemas.microsoft.com/office/drawing/2010/main">
                    <a:solidFill>
                      <a:srgbClr val="FFFFFF"/>
                    </a:solidFill>
                  </a14:hiddenFill>
                </a:ext>
              </a:extLst>
            </p:spPr>
          </p:pic>
          <p:pic>
            <p:nvPicPr>
              <p:cNvPr id="158" name="Picture 24" descr="Database | Bruker">
                <a:extLst>
                  <a:ext uri="{FF2B5EF4-FFF2-40B4-BE49-F238E27FC236}">
                    <a16:creationId xmlns:a16="http://schemas.microsoft.com/office/drawing/2014/main" id="{AAA01E56-3B57-4EFC-BB1E-6EE426F883C5}"/>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flipH="1">
                <a:off x="7437913" y="1991798"/>
                <a:ext cx="500004" cy="500004"/>
              </a:xfrm>
              <a:prstGeom prst="rect">
                <a:avLst/>
              </a:prstGeom>
              <a:noFill/>
              <a:extLst>
                <a:ext uri="{909E8E84-426E-40DD-AFC4-6F175D3DCCD1}">
                  <a14:hiddenFill xmlns:a14="http://schemas.microsoft.com/office/drawing/2010/main">
                    <a:solidFill>
                      <a:srgbClr val="FFFFFF"/>
                    </a:solidFill>
                  </a14:hiddenFill>
                </a:ext>
              </a:extLst>
            </p:spPr>
          </p:pic>
          <p:pic>
            <p:nvPicPr>
              <p:cNvPr id="159" name="Picture 24" descr="Database | Bruker">
                <a:extLst>
                  <a:ext uri="{FF2B5EF4-FFF2-40B4-BE49-F238E27FC236}">
                    <a16:creationId xmlns:a16="http://schemas.microsoft.com/office/drawing/2014/main" id="{B54D99BB-FB44-4922-9AB4-B4A20AC34CDD}"/>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flipH="1">
                <a:off x="8459787" y="1991798"/>
                <a:ext cx="500004" cy="500004"/>
              </a:xfrm>
              <a:prstGeom prst="rect">
                <a:avLst/>
              </a:prstGeom>
              <a:noFill/>
              <a:extLst>
                <a:ext uri="{909E8E84-426E-40DD-AFC4-6F175D3DCCD1}">
                  <a14:hiddenFill xmlns:a14="http://schemas.microsoft.com/office/drawing/2010/main">
                    <a:solidFill>
                      <a:srgbClr val="FFFFFF"/>
                    </a:solidFill>
                  </a14:hiddenFill>
                </a:ext>
              </a:extLst>
            </p:spPr>
          </p:pic>
          <p:cxnSp>
            <p:nvCxnSpPr>
              <p:cNvPr id="1031" name="Straight Arrow Connector 1030">
                <a:extLst>
                  <a:ext uri="{FF2B5EF4-FFF2-40B4-BE49-F238E27FC236}">
                    <a16:creationId xmlns:a16="http://schemas.microsoft.com/office/drawing/2014/main" id="{06DC3C58-0555-47B4-BB88-F7E3C4DE5016}"/>
                  </a:ext>
                </a:extLst>
              </p:cNvPr>
              <p:cNvCxnSpPr>
                <a:stCxn id="21" idx="2"/>
                <a:endCxn id="127" idx="0"/>
              </p:cNvCxnSpPr>
              <p:nvPr/>
            </p:nvCxnSpPr>
            <p:spPr>
              <a:xfrm flipH="1">
                <a:off x="538383" y="1800090"/>
                <a:ext cx="334" cy="1917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5" name="Straight Arrow Connector 1034">
                <a:extLst>
                  <a:ext uri="{FF2B5EF4-FFF2-40B4-BE49-F238E27FC236}">
                    <a16:creationId xmlns:a16="http://schemas.microsoft.com/office/drawing/2014/main" id="{CEFC3043-8FA8-4F91-A97D-8F51DFED8CC4}"/>
                  </a:ext>
                </a:extLst>
              </p:cNvPr>
              <p:cNvCxnSpPr>
                <a:stCxn id="97" idx="2"/>
                <a:endCxn id="152" idx="0"/>
              </p:cNvCxnSpPr>
              <p:nvPr/>
            </p:nvCxnSpPr>
            <p:spPr>
              <a:xfrm flipH="1">
                <a:off x="1534842" y="1796057"/>
                <a:ext cx="1" cy="1776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3" name="Straight Arrow Connector 1042">
                <a:extLst>
                  <a:ext uri="{FF2B5EF4-FFF2-40B4-BE49-F238E27FC236}">
                    <a16:creationId xmlns:a16="http://schemas.microsoft.com/office/drawing/2014/main" id="{78A78937-8723-419B-A512-8A87CA45BAD2}"/>
                  </a:ext>
                </a:extLst>
              </p:cNvPr>
              <p:cNvCxnSpPr>
                <a:stCxn id="104" idx="2"/>
                <a:endCxn id="153" idx="0"/>
              </p:cNvCxnSpPr>
              <p:nvPr/>
            </p:nvCxnSpPr>
            <p:spPr>
              <a:xfrm flipH="1">
                <a:off x="2536328" y="1803016"/>
                <a:ext cx="1325" cy="1887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7" name="Straight Arrow Connector 1046">
                <a:extLst>
                  <a:ext uri="{FF2B5EF4-FFF2-40B4-BE49-F238E27FC236}">
                    <a16:creationId xmlns:a16="http://schemas.microsoft.com/office/drawing/2014/main" id="{5F2BD010-AEA2-4B82-ABF9-D68381996782}"/>
                  </a:ext>
                </a:extLst>
              </p:cNvPr>
              <p:cNvCxnSpPr>
                <a:stCxn id="130" idx="2"/>
                <a:endCxn id="154" idx="0"/>
              </p:cNvCxnSpPr>
              <p:nvPr/>
            </p:nvCxnSpPr>
            <p:spPr>
              <a:xfrm flipH="1">
                <a:off x="3552123" y="1805481"/>
                <a:ext cx="1" cy="1863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52" name="Straight Arrow Connector 1051">
                <a:extLst>
                  <a:ext uri="{FF2B5EF4-FFF2-40B4-BE49-F238E27FC236}">
                    <a16:creationId xmlns:a16="http://schemas.microsoft.com/office/drawing/2014/main" id="{79353228-EFC5-4E12-913C-3A55E05C1018}"/>
                  </a:ext>
                </a:extLst>
              </p:cNvPr>
              <p:cNvCxnSpPr>
                <a:stCxn id="131" idx="2"/>
                <a:endCxn id="155" idx="0"/>
              </p:cNvCxnSpPr>
              <p:nvPr/>
            </p:nvCxnSpPr>
            <p:spPr>
              <a:xfrm>
                <a:off x="4566595" y="1807345"/>
                <a:ext cx="1323" cy="1844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56" name="Straight Arrow Connector 1055">
                <a:extLst>
                  <a:ext uri="{FF2B5EF4-FFF2-40B4-BE49-F238E27FC236}">
                    <a16:creationId xmlns:a16="http://schemas.microsoft.com/office/drawing/2014/main" id="{2593FC21-1334-42AC-8D36-32C5005164A0}"/>
                  </a:ext>
                </a:extLst>
              </p:cNvPr>
              <p:cNvCxnSpPr>
                <a:stCxn id="134" idx="2"/>
                <a:endCxn id="156" idx="0"/>
              </p:cNvCxnSpPr>
              <p:nvPr/>
            </p:nvCxnSpPr>
            <p:spPr>
              <a:xfrm>
                <a:off x="5607157" y="1810135"/>
                <a:ext cx="4976" cy="1816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59" name="Straight Arrow Connector 1058">
                <a:extLst>
                  <a:ext uri="{FF2B5EF4-FFF2-40B4-BE49-F238E27FC236}">
                    <a16:creationId xmlns:a16="http://schemas.microsoft.com/office/drawing/2014/main" id="{EA5A5DB4-C53A-4168-B63C-BE22F13D7C23}"/>
                  </a:ext>
                </a:extLst>
              </p:cNvPr>
              <p:cNvCxnSpPr>
                <a:stCxn id="139" idx="2"/>
                <a:endCxn id="157" idx="0"/>
              </p:cNvCxnSpPr>
              <p:nvPr/>
            </p:nvCxnSpPr>
            <p:spPr>
              <a:xfrm flipH="1">
                <a:off x="6647533" y="1810135"/>
                <a:ext cx="186" cy="1635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62" name="Straight Arrow Connector 1061">
                <a:extLst>
                  <a:ext uri="{FF2B5EF4-FFF2-40B4-BE49-F238E27FC236}">
                    <a16:creationId xmlns:a16="http://schemas.microsoft.com/office/drawing/2014/main" id="{19E8C131-BC4F-4747-B874-A91FE9CF2440}"/>
                  </a:ext>
                </a:extLst>
              </p:cNvPr>
              <p:cNvCxnSpPr>
                <a:stCxn id="143" idx="2"/>
                <a:endCxn id="158" idx="0"/>
              </p:cNvCxnSpPr>
              <p:nvPr/>
            </p:nvCxnSpPr>
            <p:spPr>
              <a:xfrm flipH="1">
                <a:off x="7687915" y="1810839"/>
                <a:ext cx="2" cy="1809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65" name="Straight Arrow Connector 1064">
                <a:extLst>
                  <a:ext uri="{FF2B5EF4-FFF2-40B4-BE49-F238E27FC236}">
                    <a16:creationId xmlns:a16="http://schemas.microsoft.com/office/drawing/2014/main" id="{AE416D46-5107-4CE1-AD69-9D6FECF59145}"/>
                  </a:ext>
                </a:extLst>
              </p:cNvPr>
              <p:cNvCxnSpPr>
                <a:stCxn id="148" idx="2"/>
                <a:endCxn id="159" idx="0"/>
              </p:cNvCxnSpPr>
              <p:nvPr/>
            </p:nvCxnSpPr>
            <p:spPr>
              <a:xfrm flipH="1">
                <a:off x="8709789" y="1810135"/>
                <a:ext cx="244" cy="1816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88" name="TextBox 187">
              <a:extLst>
                <a:ext uri="{FF2B5EF4-FFF2-40B4-BE49-F238E27FC236}">
                  <a16:creationId xmlns:a16="http://schemas.microsoft.com/office/drawing/2014/main" id="{EA0D06DB-767A-496C-B035-661D1BDE538E}"/>
                </a:ext>
              </a:extLst>
            </p:cNvPr>
            <p:cNvSpPr txBox="1"/>
            <p:nvPr/>
          </p:nvSpPr>
          <p:spPr>
            <a:xfrm>
              <a:off x="77693" y="2662070"/>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Forensic Analysis</a:t>
              </a:r>
            </a:p>
          </p:txBody>
        </p:sp>
        <p:sp>
          <p:nvSpPr>
            <p:cNvPr id="189" name="TextBox 188">
              <a:extLst>
                <a:ext uri="{FF2B5EF4-FFF2-40B4-BE49-F238E27FC236}">
                  <a16:creationId xmlns:a16="http://schemas.microsoft.com/office/drawing/2014/main" id="{8CB09415-EB75-4CD1-A7C8-AB34AF3240F4}"/>
                </a:ext>
              </a:extLst>
            </p:cNvPr>
            <p:cNvSpPr txBox="1"/>
            <p:nvPr/>
          </p:nvSpPr>
          <p:spPr>
            <a:xfrm>
              <a:off x="1073819" y="2657650"/>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Forensic Analysis</a:t>
              </a:r>
            </a:p>
          </p:txBody>
        </p:sp>
        <p:sp>
          <p:nvSpPr>
            <p:cNvPr id="190" name="TextBox 189">
              <a:extLst>
                <a:ext uri="{FF2B5EF4-FFF2-40B4-BE49-F238E27FC236}">
                  <a16:creationId xmlns:a16="http://schemas.microsoft.com/office/drawing/2014/main" id="{9A66E1D1-D80E-42B6-BC85-A219FAFD5085}"/>
                </a:ext>
              </a:extLst>
            </p:cNvPr>
            <p:cNvSpPr txBox="1"/>
            <p:nvPr/>
          </p:nvSpPr>
          <p:spPr>
            <a:xfrm>
              <a:off x="2069945" y="2664047"/>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Forensic Analysis</a:t>
              </a:r>
            </a:p>
          </p:txBody>
        </p:sp>
        <p:sp>
          <p:nvSpPr>
            <p:cNvPr id="191" name="TextBox 190">
              <a:extLst>
                <a:ext uri="{FF2B5EF4-FFF2-40B4-BE49-F238E27FC236}">
                  <a16:creationId xmlns:a16="http://schemas.microsoft.com/office/drawing/2014/main" id="{A67D40B2-FC92-4F45-9503-5CF419A7024C}"/>
                </a:ext>
              </a:extLst>
            </p:cNvPr>
            <p:cNvSpPr txBox="1"/>
            <p:nvPr/>
          </p:nvSpPr>
          <p:spPr>
            <a:xfrm>
              <a:off x="3091100" y="2670438"/>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Forensic Analysis</a:t>
              </a:r>
            </a:p>
          </p:txBody>
        </p:sp>
        <p:sp>
          <p:nvSpPr>
            <p:cNvPr id="192" name="TextBox 191">
              <a:extLst>
                <a:ext uri="{FF2B5EF4-FFF2-40B4-BE49-F238E27FC236}">
                  <a16:creationId xmlns:a16="http://schemas.microsoft.com/office/drawing/2014/main" id="{1ADE03D5-9F19-4050-A315-3773ED67B3D8}"/>
                </a:ext>
              </a:extLst>
            </p:cNvPr>
            <p:cNvSpPr txBox="1"/>
            <p:nvPr/>
          </p:nvSpPr>
          <p:spPr>
            <a:xfrm>
              <a:off x="4105570" y="2670438"/>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Forensic Analysis</a:t>
              </a:r>
            </a:p>
          </p:txBody>
        </p:sp>
        <p:sp>
          <p:nvSpPr>
            <p:cNvPr id="193" name="TextBox 192">
              <a:extLst>
                <a:ext uri="{FF2B5EF4-FFF2-40B4-BE49-F238E27FC236}">
                  <a16:creationId xmlns:a16="http://schemas.microsoft.com/office/drawing/2014/main" id="{D558E2ED-81C5-4298-A74E-5FAFF449CD2F}"/>
                </a:ext>
              </a:extLst>
            </p:cNvPr>
            <p:cNvSpPr txBox="1"/>
            <p:nvPr/>
          </p:nvSpPr>
          <p:spPr>
            <a:xfrm>
              <a:off x="5149833" y="2670437"/>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Forensic Analysis</a:t>
              </a:r>
            </a:p>
          </p:txBody>
        </p:sp>
        <p:sp>
          <p:nvSpPr>
            <p:cNvPr id="194" name="TextBox 193">
              <a:extLst>
                <a:ext uri="{FF2B5EF4-FFF2-40B4-BE49-F238E27FC236}">
                  <a16:creationId xmlns:a16="http://schemas.microsoft.com/office/drawing/2014/main" id="{594AFA90-601E-46A7-90EB-6BFE068D85E1}"/>
                </a:ext>
              </a:extLst>
            </p:cNvPr>
            <p:cNvSpPr txBox="1"/>
            <p:nvPr/>
          </p:nvSpPr>
          <p:spPr>
            <a:xfrm>
              <a:off x="6186695" y="2664045"/>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Forensic Analysis</a:t>
              </a:r>
            </a:p>
          </p:txBody>
        </p:sp>
        <p:sp>
          <p:nvSpPr>
            <p:cNvPr id="195" name="TextBox 194">
              <a:extLst>
                <a:ext uri="{FF2B5EF4-FFF2-40B4-BE49-F238E27FC236}">
                  <a16:creationId xmlns:a16="http://schemas.microsoft.com/office/drawing/2014/main" id="{C157CA80-3BDA-421A-8294-215965C27933}"/>
                </a:ext>
              </a:extLst>
            </p:cNvPr>
            <p:cNvSpPr txBox="1"/>
            <p:nvPr/>
          </p:nvSpPr>
          <p:spPr>
            <a:xfrm>
              <a:off x="7235967" y="2670794"/>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Forensic Analysis</a:t>
              </a:r>
            </a:p>
          </p:txBody>
        </p:sp>
        <p:sp>
          <p:nvSpPr>
            <p:cNvPr id="196" name="TextBox 195">
              <a:extLst>
                <a:ext uri="{FF2B5EF4-FFF2-40B4-BE49-F238E27FC236}">
                  <a16:creationId xmlns:a16="http://schemas.microsoft.com/office/drawing/2014/main" id="{0D84C751-A71B-48C9-AC92-14F3067AC339}"/>
                </a:ext>
              </a:extLst>
            </p:cNvPr>
            <p:cNvSpPr txBox="1"/>
            <p:nvPr/>
          </p:nvSpPr>
          <p:spPr>
            <a:xfrm>
              <a:off x="8249009" y="2676255"/>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Forensic Analysis</a:t>
              </a:r>
            </a:p>
          </p:txBody>
        </p:sp>
        <p:cxnSp>
          <p:nvCxnSpPr>
            <p:cNvPr id="1069" name="Straight Arrow Connector 1068">
              <a:extLst>
                <a:ext uri="{FF2B5EF4-FFF2-40B4-BE49-F238E27FC236}">
                  <a16:creationId xmlns:a16="http://schemas.microsoft.com/office/drawing/2014/main" id="{42AFDAE4-934A-4BB5-84E5-3A7E6EDBFD32}"/>
                </a:ext>
              </a:extLst>
            </p:cNvPr>
            <p:cNvCxnSpPr>
              <a:stCxn id="127" idx="2"/>
              <a:endCxn id="188" idx="0"/>
            </p:cNvCxnSpPr>
            <p:nvPr/>
          </p:nvCxnSpPr>
          <p:spPr>
            <a:xfrm>
              <a:off x="538383" y="2491802"/>
              <a:ext cx="334" cy="1702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1" name="Straight Arrow Connector 1070">
              <a:extLst>
                <a:ext uri="{FF2B5EF4-FFF2-40B4-BE49-F238E27FC236}">
                  <a16:creationId xmlns:a16="http://schemas.microsoft.com/office/drawing/2014/main" id="{F2E989DC-1FEB-4FB4-BD27-588A86195824}"/>
                </a:ext>
              </a:extLst>
            </p:cNvPr>
            <p:cNvCxnSpPr>
              <a:stCxn id="152" idx="2"/>
              <a:endCxn id="189" idx="0"/>
            </p:cNvCxnSpPr>
            <p:nvPr/>
          </p:nvCxnSpPr>
          <p:spPr>
            <a:xfrm>
              <a:off x="1534842" y="2473673"/>
              <a:ext cx="1" cy="1839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3" name="Straight Arrow Connector 1072">
              <a:extLst>
                <a:ext uri="{FF2B5EF4-FFF2-40B4-BE49-F238E27FC236}">
                  <a16:creationId xmlns:a16="http://schemas.microsoft.com/office/drawing/2014/main" id="{24D17BFC-2CD5-4F27-A70D-DB072F2CE8A6}"/>
                </a:ext>
              </a:extLst>
            </p:cNvPr>
            <p:cNvCxnSpPr>
              <a:stCxn id="153" idx="2"/>
              <a:endCxn id="190" idx="0"/>
            </p:cNvCxnSpPr>
            <p:nvPr/>
          </p:nvCxnSpPr>
          <p:spPr>
            <a:xfrm flipH="1">
              <a:off x="2530969" y="2491802"/>
              <a:ext cx="5359" cy="172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6" name="Straight Arrow Connector 1075">
              <a:extLst>
                <a:ext uri="{FF2B5EF4-FFF2-40B4-BE49-F238E27FC236}">
                  <a16:creationId xmlns:a16="http://schemas.microsoft.com/office/drawing/2014/main" id="{DE2B18D8-CF48-4DEB-9250-15293966B6F4}"/>
                </a:ext>
              </a:extLst>
            </p:cNvPr>
            <p:cNvCxnSpPr>
              <a:stCxn id="154" idx="2"/>
              <a:endCxn id="191" idx="0"/>
            </p:cNvCxnSpPr>
            <p:nvPr/>
          </p:nvCxnSpPr>
          <p:spPr>
            <a:xfrm>
              <a:off x="3552123" y="2491802"/>
              <a:ext cx="1" cy="1786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9" name="Straight Arrow Connector 1078">
              <a:extLst>
                <a:ext uri="{FF2B5EF4-FFF2-40B4-BE49-F238E27FC236}">
                  <a16:creationId xmlns:a16="http://schemas.microsoft.com/office/drawing/2014/main" id="{FBC9850A-0358-40A7-BEA2-B72D589CBEEC}"/>
                </a:ext>
              </a:extLst>
            </p:cNvPr>
            <p:cNvCxnSpPr>
              <a:cxnSpLocks/>
              <a:stCxn id="155" idx="2"/>
              <a:endCxn id="192" idx="0"/>
            </p:cNvCxnSpPr>
            <p:nvPr/>
          </p:nvCxnSpPr>
          <p:spPr>
            <a:xfrm flipH="1">
              <a:off x="4566594" y="2491802"/>
              <a:ext cx="1324" cy="1786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82" name="Straight Arrow Connector 1081">
              <a:extLst>
                <a:ext uri="{FF2B5EF4-FFF2-40B4-BE49-F238E27FC236}">
                  <a16:creationId xmlns:a16="http://schemas.microsoft.com/office/drawing/2014/main" id="{8FB82A70-AC06-4C8B-A639-0E0779B58487}"/>
                </a:ext>
              </a:extLst>
            </p:cNvPr>
            <p:cNvCxnSpPr>
              <a:stCxn id="156" idx="2"/>
              <a:endCxn id="193" idx="0"/>
            </p:cNvCxnSpPr>
            <p:nvPr/>
          </p:nvCxnSpPr>
          <p:spPr>
            <a:xfrm flipH="1">
              <a:off x="5610857" y="2491802"/>
              <a:ext cx="1276" cy="1786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85" name="Straight Arrow Connector 1084">
              <a:extLst>
                <a:ext uri="{FF2B5EF4-FFF2-40B4-BE49-F238E27FC236}">
                  <a16:creationId xmlns:a16="http://schemas.microsoft.com/office/drawing/2014/main" id="{D7639F75-3C19-4BA9-AEFA-C6AC252FC879}"/>
                </a:ext>
              </a:extLst>
            </p:cNvPr>
            <p:cNvCxnSpPr>
              <a:stCxn id="157" idx="2"/>
              <a:endCxn id="194" idx="0"/>
            </p:cNvCxnSpPr>
            <p:nvPr/>
          </p:nvCxnSpPr>
          <p:spPr>
            <a:xfrm>
              <a:off x="6647533" y="2473673"/>
              <a:ext cx="186" cy="1903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87" name="Straight Arrow Connector 1086">
              <a:extLst>
                <a:ext uri="{FF2B5EF4-FFF2-40B4-BE49-F238E27FC236}">
                  <a16:creationId xmlns:a16="http://schemas.microsoft.com/office/drawing/2014/main" id="{3E4715FF-B68B-44E3-BCD1-42205A011E85}"/>
                </a:ext>
              </a:extLst>
            </p:cNvPr>
            <p:cNvCxnSpPr>
              <a:stCxn id="158" idx="2"/>
              <a:endCxn id="195" idx="0"/>
            </p:cNvCxnSpPr>
            <p:nvPr/>
          </p:nvCxnSpPr>
          <p:spPr>
            <a:xfrm>
              <a:off x="7687915" y="2491802"/>
              <a:ext cx="9076" cy="1789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5" name="Straight Arrow Connector 134">
              <a:extLst>
                <a:ext uri="{FF2B5EF4-FFF2-40B4-BE49-F238E27FC236}">
                  <a16:creationId xmlns:a16="http://schemas.microsoft.com/office/drawing/2014/main" id="{3CF5C062-86DB-4E00-AFB0-BF18D03A4E3C}"/>
                </a:ext>
              </a:extLst>
            </p:cNvPr>
            <p:cNvCxnSpPr>
              <a:stCxn id="159" idx="2"/>
              <a:endCxn id="196" idx="0"/>
            </p:cNvCxnSpPr>
            <p:nvPr/>
          </p:nvCxnSpPr>
          <p:spPr>
            <a:xfrm>
              <a:off x="8709789" y="2491802"/>
              <a:ext cx="244" cy="1844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6" name="Left Brace 135">
              <a:extLst>
                <a:ext uri="{FF2B5EF4-FFF2-40B4-BE49-F238E27FC236}">
                  <a16:creationId xmlns:a16="http://schemas.microsoft.com/office/drawing/2014/main" id="{5E0638C8-D814-4AAC-A086-EB21BC8BC8BA}"/>
                </a:ext>
              </a:extLst>
            </p:cNvPr>
            <p:cNvSpPr/>
            <p:nvPr/>
          </p:nvSpPr>
          <p:spPr>
            <a:xfrm rot="16200000">
              <a:off x="4453338" y="-707095"/>
              <a:ext cx="332061" cy="8172025"/>
            </a:xfrm>
            <a:prstGeom prst="leftBrace">
              <a:avLst>
                <a:gd name="adj1" fmla="val 10248"/>
                <a:gd name="adj2" fmla="val 50898"/>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24949848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CTV 101">
            <a:extLst>
              <a:ext uri="{FF2B5EF4-FFF2-40B4-BE49-F238E27FC236}">
                <a16:creationId xmlns:a16="http://schemas.microsoft.com/office/drawing/2014/main" id="{57F2336B-57DB-4C60-8321-9F9F282220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7211889" y="292675"/>
            <a:ext cx="952053" cy="63865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SimpliSafe Smart Indoor Motion Sensor in the Motion Sensors &amp; Detectors  department at Lowes.com">
            <a:extLst>
              <a:ext uri="{FF2B5EF4-FFF2-40B4-BE49-F238E27FC236}">
                <a16:creationId xmlns:a16="http://schemas.microsoft.com/office/drawing/2014/main" id="{E4468B39-1278-4631-8BF2-CBBDD7A149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1327" y="101664"/>
            <a:ext cx="952053" cy="95205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Buy X11 4G LTE Smart WiFi Router 300Mbps High Power SIM Card Wireless CPE  Router With 4pcs External Ant at affordable prices — free shipping, real  reviews with photos — Joom">
            <a:extLst>
              <a:ext uri="{FF2B5EF4-FFF2-40B4-BE49-F238E27FC236}">
                <a16:creationId xmlns:a16="http://schemas.microsoft.com/office/drawing/2014/main" id="{7FF90EDF-CEE9-4CA1-AE6A-AFCB3F398D7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70952" y="202463"/>
            <a:ext cx="879311" cy="789339"/>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A78B892D-B377-4AAD-8D4F-78C98821AC7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28171" y="340753"/>
            <a:ext cx="600633" cy="600633"/>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Apple Watch Series 3 GPS, 38mm Silver Aluminum Case with White Sport Band -  Apple">
            <a:extLst>
              <a:ext uri="{FF2B5EF4-FFF2-40B4-BE49-F238E27FC236}">
                <a16:creationId xmlns:a16="http://schemas.microsoft.com/office/drawing/2014/main" id="{B5432792-6A51-4288-88AE-E18A5A3FEDE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10800000">
            <a:off x="1033445" y="292675"/>
            <a:ext cx="1007536" cy="791039"/>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Google Home - Smart Speaker &amp; Google Assistant, Light Grey &amp; White">
            <a:extLst>
              <a:ext uri="{FF2B5EF4-FFF2-40B4-BE49-F238E27FC236}">
                <a16:creationId xmlns:a16="http://schemas.microsoft.com/office/drawing/2014/main" id="{FC1A4CAD-AFB1-48B6-B2FF-19D777B2309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1309" y="250356"/>
            <a:ext cx="824095" cy="791039"/>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Bose® Portable Home Speaker (Luxe Silver) Wireless portable speaker with  built-in Amazon Alexa, Google Assistant, Apple AirPlay® 2, and Bluetooth®  at Crutchfield">
            <a:extLst>
              <a:ext uri="{FF2B5EF4-FFF2-40B4-BE49-F238E27FC236}">
                <a16:creationId xmlns:a16="http://schemas.microsoft.com/office/drawing/2014/main" id="{4CDB91FE-6362-4264-A7F2-DE814C60E00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66039" y="250356"/>
            <a:ext cx="1014618" cy="651389"/>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Global Smart Refrigerator Market Size, Growth | Industry Report 2028">
            <a:extLst>
              <a:ext uri="{FF2B5EF4-FFF2-40B4-BE49-F238E27FC236}">
                <a16:creationId xmlns:a16="http://schemas.microsoft.com/office/drawing/2014/main" id="{02A1AB2C-9C2A-4F03-9A86-CD5CA02CFF4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flipH="1">
            <a:off x="3033220" y="256802"/>
            <a:ext cx="1037809" cy="69187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F3EABA6-5F7E-4CF1-978D-930E76F01D2B}"/>
              </a:ext>
            </a:extLst>
          </p:cNvPr>
          <p:cNvSpPr txBox="1"/>
          <p:nvPr/>
        </p:nvSpPr>
        <p:spPr>
          <a:xfrm>
            <a:off x="7332339" y="0"/>
            <a:ext cx="664028" cy="276999"/>
          </a:xfrm>
          <a:prstGeom prst="rect">
            <a:avLst/>
          </a:prstGeom>
          <a:noFill/>
        </p:spPr>
        <p:txBody>
          <a:bodyPr wrap="none" rtlCol="0">
            <a:spAutoFit/>
          </a:bodyPr>
          <a:lstStyle/>
          <a:p>
            <a:r>
              <a:rPr lang="en-US" sz="1200" dirty="0"/>
              <a:t>Camera</a:t>
            </a:r>
          </a:p>
        </p:txBody>
      </p:sp>
      <p:sp>
        <p:nvSpPr>
          <p:cNvPr id="23" name="TextBox 22">
            <a:extLst>
              <a:ext uri="{FF2B5EF4-FFF2-40B4-BE49-F238E27FC236}">
                <a16:creationId xmlns:a16="http://schemas.microsoft.com/office/drawing/2014/main" id="{E6956B31-C1CA-4A6F-83B5-F4B8C581E648}"/>
              </a:ext>
            </a:extLst>
          </p:cNvPr>
          <p:cNvSpPr txBox="1"/>
          <p:nvPr/>
        </p:nvSpPr>
        <p:spPr>
          <a:xfrm>
            <a:off x="6019388" y="-22313"/>
            <a:ext cx="1214628" cy="276999"/>
          </a:xfrm>
          <a:prstGeom prst="rect">
            <a:avLst/>
          </a:prstGeom>
          <a:noFill/>
        </p:spPr>
        <p:txBody>
          <a:bodyPr wrap="none" rtlCol="0">
            <a:spAutoFit/>
          </a:bodyPr>
          <a:lstStyle/>
          <a:p>
            <a:r>
              <a:rPr lang="en-US" sz="1200" dirty="0"/>
              <a:t>Motion detector</a:t>
            </a:r>
          </a:p>
        </p:txBody>
      </p:sp>
      <p:sp>
        <p:nvSpPr>
          <p:cNvPr id="24" name="TextBox 23">
            <a:extLst>
              <a:ext uri="{FF2B5EF4-FFF2-40B4-BE49-F238E27FC236}">
                <a16:creationId xmlns:a16="http://schemas.microsoft.com/office/drawing/2014/main" id="{12984E98-E459-453D-9A6E-59DBEBD179CE}"/>
              </a:ext>
            </a:extLst>
          </p:cNvPr>
          <p:cNvSpPr txBox="1"/>
          <p:nvPr/>
        </p:nvSpPr>
        <p:spPr>
          <a:xfrm>
            <a:off x="5130843" y="-20197"/>
            <a:ext cx="1001556" cy="276999"/>
          </a:xfrm>
          <a:prstGeom prst="rect">
            <a:avLst/>
          </a:prstGeom>
          <a:noFill/>
        </p:spPr>
        <p:txBody>
          <a:bodyPr wrap="none" rtlCol="0">
            <a:spAutoFit/>
          </a:bodyPr>
          <a:lstStyle/>
          <a:p>
            <a:r>
              <a:rPr lang="en-US" sz="1200" dirty="0"/>
              <a:t>Network hub</a:t>
            </a:r>
          </a:p>
        </p:txBody>
      </p:sp>
      <p:sp>
        <p:nvSpPr>
          <p:cNvPr id="25" name="TextBox 24">
            <a:extLst>
              <a:ext uri="{FF2B5EF4-FFF2-40B4-BE49-F238E27FC236}">
                <a16:creationId xmlns:a16="http://schemas.microsoft.com/office/drawing/2014/main" id="{6EE2C2EC-4114-4579-86C2-B9DEB1D61DA3}"/>
              </a:ext>
            </a:extLst>
          </p:cNvPr>
          <p:cNvSpPr txBox="1"/>
          <p:nvPr/>
        </p:nvSpPr>
        <p:spPr>
          <a:xfrm>
            <a:off x="3978947" y="-22614"/>
            <a:ext cx="1240468" cy="276999"/>
          </a:xfrm>
          <a:prstGeom prst="rect">
            <a:avLst/>
          </a:prstGeom>
          <a:noFill/>
        </p:spPr>
        <p:txBody>
          <a:bodyPr wrap="none" rtlCol="0">
            <a:spAutoFit/>
          </a:bodyPr>
          <a:lstStyle/>
          <a:p>
            <a:r>
              <a:rPr lang="en-US" sz="1200" dirty="0"/>
              <a:t>Wireless speaker</a:t>
            </a:r>
          </a:p>
        </p:txBody>
      </p:sp>
      <p:sp>
        <p:nvSpPr>
          <p:cNvPr id="26" name="TextBox 25">
            <a:extLst>
              <a:ext uri="{FF2B5EF4-FFF2-40B4-BE49-F238E27FC236}">
                <a16:creationId xmlns:a16="http://schemas.microsoft.com/office/drawing/2014/main" id="{95E23ECD-9D86-4BA9-AC87-D9FF04359444}"/>
              </a:ext>
            </a:extLst>
          </p:cNvPr>
          <p:cNvSpPr txBox="1"/>
          <p:nvPr/>
        </p:nvSpPr>
        <p:spPr>
          <a:xfrm>
            <a:off x="3019824" y="-9400"/>
            <a:ext cx="978473" cy="276999"/>
          </a:xfrm>
          <a:prstGeom prst="rect">
            <a:avLst/>
          </a:prstGeom>
          <a:noFill/>
        </p:spPr>
        <p:txBody>
          <a:bodyPr wrap="none" rtlCol="0">
            <a:spAutoFit/>
          </a:bodyPr>
          <a:lstStyle/>
          <a:p>
            <a:r>
              <a:rPr lang="en-US" sz="1200" dirty="0"/>
              <a:t>Smart fridge</a:t>
            </a:r>
          </a:p>
        </p:txBody>
      </p:sp>
      <p:sp>
        <p:nvSpPr>
          <p:cNvPr id="27" name="TextBox 26">
            <a:extLst>
              <a:ext uri="{FF2B5EF4-FFF2-40B4-BE49-F238E27FC236}">
                <a16:creationId xmlns:a16="http://schemas.microsoft.com/office/drawing/2014/main" id="{633A255B-60F8-4CF5-99D0-7FD2A29A46DC}"/>
              </a:ext>
            </a:extLst>
          </p:cNvPr>
          <p:cNvSpPr txBox="1"/>
          <p:nvPr/>
        </p:nvSpPr>
        <p:spPr>
          <a:xfrm>
            <a:off x="1970033" y="-16838"/>
            <a:ext cx="990977" cy="276999"/>
          </a:xfrm>
          <a:prstGeom prst="rect">
            <a:avLst/>
          </a:prstGeom>
          <a:noFill/>
        </p:spPr>
        <p:txBody>
          <a:bodyPr wrap="none" rtlCol="0">
            <a:spAutoFit/>
          </a:bodyPr>
          <a:lstStyle/>
          <a:p>
            <a:r>
              <a:rPr lang="en-US" sz="1200" dirty="0"/>
              <a:t>Smart phone</a:t>
            </a:r>
          </a:p>
        </p:txBody>
      </p:sp>
      <p:sp>
        <p:nvSpPr>
          <p:cNvPr id="28" name="TextBox 27">
            <a:extLst>
              <a:ext uri="{FF2B5EF4-FFF2-40B4-BE49-F238E27FC236}">
                <a16:creationId xmlns:a16="http://schemas.microsoft.com/office/drawing/2014/main" id="{2AFCCDDF-AD20-48F4-AA96-16627DBAE94C}"/>
              </a:ext>
            </a:extLst>
          </p:cNvPr>
          <p:cNvSpPr txBox="1"/>
          <p:nvPr/>
        </p:nvSpPr>
        <p:spPr>
          <a:xfrm>
            <a:off x="999740" y="-14525"/>
            <a:ext cx="968342" cy="276999"/>
          </a:xfrm>
          <a:prstGeom prst="rect">
            <a:avLst/>
          </a:prstGeom>
          <a:noFill/>
        </p:spPr>
        <p:txBody>
          <a:bodyPr wrap="none" rtlCol="0">
            <a:spAutoFit/>
          </a:bodyPr>
          <a:lstStyle/>
          <a:p>
            <a:r>
              <a:rPr lang="en-US" sz="1200" dirty="0"/>
              <a:t>Smart watch</a:t>
            </a:r>
          </a:p>
        </p:txBody>
      </p:sp>
      <p:sp>
        <p:nvSpPr>
          <p:cNvPr id="29" name="TextBox 28">
            <a:extLst>
              <a:ext uri="{FF2B5EF4-FFF2-40B4-BE49-F238E27FC236}">
                <a16:creationId xmlns:a16="http://schemas.microsoft.com/office/drawing/2014/main" id="{AA148328-FE84-4B35-82D3-2188171BF788}"/>
              </a:ext>
            </a:extLst>
          </p:cNvPr>
          <p:cNvSpPr txBox="1"/>
          <p:nvPr/>
        </p:nvSpPr>
        <p:spPr>
          <a:xfrm>
            <a:off x="22382" y="-11400"/>
            <a:ext cx="922047" cy="276999"/>
          </a:xfrm>
          <a:prstGeom prst="rect">
            <a:avLst/>
          </a:prstGeom>
          <a:noFill/>
        </p:spPr>
        <p:txBody>
          <a:bodyPr wrap="none" rtlCol="0">
            <a:spAutoFit/>
          </a:bodyPr>
          <a:lstStyle/>
          <a:p>
            <a:r>
              <a:rPr lang="en-US" sz="1200" dirty="0"/>
              <a:t>Google Hub</a:t>
            </a:r>
          </a:p>
        </p:txBody>
      </p:sp>
      <p:sp>
        <p:nvSpPr>
          <p:cNvPr id="93" name="TextBox 92">
            <a:extLst>
              <a:ext uri="{FF2B5EF4-FFF2-40B4-BE49-F238E27FC236}">
                <a16:creationId xmlns:a16="http://schemas.microsoft.com/office/drawing/2014/main" id="{48A72ECB-8246-4A7C-9CB8-988A71AF329F}"/>
              </a:ext>
            </a:extLst>
          </p:cNvPr>
          <p:cNvSpPr txBox="1"/>
          <p:nvPr/>
        </p:nvSpPr>
        <p:spPr>
          <a:xfrm>
            <a:off x="8163942" y="-29356"/>
            <a:ext cx="950895" cy="461665"/>
          </a:xfrm>
          <a:prstGeom prst="rect">
            <a:avLst/>
          </a:prstGeom>
          <a:noFill/>
        </p:spPr>
        <p:txBody>
          <a:bodyPr wrap="square" rtlCol="0">
            <a:spAutoFit/>
          </a:bodyPr>
          <a:lstStyle/>
          <a:p>
            <a:pPr algn="ctr"/>
            <a:r>
              <a:rPr lang="en-US" sz="1200" dirty="0"/>
              <a:t>Other IoT </a:t>
            </a:r>
          </a:p>
          <a:p>
            <a:pPr algn="ctr"/>
            <a:r>
              <a:rPr lang="en-US" sz="1200" dirty="0"/>
              <a:t>Devices</a:t>
            </a:r>
          </a:p>
        </p:txBody>
      </p:sp>
      <p:pic>
        <p:nvPicPr>
          <p:cNvPr id="34" name="Picture 2" descr="Certificate Security for IoT Devices">
            <a:extLst>
              <a:ext uri="{FF2B5EF4-FFF2-40B4-BE49-F238E27FC236}">
                <a16:creationId xmlns:a16="http://schemas.microsoft.com/office/drawing/2014/main" id="{DFC3E53B-5E6C-47A1-B6BE-00342D8B369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206621" y="344258"/>
            <a:ext cx="997517" cy="687871"/>
          </a:xfrm>
          <a:prstGeom prst="rect">
            <a:avLst/>
          </a:prstGeom>
          <a:noFill/>
          <a:extLst>
            <a:ext uri="{909E8E84-426E-40DD-AFC4-6F175D3DCCD1}">
              <a14:hiddenFill xmlns:a14="http://schemas.microsoft.com/office/drawing/2010/main">
                <a:solidFill>
                  <a:srgbClr val="FFFFFF"/>
                </a:solidFill>
              </a14:hiddenFill>
            </a:ext>
          </a:extLst>
        </p:spPr>
      </p:pic>
      <p:cxnSp>
        <p:nvCxnSpPr>
          <p:cNvPr id="52" name="Straight Arrow Connector 51">
            <a:extLst>
              <a:ext uri="{FF2B5EF4-FFF2-40B4-BE49-F238E27FC236}">
                <a16:creationId xmlns:a16="http://schemas.microsoft.com/office/drawing/2014/main" id="{B575BED8-A14B-4298-A87E-0C4B0A14691D}"/>
              </a:ext>
            </a:extLst>
          </p:cNvPr>
          <p:cNvCxnSpPr>
            <a:stCxn id="1036" idx="2"/>
            <a:endCxn id="104" idx="0"/>
          </p:cNvCxnSpPr>
          <p:nvPr/>
        </p:nvCxnSpPr>
        <p:spPr>
          <a:xfrm>
            <a:off x="2528488" y="941386"/>
            <a:ext cx="9165" cy="3691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573C3343-2DB6-4AA1-96A5-613586EBCD73}"/>
              </a:ext>
            </a:extLst>
          </p:cNvPr>
          <p:cNvCxnSpPr>
            <a:stCxn id="1044" idx="2"/>
            <a:endCxn id="130" idx="0"/>
          </p:cNvCxnSpPr>
          <p:nvPr/>
        </p:nvCxnSpPr>
        <p:spPr>
          <a:xfrm>
            <a:off x="3552124" y="948675"/>
            <a:ext cx="0" cy="3643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C02913A1-72B3-4D36-A5EF-AF17057D0E7A}"/>
              </a:ext>
            </a:extLst>
          </p:cNvPr>
          <p:cNvCxnSpPr>
            <a:stCxn id="1042" idx="2"/>
            <a:endCxn id="131" idx="0"/>
          </p:cNvCxnSpPr>
          <p:nvPr/>
        </p:nvCxnSpPr>
        <p:spPr>
          <a:xfrm flipH="1">
            <a:off x="4566595" y="901745"/>
            <a:ext cx="6753" cy="4131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308A1961-155C-4E60-A4AB-4309C79794F9}"/>
              </a:ext>
            </a:extLst>
          </p:cNvPr>
          <p:cNvCxnSpPr>
            <a:stCxn id="1032" idx="2"/>
            <a:endCxn id="134" idx="0"/>
          </p:cNvCxnSpPr>
          <p:nvPr/>
        </p:nvCxnSpPr>
        <p:spPr>
          <a:xfrm flipH="1">
            <a:off x="5607157" y="991802"/>
            <a:ext cx="3451" cy="3258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007B7636-4C5D-465F-B853-AF4B4C9BAC22}"/>
              </a:ext>
            </a:extLst>
          </p:cNvPr>
          <p:cNvCxnSpPr>
            <a:cxnSpLocks/>
            <a:stCxn id="1026" idx="2"/>
            <a:endCxn id="143" idx="0"/>
          </p:cNvCxnSpPr>
          <p:nvPr/>
        </p:nvCxnSpPr>
        <p:spPr>
          <a:xfrm>
            <a:off x="7687915" y="931327"/>
            <a:ext cx="2" cy="3870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D8FFBD53-6905-4A11-9C11-C43546F2EA3D}"/>
              </a:ext>
            </a:extLst>
          </p:cNvPr>
          <p:cNvSpPr txBox="1"/>
          <p:nvPr/>
        </p:nvSpPr>
        <p:spPr>
          <a:xfrm>
            <a:off x="77693" y="1307647"/>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cxnSp>
        <p:nvCxnSpPr>
          <p:cNvPr id="62" name="Straight Arrow Connector 61">
            <a:extLst>
              <a:ext uri="{FF2B5EF4-FFF2-40B4-BE49-F238E27FC236}">
                <a16:creationId xmlns:a16="http://schemas.microsoft.com/office/drawing/2014/main" id="{578269A9-DABF-43A3-B638-5FCFCBCE4EB8}"/>
              </a:ext>
            </a:extLst>
          </p:cNvPr>
          <p:cNvCxnSpPr>
            <a:cxnSpLocks/>
            <a:stCxn id="1040" idx="2"/>
            <a:endCxn id="21" idx="0"/>
          </p:cNvCxnSpPr>
          <p:nvPr/>
        </p:nvCxnSpPr>
        <p:spPr>
          <a:xfrm>
            <a:off x="533357" y="1041395"/>
            <a:ext cx="5360" cy="2662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7" name="TextBox 96">
            <a:extLst>
              <a:ext uri="{FF2B5EF4-FFF2-40B4-BE49-F238E27FC236}">
                <a16:creationId xmlns:a16="http://schemas.microsoft.com/office/drawing/2014/main" id="{2AA3B66B-391A-4A05-9E41-0A221A99AFBC}"/>
              </a:ext>
            </a:extLst>
          </p:cNvPr>
          <p:cNvSpPr txBox="1"/>
          <p:nvPr/>
        </p:nvSpPr>
        <p:spPr>
          <a:xfrm>
            <a:off x="1073819" y="1303614"/>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cxnSp>
        <p:nvCxnSpPr>
          <p:cNvPr id="98" name="Straight Arrow Connector 97">
            <a:extLst>
              <a:ext uri="{FF2B5EF4-FFF2-40B4-BE49-F238E27FC236}">
                <a16:creationId xmlns:a16="http://schemas.microsoft.com/office/drawing/2014/main" id="{77BE85DE-19B0-4FCA-9047-DA6F28544E1D}"/>
              </a:ext>
            </a:extLst>
          </p:cNvPr>
          <p:cNvCxnSpPr>
            <a:cxnSpLocks/>
            <a:stCxn id="1038" idx="0"/>
            <a:endCxn id="97" idx="0"/>
          </p:cNvCxnSpPr>
          <p:nvPr/>
        </p:nvCxnSpPr>
        <p:spPr>
          <a:xfrm flipH="1">
            <a:off x="1534843" y="1083714"/>
            <a:ext cx="2370" cy="2199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 name="TextBox 103">
            <a:extLst>
              <a:ext uri="{FF2B5EF4-FFF2-40B4-BE49-F238E27FC236}">
                <a16:creationId xmlns:a16="http://schemas.microsoft.com/office/drawing/2014/main" id="{D35EE2A9-B2CB-4711-B73B-D12C5029E156}"/>
              </a:ext>
            </a:extLst>
          </p:cNvPr>
          <p:cNvSpPr txBox="1"/>
          <p:nvPr/>
        </p:nvSpPr>
        <p:spPr>
          <a:xfrm>
            <a:off x="2076629" y="1310573"/>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sp>
        <p:nvSpPr>
          <p:cNvPr id="130" name="TextBox 129">
            <a:extLst>
              <a:ext uri="{FF2B5EF4-FFF2-40B4-BE49-F238E27FC236}">
                <a16:creationId xmlns:a16="http://schemas.microsoft.com/office/drawing/2014/main" id="{78E18835-46D2-42A9-9CB4-47ADDD824F4B}"/>
              </a:ext>
            </a:extLst>
          </p:cNvPr>
          <p:cNvSpPr txBox="1"/>
          <p:nvPr/>
        </p:nvSpPr>
        <p:spPr>
          <a:xfrm>
            <a:off x="3091100" y="1313038"/>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sp>
        <p:nvSpPr>
          <p:cNvPr id="131" name="TextBox 130">
            <a:extLst>
              <a:ext uri="{FF2B5EF4-FFF2-40B4-BE49-F238E27FC236}">
                <a16:creationId xmlns:a16="http://schemas.microsoft.com/office/drawing/2014/main" id="{ED4E16FC-2793-46F2-BAF1-AE19C401812F}"/>
              </a:ext>
            </a:extLst>
          </p:cNvPr>
          <p:cNvSpPr txBox="1"/>
          <p:nvPr/>
        </p:nvSpPr>
        <p:spPr>
          <a:xfrm>
            <a:off x="4105571" y="1314902"/>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sp>
        <p:nvSpPr>
          <p:cNvPr id="134" name="TextBox 133">
            <a:extLst>
              <a:ext uri="{FF2B5EF4-FFF2-40B4-BE49-F238E27FC236}">
                <a16:creationId xmlns:a16="http://schemas.microsoft.com/office/drawing/2014/main" id="{D4DF1652-02BD-4D26-918C-62282BDAE86B}"/>
              </a:ext>
            </a:extLst>
          </p:cNvPr>
          <p:cNvSpPr txBox="1"/>
          <p:nvPr/>
        </p:nvSpPr>
        <p:spPr>
          <a:xfrm>
            <a:off x="5146133" y="1317692"/>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sp>
        <p:nvSpPr>
          <p:cNvPr id="139" name="TextBox 138">
            <a:extLst>
              <a:ext uri="{FF2B5EF4-FFF2-40B4-BE49-F238E27FC236}">
                <a16:creationId xmlns:a16="http://schemas.microsoft.com/office/drawing/2014/main" id="{DA82BA8B-C832-4C27-AF42-2A3FE3E3A405}"/>
              </a:ext>
            </a:extLst>
          </p:cNvPr>
          <p:cNvSpPr txBox="1"/>
          <p:nvPr/>
        </p:nvSpPr>
        <p:spPr>
          <a:xfrm>
            <a:off x="6186695" y="1317692"/>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cxnSp>
        <p:nvCxnSpPr>
          <p:cNvPr id="100" name="Straight Arrow Connector 99">
            <a:extLst>
              <a:ext uri="{FF2B5EF4-FFF2-40B4-BE49-F238E27FC236}">
                <a16:creationId xmlns:a16="http://schemas.microsoft.com/office/drawing/2014/main" id="{1533893D-1C82-4384-B0DD-6B1E5DEE1295}"/>
              </a:ext>
            </a:extLst>
          </p:cNvPr>
          <p:cNvCxnSpPr>
            <a:stCxn id="1030" idx="2"/>
            <a:endCxn id="139" idx="0"/>
          </p:cNvCxnSpPr>
          <p:nvPr/>
        </p:nvCxnSpPr>
        <p:spPr>
          <a:xfrm>
            <a:off x="6647354" y="1053717"/>
            <a:ext cx="365" cy="2639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3" name="TextBox 142">
            <a:extLst>
              <a:ext uri="{FF2B5EF4-FFF2-40B4-BE49-F238E27FC236}">
                <a16:creationId xmlns:a16="http://schemas.microsoft.com/office/drawing/2014/main" id="{87F46FD6-4411-43B8-AEC0-1BA6D2341D3D}"/>
              </a:ext>
            </a:extLst>
          </p:cNvPr>
          <p:cNvSpPr txBox="1"/>
          <p:nvPr/>
        </p:nvSpPr>
        <p:spPr>
          <a:xfrm>
            <a:off x="7226893" y="1318396"/>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sp>
        <p:nvSpPr>
          <p:cNvPr id="148" name="TextBox 147">
            <a:extLst>
              <a:ext uri="{FF2B5EF4-FFF2-40B4-BE49-F238E27FC236}">
                <a16:creationId xmlns:a16="http://schemas.microsoft.com/office/drawing/2014/main" id="{2AEF6E74-A168-47A3-96FF-303CE9BC7996}"/>
              </a:ext>
            </a:extLst>
          </p:cNvPr>
          <p:cNvSpPr txBox="1"/>
          <p:nvPr/>
        </p:nvSpPr>
        <p:spPr>
          <a:xfrm>
            <a:off x="8249009" y="1317692"/>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cxnSp>
        <p:nvCxnSpPr>
          <p:cNvPr id="1027" name="Straight Arrow Connector 1026">
            <a:extLst>
              <a:ext uri="{FF2B5EF4-FFF2-40B4-BE49-F238E27FC236}">
                <a16:creationId xmlns:a16="http://schemas.microsoft.com/office/drawing/2014/main" id="{73D52866-DC9E-476B-99F7-91CC62FAA0C8}"/>
              </a:ext>
            </a:extLst>
          </p:cNvPr>
          <p:cNvCxnSpPr>
            <a:stCxn id="34" idx="2"/>
            <a:endCxn id="148" idx="0"/>
          </p:cNvCxnSpPr>
          <p:nvPr/>
        </p:nvCxnSpPr>
        <p:spPr>
          <a:xfrm>
            <a:off x="8705380" y="1032129"/>
            <a:ext cx="4653" cy="2855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1" name="Straight Arrow Connector 1030">
            <a:extLst>
              <a:ext uri="{FF2B5EF4-FFF2-40B4-BE49-F238E27FC236}">
                <a16:creationId xmlns:a16="http://schemas.microsoft.com/office/drawing/2014/main" id="{06DC3C58-0555-47B4-BB88-F7E3C4DE5016}"/>
              </a:ext>
            </a:extLst>
          </p:cNvPr>
          <p:cNvCxnSpPr>
            <a:stCxn id="21" idx="2"/>
          </p:cNvCxnSpPr>
          <p:nvPr/>
        </p:nvCxnSpPr>
        <p:spPr>
          <a:xfrm flipH="1">
            <a:off x="538383" y="1800090"/>
            <a:ext cx="334" cy="1917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5" name="Straight Arrow Connector 1034">
            <a:extLst>
              <a:ext uri="{FF2B5EF4-FFF2-40B4-BE49-F238E27FC236}">
                <a16:creationId xmlns:a16="http://schemas.microsoft.com/office/drawing/2014/main" id="{CEFC3043-8FA8-4F91-A97D-8F51DFED8CC4}"/>
              </a:ext>
            </a:extLst>
          </p:cNvPr>
          <p:cNvCxnSpPr>
            <a:stCxn id="97" idx="2"/>
          </p:cNvCxnSpPr>
          <p:nvPr/>
        </p:nvCxnSpPr>
        <p:spPr>
          <a:xfrm flipH="1">
            <a:off x="1534842" y="1796057"/>
            <a:ext cx="1" cy="1776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3" name="Straight Arrow Connector 1042">
            <a:extLst>
              <a:ext uri="{FF2B5EF4-FFF2-40B4-BE49-F238E27FC236}">
                <a16:creationId xmlns:a16="http://schemas.microsoft.com/office/drawing/2014/main" id="{78A78937-8723-419B-A512-8A87CA45BAD2}"/>
              </a:ext>
            </a:extLst>
          </p:cNvPr>
          <p:cNvCxnSpPr>
            <a:stCxn id="104" idx="2"/>
          </p:cNvCxnSpPr>
          <p:nvPr/>
        </p:nvCxnSpPr>
        <p:spPr>
          <a:xfrm flipH="1">
            <a:off x="2536328" y="1803016"/>
            <a:ext cx="1325" cy="1887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7" name="Straight Arrow Connector 1046">
            <a:extLst>
              <a:ext uri="{FF2B5EF4-FFF2-40B4-BE49-F238E27FC236}">
                <a16:creationId xmlns:a16="http://schemas.microsoft.com/office/drawing/2014/main" id="{5F2BD010-AEA2-4B82-ABF9-D68381996782}"/>
              </a:ext>
            </a:extLst>
          </p:cNvPr>
          <p:cNvCxnSpPr>
            <a:stCxn id="130" idx="2"/>
          </p:cNvCxnSpPr>
          <p:nvPr/>
        </p:nvCxnSpPr>
        <p:spPr>
          <a:xfrm flipH="1">
            <a:off x="3552123" y="1805481"/>
            <a:ext cx="1" cy="1863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52" name="Straight Arrow Connector 1051">
            <a:extLst>
              <a:ext uri="{FF2B5EF4-FFF2-40B4-BE49-F238E27FC236}">
                <a16:creationId xmlns:a16="http://schemas.microsoft.com/office/drawing/2014/main" id="{79353228-EFC5-4E12-913C-3A55E05C1018}"/>
              </a:ext>
            </a:extLst>
          </p:cNvPr>
          <p:cNvCxnSpPr>
            <a:stCxn id="131" idx="2"/>
          </p:cNvCxnSpPr>
          <p:nvPr/>
        </p:nvCxnSpPr>
        <p:spPr>
          <a:xfrm>
            <a:off x="4566595" y="1807345"/>
            <a:ext cx="1323" cy="1844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56" name="Straight Arrow Connector 1055">
            <a:extLst>
              <a:ext uri="{FF2B5EF4-FFF2-40B4-BE49-F238E27FC236}">
                <a16:creationId xmlns:a16="http://schemas.microsoft.com/office/drawing/2014/main" id="{2593FC21-1334-42AC-8D36-32C5005164A0}"/>
              </a:ext>
            </a:extLst>
          </p:cNvPr>
          <p:cNvCxnSpPr>
            <a:stCxn id="134" idx="2"/>
          </p:cNvCxnSpPr>
          <p:nvPr/>
        </p:nvCxnSpPr>
        <p:spPr>
          <a:xfrm>
            <a:off x="5607157" y="1810135"/>
            <a:ext cx="4976" cy="1816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59" name="Straight Arrow Connector 1058">
            <a:extLst>
              <a:ext uri="{FF2B5EF4-FFF2-40B4-BE49-F238E27FC236}">
                <a16:creationId xmlns:a16="http://schemas.microsoft.com/office/drawing/2014/main" id="{EA5A5DB4-C53A-4168-B63C-BE22F13D7C23}"/>
              </a:ext>
            </a:extLst>
          </p:cNvPr>
          <p:cNvCxnSpPr>
            <a:stCxn id="139" idx="2"/>
          </p:cNvCxnSpPr>
          <p:nvPr/>
        </p:nvCxnSpPr>
        <p:spPr>
          <a:xfrm flipH="1">
            <a:off x="6647533" y="1810135"/>
            <a:ext cx="186" cy="1635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62" name="Straight Arrow Connector 1061">
            <a:extLst>
              <a:ext uri="{FF2B5EF4-FFF2-40B4-BE49-F238E27FC236}">
                <a16:creationId xmlns:a16="http://schemas.microsoft.com/office/drawing/2014/main" id="{19E8C131-BC4F-4747-B874-A91FE9CF2440}"/>
              </a:ext>
            </a:extLst>
          </p:cNvPr>
          <p:cNvCxnSpPr>
            <a:stCxn id="143" idx="2"/>
          </p:cNvCxnSpPr>
          <p:nvPr/>
        </p:nvCxnSpPr>
        <p:spPr>
          <a:xfrm flipH="1">
            <a:off x="7687915" y="1810839"/>
            <a:ext cx="2" cy="1809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65" name="Straight Arrow Connector 1064">
            <a:extLst>
              <a:ext uri="{FF2B5EF4-FFF2-40B4-BE49-F238E27FC236}">
                <a16:creationId xmlns:a16="http://schemas.microsoft.com/office/drawing/2014/main" id="{AE416D46-5107-4CE1-AD69-9D6FECF59145}"/>
              </a:ext>
            </a:extLst>
          </p:cNvPr>
          <p:cNvCxnSpPr>
            <a:stCxn id="148" idx="2"/>
          </p:cNvCxnSpPr>
          <p:nvPr/>
        </p:nvCxnSpPr>
        <p:spPr>
          <a:xfrm flipH="1">
            <a:off x="8709789" y="1810135"/>
            <a:ext cx="244" cy="1816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 name="Group 2">
            <a:extLst>
              <a:ext uri="{FF2B5EF4-FFF2-40B4-BE49-F238E27FC236}">
                <a16:creationId xmlns:a16="http://schemas.microsoft.com/office/drawing/2014/main" id="{8ADE100C-046B-4E14-BB1F-12538D18283A}"/>
              </a:ext>
            </a:extLst>
          </p:cNvPr>
          <p:cNvGrpSpPr/>
          <p:nvPr/>
        </p:nvGrpSpPr>
        <p:grpSpPr>
          <a:xfrm>
            <a:off x="3847849" y="5418435"/>
            <a:ext cx="1910585" cy="984674"/>
            <a:chOff x="4884211" y="2812458"/>
            <a:chExt cx="1910585" cy="978472"/>
          </a:xfrm>
        </p:grpSpPr>
        <p:pic>
          <p:nvPicPr>
            <p:cNvPr id="1050" name="Picture 26" descr="What skills are necessary for a data analyst? – Film Daily">
              <a:extLst>
                <a:ext uri="{FF2B5EF4-FFF2-40B4-BE49-F238E27FC236}">
                  <a16:creationId xmlns:a16="http://schemas.microsoft.com/office/drawing/2014/main" id="{1A273B6B-4FC6-426D-8D54-569558C26A64}"/>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884211" y="2812458"/>
              <a:ext cx="978472" cy="978472"/>
            </a:xfrm>
            <a:prstGeom prst="rect">
              <a:avLst/>
            </a:prstGeom>
            <a:noFill/>
            <a:extLst>
              <a:ext uri="{909E8E84-426E-40DD-AFC4-6F175D3DCCD1}">
                <a14:hiddenFill xmlns:a14="http://schemas.microsoft.com/office/drawing/2010/main">
                  <a:solidFill>
                    <a:srgbClr val="FFFFFF"/>
                  </a:solidFill>
                </a14:hiddenFill>
              </a:ext>
            </a:extLst>
          </p:spPr>
        </p:pic>
        <p:sp>
          <p:nvSpPr>
            <p:cNvPr id="107" name="TextBox 106">
              <a:extLst>
                <a:ext uri="{FF2B5EF4-FFF2-40B4-BE49-F238E27FC236}">
                  <a16:creationId xmlns:a16="http://schemas.microsoft.com/office/drawing/2014/main" id="{7C6A223D-215B-445F-BEC5-A1AEEEAEFACF}"/>
                </a:ext>
              </a:extLst>
            </p:cNvPr>
            <p:cNvSpPr txBox="1"/>
            <p:nvPr/>
          </p:nvSpPr>
          <p:spPr>
            <a:xfrm>
              <a:off x="5916735" y="3027810"/>
              <a:ext cx="878061" cy="584775"/>
            </a:xfrm>
            <a:prstGeom prst="rect">
              <a:avLst/>
            </a:prstGeom>
            <a:noFill/>
          </p:spPr>
          <p:txBody>
            <a:bodyPr wrap="none" rtlCol="0">
              <a:spAutoFit/>
            </a:bodyPr>
            <a:lstStyle/>
            <a:p>
              <a:pPr algn="ctr"/>
              <a:r>
                <a:rPr lang="en-US" sz="1600" dirty="0"/>
                <a:t>Forensic</a:t>
              </a:r>
            </a:p>
            <a:p>
              <a:pPr algn="ctr"/>
              <a:r>
                <a:rPr lang="en-US" sz="1600" dirty="0"/>
                <a:t>Analyst</a:t>
              </a:r>
            </a:p>
          </p:txBody>
        </p:sp>
      </p:grpSp>
      <p:sp>
        <p:nvSpPr>
          <p:cNvPr id="188" name="TextBox 187">
            <a:extLst>
              <a:ext uri="{FF2B5EF4-FFF2-40B4-BE49-F238E27FC236}">
                <a16:creationId xmlns:a16="http://schemas.microsoft.com/office/drawing/2014/main" id="{EA0D06DB-767A-496C-B035-661D1BDE538E}"/>
              </a:ext>
            </a:extLst>
          </p:cNvPr>
          <p:cNvSpPr txBox="1"/>
          <p:nvPr/>
        </p:nvSpPr>
        <p:spPr>
          <a:xfrm>
            <a:off x="77693" y="4745142"/>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Forensic Analysis</a:t>
            </a:r>
          </a:p>
        </p:txBody>
      </p:sp>
      <p:sp>
        <p:nvSpPr>
          <p:cNvPr id="189" name="TextBox 188">
            <a:extLst>
              <a:ext uri="{FF2B5EF4-FFF2-40B4-BE49-F238E27FC236}">
                <a16:creationId xmlns:a16="http://schemas.microsoft.com/office/drawing/2014/main" id="{8CB09415-EB75-4CD1-A7C8-AB34AF3240F4}"/>
              </a:ext>
            </a:extLst>
          </p:cNvPr>
          <p:cNvSpPr txBox="1"/>
          <p:nvPr/>
        </p:nvSpPr>
        <p:spPr>
          <a:xfrm>
            <a:off x="1073819" y="4740722"/>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Forensic Analysis</a:t>
            </a:r>
          </a:p>
        </p:txBody>
      </p:sp>
      <p:sp>
        <p:nvSpPr>
          <p:cNvPr id="190" name="TextBox 189">
            <a:extLst>
              <a:ext uri="{FF2B5EF4-FFF2-40B4-BE49-F238E27FC236}">
                <a16:creationId xmlns:a16="http://schemas.microsoft.com/office/drawing/2014/main" id="{9A66E1D1-D80E-42B6-BC85-A219FAFD5085}"/>
              </a:ext>
            </a:extLst>
          </p:cNvPr>
          <p:cNvSpPr txBox="1"/>
          <p:nvPr/>
        </p:nvSpPr>
        <p:spPr>
          <a:xfrm>
            <a:off x="2069945" y="4747119"/>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Forensic Analysis</a:t>
            </a:r>
          </a:p>
        </p:txBody>
      </p:sp>
      <p:sp>
        <p:nvSpPr>
          <p:cNvPr id="191" name="TextBox 190">
            <a:extLst>
              <a:ext uri="{FF2B5EF4-FFF2-40B4-BE49-F238E27FC236}">
                <a16:creationId xmlns:a16="http://schemas.microsoft.com/office/drawing/2014/main" id="{A67D40B2-FC92-4F45-9503-5CF419A7024C}"/>
              </a:ext>
            </a:extLst>
          </p:cNvPr>
          <p:cNvSpPr txBox="1"/>
          <p:nvPr/>
        </p:nvSpPr>
        <p:spPr>
          <a:xfrm>
            <a:off x="3091100" y="4753510"/>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Forensic Analysis</a:t>
            </a:r>
          </a:p>
        </p:txBody>
      </p:sp>
      <p:sp>
        <p:nvSpPr>
          <p:cNvPr id="192" name="TextBox 191">
            <a:extLst>
              <a:ext uri="{FF2B5EF4-FFF2-40B4-BE49-F238E27FC236}">
                <a16:creationId xmlns:a16="http://schemas.microsoft.com/office/drawing/2014/main" id="{1ADE03D5-9F19-4050-A315-3773ED67B3D8}"/>
              </a:ext>
            </a:extLst>
          </p:cNvPr>
          <p:cNvSpPr txBox="1"/>
          <p:nvPr/>
        </p:nvSpPr>
        <p:spPr>
          <a:xfrm>
            <a:off x="4105570" y="4753510"/>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Forensic Analysis</a:t>
            </a:r>
          </a:p>
        </p:txBody>
      </p:sp>
      <p:sp>
        <p:nvSpPr>
          <p:cNvPr id="193" name="TextBox 192">
            <a:extLst>
              <a:ext uri="{FF2B5EF4-FFF2-40B4-BE49-F238E27FC236}">
                <a16:creationId xmlns:a16="http://schemas.microsoft.com/office/drawing/2014/main" id="{D558E2ED-81C5-4298-A74E-5FAFF449CD2F}"/>
              </a:ext>
            </a:extLst>
          </p:cNvPr>
          <p:cNvSpPr txBox="1"/>
          <p:nvPr/>
        </p:nvSpPr>
        <p:spPr>
          <a:xfrm>
            <a:off x="5149833" y="4753509"/>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Forensic Analysis</a:t>
            </a:r>
          </a:p>
        </p:txBody>
      </p:sp>
      <p:sp>
        <p:nvSpPr>
          <p:cNvPr id="194" name="TextBox 193">
            <a:extLst>
              <a:ext uri="{FF2B5EF4-FFF2-40B4-BE49-F238E27FC236}">
                <a16:creationId xmlns:a16="http://schemas.microsoft.com/office/drawing/2014/main" id="{594AFA90-601E-46A7-90EB-6BFE068D85E1}"/>
              </a:ext>
            </a:extLst>
          </p:cNvPr>
          <p:cNvSpPr txBox="1"/>
          <p:nvPr/>
        </p:nvSpPr>
        <p:spPr>
          <a:xfrm>
            <a:off x="6186695" y="4747117"/>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Forensic Analysis</a:t>
            </a:r>
          </a:p>
        </p:txBody>
      </p:sp>
      <p:sp>
        <p:nvSpPr>
          <p:cNvPr id="195" name="TextBox 194">
            <a:extLst>
              <a:ext uri="{FF2B5EF4-FFF2-40B4-BE49-F238E27FC236}">
                <a16:creationId xmlns:a16="http://schemas.microsoft.com/office/drawing/2014/main" id="{C157CA80-3BDA-421A-8294-215965C27933}"/>
              </a:ext>
            </a:extLst>
          </p:cNvPr>
          <p:cNvSpPr txBox="1"/>
          <p:nvPr/>
        </p:nvSpPr>
        <p:spPr>
          <a:xfrm>
            <a:off x="7235967" y="4753866"/>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Forensic Analysis</a:t>
            </a:r>
          </a:p>
        </p:txBody>
      </p:sp>
      <p:sp>
        <p:nvSpPr>
          <p:cNvPr id="196" name="TextBox 195">
            <a:extLst>
              <a:ext uri="{FF2B5EF4-FFF2-40B4-BE49-F238E27FC236}">
                <a16:creationId xmlns:a16="http://schemas.microsoft.com/office/drawing/2014/main" id="{0D84C751-A71B-48C9-AC92-14F3067AC339}"/>
              </a:ext>
            </a:extLst>
          </p:cNvPr>
          <p:cNvSpPr txBox="1"/>
          <p:nvPr/>
        </p:nvSpPr>
        <p:spPr>
          <a:xfrm>
            <a:off x="8249009" y="4759327"/>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Forensic Analysis</a:t>
            </a:r>
          </a:p>
        </p:txBody>
      </p:sp>
      <p:cxnSp>
        <p:nvCxnSpPr>
          <p:cNvPr id="1069" name="Straight Arrow Connector 1068">
            <a:extLst>
              <a:ext uri="{FF2B5EF4-FFF2-40B4-BE49-F238E27FC236}">
                <a16:creationId xmlns:a16="http://schemas.microsoft.com/office/drawing/2014/main" id="{42AFDAE4-934A-4BB5-84E5-3A7E6EDBFD32}"/>
              </a:ext>
            </a:extLst>
          </p:cNvPr>
          <p:cNvCxnSpPr>
            <a:cxnSpLocks/>
          </p:cNvCxnSpPr>
          <p:nvPr/>
        </p:nvCxnSpPr>
        <p:spPr>
          <a:xfrm flipH="1">
            <a:off x="538717" y="4538664"/>
            <a:ext cx="4208" cy="2160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1" name="Straight Arrow Connector 1070">
            <a:extLst>
              <a:ext uri="{FF2B5EF4-FFF2-40B4-BE49-F238E27FC236}">
                <a16:creationId xmlns:a16="http://schemas.microsoft.com/office/drawing/2014/main" id="{F2E989DC-1FEB-4FB4-BD27-588A86195824}"/>
              </a:ext>
            </a:extLst>
          </p:cNvPr>
          <p:cNvCxnSpPr>
            <a:cxnSpLocks/>
            <a:endCxn id="189" idx="0"/>
          </p:cNvCxnSpPr>
          <p:nvPr/>
        </p:nvCxnSpPr>
        <p:spPr>
          <a:xfrm>
            <a:off x="1534842" y="4556745"/>
            <a:ext cx="1" cy="1839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3" name="Straight Arrow Connector 1072">
            <a:extLst>
              <a:ext uri="{FF2B5EF4-FFF2-40B4-BE49-F238E27FC236}">
                <a16:creationId xmlns:a16="http://schemas.microsoft.com/office/drawing/2014/main" id="{24D17BFC-2CD5-4F27-A70D-DB072F2CE8A6}"/>
              </a:ext>
            </a:extLst>
          </p:cNvPr>
          <p:cNvCxnSpPr>
            <a:cxnSpLocks/>
            <a:endCxn id="190" idx="0"/>
          </p:cNvCxnSpPr>
          <p:nvPr/>
        </p:nvCxnSpPr>
        <p:spPr>
          <a:xfrm flipH="1">
            <a:off x="2530969" y="4574874"/>
            <a:ext cx="5359" cy="172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6" name="Straight Arrow Connector 1075">
            <a:extLst>
              <a:ext uri="{FF2B5EF4-FFF2-40B4-BE49-F238E27FC236}">
                <a16:creationId xmlns:a16="http://schemas.microsoft.com/office/drawing/2014/main" id="{DE2B18D8-CF48-4DEB-9250-15293966B6F4}"/>
              </a:ext>
            </a:extLst>
          </p:cNvPr>
          <p:cNvCxnSpPr>
            <a:cxnSpLocks/>
            <a:endCxn id="191" idx="0"/>
          </p:cNvCxnSpPr>
          <p:nvPr/>
        </p:nvCxnSpPr>
        <p:spPr>
          <a:xfrm>
            <a:off x="3552123" y="4574874"/>
            <a:ext cx="1" cy="1786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9" name="Straight Arrow Connector 1078">
            <a:extLst>
              <a:ext uri="{FF2B5EF4-FFF2-40B4-BE49-F238E27FC236}">
                <a16:creationId xmlns:a16="http://schemas.microsoft.com/office/drawing/2014/main" id="{FBC9850A-0358-40A7-BEA2-B72D589CBEEC}"/>
              </a:ext>
            </a:extLst>
          </p:cNvPr>
          <p:cNvCxnSpPr>
            <a:cxnSpLocks/>
            <a:endCxn id="192" idx="0"/>
          </p:cNvCxnSpPr>
          <p:nvPr/>
        </p:nvCxnSpPr>
        <p:spPr>
          <a:xfrm flipH="1">
            <a:off x="4566594" y="4574874"/>
            <a:ext cx="1324" cy="1786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82" name="Straight Arrow Connector 1081">
            <a:extLst>
              <a:ext uri="{FF2B5EF4-FFF2-40B4-BE49-F238E27FC236}">
                <a16:creationId xmlns:a16="http://schemas.microsoft.com/office/drawing/2014/main" id="{8FB82A70-AC06-4C8B-A639-0E0779B58487}"/>
              </a:ext>
            </a:extLst>
          </p:cNvPr>
          <p:cNvCxnSpPr>
            <a:cxnSpLocks/>
            <a:endCxn id="193" idx="0"/>
          </p:cNvCxnSpPr>
          <p:nvPr/>
        </p:nvCxnSpPr>
        <p:spPr>
          <a:xfrm flipH="1">
            <a:off x="5610857" y="4574874"/>
            <a:ext cx="1276" cy="1786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85" name="Straight Arrow Connector 1084">
            <a:extLst>
              <a:ext uri="{FF2B5EF4-FFF2-40B4-BE49-F238E27FC236}">
                <a16:creationId xmlns:a16="http://schemas.microsoft.com/office/drawing/2014/main" id="{D7639F75-3C19-4BA9-AEFA-C6AC252FC879}"/>
              </a:ext>
            </a:extLst>
          </p:cNvPr>
          <p:cNvCxnSpPr>
            <a:cxnSpLocks/>
            <a:endCxn id="194" idx="0"/>
          </p:cNvCxnSpPr>
          <p:nvPr/>
        </p:nvCxnSpPr>
        <p:spPr>
          <a:xfrm>
            <a:off x="6647533" y="4556745"/>
            <a:ext cx="186" cy="1903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87" name="Straight Arrow Connector 1086">
            <a:extLst>
              <a:ext uri="{FF2B5EF4-FFF2-40B4-BE49-F238E27FC236}">
                <a16:creationId xmlns:a16="http://schemas.microsoft.com/office/drawing/2014/main" id="{3E4715FF-B68B-44E3-BCD1-42205A011E85}"/>
              </a:ext>
            </a:extLst>
          </p:cNvPr>
          <p:cNvCxnSpPr>
            <a:cxnSpLocks/>
            <a:endCxn id="195" idx="0"/>
          </p:cNvCxnSpPr>
          <p:nvPr/>
        </p:nvCxnSpPr>
        <p:spPr>
          <a:xfrm>
            <a:off x="7687915" y="4574874"/>
            <a:ext cx="9076" cy="1789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5" name="Straight Arrow Connector 134">
            <a:extLst>
              <a:ext uri="{FF2B5EF4-FFF2-40B4-BE49-F238E27FC236}">
                <a16:creationId xmlns:a16="http://schemas.microsoft.com/office/drawing/2014/main" id="{3CF5C062-86DB-4E00-AFB0-BF18D03A4E3C}"/>
              </a:ext>
            </a:extLst>
          </p:cNvPr>
          <p:cNvCxnSpPr>
            <a:cxnSpLocks/>
            <a:endCxn id="196" idx="0"/>
          </p:cNvCxnSpPr>
          <p:nvPr/>
        </p:nvCxnSpPr>
        <p:spPr>
          <a:xfrm>
            <a:off x="8709789" y="4574874"/>
            <a:ext cx="244" cy="1844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6" name="Left Brace 135">
            <a:extLst>
              <a:ext uri="{FF2B5EF4-FFF2-40B4-BE49-F238E27FC236}">
                <a16:creationId xmlns:a16="http://schemas.microsoft.com/office/drawing/2014/main" id="{5E0638C8-D814-4AAC-A086-EB21BC8BC8BA}"/>
              </a:ext>
            </a:extLst>
          </p:cNvPr>
          <p:cNvSpPr/>
          <p:nvPr/>
        </p:nvSpPr>
        <p:spPr>
          <a:xfrm rot="16200000">
            <a:off x="4453338" y="1375977"/>
            <a:ext cx="332061" cy="8172025"/>
          </a:xfrm>
          <a:prstGeom prst="leftBrace">
            <a:avLst>
              <a:gd name="adj1" fmla="val 10248"/>
              <a:gd name="adj2" fmla="val 50898"/>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0" name="TextBox 79">
            <a:extLst>
              <a:ext uri="{FF2B5EF4-FFF2-40B4-BE49-F238E27FC236}">
                <a16:creationId xmlns:a16="http://schemas.microsoft.com/office/drawing/2014/main" id="{CDC3A8B1-9B42-43BF-AA81-60AA6E59C500}"/>
              </a:ext>
            </a:extLst>
          </p:cNvPr>
          <p:cNvSpPr txBox="1"/>
          <p:nvPr/>
        </p:nvSpPr>
        <p:spPr>
          <a:xfrm>
            <a:off x="3509059" y="2134296"/>
            <a:ext cx="2662267" cy="1077218"/>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Explainable AI-powered</a:t>
            </a:r>
          </a:p>
          <a:p>
            <a:pPr algn="ctr"/>
            <a:r>
              <a:rPr lang="en-US" sz="1600" dirty="0">
                <a:solidFill>
                  <a:schemeClr val="tx1"/>
                </a:solidFill>
              </a:rPr>
              <a:t>Human-in-the-Loop</a:t>
            </a:r>
          </a:p>
          <a:p>
            <a:pPr algn="ctr"/>
            <a:r>
              <a:rPr lang="en-US" sz="1600" dirty="0">
                <a:solidFill>
                  <a:schemeClr val="tx1"/>
                </a:solidFill>
              </a:rPr>
              <a:t>IoT Forensic Investigation</a:t>
            </a:r>
          </a:p>
          <a:p>
            <a:pPr algn="ctr"/>
            <a:r>
              <a:rPr lang="en-US" sz="1600" dirty="0">
                <a:solidFill>
                  <a:schemeClr val="tx1"/>
                </a:solidFill>
              </a:rPr>
              <a:t>System (</a:t>
            </a:r>
            <a:r>
              <a:rPr lang="en-US" sz="1600" b="1" dirty="0">
                <a:solidFill>
                  <a:schemeClr val="tx1"/>
                </a:solidFill>
              </a:rPr>
              <a:t>XAI-HIFI</a:t>
            </a:r>
            <a:r>
              <a:rPr lang="en-US" sz="1600" dirty="0">
                <a:solidFill>
                  <a:schemeClr val="tx1"/>
                </a:solidFill>
              </a:rPr>
              <a:t>)</a:t>
            </a:r>
          </a:p>
        </p:txBody>
      </p:sp>
      <p:grpSp>
        <p:nvGrpSpPr>
          <p:cNvPr id="82" name="Group 81">
            <a:extLst>
              <a:ext uri="{FF2B5EF4-FFF2-40B4-BE49-F238E27FC236}">
                <a16:creationId xmlns:a16="http://schemas.microsoft.com/office/drawing/2014/main" id="{09117C49-5E38-43CA-BA1A-B5546E3659A9}"/>
              </a:ext>
            </a:extLst>
          </p:cNvPr>
          <p:cNvGrpSpPr/>
          <p:nvPr/>
        </p:nvGrpSpPr>
        <p:grpSpPr>
          <a:xfrm>
            <a:off x="3509059" y="3540327"/>
            <a:ext cx="2660943" cy="830997"/>
            <a:chOff x="6740105" y="3017490"/>
            <a:chExt cx="2225227" cy="830997"/>
          </a:xfrm>
          <a:solidFill>
            <a:schemeClr val="accent2">
              <a:lumMod val="20000"/>
              <a:lumOff val="80000"/>
            </a:schemeClr>
          </a:solidFill>
        </p:grpSpPr>
        <p:sp>
          <p:nvSpPr>
            <p:cNvPr id="83" name="TextBox 82">
              <a:extLst>
                <a:ext uri="{FF2B5EF4-FFF2-40B4-BE49-F238E27FC236}">
                  <a16:creationId xmlns:a16="http://schemas.microsoft.com/office/drawing/2014/main" id="{80D1EC7F-0FBB-48BC-9B2F-E2380F71A225}"/>
                </a:ext>
              </a:extLst>
            </p:cNvPr>
            <p:cNvSpPr txBox="1"/>
            <p:nvPr/>
          </p:nvSpPr>
          <p:spPr>
            <a:xfrm>
              <a:off x="6740105" y="3017490"/>
              <a:ext cx="2225227" cy="830997"/>
            </a:xfrm>
            <a:prstGeom prst="rect">
              <a:avLst/>
            </a:prstGeom>
            <a:solidFill>
              <a:schemeClr val="accent4">
                <a:lumMod val="20000"/>
                <a:lumOff val="80000"/>
              </a:schemeClr>
            </a:solidFill>
            <a:ln/>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1600" b="0" i="0" dirty="0">
                  <a:solidFill>
                    <a:srgbClr val="212529"/>
                  </a:solidFill>
                  <a:effectLst/>
                  <a:latin typeface="-apple-system"/>
                </a:rPr>
                <a:t>Cyber-investigation </a:t>
              </a:r>
            </a:p>
            <a:p>
              <a:r>
                <a:rPr lang="en-US" sz="1600" b="0" i="0" dirty="0">
                  <a:solidFill>
                    <a:srgbClr val="212529"/>
                  </a:solidFill>
                  <a:effectLst/>
                  <a:latin typeface="-apple-system"/>
                </a:rPr>
                <a:t>Analysis Standard </a:t>
              </a:r>
            </a:p>
            <a:p>
              <a:r>
                <a:rPr lang="en-US" sz="1600" b="0" i="0" dirty="0">
                  <a:solidFill>
                    <a:srgbClr val="212529"/>
                  </a:solidFill>
                  <a:effectLst/>
                  <a:latin typeface="-apple-system"/>
                </a:rPr>
                <a:t>Expression (CASE) </a:t>
              </a:r>
              <a:endParaRPr lang="en-US" sz="1600" dirty="0">
                <a:solidFill>
                  <a:schemeClr val="tx1"/>
                </a:solidFill>
              </a:endParaRPr>
            </a:p>
          </p:txBody>
        </p:sp>
        <p:pic>
          <p:nvPicPr>
            <p:cNvPr id="84" name="Picture 24" descr="Database | Bruker">
              <a:extLst>
                <a:ext uri="{FF2B5EF4-FFF2-40B4-BE49-F238E27FC236}">
                  <a16:creationId xmlns:a16="http://schemas.microsoft.com/office/drawing/2014/main" id="{60750ECE-C17C-449D-AD7E-569689B04D0B}"/>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flipH="1">
              <a:off x="8240775" y="3113805"/>
              <a:ext cx="624425" cy="624424"/>
            </a:xfrm>
            <a:prstGeom prst="rect">
              <a:avLst/>
            </a:prstGeom>
            <a:grpFill/>
          </p:spPr>
        </p:pic>
      </p:grpSp>
      <p:grpSp>
        <p:nvGrpSpPr>
          <p:cNvPr id="85" name="Group 84">
            <a:extLst>
              <a:ext uri="{FF2B5EF4-FFF2-40B4-BE49-F238E27FC236}">
                <a16:creationId xmlns:a16="http://schemas.microsoft.com/office/drawing/2014/main" id="{87245174-646E-4CB8-9515-68FADE31415B}"/>
              </a:ext>
            </a:extLst>
          </p:cNvPr>
          <p:cNvGrpSpPr/>
          <p:nvPr/>
        </p:nvGrpSpPr>
        <p:grpSpPr>
          <a:xfrm>
            <a:off x="1190600" y="2805471"/>
            <a:ext cx="1936663" cy="969762"/>
            <a:chOff x="4467936" y="2905409"/>
            <a:chExt cx="1676012" cy="978472"/>
          </a:xfrm>
        </p:grpSpPr>
        <p:pic>
          <p:nvPicPr>
            <p:cNvPr id="86" name="Picture 26" descr="What skills are necessary for a data analyst? – Film Daily">
              <a:extLst>
                <a:ext uri="{FF2B5EF4-FFF2-40B4-BE49-F238E27FC236}">
                  <a16:creationId xmlns:a16="http://schemas.microsoft.com/office/drawing/2014/main" id="{B56E677B-7738-43A7-8879-E1CA7F4026CC}"/>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165476" y="2905409"/>
              <a:ext cx="978472" cy="978472"/>
            </a:xfrm>
            <a:prstGeom prst="rect">
              <a:avLst/>
            </a:prstGeom>
            <a:noFill/>
            <a:extLst>
              <a:ext uri="{909E8E84-426E-40DD-AFC4-6F175D3DCCD1}">
                <a14:hiddenFill xmlns:a14="http://schemas.microsoft.com/office/drawing/2010/main">
                  <a:solidFill>
                    <a:srgbClr val="FFFFFF"/>
                  </a:solidFill>
                </a14:hiddenFill>
              </a:ext>
            </a:extLst>
          </p:spPr>
        </p:pic>
        <p:sp>
          <p:nvSpPr>
            <p:cNvPr id="87" name="TextBox 86">
              <a:extLst>
                <a:ext uri="{FF2B5EF4-FFF2-40B4-BE49-F238E27FC236}">
                  <a16:creationId xmlns:a16="http://schemas.microsoft.com/office/drawing/2014/main" id="{53E1E899-1B0E-4919-AA9F-9E027F47F2A4}"/>
                </a:ext>
              </a:extLst>
            </p:cNvPr>
            <p:cNvSpPr txBox="1"/>
            <p:nvPr/>
          </p:nvSpPr>
          <p:spPr>
            <a:xfrm>
              <a:off x="4467936" y="3012542"/>
              <a:ext cx="878061" cy="756571"/>
            </a:xfrm>
            <a:prstGeom prst="rect">
              <a:avLst/>
            </a:prstGeom>
            <a:noFill/>
          </p:spPr>
          <p:txBody>
            <a:bodyPr wrap="none" rtlCol="0">
              <a:spAutoFit/>
            </a:bodyPr>
            <a:lstStyle/>
            <a:p>
              <a:r>
                <a:rPr lang="en-US" sz="1600" dirty="0"/>
                <a:t>Forensic</a:t>
              </a:r>
            </a:p>
            <a:p>
              <a:r>
                <a:rPr lang="en-US" sz="1600" dirty="0"/>
                <a:t>Analyst</a:t>
              </a:r>
            </a:p>
          </p:txBody>
        </p:sp>
      </p:grpSp>
      <p:sp>
        <p:nvSpPr>
          <p:cNvPr id="88" name="Arrow: Bent 87">
            <a:extLst>
              <a:ext uri="{FF2B5EF4-FFF2-40B4-BE49-F238E27FC236}">
                <a16:creationId xmlns:a16="http://schemas.microsoft.com/office/drawing/2014/main" id="{54841BB2-B4DA-4C9D-BAFB-D0C438670EA7}"/>
              </a:ext>
            </a:extLst>
          </p:cNvPr>
          <p:cNvSpPr/>
          <p:nvPr/>
        </p:nvSpPr>
        <p:spPr>
          <a:xfrm rot="5400000" flipH="1" flipV="1">
            <a:off x="2465791" y="3231912"/>
            <a:ext cx="559229" cy="1499078"/>
          </a:xfrm>
          <a:prstGeom prst="bentArrow">
            <a:avLst>
              <a:gd name="adj1" fmla="val 28709"/>
              <a:gd name="adj2" fmla="val 35999"/>
              <a:gd name="adj3" fmla="val 25000"/>
              <a:gd name="adj4" fmla="val 750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Arrow: Bent 5">
            <a:extLst>
              <a:ext uri="{FF2B5EF4-FFF2-40B4-BE49-F238E27FC236}">
                <a16:creationId xmlns:a16="http://schemas.microsoft.com/office/drawing/2014/main" id="{D26CFDD2-0167-411F-9F54-F3308741A659}"/>
              </a:ext>
            </a:extLst>
          </p:cNvPr>
          <p:cNvSpPr/>
          <p:nvPr/>
        </p:nvSpPr>
        <p:spPr>
          <a:xfrm>
            <a:off x="2107521" y="2280029"/>
            <a:ext cx="1397543" cy="603020"/>
          </a:xfrm>
          <a:prstGeom prst="bentArrow">
            <a:avLst>
              <a:gd name="adj1" fmla="val 25000"/>
              <a:gd name="adj2" fmla="val 25000"/>
              <a:gd name="adj3" fmla="val 25000"/>
              <a:gd name="adj4" fmla="val 5751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Arrow: Down 6">
            <a:extLst>
              <a:ext uri="{FF2B5EF4-FFF2-40B4-BE49-F238E27FC236}">
                <a16:creationId xmlns:a16="http://schemas.microsoft.com/office/drawing/2014/main" id="{A82347CE-0AA0-4676-BBC2-77F732412EBE}"/>
              </a:ext>
            </a:extLst>
          </p:cNvPr>
          <p:cNvSpPr/>
          <p:nvPr/>
        </p:nvSpPr>
        <p:spPr>
          <a:xfrm>
            <a:off x="4719638" y="3223114"/>
            <a:ext cx="242887" cy="305613"/>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4CE6B379-5AD4-443E-AEA7-73DFF0821670}"/>
              </a:ext>
            </a:extLst>
          </p:cNvPr>
          <p:cNvCxnSpPr/>
          <p:nvPr/>
        </p:nvCxnSpPr>
        <p:spPr>
          <a:xfrm>
            <a:off x="533356" y="1973669"/>
            <a:ext cx="8172024" cy="18129"/>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EB8A85F3-B2E2-4704-BA84-58E6772EAA34}"/>
              </a:ext>
            </a:extLst>
          </p:cNvPr>
          <p:cNvCxnSpPr>
            <a:cxnSpLocks/>
            <a:endCxn id="80" idx="0"/>
          </p:cNvCxnSpPr>
          <p:nvPr/>
        </p:nvCxnSpPr>
        <p:spPr>
          <a:xfrm>
            <a:off x="4835217" y="1975533"/>
            <a:ext cx="4976" cy="1587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7EB3A4E8-6762-40AA-A33B-E70D8CB20A11}"/>
              </a:ext>
            </a:extLst>
          </p:cNvPr>
          <p:cNvCxnSpPr>
            <a:cxnSpLocks/>
          </p:cNvCxnSpPr>
          <p:nvPr/>
        </p:nvCxnSpPr>
        <p:spPr>
          <a:xfrm>
            <a:off x="533356" y="4551376"/>
            <a:ext cx="8172023" cy="26536"/>
          </a:xfrm>
          <a:prstGeom prst="line">
            <a:avLst/>
          </a:prstGeom>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3DEEF91C-F319-490B-BC9A-3D81FFD9F538}"/>
              </a:ext>
            </a:extLst>
          </p:cNvPr>
          <p:cNvCxnSpPr>
            <a:cxnSpLocks/>
            <a:stCxn id="83" idx="2"/>
          </p:cNvCxnSpPr>
          <p:nvPr/>
        </p:nvCxnSpPr>
        <p:spPr>
          <a:xfrm>
            <a:off x="4839531" y="4371324"/>
            <a:ext cx="0" cy="2161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Arrow: U-Turn 40">
            <a:extLst>
              <a:ext uri="{FF2B5EF4-FFF2-40B4-BE49-F238E27FC236}">
                <a16:creationId xmlns:a16="http://schemas.microsoft.com/office/drawing/2014/main" id="{CFB55927-167C-46B2-AC56-E3949652928B}"/>
              </a:ext>
            </a:extLst>
          </p:cNvPr>
          <p:cNvSpPr/>
          <p:nvPr/>
        </p:nvSpPr>
        <p:spPr>
          <a:xfrm rot="16200000" flipV="1">
            <a:off x="4788583" y="3528939"/>
            <a:ext cx="3478158" cy="1410153"/>
          </a:xfrm>
          <a:prstGeom prst="uturnArrow">
            <a:avLst>
              <a:gd name="adj1" fmla="val 11285"/>
              <a:gd name="adj2" fmla="val 12082"/>
              <a:gd name="adj3" fmla="val 25000"/>
              <a:gd name="adj4" fmla="val 43750"/>
              <a:gd name="adj5" fmla="val 75000"/>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127313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CTV 101">
            <a:extLst>
              <a:ext uri="{FF2B5EF4-FFF2-40B4-BE49-F238E27FC236}">
                <a16:creationId xmlns:a16="http://schemas.microsoft.com/office/drawing/2014/main" id="{57F2336B-57DB-4C60-8321-9F9F282220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7211889" y="292675"/>
            <a:ext cx="952053" cy="63865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SimpliSafe Smart Indoor Motion Sensor in the Motion Sensors &amp; Detectors  department at Lowes.com">
            <a:extLst>
              <a:ext uri="{FF2B5EF4-FFF2-40B4-BE49-F238E27FC236}">
                <a16:creationId xmlns:a16="http://schemas.microsoft.com/office/drawing/2014/main" id="{E4468B39-1278-4631-8BF2-CBBDD7A1494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71327" y="101664"/>
            <a:ext cx="952053" cy="95205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Buy X11 4G LTE Smart WiFi Router 300Mbps High Power SIM Card Wireless CPE  Router With 4pcs External Ant at affordable prices — free shipping, real  reviews with photos — Joom">
            <a:extLst>
              <a:ext uri="{FF2B5EF4-FFF2-40B4-BE49-F238E27FC236}">
                <a16:creationId xmlns:a16="http://schemas.microsoft.com/office/drawing/2014/main" id="{7FF90EDF-CEE9-4CA1-AE6A-AFCB3F398D7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70952" y="202463"/>
            <a:ext cx="879311" cy="789339"/>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A78B892D-B377-4AAD-8D4F-78C98821AC7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28171" y="340753"/>
            <a:ext cx="600633" cy="600633"/>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Apple Watch Series 3 GPS, 38mm Silver Aluminum Case with White Sport Band -  Apple">
            <a:extLst>
              <a:ext uri="{FF2B5EF4-FFF2-40B4-BE49-F238E27FC236}">
                <a16:creationId xmlns:a16="http://schemas.microsoft.com/office/drawing/2014/main" id="{B5432792-6A51-4288-88AE-E18A5A3FEDE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rot="10800000">
            <a:off x="1033445" y="292675"/>
            <a:ext cx="1007536" cy="791039"/>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Google Home - Smart Speaker &amp; Google Assistant, Light Grey &amp; White">
            <a:extLst>
              <a:ext uri="{FF2B5EF4-FFF2-40B4-BE49-F238E27FC236}">
                <a16:creationId xmlns:a16="http://schemas.microsoft.com/office/drawing/2014/main" id="{FC1A4CAD-AFB1-48B6-B2FF-19D777B2309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1309" y="250356"/>
            <a:ext cx="824095" cy="791039"/>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Bose® Portable Home Speaker (Luxe Silver) Wireless portable speaker with  built-in Amazon Alexa, Google Assistant, Apple AirPlay® 2, and Bluetooth®  at Crutchfield">
            <a:extLst>
              <a:ext uri="{FF2B5EF4-FFF2-40B4-BE49-F238E27FC236}">
                <a16:creationId xmlns:a16="http://schemas.microsoft.com/office/drawing/2014/main" id="{4CDB91FE-6362-4264-A7F2-DE814C60E00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066039" y="250356"/>
            <a:ext cx="1014618" cy="651389"/>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Global Smart Refrigerator Market Size, Growth | Industry Report 2028">
            <a:extLst>
              <a:ext uri="{FF2B5EF4-FFF2-40B4-BE49-F238E27FC236}">
                <a16:creationId xmlns:a16="http://schemas.microsoft.com/office/drawing/2014/main" id="{02A1AB2C-9C2A-4F03-9A86-CD5CA02CFF4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flipH="1">
            <a:off x="3033220" y="256802"/>
            <a:ext cx="1037809" cy="69187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F3EABA6-5F7E-4CF1-978D-930E76F01D2B}"/>
              </a:ext>
            </a:extLst>
          </p:cNvPr>
          <p:cNvSpPr txBox="1"/>
          <p:nvPr/>
        </p:nvSpPr>
        <p:spPr>
          <a:xfrm>
            <a:off x="7332339" y="0"/>
            <a:ext cx="664028" cy="276999"/>
          </a:xfrm>
          <a:prstGeom prst="rect">
            <a:avLst/>
          </a:prstGeom>
          <a:noFill/>
        </p:spPr>
        <p:txBody>
          <a:bodyPr wrap="none" rtlCol="0">
            <a:spAutoFit/>
          </a:bodyPr>
          <a:lstStyle/>
          <a:p>
            <a:r>
              <a:rPr lang="en-US" sz="1200" dirty="0"/>
              <a:t>Camera</a:t>
            </a:r>
          </a:p>
        </p:txBody>
      </p:sp>
      <p:sp>
        <p:nvSpPr>
          <p:cNvPr id="23" name="TextBox 22">
            <a:extLst>
              <a:ext uri="{FF2B5EF4-FFF2-40B4-BE49-F238E27FC236}">
                <a16:creationId xmlns:a16="http://schemas.microsoft.com/office/drawing/2014/main" id="{E6956B31-C1CA-4A6F-83B5-F4B8C581E648}"/>
              </a:ext>
            </a:extLst>
          </p:cNvPr>
          <p:cNvSpPr txBox="1"/>
          <p:nvPr/>
        </p:nvSpPr>
        <p:spPr>
          <a:xfrm>
            <a:off x="6019388" y="-22313"/>
            <a:ext cx="1214628" cy="276999"/>
          </a:xfrm>
          <a:prstGeom prst="rect">
            <a:avLst/>
          </a:prstGeom>
          <a:noFill/>
        </p:spPr>
        <p:txBody>
          <a:bodyPr wrap="none" rtlCol="0">
            <a:spAutoFit/>
          </a:bodyPr>
          <a:lstStyle/>
          <a:p>
            <a:r>
              <a:rPr lang="en-US" sz="1200" dirty="0"/>
              <a:t>Motion detector</a:t>
            </a:r>
          </a:p>
        </p:txBody>
      </p:sp>
      <p:sp>
        <p:nvSpPr>
          <p:cNvPr id="24" name="TextBox 23">
            <a:extLst>
              <a:ext uri="{FF2B5EF4-FFF2-40B4-BE49-F238E27FC236}">
                <a16:creationId xmlns:a16="http://schemas.microsoft.com/office/drawing/2014/main" id="{12984E98-E459-453D-9A6E-59DBEBD179CE}"/>
              </a:ext>
            </a:extLst>
          </p:cNvPr>
          <p:cNvSpPr txBox="1"/>
          <p:nvPr/>
        </p:nvSpPr>
        <p:spPr>
          <a:xfrm>
            <a:off x="5130843" y="-20197"/>
            <a:ext cx="1001556" cy="276999"/>
          </a:xfrm>
          <a:prstGeom prst="rect">
            <a:avLst/>
          </a:prstGeom>
          <a:noFill/>
        </p:spPr>
        <p:txBody>
          <a:bodyPr wrap="none" rtlCol="0">
            <a:spAutoFit/>
          </a:bodyPr>
          <a:lstStyle/>
          <a:p>
            <a:r>
              <a:rPr lang="en-US" sz="1200" dirty="0"/>
              <a:t>Network hub</a:t>
            </a:r>
          </a:p>
        </p:txBody>
      </p:sp>
      <p:sp>
        <p:nvSpPr>
          <p:cNvPr id="25" name="TextBox 24">
            <a:extLst>
              <a:ext uri="{FF2B5EF4-FFF2-40B4-BE49-F238E27FC236}">
                <a16:creationId xmlns:a16="http://schemas.microsoft.com/office/drawing/2014/main" id="{6EE2C2EC-4114-4579-86C2-B9DEB1D61DA3}"/>
              </a:ext>
            </a:extLst>
          </p:cNvPr>
          <p:cNvSpPr txBox="1"/>
          <p:nvPr/>
        </p:nvSpPr>
        <p:spPr>
          <a:xfrm>
            <a:off x="3978947" y="-22614"/>
            <a:ext cx="1240468" cy="276999"/>
          </a:xfrm>
          <a:prstGeom prst="rect">
            <a:avLst/>
          </a:prstGeom>
          <a:noFill/>
        </p:spPr>
        <p:txBody>
          <a:bodyPr wrap="none" rtlCol="0">
            <a:spAutoFit/>
          </a:bodyPr>
          <a:lstStyle/>
          <a:p>
            <a:r>
              <a:rPr lang="en-US" sz="1200" dirty="0"/>
              <a:t>Wireless speaker</a:t>
            </a:r>
          </a:p>
        </p:txBody>
      </p:sp>
      <p:sp>
        <p:nvSpPr>
          <p:cNvPr id="26" name="TextBox 25">
            <a:extLst>
              <a:ext uri="{FF2B5EF4-FFF2-40B4-BE49-F238E27FC236}">
                <a16:creationId xmlns:a16="http://schemas.microsoft.com/office/drawing/2014/main" id="{95E23ECD-9D86-4BA9-AC87-D9FF04359444}"/>
              </a:ext>
            </a:extLst>
          </p:cNvPr>
          <p:cNvSpPr txBox="1"/>
          <p:nvPr/>
        </p:nvSpPr>
        <p:spPr>
          <a:xfrm>
            <a:off x="3019824" y="-9400"/>
            <a:ext cx="978473" cy="276999"/>
          </a:xfrm>
          <a:prstGeom prst="rect">
            <a:avLst/>
          </a:prstGeom>
          <a:noFill/>
        </p:spPr>
        <p:txBody>
          <a:bodyPr wrap="none" rtlCol="0">
            <a:spAutoFit/>
          </a:bodyPr>
          <a:lstStyle/>
          <a:p>
            <a:r>
              <a:rPr lang="en-US" sz="1200" dirty="0"/>
              <a:t>Smart fridge</a:t>
            </a:r>
          </a:p>
        </p:txBody>
      </p:sp>
      <p:sp>
        <p:nvSpPr>
          <p:cNvPr id="27" name="TextBox 26">
            <a:extLst>
              <a:ext uri="{FF2B5EF4-FFF2-40B4-BE49-F238E27FC236}">
                <a16:creationId xmlns:a16="http://schemas.microsoft.com/office/drawing/2014/main" id="{633A255B-60F8-4CF5-99D0-7FD2A29A46DC}"/>
              </a:ext>
            </a:extLst>
          </p:cNvPr>
          <p:cNvSpPr txBox="1"/>
          <p:nvPr/>
        </p:nvSpPr>
        <p:spPr>
          <a:xfrm>
            <a:off x="1970033" y="-16838"/>
            <a:ext cx="990977" cy="276999"/>
          </a:xfrm>
          <a:prstGeom prst="rect">
            <a:avLst/>
          </a:prstGeom>
          <a:noFill/>
        </p:spPr>
        <p:txBody>
          <a:bodyPr wrap="none" rtlCol="0">
            <a:spAutoFit/>
          </a:bodyPr>
          <a:lstStyle/>
          <a:p>
            <a:r>
              <a:rPr lang="en-US" sz="1200" dirty="0"/>
              <a:t>Smart phone</a:t>
            </a:r>
          </a:p>
        </p:txBody>
      </p:sp>
      <p:sp>
        <p:nvSpPr>
          <p:cNvPr id="28" name="TextBox 27">
            <a:extLst>
              <a:ext uri="{FF2B5EF4-FFF2-40B4-BE49-F238E27FC236}">
                <a16:creationId xmlns:a16="http://schemas.microsoft.com/office/drawing/2014/main" id="{2AFCCDDF-AD20-48F4-AA96-16627DBAE94C}"/>
              </a:ext>
            </a:extLst>
          </p:cNvPr>
          <p:cNvSpPr txBox="1"/>
          <p:nvPr/>
        </p:nvSpPr>
        <p:spPr>
          <a:xfrm>
            <a:off x="999740" y="-14525"/>
            <a:ext cx="968342" cy="276999"/>
          </a:xfrm>
          <a:prstGeom prst="rect">
            <a:avLst/>
          </a:prstGeom>
          <a:noFill/>
        </p:spPr>
        <p:txBody>
          <a:bodyPr wrap="none" rtlCol="0">
            <a:spAutoFit/>
          </a:bodyPr>
          <a:lstStyle/>
          <a:p>
            <a:r>
              <a:rPr lang="en-US" sz="1200" dirty="0"/>
              <a:t>Smart watch</a:t>
            </a:r>
          </a:p>
        </p:txBody>
      </p:sp>
      <p:sp>
        <p:nvSpPr>
          <p:cNvPr id="29" name="TextBox 28">
            <a:extLst>
              <a:ext uri="{FF2B5EF4-FFF2-40B4-BE49-F238E27FC236}">
                <a16:creationId xmlns:a16="http://schemas.microsoft.com/office/drawing/2014/main" id="{AA148328-FE84-4B35-82D3-2188171BF788}"/>
              </a:ext>
            </a:extLst>
          </p:cNvPr>
          <p:cNvSpPr txBox="1"/>
          <p:nvPr/>
        </p:nvSpPr>
        <p:spPr>
          <a:xfrm>
            <a:off x="22382" y="-11400"/>
            <a:ext cx="922047" cy="276999"/>
          </a:xfrm>
          <a:prstGeom prst="rect">
            <a:avLst/>
          </a:prstGeom>
          <a:noFill/>
        </p:spPr>
        <p:txBody>
          <a:bodyPr wrap="none" rtlCol="0">
            <a:spAutoFit/>
          </a:bodyPr>
          <a:lstStyle/>
          <a:p>
            <a:r>
              <a:rPr lang="en-US" sz="1200" dirty="0"/>
              <a:t>Google Hub</a:t>
            </a:r>
          </a:p>
        </p:txBody>
      </p:sp>
      <p:sp>
        <p:nvSpPr>
          <p:cNvPr id="93" name="TextBox 92">
            <a:extLst>
              <a:ext uri="{FF2B5EF4-FFF2-40B4-BE49-F238E27FC236}">
                <a16:creationId xmlns:a16="http://schemas.microsoft.com/office/drawing/2014/main" id="{48A72ECB-8246-4A7C-9CB8-988A71AF329F}"/>
              </a:ext>
            </a:extLst>
          </p:cNvPr>
          <p:cNvSpPr txBox="1"/>
          <p:nvPr/>
        </p:nvSpPr>
        <p:spPr>
          <a:xfrm>
            <a:off x="8163942" y="-29356"/>
            <a:ext cx="950895" cy="461665"/>
          </a:xfrm>
          <a:prstGeom prst="rect">
            <a:avLst/>
          </a:prstGeom>
          <a:noFill/>
        </p:spPr>
        <p:txBody>
          <a:bodyPr wrap="square" rtlCol="0">
            <a:spAutoFit/>
          </a:bodyPr>
          <a:lstStyle/>
          <a:p>
            <a:pPr algn="ctr"/>
            <a:r>
              <a:rPr lang="en-US" sz="1200" dirty="0"/>
              <a:t>Other IoT </a:t>
            </a:r>
          </a:p>
          <a:p>
            <a:pPr algn="ctr"/>
            <a:r>
              <a:rPr lang="en-US" sz="1200" dirty="0"/>
              <a:t>Devices</a:t>
            </a:r>
          </a:p>
        </p:txBody>
      </p:sp>
      <p:pic>
        <p:nvPicPr>
          <p:cNvPr id="34" name="Picture 2" descr="Certificate Security for IoT Devices">
            <a:extLst>
              <a:ext uri="{FF2B5EF4-FFF2-40B4-BE49-F238E27FC236}">
                <a16:creationId xmlns:a16="http://schemas.microsoft.com/office/drawing/2014/main" id="{DFC3E53B-5E6C-47A1-B6BE-00342D8B369F}"/>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206621" y="344258"/>
            <a:ext cx="997517" cy="687871"/>
          </a:xfrm>
          <a:prstGeom prst="rect">
            <a:avLst/>
          </a:prstGeom>
          <a:noFill/>
          <a:extLst>
            <a:ext uri="{909E8E84-426E-40DD-AFC4-6F175D3DCCD1}">
              <a14:hiddenFill xmlns:a14="http://schemas.microsoft.com/office/drawing/2010/main">
                <a:solidFill>
                  <a:srgbClr val="FFFFFF"/>
                </a:solidFill>
              </a14:hiddenFill>
            </a:ext>
          </a:extLst>
        </p:spPr>
      </p:pic>
      <p:cxnSp>
        <p:nvCxnSpPr>
          <p:cNvPr id="52" name="Straight Arrow Connector 51">
            <a:extLst>
              <a:ext uri="{FF2B5EF4-FFF2-40B4-BE49-F238E27FC236}">
                <a16:creationId xmlns:a16="http://schemas.microsoft.com/office/drawing/2014/main" id="{B575BED8-A14B-4298-A87E-0C4B0A14691D}"/>
              </a:ext>
            </a:extLst>
          </p:cNvPr>
          <p:cNvCxnSpPr>
            <a:stCxn id="1036" idx="2"/>
            <a:endCxn id="104" idx="0"/>
          </p:cNvCxnSpPr>
          <p:nvPr/>
        </p:nvCxnSpPr>
        <p:spPr>
          <a:xfrm>
            <a:off x="2528488" y="941386"/>
            <a:ext cx="9165" cy="3691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573C3343-2DB6-4AA1-96A5-613586EBCD73}"/>
              </a:ext>
            </a:extLst>
          </p:cNvPr>
          <p:cNvCxnSpPr>
            <a:stCxn id="1044" idx="2"/>
            <a:endCxn id="130" idx="0"/>
          </p:cNvCxnSpPr>
          <p:nvPr/>
        </p:nvCxnSpPr>
        <p:spPr>
          <a:xfrm>
            <a:off x="3552124" y="948675"/>
            <a:ext cx="0" cy="3643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C02913A1-72B3-4D36-A5EF-AF17057D0E7A}"/>
              </a:ext>
            </a:extLst>
          </p:cNvPr>
          <p:cNvCxnSpPr>
            <a:stCxn id="1042" idx="2"/>
            <a:endCxn id="131" idx="0"/>
          </p:cNvCxnSpPr>
          <p:nvPr/>
        </p:nvCxnSpPr>
        <p:spPr>
          <a:xfrm flipH="1">
            <a:off x="4566595" y="901745"/>
            <a:ext cx="6753" cy="4131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308A1961-155C-4E60-A4AB-4309C79794F9}"/>
              </a:ext>
            </a:extLst>
          </p:cNvPr>
          <p:cNvCxnSpPr>
            <a:stCxn id="1032" idx="2"/>
            <a:endCxn id="134" idx="0"/>
          </p:cNvCxnSpPr>
          <p:nvPr/>
        </p:nvCxnSpPr>
        <p:spPr>
          <a:xfrm flipH="1">
            <a:off x="5607157" y="991802"/>
            <a:ext cx="3451" cy="3258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007B7636-4C5D-465F-B853-AF4B4C9BAC22}"/>
              </a:ext>
            </a:extLst>
          </p:cNvPr>
          <p:cNvCxnSpPr>
            <a:cxnSpLocks/>
            <a:stCxn id="1026" idx="2"/>
            <a:endCxn id="143" idx="0"/>
          </p:cNvCxnSpPr>
          <p:nvPr/>
        </p:nvCxnSpPr>
        <p:spPr>
          <a:xfrm>
            <a:off x="7687915" y="931327"/>
            <a:ext cx="2" cy="3870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D8FFBD53-6905-4A11-9C11-C43546F2EA3D}"/>
              </a:ext>
            </a:extLst>
          </p:cNvPr>
          <p:cNvSpPr txBox="1"/>
          <p:nvPr/>
        </p:nvSpPr>
        <p:spPr>
          <a:xfrm>
            <a:off x="77693" y="1307647"/>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cxnSp>
        <p:nvCxnSpPr>
          <p:cNvPr id="62" name="Straight Arrow Connector 61">
            <a:extLst>
              <a:ext uri="{FF2B5EF4-FFF2-40B4-BE49-F238E27FC236}">
                <a16:creationId xmlns:a16="http://schemas.microsoft.com/office/drawing/2014/main" id="{578269A9-DABF-43A3-B638-5FCFCBCE4EB8}"/>
              </a:ext>
            </a:extLst>
          </p:cNvPr>
          <p:cNvCxnSpPr>
            <a:cxnSpLocks/>
            <a:stCxn id="1040" idx="2"/>
            <a:endCxn id="21" idx="0"/>
          </p:cNvCxnSpPr>
          <p:nvPr/>
        </p:nvCxnSpPr>
        <p:spPr>
          <a:xfrm>
            <a:off x="533357" y="1041395"/>
            <a:ext cx="5360" cy="2662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7" name="TextBox 96">
            <a:extLst>
              <a:ext uri="{FF2B5EF4-FFF2-40B4-BE49-F238E27FC236}">
                <a16:creationId xmlns:a16="http://schemas.microsoft.com/office/drawing/2014/main" id="{2AA3B66B-391A-4A05-9E41-0A221A99AFBC}"/>
              </a:ext>
            </a:extLst>
          </p:cNvPr>
          <p:cNvSpPr txBox="1"/>
          <p:nvPr/>
        </p:nvSpPr>
        <p:spPr>
          <a:xfrm>
            <a:off x="1073819" y="1303614"/>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cxnSp>
        <p:nvCxnSpPr>
          <p:cNvPr id="98" name="Straight Arrow Connector 97">
            <a:extLst>
              <a:ext uri="{FF2B5EF4-FFF2-40B4-BE49-F238E27FC236}">
                <a16:creationId xmlns:a16="http://schemas.microsoft.com/office/drawing/2014/main" id="{77BE85DE-19B0-4FCA-9047-DA6F28544E1D}"/>
              </a:ext>
            </a:extLst>
          </p:cNvPr>
          <p:cNvCxnSpPr>
            <a:cxnSpLocks/>
            <a:stCxn id="1038" idx="0"/>
            <a:endCxn id="97" idx="0"/>
          </p:cNvCxnSpPr>
          <p:nvPr/>
        </p:nvCxnSpPr>
        <p:spPr>
          <a:xfrm flipH="1">
            <a:off x="1534843" y="1083714"/>
            <a:ext cx="2370" cy="2199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 name="TextBox 103">
            <a:extLst>
              <a:ext uri="{FF2B5EF4-FFF2-40B4-BE49-F238E27FC236}">
                <a16:creationId xmlns:a16="http://schemas.microsoft.com/office/drawing/2014/main" id="{D35EE2A9-B2CB-4711-B73B-D12C5029E156}"/>
              </a:ext>
            </a:extLst>
          </p:cNvPr>
          <p:cNvSpPr txBox="1"/>
          <p:nvPr/>
        </p:nvSpPr>
        <p:spPr>
          <a:xfrm>
            <a:off x="2076629" y="1310573"/>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sp>
        <p:nvSpPr>
          <p:cNvPr id="130" name="TextBox 129">
            <a:extLst>
              <a:ext uri="{FF2B5EF4-FFF2-40B4-BE49-F238E27FC236}">
                <a16:creationId xmlns:a16="http://schemas.microsoft.com/office/drawing/2014/main" id="{78E18835-46D2-42A9-9CB4-47ADDD824F4B}"/>
              </a:ext>
            </a:extLst>
          </p:cNvPr>
          <p:cNvSpPr txBox="1"/>
          <p:nvPr/>
        </p:nvSpPr>
        <p:spPr>
          <a:xfrm>
            <a:off x="3091100" y="1313038"/>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sp>
        <p:nvSpPr>
          <p:cNvPr id="131" name="TextBox 130">
            <a:extLst>
              <a:ext uri="{FF2B5EF4-FFF2-40B4-BE49-F238E27FC236}">
                <a16:creationId xmlns:a16="http://schemas.microsoft.com/office/drawing/2014/main" id="{ED4E16FC-2793-46F2-BAF1-AE19C401812F}"/>
              </a:ext>
            </a:extLst>
          </p:cNvPr>
          <p:cNvSpPr txBox="1"/>
          <p:nvPr/>
        </p:nvSpPr>
        <p:spPr>
          <a:xfrm>
            <a:off x="4105571" y="1314902"/>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sp>
        <p:nvSpPr>
          <p:cNvPr id="134" name="TextBox 133">
            <a:extLst>
              <a:ext uri="{FF2B5EF4-FFF2-40B4-BE49-F238E27FC236}">
                <a16:creationId xmlns:a16="http://schemas.microsoft.com/office/drawing/2014/main" id="{D4DF1652-02BD-4D26-918C-62282BDAE86B}"/>
              </a:ext>
            </a:extLst>
          </p:cNvPr>
          <p:cNvSpPr txBox="1"/>
          <p:nvPr/>
        </p:nvSpPr>
        <p:spPr>
          <a:xfrm>
            <a:off x="5146133" y="1317692"/>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sp>
        <p:nvSpPr>
          <p:cNvPr id="139" name="TextBox 138">
            <a:extLst>
              <a:ext uri="{FF2B5EF4-FFF2-40B4-BE49-F238E27FC236}">
                <a16:creationId xmlns:a16="http://schemas.microsoft.com/office/drawing/2014/main" id="{DA82BA8B-C832-4C27-AF42-2A3FE3E3A405}"/>
              </a:ext>
            </a:extLst>
          </p:cNvPr>
          <p:cNvSpPr txBox="1"/>
          <p:nvPr/>
        </p:nvSpPr>
        <p:spPr>
          <a:xfrm>
            <a:off x="6186695" y="1317692"/>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cxnSp>
        <p:nvCxnSpPr>
          <p:cNvPr id="100" name="Straight Arrow Connector 99">
            <a:extLst>
              <a:ext uri="{FF2B5EF4-FFF2-40B4-BE49-F238E27FC236}">
                <a16:creationId xmlns:a16="http://schemas.microsoft.com/office/drawing/2014/main" id="{1533893D-1C82-4384-B0DD-6B1E5DEE1295}"/>
              </a:ext>
            </a:extLst>
          </p:cNvPr>
          <p:cNvCxnSpPr>
            <a:stCxn id="1030" idx="2"/>
            <a:endCxn id="139" idx="0"/>
          </p:cNvCxnSpPr>
          <p:nvPr/>
        </p:nvCxnSpPr>
        <p:spPr>
          <a:xfrm>
            <a:off x="6647354" y="1053717"/>
            <a:ext cx="365" cy="2639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3" name="TextBox 142">
            <a:extLst>
              <a:ext uri="{FF2B5EF4-FFF2-40B4-BE49-F238E27FC236}">
                <a16:creationId xmlns:a16="http://schemas.microsoft.com/office/drawing/2014/main" id="{87F46FD6-4411-43B8-AEC0-1BA6D2341D3D}"/>
              </a:ext>
            </a:extLst>
          </p:cNvPr>
          <p:cNvSpPr txBox="1"/>
          <p:nvPr/>
        </p:nvSpPr>
        <p:spPr>
          <a:xfrm>
            <a:off x="7226893" y="1318396"/>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sp>
        <p:nvSpPr>
          <p:cNvPr id="148" name="TextBox 147">
            <a:extLst>
              <a:ext uri="{FF2B5EF4-FFF2-40B4-BE49-F238E27FC236}">
                <a16:creationId xmlns:a16="http://schemas.microsoft.com/office/drawing/2014/main" id="{2AEF6E74-A168-47A3-96FF-303CE9BC7996}"/>
              </a:ext>
            </a:extLst>
          </p:cNvPr>
          <p:cNvSpPr txBox="1"/>
          <p:nvPr/>
        </p:nvSpPr>
        <p:spPr>
          <a:xfrm>
            <a:off x="8249009" y="1317692"/>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cxnSp>
        <p:nvCxnSpPr>
          <p:cNvPr id="1027" name="Straight Arrow Connector 1026">
            <a:extLst>
              <a:ext uri="{FF2B5EF4-FFF2-40B4-BE49-F238E27FC236}">
                <a16:creationId xmlns:a16="http://schemas.microsoft.com/office/drawing/2014/main" id="{73D52866-DC9E-476B-99F7-91CC62FAA0C8}"/>
              </a:ext>
            </a:extLst>
          </p:cNvPr>
          <p:cNvCxnSpPr>
            <a:stCxn id="34" idx="2"/>
            <a:endCxn id="148" idx="0"/>
          </p:cNvCxnSpPr>
          <p:nvPr/>
        </p:nvCxnSpPr>
        <p:spPr>
          <a:xfrm>
            <a:off x="8705380" y="1032129"/>
            <a:ext cx="4653" cy="2855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1" name="Straight Arrow Connector 1030">
            <a:extLst>
              <a:ext uri="{FF2B5EF4-FFF2-40B4-BE49-F238E27FC236}">
                <a16:creationId xmlns:a16="http://schemas.microsoft.com/office/drawing/2014/main" id="{06DC3C58-0555-47B4-BB88-F7E3C4DE5016}"/>
              </a:ext>
            </a:extLst>
          </p:cNvPr>
          <p:cNvCxnSpPr>
            <a:cxnSpLocks/>
            <a:stCxn id="21" idx="2"/>
          </p:cNvCxnSpPr>
          <p:nvPr/>
        </p:nvCxnSpPr>
        <p:spPr>
          <a:xfrm>
            <a:off x="538717" y="1800090"/>
            <a:ext cx="991" cy="219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3" name="Group 12">
            <a:extLst>
              <a:ext uri="{FF2B5EF4-FFF2-40B4-BE49-F238E27FC236}">
                <a16:creationId xmlns:a16="http://schemas.microsoft.com/office/drawing/2014/main" id="{C190B91E-FD6A-41D0-B151-16D1ED36121C}"/>
              </a:ext>
            </a:extLst>
          </p:cNvPr>
          <p:cNvGrpSpPr/>
          <p:nvPr/>
        </p:nvGrpSpPr>
        <p:grpSpPr>
          <a:xfrm>
            <a:off x="22382" y="2121947"/>
            <a:ext cx="9181756" cy="853091"/>
            <a:chOff x="22382" y="2160990"/>
            <a:chExt cx="9181756" cy="853091"/>
          </a:xfrm>
        </p:grpSpPr>
        <p:sp>
          <p:nvSpPr>
            <p:cNvPr id="90" name="TextBox 89">
              <a:extLst>
                <a:ext uri="{FF2B5EF4-FFF2-40B4-BE49-F238E27FC236}">
                  <a16:creationId xmlns:a16="http://schemas.microsoft.com/office/drawing/2014/main" id="{84BFB46C-CD18-42CF-B515-70C06DA0326B}"/>
                </a:ext>
              </a:extLst>
            </p:cNvPr>
            <p:cNvSpPr txBox="1"/>
            <p:nvPr/>
          </p:nvSpPr>
          <p:spPr>
            <a:xfrm>
              <a:off x="7580161" y="2160990"/>
              <a:ext cx="1623977" cy="830997"/>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Texts and Natural Language Processing (NLP)</a:t>
              </a:r>
            </a:p>
          </p:txBody>
        </p:sp>
        <p:sp>
          <p:nvSpPr>
            <p:cNvPr id="92" name="TextBox 91">
              <a:extLst>
                <a:ext uri="{FF2B5EF4-FFF2-40B4-BE49-F238E27FC236}">
                  <a16:creationId xmlns:a16="http://schemas.microsoft.com/office/drawing/2014/main" id="{9FC7FC3E-A496-43A6-A32C-1E5648EBECD3}"/>
                </a:ext>
              </a:extLst>
            </p:cNvPr>
            <p:cNvSpPr txBox="1"/>
            <p:nvPr/>
          </p:nvSpPr>
          <p:spPr>
            <a:xfrm>
              <a:off x="22382" y="2165184"/>
              <a:ext cx="1264579" cy="830997"/>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Video Processing &amp; Recognition</a:t>
              </a:r>
            </a:p>
          </p:txBody>
        </p:sp>
        <p:sp>
          <p:nvSpPr>
            <p:cNvPr id="94" name="TextBox 93">
              <a:extLst>
                <a:ext uri="{FF2B5EF4-FFF2-40B4-BE49-F238E27FC236}">
                  <a16:creationId xmlns:a16="http://schemas.microsoft.com/office/drawing/2014/main" id="{3B4F50F7-9D73-4364-9EEF-216D26FFA191}"/>
                </a:ext>
              </a:extLst>
            </p:cNvPr>
            <p:cNvSpPr txBox="1"/>
            <p:nvPr/>
          </p:nvSpPr>
          <p:spPr>
            <a:xfrm>
              <a:off x="1437903" y="2183084"/>
              <a:ext cx="1307982" cy="830997"/>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Image Processing &amp; Recognition</a:t>
              </a:r>
            </a:p>
          </p:txBody>
        </p:sp>
        <p:sp>
          <p:nvSpPr>
            <p:cNvPr id="95" name="TextBox 94">
              <a:extLst>
                <a:ext uri="{FF2B5EF4-FFF2-40B4-BE49-F238E27FC236}">
                  <a16:creationId xmlns:a16="http://schemas.microsoft.com/office/drawing/2014/main" id="{0BFF59D6-3678-479B-8A98-27F8C9EA4A59}"/>
                </a:ext>
              </a:extLst>
            </p:cNvPr>
            <p:cNvSpPr txBox="1"/>
            <p:nvPr/>
          </p:nvSpPr>
          <p:spPr>
            <a:xfrm>
              <a:off x="4045248" y="2175277"/>
              <a:ext cx="1558284" cy="830997"/>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Audio and Signal Processing &amp; Recognition</a:t>
              </a:r>
            </a:p>
          </p:txBody>
        </p:sp>
        <p:sp>
          <p:nvSpPr>
            <p:cNvPr id="96" name="TextBox 95">
              <a:extLst>
                <a:ext uri="{FF2B5EF4-FFF2-40B4-BE49-F238E27FC236}">
                  <a16:creationId xmlns:a16="http://schemas.microsoft.com/office/drawing/2014/main" id="{7A0C9352-A44F-4E25-99CD-730B07D93083}"/>
                </a:ext>
              </a:extLst>
            </p:cNvPr>
            <p:cNvSpPr txBox="1"/>
            <p:nvPr/>
          </p:nvSpPr>
          <p:spPr>
            <a:xfrm>
              <a:off x="2895223" y="2174202"/>
              <a:ext cx="978471" cy="830997"/>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Data and Pattern Mining</a:t>
              </a:r>
            </a:p>
          </p:txBody>
        </p:sp>
        <p:sp>
          <p:nvSpPr>
            <p:cNvPr id="99" name="TextBox 98">
              <a:extLst>
                <a:ext uri="{FF2B5EF4-FFF2-40B4-BE49-F238E27FC236}">
                  <a16:creationId xmlns:a16="http://schemas.microsoft.com/office/drawing/2014/main" id="{FAC97C23-ACE4-4DA9-95B7-D7F9FE480D87}"/>
                </a:ext>
              </a:extLst>
            </p:cNvPr>
            <p:cNvSpPr txBox="1"/>
            <p:nvPr/>
          </p:nvSpPr>
          <p:spPr>
            <a:xfrm>
              <a:off x="5774276" y="2174200"/>
              <a:ext cx="1704851" cy="830997"/>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Operational &amp; Log Data Processing &amp; Mining</a:t>
              </a:r>
            </a:p>
          </p:txBody>
        </p:sp>
      </p:grpSp>
      <p:sp>
        <p:nvSpPr>
          <p:cNvPr id="108" name="TextBox 107">
            <a:extLst>
              <a:ext uri="{FF2B5EF4-FFF2-40B4-BE49-F238E27FC236}">
                <a16:creationId xmlns:a16="http://schemas.microsoft.com/office/drawing/2014/main" id="{40631A8C-B37C-4BEF-A2DE-BBC6D124AAE1}"/>
              </a:ext>
            </a:extLst>
          </p:cNvPr>
          <p:cNvSpPr txBox="1"/>
          <p:nvPr/>
        </p:nvSpPr>
        <p:spPr>
          <a:xfrm>
            <a:off x="-69334" y="4512953"/>
            <a:ext cx="3493269" cy="338554"/>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b="1" dirty="0">
                <a:solidFill>
                  <a:schemeClr val="tx1"/>
                </a:solidFill>
              </a:rPr>
              <a:t>XAI-powered HIFI </a:t>
            </a:r>
            <a:r>
              <a:rPr lang="en-US" sz="1600" dirty="0">
                <a:solidFill>
                  <a:schemeClr val="tx1"/>
                </a:solidFill>
              </a:rPr>
              <a:t>Data Integration</a:t>
            </a:r>
          </a:p>
        </p:txBody>
      </p:sp>
      <p:grpSp>
        <p:nvGrpSpPr>
          <p:cNvPr id="12" name="Group 11">
            <a:extLst>
              <a:ext uri="{FF2B5EF4-FFF2-40B4-BE49-F238E27FC236}">
                <a16:creationId xmlns:a16="http://schemas.microsoft.com/office/drawing/2014/main" id="{AC036D54-C7B8-41DE-9EC4-6D132BE728F8}"/>
              </a:ext>
            </a:extLst>
          </p:cNvPr>
          <p:cNvGrpSpPr/>
          <p:nvPr/>
        </p:nvGrpSpPr>
        <p:grpSpPr>
          <a:xfrm>
            <a:off x="219282" y="3299468"/>
            <a:ext cx="8694623" cy="1258437"/>
            <a:chOff x="251869" y="3210158"/>
            <a:chExt cx="8694623" cy="1258437"/>
          </a:xfrm>
        </p:grpSpPr>
        <p:sp>
          <p:nvSpPr>
            <p:cNvPr id="113" name="Rectangle: Rounded Corners 112">
              <a:extLst>
                <a:ext uri="{FF2B5EF4-FFF2-40B4-BE49-F238E27FC236}">
                  <a16:creationId xmlns:a16="http://schemas.microsoft.com/office/drawing/2014/main" id="{1F0B8CEF-30C8-4875-BD3C-F81442568F8B}"/>
                </a:ext>
              </a:extLst>
            </p:cNvPr>
            <p:cNvSpPr/>
            <p:nvPr/>
          </p:nvSpPr>
          <p:spPr>
            <a:xfrm>
              <a:off x="251869" y="3210158"/>
              <a:ext cx="8694623" cy="125843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D88BBE5C-29CA-4A8C-8F49-9029AA8AA5E5}"/>
                </a:ext>
              </a:extLst>
            </p:cNvPr>
            <p:cNvGrpSpPr/>
            <p:nvPr/>
          </p:nvGrpSpPr>
          <p:grpSpPr>
            <a:xfrm>
              <a:off x="411091" y="3305072"/>
              <a:ext cx="8376178" cy="604124"/>
              <a:chOff x="383956" y="3539659"/>
              <a:chExt cx="8376178" cy="604124"/>
            </a:xfrm>
          </p:grpSpPr>
          <p:sp>
            <p:nvSpPr>
              <p:cNvPr id="109" name="TextBox 108">
                <a:extLst>
                  <a:ext uri="{FF2B5EF4-FFF2-40B4-BE49-F238E27FC236}">
                    <a16:creationId xmlns:a16="http://schemas.microsoft.com/office/drawing/2014/main" id="{ED6C34E8-0A71-4A59-BA3E-B4A118A61BBA}"/>
                  </a:ext>
                </a:extLst>
              </p:cNvPr>
              <p:cNvSpPr txBox="1"/>
              <p:nvPr/>
            </p:nvSpPr>
            <p:spPr>
              <a:xfrm>
                <a:off x="383956" y="3558269"/>
                <a:ext cx="1860635" cy="584775"/>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AI/ML Cyber Object </a:t>
                </a:r>
                <a:r>
                  <a:rPr lang="en-US" sz="1600" b="1" dirty="0">
                    <a:solidFill>
                      <a:schemeClr val="tx1"/>
                    </a:solidFill>
                  </a:rPr>
                  <a:t>Identification</a:t>
                </a:r>
              </a:p>
            </p:txBody>
          </p:sp>
          <p:sp>
            <p:nvSpPr>
              <p:cNvPr id="110" name="TextBox 109">
                <a:extLst>
                  <a:ext uri="{FF2B5EF4-FFF2-40B4-BE49-F238E27FC236}">
                    <a16:creationId xmlns:a16="http://schemas.microsoft.com/office/drawing/2014/main" id="{2507DED0-822E-46B5-BBA4-B92784C77D70}"/>
                  </a:ext>
                </a:extLst>
              </p:cNvPr>
              <p:cNvSpPr txBox="1"/>
              <p:nvPr/>
            </p:nvSpPr>
            <p:spPr>
              <a:xfrm>
                <a:off x="2454796" y="3559008"/>
                <a:ext cx="2109148" cy="584775"/>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AI/ML Cyber Object </a:t>
                </a:r>
                <a:r>
                  <a:rPr lang="en-US" sz="1600" b="1" dirty="0">
                    <a:solidFill>
                      <a:schemeClr val="tx1"/>
                    </a:solidFill>
                  </a:rPr>
                  <a:t>(Co)Relation Detection</a:t>
                </a:r>
              </a:p>
            </p:txBody>
          </p:sp>
          <p:sp>
            <p:nvSpPr>
              <p:cNvPr id="112" name="TextBox 111">
                <a:extLst>
                  <a:ext uri="{FF2B5EF4-FFF2-40B4-BE49-F238E27FC236}">
                    <a16:creationId xmlns:a16="http://schemas.microsoft.com/office/drawing/2014/main" id="{DA0E2322-49B2-468F-8F47-3E7DB0CAED8A}"/>
                  </a:ext>
                </a:extLst>
              </p:cNvPr>
              <p:cNvSpPr txBox="1"/>
              <p:nvPr/>
            </p:nvSpPr>
            <p:spPr>
              <a:xfrm>
                <a:off x="4774149" y="3556009"/>
                <a:ext cx="1893387" cy="584775"/>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AI/ML Cyber Object  </a:t>
                </a:r>
              </a:p>
              <a:p>
                <a:pPr algn="ctr"/>
                <a:r>
                  <a:rPr lang="en-US" sz="1600" b="1" dirty="0">
                    <a:solidFill>
                      <a:schemeClr val="tx1"/>
                    </a:solidFill>
                  </a:rPr>
                  <a:t>De-Duplication</a:t>
                </a:r>
              </a:p>
            </p:txBody>
          </p:sp>
          <p:sp>
            <p:nvSpPr>
              <p:cNvPr id="114" name="TextBox 113">
                <a:extLst>
                  <a:ext uri="{FF2B5EF4-FFF2-40B4-BE49-F238E27FC236}">
                    <a16:creationId xmlns:a16="http://schemas.microsoft.com/office/drawing/2014/main" id="{6B650632-AB49-483C-925A-0BDC8A11BBE0}"/>
                  </a:ext>
                </a:extLst>
              </p:cNvPr>
              <p:cNvSpPr txBox="1"/>
              <p:nvPr/>
            </p:nvSpPr>
            <p:spPr>
              <a:xfrm>
                <a:off x="6885477" y="3539659"/>
                <a:ext cx="1874657" cy="584775"/>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AI/ML </a:t>
                </a:r>
                <a:r>
                  <a:rPr lang="en-US" sz="1600" b="1" dirty="0">
                    <a:solidFill>
                      <a:schemeClr val="tx1"/>
                    </a:solidFill>
                  </a:rPr>
                  <a:t>Explanation &amp; Viz Generation</a:t>
                </a:r>
              </a:p>
            </p:txBody>
          </p:sp>
        </p:grpSp>
        <p:sp>
          <p:nvSpPr>
            <p:cNvPr id="101" name="TextBox 100">
              <a:extLst>
                <a:ext uri="{FF2B5EF4-FFF2-40B4-BE49-F238E27FC236}">
                  <a16:creationId xmlns:a16="http://schemas.microsoft.com/office/drawing/2014/main" id="{BCD8051A-8A64-4663-8C15-3D42B1E90F45}"/>
                </a:ext>
              </a:extLst>
            </p:cNvPr>
            <p:cNvSpPr txBox="1"/>
            <p:nvPr/>
          </p:nvSpPr>
          <p:spPr>
            <a:xfrm>
              <a:off x="411091" y="4014449"/>
              <a:ext cx="8434459" cy="369332"/>
            </a:xfrm>
            <a:prstGeom prst="rect">
              <a:avLst/>
            </a:prstGeom>
            <a:solidFill>
              <a:schemeClr val="accent4">
                <a:lumMod val="20000"/>
                <a:lumOff val="80000"/>
              </a:schemeClr>
            </a:solidFill>
            <a:ln/>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b="0" i="0" dirty="0">
                  <a:solidFill>
                    <a:srgbClr val="212529"/>
                  </a:solidFill>
                  <a:effectLst/>
                  <a:latin typeface="-apple-system"/>
                </a:rPr>
                <a:t>Unified Cyber Ontology (UCO) and CASE Ontology </a:t>
              </a:r>
              <a:endParaRPr lang="en-US" dirty="0">
                <a:solidFill>
                  <a:schemeClr val="tx1"/>
                </a:solidFill>
              </a:endParaRPr>
            </a:p>
          </p:txBody>
        </p:sp>
      </p:grpSp>
      <p:grpSp>
        <p:nvGrpSpPr>
          <p:cNvPr id="16" name="Group 15">
            <a:extLst>
              <a:ext uri="{FF2B5EF4-FFF2-40B4-BE49-F238E27FC236}">
                <a16:creationId xmlns:a16="http://schemas.microsoft.com/office/drawing/2014/main" id="{C7F5F220-3CE4-40F1-928B-17A3D130AD74}"/>
              </a:ext>
            </a:extLst>
          </p:cNvPr>
          <p:cNvGrpSpPr/>
          <p:nvPr/>
        </p:nvGrpSpPr>
        <p:grpSpPr>
          <a:xfrm>
            <a:off x="2294825" y="4831299"/>
            <a:ext cx="6171644" cy="1207398"/>
            <a:chOff x="2294825" y="4831299"/>
            <a:chExt cx="6171644" cy="1207398"/>
          </a:xfrm>
        </p:grpSpPr>
        <p:grpSp>
          <p:nvGrpSpPr>
            <p:cNvPr id="116" name="Group 115">
              <a:extLst>
                <a:ext uri="{FF2B5EF4-FFF2-40B4-BE49-F238E27FC236}">
                  <a16:creationId xmlns:a16="http://schemas.microsoft.com/office/drawing/2014/main" id="{B5B0E07A-F529-4760-9DBC-0D77C15EDE32}"/>
                </a:ext>
              </a:extLst>
            </p:cNvPr>
            <p:cNvGrpSpPr/>
            <p:nvPr/>
          </p:nvGrpSpPr>
          <p:grpSpPr>
            <a:xfrm>
              <a:off x="4758064" y="4964053"/>
              <a:ext cx="2225227" cy="940832"/>
              <a:chOff x="6740105" y="3011881"/>
              <a:chExt cx="2225227" cy="830997"/>
            </a:xfrm>
          </p:grpSpPr>
          <p:sp>
            <p:nvSpPr>
              <p:cNvPr id="121" name="TextBox 120">
                <a:extLst>
                  <a:ext uri="{FF2B5EF4-FFF2-40B4-BE49-F238E27FC236}">
                    <a16:creationId xmlns:a16="http://schemas.microsoft.com/office/drawing/2014/main" id="{668BA49A-1993-4534-AB61-89E8104C26E7}"/>
                  </a:ext>
                </a:extLst>
              </p:cNvPr>
              <p:cNvSpPr txBox="1"/>
              <p:nvPr/>
            </p:nvSpPr>
            <p:spPr>
              <a:xfrm>
                <a:off x="6740105" y="3011881"/>
                <a:ext cx="2225227" cy="830997"/>
              </a:xfrm>
              <a:prstGeom prst="rect">
                <a:avLst/>
              </a:prstGeom>
              <a:solidFill>
                <a:schemeClr val="accent4">
                  <a:lumMod val="20000"/>
                  <a:lumOff val="80000"/>
                </a:schemeClr>
              </a:solidFill>
              <a:ln/>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1600" b="0" i="0" dirty="0">
                    <a:solidFill>
                      <a:srgbClr val="212529"/>
                    </a:solidFill>
                    <a:effectLst/>
                    <a:latin typeface="-apple-system"/>
                  </a:rPr>
                  <a:t>Cyber-investigation Analysis Standard Expression (CASE) </a:t>
                </a:r>
                <a:endParaRPr lang="en-US" sz="1600" dirty="0">
                  <a:solidFill>
                    <a:schemeClr val="tx1"/>
                  </a:solidFill>
                </a:endParaRPr>
              </a:p>
            </p:txBody>
          </p:sp>
          <p:pic>
            <p:nvPicPr>
              <p:cNvPr id="122" name="Picture 24" descr="Database | Bruker">
                <a:extLst>
                  <a:ext uri="{FF2B5EF4-FFF2-40B4-BE49-F238E27FC236}">
                    <a16:creationId xmlns:a16="http://schemas.microsoft.com/office/drawing/2014/main" id="{9CA33F51-9B12-40D9-BAEA-8BC3B5A8DEF6}"/>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flipH="1">
                <a:off x="8422505" y="3178998"/>
                <a:ext cx="500004" cy="500004"/>
              </a:xfrm>
              <a:prstGeom prst="rect">
                <a:avLst/>
              </a:prstGeom>
              <a:noFill/>
              <a:extLst>
                <a:ext uri="{909E8E84-426E-40DD-AFC4-6F175D3DCCD1}">
                  <a14:hiddenFill xmlns:a14="http://schemas.microsoft.com/office/drawing/2010/main">
                    <a:solidFill>
                      <a:srgbClr val="FFFFFF"/>
                    </a:solidFill>
                  </a14:hiddenFill>
                </a:ext>
              </a:extLst>
            </p:spPr>
          </p:pic>
        </p:grpSp>
        <p:sp>
          <p:nvSpPr>
            <p:cNvPr id="117" name="TextBox 116">
              <a:extLst>
                <a:ext uri="{FF2B5EF4-FFF2-40B4-BE49-F238E27FC236}">
                  <a16:creationId xmlns:a16="http://schemas.microsoft.com/office/drawing/2014/main" id="{B1E721E9-04DD-4F8E-8F1F-365631C780F1}"/>
                </a:ext>
              </a:extLst>
            </p:cNvPr>
            <p:cNvSpPr txBox="1"/>
            <p:nvPr/>
          </p:nvSpPr>
          <p:spPr>
            <a:xfrm>
              <a:off x="2401261" y="4970403"/>
              <a:ext cx="2036826" cy="338554"/>
            </a:xfrm>
            <a:prstGeom prst="rect">
              <a:avLst/>
            </a:prstGeom>
            <a:ln/>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sz="1600" dirty="0">
                  <a:solidFill>
                    <a:schemeClr val="tx1"/>
                  </a:solidFill>
                </a:rPr>
                <a:t>Result Visualization</a:t>
              </a:r>
            </a:p>
          </p:txBody>
        </p:sp>
        <p:sp>
          <p:nvSpPr>
            <p:cNvPr id="118" name="TextBox 117">
              <a:extLst>
                <a:ext uri="{FF2B5EF4-FFF2-40B4-BE49-F238E27FC236}">
                  <a16:creationId xmlns:a16="http://schemas.microsoft.com/office/drawing/2014/main" id="{CC4BF529-6E4F-4349-82DD-18C16597666C}"/>
                </a:ext>
              </a:extLst>
            </p:cNvPr>
            <p:cNvSpPr txBox="1"/>
            <p:nvPr/>
          </p:nvSpPr>
          <p:spPr>
            <a:xfrm>
              <a:off x="2401261" y="5535335"/>
              <a:ext cx="2036826" cy="338554"/>
            </a:xfrm>
            <a:prstGeom prst="rect">
              <a:avLst/>
            </a:prstGeom>
            <a:ln/>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sz="1600" dirty="0">
                  <a:solidFill>
                    <a:schemeClr val="tx1"/>
                  </a:solidFill>
                </a:rPr>
                <a:t>Result XAI Explanation</a:t>
              </a:r>
            </a:p>
          </p:txBody>
        </p:sp>
        <p:sp>
          <p:nvSpPr>
            <p:cNvPr id="119" name="Rectangle: Rounded Corners 118">
              <a:extLst>
                <a:ext uri="{FF2B5EF4-FFF2-40B4-BE49-F238E27FC236}">
                  <a16:creationId xmlns:a16="http://schemas.microsoft.com/office/drawing/2014/main" id="{D2AE7E0C-AAC4-455F-A40C-E74FC377D6FE}"/>
                </a:ext>
              </a:extLst>
            </p:cNvPr>
            <p:cNvSpPr/>
            <p:nvPr/>
          </p:nvSpPr>
          <p:spPr>
            <a:xfrm>
              <a:off x="2294825" y="4831299"/>
              <a:ext cx="4859909" cy="120739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TextBox 119">
              <a:extLst>
                <a:ext uri="{FF2B5EF4-FFF2-40B4-BE49-F238E27FC236}">
                  <a16:creationId xmlns:a16="http://schemas.microsoft.com/office/drawing/2014/main" id="{271BBC42-3550-4BBD-81A1-A162C829E859}"/>
                </a:ext>
              </a:extLst>
            </p:cNvPr>
            <p:cNvSpPr txBox="1"/>
            <p:nvPr/>
          </p:nvSpPr>
          <p:spPr>
            <a:xfrm>
              <a:off x="6983311" y="5019499"/>
              <a:ext cx="1483158" cy="830997"/>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Integration Results</a:t>
              </a:r>
            </a:p>
          </p:txBody>
        </p:sp>
      </p:grpSp>
      <p:grpSp>
        <p:nvGrpSpPr>
          <p:cNvPr id="124" name="Group 123">
            <a:extLst>
              <a:ext uri="{FF2B5EF4-FFF2-40B4-BE49-F238E27FC236}">
                <a16:creationId xmlns:a16="http://schemas.microsoft.com/office/drawing/2014/main" id="{4658DAC9-6268-4668-8905-E6B3C321FD03}"/>
              </a:ext>
            </a:extLst>
          </p:cNvPr>
          <p:cNvGrpSpPr/>
          <p:nvPr/>
        </p:nvGrpSpPr>
        <p:grpSpPr>
          <a:xfrm>
            <a:off x="8206622" y="4281024"/>
            <a:ext cx="2020376" cy="978472"/>
            <a:chOff x="4300094" y="2905409"/>
            <a:chExt cx="1843854" cy="978472"/>
          </a:xfrm>
        </p:grpSpPr>
        <p:pic>
          <p:nvPicPr>
            <p:cNvPr id="127" name="Picture 26" descr="What skills are necessary for a data analyst? – Film Daily">
              <a:extLst>
                <a:ext uri="{FF2B5EF4-FFF2-40B4-BE49-F238E27FC236}">
                  <a16:creationId xmlns:a16="http://schemas.microsoft.com/office/drawing/2014/main" id="{42B01FD2-8240-4AC2-B9EC-E3F7DBA9B35B}"/>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165476" y="2905409"/>
              <a:ext cx="978472" cy="978472"/>
            </a:xfrm>
            <a:prstGeom prst="rect">
              <a:avLst/>
            </a:prstGeom>
            <a:noFill/>
            <a:extLst>
              <a:ext uri="{909E8E84-426E-40DD-AFC4-6F175D3DCCD1}">
                <a14:hiddenFill xmlns:a14="http://schemas.microsoft.com/office/drawing/2010/main">
                  <a:solidFill>
                    <a:srgbClr val="FFFFFF"/>
                  </a:solidFill>
                </a14:hiddenFill>
              </a:ext>
            </a:extLst>
          </p:spPr>
        </p:pic>
        <p:sp>
          <p:nvSpPr>
            <p:cNvPr id="128" name="TextBox 127">
              <a:extLst>
                <a:ext uri="{FF2B5EF4-FFF2-40B4-BE49-F238E27FC236}">
                  <a16:creationId xmlns:a16="http://schemas.microsoft.com/office/drawing/2014/main" id="{63D4227F-C9A5-44C2-BE01-395CEE46E5C4}"/>
                </a:ext>
              </a:extLst>
            </p:cNvPr>
            <p:cNvSpPr txBox="1"/>
            <p:nvPr/>
          </p:nvSpPr>
          <p:spPr>
            <a:xfrm>
              <a:off x="4300094" y="3154826"/>
              <a:ext cx="978472" cy="646331"/>
            </a:xfrm>
            <a:prstGeom prst="rect">
              <a:avLst/>
            </a:prstGeom>
            <a:noFill/>
          </p:spPr>
          <p:txBody>
            <a:bodyPr wrap="square" rtlCol="0">
              <a:spAutoFit/>
            </a:bodyPr>
            <a:lstStyle/>
            <a:p>
              <a:r>
                <a:rPr lang="en-US" dirty="0"/>
                <a:t>Forensic </a:t>
              </a:r>
            </a:p>
            <a:p>
              <a:r>
                <a:rPr lang="en-US" dirty="0"/>
                <a:t>Analyst</a:t>
              </a:r>
            </a:p>
          </p:txBody>
        </p:sp>
      </p:grpSp>
      <p:sp>
        <p:nvSpPr>
          <p:cNvPr id="125" name="Arrow: Bent 124">
            <a:extLst>
              <a:ext uri="{FF2B5EF4-FFF2-40B4-BE49-F238E27FC236}">
                <a16:creationId xmlns:a16="http://schemas.microsoft.com/office/drawing/2014/main" id="{0D1C9CFB-937A-4697-AA74-97363CC55EAF}"/>
              </a:ext>
            </a:extLst>
          </p:cNvPr>
          <p:cNvSpPr/>
          <p:nvPr/>
        </p:nvSpPr>
        <p:spPr>
          <a:xfrm rot="5400000" flipH="1">
            <a:off x="9004892" y="5096703"/>
            <a:ext cx="757189" cy="885804"/>
          </a:xfrm>
          <a:prstGeom prst="bentArrow">
            <a:avLst>
              <a:gd name="adj1" fmla="val 15486"/>
              <a:gd name="adj2" fmla="val 25000"/>
              <a:gd name="adj3" fmla="val 25000"/>
              <a:gd name="adj4" fmla="val 750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6" name="Arrow: Bent 125">
            <a:extLst>
              <a:ext uri="{FF2B5EF4-FFF2-40B4-BE49-F238E27FC236}">
                <a16:creationId xmlns:a16="http://schemas.microsoft.com/office/drawing/2014/main" id="{DF2360FA-C201-429D-9492-CD31B7566029}"/>
              </a:ext>
            </a:extLst>
          </p:cNvPr>
          <p:cNvSpPr/>
          <p:nvPr/>
        </p:nvSpPr>
        <p:spPr>
          <a:xfrm rot="10800000" flipV="1">
            <a:off x="8984093" y="3671053"/>
            <a:ext cx="750824" cy="745619"/>
          </a:xfrm>
          <a:prstGeom prst="bentArrow">
            <a:avLst>
              <a:gd name="adj1" fmla="val 15557"/>
              <a:gd name="adj2" fmla="val 25000"/>
              <a:gd name="adj3" fmla="val 25000"/>
              <a:gd name="adj4" fmla="val 750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5" name="Group 14">
            <a:extLst>
              <a:ext uri="{FF2B5EF4-FFF2-40B4-BE49-F238E27FC236}">
                <a16:creationId xmlns:a16="http://schemas.microsoft.com/office/drawing/2014/main" id="{7C96450E-2158-4D60-B904-035841B01542}"/>
              </a:ext>
            </a:extLst>
          </p:cNvPr>
          <p:cNvGrpSpPr/>
          <p:nvPr/>
        </p:nvGrpSpPr>
        <p:grpSpPr>
          <a:xfrm>
            <a:off x="2288383" y="6273225"/>
            <a:ext cx="4888683" cy="584775"/>
            <a:chOff x="2288383" y="6273225"/>
            <a:chExt cx="4888683" cy="584775"/>
          </a:xfrm>
        </p:grpSpPr>
        <p:sp>
          <p:nvSpPr>
            <p:cNvPr id="129" name="TextBox 128">
              <a:extLst>
                <a:ext uri="{FF2B5EF4-FFF2-40B4-BE49-F238E27FC236}">
                  <a16:creationId xmlns:a16="http://schemas.microsoft.com/office/drawing/2014/main" id="{ECD938F4-3D71-4F25-87D0-A1FB85807357}"/>
                </a:ext>
              </a:extLst>
            </p:cNvPr>
            <p:cNvSpPr txBox="1"/>
            <p:nvPr/>
          </p:nvSpPr>
          <p:spPr>
            <a:xfrm>
              <a:off x="2288383" y="6273225"/>
              <a:ext cx="1516038"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a:t>
              </a:r>
            </a:p>
          </p:txBody>
        </p:sp>
        <p:sp>
          <p:nvSpPr>
            <p:cNvPr id="132" name="TextBox 131">
              <a:extLst>
                <a:ext uri="{FF2B5EF4-FFF2-40B4-BE49-F238E27FC236}">
                  <a16:creationId xmlns:a16="http://schemas.microsoft.com/office/drawing/2014/main" id="{8BEF16AB-0EB9-4770-B839-B801659BF152}"/>
                </a:ext>
              </a:extLst>
            </p:cNvPr>
            <p:cNvSpPr txBox="1"/>
            <p:nvPr/>
          </p:nvSpPr>
          <p:spPr>
            <a:xfrm>
              <a:off x="3974705" y="6273225"/>
              <a:ext cx="1516038"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a:t>
              </a:r>
            </a:p>
          </p:txBody>
        </p:sp>
        <p:sp>
          <p:nvSpPr>
            <p:cNvPr id="133" name="TextBox 132">
              <a:extLst>
                <a:ext uri="{FF2B5EF4-FFF2-40B4-BE49-F238E27FC236}">
                  <a16:creationId xmlns:a16="http://schemas.microsoft.com/office/drawing/2014/main" id="{DA1D6231-3126-4A74-9DEF-76766E09E0B9}"/>
                </a:ext>
              </a:extLst>
            </p:cNvPr>
            <p:cNvSpPr txBox="1"/>
            <p:nvPr/>
          </p:nvSpPr>
          <p:spPr>
            <a:xfrm>
              <a:off x="5661028" y="6273225"/>
              <a:ext cx="1516038"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a:t>
              </a:r>
            </a:p>
          </p:txBody>
        </p:sp>
      </p:grpSp>
      <p:sp>
        <p:nvSpPr>
          <p:cNvPr id="137" name="Arrow: Bent 136">
            <a:extLst>
              <a:ext uri="{FF2B5EF4-FFF2-40B4-BE49-F238E27FC236}">
                <a16:creationId xmlns:a16="http://schemas.microsoft.com/office/drawing/2014/main" id="{DE990FA1-1D8A-4DB5-9B0A-8F5F92044DF5}"/>
              </a:ext>
            </a:extLst>
          </p:cNvPr>
          <p:cNvSpPr/>
          <p:nvPr/>
        </p:nvSpPr>
        <p:spPr>
          <a:xfrm rot="5400000" flipH="1">
            <a:off x="8186233" y="4967529"/>
            <a:ext cx="757189" cy="2523121"/>
          </a:xfrm>
          <a:prstGeom prst="bentArrow">
            <a:avLst>
              <a:gd name="adj1" fmla="val 15486"/>
              <a:gd name="adj2" fmla="val 25000"/>
              <a:gd name="adj3" fmla="val 25000"/>
              <a:gd name="adj4" fmla="val 750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Rectangle 16">
            <a:extLst>
              <a:ext uri="{FF2B5EF4-FFF2-40B4-BE49-F238E27FC236}">
                <a16:creationId xmlns:a16="http://schemas.microsoft.com/office/drawing/2014/main" id="{2F72E703-80E8-4A22-9088-455F5AFBDD67}"/>
              </a:ext>
            </a:extLst>
          </p:cNvPr>
          <p:cNvSpPr/>
          <p:nvPr/>
        </p:nvSpPr>
        <p:spPr>
          <a:xfrm>
            <a:off x="22382" y="2033850"/>
            <a:ext cx="9307662" cy="4074850"/>
          </a:xfrm>
          <a:prstGeom prst="rect">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0" name="Straight Arrow Connector 149">
            <a:extLst>
              <a:ext uri="{FF2B5EF4-FFF2-40B4-BE49-F238E27FC236}">
                <a16:creationId xmlns:a16="http://schemas.microsoft.com/office/drawing/2014/main" id="{2CAB83C9-6603-428D-9570-20FFCE4426E3}"/>
              </a:ext>
            </a:extLst>
          </p:cNvPr>
          <p:cNvCxnSpPr>
            <a:cxnSpLocks/>
          </p:cNvCxnSpPr>
          <p:nvPr/>
        </p:nvCxnSpPr>
        <p:spPr>
          <a:xfrm>
            <a:off x="1528049" y="1786759"/>
            <a:ext cx="991" cy="219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1" name="Straight Arrow Connector 150">
            <a:extLst>
              <a:ext uri="{FF2B5EF4-FFF2-40B4-BE49-F238E27FC236}">
                <a16:creationId xmlns:a16="http://schemas.microsoft.com/office/drawing/2014/main" id="{34E3812F-477C-448B-BE38-7F6C242E3C62}"/>
              </a:ext>
            </a:extLst>
          </p:cNvPr>
          <p:cNvCxnSpPr>
            <a:cxnSpLocks/>
          </p:cNvCxnSpPr>
          <p:nvPr/>
        </p:nvCxnSpPr>
        <p:spPr>
          <a:xfrm>
            <a:off x="2533098" y="1817822"/>
            <a:ext cx="991" cy="219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2" name="Straight Arrow Connector 151">
            <a:extLst>
              <a:ext uri="{FF2B5EF4-FFF2-40B4-BE49-F238E27FC236}">
                <a16:creationId xmlns:a16="http://schemas.microsoft.com/office/drawing/2014/main" id="{9E51D171-D43A-4B12-A875-7EDF46FC60FE}"/>
              </a:ext>
            </a:extLst>
          </p:cNvPr>
          <p:cNvCxnSpPr>
            <a:cxnSpLocks/>
          </p:cNvCxnSpPr>
          <p:nvPr/>
        </p:nvCxnSpPr>
        <p:spPr>
          <a:xfrm>
            <a:off x="3516618" y="1801259"/>
            <a:ext cx="991" cy="219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3" name="Straight Arrow Connector 152">
            <a:extLst>
              <a:ext uri="{FF2B5EF4-FFF2-40B4-BE49-F238E27FC236}">
                <a16:creationId xmlns:a16="http://schemas.microsoft.com/office/drawing/2014/main" id="{1AFE66FA-8B97-4F8D-8321-3C48688E2053}"/>
              </a:ext>
            </a:extLst>
          </p:cNvPr>
          <p:cNvCxnSpPr>
            <a:cxnSpLocks/>
          </p:cNvCxnSpPr>
          <p:nvPr/>
        </p:nvCxnSpPr>
        <p:spPr>
          <a:xfrm>
            <a:off x="4565602" y="1831828"/>
            <a:ext cx="991" cy="219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4" name="Straight Arrow Connector 153">
            <a:extLst>
              <a:ext uri="{FF2B5EF4-FFF2-40B4-BE49-F238E27FC236}">
                <a16:creationId xmlns:a16="http://schemas.microsoft.com/office/drawing/2014/main" id="{BD3D9875-1388-4971-9F53-32A0212CF888}"/>
              </a:ext>
            </a:extLst>
          </p:cNvPr>
          <p:cNvCxnSpPr>
            <a:cxnSpLocks/>
          </p:cNvCxnSpPr>
          <p:nvPr/>
        </p:nvCxnSpPr>
        <p:spPr>
          <a:xfrm>
            <a:off x="5610607" y="1800090"/>
            <a:ext cx="991" cy="219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5" name="Straight Arrow Connector 154">
            <a:extLst>
              <a:ext uri="{FF2B5EF4-FFF2-40B4-BE49-F238E27FC236}">
                <a16:creationId xmlns:a16="http://schemas.microsoft.com/office/drawing/2014/main" id="{D52F848E-7DDC-4060-93E5-563EECEE0057}"/>
              </a:ext>
            </a:extLst>
          </p:cNvPr>
          <p:cNvCxnSpPr>
            <a:cxnSpLocks/>
          </p:cNvCxnSpPr>
          <p:nvPr/>
        </p:nvCxnSpPr>
        <p:spPr>
          <a:xfrm>
            <a:off x="6625710" y="1813275"/>
            <a:ext cx="991" cy="219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6" name="Straight Arrow Connector 155">
            <a:extLst>
              <a:ext uri="{FF2B5EF4-FFF2-40B4-BE49-F238E27FC236}">
                <a16:creationId xmlns:a16="http://schemas.microsoft.com/office/drawing/2014/main" id="{77B7ECE3-0A65-4587-8E17-94E9C2CD79D2}"/>
              </a:ext>
            </a:extLst>
          </p:cNvPr>
          <p:cNvCxnSpPr>
            <a:cxnSpLocks/>
          </p:cNvCxnSpPr>
          <p:nvPr/>
        </p:nvCxnSpPr>
        <p:spPr>
          <a:xfrm>
            <a:off x="7686721" y="1800090"/>
            <a:ext cx="991" cy="219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7" name="Straight Arrow Connector 156">
            <a:extLst>
              <a:ext uri="{FF2B5EF4-FFF2-40B4-BE49-F238E27FC236}">
                <a16:creationId xmlns:a16="http://schemas.microsoft.com/office/drawing/2014/main" id="{AB6C99B7-4B2C-4A13-8F74-4EB5B2067F28}"/>
              </a:ext>
            </a:extLst>
          </p:cNvPr>
          <p:cNvCxnSpPr>
            <a:cxnSpLocks/>
          </p:cNvCxnSpPr>
          <p:nvPr/>
        </p:nvCxnSpPr>
        <p:spPr>
          <a:xfrm>
            <a:off x="8732250" y="1819631"/>
            <a:ext cx="991" cy="219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Arrow: Down 18">
            <a:extLst>
              <a:ext uri="{FF2B5EF4-FFF2-40B4-BE49-F238E27FC236}">
                <a16:creationId xmlns:a16="http://schemas.microsoft.com/office/drawing/2014/main" id="{5D9A9817-DD6B-4A3D-B1CB-12C4C711C8C3}"/>
              </a:ext>
            </a:extLst>
          </p:cNvPr>
          <p:cNvSpPr/>
          <p:nvPr/>
        </p:nvSpPr>
        <p:spPr>
          <a:xfrm>
            <a:off x="4626558" y="4555368"/>
            <a:ext cx="196441" cy="275756"/>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Arrow: Down 157">
            <a:extLst>
              <a:ext uri="{FF2B5EF4-FFF2-40B4-BE49-F238E27FC236}">
                <a16:creationId xmlns:a16="http://schemas.microsoft.com/office/drawing/2014/main" id="{6C324F5E-4E25-4780-B9DB-9FCA1F2281FD}"/>
              </a:ext>
            </a:extLst>
          </p:cNvPr>
          <p:cNvSpPr/>
          <p:nvPr/>
        </p:nvSpPr>
        <p:spPr>
          <a:xfrm>
            <a:off x="4752996" y="3009963"/>
            <a:ext cx="196441" cy="275756"/>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Arrow: Down 158">
            <a:extLst>
              <a:ext uri="{FF2B5EF4-FFF2-40B4-BE49-F238E27FC236}">
                <a16:creationId xmlns:a16="http://schemas.microsoft.com/office/drawing/2014/main" id="{EBB81FAC-4DAD-4169-8AA6-56F32697CDF9}"/>
              </a:ext>
            </a:extLst>
          </p:cNvPr>
          <p:cNvSpPr/>
          <p:nvPr/>
        </p:nvSpPr>
        <p:spPr>
          <a:xfrm>
            <a:off x="556450" y="3005866"/>
            <a:ext cx="196441" cy="275756"/>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Arrow: Down 159">
            <a:extLst>
              <a:ext uri="{FF2B5EF4-FFF2-40B4-BE49-F238E27FC236}">
                <a16:creationId xmlns:a16="http://schemas.microsoft.com/office/drawing/2014/main" id="{FE73EAF7-6DCF-4545-A82C-B01CAA9DDD46}"/>
              </a:ext>
            </a:extLst>
          </p:cNvPr>
          <p:cNvSpPr/>
          <p:nvPr/>
        </p:nvSpPr>
        <p:spPr>
          <a:xfrm>
            <a:off x="1993673" y="2999375"/>
            <a:ext cx="196441" cy="275756"/>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Arrow: Down 160">
            <a:extLst>
              <a:ext uri="{FF2B5EF4-FFF2-40B4-BE49-F238E27FC236}">
                <a16:creationId xmlns:a16="http://schemas.microsoft.com/office/drawing/2014/main" id="{67AAECC1-2E7B-4FA4-96BE-A891D1B5B967}"/>
              </a:ext>
            </a:extLst>
          </p:cNvPr>
          <p:cNvSpPr/>
          <p:nvPr/>
        </p:nvSpPr>
        <p:spPr>
          <a:xfrm>
            <a:off x="3275113" y="3005866"/>
            <a:ext cx="196441" cy="275756"/>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Arrow: Down 161">
            <a:extLst>
              <a:ext uri="{FF2B5EF4-FFF2-40B4-BE49-F238E27FC236}">
                <a16:creationId xmlns:a16="http://schemas.microsoft.com/office/drawing/2014/main" id="{0ED4ED9F-E3E8-4C07-886E-5C37B3149380}"/>
              </a:ext>
            </a:extLst>
          </p:cNvPr>
          <p:cNvSpPr/>
          <p:nvPr/>
        </p:nvSpPr>
        <p:spPr>
          <a:xfrm>
            <a:off x="6527489" y="3030298"/>
            <a:ext cx="196441" cy="275756"/>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Arrow: Down 162">
            <a:extLst>
              <a:ext uri="{FF2B5EF4-FFF2-40B4-BE49-F238E27FC236}">
                <a16:creationId xmlns:a16="http://schemas.microsoft.com/office/drawing/2014/main" id="{EA74FB89-0235-4F6E-B266-BA07A9DD4853}"/>
              </a:ext>
            </a:extLst>
          </p:cNvPr>
          <p:cNvSpPr/>
          <p:nvPr/>
        </p:nvSpPr>
        <p:spPr>
          <a:xfrm>
            <a:off x="8289800" y="3012097"/>
            <a:ext cx="196441" cy="275756"/>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Arrow Connector 30">
            <a:extLst>
              <a:ext uri="{FF2B5EF4-FFF2-40B4-BE49-F238E27FC236}">
                <a16:creationId xmlns:a16="http://schemas.microsoft.com/office/drawing/2014/main" id="{3DFF6D56-1BCF-452F-9A72-5E8BE680BD46}"/>
              </a:ext>
            </a:extLst>
          </p:cNvPr>
          <p:cNvCxnSpPr>
            <a:stCxn id="129" idx="0"/>
          </p:cNvCxnSpPr>
          <p:nvPr/>
        </p:nvCxnSpPr>
        <p:spPr>
          <a:xfrm flipV="1">
            <a:off x="3046402" y="6038697"/>
            <a:ext cx="0" cy="2345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CFB432E8-7A2C-45A5-8588-D589E8DF729E}"/>
              </a:ext>
            </a:extLst>
          </p:cNvPr>
          <p:cNvCxnSpPr>
            <a:stCxn id="132" idx="0"/>
            <a:endCxn id="119" idx="2"/>
          </p:cNvCxnSpPr>
          <p:nvPr/>
        </p:nvCxnSpPr>
        <p:spPr>
          <a:xfrm flipH="1" flipV="1">
            <a:off x="4724780" y="6038697"/>
            <a:ext cx="7944" cy="2345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D398ECE9-3020-44C5-9010-78B6A2FDCA6A}"/>
              </a:ext>
            </a:extLst>
          </p:cNvPr>
          <p:cNvCxnSpPr>
            <a:stCxn id="133" idx="0"/>
          </p:cNvCxnSpPr>
          <p:nvPr/>
        </p:nvCxnSpPr>
        <p:spPr>
          <a:xfrm flipV="1">
            <a:off x="6419047" y="6032575"/>
            <a:ext cx="0" cy="2406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6840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id="{D8FFBD53-6905-4A11-9C11-C43546F2EA3D}"/>
              </a:ext>
            </a:extLst>
          </p:cNvPr>
          <p:cNvSpPr txBox="1"/>
          <p:nvPr/>
        </p:nvSpPr>
        <p:spPr>
          <a:xfrm>
            <a:off x="4371782" y="1446706"/>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cxnSp>
        <p:nvCxnSpPr>
          <p:cNvPr id="1031" name="Straight Arrow Connector 1030">
            <a:extLst>
              <a:ext uri="{FF2B5EF4-FFF2-40B4-BE49-F238E27FC236}">
                <a16:creationId xmlns:a16="http://schemas.microsoft.com/office/drawing/2014/main" id="{06DC3C58-0555-47B4-BB88-F7E3C4DE5016}"/>
              </a:ext>
            </a:extLst>
          </p:cNvPr>
          <p:cNvCxnSpPr>
            <a:cxnSpLocks/>
          </p:cNvCxnSpPr>
          <p:nvPr/>
        </p:nvCxnSpPr>
        <p:spPr>
          <a:xfrm flipH="1">
            <a:off x="4832472" y="1926179"/>
            <a:ext cx="334" cy="1917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 name="Group 2">
            <a:extLst>
              <a:ext uri="{FF2B5EF4-FFF2-40B4-BE49-F238E27FC236}">
                <a16:creationId xmlns:a16="http://schemas.microsoft.com/office/drawing/2014/main" id="{8ADE100C-046B-4E14-BB1F-12538D18283A}"/>
              </a:ext>
            </a:extLst>
          </p:cNvPr>
          <p:cNvGrpSpPr/>
          <p:nvPr/>
        </p:nvGrpSpPr>
        <p:grpSpPr>
          <a:xfrm>
            <a:off x="3912000" y="5092063"/>
            <a:ext cx="1910585" cy="984674"/>
            <a:chOff x="4884211" y="2812458"/>
            <a:chExt cx="1910585" cy="978472"/>
          </a:xfrm>
        </p:grpSpPr>
        <p:pic>
          <p:nvPicPr>
            <p:cNvPr id="1050" name="Picture 26" descr="What skills are necessary for a data analyst? – Film Daily">
              <a:extLst>
                <a:ext uri="{FF2B5EF4-FFF2-40B4-BE49-F238E27FC236}">
                  <a16:creationId xmlns:a16="http://schemas.microsoft.com/office/drawing/2014/main" id="{1A273B6B-4FC6-426D-8D54-569558C26A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84211" y="2812458"/>
              <a:ext cx="978472" cy="978472"/>
            </a:xfrm>
            <a:prstGeom prst="rect">
              <a:avLst/>
            </a:prstGeom>
            <a:noFill/>
            <a:extLst>
              <a:ext uri="{909E8E84-426E-40DD-AFC4-6F175D3DCCD1}">
                <a14:hiddenFill xmlns:a14="http://schemas.microsoft.com/office/drawing/2010/main">
                  <a:solidFill>
                    <a:srgbClr val="FFFFFF"/>
                  </a:solidFill>
                </a14:hiddenFill>
              </a:ext>
            </a:extLst>
          </p:spPr>
        </p:pic>
        <p:sp>
          <p:nvSpPr>
            <p:cNvPr id="107" name="TextBox 106">
              <a:extLst>
                <a:ext uri="{FF2B5EF4-FFF2-40B4-BE49-F238E27FC236}">
                  <a16:creationId xmlns:a16="http://schemas.microsoft.com/office/drawing/2014/main" id="{7C6A223D-215B-445F-BEC5-A1AEEEAEFACF}"/>
                </a:ext>
              </a:extLst>
            </p:cNvPr>
            <p:cNvSpPr txBox="1"/>
            <p:nvPr/>
          </p:nvSpPr>
          <p:spPr>
            <a:xfrm>
              <a:off x="5916735" y="3027810"/>
              <a:ext cx="878061" cy="584775"/>
            </a:xfrm>
            <a:prstGeom prst="rect">
              <a:avLst/>
            </a:prstGeom>
            <a:noFill/>
          </p:spPr>
          <p:txBody>
            <a:bodyPr wrap="none" rtlCol="0">
              <a:spAutoFit/>
            </a:bodyPr>
            <a:lstStyle/>
            <a:p>
              <a:pPr algn="ctr"/>
              <a:r>
                <a:rPr lang="en-US" sz="1600" dirty="0"/>
                <a:t>Forensic</a:t>
              </a:r>
            </a:p>
            <a:p>
              <a:pPr algn="ctr"/>
              <a:r>
                <a:rPr lang="en-US" sz="1600" dirty="0"/>
                <a:t>Analyst</a:t>
              </a:r>
            </a:p>
          </p:txBody>
        </p:sp>
      </p:grpSp>
      <p:sp>
        <p:nvSpPr>
          <p:cNvPr id="196" name="TextBox 195">
            <a:extLst>
              <a:ext uri="{FF2B5EF4-FFF2-40B4-BE49-F238E27FC236}">
                <a16:creationId xmlns:a16="http://schemas.microsoft.com/office/drawing/2014/main" id="{0D84C751-A71B-48C9-AC92-14F3067AC339}"/>
              </a:ext>
            </a:extLst>
          </p:cNvPr>
          <p:cNvSpPr txBox="1"/>
          <p:nvPr/>
        </p:nvSpPr>
        <p:spPr>
          <a:xfrm>
            <a:off x="4381524" y="4575848"/>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Forensic Analysis</a:t>
            </a:r>
          </a:p>
        </p:txBody>
      </p:sp>
      <p:sp>
        <p:nvSpPr>
          <p:cNvPr id="80" name="TextBox 79">
            <a:extLst>
              <a:ext uri="{FF2B5EF4-FFF2-40B4-BE49-F238E27FC236}">
                <a16:creationId xmlns:a16="http://schemas.microsoft.com/office/drawing/2014/main" id="{CDC3A8B1-9B42-43BF-AA81-60AA6E59C500}"/>
              </a:ext>
            </a:extLst>
          </p:cNvPr>
          <p:cNvSpPr txBox="1"/>
          <p:nvPr/>
        </p:nvSpPr>
        <p:spPr>
          <a:xfrm>
            <a:off x="3509059" y="2134296"/>
            <a:ext cx="2662267" cy="1077218"/>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Explainable AI-powered</a:t>
            </a:r>
          </a:p>
          <a:p>
            <a:pPr algn="ctr"/>
            <a:r>
              <a:rPr lang="en-US" sz="1600" dirty="0">
                <a:solidFill>
                  <a:schemeClr val="tx1"/>
                </a:solidFill>
              </a:rPr>
              <a:t>Human-in-the-Loop</a:t>
            </a:r>
          </a:p>
          <a:p>
            <a:pPr algn="ctr"/>
            <a:r>
              <a:rPr lang="en-US" sz="1600" dirty="0">
                <a:solidFill>
                  <a:schemeClr val="tx1"/>
                </a:solidFill>
              </a:rPr>
              <a:t>IoT Forensic Investigation</a:t>
            </a:r>
          </a:p>
          <a:p>
            <a:pPr algn="ctr"/>
            <a:r>
              <a:rPr lang="en-US" sz="1600" dirty="0">
                <a:solidFill>
                  <a:schemeClr val="tx1"/>
                </a:solidFill>
              </a:rPr>
              <a:t>System (</a:t>
            </a:r>
            <a:r>
              <a:rPr lang="en-US" sz="1600" b="1" dirty="0">
                <a:solidFill>
                  <a:schemeClr val="tx1"/>
                </a:solidFill>
              </a:rPr>
              <a:t>XAI-HIFI</a:t>
            </a:r>
            <a:r>
              <a:rPr lang="en-US" sz="1600" dirty="0">
                <a:solidFill>
                  <a:schemeClr val="tx1"/>
                </a:solidFill>
              </a:rPr>
              <a:t>)</a:t>
            </a:r>
          </a:p>
        </p:txBody>
      </p:sp>
      <p:grpSp>
        <p:nvGrpSpPr>
          <p:cNvPr id="82" name="Group 81">
            <a:extLst>
              <a:ext uri="{FF2B5EF4-FFF2-40B4-BE49-F238E27FC236}">
                <a16:creationId xmlns:a16="http://schemas.microsoft.com/office/drawing/2014/main" id="{09117C49-5E38-43CA-BA1A-B5546E3659A9}"/>
              </a:ext>
            </a:extLst>
          </p:cNvPr>
          <p:cNvGrpSpPr/>
          <p:nvPr/>
        </p:nvGrpSpPr>
        <p:grpSpPr>
          <a:xfrm>
            <a:off x="3509059" y="3540327"/>
            <a:ext cx="2660943" cy="830997"/>
            <a:chOff x="6740105" y="3017490"/>
            <a:chExt cx="2225227" cy="830997"/>
          </a:xfrm>
          <a:solidFill>
            <a:schemeClr val="accent2">
              <a:lumMod val="20000"/>
              <a:lumOff val="80000"/>
            </a:schemeClr>
          </a:solidFill>
        </p:grpSpPr>
        <p:sp>
          <p:nvSpPr>
            <p:cNvPr id="83" name="TextBox 82">
              <a:extLst>
                <a:ext uri="{FF2B5EF4-FFF2-40B4-BE49-F238E27FC236}">
                  <a16:creationId xmlns:a16="http://schemas.microsoft.com/office/drawing/2014/main" id="{80D1EC7F-0FBB-48BC-9B2F-E2380F71A225}"/>
                </a:ext>
              </a:extLst>
            </p:cNvPr>
            <p:cNvSpPr txBox="1"/>
            <p:nvPr/>
          </p:nvSpPr>
          <p:spPr>
            <a:xfrm>
              <a:off x="6740105" y="3017490"/>
              <a:ext cx="2225227" cy="830997"/>
            </a:xfrm>
            <a:prstGeom prst="rect">
              <a:avLst/>
            </a:prstGeom>
            <a:solidFill>
              <a:schemeClr val="accent4">
                <a:lumMod val="20000"/>
                <a:lumOff val="80000"/>
              </a:schemeClr>
            </a:solidFill>
            <a:ln/>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1600" b="0" i="0" dirty="0">
                  <a:solidFill>
                    <a:srgbClr val="212529"/>
                  </a:solidFill>
                  <a:effectLst/>
                  <a:latin typeface="-apple-system"/>
                </a:rPr>
                <a:t>Cyber-investigation </a:t>
              </a:r>
            </a:p>
            <a:p>
              <a:r>
                <a:rPr lang="en-US" sz="1600" b="0" i="0" dirty="0">
                  <a:solidFill>
                    <a:srgbClr val="212529"/>
                  </a:solidFill>
                  <a:effectLst/>
                  <a:latin typeface="-apple-system"/>
                </a:rPr>
                <a:t>Analysis Standard </a:t>
              </a:r>
            </a:p>
            <a:p>
              <a:r>
                <a:rPr lang="en-US" sz="1600" b="0" i="0" dirty="0">
                  <a:solidFill>
                    <a:srgbClr val="212529"/>
                  </a:solidFill>
                  <a:effectLst/>
                  <a:latin typeface="-apple-system"/>
                </a:rPr>
                <a:t>Expression (CASE) </a:t>
              </a:r>
              <a:endParaRPr lang="en-US" sz="1600" dirty="0">
                <a:solidFill>
                  <a:schemeClr val="tx1"/>
                </a:solidFill>
              </a:endParaRPr>
            </a:p>
          </p:txBody>
        </p:sp>
        <p:pic>
          <p:nvPicPr>
            <p:cNvPr id="84" name="Picture 24" descr="Database | Bruker">
              <a:extLst>
                <a:ext uri="{FF2B5EF4-FFF2-40B4-BE49-F238E27FC236}">
                  <a16:creationId xmlns:a16="http://schemas.microsoft.com/office/drawing/2014/main" id="{60750ECE-C17C-449D-AD7E-569689B04D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8240775" y="3113805"/>
              <a:ext cx="624425" cy="624424"/>
            </a:xfrm>
            <a:prstGeom prst="rect">
              <a:avLst/>
            </a:prstGeom>
            <a:grpFill/>
          </p:spPr>
        </p:pic>
      </p:grpSp>
      <p:pic>
        <p:nvPicPr>
          <p:cNvPr id="86" name="Picture 26" descr="What skills are necessary for a data analyst? – Film Daily">
            <a:extLst>
              <a:ext uri="{FF2B5EF4-FFF2-40B4-BE49-F238E27FC236}">
                <a16:creationId xmlns:a16="http://schemas.microsoft.com/office/drawing/2014/main" id="{B56E677B-7738-43A7-8879-E1CA7F4026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6620" y="2805471"/>
            <a:ext cx="1130643" cy="969762"/>
          </a:xfrm>
          <a:prstGeom prst="rect">
            <a:avLst/>
          </a:prstGeom>
          <a:noFill/>
          <a:extLst>
            <a:ext uri="{909E8E84-426E-40DD-AFC4-6F175D3DCCD1}">
              <a14:hiddenFill xmlns:a14="http://schemas.microsoft.com/office/drawing/2010/main">
                <a:solidFill>
                  <a:srgbClr val="FFFFFF"/>
                </a:solidFill>
              </a14:hiddenFill>
            </a:ext>
          </a:extLst>
        </p:spPr>
      </p:pic>
      <p:sp>
        <p:nvSpPr>
          <p:cNvPr id="87" name="TextBox 86">
            <a:extLst>
              <a:ext uri="{FF2B5EF4-FFF2-40B4-BE49-F238E27FC236}">
                <a16:creationId xmlns:a16="http://schemas.microsoft.com/office/drawing/2014/main" id="{53E1E899-1B0E-4919-AA9F-9E027F47F2A4}"/>
              </a:ext>
            </a:extLst>
          </p:cNvPr>
          <p:cNvSpPr txBox="1"/>
          <p:nvPr/>
        </p:nvSpPr>
        <p:spPr>
          <a:xfrm>
            <a:off x="2303545" y="2473278"/>
            <a:ext cx="1014616" cy="749836"/>
          </a:xfrm>
          <a:prstGeom prst="rect">
            <a:avLst/>
          </a:prstGeom>
          <a:noFill/>
        </p:spPr>
        <p:txBody>
          <a:bodyPr wrap="none" rtlCol="0">
            <a:spAutoFit/>
          </a:bodyPr>
          <a:lstStyle/>
          <a:p>
            <a:r>
              <a:rPr lang="en-US" sz="1600" dirty="0"/>
              <a:t>Forensic</a:t>
            </a:r>
          </a:p>
          <a:p>
            <a:r>
              <a:rPr lang="en-US" sz="1600" dirty="0"/>
              <a:t>Analyst</a:t>
            </a:r>
          </a:p>
        </p:txBody>
      </p:sp>
      <p:sp>
        <p:nvSpPr>
          <p:cNvPr id="88" name="Arrow: Bent 87">
            <a:extLst>
              <a:ext uri="{FF2B5EF4-FFF2-40B4-BE49-F238E27FC236}">
                <a16:creationId xmlns:a16="http://schemas.microsoft.com/office/drawing/2014/main" id="{54841BB2-B4DA-4C9D-BAFB-D0C438670EA7}"/>
              </a:ext>
            </a:extLst>
          </p:cNvPr>
          <p:cNvSpPr/>
          <p:nvPr/>
        </p:nvSpPr>
        <p:spPr>
          <a:xfrm rot="5400000" flipH="1" flipV="1">
            <a:off x="2465791" y="3231912"/>
            <a:ext cx="559229" cy="1499078"/>
          </a:xfrm>
          <a:prstGeom prst="bentArrow">
            <a:avLst>
              <a:gd name="adj1" fmla="val 28709"/>
              <a:gd name="adj2" fmla="val 35999"/>
              <a:gd name="adj3" fmla="val 25000"/>
              <a:gd name="adj4" fmla="val 750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Arrow: Bent 5">
            <a:extLst>
              <a:ext uri="{FF2B5EF4-FFF2-40B4-BE49-F238E27FC236}">
                <a16:creationId xmlns:a16="http://schemas.microsoft.com/office/drawing/2014/main" id="{D26CFDD2-0167-411F-9F54-F3308741A659}"/>
              </a:ext>
            </a:extLst>
          </p:cNvPr>
          <p:cNvSpPr/>
          <p:nvPr/>
        </p:nvSpPr>
        <p:spPr>
          <a:xfrm>
            <a:off x="2107521" y="2280029"/>
            <a:ext cx="1397543" cy="603020"/>
          </a:xfrm>
          <a:prstGeom prst="bentArrow">
            <a:avLst>
              <a:gd name="adj1" fmla="val 25000"/>
              <a:gd name="adj2" fmla="val 25000"/>
              <a:gd name="adj3" fmla="val 25000"/>
              <a:gd name="adj4" fmla="val 5751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Arrow: Down 6">
            <a:extLst>
              <a:ext uri="{FF2B5EF4-FFF2-40B4-BE49-F238E27FC236}">
                <a16:creationId xmlns:a16="http://schemas.microsoft.com/office/drawing/2014/main" id="{A82347CE-0AA0-4676-BBC2-77F732412EBE}"/>
              </a:ext>
            </a:extLst>
          </p:cNvPr>
          <p:cNvSpPr/>
          <p:nvPr/>
        </p:nvSpPr>
        <p:spPr>
          <a:xfrm>
            <a:off x="4719638" y="3223114"/>
            <a:ext cx="242887" cy="305613"/>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1" name="Straight Arrow Connector 110">
            <a:extLst>
              <a:ext uri="{FF2B5EF4-FFF2-40B4-BE49-F238E27FC236}">
                <a16:creationId xmlns:a16="http://schemas.microsoft.com/office/drawing/2014/main" id="{3DEEF91C-F319-490B-BC9A-3D81FFD9F538}"/>
              </a:ext>
            </a:extLst>
          </p:cNvPr>
          <p:cNvCxnSpPr>
            <a:cxnSpLocks/>
            <a:stCxn id="83" idx="2"/>
          </p:cNvCxnSpPr>
          <p:nvPr/>
        </p:nvCxnSpPr>
        <p:spPr>
          <a:xfrm>
            <a:off x="4839531" y="4371324"/>
            <a:ext cx="0" cy="2161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Arrow: U-Turn 40">
            <a:extLst>
              <a:ext uri="{FF2B5EF4-FFF2-40B4-BE49-F238E27FC236}">
                <a16:creationId xmlns:a16="http://schemas.microsoft.com/office/drawing/2014/main" id="{CFB55927-167C-46B2-AC56-E3949652928B}"/>
              </a:ext>
            </a:extLst>
          </p:cNvPr>
          <p:cNvSpPr/>
          <p:nvPr/>
        </p:nvSpPr>
        <p:spPr>
          <a:xfrm rot="16200000" flipV="1">
            <a:off x="4939598" y="3466228"/>
            <a:ext cx="2885872" cy="1011795"/>
          </a:xfrm>
          <a:prstGeom prst="uturnArrow">
            <a:avLst>
              <a:gd name="adj1" fmla="val 11285"/>
              <a:gd name="adj2" fmla="val 12082"/>
              <a:gd name="adj3" fmla="val 25000"/>
              <a:gd name="adj4" fmla="val 43750"/>
              <a:gd name="adj5" fmla="val 75000"/>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89" name="Straight Arrow Connector 88">
            <a:extLst>
              <a:ext uri="{FF2B5EF4-FFF2-40B4-BE49-F238E27FC236}">
                <a16:creationId xmlns:a16="http://schemas.microsoft.com/office/drawing/2014/main" id="{2037171B-F2F8-3B0E-1FCE-51B24F95DCA9}"/>
              </a:ext>
            </a:extLst>
          </p:cNvPr>
          <p:cNvCxnSpPr>
            <a:cxnSpLocks/>
          </p:cNvCxnSpPr>
          <p:nvPr/>
        </p:nvCxnSpPr>
        <p:spPr>
          <a:xfrm>
            <a:off x="4831960" y="1257782"/>
            <a:ext cx="3620" cy="2266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2" name="TextBox 91">
            <a:extLst>
              <a:ext uri="{FF2B5EF4-FFF2-40B4-BE49-F238E27FC236}">
                <a16:creationId xmlns:a16="http://schemas.microsoft.com/office/drawing/2014/main" id="{538CCEF0-5DC5-94E3-6396-05F6BE97622A}"/>
              </a:ext>
            </a:extLst>
          </p:cNvPr>
          <p:cNvSpPr txBox="1"/>
          <p:nvPr/>
        </p:nvSpPr>
        <p:spPr>
          <a:xfrm>
            <a:off x="4279213" y="989565"/>
            <a:ext cx="1127809" cy="338554"/>
          </a:xfrm>
          <a:prstGeom prst="rect">
            <a:avLst/>
          </a:prstGeom>
          <a:noFill/>
        </p:spPr>
        <p:txBody>
          <a:bodyPr wrap="none" rtlCol="0">
            <a:spAutoFit/>
          </a:bodyPr>
          <a:lstStyle/>
          <a:p>
            <a:r>
              <a:rPr lang="en-US" sz="1600" dirty="0"/>
              <a:t>IoT Devices</a:t>
            </a:r>
          </a:p>
        </p:txBody>
      </p:sp>
      <p:cxnSp>
        <p:nvCxnSpPr>
          <p:cNvPr id="94" name="Straight Arrow Connector 93">
            <a:extLst>
              <a:ext uri="{FF2B5EF4-FFF2-40B4-BE49-F238E27FC236}">
                <a16:creationId xmlns:a16="http://schemas.microsoft.com/office/drawing/2014/main" id="{F7A9B040-009C-74EF-0C27-1BB1E3A58167}"/>
              </a:ext>
            </a:extLst>
          </p:cNvPr>
          <p:cNvCxnSpPr>
            <a:cxnSpLocks/>
          </p:cNvCxnSpPr>
          <p:nvPr/>
        </p:nvCxnSpPr>
        <p:spPr>
          <a:xfrm>
            <a:off x="4852832" y="5068291"/>
            <a:ext cx="0" cy="2161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24785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CTV 101">
            <a:extLst>
              <a:ext uri="{FF2B5EF4-FFF2-40B4-BE49-F238E27FC236}">
                <a16:creationId xmlns:a16="http://schemas.microsoft.com/office/drawing/2014/main" id="{57F2336B-57DB-4C60-8321-9F9F282220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7211889" y="292675"/>
            <a:ext cx="952053" cy="63865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SimpliSafe Smart Indoor Motion Sensor in the Motion Sensors &amp; Detectors  department at Lowes.com">
            <a:extLst>
              <a:ext uri="{FF2B5EF4-FFF2-40B4-BE49-F238E27FC236}">
                <a16:creationId xmlns:a16="http://schemas.microsoft.com/office/drawing/2014/main" id="{E4468B39-1278-4631-8BF2-CBBDD7A1494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71327" y="101664"/>
            <a:ext cx="952053" cy="95205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Buy X11 4G LTE Smart WiFi Router 300Mbps High Power SIM Card Wireless CPE  Router With 4pcs External Ant at affordable prices — free shipping, real  reviews with photos — Joom">
            <a:extLst>
              <a:ext uri="{FF2B5EF4-FFF2-40B4-BE49-F238E27FC236}">
                <a16:creationId xmlns:a16="http://schemas.microsoft.com/office/drawing/2014/main" id="{7FF90EDF-CEE9-4CA1-AE6A-AFCB3F398D7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70952" y="202463"/>
            <a:ext cx="879311" cy="789339"/>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A78B892D-B377-4AAD-8D4F-78C98821AC7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28171" y="340753"/>
            <a:ext cx="600633" cy="600633"/>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Apple Watch Series 3 GPS, 38mm Silver Aluminum Case with White Sport Band -  Apple">
            <a:extLst>
              <a:ext uri="{FF2B5EF4-FFF2-40B4-BE49-F238E27FC236}">
                <a16:creationId xmlns:a16="http://schemas.microsoft.com/office/drawing/2014/main" id="{B5432792-6A51-4288-88AE-E18A5A3FEDE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rot="10800000">
            <a:off x="1033445" y="292675"/>
            <a:ext cx="1007536" cy="791039"/>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Google Home - Smart Speaker &amp; Google Assistant, Light Grey &amp; White">
            <a:extLst>
              <a:ext uri="{FF2B5EF4-FFF2-40B4-BE49-F238E27FC236}">
                <a16:creationId xmlns:a16="http://schemas.microsoft.com/office/drawing/2014/main" id="{FC1A4CAD-AFB1-48B6-B2FF-19D777B2309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1309" y="250356"/>
            <a:ext cx="824095" cy="791039"/>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Bose® Portable Home Speaker (Luxe Silver) Wireless portable speaker with  built-in Amazon Alexa, Google Assistant, Apple AirPlay® 2, and Bluetooth®  at Crutchfield">
            <a:extLst>
              <a:ext uri="{FF2B5EF4-FFF2-40B4-BE49-F238E27FC236}">
                <a16:creationId xmlns:a16="http://schemas.microsoft.com/office/drawing/2014/main" id="{4CDB91FE-6362-4264-A7F2-DE814C60E00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066039" y="250356"/>
            <a:ext cx="1014618" cy="651389"/>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Global Smart Refrigerator Market Size, Growth | Industry Report 2028">
            <a:extLst>
              <a:ext uri="{FF2B5EF4-FFF2-40B4-BE49-F238E27FC236}">
                <a16:creationId xmlns:a16="http://schemas.microsoft.com/office/drawing/2014/main" id="{02A1AB2C-9C2A-4F03-9A86-CD5CA02CFF4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flipH="1">
            <a:off x="3033220" y="256802"/>
            <a:ext cx="1037809" cy="69187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F3EABA6-5F7E-4CF1-978D-930E76F01D2B}"/>
              </a:ext>
            </a:extLst>
          </p:cNvPr>
          <p:cNvSpPr txBox="1"/>
          <p:nvPr/>
        </p:nvSpPr>
        <p:spPr>
          <a:xfrm>
            <a:off x="7332339" y="0"/>
            <a:ext cx="664028" cy="276999"/>
          </a:xfrm>
          <a:prstGeom prst="rect">
            <a:avLst/>
          </a:prstGeom>
          <a:noFill/>
        </p:spPr>
        <p:txBody>
          <a:bodyPr wrap="none" rtlCol="0">
            <a:spAutoFit/>
          </a:bodyPr>
          <a:lstStyle/>
          <a:p>
            <a:r>
              <a:rPr lang="en-US" sz="1200" dirty="0"/>
              <a:t>Camera</a:t>
            </a:r>
          </a:p>
        </p:txBody>
      </p:sp>
      <p:sp>
        <p:nvSpPr>
          <p:cNvPr id="23" name="TextBox 22">
            <a:extLst>
              <a:ext uri="{FF2B5EF4-FFF2-40B4-BE49-F238E27FC236}">
                <a16:creationId xmlns:a16="http://schemas.microsoft.com/office/drawing/2014/main" id="{E6956B31-C1CA-4A6F-83B5-F4B8C581E648}"/>
              </a:ext>
            </a:extLst>
          </p:cNvPr>
          <p:cNvSpPr txBox="1"/>
          <p:nvPr/>
        </p:nvSpPr>
        <p:spPr>
          <a:xfrm>
            <a:off x="6019388" y="-22313"/>
            <a:ext cx="1214628" cy="276999"/>
          </a:xfrm>
          <a:prstGeom prst="rect">
            <a:avLst/>
          </a:prstGeom>
          <a:noFill/>
        </p:spPr>
        <p:txBody>
          <a:bodyPr wrap="none" rtlCol="0">
            <a:spAutoFit/>
          </a:bodyPr>
          <a:lstStyle/>
          <a:p>
            <a:r>
              <a:rPr lang="en-US" sz="1200" dirty="0"/>
              <a:t>Motion detector</a:t>
            </a:r>
          </a:p>
        </p:txBody>
      </p:sp>
      <p:sp>
        <p:nvSpPr>
          <p:cNvPr id="24" name="TextBox 23">
            <a:extLst>
              <a:ext uri="{FF2B5EF4-FFF2-40B4-BE49-F238E27FC236}">
                <a16:creationId xmlns:a16="http://schemas.microsoft.com/office/drawing/2014/main" id="{12984E98-E459-453D-9A6E-59DBEBD179CE}"/>
              </a:ext>
            </a:extLst>
          </p:cNvPr>
          <p:cNvSpPr txBox="1"/>
          <p:nvPr/>
        </p:nvSpPr>
        <p:spPr>
          <a:xfrm>
            <a:off x="5130843" y="-20197"/>
            <a:ext cx="1001556" cy="276999"/>
          </a:xfrm>
          <a:prstGeom prst="rect">
            <a:avLst/>
          </a:prstGeom>
          <a:noFill/>
        </p:spPr>
        <p:txBody>
          <a:bodyPr wrap="none" rtlCol="0">
            <a:spAutoFit/>
          </a:bodyPr>
          <a:lstStyle/>
          <a:p>
            <a:r>
              <a:rPr lang="en-US" sz="1200" dirty="0"/>
              <a:t>Network hub</a:t>
            </a:r>
          </a:p>
        </p:txBody>
      </p:sp>
      <p:sp>
        <p:nvSpPr>
          <p:cNvPr id="25" name="TextBox 24">
            <a:extLst>
              <a:ext uri="{FF2B5EF4-FFF2-40B4-BE49-F238E27FC236}">
                <a16:creationId xmlns:a16="http://schemas.microsoft.com/office/drawing/2014/main" id="{6EE2C2EC-4114-4579-86C2-B9DEB1D61DA3}"/>
              </a:ext>
            </a:extLst>
          </p:cNvPr>
          <p:cNvSpPr txBox="1"/>
          <p:nvPr/>
        </p:nvSpPr>
        <p:spPr>
          <a:xfrm>
            <a:off x="3978947" y="-22614"/>
            <a:ext cx="1240468" cy="276999"/>
          </a:xfrm>
          <a:prstGeom prst="rect">
            <a:avLst/>
          </a:prstGeom>
          <a:noFill/>
        </p:spPr>
        <p:txBody>
          <a:bodyPr wrap="none" rtlCol="0">
            <a:spAutoFit/>
          </a:bodyPr>
          <a:lstStyle/>
          <a:p>
            <a:r>
              <a:rPr lang="en-US" sz="1200" dirty="0"/>
              <a:t>Wireless speaker</a:t>
            </a:r>
          </a:p>
        </p:txBody>
      </p:sp>
      <p:sp>
        <p:nvSpPr>
          <p:cNvPr id="26" name="TextBox 25">
            <a:extLst>
              <a:ext uri="{FF2B5EF4-FFF2-40B4-BE49-F238E27FC236}">
                <a16:creationId xmlns:a16="http://schemas.microsoft.com/office/drawing/2014/main" id="{95E23ECD-9D86-4BA9-AC87-D9FF04359444}"/>
              </a:ext>
            </a:extLst>
          </p:cNvPr>
          <p:cNvSpPr txBox="1"/>
          <p:nvPr/>
        </p:nvSpPr>
        <p:spPr>
          <a:xfrm>
            <a:off x="3019824" y="-9400"/>
            <a:ext cx="978473" cy="276999"/>
          </a:xfrm>
          <a:prstGeom prst="rect">
            <a:avLst/>
          </a:prstGeom>
          <a:noFill/>
        </p:spPr>
        <p:txBody>
          <a:bodyPr wrap="none" rtlCol="0">
            <a:spAutoFit/>
          </a:bodyPr>
          <a:lstStyle/>
          <a:p>
            <a:r>
              <a:rPr lang="en-US" sz="1200" dirty="0"/>
              <a:t>Smart fridge</a:t>
            </a:r>
          </a:p>
        </p:txBody>
      </p:sp>
      <p:sp>
        <p:nvSpPr>
          <p:cNvPr id="27" name="TextBox 26">
            <a:extLst>
              <a:ext uri="{FF2B5EF4-FFF2-40B4-BE49-F238E27FC236}">
                <a16:creationId xmlns:a16="http://schemas.microsoft.com/office/drawing/2014/main" id="{633A255B-60F8-4CF5-99D0-7FD2A29A46DC}"/>
              </a:ext>
            </a:extLst>
          </p:cNvPr>
          <p:cNvSpPr txBox="1"/>
          <p:nvPr/>
        </p:nvSpPr>
        <p:spPr>
          <a:xfrm>
            <a:off x="1970033" y="-16838"/>
            <a:ext cx="990977" cy="276999"/>
          </a:xfrm>
          <a:prstGeom prst="rect">
            <a:avLst/>
          </a:prstGeom>
          <a:noFill/>
        </p:spPr>
        <p:txBody>
          <a:bodyPr wrap="none" rtlCol="0">
            <a:spAutoFit/>
          </a:bodyPr>
          <a:lstStyle/>
          <a:p>
            <a:r>
              <a:rPr lang="en-US" sz="1200" dirty="0"/>
              <a:t>Smart phone</a:t>
            </a:r>
          </a:p>
        </p:txBody>
      </p:sp>
      <p:sp>
        <p:nvSpPr>
          <p:cNvPr id="28" name="TextBox 27">
            <a:extLst>
              <a:ext uri="{FF2B5EF4-FFF2-40B4-BE49-F238E27FC236}">
                <a16:creationId xmlns:a16="http://schemas.microsoft.com/office/drawing/2014/main" id="{2AFCCDDF-AD20-48F4-AA96-16627DBAE94C}"/>
              </a:ext>
            </a:extLst>
          </p:cNvPr>
          <p:cNvSpPr txBox="1"/>
          <p:nvPr/>
        </p:nvSpPr>
        <p:spPr>
          <a:xfrm>
            <a:off x="999740" y="-14525"/>
            <a:ext cx="968342" cy="276999"/>
          </a:xfrm>
          <a:prstGeom prst="rect">
            <a:avLst/>
          </a:prstGeom>
          <a:noFill/>
        </p:spPr>
        <p:txBody>
          <a:bodyPr wrap="none" rtlCol="0">
            <a:spAutoFit/>
          </a:bodyPr>
          <a:lstStyle/>
          <a:p>
            <a:r>
              <a:rPr lang="en-US" sz="1200" dirty="0"/>
              <a:t>Smart watch</a:t>
            </a:r>
          </a:p>
        </p:txBody>
      </p:sp>
      <p:sp>
        <p:nvSpPr>
          <p:cNvPr id="29" name="TextBox 28">
            <a:extLst>
              <a:ext uri="{FF2B5EF4-FFF2-40B4-BE49-F238E27FC236}">
                <a16:creationId xmlns:a16="http://schemas.microsoft.com/office/drawing/2014/main" id="{AA148328-FE84-4B35-82D3-2188171BF788}"/>
              </a:ext>
            </a:extLst>
          </p:cNvPr>
          <p:cNvSpPr txBox="1"/>
          <p:nvPr/>
        </p:nvSpPr>
        <p:spPr>
          <a:xfrm>
            <a:off x="22382" y="-11400"/>
            <a:ext cx="922047" cy="276999"/>
          </a:xfrm>
          <a:prstGeom prst="rect">
            <a:avLst/>
          </a:prstGeom>
          <a:noFill/>
        </p:spPr>
        <p:txBody>
          <a:bodyPr wrap="none" rtlCol="0">
            <a:spAutoFit/>
          </a:bodyPr>
          <a:lstStyle/>
          <a:p>
            <a:r>
              <a:rPr lang="en-US" sz="1200" dirty="0"/>
              <a:t>Google Hub</a:t>
            </a:r>
          </a:p>
        </p:txBody>
      </p:sp>
      <p:sp>
        <p:nvSpPr>
          <p:cNvPr id="93" name="TextBox 92">
            <a:extLst>
              <a:ext uri="{FF2B5EF4-FFF2-40B4-BE49-F238E27FC236}">
                <a16:creationId xmlns:a16="http://schemas.microsoft.com/office/drawing/2014/main" id="{48A72ECB-8246-4A7C-9CB8-988A71AF329F}"/>
              </a:ext>
            </a:extLst>
          </p:cNvPr>
          <p:cNvSpPr txBox="1"/>
          <p:nvPr/>
        </p:nvSpPr>
        <p:spPr>
          <a:xfrm>
            <a:off x="8163942" y="-29356"/>
            <a:ext cx="950895" cy="461665"/>
          </a:xfrm>
          <a:prstGeom prst="rect">
            <a:avLst/>
          </a:prstGeom>
          <a:noFill/>
        </p:spPr>
        <p:txBody>
          <a:bodyPr wrap="square" rtlCol="0">
            <a:spAutoFit/>
          </a:bodyPr>
          <a:lstStyle/>
          <a:p>
            <a:pPr algn="ctr"/>
            <a:r>
              <a:rPr lang="en-US" sz="1200" dirty="0"/>
              <a:t>Other IoT </a:t>
            </a:r>
          </a:p>
          <a:p>
            <a:pPr algn="ctr"/>
            <a:r>
              <a:rPr lang="en-US" sz="1200" dirty="0"/>
              <a:t>Devices</a:t>
            </a:r>
          </a:p>
        </p:txBody>
      </p:sp>
      <p:pic>
        <p:nvPicPr>
          <p:cNvPr id="34" name="Picture 2" descr="Certificate Security for IoT Devices">
            <a:extLst>
              <a:ext uri="{FF2B5EF4-FFF2-40B4-BE49-F238E27FC236}">
                <a16:creationId xmlns:a16="http://schemas.microsoft.com/office/drawing/2014/main" id="{DFC3E53B-5E6C-47A1-B6BE-00342D8B369F}"/>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206621" y="344258"/>
            <a:ext cx="997517" cy="687871"/>
          </a:xfrm>
          <a:prstGeom prst="rect">
            <a:avLst/>
          </a:prstGeom>
          <a:noFill/>
          <a:extLst>
            <a:ext uri="{909E8E84-426E-40DD-AFC4-6F175D3DCCD1}">
              <a14:hiddenFill xmlns:a14="http://schemas.microsoft.com/office/drawing/2010/main">
                <a:solidFill>
                  <a:srgbClr val="FFFFFF"/>
                </a:solidFill>
              </a14:hiddenFill>
            </a:ext>
          </a:extLst>
        </p:spPr>
      </p:pic>
      <p:cxnSp>
        <p:nvCxnSpPr>
          <p:cNvPr id="52" name="Straight Arrow Connector 51">
            <a:extLst>
              <a:ext uri="{FF2B5EF4-FFF2-40B4-BE49-F238E27FC236}">
                <a16:creationId xmlns:a16="http://schemas.microsoft.com/office/drawing/2014/main" id="{B575BED8-A14B-4298-A87E-0C4B0A14691D}"/>
              </a:ext>
            </a:extLst>
          </p:cNvPr>
          <p:cNvCxnSpPr>
            <a:stCxn id="1036" idx="2"/>
            <a:endCxn id="104" idx="0"/>
          </p:cNvCxnSpPr>
          <p:nvPr/>
        </p:nvCxnSpPr>
        <p:spPr>
          <a:xfrm>
            <a:off x="2528488" y="941386"/>
            <a:ext cx="9165" cy="3691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573C3343-2DB6-4AA1-96A5-613586EBCD73}"/>
              </a:ext>
            </a:extLst>
          </p:cNvPr>
          <p:cNvCxnSpPr>
            <a:stCxn id="1044" idx="2"/>
            <a:endCxn id="130" idx="0"/>
          </p:cNvCxnSpPr>
          <p:nvPr/>
        </p:nvCxnSpPr>
        <p:spPr>
          <a:xfrm>
            <a:off x="3552124" y="948675"/>
            <a:ext cx="0" cy="3643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C02913A1-72B3-4D36-A5EF-AF17057D0E7A}"/>
              </a:ext>
            </a:extLst>
          </p:cNvPr>
          <p:cNvCxnSpPr>
            <a:stCxn id="1042" idx="2"/>
            <a:endCxn id="131" idx="0"/>
          </p:cNvCxnSpPr>
          <p:nvPr/>
        </p:nvCxnSpPr>
        <p:spPr>
          <a:xfrm flipH="1">
            <a:off x="4566595" y="901745"/>
            <a:ext cx="6753" cy="4131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308A1961-155C-4E60-A4AB-4309C79794F9}"/>
              </a:ext>
            </a:extLst>
          </p:cNvPr>
          <p:cNvCxnSpPr>
            <a:stCxn id="1032" idx="2"/>
            <a:endCxn id="134" idx="0"/>
          </p:cNvCxnSpPr>
          <p:nvPr/>
        </p:nvCxnSpPr>
        <p:spPr>
          <a:xfrm flipH="1">
            <a:off x="5607157" y="991802"/>
            <a:ext cx="3451" cy="3258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007B7636-4C5D-465F-B853-AF4B4C9BAC22}"/>
              </a:ext>
            </a:extLst>
          </p:cNvPr>
          <p:cNvCxnSpPr>
            <a:cxnSpLocks/>
            <a:stCxn id="1026" idx="2"/>
            <a:endCxn id="143" idx="0"/>
          </p:cNvCxnSpPr>
          <p:nvPr/>
        </p:nvCxnSpPr>
        <p:spPr>
          <a:xfrm>
            <a:off x="7687915" y="931327"/>
            <a:ext cx="2" cy="3870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D8FFBD53-6905-4A11-9C11-C43546F2EA3D}"/>
              </a:ext>
            </a:extLst>
          </p:cNvPr>
          <p:cNvSpPr txBox="1"/>
          <p:nvPr/>
        </p:nvSpPr>
        <p:spPr>
          <a:xfrm>
            <a:off x="77693" y="1307647"/>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cxnSp>
        <p:nvCxnSpPr>
          <p:cNvPr id="62" name="Straight Arrow Connector 61">
            <a:extLst>
              <a:ext uri="{FF2B5EF4-FFF2-40B4-BE49-F238E27FC236}">
                <a16:creationId xmlns:a16="http://schemas.microsoft.com/office/drawing/2014/main" id="{578269A9-DABF-43A3-B638-5FCFCBCE4EB8}"/>
              </a:ext>
            </a:extLst>
          </p:cNvPr>
          <p:cNvCxnSpPr>
            <a:cxnSpLocks/>
            <a:stCxn id="1040" idx="2"/>
            <a:endCxn id="21" idx="0"/>
          </p:cNvCxnSpPr>
          <p:nvPr/>
        </p:nvCxnSpPr>
        <p:spPr>
          <a:xfrm>
            <a:off x="533357" y="1041395"/>
            <a:ext cx="5360" cy="2662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7" name="TextBox 96">
            <a:extLst>
              <a:ext uri="{FF2B5EF4-FFF2-40B4-BE49-F238E27FC236}">
                <a16:creationId xmlns:a16="http://schemas.microsoft.com/office/drawing/2014/main" id="{2AA3B66B-391A-4A05-9E41-0A221A99AFBC}"/>
              </a:ext>
            </a:extLst>
          </p:cNvPr>
          <p:cNvSpPr txBox="1"/>
          <p:nvPr/>
        </p:nvSpPr>
        <p:spPr>
          <a:xfrm>
            <a:off x="1073819" y="1303614"/>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cxnSp>
        <p:nvCxnSpPr>
          <p:cNvPr id="98" name="Straight Arrow Connector 97">
            <a:extLst>
              <a:ext uri="{FF2B5EF4-FFF2-40B4-BE49-F238E27FC236}">
                <a16:creationId xmlns:a16="http://schemas.microsoft.com/office/drawing/2014/main" id="{77BE85DE-19B0-4FCA-9047-DA6F28544E1D}"/>
              </a:ext>
            </a:extLst>
          </p:cNvPr>
          <p:cNvCxnSpPr>
            <a:cxnSpLocks/>
            <a:stCxn id="1038" idx="0"/>
            <a:endCxn id="97" idx="0"/>
          </p:cNvCxnSpPr>
          <p:nvPr/>
        </p:nvCxnSpPr>
        <p:spPr>
          <a:xfrm flipH="1">
            <a:off x="1534843" y="1083714"/>
            <a:ext cx="2370" cy="2199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 name="TextBox 103">
            <a:extLst>
              <a:ext uri="{FF2B5EF4-FFF2-40B4-BE49-F238E27FC236}">
                <a16:creationId xmlns:a16="http://schemas.microsoft.com/office/drawing/2014/main" id="{D35EE2A9-B2CB-4711-B73B-D12C5029E156}"/>
              </a:ext>
            </a:extLst>
          </p:cNvPr>
          <p:cNvSpPr txBox="1"/>
          <p:nvPr/>
        </p:nvSpPr>
        <p:spPr>
          <a:xfrm>
            <a:off x="2076629" y="1310573"/>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sp>
        <p:nvSpPr>
          <p:cNvPr id="130" name="TextBox 129">
            <a:extLst>
              <a:ext uri="{FF2B5EF4-FFF2-40B4-BE49-F238E27FC236}">
                <a16:creationId xmlns:a16="http://schemas.microsoft.com/office/drawing/2014/main" id="{78E18835-46D2-42A9-9CB4-47ADDD824F4B}"/>
              </a:ext>
            </a:extLst>
          </p:cNvPr>
          <p:cNvSpPr txBox="1"/>
          <p:nvPr/>
        </p:nvSpPr>
        <p:spPr>
          <a:xfrm>
            <a:off x="3091100" y="1313038"/>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sp>
        <p:nvSpPr>
          <p:cNvPr id="131" name="TextBox 130">
            <a:extLst>
              <a:ext uri="{FF2B5EF4-FFF2-40B4-BE49-F238E27FC236}">
                <a16:creationId xmlns:a16="http://schemas.microsoft.com/office/drawing/2014/main" id="{ED4E16FC-2793-46F2-BAF1-AE19C401812F}"/>
              </a:ext>
            </a:extLst>
          </p:cNvPr>
          <p:cNvSpPr txBox="1"/>
          <p:nvPr/>
        </p:nvSpPr>
        <p:spPr>
          <a:xfrm>
            <a:off x="4105571" y="1314902"/>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sp>
        <p:nvSpPr>
          <p:cNvPr id="134" name="TextBox 133">
            <a:extLst>
              <a:ext uri="{FF2B5EF4-FFF2-40B4-BE49-F238E27FC236}">
                <a16:creationId xmlns:a16="http://schemas.microsoft.com/office/drawing/2014/main" id="{D4DF1652-02BD-4D26-918C-62282BDAE86B}"/>
              </a:ext>
            </a:extLst>
          </p:cNvPr>
          <p:cNvSpPr txBox="1"/>
          <p:nvPr/>
        </p:nvSpPr>
        <p:spPr>
          <a:xfrm>
            <a:off x="5146133" y="1317692"/>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sp>
        <p:nvSpPr>
          <p:cNvPr id="139" name="TextBox 138">
            <a:extLst>
              <a:ext uri="{FF2B5EF4-FFF2-40B4-BE49-F238E27FC236}">
                <a16:creationId xmlns:a16="http://schemas.microsoft.com/office/drawing/2014/main" id="{DA82BA8B-C832-4C27-AF42-2A3FE3E3A405}"/>
              </a:ext>
            </a:extLst>
          </p:cNvPr>
          <p:cNvSpPr txBox="1"/>
          <p:nvPr/>
        </p:nvSpPr>
        <p:spPr>
          <a:xfrm>
            <a:off x="6186695" y="1317692"/>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cxnSp>
        <p:nvCxnSpPr>
          <p:cNvPr id="100" name="Straight Arrow Connector 99">
            <a:extLst>
              <a:ext uri="{FF2B5EF4-FFF2-40B4-BE49-F238E27FC236}">
                <a16:creationId xmlns:a16="http://schemas.microsoft.com/office/drawing/2014/main" id="{1533893D-1C82-4384-B0DD-6B1E5DEE1295}"/>
              </a:ext>
            </a:extLst>
          </p:cNvPr>
          <p:cNvCxnSpPr>
            <a:stCxn id="1030" idx="2"/>
            <a:endCxn id="139" idx="0"/>
          </p:cNvCxnSpPr>
          <p:nvPr/>
        </p:nvCxnSpPr>
        <p:spPr>
          <a:xfrm>
            <a:off x="6647354" y="1053717"/>
            <a:ext cx="365" cy="2639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3" name="TextBox 142">
            <a:extLst>
              <a:ext uri="{FF2B5EF4-FFF2-40B4-BE49-F238E27FC236}">
                <a16:creationId xmlns:a16="http://schemas.microsoft.com/office/drawing/2014/main" id="{87F46FD6-4411-43B8-AEC0-1BA6D2341D3D}"/>
              </a:ext>
            </a:extLst>
          </p:cNvPr>
          <p:cNvSpPr txBox="1"/>
          <p:nvPr/>
        </p:nvSpPr>
        <p:spPr>
          <a:xfrm>
            <a:off x="7226893" y="1318396"/>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sp>
        <p:nvSpPr>
          <p:cNvPr id="148" name="TextBox 147">
            <a:extLst>
              <a:ext uri="{FF2B5EF4-FFF2-40B4-BE49-F238E27FC236}">
                <a16:creationId xmlns:a16="http://schemas.microsoft.com/office/drawing/2014/main" id="{2AEF6E74-A168-47A3-96FF-303CE9BC7996}"/>
              </a:ext>
            </a:extLst>
          </p:cNvPr>
          <p:cNvSpPr txBox="1"/>
          <p:nvPr/>
        </p:nvSpPr>
        <p:spPr>
          <a:xfrm>
            <a:off x="8249009" y="1317692"/>
            <a:ext cx="922047" cy="49244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300" dirty="0">
                <a:solidFill>
                  <a:schemeClr val="tx1"/>
                </a:solidFill>
              </a:rPr>
              <a:t>Data acquisition</a:t>
            </a:r>
          </a:p>
        </p:txBody>
      </p:sp>
      <p:cxnSp>
        <p:nvCxnSpPr>
          <p:cNvPr id="1027" name="Straight Arrow Connector 1026">
            <a:extLst>
              <a:ext uri="{FF2B5EF4-FFF2-40B4-BE49-F238E27FC236}">
                <a16:creationId xmlns:a16="http://schemas.microsoft.com/office/drawing/2014/main" id="{73D52866-DC9E-476B-99F7-91CC62FAA0C8}"/>
              </a:ext>
            </a:extLst>
          </p:cNvPr>
          <p:cNvCxnSpPr>
            <a:stCxn id="34" idx="2"/>
            <a:endCxn id="148" idx="0"/>
          </p:cNvCxnSpPr>
          <p:nvPr/>
        </p:nvCxnSpPr>
        <p:spPr>
          <a:xfrm>
            <a:off x="8705380" y="1032129"/>
            <a:ext cx="4653" cy="2855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1" name="Straight Arrow Connector 1030">
            <a:extLst>
              <a:ext uri="{FF2B5EF4-FFF2-40B4-BE49-F238E27FC236}">
                <a16:creationId xmlns:a16="http://schemas.microsoft.com/office/drawing/2014/main" id="{06DC3C58-0555-47B4-BB88-F7E3C4DE5016}"/>
              </a:ext>
            </a:extLst>
          </p:cNvPr>
          <p:cNvCxnSpPr>
            <a:cxnSpLocks/>
            <a:stCxn id="21" idx="2"/>
          </p:cNvCxnSpPr>
          <p:nvPr/>
        </p:nvCxnSpPr>
        <p:spPr>
          <a:xfrm>
            <a:off x="538717" y="1800090"/>
            <a:ext cx="991" cy="219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3" name="Group 12">
            <a:extLst>
              <a:ext uri="{FF2B5EF4-FFF2-40B4-BE49-F238E27FC236}">
                <a16:creationId xmlns:a16="http://schemas.microsoft.com/office/drawing/2014/main" id="{C190B91E-FD6A-41D0-B151-16D1ED36121C}"/>
              </a:ext>
            </a:extLst>
          </p:cNvPr>
          <p:cNvGrpSpPr/>
          <p:nvPr/>
        </p:nvGrpSpPr>
        <p:grpSpPr>
          <a:xfrm>
            <a:off x="22382" y="2121947"/>
            <a:ext cx="9181756" cy="853091"/>
            <a:chOff x="22382" y="2160990"/>
            <a:chExt cx="9181756" cy="853091"/>
          </a:xfrm>
        </p:grpSpPr>
        <p:sp>
          <p:nvSpPr>
            <p:cNvPr id="90" name="TextBox 89">
              <a:extLst>
                <a:ext uri="{FF2B5EF4-FFF2-40B4-BE49-F238E27FC236}">
                  <a16:creationId xmlns:a16="http://schemas.microsoft.com/office/drawing/2014/main" id="{84BFB46C-CD18-42CF-B515-70C06DA0326B}"/>
                </a:ext>
              </a:extLst>
            </p:cNvPr>
            <p:cNvSpPr txBox="1"/>
            <p:nvPr/>
          </p:nvSpPr>
          <p:spPr>
            <a:xfrm>
              <a:off x="7580161" y="2160990"/>
              <a:ext cx="1623977" cy="830997"/>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Texts and Natural Language Processing (NLP)</a:t>
              </a:r>
            </a:p>
          </p:txBody>
        </p:sp>
        <p:sp>
          <p:nvSpPr>
            <p:cNvPr id="92" name="TextBox 91">
              <a:extLst>
                <a:ext uri="{FF2B5EF4-FFF2-40B4-BE49-F238E27FC236}">
                  <a16:creationId xmlns:a16="http://schemas.microsoft.com/office/drawing/2014/main" id="{9FC7FC3E-A496-43A6-A32C-1E5648EBECD3}"/>
                </a:ext>
              </a:extLst>
            </p:cNvPr>
            <p:cNvSpPr txBox="1"/>
            <p:nvPr/>
          </p:nvSpPr>
          <p:spPr>
            <a:xfrm>
              <a:off x="22382" y="2165184"/>
              <a:ext cx="1264579" cy="830997"/>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Video Processing &amp; Recognition</a:t>
              </a:r>
            </a:p>
          </p:txBody>
        </p:sp>
        <p:sp>
          <p:nvSpPr>
            <p:cNvPr id="94" name="TextBox 93">
              <a:extLst>
                <a:ext uri="{FF2B5EF4-FFF2-40B4-BE49-F238E27FC236}">
                  <a16:creationId xmlns:a16="http://schemas.microsoft.com/office/drawing/2014/main" id="{3B4F50F7-9D73-4364-9EEF-216D26FFA191}"/>
                </a:ext>
              </a:extLst>
            </p:cNvPr>
            <p:cNvSpPr txBox="1"/>
            <p:nvPr/>
          </p:nvSpPr>
          <p:spPr>
            <a:xfrm>
              <a:off x="1437903" y="2183084"/>
              <a:ext cx="1307982" cy="830997"/>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Image Processing &amp; Recognition</a:t>
              </a:r>
            </a:p>
          </p:txBody>
        </p:sp>
        <p:sp>
          <p:nvSpPr>
            <p:cNvPr id="95" name="TextBox 94">
              <a:extLst>
                <a:ext uri="{FF2B5EF4-FFF2-40B4-BE49-F238E27FC236}">
                  <a16:creationId xmlns:a16="http://schemas.microsoft.com/office/drawing/2014/main" id="{0BFF59D6-3678-479B-8A98-27F8C9EA4A59}"/>
                </a:ext>
              </a:extLst>
            </p:cNvPr>
            <p:cNvSpPr txBox="1"/>
            <p:nvPr/>
          </p:nvSpPr>
          <p:spPr>
            <a:xfrm>
              <a:off x="4045248" y="2175277"/>
              <a:ext cx="1558284" cy="830997"/>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Audio and Signal Processing &amp; Recognition</a:t>
              </a:r>
            </a:p>
          </p:txBody>
        </p:sp>
        <p:sp>
          <p:nvSpPr>
            <p:cNvPr id="96" name="TextBox 95">
              <a:extLst>
                <a:ext uri="{FF2B5EF4-FFF2-40B4-BE49-F238E27FC236}">
                  <a16:creationId xmlns:a16="http://schemas.microsoft.com/office/drawing/2014/main" id="{7A0C9352-A44F-4E25-99CD-730B07D93083}"/>
                </a:ext>
              </a:extLst>
            </p:cNvPr>
            <p:cNvSpPr txBox="1"/>
            <p:nvPr/>
          </p:nvSpPr>
          <p:spPr>
            <a:xfrm>
              <a:off x="2895223" y="2174202"/>
              <a:ext cx="978471" cy="830997"/>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Data and Pattern Mining</a:t>
              </a:r>
            </a:p>
          </p:txBody>
        </p:sp>
        <p:sp>
          <p:nvSpPr>
            <p:cNvPr id="99" name="TextBox 98">
              <a:extLst>
                <a:ext uri="{FF2B5EF4-FFF2-40B4-BE49-F238E27FC236}">
                  <a16:creationId xmlns:a16="http://schemas.microsoft.com/office/drawing/2014/main" id="{FAC97C23-ACE4-4DA9-95B7-D7F9FE480D87}"/>
                </a:ext>
              </a:extLst>
            </p:cNvPr>
            <p:cNvSpPr txBox="1"/>
            <p:nvPr/>
          </p:nvSpPr>
          <p:spPr>
            <a:xfrm>
              <a:off x="5774276" y="2174200"/>
              <a:ext cx="1704851" cy="830997"/>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Operational &amp; Log Data Processing &amp; Mining</a:t>
              </a:r>
            </a:p>
          </p:txBody>
        </p:sp>
      </p:grpSp>
      <p:sp>
        <p:nvSpPr>
          <p:cNvPr id="108" name="TextBox 107">
            <a:extLst>
              <a:ext uri="{FF2B5EF4-FFF2-40B4-BE49-F238E27FC236}">
                <a16:creationId xmlns:a16="http://schemas.microsoft.com/office/drawing/2014/main" id="{40631A8C-B37C-4BEF-A2DE-BBC6D124AAE1}"/>
              </a:ext>
            </a:extLst>
          </p:cNvPr>
          <p:cNvSpPr txBox="1"/>
          <p:nvPr/>
        </p:nvSpPr>
        <p:spPr>
          <a:xfrm>
            <a:off x="-69334" y="4512953"/>
            <a:ext cx="3493269" cy="338554"/>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b="1" dirty="0">
                <a:solidFill>
                  <a:schemeClr val="tx1"/>
                </a:solidFill>
              </a:rPr>
              <a:t>XAI-powered HIFI </a:t>
            </a:r>
            <a:r>
              <a:rPr lang="en-US" sz="1600" dirty="0">
                <a:solidFill>
                  <a:schemeClr val="tx1"/>
                </a:solidFill>
              </a:rPr>
              <a:t>Data Integration</a:t>
            </a:r>
          </a:p>
        </p:txBody>
      </p:sp>
      <p:grpSp>
        <p:nvGrpSpPr>
          <p:cNvPr id="12" name="Group 11">
            <a:extLst>
              <a:ext uri="{FF2B5EF4-FFF2-40B4-BE49-F238E27FC236}">
                <a16:creationId xmlns:a16="http://schemas.microsoft.com/office/drawing/2014/main" id="{AC036D54-C7B8-41DE-9EC4-6D132BE728F8}"/>
              </a:ext>
            </a:extLst>
          </p:cNvPr>
          <p:cNvGrpSpPr/>
          <p:nvPr/>
        </p:nvGrpSpPr>
        <p:grpSpPr>
          <a:xfrm>
            <a:off x="219282" y="3299468"/>
            <a:ext cx="8694623" cy="1258437"/>
            <a:chOff x="251869" y="3210158"/>
            <a:chExt cx="8694623" cy="1258437"/>
          </a:xfrm>
        </p:grpSpPr>
        <p:sp>
          <p:nvSpPr>
            <p:cNvPr id="113" name="Rectangle: Rounded Corners 112">
              <a:extLst>
                <a:ext uri="{FF2B5EF4-FFF2-40B4-BE49-F238E27FC236}">
                  <a16:creationId xmlns:a16="http://schemas.microsoft.com/office/drawing/2014/main" id="{1F0B8CEF-30C8-4875-BD3C-F81442568F8B}"/>
                </a:ext>
              </a:extLst>
            </p:cNvPr>
            <p:cNvSpPr/>
            <p:nvPr/>
          </p:nvSpPr>
          <p:spPr>
            <a:xfrm>
              <a:off x="251869" y="3210158"/>
              <a:ext cx="8694623" cy="125843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D88BBE5C-29CA-4A8C-8F49-9029AA8AA5E5}"/>
                </a:ext>
              </a:extLst>
            </p:cNvPr>
            <p:cNvGrpSpPr/>
            <p:nvPr/>
          </p:nvGrpSpPr>
          <p:grpSpPr>
            <a:xfrm>
              <a:off x="411091" y="3305072"/>
              <a:ext cx="8376178" cy="604124"/>
              <a:chOff x="383956" y="3539659"/>
              <a:chExt cx="8376178" cy="604124"/>
            </a:xfrm>
          </p:grpSpPr>
          <p:sp>
            <p:nvSpPr>
              <p:cNvPr id="109" name="TextBox 108">
                <a:extLst>
                  <a:ext uri="{FF2B5EF4-FFF2-40B4-BE49-F238E27FC236}">
                    <a16:creationId xmlns:a16="http://schemas.microsoft.com/office/drawing/2014/main" id="{ED6C34E8-0A71-4A59-BA3E-B4A118A61BBA}"/>
                  </a:ext>
                </a:extLst>
              </p:cNvPr>
              <p:cNvSpPr txBox="1"/>
              <p:nvPr/>
            </p:nvSpPr>
            <p:spPr>
              <a:xfrm>
                <a:off x="383956" y="3558269"/>
                <a:ext cx="1860635" cy="584775"/>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AI/ML Cyber Object </a:t>
                </a:r>
                <a:r>
                  <a:rPr lang="en-US" sz="1600" b="1" dirty="0">
                    <a:solidFill>
                      <a:schemeClr val="tx1"/>
                    </a:solidFill>
                  </a:rPr>
                  <a:t>Identification</a:t>
                </a:r>
              </a:p>
            </p:txBody>
          </p:sp>
          <p:sp>
            <p:nvSpPr>
              <p:cNvPr id="110" name="TextBox 109">
                <a:extLst>
                  <a:ext uri="{FF2B5EF4-FFF2-40B4-BE49-F238E27FC236}">
                    <a16:creationId xmlns:a16="http://schemas.microsoft.com/office/drawing/2014/main" id="{2507DED0-822E-46B5-BBA4-B92784C77D70}"/>
                  </a:ext>
                </a:extLst>
              </p:cNvPr>
              <p:cNvSpPr txBox="1"/>
              <p:nvPr/>
            </p:nvSpPr>
            <p:spPr>
              <a:xfrm>
                <a:off x="2454796" y="3559008"/>
                <a:ext cx="2109148" cy="584775"/>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AI/ML Cyber Object </a:t>
                </a:r>
                <a:r>
                  <a:rPr lang="en-US" sz="1600" b="1" dirty="0">
                    <a:solidFill>
                      <a:schemeClr val="tx1"/>
                    </a:solidFill>
                  </a:rPr>
                  <a:t>(Co)Relation Detection</a:t>
                </a:r>
              </a:p>
            </p:txBody>
          </p:sp>
          <p:sp>
            <p:nvSpPr>
              <p:cNvPr id="112" name="TextBox 111">
                <a:extLst>
                  <a:ext uri="{FF2B5EF4-FFF2-40B4-BE49-F238E27FC236}">
                    <a16:creationId xmlns:a16="http://schemas.microsoft.com/office/drawing/2014/main" id="{DA0E2322-49B2-468F-8F47-3E7DB0CAED8A}"/>
                  </a:ext>
                </a:extLst>
              </p:cNvPr>
              <p:cNvSpPr txBox="1"/>
              <p:nvPr/>
            </p:nvSpPr>
            <p:spPr>
              <a:xfrm>
                <a:off x="4774149" y="3556009"/>
                <a:ext cx="1893387" cy="584775"/>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AI/ML Cyber Object  </a:t>
                </a:r>
              </a:p>
              <a:p>
                <a:pPr algn="ctr"/>
                <a:r>
                  <a:rPr lang="en-US" sz="1600" b="1" dirty="0">
                    <a:solidFill>
                      <a:schemeClr val="tx1"/>
                    </a:solidFill>
                  </a:rPr>
                  <a:t>De-Duplication</a:t>
                </a:r>
              </a:p>
            </p:txBody>
          </p:sp>
          <p:sp>
            <p:nvSpPr>
              <p:cNvPr id="114" name="TextBox 113">
                <a:extLst>
                  <a:ext uri="{FF2B5EF4-FFF2-40B4-BE49-F238E27FC236}">
                    <a16:creationId xmlns:a16="http://schemas.microsoft.com/office/drawing/2014/main" id="{6B650632-AB49-483C-925A-0BDC8A11BBE0}"/>
                  </a:ext>
                </a:extLst>
              </p:cNvPr>
              <p:cNvSpPr txBox="1"/>
              <p:nvPr/>
            </p:nvSpPr>
            <p:spPr>
              <a:xfrm>
                <a:off x="6885477" y="3539659"/>
                <a:ext cx="1874657" cy="584775"/>
              </a:xfrm>
              <a:prstGeom prst="rect">
                <a:avLst/>
              </a:prstGeom>
              <a:solidFill>
                <a:srgbClr val="CC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600" dirty="0">
                    <a:solidFill>
                      <a:schemeClr val="tx1"/>
                    </a:solidFill>
                  </a:rPr>
                  <a:t>AI/ML </a:t>
                </a:r>
                <a:r>
                  <a:rPr lang="en-US" sz="1600" b="1" dirty="0">
                    <a:solidFill>
                      <a:schemeClr val="tx1"/>
                    </a:solidFill>
                  </a:rPr>
                  <a:t>Explanation &amp; Viz Generation</a:t>
                </a:r>
              </a:p>
            </p:txBody>
          </p:sp>
        </p:grpSp>
        <p:sp>
          <p:nvSpPr>
            <p:cNvPr id="101" name="TextBox 100">
              <a:extLst>
                <a:ext uri="{FF2B5EF4-FFF2-40B4-BE49-F238E27FC236}">
                  <a16:creationId xmlns:a16="http://schemas.microsoft.com/office/drawing/2014/main" id="{BCD8051A-8A64-4663-8C15-3D42B1E90F45}"/>
                </a:ext>
              </a:extLst>
            </p:cNvPr>
            <p:cNvSpPr txBox="1"/>
            <p:nvPr/>
          </p:nvSpPr>
          <p:spPr>
            <a:xfrm>
              <a:off x="411091" y="4014449"/>
              <a:ext cx="8434459" cy="369332"/>
            </a:xfrm>
            <a:prstGeom prst="rect">
              <a:avLst/>
            </a:prstGeom>
            <a:solidFill>
              <a:schemeClr val="accent4">
                <a:lumMod val="20000"/>
                <a:lumOff val="80000"/>
              </a:schemeClr>
            </a:solidFill>
            <a:ln/>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b="0" i="0" dirty="0">
                  <a:solidFill>
                    <a:srgbClr val="212529"/>
                  </a:solidFill>
                  <a:effectLst/>
                  <a:latin typeface="-apple-system"/>
                </a:rPr>
                <a:t>Unified Cyber Ontology (UCO) and CASE Ontology (Section 2.4) </a:t>
              </a:r>
              <a:endParaRPr lang="en-US" dirty="0">
                <a:solidFill>
                  <a:schemeClr val="tx1"/>
                </a:solidFill>
              </a:endParaRPr>
            </a:p>
          </p:txBody>
        </p:sp>
      </p:grpSp>
      <p:grpSp>
        <p:nvGrpSpPr>
          <p:cNvPr id="16" name="Group 15">
            <a:extLst>
              <a:ext uri="{FF2B5EF4-FFF2-40B4-BE49-F238E27FC236}">
                <a16:creationId xmlns:a16="http://schemas.microsoft.com/office/drawing/2014/main" id="{C7F5F220-3CE4-40F1-928B-17A3D130AD74}"/>
              </a:ext>
            </a:extLst>
          </p:cNvPr>
          <p:cNvGrpSpPr/>
          <p:nvPr/>
        </p:nvGrpSpPr>
        <p:grpSpPr>
          <a:xfrm>
            <a:off x="2294825" y="4831299"/>
            <a:ext cx="6171644" cy="1207398"/>
            <a:chOff x="2294825" y="4831299"/>
            <a:chExt cx="6171644" cy="1207398"/>
          </a:xfrm>
        </p:grpSpPr>
        <p:grpSp>
          <p:nvGrpSpPr>
            <p:cNvPr id="116" name="Group 115">
              <a:extLst>
                <a:ext uri="{FF2B5EF4-FFF2-40B4-BE49-F238E27FC236}">
                  <a16:creationId xmlns:a16="http://schemas.microsoft.com/office/drawing/2014/main" id="{B5B0E07A-F529-4760-9DBC-0D77C15EDE32}"/>
                </a:ext>
              </a:extLst>
            </p:cNvPr>
            <p:cNvGrpSpPr/>
            <p:nvPr/>
          </p:nvGrpSpPr>
          <p:grpSpPr>
            <a:xfrm>
              <a:off x="4758064" y="4964053"/>
              <a:ext cx="2225227" cy="940832"/>
              <a:chOff x="6740105" y="3011881"/>
              <a:chExt cx="2225227" cy="830997"/>
            </a:xfrm>
          </p:grpSpPr>
          <p:sp>
            <p:nvSpPr>
              <p:cNvPr id="121" name="TextBox 120">
                <a:extLst>
                  <a:ext uri="{FF2B5EF4-FFF2-40B4-BE49-F238E27FC236}">
                    <a16:creationId xmlns:a16="http://schemas.microsoft.com/office/drawing/2014/main" id="{668BA49A-1993-4534-AB61-89E8104C26E7}"/>
                  </a:ext>
                </a:extLst>
              </p:cNvPr>
              <p:cNvSpPr txBox="1"/>
              <p:nvPr/>
            </p:nvSpPr>
            <p:spPr>
              <a:xfrm>
                <a:off x="6740105" y="3011881"/>
                <a:ext cx="2225227" cy="830997"/>
              </a:xfrm>
              <a:prstGeom prst="rect">
                <a:avLst/>
              </a:prstGeom>
              <a:solidFill>
                <a:schemeClr val="accent4">
                  <a:lumMod val="20000"/>
                  <a:lumOff val="80000"/>
                </a:schemeClr>
              </a:solidFill>
              <a:ln/>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1600" b="0" i="0" dirty="0">
                    <a:solidFill>
                      <a:srgbClr val="212529"/>
                    </a:solidFill>
                    <a:effectLst/>
                    <a:latin typeface="-apple-system"/>
                  </a:rPr>
                  <a:t>Cyber-investigation Analysis Standard Expression (CASE) </a:t>
                </a:r>
                <a:endParaRPr lang="en-US" sz="1600" dirty="0">
                  <a:solidFill>
                    <a:schemeClr val="tx1"/>
                  </a:solidFill>
                </a:endParaRPr>
              </a:p>
            </p:txBody>
          </p:sp>
          <p:pic>
            <p:nvPicPr>
              <p:cNvPr id="122" name="Picture 24" descr="Database | Bruker">
                <a:extLst>
                  <a:ext uri="{FF2B5EF4-FFF2-40B4-BE49-F238E27FC236}">
                    <a16:creationId xmlns:a16="http://schemas.microsoft.com/office/drawing/2014/main" id="{9CA33F51-9B12-40D9-BAEA-8BC3B5A8DEF6}"/>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flipH="1">
                <a:off x="8422505" y="3178998"/>
                <a:ext cx="500004" cy="500004"/>
              </a:xfrm>
              <a:prstGeom prst="rect">
                <a:avLst/>
              </a:prstGeom>
              <a:noFill/>
              <a:extLst>
                <a:ext uri="{909E8E84-426E-40DD-AFC4-6F175D3DCCD1}">
                  <a14:hiddenFill xmlns:a14="http://schemas.microsoft.com/office/drawing/2010/main">
                    <a:solidFill>
                      <a:srgbClr val="FFFFFF"/>
                    </a:solidFill>
                  </a14:hiddenFill>
                </a:ext>
              </a:extLst>
            </p:spPr>
          </p:pic>
        </p:grpSp>
        <p:sp>
          <p:nvSpPr>
            <p:cNvPr id="117" name="TextBox 116">
              <a:extLst>
                <a:ext uri="{FF2B5EF4-FFF2-40B4-BE49-F238E27FC236}">
                  <a16:creationId xmlns:a16="http://schemas.microsoft.com/office/drawing/2014/main" id="{B1E721E9-04DD-4F8E-8F1F-365631C780F1}"/>
                </a:ext>
              </a:extLst>
            </p:cNvPr>
            <p:cNvSpPr txBox="1"/>
            <p:nvPr/>
          </p:nvSpPr>
          <p:spPr>
            <a:xfrm>
              <a:off x="2401261" y="4970403"/>
              <a:ext cx="2036826" cy="338554"/>
            </a:xfrm>
            <a:prstGeom prst="rect">
              <a:avLst/>
            </a:prstGeom>
            <a:ln/>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sz="1600" dirty="0">
                  <a:solidFill>
                    <a:schemeClr val="tx1"/>
                  </a:solidFill>
                </a:rPr>
                <a:t>Result Visualization</a:t>
              </a:r>
            </a:p>
          </p:txBody>
        </p:sp>
        <p:sp>
          <p:nvSpPr>
            <p:cNvPr id="118" name="TextBox 117">
              <a:extLst>
                <a:ext uri="{FF2B5EF4-FFF2-40B4-BE49-F238E27FC236}">
                  <a16:creationId xmlns:a16="http://schemas.microsoft.com/office/drawing/2014/main" id="{CC4BF529-6E4F-4349-82DD-18C16597666C}"/>
                </a:ext>
              </a:extLst>
            </p:cNvPr>
            <p:cNvSpPr txBox="1"/>
            <p:nvPr/>
          </p:nvSpPr>
          <p:spPr>
            <a:xfrm>
              <a:off x="2401261" y="5535335"/>
              <a:ext cx="2036826" cy="338554"/>
            </a:xfrm>
            <a:prstGeom prst="rect">
              <a:avLst/>
            </a:prstGeom>
            <a:ln/>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sz="1600" dirty="0">
                  <a:solidFill>
                    <a:schemeClr val="tx1"/>
                  </a:solidFill>
                </a:rPr>
                <a:t>Result XAI Explanation</a:t>
              </a:r>
            </a:p>
          </p:txBody>
        </p:sp>
        <p:sp>
          <p:nvSpPr>
            <p:cNvPr id="119" name="Rectangle: Rounded Corners 118">
              <a:extLst>
                <a:ext uri="{FF2B5EF4-FFF2-40B4-BE49-F238E27FC236}">
                  <a16:creationId xmlns:a16="http://schemas.microsoft.com/office/drawing/2014/main" id="{D2AE7E0C-AAC4-455F-A40C-E74FC377D6FE}"/>
                </a:ext>
              </a:extLst>
            </p:cNvPr>
            <p:cNvSpPr/>
            <p:nvPr/>
          </p:nvSpPr>
          <p:spPr>
            <a:xfrm>
              <a:off x="2294825" y="4831299"/>
              <a:ext cx="4859909" cy="120739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TextBox 119">
              <a:extLst>
                <a:ext uri="{FF2B5EF4-FFF2-40B4-BE49-F238E27FC236}">
                  <a16:creationId xmlns:a16="http://schemas.microsoft.com/office/drawing/2014/main" id="{271BBC42-3550-4BBD-81A1-A162C829E859}"/>
                </a:ext>
              </a:extLst>
            </p:cNvPr>
            <p:cNvSpPr txBox="1"/>
            <p:nvPr/>
          </p:nvSpPr>
          <p:spPr>
            <a:xfrm>
              <a:off x="6983311" y="5019499"/>
              <a:ext cx="1483158" cy="830997"/>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Data Integration Results</a:t>
              </a:r>
            </a:p>
          </p:txBody>
        </p:sp>
      </p:grpSp>
      <p:grpSp>
        <p:nvGrpSpPr>
          <p:cNvPr id="124" name="Group 123">
            <a:extLst>
              <a:ext uri="{FF2B5EF4-FFF2-40B4-BE49-F238E27FC236}">
                <a16:creationId xmlns:a16="http://schemas.microsoft.com/office/drawing/2014/main" id="{4658DAC9-6268-4668-8905-E6B3C321FD03}"/>
              </a:ext>
            </a:extLst>
          </p:cNvPr>
          <p:cNvGrpSpPr/>
          <p:nvPr/>
        </p:nvGrpSpPr>
        <p:grpSpPr>
          <a:xfrm>
            <a:off x="8206622" y="4281024"/>
            <a:ext cx="2020376" cy="978472"/>
            <a:chOff x="4300094" y="2905409"/>
            <a:chExt cx="1843854" cy="978472"/>
          </a:xfrm>
        </p:grpSpPr>
        <p:pic>
          <p:nvPicPr>
            <p:cNvPr id="127" name="Picture 26" descr="What skills are necessary for a data analyst? – Film Daily">
              <a:extLst>
                <a:ext uri="{FF2B5EF4-FFF2-40B4-BE49-F238E27FC236}">
                  <a16:creationId xmlns:a16="http://schemas.microsoft.com/office/drawing/2014/main" id="{42B01FD2-8240-4AC2-B9EC-E3F7DBA9B35B}"/>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165476" y="2905409"/>
              <a:ext cx="978472" cy="978472"/>
            </a:xfrm>
            <a:prstGeom prst="rect">
              <a:avLst/>
            </a:prstGeom>
            <a:noFill/>
            <a:extLst>
              <a:ext uri="{909E8E84-426E-40DD-AFC4-6F175D3DCCD1}">
                <a14:hiddenFill xmlns:a14="http://schemas.microsoft.com/office/drawing/2010/main">
                  <a:solidFill>
                    <a:srgbClr val="FFFFFF"/>
                  </a:solidFill>
                </a14:hiddenFill>
              </a:ext>
            </a:extLst>
          </p:spPr>
        </p:pic>
        <p:sp>
          <p:nvSpPr>
            <p:cNvPr id="128" name="TextBox 127">
              <a:extLst>
                <a:ext uri="{FF2B5EF4-FFF2-40B4-BE49-F238E27FC236}">
                  <a16:creationId xmlns:a16="http://schemas.microsoft.com/office/drawing/2014/main" id="{63D4227F-C9A5-44C2-BE01-395CEE46E5C4}"/>
                </a:ext>
              </a:extLst>
            </p:cNvPr>
            <p:cNvSpPr txBox="1"/>
            <p:nvPr/>
          </p:nvSpPr>
          <p:spPr>
            <a:xfrm>
              <a:off x="4300094" y="3154826"/>
              <a:ext cx="978472" cy="646331"/>
            </a:xfrm>
            <a:prstGeom prst="rect">
              <a:avLst/>
            </a:prstGeom>
            <a:noFill/>
          </p:spPr>
          <p:txBody>
            <a:bodyPr wrap="square" rtlCol="0">
              <a:spAutoFit/>
            </a:bodyPr>
            <a:lstStyle/>
            <a:p>
              <a:r>
                <a:rPr lang="en-US" dirty="0"/>
                <a:t>Forensic </a:t>
              </a:r>
            </a:p>
            <a:p>
              <a:r>
                <a:rPr lang="en-US" dirty="0"/>
                <a:t>Analyst</a:t>
              </a:r>
            </a:p>
          </p:txBody>
        </p:sp>
      </p:grpSp>
      <p:sp>
        <p:nvSpPr>
          <p:cNvPr id="125" name="Arrow: Bent 124">
            <a:extLst>
              <a:ext uri="{FF2B5EF4-FFF2-40B4-BE49-F238E27FC236}">
                <a16:creationId xmlns:a16="http://schemas.microsoft.com/office/drawing/2014/main" id="{0D1C9CFB-937A-4697-AA74-97363CC55EAF}"/>
              </a:ext>
            </a:extLst>
          </p:cNvPr>
          <p:cNvSpPr/>
          <p:nvPr/>
        </p:nvSpPr>
        <p:spPr>
          <a:xfrm rot="5400000" flipH="1">
            <a:off x="9004892" y="5096703"/>
            <a:ext cx="757189" cy="885804"/>
          </a:xfrm>
          <a:prstGeom prst="bentArrow">
            <a:avLst>
              <a:gd name="adj1" fmla="val 15486"/>
              <a:gd name="adj2" fmla="val 25000"/>
              <a:gd name="adj3" fmla="val 25000"/>
              <a:gd name="adj4" fmla="val 750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6" name="Arrow: Bent 125">
            <a:extLst>
              <a:ext uri="{FF2B5EF4-FFF2-40B4-BE49-F238E27FC236}">
                <a16:creationId xmlns:a16="http://schemas.microsoft.com/office/drawing/2014/main" id="{DF2360FA-C201-429D-9492-CD31B7566029}"/>
              </a:ext>
            </a:extLst>
          </p:cNvPr>
          <p:cNvSpPr/>
          <p:nvPr/>
        </p:nvSpPr>
        <p:spPr>
          <a:xfrm rot="10800000" flipV="1">
            <a:off x="8984093" y="3671053"/>
            <a:ext cx="750824" cy="745619"/>
          </a:xfrm>
          <a:prstGeom prst="bentArrow">
            <a:avLst>
              <a:gd name="adj1" fmla="val 15557"/>
              <a:gd name="adj2" fmla="val 25000"/>
              <a:gd name="adj3" fmla="val 25000"/>
              <a:gd name="adj4" fmla="val 750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5" name="Group 14">
            <a:extLst>
              <a:ext uri="{FF2B5EF4-FFF2-40B4-BE49-F238E27FC236}">
                <a16:creationId xmlns:a16="http://schemas.microsoft.com/office/drawing/2014/main" id="{7C96450E-2158-4D60-B904-035841B01542}"/>
              </a:ext>
            </a:extLst>
          </p:cNvPr>
          <p:cNvGrpSpPr/>
          <p:nvPr/>
        </p:nvGrpSpPr>
        <p:grpSpPr>
          <a:xfrm>
            <a:off x="2288383" y="6273225"/>
            <a:ext cx="4888683" cy="584775"/>
            <a:chOff x="2288383" y="6273225"/>
            <a:chExt cx="4888683" cy="584775"/>
          </a:xfrm>
        </p:grpSpPr>
        <p:sp>
          <p:nvSpPr>
            <p:cNvPr id="129" name="TextBox 128">
              <a:extLst>
                <a:ext uri="{FF2B5EF4-FFF2-40B4-BE49-F238E27FC236}">
                  <a16:creationId xmlns:a16="http://schemas.microsoft.com/office/drawing/2014/main" id="{ECD938F4-3D71-4F25-87D0-A1FB85807357}"/>
                </a:ext>
              </a:extLst>
            </p:cNvPr>
            <p:cNvSpPr txBox="1"/>
            <p:nvPr/>
          </p:nvSpPr>
          <p:spPr>
            <a:xfrm>
              <a:off x="2288383" y="6273225"/>
              <a:ext cx="1516038"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a:t>
              </a:r>
            </a:p>
          </p:txBody>
        </p:sp>
        <p:sp>
          <p:nvSpPr>
            <p:cNvPr id="132" name="TextBox 131">
              <a:extLst>
                <a:ext uri="{FF2B5EF4-FFF2-40B4-BE49-F238E27FC236}">
                  <a16:creationId xmlns:a16="http://schemas.microsoft.com/office/drawing/2014/main" id="{8BEF16AB-0EB9-4770-B839-B801659BF152}"/>
                </a:ext>
              </a:extLst>
            </p:cNvPr>
            <p:cNvSpPr txBox="1"/>
            <p:nvPr/>
          </p:nvSpPr>
          <p:spPr>
            <a:xfrm>
              <a:off x="3974705" y="6273225"/>
              <a:ext cx="1516038"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a:t>
              </a:r>
            </a:p>
          </p:txBody>
        </p:sp>
        <p:sp>
          <p:nvSpPr>
            <p:cNvPr id="133" name="TextBox 132">
              <a:extLst>
                <a:ext uri="{FF2B5EF4-FFF2-40B4-BE49-F238E27FC236}">
                  <a16:creationId xmlns:a16="http://schemas.microsoft.com/office/drawing/2014/main" id="{DA1D6231-3126-4A74-9DEF-76766E09E0B9}"/>
                </a:ext>
              </a:extLst>
            </p:cNvPr>
            <p:cNvSpPr txBox="1"/>
            <p:nvPr/>
          </p:nvSpPr>
          <p:spPr>
            <a:xfrm>
              <a:off x="5661028" y="6273225"/>
              <a:ext cx="1516038" cy="58477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Forensic Analysis</a:t>
              </a:r>
            </a:p>
          </p:txBody>
        </p:sp>
      </p:grpSp>
      <p:sp>
        <p:nvSpPr>
          <p:cNvPr id="137" name="Arrow: Bent 136">
            <a:extLst>
              <a:ext uri="{FF2B5EF4-FFF2-40B4-BE49-F238E27FC236}">
                <a16:creationId xmlns:a16="http://schemas.microsoft.com/office/drawing/2014/main" id="{DE990FA1-1D8A-4DB5-9B0A-8F5F92044DF5}"/>
              </a:ext>
            </a:extLst>
          </p:cNvPr>
          <p:cNvSpPr/>
          <p:nvPr/>
        </p:nvSpPr>
        <p:spPr>
          <a:xfrm rot="5400000" flipH="1">
            <a:off x="8186233" y="4967529"/>
            <a:ext cx="757189" cy="2523121"/>
          </a:xfrm>
          <a:prstGeom prst="bentArrow">
            <a:avLst>
              <a:gd name="adj1" fmla="val 15486"/>
              <a:gd name="adj2" fmla="val 25000"/>
              <a:gd name="adj3" fmla="val 25000"/>
              <a:gd name="adj4" fmla="val 750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Rectangle 16">
            <a:extLst>
              <a:ext uri="{FF2B5EF4-FFF2-40B4-BE49-F238E27FC236}">
                <a16:creationId xmlns:a16="http://schemas.microsoft.com/office/drawing/2014/main" id="{2F72E703-80E8-4A22-9088-455F5AFBDD67}"/>
              </a:ext>
            </a:extLst>
          </p:cNvPr>
          <p:cNvSpPr/>
          <p:nvPr/>
        </p:nvSpPr>
        <p:spPr>
          <a:xfrm>
            <a:off x="22382" y="2033850"/>
            <a:ext cx="10196672" cy="4074850"/>
          </a:xfrm>
          <a:prstGeom prst="rect">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0" name="Straight Arrow Connector 149">
            <a:extLst>
              <a:ext uri="{FF2B5EF4-FFF2-40B4-BE49-F238E27FC236}">
                <a16:creationId xmlns:a16="http://schemas.microsoft.com/office/drawing/2014/main" id="{2CAB83C9-6603-428D-9570-20FFCE4426E3}"/>
              </a:ext>
            </a:extLst>
          </p:cNvPr>
          <p:cNvCxnSpPr>
            <a:cxnSpLocks/>
          </p:cNvCxnSpPr>
          <p:nvPr/>
        </p:nvCxnSpPr>
        <p:spPr>
          <a:xfrm>
            <a:off x="1528049" y="1786759"/>
            <a:ext cx="991" cy="219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1" name="Straight Arrow Connector 150">
            <a:extLst>
              <a:ext uri="{FF2B5EF4-FFF2-40B4-BE49-F238E27FC236}">
                <a16:creationId xmlns:a16="http://schemas.microsoft.com/office/drawing/2014/main" id="{34E3812F-477C-448B-BE38-7F6C242E3C62}"/>
              </a:ext>
            </a:extLst>
          </p:cNvPr>
          <p:cNvCxnSpPr>
            <a:cxnSpLocks/>
          </p:cNvCxnSpPr>
          <p:nvPr/>
        </p:nvCxnSpPr>
        <p:spPr>
          <a:xfrm>
            <a:off x="2533098" y="1817822"/>
            <a:ext cx="991" cy="219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2" name="Straight Arrow Connector 151">
            <a:extLst>
              <a:ext uri="{FF2B5EF4-FFF2-40B4-BE49-F238E27FC236}">
                <a16:creationId xmlns:a16="http://schemas.microsoft.com/office/drawing/2014/main" id="{9E51D171-D43A-4B12-A875-7EDF46FC60FE}"/>
              </a:ext>
            </a:extLst>
          </p:cNvPr>
          <p:cNvCxnSpPr>
            <a:cxnSpLocks/>
          </p:cNvCxnSpPr>
          <p:nvPr/>
        </p:nvCxnSpPr>
        <p:spPr>
          <a:xfrm>
            <a:off x="3516618" y="1801259"/>
            <a:ext cx="991" cy="219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3" name="Straight Arrow Connector 152">
            <a:extLst>
              <a:ext uri="{FF2B5EF4-FFF2-40B4-BE49-F238E27FC236}">
                <a16:creationId xmlns:a16="http://schemas.microsoft.com/office/drawing/2014/main" id="{1AFE66FA-8B97-4F8D-8321-3C48688E2053}"/>
              </a:ext>
            </a:extLst>
          </p:cNvPr>
          <p:cNvCxnSpPr>
            <a:cxnSpLocks/>
          </p:cNvCxnSpPr>
          <p:nvPr/>
        </p:nvCxnSpPr>
        <p:spPr>
          <a:xfrm>
            <a:off x="4565602" y="1831828"/>
            <a:ext cx="991" cy="219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4" name="Straight Arrow Connector 153">
            <a:extLst>
              <a:ext uri="{FF2B5EF4-FFF2-40B4-BE49-F238E27FC236}">
                <a16:creationId xmlns:a16="http://schemas.microsoft.com/office/drawing/2014/main" id="{BD3D9875-1388-4971-9F53-32A0212CF888}"/>
              </a:ext>
            </a:extLst>
          </p:cNvPr>
          <p:cNvCxnSpPr>
            <a:cxnSpLocks/>
          </p:cNvCxnSpPr>
          <p:nvPr/>
        </p:nvCxnSpPr>
        <p:spPr>
          <a:xfrm>
            <a:off x="5610607" y="1800090"/>
            <a:ext cx="991" cy="219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5" name="Straight Arrow Connector 154">
            <a:extLst>
              <a:ext uri="{FF2B5EF4-FFF2-40B4-BE49-F238E27FC236}">
                <a16:creationId xmlns:a16="http://schemas.microsoft.com/office/drawing/2014/main" id="{D52F848E-7DDC-4060-93E5-563EECEE0057}"/>
              </a:ext>
            </a:extLst>
          </p:cNvPr>
          <p:cNvCxnSpPr>
            <a:cxnSpLocks/>
          </p:cNvCxnSpPr>
          <p:nvPr/>
        </p:nvCxnSpPr>
        <p:spPr>
          <a:xfrm>
            <a:off x="6625710" y="1813275"/>
            <a:ext cx="991" cy="219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6" name="Straight Arrow Connector 155">
            <a:extLst>
              <a:ext uri="{FF2B5EF4-FFF2-40B4-BE49-F238E27FC236}">
                <a16:creationId xmlns:a16="http://schemas.microsoft.com/office/drawing/2014/main" id="{77B7ECE3-0A65-4587-8E17-94E9C2CD79D2}"/>
              </a:ext>
            </a:extLst>
          </p:cNvPr>
          <p:cNvCxnSpPr>
            <a:cxnSpLocks/>
          </p:cNvCxnSpPr>
          <p:nvPr/>
        </p:nvCxnSpPr>
        <p:spPr>
          <a:xfrm>
            <a:off x="7686721" y="1800090"/>
            <a:ext cx="991" cy="219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7" name="Straight Arrow Connector 156">
            <a:extLst>
              <a:ext uri="{FF2B5EF4-FFF2-40B4-BE49-F238E27FC236}">
                <a16:creationId xmlns:a16="http://schemas.microsoft.com/office/drawing/2014/main" id="{AB6C99B7-4B2C-4A13-8F74-4EB5B2067F28}"/>
              </a:ext>
            </a:extLst>
          </p:cNvPr>
          <p:cNvCxnSpPr>
            <a:cxnSpLocks/>
          </p:cNvCxnSpPr>
          <p:nvPr/>
        </p:nvCxnSpPr>
        <p:spPr>
          <a:xfrm>
            <a:off x="8732250" y="1819631"/>
            <a:ext cx="991" cy="219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Arrow: Down 18">
            <a:extLst>
              <a:ext uri="{FF2B5EF4-FFF2-40B4-BE49-F238E27FC236}">
                <a16:creationId xmlns:a16="http://schemas.microsoft.com/office/drawing/2014/main" id="{5D9A9817-DD6B-4A3D-B1CB-12C4C711C8C3}"/>
              </a:ext>
            </a:extLst>
          </p:cNvPr>
          <p:cNvSpPr/>
          <p:nvPr/>
        </p:nvSpPr>
        <p:spPr>
          <a:xfrm>
            <a:off x="4626558" y="4555368"/>
            <a:ext cx="196441" cy="275756"/>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Arrow: Down 157">
            <a:extLst>
              <a:ext uri="{FF2B5EF4-FFF2-40B4-BE49-F238E27FC236}">
                <a16:creationId xmlns:a16="http://schemas.microsoft.com/office/drawing/2014/main" id="{6C324F5E-4E25-4780-B9DB-9FCA1F2281FD}"/>
              </a:ext>
            </a:extLst>
          </p:cNvPr>
          <p:cNvSpPr/>
          <p:nvPr/>
        </p:nvSpPr>
        <p:spPr>
          <a:xfrm>
            <a:off x="4752996" y="3009963"/>
            <a:ext cx="196441" cy="275756"/>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Arrow: Down 158">
            <a:extLst>
              <a:ext uri="{FF2B5EF4-FFF2-40B4-BE49-F238E27FC236}">
                <a16:creationId xmlns:a16="http://schemas.microsoft.com/office/drawing/2014/main" id="{EBB81FAC-4DAD-4169-8AA6-56F32697CDF9}"/>
              </a:ext>
            </a:extLst>
          </p:cNvPr>
          <p:cNvSpPr/>
          <p:nvPr/>
        </p:nvSpPr>
        <p:spPr>
          <a:xfrm>
            <a:off x="556450" y="3005866"/>
            <a:ext cx="196441" cy="275756"/>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Arrow: Down 159">
            <a:extLst>
              <a:ext uri="{FF2B5EF4-FFF2-40B4-BE49-F238E27FC236}">
                <a16:creationId xmlns:a16="http://schemas.microsoft.com/office/drawing/2014/main" id="{FE73EAF7-6DCF-4545-A82C-B01CAA9DDD46}"/>
              </a:ext>
            </a:extLst>
          </p:cNvPr>
          <p:cNvSpPr/>
          <p:nvPr/>
        </p:nvSpPr>
        <p:spPr>
          <a:xfrm>
            <a:off x="1993673" y="2999375"/>
            <a:ext cx="196441" cy="275756"/>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Arrow: Down 160">
            <a:extLst>
              <a:ext uri="{FF2B5EF4-FFF2-40B4-BE49-F238E27FC236}">
                <a16:creationId xmlns:a16="http://schemas.microsoft.com/office/drawing/2014/main" id="{67AAECC1-2E7B-4FA4-96BE-A891D1B5B967}"/>
              </a:ext>
            </a:extLst>
          </p:cNvPr>
          <p:cNvSpPr/>
          <p:nvPr/>
        </p:nvSpPr>
        <p:spPr>
          <a:xfrm>
            <a:off x="3275113" y="3005866"/>
            <a:ext cx="196441" cy="275756"/>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Arrow: Down 161">
            <a:extLst>
              <a:ext uri="{FF2B5EF4-FFF2-40B4-BE49-F238E27FC236}">
                <a16:creationId xmlns:a16="http://schemas.microsoft.com/office/drawing/2014/main" id="{0ED4ED9F-E3E8-4C07-886E-5C37B3149380}"/>
              </a:ext>
            </a:extLst>
          </p:cNvPr>
          <p:cNvSpPr/>
          <p:nvPr/>
        </p:nvSpPr>
        <p:spPr>
          <a:xfrm>
            <a:off x="6527489" y="3030298"/>
            <a:ext cx="196441" cy="275756"/>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Arrow: Down 162">
            <a:extLst>
              <a:ext uri="{FF2B5EF4-FFF2-40B4-BE49-F238E27FC236}">
                <a16:creationId xmlns:a16="http://schemas.microsoft.com/office/drawing/2014/main" id="{EA74FB89-0235-4F6E-B266-BA07A9DD4853}"/>
              </a:ext>
            </a:extLst>
          </p:cNvPr>
          <p:cNvSpPr/>
          <p:nvPr/>
        </p:nvSpPr>
        <p:spPr>
          <a:xfrm>
            <a:off x="8289800" y="3012097"/>
            <a:ext cx="196441" cy="275756"/>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Arrow Connector 30">
            <a:extLst>
              <a:ext uri="{FF2B5EF4-FFF2-40B4-BE49-F238E27FC236}">
                <a16:creationId xmlns:a16="http://schemas.microsoft.com/office/drawing/2014/main" id="{3DFF6D56-1BCF-452F-9A72-5E8BE680BD46}"/>
              </a:ext>
            </a:extLst>
          </p:cNvPr>
          <p:cNvCxnSpPr>
            <a:stCxn id="129" idx="0"/>
          </p:cNvCxnSpPr>
          <p:nvPr/>
        </p:nvCxnSpPr>
        <p:spPr>
          <a:xfrm flipV="1">
            <a:off x="3046402" y="6038697"/>
            <a:ext cx="0" cy="2345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CFB432E8-7A2C-45A5-8588-D589E8DF729E}"/>
              </a:ext>
            </a:extLst>
          </p:cNvPr>
          <p:cNvCxnSpPr>
            <a:stCxn id="132" idx="0"/>
            <a:endCxn id="119" idx="2"/>
          </p:cNvCxnSpPr>
          <p:nvPr/>
        </p:nvCxnSpPr>
        <p:spPr>
          <a:xfrm flipH="1" flipV="1">
            <a:off x="4724780" y="6038697"/>
            <a:ext cx="7944" cy="2345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D398ECE9-3020-44C5-9010-78B6A2FDCA6A}"/>
              </a:ext>
            </a:extLst>
          </p:cNvPr>
          <p:cNvCxnSpPr>
            <a:stCxn id="133" idx="0"/>
          </p:cNvCxnSpPr>
          <p:nvPr/>
        </p:nvCxnSpPr>
        <p:spPr>
          <a:xfrm flipV="1">
            <a:off x="6419047" y="6032575"/>
            <a:ext cx="0" cy="2406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2" name="TextBox 101">
            <a:extLst>
              <a:ext uri="{FF2B5EF4-FFF2-40B4-BE49-F238E27FC236}">
                <a16:creationId xmlns:a16="http://schemas.microsoft.com/office/drawing/2014/main" id="{86CAB12E-B9CA-476D-A76C-98827834E6D2}"/>
              </a:ext>
            </a:extLst>
          </p:cNvPr>
          <p:cNvSpPr txBox="1"/>
          <p:nvPr/>
        </p:nvSpPr>
        <p:spPr>
          <a:xfrm>
            <a:off x="9144397" y="2340645"/>
            <a:ext cx="1181039" cy="338554"/>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Section 2.1</a:t>
            </a:r>
          </a:p>
        </p:txBody>
      </p:sp>
      <p:sp>
        <p:nvSpPr>
          <p:cNvPr id="105" name="TextBox 104">
            <a:extLst>
              <a:ext uri="{FF2B5EF4-FFF2-40B4-BE49-F238E27FC236}">
                <a16:creationId xmlns:a16="http://schemas.microsoft.com/office/drawing/2014/main" id="{54B872A4-8AB3-4B88-83E9-65B914433CED}"/>
              </a:ext>
            </a:extLst>
          </p:cNvPr>
          <p:cNvSpPr txBox="1"/>
          <p:nvPr/>
        </p:nvSpPr>
        <p:spPr>
          <a:xfrm>
            <a:off x="8798725" y="3254555"/>
            <a:ext cx="1315359" cy="338554"/>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1600" dirty="0">
                <a:solidFill>
                  <a:schemeClr val="tx1"/>
                </a:solidFill>
              </a:rPr>
              <a:t>Section 2.2</a:t>
            </a:r>
          </a:p>
        </p:txBody>
      </p:sp>
      <p:sp>
        <p:nvSpPr>
          <p:cNvPr id="106" name="TextBox 105">
            <a:extLst>
              <a:ext uri="{FF2B5EF4-FFF2-40B4-BE49-F238E27FC236}">
                <a16:creationId xmlns:a16="http://schemas.microsoft.com/office/drawing/2014/main" id="{F4BB468A-D565-48F4-82CD-FB10D56A3D1E}"/>
              </a:ext>
            </a:extLst>
          </p:cNvPr>
          <p:cNvSpPr txBox="1"/>
          <p:nvPr/>
        </p:nvSpPr>
        <p:spPr>
          <a:xfrm>
            <a:off x="838067" y="4723389"/>
            <a:ext cx="1350376" cy="369332"/>
          </a:xfrm>
          <a:prstGeom prst="rect">
            <a:avLst/>
          </a:prstGeom>
          <a:noFill/>
        </p:spPr>
        <p:txBody>
          <a:bodyPr wrap="square">
            <a:spAutoFit/>
          </a:bodyPr>
          <a:lstStyle/>
          <a:p>
            <a:r>
              <a:rPr lang="en-US" sz="1800" dirty="0">
                <a:solidFill>
                  <a:schemeClr val="tx1"/>
                </a:solidFill>
              </a:rPr>
              <a:t>(Section 2.3)</a:t>
            </a:r>
            <a:endParaRPr lang="en-US" dirty="0"/>
          </a:p>
        </p:txBody>
      </p:sp>
    </p:spTree>
    <p:extLst>
      <p:ext uri="{BB962C8B-B14F-4D97-AF65-F5344CB8AC3E}">
        <p14:creationId xmlns:p14="http://schemas.microsoft.com/office/powerpoint/2010/main" val="34406428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4281</TotalTime>
  <Words>1113</Words>
  <Application>Microsoft Office PowerPoint</Application>
  <PresentationFormat>Widescreen</PresentationFormat>
  <Paragraphs>397</Paragraphs>
  <Slides>14</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-apple-system</vt: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Nguyen, Tien</dc:creator>
  <cp:lastModifiedBy>Nguyen, Tien</cp:lastModifiedBy>
  <cp:revision>321</cp:revision>
  <dcterms:created xsi:type="dcterms:W3CDTF">2022-04-01T19:55:08Z</dcterms:created>
  <dcterms:modified xsi:type="dcterms:W3CDTF">2022-12-21T18:47:15Z</dcterms:modified>
</cp:coreProperties>
</file>