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90" r:id="rId19"/>
    <p:sldId id="291"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varScale="1">
        <p:scale>
          <a:sx n="89" d="100"/>
          <a:sy n="89" d="100"/>
        </p:scale>
        <p:origin x="84" y="5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13</a:t>
            </a:fld>
            <a:endParaRPr lang="en-US"/>
          </a:p>
        </p:txBody>
      </p:sp>
    </p:spTree>
    <p:extLst>
      <p:ext uri="{BB962C8B-B14F-4D97-AF65-F5344CB8AC3E}">
        <p14:creationId xmlns:p14="http://schemas.microsoft.com/office/powerpoint/2010/main" val="333609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14</a:t>
            </a:fld>
            <a:endParaRPr lang="en-US"/>
          </a:p>
        </p:txBody>
      </p:sp>
    </p:spTree>
    <p:extLst>
      <p:ext uri="{BB962C8B-B14F-4D97-AF65-F5344CB8AC3E}">
        <p14:creationId xmlns:p14="http://schemas.microsoft.com/office/powerpoint/2010/main" val="211402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5/21/2024</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5/21/2024</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817352-03E6-2FBC-A904-DC7F614F93A4}"/>
              </a:ext>
            </a:extLst>
          </p:cNvPr>
          <p:cNvGrpSpPr/>
          <p:nvPr/>
        </p:nvGrpSpPr>
        <p:grpSpPr>
          <a:xfrm>
            <a:off x="2440606" y="2552234"/>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2407923"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4592526" y="4533793"/>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rgbClr val="FF0000"/>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6833684"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174132"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7620893"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303170" y="3647210"/>
            <a:ext cx="1758027" cy="1519484"/>
            <a:chOff x="10061793" y="4258298"/>
            <a:chExt cx="1758027" cy="1519484"/>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3" y="5193007"/>
              <a:ext cx="175802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 </a:t>
              </a:r>
            </a:p>
            <a:p>
              <a:pPr algn="ctr"/>
              <a:r>
                <a:rPr lang="en-US" sz="1600" dirty="0">
                  <a:solidFill>
                    <a:schemeClr val="tx1"/>
                  </a:solidFill>
                </a:rPr>
                <a:t>Recommendation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9436268" y="510295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6600314"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6944849"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068863"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064277"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071127" y="2209929"/>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Symbolic Execution</a:t>
            </a:r>
          </a:p>
          <a:p>
            <a:pPr algn="ctr"/>
            <a:r>
              <a:rPr lang="en-US" sz="1600" b="1" dirty="0">
                <a:solidFill>
                  <a:schemeClr val="tx1"/>
                </a:solidFill>
              </a:rPr>
              <a:t>Symbolic Exec. Trace Modeling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7724227"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3967241" y="186765"/>
            <a:ext cx="3764943" cy="621276"/>
            <a:chOff x="4706854" y="186765"/>
            <a:chExt cx="3734737"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706854" y="497403"/>
              <a:ext cx="65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3944265"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3930551"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Symbolic Execution</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093457" y="6311129"/>
            <a:ext cx="343364" cy="369332"/>
          </a:xfrm>
          <a:prstGeom prst="rect">
            <a:avLst/>
          </a:prstGeom>
          <a:noFill/>
        </p:spPr>
        <p:txBody>
          <a:bodyPr wrap="none" rtlCol="0">
            <a:spAutoFit/>
          </a:bodyPr>
          <a:lstStyle/>
          <a:p>
            <a:r>
              <a:rPr lang="en-US" dirty="0"/>
              <a:t>…</a:t>
            </a:r>
          </a:p>
        </p:txBody>
      </p:sp>
      <p:sp>
        <p:nvSpPr>
          <p:cNvPr id="3" name="Arrow: Right 2">
            <a:extLst>
              <a:ext uri="{FF2B5EF4-FFF2-40B4-BE49-F238E27FC236}">
                <a16:creationId xmlns:a16="http://schemas.microsoft.com/office/drawing/2014/main" id="{F413AB4D-5369-0529-7EE5-0DFB599DE7E9}"/>
              </a:ext>
            </a:extLst>
          </p:cNvPr>
          <p:cNvSpPr/>
          <p:nvPr/>
        </p:nvSpPr>
        <p:spPr>
          <a:xfrm>
            <a:off x="8895854" y="3599809"/>
            <a:ext cx="312534" cy="207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01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7CE1667-79AA-34DE-053E-2A3EE59A3A40}"/>
              </a:ext>
            </a:extLst>
          </p:cNvPr>
          <p:cNvGrpSpPr/>
          <p:nvPr/>
        </p:nvGrpSpPr>
        <p:grpSpPr>
          <a:xfrm>
            <a:off x="136665" y="86880"/>
            <a:ext cx="1968582" cy="2245194"/>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3"/>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3" name="Arrow: Down 32">
            <a:extLst>
              <a:ext uri="{FF2B5EF4-FFF2-40B4-BE49-F238E27FC236}">
                <a16:creationId xmlns:a16="http://schemas.microsoft.com/office/drawing/2014/main" id="{B8EAE08E-5263-1E5B-5BDF-B003856C6EA0}"/>
              </a:ext>
            </a:extLst>
          </p:cNvPr>
          <p:cNvSpPr/>
          <p:nvPr/>
        </p:nvSpPr>
        <p:spPr>
          <a:xfrm rot="16200000">
            <a:off x="2732904" y="483715"/>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28" name="Group 27">
            <a:extLst>
              <a:ext uri="{FF2B5EF4-FFF2-40B4-BE49-F238E27FC236}">
                <a16:creationId xmlns:a16="http://schemas.microsoft.com/office/drawing/2014/main" id="{61183196-1598-429D-222C-9AFBE4FD025B}"/>
              </a:ext>
            </a:extLst>
          </p:cNvPr>
          <p:cNvGrpSpPr/>
          <p:nvPr/>
        </p:nvGrpSpPr>
        <p:grpSpPr>
          <a:xfrm>
            <a:off x="8122443" y="214579"/>
            <a:ext cx="2095379" cy="3710819"/>
            <a:chOff x="9128096" y="294529"/>
            <a:chExt cx="2095379" cy="3710819"/>
          </a:xfrm>
        </p:grpSpPr>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806131"/>
              <a:chOff x="9982311" y="2891435"/>
              <a:chExt cx="1783898" cy="1806131"/>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Assessment</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20"/>
              <a:ext cx="1900720" cy="3685128"/>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nvGrpSpPr>
          <p:cNvPr id="6" name="Group 5">
            <a:extLst>
              <a:ext uri="{FF2B5EF4-FFF2-40B4-BE49-F238E27FC236}">
                <a16:creationId xmlns:a16="http://schemas.microsoft.com/office/drawing/2014/main" id="{41C515B5-E36F-3AA2-643D-7A44CB1EB232}"/>
              </a:ext>
            </a:extLst>
          </p:cNvPr>
          <p:cNvGrpSpPr/>
          <p:nvPr/>
        </p:nvGrpSpPr>
        <p:grpSpPr>
          <a:xfrm>
            <a:off x="3697069" y="114575"/>
            <a:ext cx="2267953" cy="1187725"/>
            <a:chOff x="3973056" y="417698"/>
            <a:chExt cx="2267953" cy="1187725"/>
          </a:xfrm>
        </p:grpSpPr>
        <p:sp>
          <p:nvSpPr>
            <p:cNvPr id="47" name="TextBox 46">
              <a:extLst>
                <a:ext uri="{FF2B5EF4-FFF2-40B4-BE49-F238E27FC236}">
                  <a16:creationId xmlns:a16="http://schemas.microsoft.com/office/drawing/2014/main" id="{B84042F3-F1E0-ED2B-CD16-B918EC8FABD4}"/>
                </a:ext>
              </a:extLst>
            </p:cNvPr>
            <p:cNvSpPr txBox="1"/>
            <p:nvPr/>
          </p:nvSpPr>
          <p:spPr>
            <a:xfrm>
              <a:off x="3973056" y="774426"/>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4358653" y="417698"/>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NeuralPA</a:t>
              </a:r>
              <a:endParaRPr lang="en-US" sz="1600" b="1" dirty="0">
                <a:solidFill>
                  <a:srgbClr val="FF0000"/>
                </a:solidFill>
              </a:endParaRPr>
            </a:p>
          </p:txBody>
        </p:sp>
      </p:grpSp>
      <p:sp>
        <p:nvSpPr>
          <p:cNvPr id="1027" name="TextBox 1026">
            <a:extLst>
              <a:ext uri="{FF2B5EF4-FFF2-40B4-BE49-F238E27FC236}">
                <a16:creationId xmlns:a16="http://schemas.microsoft.com/office/drawing/2014/main" id="{8AD6FD9F-7416-19B3-8754-5F1106F99619}"/>
              </a:ext>
            </a:extLst>
          </p:cNvPr>
          <p:cNvSpPr txBox="1"/>
          <p:nvPr/>
        </p:nvSpPr>
        <p:spPr>
          <a:xfrm>
            <a:off x="2344438" y="3076324"/>
            <a:ext cx="141762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a:t>
            </a:r>
          </a:p>
          <a:p>
            <a:pPr algn="ctr"/>
            <a:r>
              <a:rPr lang="en-US" sz="1600" b="1" dirty="0">
                <a:solidFill>
                  <a:schemeClr val="tx1"/>
                </a:solidFill>
              </a:rPr>
              <a:t>Syntactic Type</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4005827" y="3071310"/>
            <a:ext cx="1622227" cy="1323439"/>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a:t>
            </a:r>
          </a:p>
          <a:p>
            <a:pPr algn="ctr"/>
            <a:r>
              <a:rPr lang="en-US" sz="1600" b="1" dirty="0">
                <a:solidFill>
                  <a:schemeClr val="tx1"/>
                </a:solidFill>
              </a:rPr>
              <a:t>Type Inference</a:t>
            </a:r>
          </a:p>
          <a:p>
            <a:pPr algn="ctr"/>
            <a:r>
              <a:rPr lang="en-US" sz="1600" b="1" dirty="0">
                <a:solidFill>
                  <a:schemeClr val="tx1"/>
                </a:solidFill>
              </a:rPr>
              <a:t>Dependence Analysis</a:t>
            </a:r>
          </a:p>
          <a:p>
            <a:pPr algn="ctr"/>
            <a:r>
              <a:rPr lang="en-US" sz="1600" b="1" dirty="0">
                <a:solidFill>
                  <a:schemeClr val="tx1"/>
                </a:solidFill>
              </a:rPr>
              <a:t>Static Slicing</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5790446" y="3071310"/>
            <a:ext cx="1622227"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Predictive Execution</a:t>
            </a:r>
          </a:p>
          <a:p>
            <a:pPr algn="ctr"/>
            <a:r>
              <a:rPr lang="en-US" sz="1600" b="1" dirty="0">
                <a:solidFill>
                  <a:schemeClr val="tx1"/>
                </a:solidFill>
              </a:rPr>
              <a:t>Predictive Slicing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9" idx="0"/>
          </p:cNvCxnSpPr>
          <p:nvPr/>
        </p:nvCxnSpPr>
        <p:spPr>
          <a:xfrm flipH="1">
            <a:off x="4816941" y="1342570"/>
            <a:ext cx="8244" cy="84321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0BC283B-D43D-ECCC-438B-408BA1D9FB31}"/>
              </a:ext>
            </a:extLst>
          </p:cNvPr>
          <p:cNvSpPr/>
          <p:nvPr/>
        </p:nvSpPr>
        <p:spPr>
          <a:xfrm>
            <a:off x="4020812" y="2185781"/>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sp>
        <p:nvSpPr>
          <p:cNvPr id="16" name="Oval 15">
            <a:extLst>
              <a:ext uri="{FF2B5EF4-FFF2-40B4-BE49-F238E27FC236}">
                <a16:creationId xmlns:a16="http://schemas.microsoft.com/office/drawing/2014/main" id="{92E07428-B33B-5E98-870C-C115114DF1F4}"/>
              </a:ext>
            </a:extLst>
          </p:cNvPr>
          <p:cNvSpPr/>
          <p:nvPr/>
        </p:nvSpPr>
        <p:spPr>
          <a:xfrm>
            <a:off x="2257920" y="2162784"/>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17" name="Oval 16">
            <a:extLst>
              <a:ext uri="{FF2B5EF4-FFF2-40B4-BE49-F238E27FC236}">
                <a16:creationId xmlns:a16="http://schemas.microsoft.com/office/drawing/2014/main" id="{7F6B3191-E617-44D4-DD7E-7D115A9D2106}"/>
              </a:ext>
            </a:extLst>
          </p:cNvPr>
          <p:cNvSpPr/>
          <p:nvPr/>
        </p:nvSpPr>
        <p:spPr>
          <a:xfrm>
            <a:off x="5798896" y="2162784"/>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3" name="Straight Connector 22">
            <a:extLst>
              <a:ext uri="{FF2B5EF4-FFF2-40B4-BE49-F238E27FC236}">
                <a16:creationId xmlns:a16="http://schemas.microsoft.com/office/drawing/2014/main" id="{85EF866C-A069-2AD8-2252-525117C28EF1}"/>
              </a:ext>
            </a:extLst>
          </p:cNvPr>
          <p:cNvCxnSpPr>
            <a:cxnSpLocks/>
            <a:endCxn id="16" idx="0"/>
          </p:cNvCxnSpPr>
          <p:nvPr/>
        </p:nvCxnSpPr>
        <p:spPr>
          <a:xfrm flipH="1">
            <a:off x="3054049" y="1354063"/>
            <a:ext cx="1790188" cy="808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192E7F-E901-C169-6A33-C2E73A47CAAD}"/>
              </a:ext>
            </a:extLst>
          </p:cNvPr>
          <p:cNvCxnSpPr>
            <a:cxnSpLocks/>
            <a:endCxn id="17" idx="0"/>
          </p:cNvCxnSpPr>
          <p:nvPr/>
        </p:nvCxnSpPr>
        <p:spPr>
          <a:xfrm>
            <a:off x="4817396" y="1350807"/>
            <a:ext cx="1777629" cy="811977"/>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row: Down 48">
            <a:extLst>
              <a:ext uri="{FF2B5EF4-FFF2-40B4-BE49-F238E27FC236}">
                <a16:creationId xmlns:a16="http://schemas.microsoft.com/office/drawing/2014/main" id="{83BBE2CF-3505-5711-E21C-30248D5D631B}"/>
              </a:ext>
            </a:extLst>
          </p:cNvPr>
          <p:cNvSpPr/>
          <p:nvPr/>
        </p:nvSpPr>
        <p:spPr>
          <a:xfrm rot="16200000">
            <a:off x="6922823" y="483714"/>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2" name="Straight Connector 1">
            <a:extLst>
              <a:ext uri="{FF2B5EF4-FFF2-40B4-BE49-F238E27FC236}">
                <a16:creationId xmlns:a16="http://schemas.microsoft.com/office/drawing/2014/main" id="{7BE41DB2-4304-7013-9737-F7ADB34A114D}"/>
              </a:ext>
            </a:extLst>
          </p:cNvPr>
          <p:cNvCxnSpPr>
            <a:cxnSpLocks/>
            <a:stCxn id="16" idx="4"/>
            <a:endCxn id="1027" idx="0"/>
          </p:cNvCxnSpPr>
          <p:nvPr/>
        </p:nvCxnSpPr>
        <p:spPr>
          <a:xfrm flipH="1">
            <a:off x="3053252" y="2784060"/>
            <a:ext cx="797" cy="29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7A791A-5A69-E700-6838-D9B29AB157E5}"/>
              </a:ext>
            </a:extLst>
          </p:cNvPr>
          <p:cNvCxnSpPr>
            <a:cxnSpLocks/>
            <a:stCxn id="9" idx="4"/>
            <a:endCxn id="1032" idx="0"/>
          </p:cNvCxnSpPr>
          <p:nvPr/>
        </p:nvCxnSpPr>
        <p:spPr>
          <a:xfrm>
            <a:off x="4816941" y="2807057"/>
            <a:ext cx="0" cy="264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5A553C8-B2F6-8D17-8FD1-BC13BC3F169B}"/>
              </a:ext>
            </a:extLst>
          </p:cNvPr>
          <p:cNvCxnSpPr>
            <a:cxnSpLocks/>
            <a:stCxn id="17" idx="4"/>
            <a:endCxn id="1040" idx="0"/>
          </p:cNvCxnSpPr>
          <p:nvPr/>
        </p:nvCxnSpPr>
        <p:spPr>
          <a:xfrm>
            <a:off x="6595025" y="2784060"/>
            <a:ext cx="6535" cy="287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0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Rectangle 1023">
            <a:extLst>
              <a:ext uri="{FF2B5EF4-FFF2-40B4-BE49-F238E27FC236}">
                <a16:creationId xmlns:a16="http://schemas.microsoft.com/office/drawing/2014/main" id="{47416AEF-E42A-F2C1-0754-AA534BDFC4FF}"/>
              </a:ext>
            </a:extLst>
          </p:cNvPr>
          <p:cNvSpPr/>
          <p:nvPr/>
        </p:nvSpPr>
        <p:spPr>
          <a:xfrm>
            <a:off x="1934706" y="1987326"/>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A26D10B-352F-3038-3DA8-EA9DDF450A23}"/>
              </a:ext>
            </a:extLst>
          </p:cNvPr>
          <p:cNvGrpSpPr/>
          <p:nvPr/>
        </p:nvGrpSpPr>
        <p:grpSpPr>
          <a:xfrm>
            <a:off x="1911947" y="2693415"/>
            <a:ext cx="1407758" cy="1446681"/>
            <a:chOff x="8496952" y="1761065"/>
            <a:chExt cx="1407758" cy="1446681"/>
          </a:xfrm>
        </p:grpSpPr>
        <p:pic>
          <p:nvPicPr>
            <p:cNvPr id="1048" name="Picture 4" descr="Compiler Explorer - CLion Plugin | Marketplace">
              <a:extLst>
                <a:ext uri="{FF2B5EF4-FFF2-40B4-BE49-F238E27FC236}">
                  <a16:creationId xmlns:a16="http://schemas.microsoft.com/office/drawing/2014/main" id="{D0BEDA62-7EDA-EA62-E580-49FF979B6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1070" name="TextBox 1069">
              <a:extLst>
                <a:ext uri="{FF2B5EF4-FFF2-40B4-BE49-F238E27FC236}">
                  <a16:creationId xmlns:a16="http://schemas.microsoft.com/office/drawing/2014/main" id="{AE8D1864-3CA4-6C95-7AD8-B7EADA3D6F1C}"/>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grpSp>
        <p:nvGrpSpPr>
          <p:cNvPr id="4" name="Group 3">
            <a:extLst>
              <a:ext uri="{FF2B5EF4-FFF2-40B4-BE49-F238E27FC236}">
                <a16:creationId xmlns:a16="http://schemas.microsoft.com/office/drawing/2014/main" id="{EF4F2594-FB02-01F7-45B1-457F6B8C0BB7}"/>
              </a:ext>
            </a:extLst>
          </p:cNvPr>
          <p:cNvGrpSpPr/>
          <p:nvPr/>
        </p:nvGrpSpPr>
        <p:grpSpPr>
          <a:xfrm>
            <a:off x="385155" y="2339749"/>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D622F04F-326C-3505-A375-1460CE4C8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95A1928-DC08-EFDC-C27E-34A92C0187F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pic>
        <p:nvPicPr>
          <p:cNvPr id="5" name="Picture 2" descr="Large Language Models (LLMs) | TWIML">
            <a:extLst>
              <a:ext uri="{FF2B5EF4-FFF2-40B4-BE49-F238E27FC236}">
                <a16:creationId xmlns:a16="http://schemas.microsoft.com/office/drawing/2014/main" id="{AF86B02A-098C-2363-D1E7-E2E83F61F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25" y="2729288"/>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A3831AF6-6F90-9DB8-1395-EFD2B61F4492}"/>
              </a:ext>
            </a:extLst>
          </p:cNvPr>
          <p:cNvCxnSpPr>
            <a:cxnSpLocks/>
            <a:stCxn id="3" idx="3"/>
          </p:cNvCxnSpPr>
          <p:nvPr/>
        </p:nvCxnSpPr>
        <p:spPr>
          <a:xfrm flipV="1">
            <a:off x="1616377" y="3543230"/>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F1D406C-EDF8-0007-4B57-D31509A5487B}"/>
              </a:ext>
            </a:extLst>
          </p:cNvPr>
          <p:cNvCxnSpPr>
            <a:stCxn id="1048" idx="3"/>
            <a:endCxn id="5" idx="1"/>
          </p:cNvCxnSpPr>
          <p:nvPr/>
        </p:nvCxnSpPr>
        <p:spPr>
          <a:xfrm flipV="1">
            <a:off x="3165512" y="3547867"/>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7C3CA42-719D-BE66-37BB-F1C07A56E5E9}"/>
              </a:ext>
            </a:extLst>
          </p:cNvPr>
          <p:cNvSpPr txBox="1"/>
          <p:nvPr/>
        </p:nvSpPr>
        <p:spPr>
          <a:xfrm>
            <a:off x="3620125" y="2682140"/>
            <a:ext cx="1724831" cy="369332"/>
          </a:xfrm>
          <a:prstGeom prst="rect">
            <a:avLst/>
          </a:prstGeom>
          <a:noFill/>
        </p:spPr>
        <p:txBody>
          <a:bodyPr wrap="none" rtlCol="0">
            <a:spAutoFit/>
          </a:bodyPr>
          <a:lstStyle/>
          <a:p>
            <a:r>
              <a:rPr lang="en-US" b="1" dirty="0"/>
              <a:t>Approximation</a:t>
            </a:r>
          </a:p>
        </p:txBody>
      </p:sp>
      <p:cxnSp>
        <p:nvCxnSpPr>
          <p:cNvPr id="44" name="Connector: Elbow 43">
            <a:extLst>
              <a:ext uri="{FF2B5EF4-FFF2-40B4-BE49-F238E27FC236}">
                <a16:creationId xmlns:a16="http://schemas.microsoft.com/office/drawing/2014/main" id="{37E02B86-EF24-D9C9-6C21-38927F7AE576}"/>
              </a:ext>
            </a:extLst>
          </p:cNvPr>
          <p:cNvCxnSpPr>
            <a:cxnSpLocks/>
            <a:stCxn id="5" idx="2"/>
            <a:endCxn id="1048" idx="2"/>
          </p:cNvCxnSpPr>
          <p:nvPr/>
        </p:nvCxnSpPr>
        <p:spPr>
          <a:xfrm rot="5400000" flipH="1">
            <a:off x="3397460" y="3325202"/>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C055EA08-DED0-D232-C53E-7A2FAD2F2A4F}"/>
              </a:ext>
            </a:extLst>
          </p:cNvPr>
          <p:cNvSpPr txBox="1"/>
          <p:nvPr/>
        </p:nvSpPr>
        <p:spPr>
          <a:xfrm>
            <a:off x="2768534" y="4220192"/>
            <a:ext cx="1465016" cy="369332"/>
          </a:xfrm>
          <a:prstGeom prst="rect">
            <a:avLst/>
          </a:prstGeom>
          <a:noFill/>
        </p:spPr>
        <p:txBody>
          <a:bodyPr wrap="none" rtlCol="0">
            <a:spAutoFit/>
          </a:bodyPr>
          <a:lstStyle/>
          <a:p>
            <a:r>
              <a:rPr lang="en-US" dirty="0"/>
              <a:t>Approx Code</a:t>
            </a:r>
          </a:p>
        </p:txBody>
      </p:sp>
      <p:sp>
        <p:nvSpPr>
          <p:cNvPr id="52" name="TextBox 51">
            <a:extLst>
              <a:ext uri="{FF2B5EF4-FFF2-40B4-BE49-F238E27FC236}">
                <a16:creationId xmlns:a16="http://schemas.microsoft.com/office/drawing/2014/main" id="{C48B0B07-9B87-3E90-6354-4114D453250F}"/>
              </a:ext>
            </a:extLst>
          </p:cNvPr>
          <p:cNvSpPr txBox="1"/>
          <p:nvPr/>
        </p:nvSpPr>
        <p:spPr>
          <a:xfrm>
            <a:off x="2966891" y="2116775"/>
            <a:ext cx="1273426" cy="369332"/>
          </a:xfrm>
          <a:prstGeom prst="rect">
            <a:avLst/>
          </a:prstGeom>
          <a:noFill/>
        </p:spPr>
        <p:txBody>
          <a:bodyPr wrap="none" rtlCol="0">
            <a:spAutoFit/>
          </a:bodyPr>
          <a:lstStyle/>
          <a:p>
            <a:r>
              <a:rPr lang="en-US" dirty="0"/>
              <a:t>Feedbacks</a:t>
            </a:r>
          </a:p>
        </p:txBody>
      </p:sp>
      <p:sp>
        <p:nvSpPr>
          <p:cNvPr id="53" name="TextBox 52">
            <a:extLst>
              <a:ext uri="{FF2B5EF4-FFF2-40B4-BE49-F238E27FC236}">
                <a16:creationId xmlns:a16="http://schemas.microsoft.com/office/drawing/2014/main" id="{651AF3CA-D476-48F0-0694-CC4A5C5A468B}"/>
              </a:ext>
            </a:extLst>
          </p:cNvPr>
          <p:cNvSpPr txBox="1"/>
          <p:nvPr/>
        </p:nvSpPr>
        <p:spPr>
          <a:xfrm>
            <a:off x="2881210" y="3250843"/>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55" name="Group 54">
            <a:extLst>
              <a:ext uri="{FF2B5EF4-FFF2-40B4-BE49-F238E27FC236}">
                <a16:creationId xmlns:a16="http://schemas.microsoft.com/office/drawing/2014/main" id="{CF82F7F8-53EF-57B7-12E2-0A33EA7718D3}"/>
              </a:ext>
            </a:extLst>
          </p:cNvPr>
          <p:cNvGrpSpPr/>
          <p:nvPr/>
        </p:nvGrpSpPr>
        <p:grpSpPr>
          <a:xfrm>
            <a:off x="5663285" y="2018075"/>
            <a:ext cx="1498037" cy="2347051"/>
            <a:chOff x="5569162" y="2192575"/>
            <a:chExt cx="1498037" cy="2347051"/>
          </a:xfrm>
        </p:grpSpPr>
        <p:grpSp>
          <p:nvGrpSpPr>
            <p:cNvPr id="34" name="Group 33">
              <a:extLst>
                <a:ext uri="{FF2B5EF4-FFF2-40B4-BE49-F238E27FC236}">
                  <a16:creationId xmlns:a16="http://schemas.microsoft.com/office/drawing/2014/main" id="{BD33E9E7-43F5-F992-8DD6-CE9F1C6632C9}"/>
                </a:ext>
              </a:extLst>
            </p:cNvPr>
            <p:cNvGrpSpPr/>
            <p:nvPr/>
          </p:nvGrpSpPr>
          <p:grpSpPr>
            <a:xfrm>
              <a:off x="5569162" y="2561907"/>
              <a:ext cx="1459852" cy="1977719"/>
              <a:chOff x="5583122" y="2387407"/>
              <a:chExt cx="1459852" cy="1977719"/>
            </a:xfrm>
          </p:grpSpPr>
          <p:sp>
            <p:nvSpPr>
              <p:cNvPr id="25" name="Rectangle 24">
                <a:extLst>
                  <a:ext uri="{FF2B5EF4-FFF2-40B4-BE49-F238E27FC236}">
                    <a16:creationId xmlns:a16="http://schemas.microsoft.com/office/drawing/2014/main" id="{3B834B35-7E01-BB8E-AB0B-A636B7551DE1}"/>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6" descr="File Icon Vector Symbol Design Illustration 26629319 Vector Art at Vecteezy">
                <a:extLst>
                  <a:ext uri="{FF2B5EF4-FFF2-40B4-BE49-F238E27FC236}">
                    <a16:creationId xmlns:a16="http://schemas.microsoft.com/office/drawing/2014/main" id="{1A964EBD-C30C-8AAD-04CA-2D248A718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253C2C9C-C41D-A70B-DC2F-E91AD8EE7A28}"/>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54" name="TextBox 53">
              <a:extLst>
                <a:ext uri="{FF2B5EF4-FFF2-40B4-BE49-F238E27FC236}">
                  <a16:creationId xmlns:a16="http://schemas.microsoft.com/office/drawing/2014/main" id="{BA3AD6EF-A4A0-A197-8FCC-03BC988BC041}"/>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58" name="TextBox 57">
            <a:extLst>
              <a:ext uri="{FF2B5EF4-FFF2-40B4-BE49-F238E27FC236}">
                <a16:creationId xmlns:a16="http://schemas.microsoft.com/office/drawing/2014/main" id="{9BFC4595-CCDE-69FC-F136-6BD199668224}"/>
              </a:ext>
            </a:extLst>
          </p:cNvPr>
          <p:cNvSpPr txBox="1"/>
          <p:nvPr/>
        </p:nvSpPr>
        <p:spPr>
          <a:xfrm>
            <a:off x="5679820" y="4459172"/>
            <a:ext cx="1303690" cy="369332"/>
          </a:xfrm>
          <a:prstGeom prst="rect">
            <a:avLst/>
          </a:prstGeom>
          <a:noFill/>
        </p:spPr>
        <p:txBody>
          <a:bodyPr wrap="none" rtlCol="0">
            <a:spAutoFit/>
          </a:bodyPr>
          <a:lstStyle/>
          <a:p>
            <a:r>
              <a:rPr lang="en-US" dirty="0"/>
              <a:t>3. </a:t>
            </a:r>
            <a:r>
              <a:rPr lang="en-US"/>
              <a:t>Type Info</a:t>
            </a:r>
            <a:endParaRPr lang="en-US" dirty="0"/>
          </a:p>
        </p:txBody>
      </p:sp>
      <p:sp>
        <p:nvSpPr>
          <p:cNvPr id="1027" name="TextBox 1026">
            <a:extLst>
              <a:ext uri="{FF2B5EF4-FFF2-40B4-BE49-F238E27FC236}">
                <a16:creationId xmlns:a16="http://schemas.microsoft.com/office/drawing/2014/main" id="{A768555B-BFE3-32F0-27FB-A8875CD16BC7}"/>
              </a:ext>
            </a:extLst>
          </p:cNvPr>
          <p:cNvSpPr txBox="1"/>
          <p:nvPr/>
        </p:nvSpPr>
        <p:spPr>
          <a:xfrm>
            <a:off x="3170584" y="1606719"/>
            <a:ext cx="2925416" cy="369332"/>
          </a:xfrm>
          <a:prstGeom prst="rect">
            <a:avLst/>
          </a:prstGeom>
          <a:noFill/>
        </p:spPr>
        <p:txBody>
          <a:bodyPr wrap="none" rtlCol="0">
            <a:spAutoFit/>
          </a:bodyPr>
          <a:lstStyle/>
          <a:p>
            <a:r>
              <a:rPr lang="en-US" i="1" dirty="0"/>
              <a:t>Predictive Program Analysis</a:t>
            </a:r>
          </a:p>
        </p:txBody>
      </p:sp>
      <p:cxnSp>
        <p:nvCxnSpPr>
          <p:cNvPr id="1029" name="Straight Arrow Connector 1028">
            <a:extLst>
              <a:ext uri="{FF2B5EF4-FFF2-40B4-BE49-F238E27FC236}">
                <a16:creationId xmlns:a16="http://schemas.microsoft.com/office/drawing/2014/main" id="{859F24C1-C9E6-D825-08E1-EED42EB5517E}"/>
              </a:ext>
            </a:extLst>
          </p:cNvPr>
          <p:cNvCxnSpPr/>
          <p:nvPr/>
        </p:nvCxnSpPr>
        <p:spPr>
          <a:xfrm>
            <a:off x="7503664" y="2396149"/>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0" name="TextBox 1029">
            <a:extLst>
              <a:ext uri="{FF2B5EF4-FFF2-40B4-BE49-F238E27FC236}">
                <a16:creationId xmlns:a16="http://schemas.microsoft.com/office/drawing/2014/main" id="{A74D0163-E1C0-E45B-3767-E3D16C428DF1}"/>
              </a:ext>
            </a:extLst>
          </p:cNvPr>
          <p:cNvSpPr txBox="1"/>
          <p:nvPr/>
        </p:nvSpPr>
        <p:spPr>
          <a:xfrm>
            <a:off x="7567991" y="2052162"/>
            <a:ext cx="1160254" cy="646331"/>
          </a:xfrm>
          <a:prstGeom prst="rect">
            <a:avLst/>
          </a:prstGeom>
          <a:noFill/>
        </p:spPr>
        <p:txBody>
          <a:bodyPr wrap="none" rtlCol="0">
            <a:spAutoFit/>
          </a:bodyPr>
          <a:lstStyle/>
          <a:p>
            <a:pPr algn="ctr"/>
            <a:r>
              <a:rPr lang="en-US" dirty="0"/>
              <a:t>Data-flow</a:t>
            </a:r>
          </a:p>
          <a:p>
            <a:pPr algn="ctr"/>
            <a:r>
              <a:rPr lang="en-US" dirty="0"/>
              <a:t>Analysis</a:t>
            </a:r>
          </a:p>
        </p:txBody>
      </p:sp>
      <p:sp>
        <p:nvSpPr>
          <p:cNvPr id="1032" name="TextBox 1031">
            <a:extLst>
              <a:ext uri="{FF2B5EF4-FFF2-40B4-BE49-F238E27FC236}">
                <a16:creationId xmlns:a16="http://schemas.microsoft.com/office/drawing/2014/main" id="{C02BD7FF-403F-3049-4058-071D9EF0E0C2}"/>
              </a:ext>
            </a:extLst>
          </p:cNvPr>
          <p:cNvSpPr txBox="1"/>
          <p:nvPr/>
        </p:nvSpPr>
        <p:spPr>
          <a:xfrm>
            <a:off x="8698776" y="2211483"/>
            <a:ext cx="2649636" cy="369332"/>
          </a:xfrm>
          <a:prstGeom prst="rect">
            <a:avLst/>
          </a:prstGeom>
          <a:noFill/>
        </p:spPr>
        <p:txBody>
          <a:bodyPr wrap="none" rtlCol="0">
            <a:spAutoFit/>
          </a:bodyPr>
          <a:lstStyle/>
          <a:p>
            <a:r>
              <a:rPr lang="en-US" dirty="0"/>
              <a:t>Data Dependence Graph</a:t>
            </a:r>
          </a:p>
        </p:txBody>
      </p:sp>
      <p:cxnSp>
        <p:nvCxnSpPr>
          <p:cNvPr id="1033" name="Straight Arrow Connector 1032">
            <a:extLst>
              <a:ext uri="{FF2B5EF4-FFF2-40B4-BE49-F238E27FC236}">
                <a16:creationId xmlns:a16="http://schemas.microsoft.com/office/drawing/2014/main" id="{01A22449-FF10-7459-F799-9DA2A66AFA8B}"/>
              </a:ext>
            </a:extLst>
          </p:cNvPr>
          <p:cNvCxnSpPr/>
          <p:nvPr/>
        </p:nvCxnSpPr>
        <p:spPr>
          <a:xfrm>
            <a:off x="7512150" y="3533274"/>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4" name="TextBox 1033">
            <a:extLst>
              <a:ext uri="{FF2B5EF4-FFF2-40B4-BE49-F238E27FC236}">
                <a16:creationId xmlns:a16="http://schemas.microsoft.com/office/drawing/2014/main" id="{7B431B92-3AB8-34DD-22D9-9EDB55F24E45}"/>
              </a:ext>
            </a:extLst>
          </p:cNvPr>
          <p:cNvSpPr txBox="1"/>
          <p:nvPr/>
        </p:nvSpPr>
        <p:spPr>
          <a:xfrm>
            <a:off x="7576477" y="3189287"/>
            <a:ext cx="1168397" cy="923330"/>
          </a:xfrm>
          <a:prstGeom prst="rect">
            <a:avLst/>
          </a:prstGeom>
          <a:noFill/>
        </p:spPr>
        <p:txBody>
          <a:bodyPr wrap="none" rtlCol="0">
            <a:spAutoFit/>
          </a:bodyPr>
          <a:lstStyle/>
          <a:p>
            <a:r>
              <a:rPr lang="en-US" dirty="0"/>
              <a:t>Exception</a:t>
            </a:r>
          </a:p>
          <a:p>
            <a:r>
              <a:rPr lang="en-US" dirty="0"/>
              <a:t>Handling</a:t>
            </a:r>
          </a:p>
          <a:p>
            <a:r>
              <a:rPr lang="en-US" dirty="0"/>
              <a:t>Analysis</a:t>
            </a:r>
          </a:p>
        </p:txBody>
      </p:sp>
      <p:sp>
        <p:nvSpPr>
          <p:cNvPr id="1035" name="TextBox 1034">
            <a:extLst>
              <a:ext uri="{FF2B5EF4-FFF2-40B4-BE49-F238E27FC236}">
                <a16:creationId xmlns:a16="http://schemas.microsoft.com/office/drawing/2014/main" id="{899E134C-9052-7917-E326-A6751F7BA900}"/>
              </a:ext>
            </a:extLst>
          </p:cNvPr>
          <p:cNvSpPr txBox="1"/>
          <p:nvPr/>
        </p:nvSpPr>
        <p:spPr>
          <a:xfrm>
            <a:off x="8809201" y="3250843"/>
            <a:ext cx="2110962" cy="646331"/>
          </a:xfrm>
          <a:prstGeom prst="rect">
            <a:avLst/>
          </a:prstGeom>
          <a:noFill/>
        </p:spPr>
        <p:txBody>
          <a:bodyPr wrap="none" rtlCol="0">
            <a:spAutoFit/>
          </a:bodyPr>
          <a:lstStyle/>
          <a:p>
            <a:pPr algn="ctr"/>
            <a:r>
              <a:rPr lang="en-US" dirty="0"/>
              <a:t>Exception Handling</a:t>
            </a:r>
          </a:p>
          <a:p>
            <a:pPr algn="ctr"/>
            <a:r>
              <a:rPr lang="en-US" dirty="0"/>
              <a:t>Recommendation</a:t>
            </a:r>
          </a:p>
        </p:txBody>
      </p:sp>
      <p:cxnSp>
        <p:nvCxnSpPr>
          <p:cNvPr id="1036" name="Straight Arrow Connector 1035">
            <a:extLst>
              <a:ext uri="{FF2B5EF4-FFF2-40B4-BE49-F238E27FC236}">
                <a16:creationId xmlns:a16="http://schemas.microsoft.com/office/drawing/2014/main" id="{70B73CC0-2557-AD8F-5C9F-7F70AAE260B0}"/>
              </a:ext>
            </a:extLst>
          </p:cNvPr>
          <p:cNvCxnSpPr/>
          <p:nvPr/>
        </p:nvCxnSpPr>
        <p:spPr>
          <a:xfrm>
            <a:off x="7503664" y="4555191"/>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7" name="TextBox 1036">
            <a:extLst>
              <a:ext uri="{FF2B5EF4-FFF2-40B4-BE49-F238E27FC236}">
                <a16:creationId xmlns:a16="http://schemas.microsoft.com/office/drawing/2014/main" id="{5D671903-8D9D-0139-5A12-81B99834FA79}"/>
              </a:ext>
            </a:extLst>
          </p:cNvPr>
          <p:cNvSpPr txBox="1"/>
          <p:nvPr/>
        </p:nvSpPr>
        <p:spPr>
          <a:xfrm>
            <a:off x="7567991" y="4211204"/>
            <a:ext cx="1468672" cy="923330"/>
          </a:xfrm>
          <a:prstGeom prst="rect">
            <a:avLst/>
          </a:prstGeom>
          <a:noFill/>
        </p:spPr>
        <p:txBody>
          <a:bodyPr wrap="none" rtlCol="0">
            <a:spAutoFit/>
          </a:bodyPr>
          <a:lstStyle/>
          <a:p>
            <a:pPr algn="ctr"/>
            <a:r>
              <a:rPr lang="en-US" dirty="0"/>
              <a:t>Import</a:t>
            </a:r>
          </a:p>
          <a:p>
            <a:pPr algn="ctr"/>
            <a:r>
              <a:rPr lang="en-US" dirty="0"/>
              <a:t>Statement</a:t>
            </a:r>
          </a:p>
          <a:p>
            <a:pPr algn="ctr"/>
            <a:r>
              <a:rPr lang="en-US" dirty="0" err="1"/>
              <a:t>Recomender</a:t>
            </a:r>
            <a:endParaRPr lang="en-US" dirty="0"/>
          </a:p>
        </p:txBody>
      </p:sp>
      <p:sp>
        <p:nvSpPr>
          <p:cNvPr id="1038" name="TextBox 1037">
            <a:extLst>
              <a:ext uri="{FF2B5EF4-FFF2-40B4-BE49-F238E27FC236}">
                <a16:creationId xmlns:a16="http://schemas.microsoft.com/office/drawing/2014/main" id="{FE1496A6-F0FC-4152-FD6D-50A13DC79E6E}"/>
              </a:ext>
            </a:extLst>
          </p:cNvPr>
          <p:cNvSpPr txBox="1"/>
          <p:nvPr/>
        </p:nvSpPr>
        <p:spPr>
          <a:xfrm>
            <a:off x="8868527" y="4382536"/>
            <a:ext cx="2050369" cy="369332"/>
          </a:xfrm>
          <a:prstGeom prst="rect">
            <a:avLst/>
          </a:prstGeom>
          <a:noFill/>
        </p:spPr>
        <p:txBody>
          <a:bodyPr wrap="none" rtlCol="0">
            <a:spAutoFit/>
          </a:bodyPr>
          <a:lstStyle/>
          <a:p>
            <a:r>
              <a:rPr lang="en-US" dirty="0"/>
              <a:t>Import Statements</a:t>
            </a:r>
          </a:p>
        </p:txBody>
      </p:sp>
      <p:sp>
        <p:nvSpPr>
          <p:cNvPr id="1039" name="TextBox 1038">
            <a:extLst>
              <a:ext uri="{FF2B5EF4-FFF2-40B4-BE49-F238E27FC236}">
                <a16:creationId xmlns:a16="http://schemas.microsoft.com/office/drawing/2014/main" id="{17A3CF41-25FC-F972-906A-6981A0B8629F}"/>
              </a:ext>
            </a:extLst>
          </p:cNvPr>
          <p:cNvSpPr txBox="1"/>
          <p:nvPr/>
        </p:nvSpPr>
        <p:spPr>
          <a:xfrm>
            <a:off x="8148118" y="1617993"/>
            <a:ext cx="2345707" cy="369332"/>
          </a:xfrm>
          <a:prstGeom prst="rect">
            <a:avLst/>
          </a:prstGeom>
          <a:noFill/>
        </p:spPr>
        <p:txBody>
          <a:bodyPr wrap="none" rtlCol="0">
            <a:spAutoFit/>
          </a:bodyPr>
          <a:lstStyle/>
          <a:p>
            <a:r>
              <a:rPr lang="en-US" i="1" dirty="0"/>
              <a:t>Downstream PA Tasks</a:t>
            </a:r>
          </a:p>
        </p:txBody>
      </p:sp>
      <p:sp>
        <p:nvSpPr>
          <p:cNvPr id="2" name="Diamond 1">
            <a:extLst>
              <a:ext uri="{FF2B5EF4-FFF2-40B4-BE49-F238E27FC236}">
                <a16:creationId xmlns:a16="http://schemas.microsoft.com/office/drawing/2014/main" id="{DD348B3F-D47D-3BD7-26AD-B0BFE9790C8D}"/>
              </a:ext>
            </a:extLst>
          </p:cNvPr>
          <p:cNvSpPr/>
          <p:nvPr/>
        </p:nvSpPr>
        <p:spPr>
          <a:xfrm>
            <a:off x="2443053" y="2211483"/>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93B9B-2941-265A-072E-6EBC743F9692}"/>
              </a:ext>
            </a:extLst>
          </p:cNvPr>
          <p:cNvSpPr txBox="1"/>
          <p:nvPr/>
        </p:nvSpPr>
        <p:spPr>
          <a:xfrm>
            <a:off x="1879001" y="2026817"/>
            <a:ext cx="744948" cy="369332"/>
          </a:xfrm>
          <a:prstGeom prst="rect">
            <a:avLst/>
          </a:prstGeom>
          <a:noFill/>
        </p:spPr>
        <p:txBody>
          <a:bodyPr wrap="none" rtlCol="0">
            <a:spAutoFit/>
          </a:bodyPr>
          <a:lstStyle/>
          <a:p>
            <a:r>
              <a:rPr lang="en-US" i="1" dirty="0"/>
              <a:t>Corr?</a:t>
            </a:r>
          </a:p>
        </p:txBody>
      </p:sp>
      <p:cxnSp>
        <p:nvCxnSpPr>
          <p:cNvPr id="8" name="Connector: Elbow 7">
            <a:extLst>
              <a:ext uri="{FF2B5EF4-FFF2-40B4-BE49-F238E27FC236}">
                <a16:creationId xmlns:a16="http://schemas.microsoft.com/office/drawing/2014/main" id="{A96D16C1-15BE-8EBB-5BAF-8E125FDE5574}"/>
              </a:ext>
            </a:extLst>
          </p:cNvPr>
          <p:cNvCxnSpPr>
            <a:stCxn id="2" idx="3"/>
            <a:endCxn id="30" idx="0"/>
          </p:cNvCxnSpPr>
          <p:nvPr/>
        </p:nvCxnSpPr>
        <p:spPr>
          <a:xfrm>
            <a:off x="2768534" y="2396149"/>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09273A7-039F-69BD-99E8-1CD7D5638F87}"/>
              </a:ext>
            </a:extLst>
          </p:cNvPr>
          <p:cNvSpPr txBox="1"/>
          <p:nvPr/>
        </p:nvSpPr>
        <p:spPr>
          <a:xfrm>
            <a:off x="2687499" y="2327432"/>
            <a:ext cx="474810" cy="369332"/>
          </a:xfrm>
          <a:prstGeom prst="rect">
            <a:avLst/>
          </a:prstGeom>
          <a:noFill/>
        </p:spPr>
        <p:txBody>
          <a:bodyPr wrap="none" rtlCol="0">
            <a:spAutoFit/>
          </a:bodyPr>
          <a:lstStyle/>
          <a:p>
            <a:r>
              <a:rPr lang="en-US" i="1" dirty="0"/>
              <a:t>No</a:t>
            </a:r>
          </a:p>
        </p:txBody>
      </p:sp>
      <p:cxnSp>
        <p:nvCxnSpPr>
          <p:cNvPr id="13" name="Connector: Elbow 12">
            <a:extLst>
              <a:ext uri="{FF2B5EF4-FFF2-40B4-BE49-F238E27FC236}">
                <a16:creationId xmlns:a16="http://schemas.microsoft.com/office/drawing/2014/main" id="{0C5DEA28-51CB-750B-0927-9B6B6BAA6395}"/>
              </a:ext>
            </a:extLst>
          </p:cNvPr>
          <p:cNvCxnSpPr>
            <a:stCxn id="2" idx="0"/>
          </p:cNvCxnSpPr>
          <p:nvPr/>
        </p:nvCxnSpPr>
        <p:spPr>
          <a:xfrm rot="5400000" flipH="1" flipV="1">
            <a:off x="4130168" y="678367"/>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6795751E-48E9-33E6-02C0-82327D2F2449}"/>
              </a:ext>
            </a:extLst>
          </p:cNvPr>
          <p:cNvSpPr txBox="1"/>
          <p:nvPr/>
        </p:nvSpPr>
        <p:spPr>
          <a:xfrm>
            <a:off x="2667002" y="1915666"/>
            <a:ext cx="528543" cy="369332"/>
          </a:xfrm>
          <a:prstGeom prst="rect">
            <a:avLst/>
          </a:prstGeom>
          <a:noFill/>
        </p:spPr>
        <p:txBody>
          <a:bodyPr wrap="none" rtlCol="0">
            <a:spAutoFit/>
          </a:bodyPr>
          <a:lstStyle/>
          <a:p>
            <a:r>
              <a:rPr lang="en-US" i="1" dirty="0"/>
              <a:t>Yes</a:t>
            </a:r>
          </a:p>
        </p:txBody>
      </p:sp>
      <p:cxnSp>
        <p:nvCxnSpPr>
          <p:cNvPr id="18" name="Connector: Elbow 17">
            <a:extLst>
              <a:ext uri="{FF2B5EF4-FFF2-40B4-BE49-F238E27FC236}">
                <a16:creationId xmlns:a16="http://schemas.microsoft.com/office/drawing/2014/main" id="{6744984E-E821-9E01-90C0-79CCBF5C6FEC}"/>
              </a:ext>
            </a:extLst>
          </p:cNvPr>
          <p:cNvCxnSpPr>
            <a:cxnSpLocks/>
            <a:endCxn id="58" idx="1"/>
          </p:cNvCxnSpPr>
          <p:nvPr/>
        </p:nvCxnSpPr>
        <p:spPr>
          <a:xfrm rot="16200000" flipH="1">
            <a:off x="4275855" y="3239873"/>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9A517ABF-00CE-1434-466E-87E3FBA8AA6F}"/>
              </a:ext>
            </a:extLst>
          </p:cNvPr>
          <p:cNvCxnSpPr>
            <a:endCxn id="2" idx="2"/>
          </p:cNvCxnSpPr>
          <p:nvPr/>
        </p:nvCxnSpPr>
        <p:spPr>
          <a:xfrm flipV="1">
            <a:off x="2605324" y="2580815"/>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Arrow: Curved Down 6">
            <a:extLst>
              <a:ext uri="{FF2B5EF4-FFF2-40B4-BE49-F238E27FC236}">
                <a16:creationId xmlns:a16="http://schemas.microsoft.com/office/drawing/2014/main" id="{F53813C4-1CF8-422E-0318-9E20EA53419B}"/>
              </a:ext>
            </a:extLst>
          </p:cNvPr>
          <p:cNvSpPr/>
          <p:nvPr/>
        </p:nvSpPr>
        <p:spPr>
          <a:xfrm>
            <a:off x="3081274" y="2442397"/>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Down 15">
            <a:extLst>
              <a:ext uri="{FF2B5EF4-FFF2-40B4-BE49-F238E27FC236}">
                <a16:creationId xmlns:a16="http://schemas.microsoft.com/office/drawing/2014/main" id="{ECA652B4-019F-4595-CCD0-B300630E26D5}"/>
              </a:ext>
            </a:extLst>
          </p:cNvPr>
          <p:cNvSpPr/>
          <p:nvPr/>
        </p:nvSpPr>
        <p:spPr>
          <a:xfrm flipH="1" flipV="1">
            <a:off x="3027459" y="3925554"/>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757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Rectangle 1023">
            <a:extLst>
              <a:ext uri="{FF2B5EF4-FFF2-40B4-BE49-F238E27FC236}">
                <a16:creationId xmlns:a16="http://schemas.microsoft.com/office/drawing/2014/main" id="{47416AEF-E42A-F2C1-0754-AA534BDFC4FF}"/>
              </a:ext>
            </a:extLst>
          </p:cNvPr>
          <p:cNvSpPr/>
          <p:nvPr/>
        </p:nvSpPr>
        <p:spPr>
          <a:xfrm>
            <a:off x="1934706" y="1987326"/>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A26D10B-352F-3038-3DA8-EA9DDF450A23}"/>
              </a:ext>
            </a:extLst>
          </p:cNvPr>
          <p:cNvGrpSpPr/>
          <p:nvPr/>
        </p:nvGrpSpPr>
        <p:grpSpPr>
          <a:xfrm>
            <a:off x="1911947" y="2693415"/>
            <a:ext cx="1407758" cy="1446681"/>
            <a:chOff x="8496952" y="1761065"/>
            <a:chExt cx="1407758" cy="1446681"/>
          </a:xfrm>
        </p:grpSpPr>
        <p:pic>
          <p:nvPicPr>
            <p:cNvPr id="1048" name="Picture 4" descr="Compiler Explorer - CLion Plugin | Marketplace">
              <a:extLst>
                <a:ext uri="{FF2B5EF4-FFF2-40B4-BE49-F238E27FC236}">
                  <a16:creationId xmlns:a16="http://schemas.microsoft.com/office/drawing/2014/main" id="{D0BEDA62-7EDA-EA62-E580-49FF979B6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1070" name="TextBox 1069">
              <a:extLst>
                <a:ext uri="{FF2B5EF4-FFF2-40B4-BE49-F238E27FC236}">
                  <a16:creationId xmlns:a16="http://schemas.microsoft.com/office/drawing/2014/main" id="{AE8D1864-3CA4-6C95-7AD8-B7EADA3D6F1C}"/>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grpSp>
        <p:nvGrpSpPr>
          <p:cNvPr id="4" name="Group 3">
            <a:extLst>
              <a:ext uri="{FF2B5EF4-FFF2-40B4-BE49-F238E27FC236}">
                <a16:creationId xmlns:a16="http://schemas.microsoft.com/office/drawing/2014/main" id="{EF4F2594-FB02-01F7-45B1-457F6B8C0BB7}"/>
              </a:ext>
            </a:extLst>
          </p:cNvPr>
          <p:cNvGrpSpPr/>
          <p:nvPr/>
        </p:nvGrpSpPr>
        <p:grpSpPr>
          <a:xfrm>
            <a:off x="587741" y="2335252"/>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D622F04F-326C-3505-A375-1460CE4C8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95A1928-DC08-EFDC-C27E-34A92C0187F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pic>
        <p:nvPicPr>
          <p:cNvPr id="5" name="Picture 2" descr="Large Language Models (LLMs) | TWIML">
            <a:extLst>
              <a:ext uri="{FF2B5EF4-FFF2-40B4-BE49-F238E27FC236}">
                <a16:creationId xmlns:a16="http://schemas.microsoft.com/office/drawing/2014/main" id="{AF86B02A-098C-2363-D1E7-E2E83F61F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25" y="2729288"/>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A3831AF6-6F90-9DB8-1395-EFD2B61F4492}"/>
              </a:ext>
            </a:extLst>
          </p:cNvPr>
          <p:cNvCxnSpPr>
            <a:cxnSpLocks/>
          </p:cNvCxnSpPr>
          <p:nvPr/>
        </p:nvCxnSpPr>
        <p:spPr>
          <a:xfrm flipV="1">
            <a:off x="1626232" y="3538733"/>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F1D406C-EDF8-0007-4B57-D31509A5487B}"/>
              </a:ext>
            </a:extLst>
          </p:cNvPr>
          <p:cNvCxnSpPr>
            <a:stCxn id="1048" idx="3"/>
            <a:endCxn id="5" idx="1"/>
          </p:cNvCxnSpPr>
          <p:nvPr/>
        </p:nvCxnSpPr>
        <p:spPr>
          <a:xfrm flipV="1">
            <a:off x="3165512" y="3547867"/>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7C3CA42-719D-BE66-37BB-F1C07A56E5E9}"/>
              </a:ext>
            </a:extLst>
          </p:cNvPr>
          <p:cNvSpPr txBox="1"/>
          <p:nvPr/>
        </p:nvSpPr>
        <p:spPr>
          <a:xfrm>
            <a:off x="3620125" y="2682140"/>
            <a:ext cx="1724831" cy="369332"/>
          </a:xfrm>
          <a:prstGeom prst="rect">
            <a:avLst/>
          </a:prstGeom>
          <a:noFill/>
        </p:spPr>
        <p:txBody>
          <a:bodyPr wrap="none" rtlCol="0">
            <a:spAutoFit/>
          </a:bodyPr>
          <a:lstStyle/>
          <a:p>
            <a:r>
              <a:rPr lang="en-US" b="1" dirty="0"/>
              <a:t>Approximation</a:t>
            </a:r>
          </a:p>
        </p:txBody>
      </p:sp>
      <p:cxnSp>
        <p:nvCxnSpPr>
          <p:cNvPr id="44" name="Connector: Elbow 43">
            <a:extLst>
              <a:ext uri="{FF2B5EF4-FFF2-40B4-BE49-F238E27FC236}">
                <a16:creationId xmlns:a16="http://schemas.microsoft.com/office/drawing/2014/main" id="{37E02B86-EF24-D9C9-6C21-38927F7AE576}"/>
              </a:ext>
            </a:extLst>
          </p:cNvPr>
          <p:cNvCxnSpPr>
            <a:cxnSpLocks/>
            <a:stCxn id="5" idx="2"/>
            <a:endCxn id="1048" idx="2"/>
          </p:cNvCxnSpPr>
          <p:nvPr/>
        </p:nvCxnSpPr>
        <p:spPr>
          <a:xfrm rot="5400000" flipH="1">
            <a:off x="3397460" y="3325202"/>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C055EA08-DED0-D232-C53E-7A2FAD2F2A4F}"/>
              </a:ext>
            </a:extLst>
          </p:cNvPr>
          <p:cNvSpPr txBox="1"/>
          <p:nvPr/>
        </p:nvSpPr>
        <p:spPr>
          <a:xfrm>
            <a:off x="2768534" y="4220192"/>
            <a:ext cx="1465016" cy="369332"/>
          </a:xfrm>
          <a:prstGeom prst="rect">
            <a:avLst/>
          </a:prstGeom>
          <a:noFill/>
        </p:spPr>
        <p:txBody>
          <a:bodyPr wrap="none" rtlCol="0">
            <a:spAutoFit/>
          </a:bodyPr>
          <a:lstStyle/>
          <a:p>
            <a:r>
              <a:rPr lang="en-US" dirty="0"/>
              <a:t>Approx Code</a:t>
            </a:r>
          </a:p>
        </p:txBody>
      </p:sp>
      <p:sp>
        <p:nvSpPr>
          <p:cNvPr id="52" name="TextBox 51">
            <a:extLst>
              <a:ext uri="{FF2B5EF4-FFF2-40B4-BE49-F238E27FC236}">
                <a16:creationId xmlns:a16="http://schemas.microsoft.com/office/drawing/2014/main" id="{C48B0B07-9B87-3E90-6354-4114D453250F}"/>
              </a:ext>
            </a:extLst>
          </p:cNvPr>
          <p:cNvSpPr txBox="1"/>
          <p:nvPr/>
        </p:nvSpPr>
        <p:spPr>
          <a:xfrm>
            <a:off x="2966891" y="2116775"/>
            <a:ext cx="1273426" cy="369332"/>
          </a:xfrm>
          <a:prstGeom prst="rect">
            <a:avLst/>
          </a:prstGeom>
          <a:noFill/>
        </p:spPr>
        <p:txBody>
          <a:bodyPr wrap="none" rtlCol="0">
            <a:spAutoFit/>
          </a:bodyPr>
          <a:lstStyle/>
          <a:p>
            <a:r>
              <a:rPr lang="en-US" dirty="0"/>
              <a:t>Feedbacks</a:t>
            </a:r>
          </a:p>
        </p:txBody>
      </p:sp>
      <p:sp>
        <p:nvSpPr>
          <p:cNvPr id="53" name="TextBox 52">
            <a:extLst>
              <a:ext uri="{FF2B5EF4-FFF2-40B4-BE49-F238E27FC236}">
                <a16:creationId xmlns:a16="http://schemas.microsoft.com/office/drawing/2014/main" id="{651AF3CA-D476-48F0-0694-CC4A5C5A468B}"/>
              </a:ext>
            </a:extLst>
          </p:cNvPr>
          <p:cNvSpPr txBox="1"/>
          <p:nvPr/>
        </p:nvSpPr>
        <p:spPr>
          <a:xfrm>
            <a:off x="2881210" y="3250843"/>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55" name="Group 54">
            <a:extLst>
              <a:ext uri="{FF2B5EF4-FFF2-40B4-BE49-F238E27FC236}">
                <a16:creationId xmlns:a16="http://schemas.microsoft.com/office/drawing/2014/main" id="{CF82F7F8-53EF-57B7-12E2-0A33EA7718D3}"/>
              </a:ext>
            </a:extLst>
          </p:cNvPr>
          <p:cNvGrpSpPr/>
          <p:nvPr/>
        </p:nvGrpSpPr>
        <p:grpSpPr>
          <a:xfrm>
            <a:off x="5663285" y="2018075"/>
            <a:ext cx="1498037" cy="2347051"/>
            <a:chOff x="5569162" y="2192575"/>
            <a:chExt cx="1498037" cy="2347051"/>
          </a:xfrm>
        </p:grpSpPr>
        <p:grpSp>
          <p:nvGrpSpPr>
            <p:cNvPr id="34" name="Group 33">
              <a:extLst>
                <a:ext uri="{FF2B5EF4-FFF2-40B4-BE49-F238E27FC236}">
                  <a16:creationId xmlns:a16="http://schemas.microsoft.com/office/drawing/2014/main" id="{BD33E9E7-43F5-F992-8DD6-CE9F1C6632C9}"/>
                </a:ext>
              </a:extLst>
            </p:cNvPr>
            <p:cNvGrpSpPr/>
            <p:nvPr/>
          </p:nvGrpSpPr>
          <p:grpSpPr>
            <a:xfrm>
              <a:off x="5569162" y="2561907"/>
              <a:ext cx="1459852" cy="1977719"/>
              <a:chOff x="5583122" y="2387407"/>
              <a:chExt cx="1459852" cy="1977719"/>
            </a:xfrm>
          </p:grpSpPr>
          <p:sp>
            <p:nvSpPr>
              <p:cNvPr id="25" name="Rectangle 24">
                <a:extLst>
                  <a:ext uri="{FF2B5EF4-FFF2-40B4-BE49-F238E27FC236}">
                    <a16:creationId xmlns:a16="http://schemas.microsoft.com/office/drawing/2014/main" id="{3B834B35-7E01-BB8E-AB0B-A636B7551DE1}"/>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6" descr="File Icon Vector Symbol Design Illustration 26629319 Vector Art at Vecteezy">
                <a:extLst>
                  <a:ext uri="{FF2B5EF4-FFF2-40B4-BE49-F238E27FC236}">
                    <a16:creationId xmlns:a16="http://schemas.microsoft.com/office/drawing/2014/main" id="{1A964EBD-C30C-8AAD-04CA-2D248A718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253C2C9C-C41D-A70B-DC2F-E91AD8EE7A28}"/>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54" name="TextBox 53">
              <a:extLst>
                <a:ext uri="{FF2B5EF4-FFF2-40B4-BE49-F238E27FC236}">
                  <a16:creationId xmlns:a16="http://schemas.microsoft.com/office/drawing/2014/main" id="{BA3AD6EF-A4A0-A197-8FCC-03BC988BC041}"/>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58" name="TextBox 57">
            <a:extLst>
              <a:ext uri="{FF2B5EF4-FFF2-40B4-BE49-F238E27FC236}">
                <a16:creationId xmlns:a16="http://schemas.microsoft.com/office/drawing/2014/main" id="{9BFC4595-CCDE-69FC-F136-6BD199668224}"/>
              </a:ext>
            </a:extLst>
          </p:cNvPr>
          <p:cNvSpPr txBox="1"/>
          <p:nvPr/>
        </p:nvSpPr>
        <p:spPr>
          <a:xfrm>
            <a:off x="5679820" y="4459172"/>
            <a:ext cx="1303690" cy="369332"/>
          </a:xfrm>
          <a:prstGeom prst="rect">
            <a:avLst/>
          </a:prstGeom>
          <a:noFill/>
        </p:spPr>
        <p:txBody>
          <a:bodyPr wrap="none" rtlCol="0">
            <a:spAutoFit/>
          </a:bodyPr>
          <a:lstStyle/>
          <a:p>
            <a:r>
              <a:rPr lang="en-US" dirty="0"/>
              <a:t>3. Type Info</a:t>
            </a:r>
          </a:p>
        </p:txBody>
      </p:sp>
      <p:sp>
        <p:nvSpPr>
          <p:cNvPr id="1027" name="TextBox 1026">
            <a:extLst>
              <a:ext uri="{FF2B5EF4-FFF2-40B4-BE49-F238E27FC236}">
                <a16:creationId xmlns:a16="http://schemas.microsoft.com/office/drawing/2014/main" id="{A768555B-BFE3-32F0-27FB-A8875CD16BC7}"/>
              </a:ext>
            </a:extLst>
          </p:cNvPr>
          <p:cNvSpPr txBox="1"/>
          <p:nvPr/>
        </p:nvSpPr>
        <p:spPr>
          <a:xfrm>
            <a:off x="3170584" y="1606719"/>
            <a:ext cx="3114442" cy="369332"/>
          </a:xfrm>
          <a:prstGeom prst="rect">
            <a:avLst/>
          </a:prstGeom>
          <a:noFill/>
        </p:spPr>
        <p:txBody>
          <a:bodyPr wrap="none" rtlCol="0">
            <a:spAutoFit/>
          </a:bodyPr>
          <a:lstStyle/>
          <a:p>
            <a:r>
              <a:rPr lang="en-US" b="1" i="1" dirty="0"/>
              <a:t>Predictive Program Analysis</a:t>
            </a:r>
          </a:p>
        </p:txBody>
      </p:sp>
      <p:cxnSp>
        <p:nvCxnSpPr>
          <p:cNvPr id="1029" name="Straight Arrow Connector 1028">
            <a:extLst>
              <a:ext uri="{FF2B5EF4-FFF2-40B4-BE49-F238E27FC236}">
                <a16:creationId xmlns:a16="http://schemas.microsoft.com/office/drawing/2014/main" id="{859F24C1-C9E6-D825-08E1-EED42EB5517E}"/>
              </a:ext>
            </a:extLst>
          </p:cNvPr>
          <p:cNvCxnSpPr>
            <a:cxnSpLocks/>
          </p:cNvCxnSpPr>
          <p:nvPr/>
        </p:nvCxnSpPr>
        <p:spPr>
          <a:xfrm>
            <a:off x="7503664" y="2396149"/>
            <a:ext cx="5245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0" name="TextBox 1029">
            <a:extLst>
              <a:ext uri="{FF2B5EF4-FFF2-40B4-BE49-F238E27FC236}">
                <a16:creationId xmlns:a16="http://schemas.microsoft.com/office/drawing/2014/main" id="{A74D0163-E1C0-E45B-3767-E3D16C428DF1}"/>
              </a:ext>
            </a:extLst>
          </p:cNvPr>
          <p:cNvSpPr txBox="1"/>
          <p:nvPr/>
        </p:nvSpPr>
        <p:spPr>
          <a:xfrm>
            <a:off x="7958277" y="2081768"/>
            <a:ext cx="1160254" cy="646331"/>
          </a:xfrm>
          <a:prstGeom prst="rect">
            <a:avLst/>
          </a:prstGeom>
          <a:noFill/>
        </p:spPr>
        <p:txBody>
          <a:bodyPr wrap="none" rtlCol="0">
            <a:spAutoFit/>
          </a:bodyPr>
          <a:lstStyle/>
          <a:p>
            <a:pPr algn="ctr"/>
            <a:r>
              <a:rPr lang="en-US" dirty="0"/>
              <a:t>Data-flow</a:t>
            </a:r>
          </a:p>
          <a:p>
            <a:pPr algn="ctr"/>
            <a:r>
              <a:rPr lang="en-US" dirty="0"/>
              <a:t>Analysis</a:t>
            </a:r>
          </a:p>
        </p:txBody>
      </p:sp>
      <p:cxnSp>
        <p:nvCxnSpPr>
          <p:cNvPr id="1033" name="Straight Arrow Connector 1032">
            <a:extLst>
              <a:ext uri="{FF2B5EF4-FFF2-40B4-BE49-F238E27FC236}">
                <a16:creationId xmlns:a16="http://schemas.microsoft.com/office/drawing/2014/main" id="{01A22449-FF10-7459-F799-9DA2A66AFA8B}"/>
              </a:ext>
            </a:extLst>
          </p:cNvPr>
          <p:cNvCxnSpPr>
            <a:cxnSpLocks/>
          </p:cNvCxnSpPr>
          <p:nvPr/>
        </p:nvCxnSpPr>
        <p:spPr>
          <a:xfrm>
            <a:off x="7514219" y="3429592"/>
            <a:ext cx="5139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4" name="TextBox 1033">
            <a:extLst>
              <a:ext uri="{FF2B5EF4-FFF2-40B4-BE49-F238E27FC236}">
                <a16:creationId xmlns:a16="http://schemas.microsoft.com/office/drawing/2014/main" id="{7B431B92-3AB8-34DD-22D9-9EDB55F24E45}"/>
              </a:ext>
            </a:extLst>
          </p:cNvPr>
          <p:cNvSpPr txBox="1"/>
          <p:nvPr/>
        </p:nvSpPr>
        <p:spPr>
          <a:xfrm>
            <a:off x="8020633" y="3002224"/>
            <a:ext cx="1168397" cy="923330"/>
          </a:xfrm>
          <a:prstGeom prst="rect">
            <a:avLst/>
          </a:prstGeom>
          <a:noFill/>
        </p:spPr>
        <p:txBody>
          <a:bodyPr wrap="none" rtlCol="0">
            <a:spAutoFit/>
          </a:bodyPr>
          <a:lstStyle/>
          <a:p>
            <a:r>
              <a:rPr lang="en-US" dirty="0"/>
              <a:t>Exception</a:t>
            </a:r>
          </a:p>
          <a:p>
            <a:r>
              <a:rPr lang="en-US" dirty="0"/>
              <a:t>Handling</a:t>
            </a:r>
          </a:p>
          <a:p>
            <a:r>
              <a:rPr lang="en-US" dirty="0"/>
              <a:t>Analysis</a:t>
            </a:r>
          </a:p>
        </p:txBody>
      </p:sp>
      <p:cxnSp>
        <p:nvCxnSpPr>
          <p:cNvPr id="1036" name="Straight Arrow Connector 1035">
            <a:extLst>
              <a:ext uri="{FF2B5EF4-FFF2-40B4-BE49-F238E27FC236}">
                <a16:creationId xmlns:a16="http://schemas.microsoft.com/office/drawing/2014/main" id="{70B73CC0-2557-AD8F-5C9F-7F70AAE260B0}"/>
              </a:ext>
            </a:extLst>
          </p:cNvPr>
          <p:cNvCxnSpPr>
            <a:cxnSpLocks/>
          </p:cNvCxnSpPr>
          <p:nvPr/>
        </p:nvCxnSpPr>
        <p:spPr>
          <a:xfrm>
            <a:off x="7512150" y="4555191"/>
            <a:ext cx="5139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7" name="TextBox 1036">
            <a:extLst>
              <a:ext uri="{FF2B5EF4-FFF2-40B4-BE49-F238E27FC236}">
                <a16:creationId xmlns:a16="http://schemas.microsoft.com/office/drawing/2014/main" id="{5D671903-8D9D-0139-5A12-81B99834FA79}"/>
              </a:ext>
            </a:extLst>
          </p:cNvPr>
          <p:cNvSpPr txBox="1"/>
          <p:nvPr/>
        </p:nvSpPr>
        <p:spPr>
          <a:xfrm>
            <a:off x="7870496" y="4091660"/>
            <a:ext cx="1468672" cy="923330"/>
          </a:xfrm>
          <a:prstGeom prst="rect">
            <a:avLst/>
          </a:prstGeom>
          <a:noFill/>
        </p:spPr>
        <p:txBody>
          <a:bodyPr wrap="none" rtlCol="0">
            <a:spAutoFit/>
          </a:bodyPr>
          <a:lstStyle/>
          <a:p>
            <a:pPr algn="ctr"/>
            <a:r>
              <a:rPr lang="en-US" dirty="0"/>
              <a:t>Import</a:t>
            </a:r>
          </a:p>
          <a:p>
            <a:pPr algn="ctr"/>
            <a:r>
              <a:rPr lang="en-US" dirty="0"/>
              <a:t>Statement</a:t>
            </a:r>
          </a:p>
          <a:p>
            <a:pPr algn="ctr"/>
            <a:r>
              <a:rPr lang="en-US" dirty="0" err="1"/>
              <a:t>Recomender</a:t>
            </a:r>
            <a:endParaRPr lang="en-US" dirty="0"/>
          </a:p>
        </p:txBody>
      </p:sp>
      <p:sp>
        <p:nvSpPr>
          <p:cNvPr id="1039" name="TextBox 1038">
            <a:extLst>
              <a:ext uri="{FF2B5EF4-FFF2-40B4-BE49-F238E27FC236}">
                <a16:creationId xmlns:a16="http://schemas.microsoft.com/office/drawing/2014/main" id="{17A3CF41-25FC-F972-906A-6981A0B8629F}"/>
              </a:ext>
            </a:extLst>
          </p:cNvPr>
          <p:cNvSpPr txBox="1"/>
          <p:nvPr/>
        </p:nvSpPr>
        <p:spPr>
          <a:xfrm>
            <a:off x="7991737" y="1648743"/>
            <a:ext cx="1097545" cy="369332"/>
          </a:xfrm>
          <a:prstGeom prst="rect">
            <a:avLst/>
          </a:prstGeom>
          <a:noFill/>
        </p:spPr>
        <p:txBody>
          <a:bodyPr wrap="none" rtlCol="0">
            <a:spAutoFit/>
          </a:bodyPr>
          <a:lstStyle/>
          <a:p>
            <a:r>
              <a:rPr lang="en-US" b="1" i="1" dirty="0"/>
              <a:t>PA Tasks</a:t>
            </a:r>
          </a:p>
        </p:txBody>
      </p:sp>
      <p:sp>
        <p:nvSpPr>
          <p:cNvPr id="2" name="Diamond 1">
            <a:extLst>
              <a:ext uri="{FF2B5EF4-FFF2-40B4-BE49-F238E27FC236}">
                <a16:creationId xmlns:a16="http://schemas.microsoft.com/office/drawing/2014/main" id="{DD348B3F-D47D-3BD7-26AD-B0BFE9790C8D}"/>
              </a:ext>
            </a:extLst>
          </p:cNvPr>
          <p:cNvSpPr/>
          <p:nvPr/>
        </p:nvSpPr>
        <p:spPr>
          <a:xfrm>
            <a:off x="2443053" y="2211483"/>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93B9B-2941-265A-072E-6EBC743F9692}"/>
              </a:ext>
            </a:extLst>
          </p:cNvPr>
          <p:cNvSpPr txBox="1"/>
          <p:nvPr/>
        </p:nvSpPr>
        <p:spPr>
          <a:xfrm>
            <a:off x="1879001" y="2026817"/>
            <a:ext cx="744948" cy="369332"/>
          </a:xfrm>
          <a:prstGeom prst="rect">
            <a:avLst/>
          </a:prstGeom>
          <a:noFill/>
        </p:spPr>
        <p:txBody>
          <a:bodyPr wrap="none" rtlCol="0">
            <a:spAutoFit/>
          </a:bodyPr>
          <a:lstStyle/>
          <a:p>
            <a:r>
              <a:rPr lang="en-US" i="1" dirty="0"/>
              <a:t>Corr?</a:t>
            </a:r>
          </a:p>
        </p:txBody>
      </p:sp>
      <p:cxnSp>
        <p:nvCxnSpPr>
          <p:cNvPr id="8" name="Connector: Elbow 7">
            <a:extLst>
              <a:ext uri="{FF2B5EF4-FFF2-40B4-BE49-F238E27FC236}">
                <a16:creationId xmlns:a16="http://schemas.microsoft.com/office/drawing/2014/main" id="{A96D16C1-15BE-8EBB-5BAF-8E125FDE5574}"/>
              </a:ext>
            </a:extLst>
          </p:cNvPr>
          <p:cNvCxnSpPr>
            <a:stCxn id="2" idx="3"/>
            <a:endCxn id="30" idx="0"/>
          </p:cNvCxnSpPr>
          <p:nvPr/>
        </p:nvCxnSpPr>
        <p:spPr>
          <a:xfrm>
            <a:off x="2768534" y="2396149"/>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09273A7-039F-69BD-99E8-1CD7D5638F87}"/>
              </a:ext>
            </a:extLst>
          </p:cNvPr>
          <p:cNvSpPr txBox="1"/>
          <p:nvPr/>
        </p:nvSpPr>
        <p:spPr>
          <a:xfrm>
            <a:off x="2687499" y="2327432"/>
            <a:ext cx="474810" cy="369332"/>
          </a:xfrm>
          <a:prstGeom prst="rect">
            <a:avLst/>
          </a:prstGeom>
          <a:noFill/>
        </p:spPr>
        <p:txBody>
          <a:bodyPr wrap="none" rtlCol="0">
            <a:spAutoFit/>
          </a:bodyPr>
          <a:lstStyle/>
          <a:p>
            <a:r>
              <a:rPr lang="en-US" i="1" dirty="0"/>
              <a:t>No</a:t>
            </a:r>
          </a:p>
        </p:txBody>
      </p:sp>
      <p:cxnSp>
        <p:nvCxnSpPr>
          <p:cNvPr id="13" name="Connector: Elbow 12">
            <a:extLst>
              <a:ext uri="{FF2B5EF4-FFF2-40B4-BE49-F238E27FC236}">
                <a16:creationId xmlns:a16="http://schemas.microsoft.com/office/drawing/2014/main" id="{0C5DEA28-51CB-750B-0927-9B6B6BAA6395}"/>
              </a:ext>
            </a:extLst>
          </p:cNvPr>
          <p:cNvCxnSpPr>
            <a:stCxn id="2" idx="0"/>
          </p:cNvCxnSpPr>
          <p:nvPr/>
        </p:nvCxnSpPr>
        <p:spPr>
          <a:xfrm rot="5400000" flipH="1" flipV="1">
            <a:off x="4130168" y="678367"/>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6795751E-48E9-33E6-02C0-82327D2F2449}"/>
              </a:ext>
            </a:extLst>
          </p:cNvPr>
          <p:cNvSpPr txBox="1"/>
          <p:nvPr/>
        </p:nvSpPr>
        <p:spPr>
          <a:xfrm>
            <a:off x="2667002" y="1915666"/>
            <a:ext cx="528543" cy="369332"/>
          </a:xfrm>
          <a:prstGeom prst="rect">
            <a:avLst/>
          </a:prstGeom>
          <a:noFill/>
        </p:spPr>
        <p:txBody>
          <a:bodyPr wrap="none" rtlCol="0">
            <a:spAutoFit/>
          </a:bodyPr>
          <a:lstStyle/>
          <a:p>
            <a:r>
              <a:rPr lang="en-US" i="1" dirty="0"/>
              <a:t>Yes</a:t>
            </a:r>
          </a:p>
        </p:txBody>
      </p:sp>
      <p:cxnSp>
        <p:nvCxnSpPr>
          <p:cNvPr id="18" name="Connector: Elbow 17">
            <a:extLst>
              <a:ext uri="{FF2B5EF4-FFF2-40B4-BE49-F238E27FC236}">
                <a16:creationId xmlns:a16="http://schemas.microsoft.com/office/drawing/2014/main" id="{6744984E-E821-9E01-90C0-79CCBF5C6FEC}"/>
              </a:ext>
            </a:extLst>
          </p:cNvPr>
          <p:cNvCxnSpPr>
            <a:cxnSpLocks/>
            <a:endCxn id="58" idx="1"/>
          </p:cNvCxnSpPr>
          <p:nvPr/>
        </p:nvCxnSpPr>
        <p:spPr>
          <a:xfrm rot="16200000" flipH="1">
            <a:off x="4275855" y="3239873"/>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9A517ABF-00CE-1434-466E-87E3FBA8AA6F}"/>
              </a:ext>
            </a:extLst>
          </p:cNvPr>
          <p:cNvCxnSpPr>
            <a:endCxn id="2" idx="2"/>
          </p:cNvCxnSpPr>
          <p:nvPr/>
        </p:nvCxnSpPr>
        <p:spPr>
          <a:xfrm flipV="1">
            <a:off x="2605324" y="2580815"/>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Arrow: Curved Down 6">
            <a:extLst>
              <a:ext uri="{FF2B5EF4-FFF2-40B4-BE49-F238E27FC236}">
                <a16:creationId xmlns:a16="http://schemas.microsoft.com/office/drawing/2014/main" id="{F53813C4-1CF8-422E-0318-9E20EA53419B}"/>
              </a:ext>
            </a:extLst>
          </p:cNvPr>
          <p:cNvSpPr/>
          <p:nvPr/>
        </p:nvSpPr>
        <p:spPr>
          <a:xfrm>
            <a:off x="3081274" y="2442397"/>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Down 15">
            <a:extLst>
              <a:ext uri="{FF2B5EF4-FFF2-40B4-BE49-F238E27FC236}">
                <a16:creationId xmlns:a16="http://schemas.microsoft.com/office/drawing/2014/main" id="{ECA652B4-019F-4595-CCD0-B300630E26D5}"/>
              </a:ext>
            </a:extLst>
          </p:cNvPr>
          <p:cNvSpPr/>
          <p:nvPr/>
        </p:nvSpPr>
        <p:spPr>
          <a:xfrm flipH="1" flipV="1">
            <a:off x="3027459" y="3925554"/>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106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385155" y="2519363"/>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903535" y="502298"/>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954" y="1244260"/>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93B7F459-5B5D-E882-1D0D-D860AB6EE6EF}"/>
              </a:ext>
            </a:extLst>
          </p:cNvPr>
          <p:cNvCxnSpPr>
            <a:cxnSpLocks/>
          </p:cNvCxnSpPr>
          <p:nvPr/>
        </p:nvCxnSpPr>
        <p:spPr>
          <a:xfrm flipV="1">
            <a:off x="2595061" y="2053705"/>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4ECBEB8-FEAB-AAEF-1B36-A2D04213ED8D}"/>
              </a:ext>
            </a:extLst>
          </p:cNvPr>
          <p:cNvCxnSpPr>
            <a:stCxn id="7" idx="3"/>
            <a:endCxn id="9" idx="1"/>
          </p:cNvCxnSpPr>
          <p:nvPr/>
        </p:nvCxnSpPr>
        <p:spPr>
          <a:xfrm flipV="1">
            <a:off x="4134341" y="2062839"/>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2E23FA8-8EAA-E07C-CDA0-A95866635B4B}"/>
              </a:ext>
            </a:extLst>
          </p:cNvPr>
          <p:cNvSpPr txBox="1"/>
          <p:nvPr/>
        </p:nvSpPr>
        <p:spPr>
          <a:xfrm>
            <a:off x="4588954" y="1197112"/>
            <a:ext cx="1724831" cy="369332"/>
          </a:xfrm>
          <a:prstGeom prst="rect">
            <a:avLst/>
          </a:prstGeom>
          <a:noFill/>
        </p:spPr>
        <p:txBody>
          <a:bodyPr wrap="none" rtlCol="0">
            <a:spAutoFit/>
          </a:bodyPr>
          <a:lstStyle/>
          <a:p>
            <a:r>
              <a:rPr lang="en-US" b="1" dirty="0"/>
              <a:t>Approximation</a:t>
            </a:r>
          </a:p>
        </p:txBody>
      </p:sp>
      <p:cxnSp>
        <p:nvCxnSpPr>
          <p:cNvPr id="13" name="Connector: Elbow 12">
            <a:extLst>
              <a:ext uri="{FF2B5EF4-FFF2-40B4-BE49-F238E27FC236}">
                <a16:creationId xmlns:a16="http://schemas.microsoft.com/office/drawing/2014/main" id="{A6248E65-F1D2-DFCF-BCD9-0DADA9EAFD0D}"/>
              </a:ext>
            </a:extLst>
          </p:cNvPr>
          <p:cNvCxnSpPr>
            <a:cxnSpLocks/>
            <a:stCxn id="9" idx="2"/>
            <a:endCxn id="7" idx="2"/>
          </p:cNvCxnSpPr>
          <p:nvPr/>
        </p:nvCxnSpPr>
        <p:spPr>
          <a:xfrm rot="5400000" flipH="1">
            <a:off x="4366289" y="1840174"/>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E91A103-2878-A4D3-D10F-350E406B8E34}"/>
              </a:ext>
            </a:extLst>
          </p:cNvPr>
          <p:cNvSpPr txBox="1"/>
          <p:nvPr/>
        </p:nvSpPr>
        <p:spPr>
          <a:xfrm>
            <a:off x="3737363" y="2735164"/>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3935720" y="631747"/>
            <a:ext cx="1273426" cy="369332"/>
          </a:xfrm>
          <a:prstGeom prst="rect">
            <a:avLst/>
          </a:prstGeom>
          <a:noFill/>
        </p:spPr>
        <p:txBody>
          <a:bodyPr wrap="none" rtlCol="0">
            <a:spAutoFit/>
          </a:bodyPr>
          <a:lstStyle/>
          <a:p>
            <a:r>
              <a:rPr lang="en-US" dirty="0"/>
              <a:t>Feedbacks</a:t>
            </a:r>
          </a:p>
        </p:txBody>
      </p:sp>
      <p:sp>
        <p:nvSpPr>
          <p:cNvPr id="16" name="TextBox 15">
            <a:extLst>
              <a:ext uri="{FF2B5EF4-FFF2-40B4-BE49-F238E27FC236}">
                <a16:creationId xmlns:a16="http://schemas.microsoft.com/office/drawing/2014/main" id="{2F35E96B-A8F5-283C-0F8A-1F4338D18875}"/>
              </a:ext>
            </a:extLst>
          </p:cNvPr>
          <p:cNvSpPr txBox="1"/>
          <p:nvPr/>
        </p:nvSpPr>
        <p:spPr>
          <a:xfrm>
            <a:off x="3850039" y="1765815"/>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6632114" y="533047"/>
            <a:ext cx="1498037" cy="2347051"/>
            <a:chOff x="5569162" y="2192575"/>
            <a:chExt cx="1498037" cy="2347051"/>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561907"/>
              <a:ext cx="1459852" cy="1977719"/>
              <a:chOff x="5583122" y="2387407"/>
              <a:chExt cx="1459852" cy="1977719"/>
            </a:xfrm>
          </p:grpSpPr>
          <p:sp>
            <p:nvSpPr>
              <p:cNvPr id="21" name="Rectangle 20">
                <a:extLst>
                  <a:ext uri="{FF2B5EF4-FFF2-40B4-BE49-F238E27FC236}">
                    <a16:creationId xmlns:a16="http://schemas.microsoft.com/office/drawing/2014/main" id="{38C376C7-F657-922E-87F0-7CA13E3DF538}"/>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23" name="TextBox 22">
            <a:extLst>
              <a:ext uri="{FF2B5EF4-FFF2-40B4-BE49-F238E27FC236}">
                <a16:creationId xmlns:a16="http://schemas.microsoft.com/office/drawing/2014/main" id="{8C2E1028-CA9A-25A5-5321-C6EE45C852B0}"/>
              </a:ext>
            </a:extLst>
          </p:cNvPr>
          <p:cNvSpPr txBox="1"/>
          <p:nvPr/>
        </p:nvSpPr>
        <p:spPr>
          <a:xfrm>
            <a:off x="6648649" y="2974144"/>
            <a:ext cx="1303690" cy="369332"/>
          </a:xfrm>
          <a:prstGeom prst="rect">
            <a:avLst/>
          </a:prstGeom>
          <a:noFill/>
        </p:spPr>
        <p:txBody>
          <a:bodyPr wrap="none" rtlCol="0">
            <a:spAutoFit/>
          </a:bodyPr>
          <a:lstStyle/>
          <a:p>
            <a:r>
              <a:rPr lang="en-US" dirty="0"/>
              <a:t>3. Type Info</a:t>
            </a:r>
          </a:p>
        </p:txBody>
      </p:sp>
      <p:sp>
        <p:nvSpPr>
          <p:cNvPr id="24" name="TextBox 23">
            <a:extLst>
              <a:ext uri="{FF2B5EF4-FFF2-40B4-BE49-F238E27FC236}">
                <a16:creationId xmlns:a16="http://schemas.microsoft.com/office/drawing/2014/main" id="{182010FC-B34A-EA06-F4CD-C5C737087776}"/>
              </a:ext>
            </a:extLst>
          </p:cNvPr>
          <p:cNvSpPr txBox="1"/>
          <p:nvPr/>
        </p:nvSpPr>
        <p:spPr>
          <a:xfrm>
            <a:off x="4533249" y="110826"/>
            <a:ext cx="2256259" cy="369332"/>
          </a:xfrm>
          <a:prstGeom prst="rect">
            <a:avLst/>
          </a:prstGeom>
          <a:noFill/>
        </p:spPr>
        <p:txBody>
          <a:bodyPr wrap="none" rtlCol="0">
            <a:spAutoFit/>
          </a:bodyPr>
          <a:lstStyle/>
          <a:p>
            <a:r>
              <a:rPr lang="en-US" b="1" i="1" dirty="0"/>
              <a:t>Predictive Static Code</a:t>
            </a:r>
          </a:p>
        </p:txBody>
      </p:sp>
      <p:sp>
        <p:nvSpPr>
          <p:cNvPr id="25" name="Diamond 24">
            <a:extLst>
              <a:ext uri="{FF2B5EF4-FFF2-40B4-BE49-F238E27FC236}">
                <a16:creationId xmlns:a16="http://schemas.microsoft.com/office/drawing/2014/main" id="{D0E958EB-17CE-176B-D228-27FA88EF262F}"/>
              </a:ext>
            </a:extLst>
          </p:cNvPr>
          <p:cNvSpPr/>
          <p:nvPr/>
        </p:nvSpPr>
        <p:spPr>
          <a:xfrm>
            <a:off x="3411882" y="726455"/>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E2F73E1-FE6F-3441-5D56-2377B4C8292C}"/>
              </a:ext>
            </a:extLst>
          </p:cNvPr>
          <p:cNvSpPr txBox="1"/>
          <p:nvPr/>
        </p:nvSpPr>
        <p:spPr>
          <a:xfrm>
            <a:off x="2847830" y="541789"/>
            <a:ext cx="744948" cy="369332"/>
          </a:xfrm>
          <a:prstGeom prst="rect">
            <a:avLst/>
          </a:prstGeom>
          <a:noFill/>
        </p:spPr>
        <p:txBody>
          <a:bodyPr wrap="none" rtlCol="0">
            <a:spAutoFit/>
          </a:bodyPr>
          <a:lstStyle/>
          <a:p>
            <a:r>
              <a:rPr lang="en-US" i="1" dirty="0"/>
              <a:t>Corr?</a:t>
            </a:r>
          </a:p>
        </p:txBody>
      </p:sp>
      <p:cxnSp>
        <p:nvCxnSpPr>
          <p:cNvPr id="27" name="Connector: Elbow 26">
            <a:extLst>
              <a:ext uri="{FF2B5EF4-FFF2-40B4-BE49-F238E27FC236}">
                <a16:creationId xmlns:a16="http://schemas.microsoft.com/office/drawing/2014/main" id="{63E94B07-7F5E-D6E9-1C5C-A0912B6C1851}"/>
              </a:ext>
            </a:extLst>
          </p:cNvPr>
          <p:cNvCxnSpPr>
            <a:stCxn id="25" idx="3"/>
            <a:endCxn id="12" idx="0"/>
          </p:cNvCxnSpPr>
          <p:nvPr/>
        </p:nvCxnSpPr>
        <p:spPr>
          <a:xfrm>
            <a:off x="3737363" y="911121"/>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D3B6B3A7-EF70-DFAC-D1AA-81B13B7CC078}"/>
              </a:ext>
            </a:extLst>
          </p:cNvPr>
          <p:cNvSpPr txBox="1"/>
          <p:nvPr/>
        </p:nvSpPr>
        <p:spPr>
          <a:xfrm>
            <a:off x="3656328" y="842404"/>
            <a:ext cx="474810" cy="369332"/>
          </a:xfrm>
          <a:prstGeom prst="rect">
            <a:avLst/>
          </a:prstGeom>
          <a:noFill/>
        </p:spPr>
        <p:txBody>
          <a:bodyPr wrap="none" rtlCol="0">
            <a:spAutoFit/>
          </a:bodyPr>
          <a:lstStyle/>
          <a:p>
            <a:r>
              <a:rPr lang="en-US" i="1" dirty="0"/>
              <a:t>No</a:t>
            </a:r>
          </a:p>
        </p:txBody>
      </p:sp>
      <p:cxnSp>
        <p:nvCxnSpPr>
          <p:cNvPr id="29" name="Connector: Elbow 28">
            <a:extLst>
              <a:ext uri="{FF2B5EF4-FFF2-40B4-BE49-F238E27FC236}">
                <a16:creationId xmlns:a16="http://schemas.microsoft.com/office/drawing/2014/main" id="{FAD9896F-C65E-A12A-D3A7-0954D527A8CC}"/>
              </a:ext>
            </a:extLst>
          </p:cNvPr>
          <p:cNvCxnSpPr>
            <a:stCxn id="25" idx="0"/>
          </p:cNvCxnSpPr>
          <p:nvPr/>
        </p:nvCxnSpPr>
        <p:spPr>
          <a:xfrm rot="5400000" flipH="1" flipV="1">
            <a:off x="5098997" y="-806661"/>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104A1B3A-DD49-2674-AA95-FD099218A27F}"/>
              </a:ext>
            </a:extLst>
          </p:cNvPr>
          <p:cNvSpPr txBox="1"/>
          <p:nvPr/>
        </p:nvSpPr>
        <p:spPr>
          <a:xfrm>
            <a:off x="3635831" y="430638"/>
            <a:ext cx="528543" cy="369332"/>
          </a:xfrm>
          <a:prstGeom prst="rect">
            <a:avLst/>
          </a:prstGeom>
          <a:noFill/>
        </p:spPr>
        <p:txBody>
          <a:bodyPr wrap="none" rtlCol="0">
            <a:spAutoFit/>
          </a:bodyPr>
          <a:lstStyle/>
          <a:p>
            <a:r>
              <a:rPr lang="en-US" i="1" dirty="0"/>
              <a:t>Yes</a:t>
            </a:r>
          </a:p>
        </p:txBody>
      </p:sp>
      <p:cxnSp>
        <p:nvCxnSpPr>
          <p:cNvPr id="31" name="Connector: Elbow 30">
            <a:extLst>
              <a:ext uri="{FF2B5EF4-FFF2-40B4-BE49-F238E27FC236}">
                <a16:creationId xmlns:a16="http://schemas.microsoft.com/office/drawing/2014/main" id="{6CE76BF6-7352-A9D0-5D0B-F1CC3D0217C6}"/>
              </a:ext>
            </a:extLst>
          </p:cNvPr>
          <p:cNvCxnSpPr>
            <a:cxnSpLocks/>
            <a:endCxn id="23" idx="1"/>
          </p:cNvCxnSpPr>
          <p:nvPr/>
        </p:nvCxnSpPr>
        <p:spPr>
          <a:xfrm rot="16200000" flipH="1">
            <a:off x="5244684" y="1754845"/>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1647F3C-067B-A2DD-D047-0F1370E986C1}"/>
              </a:ext>
            </a:extLst>
          </p:cNvPr>
          <p:cNvCxnSpPr>
            <a:endCxn id="25" idx="2"/>
          </p:cNvCxnSpPr>
          <p:nvPr/>
        </p:nvCxnSpPr>
        <p:spPr>
          <a:xfrm flipV="1">
            <a:off x="3574153" y="1095787"/>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Arrow: Curved Down 32">
            <a:extLst>
              <a:ext uri="{FF2B5EF4-FFF2-40B4-BE49-F238E27FC236}">
                <a16:creationId xmlns:a16="http://schemas.microsoft.com/office/drawing/2014/main" id="{08D11FDE-4CF8-E1CA-81E4-63B9D6F1BAAA}"/>
              </a:ext>
            </a:extLst>
          </p:cNvPr>
          <p:cNvSpPr/>
          <p:nvPr/>
        </p:nvSpPr>
        <p:spPr>
          <a:xfrm>
            <a:off x="4050103" y="957369"/>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8" y="2440526"/>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26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3" name="Straight Arrow Connector 232">
            <a:extLst>
              <a:ext uri="{FF2B5EF4-FFF2-40B4-BE49-F238E27FC236}">
                <a16:creationId xmlns:a16="http://schemas.microsoft.com/office/drawing/2014/main" id="{344E4550-6901-A0DA-D01F-2FBE2E0D95BB}"/>
              </a:ext>
            </a:extLst>
          </p:cNvPr>
          <p:cNvCxnSpPr>
            <a:cxnSpLocks/>
            <a:stCxn id="16" idx="3"/>
            <a:endCxn id="213" idx="1"/>
          </p:cNvCxnSpPr>
          <p:nvPr/>
        </p:nvCxnSpPr>
        <p:spPr>
          <a:xfrm>
            <a:off x="5869623" y="3671879"/>
            <a:ext cx="592194" cy="1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5FB77D74-5B00-2A84-8365-5574415E95C3}"/>
              </a:ext>
            </a:extLst>
          </p:cNvPr>
          <p:cNvSpPr txBox="1"/>
          <p:nvPr/>
        </p:nvSpPr>
        <p:spPr>
          <a:xfrm>
            <a:off x="5885839" y="3132765"/>
            <a:ext cx="679056" cy="59247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While</a:t>
            </a:r>
          </a:p>
          <a:p>
            <a:r>
              <a:rPr lang="en-US" sz="1100" dirty="0" err="1">
                <a:latin typeface="Courier New" panose="02070309020205020404" pitchFamily="49" charset="0"/>
                <a:cs typeface="Courier New" panose="02070309020205020404" pitchFamily="49" charset="0"/>
              </a:rPr>
              <a:t>stmt</a:t>
            </a:r>
            <a:endParaRPr lang="en-US" sz="110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a:t>
            </a:r>
          </a:p>
        </p:txBody>
      </p:sp>
      <p:grpSp>
        <p:nvGrpSpPr>
          <p:cNvPr id="2" name="Group 1">
            <a:extLst>
              <a:ext uri="{FF2B5EF4-FFF2-40B4-BE49-F238E27FC236}">
                <a16:creationId xmlns:a16="http://schemas.microsoft.com/office/drawing/2014/main" id="{1FB8A7EC-477C-CE89-1F1C-1FF1EA195610}"/>
              </a:ext>
            </a:extLst>
          </p:cNvPr>
          <p:cNvGrpSpPr/>
          <p:nvPr/>
        </p:nvGrpSpPr>
        <p:grpSpPr>
          <a:xfrm>
            <a:off x="6461817" y="2265086"/>
            <a:ext cx="4408369" cy="2879041"/>
            <a:chOff x="6369673" y="2243822"/>
            <a:chExt cx="4408369" cy="2879041"/>
          </a:xfrm>
        </p:grpSpPr>
        <p:sp>
          <p:nvSpPr>
            <p:cNvPr id="213" name="Rectangle 212">
              <a:extLst>
                <a:ext uri="{FF2B5EF4-FFF2-40B4-BE49-F238E27FC236}">
                  <a16:creationId xmlns:a16="http://schemas.microsoft.com/office/drawing/2014/main" id="{C70A0688-8EC2-4D7A-CDC9-344959293E43}"/>
                </a:ext>
              </a:extLst>
            </p:cNvPr>
            <p:cNvSpPr/>
            <p:nvPr/>
          </p:nvSpPr>
          <p:spPr>
            <a:xfrm>
              <a:off x="6369673" y="2243822"/>
              <a:ext cx="4401791" cy="28171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Google Shape;390;p38">
              <a:extLst>
                <a:ext uri="{FF2B5EF4-FFF2-40B4-BE49-F238E27FC236}">
                  <a16:creationId xmlns:a16="http://schemas.microsoft.com/office/drawing/2014/main" id="{36EB0709-683D-C59D-8EE2-B93D00A0F809}"/>
                </a:ext>
              </a:extLst>
            </p:cNvPr>
            <p:cNvSpPr/>
            <p:nvPr/>
          </p:nvSpPr>
          <p:spPr>
            <a:xfrm>
              <a:off x="6374291" y="2251185"/>
              <a:ext cx="4403751" cy="307777"/>
            </a:xfrm>
            <a:prstGeom prst="roundRect">
              <a:avLst>
                <a:gd name="adj" fmla="val 16667"/>
              </a:avLst>
            </a:prstGeom>
            <a:solidFill>
              <a:srgbClr val="A4C2F4"/>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t>Next-Statement Predictor</a:t>
              </a:r>
              <a:endParaRPr sz="1400" dirty="0"/>
            </a:p>
          </p:txBody>
        </p:sp>
        <p:grpSp>
          <p:nvGrpSpPr>
            <p:cNvPr id="241" name="Group 240">
              <a:extLst>
                <a:ext uri="{FF2B5EF4-FFF2-40B4-BE49-F238E27FC236}">
                  <a16:creationId xmlns:a16="http://schemas.microsoft.com/office/drawing/2014/main" id="{F2D8C731-CA92-00AB-B7BC-7D8EB53B422E}"/>
                </a:ext>
              </a:extLst>
            </p:cNvPr>
            <p:cNvGrpSpPr/>
            <p:nvPr/>
          </p:nvGrpSpPr>
          <p:grpSpPr>
            <a:xfrm>
              <a:off x="8918989" y="2640542"/>
              <a:ext cx="1706235" cy="758136"/>
              <a:chOff x="3080654" y="1953472"/>
              <a:chExt cx="1706235" cy="758136"/>
            </a:xfrm>
          </p:grpSpPr>
          <p:sp>
            <p:nvSpPr>
              <p:cNvPr id="219" name="Google Shape;375;p38">
                <a:extLst>
                  <a:ext uri="{FF2B5EF4-FFF2-40B4-BE49-F238E27FC236}">
                    <a16:creationId xmlns:a16="http://schemas.microsoft.com/office/drawing/2014/main" id="{7F336C2A-5AA1-A803-F377-B8EB1E9257C4}"/>
                  </a:ext>
                </a:extLst>
              </p:cNvPr>
              <p:cNvSpPr/>
              <p:nvPr/>
            </p:nvSpPr>
            <p:spPr>
              <a:xfrm>
                <a:off x="3086654" y="1969146"/>
                <a:ext cx="1700235" cy="742462"/>
              </a:xfrm>
              <a:prstGeom prst="roundRect">
                <a:avLst>
                  <a:gd name="adj" fmla="val 16667"/>
                </a:avLst>
              </a:prstGeom>
              <a:solidFill>
                <a:schemeClr val="accent4">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endParaRPr lang="en" sz="1400" dirty="0"/>
              </a:p>
              <a:p>
                <a:pPr algn="ctr"/>
                <a:r>
                  <a:rPr lang="en" dirty="0"/>
                  <a:t>LLM</a:t>
                </a:r>
                <a:endParaRPr dirty="0"/>
              </a:p>
            </p:txBody>
          </p:sp>
          <p:sp>
            <p:nvSpPr>
              <p:cNvPr id="220" name="Google Shape;390;p38">
                <a:extLst>
                  <a:ext uri="{FF2B5EF4-FFF2-40B4-BE49-F238E27FC236}">
                    <a16:creationId xmlns:a16="http://schemas.microsoft.com/office/drawing/2014/main" id="{4CFC6498-9D4F-2F5C-DF9B-CE6CF9783A53}"/>
                  </a:ext>
                </a:extLst>
              </p:cNvPr>
              <p:cNvSpPr/>
              <p:nvPr/>
            </p:nvSpPr>
            <p:spPr>
              <a:xfrm>
                <a:off x="3080654" y="1953472"/>
                <a:ext cx="1694996" cy="259751"/>
              </a:xfrm>
              <a:prstGeom prst="roundRect">
                <a:avLst>
                  <a:gd name="adj" fmla="val 16667"/>
                </a:avLst>
              </a:prstGeom>
              <a:solidFill>
                <a:schemeClr val="accent6">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Value</a:t>
                </a:r>
                <a:r>
                  <a:rPr lang="en" sz="1400" dirty="0"/>
                  <a:t> </a:t>
                </a:r>
                <a:r>
                  <a:rPr lang="en" dirty="0"/>
                  <a:t>Evaluator</a:t>
                </a:r>
                <a:endParaRPr dirty="0"/>
              </a:p>
            </p:txBody>
          </p:sp>
        </p:grpSp>
        <p:sp>
          <p:nvSpPr>
            <p:cNvPr id="221" name="Google Shape;390;p38">
              <a:extLst>
                <a:ext uri="{FF2B5EF4-FFF2-40B4-BE49-F238E27FC236}">
                  <a16:creationId xmlns:a16="http://schemas.microsoft.com/office/drawing/2014/main" id="{C8F4952E-9FB5-0423-9C76-52142DA88608}"/>
                </a:ext>
              </a:extLst>
            </p:cNvPr>
            <p:cNvSpPr/>
            <p:nvPr/>
          </p:nvSpPr>
          <p:spPr>
            <a:xfrm>
              <a:off x="8921989" y="3860264"/>
              <a:ext cx="1706233" cy="619075"/>
            </a:xfrm>
            <a:prstGeom prst="roundRect">
              <a:avLst>
                <a:gd name="adj" fmla="val 16667"/>
              </a:avLst>
            </a:prstGeom>
            <a:solidFill>
              <a:schemeClr val="accent2">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Condition Evaluator</a:t>
              </a:r>
              <a:endParaRPr dirty="0"/>
            </a:p>
          </p:txBody>
        </p:sp>
        <p:cxnSp>
          <p:nvCxnSpPr>
            <p:cNvPr id="222" name="Straight Arrow Connector 221">
              <a:extLst>
                <a:ext uri="{FF2B5EF4-FFF2-40B4-BE49-F238E27FC236}">
                  <a16:creationId xmlns:a16="http://schemas.microsoft.com/office/drawing/2014/main" id="{57A3698E-6D91-B726-995F-64AF738E2F03}"/>
                </a:ext>
              </a:extLst>
            </p:cNvPr>
            <p:cNvCxnSpPr>
              <a:cxnSpLocks/>
            </p:cNvCxnSpPr>
            <p:nvPr/>
          </p:nvCxnSpPr>
          <p:spPr>
            <a:xfrm>
              <a:off x="9740011" y="3379209"/>
              <a:ext cx="0" cy="40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5" name="Flowchart: Magnetic Disk 234">
              <a:extLst>
                <a:ext uri="{FF2B5EF4-FFF2-40B4-BE49-F238E27FC236}">
                  <a16:creationId xmlns:a16="http://schemas.microsoft.com/office/drawing/2014/main" id="{0892076A-6F57-5097-E403-BC69A3373E22}"/>
                </a:ext>
              </a:extLst>
            </p:cNvPr>
            <p:cNvSpPr/>
            <p:nvPr/>
          </p:nvSpPr>
          <p:spPr>
            <a:xfrm>
              <a:off x="6958201" y="3271523"/>
              <a:ext cx="813488" cy="460332"/>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a:t>
              </a:r>
            </a:p>
          </p:txBody>
        </p:sp>
        <p:sp>
          <p:nvSpPr>
            <p:cNvPr id="237" name="TextBox 236">
              <a:extLst>
                <a:ext uri="{FF2B5EF4-FFF2-40B4-BE49-F238E27FC236}">
                  <a16:creationId xmlns:a16="http://schemas.microsoft.com/office/drawing/2014/main" id="{FB91A7D9-CFE5-FDE5-48F4-888E57FAA5F4}"/>
                </a:ext>
              </a:extLst>
            </p:cNvPr>
            <p:cNvSpPr txBox="1"/>
            <p:nvPr/>
          </p:nvSpPr>
          <p:spPr>
            <a:xfrm>
              <a:off x="6590062" y="2581425"/>
              <a:ext cx="1566198" cy="369332"/>
            </a:xfrm>
            <a:prstGeom prst="rect">
              <a:avLst/>
            </a:prstGeom>
            <a:noFill/>
            <a:ln>
              <a:solidFill>
                <a:schemeClr val="tx1"/>
              </a:solidFill>
            </a:ln>
          </p:spPr>
          <p:txBody>
            <a:bodyPr wrap="none" rtlCol="0">
              <a:spAutoFit/>
            </a:bodyPr>
            <a:lstStyle/>
            <a:p>
              <a:r>
                <a:rPr lang="en-US" dirty="0"/>
                <a:t>Condition expr</a:t>
              </a:r>
            </a:p>
          </p:txBody>
        </p:sp>
        <p:sp>
          <p:nvSpPr>
            <p:cNvPr id="238" name="Google Shape;390;p38">
              <a:extLst>
                <a:ext uri="{FF2B5EF4-FFF2-40B4-BE49-F238E27FC236}">
                  <a16:creationId xmlns:a16="http://schemas.microsoft.com/office/drawing/2014/main" id="{386DCC63-9B0D-2051-0C7A-26F0BC2AB0D1}"/>
                </a:ext>
              </a:extLst>
            </p:cNvPr>
            <p:cNvSpPr/>
            <p:nvPr/>
          </p:nvSpPr>
          <p:spPr>
            <a:xfrm>
              <a:off x="6497652" y="3946068"/>
              <a:ext cx="1751018" cy="887460"/>
            </a:xfrm>
            <a:prstGeom prst="roundRect">
              <a:avLst>
                <a:gd name="adj" fmla="val 16667"/>
              </a:avLst>
            </a:prstGeom>
            <a:solidFill>
              <a:schemeClr val="accent6">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Predictive</a:t>
              </a:r>
            </a:p>
            <a:p>
              <a:pPr algn="ctr"/>
              <a:r>
                <a:rPr lang="en" dirty="0"/>
                <a:t>Backward</a:t>
              </a:r>
            </a:p>
            <a:p>
              <a:pPr algn="ctr"/>
              <a:r>
                <a:rPr lang="en" dirty="0"/>
                <a:t>Slicing (PBS)</a:t>
              </a:r>
              <a:endParaRPr dirty="0"/>
            </a:p>
          </p:txBody>
        </p:sp>
        <p:cxnSp>
          <p:nvCxnSpPr>
            <p:cNvPr id="242" name="Straight Arrow Connector 241">
              <a:extLst>
                <a:ext uri="{FF2B5EF4-FFF2-40B4-BE49-F238E27FC236}">
                  <a16:creationId xmlns:a16="http://schemas.microsoft.com/office/drawing/2014/main" id="{76E5F8FF-06E2-05B2-1B09-F44DA44A54A3}"/>
                </a:ext>
              </a:extLst>
            </p:cNvPr>
            <p:cNvCxnSpPr>
              <a:cxnSpLocks/>
              <a:stCxn id="237" idx="3"/>
              <a:endCxn id="220" idx="1"/>
            </p:cNvCxnSpPr>
            <p:nvPr/>
          </p:nvCxnSpPr>
          <p:spPr>
            <a:xfrm>
              <a:off x="8156260" y="2766091"/>
              <a:ext cx="762729" cy="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Connector: Elbow 246">
              <a:extLst>
                <a:ext uri="{FF2B5EF4-FFF2-40B4-BE49-F238E27FC236}">
                  <a16:creationId xmlns:a16="http://schemas.microsoft.com/office/drawing/2014/main" id="{D8D2C0E3-8FC8-CC01-C0FF-2A712836DD2A}"/>
                </a:ext>
              </a:extLst>
            </p:cNvPr>
            <p:cNvCxnSpPr>
              <a:cxnSpLocks/>
              <a:stCxn id="235" idx="4"/>
              <a:endCxn id="219" idx="1"/>
            </p:cNvCxnSpPr>
            <p:nvPr/>
          </p:nvCxnSpPr>
          <p:spPr>
            <a:xfrm flipV="1">
              <a:off x="7771689" y="3027447"/>
              <a:ext cx="1153300" cy="4742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Elbow 273">
              <a:extLst>
                <a:ext uri="{FF2B5EF4-FFF2-40B4-BE49-F238E27FC236}">
                  <a16:creationId xmlns:a16="http://schemas.microsoft.com/office/drawing/2014/main" id="{38528C4C-16B4-64F4-5BB3-ADCC0ED4F7F7}"/>
                </a:ext>
              </a:extLst>
            </p:cNvPr>
            <p:cNvCxnSpPr>
              <a:stCxn id="238" idx="3"/>
            </p:cNvCxnSpPr>
            <p:nvPr/>
          </p:nvCxnSpPr>
          <p:spPr>
            <a:xfrm flipV="1">
              <a:off x="8248670" y="3264568"/>
              <a:ext cx="368116" cy="11252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FBAB319D-CD3C-313E-9C6D-6D34CA8440D5}"/>
                </a:ext>
              </a:extLst>
            </p:cNvPr>
            <p:cNvCxnSpPr>
              <a:cxnSpLocks/>
            </p:cNvCxnSpPr>
            <p:nvPr/>
          </p:nvCxnSpPr>
          <p:spPr>
            <a:xfrm>
              <a:off x="8617227" y="3271523"/>
              <a:ext cx="3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DE792852-849C-1968-0B39-E5B9677EF55C}"/>
                </a:ext>
              </a:extLst>
            </p:cNvPr>
            <p:cNvCxnSpPr>
              <a:cxnSpLocks/>
              <a:stCxn id="221" idx="2"/>
              <a:endCxn id="282" idx="0"/>
            </p:cNvCxnSpPr>
            <p:nvPr/>
          </p:nvCxnSpPr>
          <p:spPr>
            <a:xfrm flipH="1">
              <a:off x="9775105" y="4479339"/>
              <a:ext cx="1" cy="354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TextBox 280">
              <a:extLst>
                <a:ext uri="{FF2B5EF4-FFF2-40B4-BE49-F238E27FC236}">
                  <a16:creationId xmlns:a16="http://schemas.microsoft.com/office/drawing/2014/main" id="{95F24B14-A641-48DD-8AB6-5CE57631D7F3}"/>
                </a:ext>
              </a:extLst>
            </p:cNvPr>
            <p:cNvSpPr txBox="1"/>
            <p:nvPr/>
          </p:nvSpPr>
          <p:spPr>
            <a:xfrm>
              <a:off x="9055174" y="4469274"/>
              <a:ext cx="1243674" cy="338554"/>
            </a:xfrm>
            <a:prstGeom prst="rect">
              <a:avLst/>
            </a:prstGeom>
            <a:noFill/>
          </p:spPr>
          <p:txBody>
            <a:bodyPr wrap="none" rtlCol="0">
              <a:spAutoFit/>
            </a:bodyPr>
            <a:lstStyle/>
            <a:p>
              <a:r>
                <a:rPr lang="en-US" sz="1600" dirty="0"/>
                <a:t>True or False</a:t>
              </a:r>
            </a:p>
          </p:txBody>
        </p:sp>
        <p:sp>
          <p:nvSpPr>
            <p:cNvPr id="282" name="TextBox 281">
              <a:extLst>
                <a:ext uri="{FF2B5EF4-FFF2-40B4-BE49-F238E27FC236}">
                  <a16:creationId xmlns:a16="http://schemas.microsoft.com/office/drawing/2014/main" id="{605F0352-5134-D847-0C13-CBC3000B1DBD}"/>
                </a:ext>
              </a:extLst>
            </p:cNvPr>
            <p:cNvSpPr txBox="1"/>
            <p:nvPr/>
          </p:nvSpPr>
          <p:spPr>
            <a:xfrm>
              <a:off x="9198416" y="4753531"/>
              <a:ext cx="1153377" cy="369332"/>
            </a:xfrm>
            <a:prstGeom prst="rect">
              <a:avLst/>
            </a:prstGeom>
            <a:noFill/>
          </p:spPr>
          <p:txBody>
            <a:bodyPr wrap="square" rtlCol="0">
              <a:spAutoFit/>
            </a:bodyPr>
            <a:lstStyle/>
            <a:p>
              <a:pPr algn="ctr"/>
              <a:r>
                <a:rPr lang="en-US" dirty="0">
                  <a:solidFill>
                    <a:srgbClr val="FF0000"/>
                  </a:solidFill>
                </a:rPr>
                <a:t>next = s</a:t>
              </a:r>
            </a:p>
          </p:txBody>
        </p:sp>
        <p:sp>
          <p:nvSpPr>
            <p:cNvPr id="283" name="TextBox 282">
              <a:extLst>
                <a:ext uri="{FF2B5EF4-FFF2-40B4-BE49-F238E27FC236}">
                  <a16:creationId xmlns:a16="http://schemas.microsoft.com/office/drawing/2014/main" id="{9A03FB4C-8702-175C-DCF0-48BD8A8A628D}"/>
                </a:ext>
              </a:extLst>
            </p:cNvPr>
            <p:cNvSpPr txBox="1"/>
            <p:nvPr/>
          </p:nvSpPr>
          <p:spPr>
            <a:xfrm>
              <a:off x="8847021" y="3391827"/>
              <a:ext cx="1574202" cy="338554"/>
            </a:xfrm>
            <a:prstGeom prst="rect">
              <a:avLst/>
            </a:prstGeom>
            <a:noFill/>
          </p:spPr>
          <p:txBody>
            <a:bodyPr wrap="square" rtlCol="0">
              <a:spAutoFit/>
            </a:bodyPr>
            <a:lstStyle/>
            <a:p>
              <a:r>
                <a:rPr lang="en-US" sz="1600" dirty="0"/>
                <a:t>Predicted values</a:t>
              </a:r>
            </a:p>
          </p:txBody>
        </p:sp>
      </p:grpSp>
      <p:sp>
        <p:nvSpPr>
          <p:cNvPr id="3" name="TextBox 2">
            <a:extLst>
              <a:ext uri="{FF2B5EF4-FFF2-40B4-BE49-F238E27FC236}">
                <a16:creationId xmlns:a16="http://schemas.microsoft.com/office/drawing/2014/main" id="{96DBA781-52AC-2255-2BCF-CD6A0C5E9596}"/>
              </a:ext>
            </a:extLst>
          </p:cNvPr>
          <p:cNvSpPr txBox="1"/>
          <p:nvPr/>
        </p:nvSpPr>
        <p:spPr>
          <a:xfrm>
            <a:off x="2058703" y="2601952"/>
            <a:ext cx="2121992" cy="2123658"/>
          </a:xfrm>
          <a:prstGeom prst="rect">
            <a:avLst/>
          </a:prstGeom>
          <a:noFill/>
          <a:ln>
            <a:solidFill>
              <a:schemeClr val="tx1"/>
            </a:solidFill>
            <a:prstDash val="dash"/>
          </a:ln>
        </p:spPr>
        <p:txBody>
          <a:bodyPr wrap="square" rtlCol="0">
            <a:spAutoFit/>
          </a:bodyPr>
          <a:lstStyle/>
          <a:p>
            <a:r>
              <a:rPr lang="en-US" sz="1200" b="1" dirty="0">
                <a:latin typeface="Courier New" panose="02070309020205020404" pitchFamily="49" charset="0"/>
                <a:cs typeface="Courier New" panose="02070309020205020404" pitchFamily="49" charset="0"/>
              </a:rPr>
              <a:t>main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count = 0</a:t>
            </a:r>
          </a:p>
          <a:p>
            <a:r>
              <a:rPr lang="en-US" sz="1200" dirty="0">
                <a:latin typeface="Courier New" panose="02070309020205020404" pitchFamily="49" charset="0"/>
                <a:cs typeface="Courier New" panose="02070309020205020404" pitchFamily="49" charset="0"/>
              </a:rPr>
              <a:t>  width = 2*Z+Y</a:t>
            </a:r>
          </a:p>
          <a:p>
            <a:r>
              <a:rPr lang="en-US" sz="1200" dirty="0">
                <a:latin typeface="Courier New" panose="02070309020205020404" pitchFamily="49" charset="0"/>
                <a:cs typeface="Courier New" panose="02070309020205020404" pitchFamily="49" charset="0"/>
              </a:rPr>
              <a:t>  while (x &gt;= width):</a:t>
            </a:r>
          </a:p>
          <a:p>
            <a:r>
              <a:rPr lang="en-US" sz="1200" dirty="0">
                <a:latin typeface="Courier New" panose="02070309020205020404" pitchFamily="49" charset="0"/>
                <a:cs typeface="Courier New" panose="02070309020205020404" pitchFamily="49" charset="0"/>
              </a:rPr>
              <a:t>     count += 1</a:t>
            </a:r>
          </a:p>
          <a:p>
            <a:r>
              <a:rPr lang="en-US" sz="1200" dirty="0">
                <a:latin typeface="Courier New" panose="02070309020205020404" pitchFamily="49" charset="0"/>
                <a:cs typeface="Courier New" panose="02070309020205020404" pitchFamily="49" charset="0"/>
              </a:rPr>
              <a:t>     width += Z+Y</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myPrint</a:t>
            </a:r>
            <a:r>
              <a:rPr lang="en-US" sz="1200" dirty="0">
                <a:latin typeface="Courier New" panose="02070309020205020404" pitchFamily="49" charset="0"/>
                <a:cs typeface="Courier New" panose="02070309020205020404" pitchFamily="49" charset="0"/>
              </a:rPr>
              <a:t>(count)</a:t>
            </a:r>
          </a:p>
          <a:p>
            <a:endParaRPr lang="en-US" sz="1200" dirty="0">
              <a:latin typeface="Courier New" panose="02070309020205020404" pitchFamily="49" charset="0"/>
              <a:cs typeface="Courier New" panose="02070309020205020404" pitchFamily="49" charset="0"/>
            </a:endParaRPr>
          </a:p>
          <a:p>
            <a:r>
              <a:rPr lang="en-US" sz="1200" b="1" dirty="0" err="1">
                <a:latin typeface="Courier New" panose="02070309020205020404" pitchFamily="49" charset="0"/>
                <a:cs typeface="Courier New" panose="02070309020205020404" pitchFamily="49" charset="0"/>
              </a:rPr>
              <a:t>myPrint</a:t>
            </a:r>
            <a:r>
              <a:rPr lang="en-US" sz="1200" dirty="0">
                <a:latin typeface="Courier New" panose="02070309020205020404" pitchFamily="49" charset="0"/>
                <a:cs typeface="Courier New" panose="02070309020205020404" pitchFamily="49" charset="0"/>
              </a:rPr>
              <a:t>(int count)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print(count)</a:t>
            </a:r>
          </a:p>
        </p:txBody>
      </p:sp>
      <p:sp>
        <p:nvSpPr>
          <p:cNvPr id="16" name="Rectangle 15">
            <a:extLst>
              <a:ext uri="{FF2B5EF4-FFF2-40B4-BE49-F238E27FC236}">
                <a16:creationId xmlns:a16="http://schemas.microsoft.com/office/drawing/2014/main" id="{19FA9E26-9F96-7CA0-5374-F94931F43A4B}"/>
              </a:ext>
            </a:extLst>
          </p:cNvPr>
          <p:cNvSpPr/>
          <p:nvPr/>
        </p:nvSpPr>
        <p:spPr>
          <a:xfrm>
            <a:off x="4743623" y="2656216"/>
            <a:ext cx="1126000" cy="20313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Predictive Executor</a:t>
            </a:r>
          </a:p>
          <a:p>
            <a:pPr algn="ctr"/>
            <a:r>
              <a:rPr lang="en-US" dirty="0">
                <a:solidFill>
                  <a:schemeClr val="tx1"/>
                </a:solidFill>
              </a:rPr>
              <a:t>(</a:t>
            </a:r>
            <a:r>
              <a:rPr lang="en-US" dirty="0" err="1">
                <a:solidFill>
                  <a:schemeClr val="tx1"/>
                </a:solidFill>
              </a:rPr>
              <a:t>PredEx</a:t>
            </a:r>
            <a:r>
              <a:rPr lang="en-US">
                <a:solidFill>
                  <a:schemeClr val="tx1"/>
                </a:solidFill>
              </a:rPr>
              <a:t>)</a:t>
            </a:r>
            <a:endParaRPr lang="en-US" dirty="0">
              <a:solidFill>
                <a:schemeClr val="tx1"/>
              </a:solidFill>
            </a:endParaRPr>
          </a:p>
        </p:txBody>
      </p:sp>
      <p:sp>
        <p:nvSpPr>
          <p:cNvPr id="28" name="TextBox 27">
            <a:extLst>
              <a:ext uri="{FF2B5EF4-FFF2-40B4-BE49-F238E27FC236}">
                <a16:creationId xmlns:a16="http://schemas.microsoft.com/office/drawing/2014/main" id="{7B14C5A3-D06B-34A4-3929-1AAEA1489ABA}"/>
              </a:ext>
            </a:extLst>
          </p:cNvPr>
          <p:cNvSpPr txBox="1"/>
          <p:nvPr/>
        </p:nvSpPr>
        <p:spPr>
          <a:xfrm>
            <a:off x="2386474" y="2209939"/>
            <a:ext cx="158088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X=8, Y=3, Z=1</a:t>
            </a:r>
          </a:p>
        </p:txBody>
      </p:sp>
      <p:cxnSp>
        <p:nvCxnSpPr>
          <p:cNvPr id="30" name="Connector: Elbow 29">
            <a:extLst>
              <a:ext uri="{FF2B5EF4-FFF2-40B4-BE49-F238E27FC236}">
                <a16:creationId xmlns:a16="http://schemas.microsoft.com/office/drawing/2014/main" id="{CF63E8E0-5B2F-8E0A-DFB0-C18EC92836C2}"/>
              </a:ext>
            </a:extLst>
          </p:cNvPr>
          <p:cNvCxnSpPr>
            <a:cxnSpLocks/>
            <a:endCxn id="16" idx="0"/>
          </p:cNvCxnSpPr>
          <p:nvPr/>
        </p:nvCxnSpPr>
        <p:spPr>
          <a:xfrm>
            <a:off x="4202141" y="2379216"/>
            <a:ext cx="1104482" cy="2770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1" name="Arrow: Right 30">
            <a:extLst>
              <a:ext uri="{FF2B5EF4-FFF2-40B4-BE49-F238E27FC236}">
                <a16:creationId xmlns:a16="http://schemas.microsoft.com/office/drawing/2014/main" id="{1D47781B-919B-EB20-569A-3B68652320C6}"/>
              </a:ext>
            </a:extLst>
          </p:cNvPr>
          <p:cNvSpPr/>
          <p:nvPr/>
        </p:nvSpPr>
        <p:spPr>
          <a:xfrm rot="10800000">
            <a:off x="4202141" y="2879133"/>
            <a:ext cx="530243" cy="86792"/>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35BA0840-70C4-4BBF-A3A2-BA4D8A1F2DE9}"/>
              </a:ext>
            </a:extLst>
          </p:cNvPr>
          <p:cNvSpPr/>
          <p:nvPr/>
        </p:nvSpPr>
        <p:spPr>
          <a:xfrm rot="10800000">
            <a:off x="4213380" y="3027447"/>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DF6D40A0-8C26-7CAF-9D8F-3291FAD1CB80}"/>
              </a:ext>
            </a:extLst>
          </p:cNvPr>
          <p:cNvSpPr/>
          <p:nvPr/>
        </p:nvSpPr>
        <p:spPr>
          <a:xfrm rot="10800000">
            <a:off x="4213380" y="3209344"/>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17CFDFFE-585C-CA48-52BC-F5FDC389A163}"/>
              </a:ext>
            </a:extLst>
          </p:cNvPr>
          <p:cNvCxnSpPr>
            <a:cxnSpLocks/>
          </p:cNvCxnSpPr>
          <p:nvPr/>
        </p:nvCxnSpPr>
        <p:spPr>
          <a:xfrm flipH="1">
            <a:off x="5837677" y="3911480"/>
            <a:ext cx="624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55287FB1-2F3E-EE2F-2111-C32DA7300FCB}"/>
              </a:ext>
            </a:extLst>
          </p:cNvPr>
          <p:cNvSpPr txBox="1"/>
          <p:nvPr/>
        </p:nvSpPr>
        <p:spPr>
          <a:xfrm>
            <a:off x="5811474" y="3878677"/>
            <a:ext cx="805473" cy="292388"/>
          </a:xfrm>
          <a:prstGeom prst="rect">
            <a:avLst/>
          </a:prstGeom>
          <a:noFill/>
        </p:spPr>
        <p:txBody>
          <a:bodyPr wrap="square">
            <a:spAutoFit/>
          </a:bodyPr>
          <a:lstStyle/>
          <a:p>
            <a:r>
              <a:rPr lang="en-US" sz="1300" b="1" dirty="0">
                <a:solidFill>
                  <a:srgbClr val="FF0000"/>
                </a:solidFill>
              </a:rPr>
              <a:t>next = s</a:t>
            </a:r>
          </a:p>
        </p:txBody>
      </p:sp>
      <p:sp>
        <p:nvSpPr>
          <p:cNvPr id="44" name="Arrow: Right 43">
            <a:extLst>
              <a:ext uri="{FF2B5EF4-FFF2-40B4-BE49-F238E27FC236}">
                <a16:creationId xmlns:a16="http://schemas.microsoft.com/office/drawing/2014/main" id="{434A8F00-FA58-3A27-1BC0-9E693B7CEDFF}"/>
              </a:ext>
            </a:extLst>
          </p:cNvPr>
          <p:cNvSpPr/>
          <p:nvPr/>
        </p:nvSpPr>
        <p:spPr>
          <a:xfrm rot="10800000">
            <a:off x="4214775" y="4037144"/>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5E62DFD-CD1D-1ED6-56E2-5A3015F47553}"/>
              </a:ext>
            </a:extLst>
          </p:cNvPr>
          <p:cNvSpPr txBox="1"/>
          <p:nvPr/>
        </p:nvSpPr>
        <p:spPr>
          <a:xfrm>
            <a:off x="4319881" y="3283042"/>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65387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911241" y="2469991"/>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880776" y="504901"/>
            <a:ext cx="4640265"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110" y="1321892"/>
            <a:ext cx="1637158" cy="16371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23FA8-8EAA-E07C-CDA0-A95866635B4B}"/>
              </a:ext>
            </a:extLst>
          </p:cNvPr>
          <p:cNvSpPr txBox="1"/>
          <p:nvPr/>
        </p:nvSpPr>
        <p:spPr>
          <a:xfrm>
            <a:off x="5817362" y="1221274"/>
            <a:ext cx="1724831" cy="369332"/>
          </a:xfrm>
          <a:prstGeom prst="rect">
            <a:avLst/>
          </a:prstGeom>
          <a:noFill/>
        </p:spPr>
        <p:txBody>
          <a:bodyPr wrap="none" rtlCol="0">
            <a:spAutoFit/>
          </a:bodyPr>
          <a:lstStyle/>
          <a:p>
            <a:r>
              <a:rPr lang="en-US" b="1" dirty="0"/>
              <a:t>Approximation</a:t>
            </a:r>
          </a:p>
        </p:txBody>
      </p:sp>
      <p:cxnSp>
        <p:nvCxnSpPr>
          <p:cNvPr id="13" name="Connector: Elbow 12">
            <a:extLst>
              <a:ext uri="{FF2B5EF4-FFF2-40B4-BE49-F238E27FC236}">
                <a16:creationId xmlns:a16="http://schemas.microsoft.com/office/drawing/2014/main" id="{A6248E65-F1D2-DFCF-BCD9-0DADA9EAFD0D}"/>
              </a:ext>
            </a:extLst>
          </p:cNvPr>
          <p:cNvCxnSpPr>
            <a:cxnSpLocks/>
            <a:stCxn id="9" idx="2"/>
            <a:endCxn id="7" idx="2"/>
          </p:cNvCxnSpPr>
          <p:nvPr/>
        </p:nvCxnSpPr>
        <p:spPr>
          <a:xfrm rot="5400000" flipH="1">
            <a:off x="4970551" y="1235912"/>
            <a:ext cx="303982" cy="3142294"/>
          </a:xfrm>
          <a:prstGeom prst="bentConnector3">
            <a:avLst>
              <a:gd name="adj1" fmla="val -7520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E91A103-2878-A4D3-D10F-350E406B8E34}"/>
              </a:ext>
            </a:extLst>
          </p:cNvPr>
          <p:cNvSpPr txBox="1"/>
          <p:nvPr/>
        </p:nvSpPr>
        <p:spPr>
          <a:xfrm>
            <a:off x="4425208" y="2772738"/>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4536784" y="460961"/>
            <a:ext cx="1273426" cy="369332"/>
          </a:xfrm>
          <a:prstGeom prst="rect">
            <a:avLst/>
          </a:prstGeom>
          <a:noFill/>
        </p:spPr>
        <p:txBody>
          <a:bodyPr wrap="none" rtlCol="0">
            <a:spAutoFit/>
          </a:bodyPr>
          <a:lstStyle/>
          <a:p>
            <a:r>
              <a:rPr lang="en-US" dirty="0"/>
              <a:t>Feedbacks</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8259354" y="569225"/>
            <a:ext cx="1459852" cy="2700447"/>
            <a:chOff x="5569162" y="1973214"/>
            <a:chExt cx="1459852" cy="2566412"/>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387504"/>
              <a:ext cx="1459852" cy="2152122"/>
              <a:chOff x="5583122" y="2213004"/>
              <a:chExt cx="1459852" cy="2152122"/>
            </a:xfrm>
          </p:grpSpPr>
          <p:sp>
            <p:nvSpPr>
              <p:cNvPr id="21" name="Rectangle 20">
                <a:extLst>
                  <a:ext uri="{FF2B5EF4-FFF2-40B4-BE49-F238E27FC236}">
                    <a16:creationId xmlns:a16="http://schemas.microsoft.com/office/drawing/2014/main" id="{38C376C7-F657-922E-87F0-7CA13E3DF538}"/>
                  </a:ext>
                </a:extLst>
              </p:cNvPr>
              <p:cNvSpPr/>
              <p:nvPr/>
            </p:nvSpPr>
            <p:spPr>
              <a:xfrm>
                <a:off x="5583122" y="2213004"/>
                <a:ext cx="1459852" cy="2149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1973214"/>
              <a:ext cx="1367747" cy="351000"/>
            </a:xfrm>
            <a:prstGeom prst="rect">
              <a:avLst/>
            </a:prstGeom>
            <a:noFill/>
          </p:spPr>
          <p:txBody>
            <a:bodyPr wrap="none" rtlCol="0">
              <a:spAutoFit/>
            </a:bodyPr>
            <a:lstStyle/>
            <a:p>
              <a:r>
                <a:rPr lang="en-US" i="1"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718336" y="2329785"/>
              <a:ext cx="1177310" cy="923330"/>
            </a:xfrm>
            <a:prstGeom prst="rect">
              <a:avLst/>
            </a:prstGeom>
            <a:noFill/>
          </p:spPr>
          <p:txBody>
            <a:bodyPr wrap="none" rtlCol="0">
              <a:spAutoFit/>
            </a:bodyPr>
            <a:lstStyle/>
            <a:p>
              <a:r>
                <a:rPr lang="en-US" dirty="0"/>
                <a:t>Var </a:t>
              </a:r>
              <a:r>
                <a:rPr lang="en-US" dirty="0" err="1"/>
                <a:t>Decls</a:t>
              </a:r>
              <a:endParaRPr lang="en-US" dirty="0"/>
            </a:p>
            <a:p>
              <a:r>
                <a:rPr lang="en-US" dirty="0"/>
                <a:t>Setup APIs</a:t>
              </a:r>
            </a:p>
            <a:p>
              <a:r>
                <a:rPr lang="en-US" dirty="0"/>
                <a:t>Type info</a:t>
              </a:r>
            </a:p>
          </p:txBody>
        </p:sp>
      </p:grpSp>
      <p:sp>
        <p:nvSpPr>
          <p:cNvPr id="24" name="TextBox 23">
            <a:extLst>
              <a:ext uri="{FF2B5EF4-FFF2-40B4-BE49-F238E27FC236}">
                <a16:creationId xmlns:a16="http://schemas.microsoft.com/office/drawing/2014/main" id="{182010FC-B34A-EA06-F4CD-C5C737087776}"/>
              </a:ext>
            </a:extLst>
          </p:cNvPr>
          <p:cNvSpPr txBox="1"/>
          <p:nvPr/>
        </p:nvSpPr>
        <p:spPr>
          <a:xfrm>
            <a:off x="4198479" y="76734"/>
            <a:ext cx="2277098" cy="369332"/>
          </a:xfrm>
          <a:prstGeom prst="rect">
            <a:avLst/>
          </a:prstGeom>
          <a:noFill/>
        </p:spPr>
        <p:txBody>
          <a:bodyPr wrap="none" rtlCol="0">
            <a:spAutoFit/>
          </a:bodyPr>
          <a:lstStyle/>
          <a:p>
            <a:r>
              <a:rPr lang="en-US" b="1" i="1" dirty="0"/>
              <a:t>Static Code Prediction</a:t>
            </a:r>
          </a:p>
        </p:txBody>
      </p:sp>
      <p:cxnSp>
        <p:nvCxnSpPr>
          <p:cNvPr id="27" name="Connector: Elbow 26">
            <a:extLst>
              <a:ext uri="{FF2B5EF4-FFF2-40B4-BE49-F238E27FC236}">
                <a16:creationId xmlns:a16="http://schemas.microsoft.com/office/drawing/2014/main" id="{63E94B07-7F5E-D6E9-1C5C-A0912B6C1851}"/>
              </a:ext>
            </a:extLst>
          </p:cNvPr>
          <p:cNvCxnSpPr>
            <a:cxnSpLocks/>
            <a:stCxn id="8" idx="0"/>
            <a:endCxn id="12" idx="0"/>
          </p:cNvCxnSpPr>
          <p:nvPr/>
        </p:nvCxnSpPr>
        <p:spPr>
          <a:xfrm rot="16200000" flipH="1">
            <a:off x="5125772" y="-332731"/>
            <a:ext cx="12887" cy="3095123"/>
          </a:xfrm>
          <a:prstGeom prst="bentConnector3">
            <a:avLst>
              <a:gd name="adj1" fmla="val -3010220"/>
            </a:avLst>
          </a:prstGeom>
          <a:ln>
            <a:tailEnd type="triangle"/>
          </a:ln>
        </p:spPr>
        <p:style>
          <a:lnRef idx="2">
            <a:schemeClr val="dk1"/>
          </a:lnRef>
          <a:fillRef idx="0">
            <a:schemeClr val="dk1"/>
          </a:fillRef>
          <a:effectRef idx="1">
            <a:schemeClr val="dk1"/>
          </a:effectRef>
          <a:fontRef idx="minor">
            <a:schemeClr val="tx1"/>
          </a:fontRef>
        </p:style>
      </p:cxnSp>
      <p:sp>
        <p:nvSpPr>
          <p:cNvPr id="33" name="Arrow: Curved Down 32">
            <a:extLst>
              <a:ext uri="{FF2B5EF4-FFF2-40B4-BE49-F238E27FC236}">
                <a16:creationId xmlns:a16="http://schemas.microsoft.com/office/drawing/2014/main" id="{08D11FDE-4CF8-E1CA-81E4-63B9D6F1BAAA}"/>
              </a:ext>
            </a:extLst>
          </p:cNvPr>
          <p:cNvSpPr/>
          <p:nvPr/>
        </p:nvSpPr>
        <p:spPr>
          <a:xfrm>
            <a:off x="4050103" y="934344"/>
            <a:ext cx="2246788" cy="35413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7" y="2440525"/>
            <a:ext cx="2162057"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onnector: Elbow 42">
            <a:extLst>
              <a:ext uri="{FF2B5EF4-FFF2-40B4-BE49-F238E27FC236}">
                <a16:creationId xmlns:a16="http://schemas.microsoft.com/office/drawing/2014/main" id="{EA6B0BFC-558C-9681-F5E6-86EE7EA138E1}"/>
              </a:ext>
            </a:extLst>
          </p:cNvPr>
          <p:cNvCxnSpPr>
            <a:stCxn id="3" idx="3"/>
            <a:endCxn id="5" idx="1"/>
          </p:cNvCxnSpPr>
          <p:nvPr/>
        </p:nvCxnSpPr>
        <p:spPr>
          <a:xfrm flipV="1">
            <a:off x="2142463" y="1968252"/>
            <a:ext cx="738313" cy="1707823"/>
          </a:xfrm>
          <a:prstGeom prst="bentConnector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4F4A747-1EE5-FE9C-A71B-81DD4D622F52}"/>
              </a:ext>
            </a:extLst>
          </p:cNvPr>
          <p:cNvCxnSpPr>
            <a:cxnSpLocks/>
            <a:stCxn id="9" idx="3"/>
            <a:endCxn id="21" idx="1"/>
          </p:cNvCxnSpPr>
          <p:nvPr/>
        </p:nvCxnSpPr>
        <p:spPr>
          <a:xfrm flipV="1">
            <a:off x="7512268" y="2136053"/>
            <a:ext cx="747086" cy="4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9DA79D7-F82E-B3AD-1F57-917AEB7B99D2}"/>
              </a:ext>
            </a:extLst>
          </p:cNvPr>
          <p:cNvSpPr txBox="1"/>
          <p:nvPr/>
        </p:nvSpPr>
        <p:spPr>
          <a:xfrm>
            <a:off x="10197498" y="1954398"/>
            <a:ext cx="1562159" cy="369332"/>
          </a:xfrm>
          <a:prstGeom prst="rect">
            <a:avLst/>
          </a:prstGeom>
          <a:noFill/>
        </p:spPr>
        <p:txBody>
          <a:bodyPr wrap="none" rtlCol="0">
            <a:spAutoFit/>
          </a:bodyPr>
          <a:lstStyle/>
          <a:p>
            <a:r>
              <a:rPr lang="en-US" b="1" i="1" dirty="0"/>
              <a:t>Static Analysis</a:t>
            </a:r>
          </a:p>
        </p:txBody>
      </p:sp>
      <p:cxnSp>
        <p:nvCxnSpPr>
          <p:cNvPr id="52" name="Straight Arrow Connector 51">
            <a:extLst>
              <a:ext uri="{FF2B5EF4-FFF2-40B4-BE49-F238E27FC236}">
                <a16:creationId xmlns:a16="http://schemas.microsoft.com/office/drawing/2014/main" id="{70287A77-1A46-6ADF-063C-F822CCD2537B}"/>
              </a:ext>
            </a:extLst>
          </p:cNvPr>
          <p:cNvCxnSpPr>
            <a:stCxn id="21" idx="3"/>
            <a:endCxn id="50" idx="1"/>
          </p:cNvCxnSpPr>
          <p:nvPr/>
        </p:nvCxnSpPr>
        <p:spPr>
          <a:xfrm>
            <a:off x="9719206" y="2136053"/>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4A9D4A3E-D890-0E08-A3CB-59E3225B623F}"/>
              </a:ext>
            </a:extLst>
          </p:cNvPr>
          <p:cNvSpPr/>
          <p:nvPr/>
        </p:nvSpPr>
        <p:spPr>
          <a:xfrm>
            <a:off x="2880776" y="3976541"/>
            <a:ext cx="4640265"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C1D24B2F-516B-060D-3F41-BB5240FA4378}"/>
              </a:ext>
            </a:extLst>
          </p:cNvPr>
          <p:cNvSpPr txBox="1"/>
          <p:nvPr/>
        </p:nvSpPr>
        <p:spPr>
          <a:xfrm>
            <a:off x="4145074" y="3594502"/>
            <a:ext cx="2111668" cy="369332"/>
          </a:xfrm>
          <a:prstGeom prst="rect">
            <a:avLst/>
          </a:prstGeom>
          <a:noFill/>
        </p:spPr>
        <p:txBody>
          <a:bodyPr wrap="none" rtlCol="0">
            <a:spAutoFit/>
          </a:bodyPr>
          <a:lstStyle/>
          <a:p>
            <a:r>
              <a:rPr lang="en-US" b="1" i="1" dirty="0"/>
              <a:t>Predictive Execution</a:t>
            </a:r>
          </a:p>
        </p:txBody>
      </p:sp>
      <p:pic>
        <p:nvPicPr>
          <p:cNvPr id="1026" name="Picture 2" descr="180,133 Artificial Intelligence Icon Images, Stock Photos, 3D objects, &amp;  Vectors | Shutterstock">
            <a:extLst>
              <a:ext uri="{FF2B5EF4-FFF2-40B4-BE49-F238E27FC236}">
                <a16:creationId xmlns:a16="http://schemas.microsoft.com/office/drawing/2014/main" id="{FA8382E5-2CB9-3240-85DD-67B14B328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9644" y="4177144"/>
            <a:ext cx="2185555" cy="218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37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1166652" y="2913990"/>
            <a:ext cx="1825349" cy="1423868"/>
            <a:chOff x="742494" y="1372985"/>
            <a:chExt cx="1825349" cy="142386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494" y="1372985"/>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1732358" y="1509650"/>
              <a:ext cx="835485" cy="923330"/>
            </a:xfrm>
            <a:prstGeom prst="rect">
              <a:avLst/>
            </a:prstGeom>
            <a:noFill/>
          </p:spPr>
          <p:txBody>
            <a:bodyPr wrap="none" rtlCol="0">
              <a:spAutoFit/>
            </a:bodyPr>
            <a:lstStyle/>
            <a:p>
              <a:pPr algn="ctr"/>
              <a:r>
                <a:rPr lang="en-US" dirty="0"/>
                <a:t>Code</a:t>
              </a:r>
            </a:p>
            <a:p>
              <a:pPr algn="ctr"/>
              <a:r>
                <a:rPr lang="en-US" dirty="0"/>
                <a:t>under </a:t>
              </a:r>
            </a:p>
            <a:p>
              <a:pPr algn="ctr"/>
              <a:r>
                <a:rPr lang="en-US" dirty="0"/>
                <a:t>editing</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872003" y="516834"/>
            <a:ext cx="4640265" cy="2647509"/>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8259354" y="263129"/>
            <a:ext cx="1459852" cy="2701743"/>
            <a:chOff x="5569162" y="1973214"/>
            <a:chExt cx="1459852" cy="2566412"/>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387504"/>
              <a:ext cx="1459852" cy="2152122"/>
              <a:chOff x="5583122" y="2213004"/>
              <a:chExt cx="1459852" cy="2152122"/>
            </a:xfrm>
          </p:grpSpPr>
          <p:sp>
            <p:nvSpPr>
              <p:cNvPr id="21" name="Rectangle 20">
                <a:extLst>
                  <a:ext uri="{FF2B5EF4-FFF2-40B4-BE49-F238E27FC236}">
                    <a16:creationId xmlns:a16="http://schemas.microsoft.com/office/drawing/2014/main" id="{38C376C7-F657-922E-87F0-7CA13E3DF538}"/>
                  </a:ext>
                </a:extLst>
              </p:cNvPr>
              <p:cNvSpPr/>
              <p:nvPr/>
            </p:nvSpPr>
            <p:spPr>
              <a:xfrm>
                <a:off x="5583122" y="2213004"/>
                <a:ext cx="1459852" cy="2149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1973214"/>
              <a:ext cx="1367747" cy="351000"/>
            </a:xfrm>
            <a:prstGeom prst="rect">
              <a:avLst/>
            </a:prstGeom>
            <a:noFill/>
          </p:spPr>
          <p:txBody>
            <a:bodyPr wrap="none" rtlCol="0">
              <a:spAutoFit/>
            </a:bodyPr>
            <a:lstStyle/>
            <a:p>
              <a:r>
                <a:rPr lang="en-US" i="1"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718336" y="2329785"/>
              <a:ext cx="1177310" cy="923330"/>
            </a:xfrm>
            <a:prstGeom prst="rect">
              <a:avLst/>
            </a:prstGeom>
            <a:noFill/>
          </p:spPr>
          <p:txBody>
            <a:bodyPr wrap="none" rtlCol="0">
              <a:spAutoFit/>
            </a:bodyPr>
            <a:lstStyle/>
            <a:p>
              <a:r>
                <a:rPr lang="en-US" dirty="0"/>
                <a:t>Var </a:t>
              </a:r>
              <a:r>
                <a:rPr lang="en-US" dirty="0" err="1"/>
                <a:t>Decls</a:t>
              </a:r>
              <a:endParaRPr lang="en-US" dirty="0"/>
            </a:p>
            <a:p>
              <a:r>
                <a:rPr lang="en-US" dirty="0"/>
                <a:t>Setup APIs</a:t>
              </a:r>
            </a:p>
            <a:p>
              <a:r>
                <a:rPr lang="en-US" dirty="0"/>
                <a:t>Type info</a:t>
              </a:r>
            </a:p>
          </p:txBody>
        </p:sp>
      </p:grpSp>
      <p:sp>
        <p:nvSpPr>
          <p:cNvPr id="24" name="TextBox 23">
            <a:extLst>
              <a:ext uri="{FF2B5EF4-FFF2-40B4-BE49-F238E27FC236}">
                <a16:creationId xmlns:a16="http://schemas.microsoft.com/office/drawing/2014/main" id="{182010FC-B34A-EA06-F4CD-C5C737087776}"/>
              </a:ext>
            </a:extLst>
          </p:cNvPr>
          <p:cNvSpPr txBox="1"/>
          <p:nvPr/>
        </p:nvSpPr>
        <p:spPr>
          <a:xfrm>
            <a:off x="4145074" y="78463"/>
            <a:ext cx="2329997" cy="369332"/>
          </a:xfrm>
          <a:prstGeom prst="rect">
            <a:avLst/>
          </a:prstGeom>
          <a:noFill/>
        </p:spPr>
        <p:txBody>
          <a:bodyPr wrap="none" rtlCol="0">
            <a:spAutoFit/>
          </a:bodyPr>
          <a:lstStyle/>
          <a:p>
            <a:r>
              <a:rPr lang="en-US" b="1" i="1" dirty="0"/>
              <a:t>Static Code Prediction</a:t>
            </a:r>
          </a:p>
        </p:txBody>
      </p:sp>
      <p:grpSp>
        <p:nvGrpSpPr>
          <p:cNvPr id="10" name="Group 9">
            <a:extLst>
              <a:ext uri="{FF2B5EF4-FFF2-40B4-BE49-F238E27FC236}">
                <a16:creationId xmlns:a16="http://schemas.microsoft.com/office/drawing/2014/main" id="{A31E36C4-7817-0259-3931-F90EF47E5D39}"/>
              </a:ext>
            </a:extLst>
          </p:cNvPr>
          <p:cNvGrpSpPr/>
          <p:nvPr/>
        </p:nvGrpSpPr>
        <p:grpSpPr>
          <a:xfrm>
            <a:off x="2880776" y="611236"/>
            <a:ext cx="4661417" cy="1887513"/>
            <a:chOff x="2880776" y="934344"/>
            <a:chExt cx="4661417" cy="2024706"/>
          </a:xfrm>
        </p:grpSpPr>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110" y="1321892"/>
              <a:ext cx="1637158" cy="16371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23FA8-8EAA-E07C-CDA0-A95866635B4B}"/>
                </a:ext>
              </a:extLst>
            </p:cNvPr>
            <p:cNvSpPr txBox="1"/>
            <p:nvPr/>
          </p:nvSpPr>
          <p:spPr>
            <a:xfrm>
              <a:off x="5817362" y="1221274"/>
              <a:ext cx="1724831" cy="369332"/>
            </a:xfrm>
            <a:prstGeom prst="rect">
              <a:avLst/>
            </a:prstGeom>
            <a:noFill/>
          </p:spPr>
          <p:txBody>
            <a:bodyPr wrap="none" rtlCol="0">
              <a:spAutoFit/>
            </a:bodyPr>
            <a:lstStyle/>
            <a:p>
              <a:r>
                <a:rPr lang="en-US" b="1" dirty="0"/>
                <a:t>Approximation</a:t>
              </a:r>
            </a:p>
          </p:txBody>
        </p:sp>
        <p:sp>
          <p:nvSpPr>
            <p:cNvPr id="14" name="TextBox 13">
              <a:extLst>
                <a:ext uri="{FF2B5EF4-FFF2-40B4-BE49-F238E27FC236}">
                  <a16:creationId xmlns:a16="http://schemas.microsoft.com/office/drawing/2014/main" id="{DE91A103-2878-A4D3-D10F-350E406B8E34}"/>
                </a:ext>
              </a:extLst>
            </p:cNvPr>
            <p:cNvSpPr txBox="1"/>
            <p:nvPr/>
          </p:nvSpPr>
          <p:spPr>
            <a:xfrm>
              <a:off x="4504425" y="2313361"/>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4564195" y="955159"/>
              <a:ext cx="1273426" cy="369332"/>
            </a:xfrm>
            <a:prstGeom prst="rect">
              <a:avLst/>
            </a:prstGeom>
            <a:noFill/>
          </p:spPr>
          <p:txBody>
            <a:bodyPr wrap="none" rtlCol="0">
              <a:spAutoFit/>
            </a:bodyPr>
            <a:lstStyle/>
            <a:p>
              <a:r>
                <a:rPr lang="en-US" dirty="0"/>
                <a:t>Feedbacks</a:t>
              </a:r>
            </a:p>
          </p:txBody>
        </p:sp>
        <p:sp>
          <p:nvSpPr>
            <p:cNvPr id="33" name="Arrow: Curved Down 32">
              <a:extLst>
                <a:ext uri="{FF2B5EF4-FFF2-40B4-BE49-F238E27FC236}">
                  <a16:creationId xmlns:a16="http://schemas.microsoft.com/office/drawing/2014/main" id="{08D11FDE-4CF8-E1CA-81E4-63B9D6F1BAAA}"/>
                </a:ext>
              </a:extLst>
            </p:cNvPr>
            <p:cNvSpPr/>
            <p:nvPr/>
          </p:nvSpPr>
          <p:spPr>
            <a:xfrm>
              <a:off x="4050103" y="934344"/>
              <a:ext cx="2246788" cy="35413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7" y="2440525"/>
              <a:ext cx="2162057"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5" name="Straight Arrow Connector 44">
            <a:extLst>
              <a:ext uri="{FF2B5EF4-FFF2-40B4-BE49-F238E27FC236}">
                <a16:creationId xmlns:a16="http://schemas.microsoft.com/office/drawing/2014/main" id="{F4F4A747-1EE5-FE9C-A71B-81DD4D622F52}"/>
              </a:ext>
            </a:extLst>
          </p:cNvPr>
          <p:cNvCxnSpPr>
            <a:cxnSpLocks/>
          </p:cNvCxnSpPr>
          <p:nvPr/>
        </p:nvCxnSpPr>
        <p:spPr>
          <a:xfrm>
            <a:off x="7487779" y="1952616"/>
            <a:ext cx="7383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9DA79D7-F82E-B3AD-1F57-917AEB7B99D2}"/>
              </a:ext>
            </a:extLst>
          </p:cNvPr>
          <p:cNvSpPr txBox="1"/>
          <p:nvPr/>
        </p:nvSpPr>
        <p:spPr>
          <a:xfrm>
            <a:off x="10197498" y="1766721"/>
            <a:ext cx="1562159" cy="369332"/>
          </a:xfrm>
          <a:prstGeom prst="rect">
            <a:avLst/>
          </a:prstGeom>
          <a:noFill/>
        </p:spPr>
        <p:txBody>
          <a:bodyPr wrap="none" rtlCol="0">
            <a:spAutoFit/>
          </a:bodyPr>
          <a:lstStyle/>
          <a:p>
            <a:r>
              <a:rPr lang="en-US" b="1" i="1" dirty="0"/>
              <a:t>Static Analysis</a:t>
            </a:r>
          </a:p>
        </p:txBody>
      </p:sp>
      <p:cxnSp>
        <p:nvCxnSpPr>
          <p:cNvPr id="52" name="Straight Arrow Connector 51">
            <a:extLst>
              <a:ext uri="{FF2B5EF4-FFF2-40B4-BE49-F238E27FC236}">
                <a16:creationId xmlns:a16="http://schemas.microsoft.com/office/drawing/2014/main" id="{70287A77-1A46-6ADF-063C-F822CCD2537B}"/>
              </a:ext>
            </a:extLst>
          </p:cNvPr>
          <p:cNvCxnSpPr>
            <a:cxnSpLocks/>
          </p:cNvCxnSpPr>
          <p:nvPr/>
        </p:nvCxnSpPr>
        <p:spPr>
          <a:xfrm>
            <a:off x="9719206" y="1961996"/>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180,133 Artificial Intelligence Icon Images, Stock Photos, 3D objects, &amp;  Vectors | Shutterstock">
            <a:extLst>
              <a:ext uri="{FF2B5EF4-FFF2-40B4-BE49-F238E27FC236}">
                <a16:creationId xmlns:a16="http://schemas.microsoft.com/office/drawing/2014/main" id="{FA8382E5-2CB9-3240-85DD-67B14B328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236" y="2353881"/>
            <a:ext cx="791575" cy="79183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5EC067C-C4FB-916B-9C9A-EA801F618957}"/>
              </a:ext>
            </a:extLst>
          </p:cNvPr>
          <p:cNvSpPr txBox="1"/>
          <p:nvPr/>
        </p:nvSpPr>
        <p:spPr>
          <a:xfrm>
            <a:off x="4186712" y="1266177"/>
            <a:ext cx="1851982" cy="369332"/>
          </a:xfrm>
          <a:prstGeom prst="rect">
            <a:avLst/>
          </a:prstGeom>
          <a:noFill/>
        </p:spPr>
        <p:txBody>
          <a:bodyPr wrap="none" rtlCol="0">
            <a:spAutoFit/>
          </a:bodyPr>
          <a:lstStyle/>
          <a:p>
            <a:r>
              <a:rPr lang="en-US" b="1" dirty="0"/>
              <a:t>Multi-agent LLMs</a:t>
            </a:r>
          </a:p>
        </p:txBody>
      </p:sp>
      <p:sp>
        <p:nvSpPr>
          <p:cNvPr id="23" name="TextBox 22">
            <a:extLst>
              <a:ext uri="{FF2B5EF4-FFF2-40B4-BE49-F238E27FC236}">
                <a16:creationId xmlns:a16="http://schemas.microsoft.com/office/drawing/2014/main" id="{D956B757-8C59-C389-31BA-3C5CB8E73402}"/>
              </a:ext>
            </a:extLst>
          </p:cNvPr>
          <p:cNvSpPr txBox="1"/>
          <p:nvPr/>
        </p:nvSpPr>
        <p:spPr>
          <a:xfrm>
            <a:off x="3447101" y="2541505"/>
            <a:ext cx="1374479" cy="646331"/>
          </a:xfrm>
          <a:prstGeom prst="rect">
            <a:avLst/>
          </a:prstGeom>
          <a:noFill/>
        </p:spPr>
        <p:txBody>
          <a:bodyPr wrap="none" rtlCol="0">
            <a:spAutoFit/>
          </a:bodyPr>
          <a:lstStyle/>
          <a:p>
            <a:pPr algn="ctr"/>
            <a:r>
              <a:rPr lang="en-US" b="1" dirty="0"/>
              <a:t>Pre-trained, </a:t>
            </a:r>
          </a:p>
          <a:p>
            <a:pPr algn="ctr"/>
            <a:r>
              <a:rPr lang="en-US" b="1" dirty="0"/>
              <a:t>LLMs</a:t>
            </a:r>
          </a:p>
        </p:txBody>
      </p:sp>
      <p:sp>
        <p:nvSpPr>
          <p:cNvPr id="28" name="Oval 27">
            <a:extLst>
              <a:ext uri="{FF2B5EF4-FFF2-40B4-BE49-F238E27FC236}">
                <a16:creationId xmlns:a16="http://schemas.microsoft.com/office/drawing/2014/main" id="{F7F683E1-92DE-8C2A-32AD-121FF22B8D19}"/>
              </a:ext>
            </a:extLst>
          </p:cNvPr>
          <p:cNvSpPr/>
          <p:nvPr/>
        </p:nvSpPr>
        <p:spPr>
          <a:xfrm>
            <a:off x="4990758" y="1062672"/>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F09C0262-6D96-F6A5-83B8-E7105DDD5715}"/>
              </a:ext>
            </a:extLst>
          </p:cNvPr>
          <p:cNvSpPr/>
          <p:nvPr/>
        </p:nvSpPr>
        <p:spPr>
          <a:xfrm>
            <a:off x="4007619" y="2327523"/>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Rectangle 53">
            <a:extLst>
              <a:ext uri="{FF2B5EF4-FFF2-40B4-BE49-F238E27FC236}">
                <a16:creationId xmlns:a16="http://schemas.microsoft.com/office/drawing/2014/main" id="{4A9D4A3E-D890-0E08-A3CB-59E3225B623F}"/>
              </a:ext>
            </a:extLst>
          </p:cNvPr>
          <p:cNvSpPr/>
          <p:nvPr/>
        </p:nvSpPr>
        <p:spPr>
          <a:xfrm>
            <a:off x="2880775" y="3991467"/>
            <a:ext cx="4640265" cy="2647507"/>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C1D24B2F-516B-060D-3F41-BB5240FA4378}"/>
              </a:ext>
            </a:extLst>
          </p:cNvPr>
          <p:cNvSpPr txBox="1"/>
          <p:nvPr/>
        </p:nvSpPr>
        <p:spPr>
          <a:xfrm>
            <a:off x="4186712" y="3625924"/>
            <a:ext cx="2132507" cy="369332"/>
          </a:xfrm>
          <a:prstGeom prst="rect">
            <a:avLst/>
          </a:prstGeom>
          <a:noFill/>
        </p:spPr>
        <p:txBody>
          <a:bodyPr wrap="none" rtlCol="0">
            <a:spAutoFit/>
          </a:bodyPr>
          <a:lstStyle/>
          <a:p>
            <a:r>
              <a:rPr lang="en-US" b="1" i="1" dirty="0"/>
              <a:t>Execution Prediction</a:t>
            </a:r>
          </a:p>
        </p:txBody>
      </p:sp>
      <p:pic>
        <p:nvPicPr>
          <p:cNvPr id="35" name="Picture 2" descr="Large Language Models (LLMs) | TWIML">
            <a:extLst>
              <a:ext uri="{FF2B5EF4-FFF2-40B4-BE49-F238E27FC236}">
                <a16:creationId xmlns:a16="http://schemas.microsoft.com/office/drawing/2014/main" id="{51255AC1-1C55-95CD-2816-99FD92DFF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739" y="4103505"/>
            <a:ext cx="1637158" cy="152622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5BED0D02-5D64-B555-95E6-ECD5519F5600}"/>
              </a:ext>
            </a:extLst>
          </p:cNvPr>
          <p:cNvSpPr txBox="1"/>
          <p:nvPr/>
        </p:nvSpPr>
        <p:spPr>
          <a:xfrm>
            <a:off x="4979527" y="4471675"/>
            <a:ext cx="2120517" cy="646331"/>
          </a:xfrm>
          <a:prstGeom prst="rect">
            <a:avLst/>
          </a:prstGeom>
          <a:noFill/>
        </p:spPr>
        <p:txBody>
          <a:bodyPr wrap="none" rtlCol="0">
            <a:spAutoFit/>
          </a:bodyPr>
          <a:lstStyle/>
          <a:p>
            <a:r>
              <a:rPr lang="en-US" b="1" dirty="0"/>
              <a:t>Multi-agent LLMs</a:t>
            </a:r>
          </a:p>
          <a:p>
            <a:r>
              <a:rPr lang="en-US" b="1" dirty="0"/>
              <a:t>Predictive Execution</a:t>
            </a:r>
          </a:p>
        </p:txBody>
      </p:sp>
      <p:sp>
        <p:nvSpPr>
          <p:cNvPr id="39" name="Oval 38">
            <a:extLst>
              <a:ext uri="{FF2B5EF4-FFF2-40B4-BE49-F238E27FC236}">
                <a16:creationId xmlns:a16="http://schemas.microsoft.com/office/drawing/2014/main" id="{CE92B79C-05A9-292B-DE2F-E5865EAF2445}"/>
              </a:ext>
            </a:extLst>
          </p:cNvPr>
          <p:cNvSpPr/>
          <p:nvPr/>
        </p:nvSpPr>
        <p:spPr>
          <a:xfrm>
            <a:off x="5874155" y="4183181"/>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40" name="Picture 2" descr="180,133 Artificial Intelligence Icon Images, Stock Photos, 3D objects, &amp;  Vectors | Shutterstock">
            <a:extLst>
              <a:ext uri="{FF2B5EF4-FFF2-40B4-BE49-F238E27FC236}">
                <a16:creationId xmlns:a16="http://schemas.microsoft.com/office/drawing/2014/main" id="{2E03D0A2-CCB8-7483-507E-4A15A2A1E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1034" y="5658022"/>
            <a:ext cx="881544" cy="88183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8BDA453-5A0B-C6E7-514B-824898CDD71F}"/>
              </a:ext>
            </a:extLst>
          </p:cNvPr>
          <p:cNvSpPr txBox="1"/>
          <p:nvPr/>
        </p:nvSpPr>
        <p:spPr>
          <a:xfrm>
            <a:off x="4743766" y="5827320"/>
            <a:ext cx="2589856" cy="646331"/>
          </a:xfrm>
          <a:prstGeom prst="rect">
            <a:avLst/>
          </a:prstGeom>
          <a:noFill/>
        </p:spPr>
        <p:txBody>
          <a:bodyPr wrap="square" rtlCol="0">
            <a:spAutoFit/>
          </a:bodyPr>
          <a:lstStyle/>
          <a:p>
            <a:pPr algn="ctr"/>
            <a:r>
              <a:rPr lang="en-US" b="1" dirty="0"/>
              <a:t>Pre-trained, Execution-aware LLMs</a:t>
            </a:r>
          </a:p>
        </p:txBody>
      </p:sp>
      <p:sp>
        <p:nvSpPr>
          <p:cNvPr id="44" name="Oval 43">
            <a:extLst>
              <a:ext uri="{FF2B5EF4-FFF2-40B4-BE49-F238E27FC236}">
                <a16:creationId xmlns:a16="http://schemas.microsoft.com/office/drawing/2014/main" id="{5CC88D0A-FCD0-880A-11F6-43DF3C2D9E44}"/>
              </a:ext>
            </a:extLst>
          </p:cNvPr>
          <p:cNvSpPr/>
          <p:nvPr/>
        </p:nvSpPr>
        <p:spPr>
          <a:xfrm>
            <a:off x="5881609" y="5577754"/>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9" name="Connector: Elbow 58">
            <a:extLst>
              <a:ext uri="{FF2B5EF4-FFF2-40B4-BE49-F238E27FC236}">
                <a16:creationId xmlns:a16="http://schemas.microsoft.com/office/drawing/2014/main" id="{8A6692CC-B1B1-F3D2-C9B8-19FA6B692BD4}"/>
              </a:ext>
            </a:extLst>
          </p:cNvPr>
          <p:cNvCxnSpPr>
            <a:cxnSpLocks/>
            <a:stCxn id="3" idx="2"/>
            <a:endCxn id="54" idx="1"/>
          </p:cNvCxnSpPr>
          <p:nvPr/>
        </p:nvCxnSpPr>
        <p:spPr>
          <a:xfrm rot="16200000" flipH="1">
            <a:off x="1842838" y="4277283"/>
            <a:ext cx="977363" cy="10985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0E95BE6-1D0A-C4FB-F472-4D2F75D15109}"/>
              </a:ext>
            </a:extLst>
          </p:cNvPr>
          <p:cNvCxnSpPr>
            <a:cxnSpLocks/>
          </p:cNvCxnSpPr>
          <p:nvPr/>
        </p:nvCxnSpPr>
        <p:spPr>
          <a:xfrm>
            <a:off x="7525210" y="5312209"/>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5AE9EB82-2B7E-0FBE-544F-01DFD7858F91}"/>
              </a:ext>
            </a:extLst>
          </p:cNvPr>
          <p:cNvSpPr txBox="1"/>
          <p:nvPr/>
        </p:nvSpPr>
        <p:spPr>
          <a:xfrm>
            <a:off x="8335124" y="4850544"/>
            <a:ext cx="1900970" cy="923330"/>
          </a:xfrm>
          <a:prstGeom prst="rect">
            <a:avLst/>
          </a:prstGeom>
          <a:noFill/>
        </p:spPr>
        <p:txBody>
          <a:bodyPr wrap="none" rtlCol="0">
            <a:spAutoFit/>
          </a:bodyPr>
          <a:lstStyle/>
          <a:p>
            <a:r>
              <a:rPr lang="en-US" b="1" i="1" dirty="0"/>
              <a:t>Dynamic, </a:t>
            </a:r>
          </a:p>
          <a:p>
            <a:r>
              <a:rPr lang="en-US" b="1" i="1" dirty="0"/>
              <a:t>Runtime Behavior</a:t>
            </a:r>
          </a:p>
          <a:p>
            <a:r>
              <a:rPr lang="en-US" b="1" i="1" dirty="0"/>
              <a:t>Analysis</a:t>
            </a:r>
          </a:p>
        </p:txBody>
      </p:sp>
      <p:cxnSp>
        <p:nvCxnSpPr>
          <p:cNvPr id="26" name="Connector: Elbow 25">
            <a:extLst>
              <a:ext uri="{FF2B5EF4-FFF2-40B4-BE49-F238E27FC236}">
                <a16:creationId xmlns:a16="http://schemas.microsoft.com/office/drawing/2014/main" id="{B13CB920-E81F-346F-C816-ECE8443033ED}"/>
              </a:ext>
            </a:extLst>
          </p:cNvPr>
          <p:cNvCxnSpPr>
            <a:stCxn id="22" idx="2"/>
            <a:endCxn id="55" idx="0"/>
          </p:cNvCxnSpPr>
          <p:nvPr/>
        </p:nvCxnSpPr>
        <p:spPr>
          <a:xfrm rot="5400000">
            <a:off x="6794549" y="1423290"/>
            <a:ext cx="661052" cy="3744217"/>
          </a:xfrm>
          <a:prstGeom prst="bentConnector3">
            <a:avLst>
              <a:gd name="adj1" fmla="val 62575"/>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B9433A4-45D3-1BC0-F825-FD8E97913660}"/>
              </a:ext>
            </a:extLst>
          </p:cNvPr>
          <p:cNvCxnSpPr>
            <a:cxnSpLocks/>
            <a:stCxn id="3" idx="0"/>
          </p:cNvCxnSpPr>
          <p:nvPr/>
        </p:nvCxnSpPr>
        <p:spPr>
          <a:xfrm rot="5400000" flipH="1" flipV="1">
            <a:off x="1787230" y="1847963"/>
            <a:ext cx="1061060" cy="10709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32" name="Picture 31">
            <a:extLst>
              <a:ext uri="{FF2B5EF4-FFF2-40B4-BE49-F238E27FC236}">
                <a16:creationId xmlns:a16="http://schemas.microsoft.com/office/drawing/2014/main" id="{4BF9B185-5C1C-24B9-A3F0-90718CC4F9F5}"/>
              </a:ext>
            </a:extLst>
          </p:cNvPr>
          <p:cNvPicPr>
            <a:picLocks noChangeAspect="1"/>
          </p:cNvPicPr>
          <p:nvPr/>
        </p:nvPicPr>
        <p:blipFill>
          <a:blip r:embed="rId6"/>
          <a:stretch>
            <a:fillRect/>
          </a:stretch>
        </p:blipFill>
        <p:spPr>
          <a:xfrm>
            <a:off x="8440475" y="3626370"/>
            <a:ext cx="1278731" cy="1278731"/>
          </a:xfrm>
          <a:prstGeom prst="rect">
            <a:avLst/>
          </a:prstGeom>
        </p:spPr>
      </p:pic>
    </p:spTree>
    <p:extLst>
      <p:ext uri="{BB962C8B-B14F-4D97-AF65-F5344CB8AC3E}">
        <p14:creationId xmlns:p14="http://schemas.microsoft.com/office/powerpoint/2010/main" val="379073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BC78DA-753B-238B-C4CE-DBE2167AB6D9}"/>
              </a:ext>
            </a:extLst>
          </p:cNvPr>
          <p:cNvSpPr txBox="1"/>
          <p:nvPr/>
        </p:nvSpPr>
        <p:spPr>
          <a:xfrm>
            <a:off x="1928025" y="3246427"/>
            <a:ext cx="1381276" cy="646331"/>
          </a:xfrm>
          <a:prstGeom prst="rect">
            <a:avLst/>
          </a:prstGeom>
          <a:noFill/>
        </p:spPr>
        <p:txBody>
          <a:bodyPr wrap="none" rtlCol="0">
            <a:spAutoFit/>
          </a:bodyPr>
          <a:lstStyle/>
          <a:p>
            <a:pPr algn="ctr"/>
            <a:r>
              <a:rPr lang="en-US" i="1" dirty="0"/>
              <a:t>(in)complete</a:t>
            </a:r>
          </a:p>
          <a:p>
            <a:pPr algn="ctr"/>
            <a:r>
              <a:rPr lang="en-US" i="1" dirty="0"/>
              <a:t>code</a:t>
            </a:r>
          </a:p>
        </p:txBody>
      </p:sp>
      <p:sp>
        <p:nvSpPr>
          <p:cNvPr id="5" name="Rectangle 4">
            <a:extLst>
              <a:ext uri="{FF2B5EF4-FFF2-40B4-BE49-F238E27FC236}">
                <a16:creationId xmlns:a16="http://schemas.microsoft.com/office/drawing/2014/main" id="{98673855-C848-E741-ABDC-6DF24004E802}"/>
              </a:ext>
            </a:extLst>
          </p:cNvPr>
          <p:cNvSpPr/>
          <p:nvPr/>
        </p:nvSpPr>
        <p:spPr>
          <a:xfrm>
            <a:off x="2872003" y="516834"/>
            <a:ext cx="4640265" cy="2647509"/>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7882352" y="321046"/>
            <a:ext cx="1353924" cy="2701743"/>
            <a:chOff x="5569162" y="1973214"/>
            <a:chExt cx="1459852" cy="2566412"/>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387504"/>
              <a:ext cx="1459852" cy="2152122"/>
              <a:chOff x="5583122" y="2213004"/>
              <a:chExt cx="1459852" cy="2152122"/>
            </a:xfrm>
          </p:grpSpPr>
          <p:sp>
            <p:nvSpPr>
              <p:cNvPr id="21" name="Rectangle 20">
                <a:extLst>
                  <a:ext uri="{FF2B5EF4-FFF2-40B4-BE49-F238E27FC236}">
                    <a16:creationId xmlns:a16="http://schemas.microsoft.com/office/drawing/2014/main" id="{38C376C7-F657-922E-87F0-7CA13E3DF538}"/>
                  </a:ext>
                </a:extLst>
              </p:cNvPr>
              <p:cNvSpPr/>
              <p:nvPr/>
            </p:nvSpPr>
            <p:spPr>
              <a:xfrm>
                <a:off x="5583122" y="2213004"/>
                <a:ext cx="1459852" cy="2149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1973214"/>
              <a:ext cx="1367747" cy="351000"/>
            </a:xfrm>
            <a:prstGeom prst="rect">
              <a:avLst/>
            </a:prstGeom>
            <a:noFill/>
          </p:spPr>
          <p:txBody>
            <a:bodyPr wrap="none" rtlCol="0">
              <a:spAutoFit/>
            </a:bodyPr>
            <a:lstStyle/>
            <a:p>
              <a:r>
                <a:rPr lang="en-US" i="1"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718336" y="2329785"/>
              <a:ext cx="1177310" cy="923330"/>
            </a:xfrm>
            <a:prstGeom prst="rect">
              <a:avLst/>
            </a:prstGeom>
            <a:noFill/>
          </p:spPr>
          <p:txBody>
            <a:bodyPr wrap="none" rtlCol="0">
              <a:spAutoFit/>
            </a:bodyPr>
            <a:lstStyle/>
            <a:p>
              <a:r>
                <a:rPr lang="en-US" dirty="0"/>
                <a:t>Var </a:t>
              </a:r>
              <a:r>
                <a:rPr lang="en-US" dirty="0" err="1"/>
                <a:t>Decls</a:t>
              </a:r>
              <a:endParaRPr lang="en-US" dirty="0"/>
            </a:p>
            <a:p>
              <a:r>
                <a:rPr lang="en-US" dirty="0"/>
                <a:t>Setup APIs</a:t>
              </a:r>
            </a:p>
            <a:p>
              <a:r>
                <a:rPr lang="en-US" dirty="0"/>
                <a:t>Type info</a:t>
              </a:r>
            </a:p>
          </p:txBody>
        </p:sp>
      </p:grpSp>
      <p:sp>
        <p:nvSpPr>
          <p:cNvPr id="24" name="TextBox 23">
            <a:extLst>
              <a:ext uri="{FF2B5EF4-FFF2-40B4-BE49-F238E27FC236}">
                <a16:creationId xmlns:a16="http://schemas.microsoft.com/office/drawing/2014/main" id="{182010FC-B34A-EA06-F4CD-C5C737087776}"/>
              </a:ext>
            </a:extLst>
          </p:cNvPr>
          <p:cNvSpPr txBox="1"/>
          <p:nvPr/>
        </p:nvSpPr>
        <p:spPr>
          <a:xfrm>
            <a:off x="4145074" y="78463"/>
            <a:ext cx="2329997" cy="369332"/>
          </a:xfrm>
          <a:prstGeom prst="rect">
            <a:avLst/>
          </a:prstGeom>
          <a:noFill/>
        </p:spPr>
        <p:txBody>
          <a:bodyPr wrap="none" rtlCol="0">
            <a:spAutoFit/>
          </a:bodyPr>
          <a:lstStyle/>
          <a:p>
            <a:r>
              <a:rPr lang="en-US" b="1" i="1" dirty="0"/>
              <a:t>Static Code Prediction</a:t>
            </a:r>
          </a:p>
        </p:txBody>
      </p:sp>
      <p:grpSp>
        <p:nvGrpSpPr>
          <p:cNvPr id="10" name="Group 9">
            <a:extLst>
              <a:ext uri="{FF2B5EF4-FFF2-40B4-BE49-F238E27FC236}">
                <a16:creationId xmlns:a16="http://schemas.microsoft.com/office/drawing/2014/main" id="{A31E36C4-7817-0259-3931-F90EF47E5D39}"/>
              </a:ext>
            </a:extLst>
          </p:cNvPr>
          <p:cNvGrpSpPr/>
          <p:nvPr/>
        </p:nvGrpSpPr>
        <p:grpSpPr>
          <a:xfrm>
            <a:off x="2880776" y="611236"/>
            <a:ext cx="4661417" cy="1887513"/>
            <a:chOff x="2880776" y="934344"/>
            <a:chExt cx="4661417" cy="2024706"/>
          </a:xfrm>
        </p:grpSpPr>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110" y="1321892"/>
              <a:ext cx="1637158" cy="16371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23FA8-8EAA-E07C-CDA0-A95866635B4B}"/>
                </a:ext>
              </a:extLst>
            </p:cNvPr>
            <p:cNvSpPr txBox="1"/>
            <p:nvPr/>
          </p:nvSpPr>
          <p:spPr>
            <a:xfrm>
              <a:off x="5817362" y="1221274"/>
              <a:ext cx="1724831" cy="369332"/>
            </a:xfrm>
            <a:prstGeom prst="rect">
              <a:avLst/>
            </a:prstGeom>
            <a:noFill/>
          </p:spPr>
          <p:txBody>
            <a:bodyPr wrap="none" rtlCol="0">
              <a:spAutoFit/>
            </a:bodyPr>
            <a:lstStyle/>
            <a:p>
              <a:r>
                <a:rPr lang="en-US" b="1" dirty="0"/>
                <a:t>Approximation</a:t>
              </a:r>
            </a:p>
          </p:txBody>
        </p:sp>
        <p:sp>
          <p:nvSpPr>
            <p:cNvPr id="14" name="TextBox 13">
              <a:extLst>
                <a:ext uri="{FF2B5EF4-FFF2-40B4-BE49-F238E27FC236}">
                  <a16:creationId xmlns:a16="http://schemas.microsoft.com/office/drawing/2014/main" id="{DE91A103-2878-A4D3-D10F-350E406B8E34}"/>
                </a:ext>
              </a:extLst>
            </p:cNvPr>
            <p:cNvSpPr txBox="1"/>
            <p:nvPr/>
          </p:nvSpPr>
          <p:spPr>
            <a:xfrm>
              <a:off x="4504425" y="2313361"/>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4564195" y="955159"/>
              <a:ext cx="1273426" cy="369332"/>
            </a:xfrm>
            <a:prstGeom prst="rect">
              <a:avLst/>
            </a:prstGeom>
            <a:noFill/>
          </p:spPr>
          <p:txBody>
            <a:bodyPr wrap="none" rtlCol="0">
              <a:spAutoFit/>
            </a:bodyPr>
            <a:lstStyle/>
            <a:p>
              <a:r>
                <a:rPr lang="en-US" dirty="0"/>
                <a:t>Feedbacks</a:t>
              </a:r>
            </a:p>
          </p:txBody>
        </p:sp>
        <p:sp>
          <p:nvSpPr>
            <p:cNvPr id="33" name="Arrow: Curved Down 32">
              <a:extLst>
                <a:ext uri="{FF2B5EF4-FFF2-40B4-BE49-F238E27FC236}">
                  <a16:creationId xmlns:a16="http://schemas.microsoft.com/office/drawing/2014/main" id="{08D11FDE-4CF8-E1CA-81E4-63B9D6F1BAAA}"/>
                </a:ext>
              </a:extLst>
            </p:cNvPr>
            <p:cNvSpPr/>
            <p:nvPr/>
          </p:nvSpPr>
          <p:spPr>
            <a:xfrm>
              <a:off x="4050103" y="934344"/>
              <a:ext cx="2246788" cy="35413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7" y="2440525"/>
              <a:ext cx="2162057"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5" name="Straight Arrow Connector 44">
            <a:extLst>
              <a:ext uri="{FF2B5EF4-FFF2-40B4-BE49-F238E27FC236}">
                <a16:creationId xmlns:a16="http://schemas.microsoft.com/office/drawing/2014/main" id="{F4F4A747-1EE5-FE9C-A71B-81DD4D622F52}"/>
              </a:ext>
            </a:extLst>
          </p:cNvPr>
          <p:cNvCxnSpPr>
            <a:cxnSpLocks/>
            <a:endCxn id="21" idx="1"/>
          </p:cNvCxnSpPr>
          <p:nvPr/>
        </p:nvCxnSpPr>
        <p:spPr>
          <a:xfrm>
            <a:off x="7531014" y="1888626"/>
            <a:ext cx="3513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9DA79D7-F82E-B3AD-1F57-917AEB7B99D2}"/>
              </a:ext>
            </a:extLst>
          </p:cNvPr>
          <p:cNvSpPr txBox="1"/>
          <p:nvPr/>
        </p:nvSpPr>
        <p:spPr>
          <a:xfrm>
            <a:off x="9283102" y="1569034"/>
            <a:ext cx="971741" cy="646331"/>
          </a:xfrm>
          <a:prstGeom prst="rect">
            <a:avLst/>
          </a:prstGeom>
          <a:noFill/>
        </p:spPr>
        <p:txBody>
          <a:bodyPr wrap="none" rtlCol="0">
            <a:spAutoFit/>
          </a:bodyPr>
          <a:lstStyle/>
          <a:p>
            <a:r>
              <a:rPr lang="en-US" b="1" i="1" dirty="0"/>
              <a:t>Static </a:t>
            </a:r>
          </a:p>
          <a:p>
            <a:r>
              <a:rPr lang="en-US" b="1" i="1" dirty="0"/>
              <a:t>Analysis</a:t>
            </a:r>
          </a:p>
        </p:txBody>
      </p:sp>
      <p:cxnSp>
        <p:nvCxnSpPr>
          <p:cNvPr id="52" name="Straight Arrow Connector 51">
            <a:extLst>
              <a:ext uri="{FF2B5EF4-FFF2-40B4-BE49-F238E27FC236}">
                <a16:creationId xmlns:a16="http://schemas.microsoft.com/office/drawing/2014/main" id="{70287A77-1A46-6ADF-063C-F822CCD2537B}"/>
              </a:ext>
            </a:extLst>
          </p:cNvPr>
          <p:cNvCxnSpPr>
            <a:cxnSpLocks/>
          </p:cNvCxnSpPr>
          <p:nvPr/>
        </p:nvCxnSpPr>
        <p:spPr>
          <a:xfrm>
            <a:off x="9236276" y="1896812"/>
            <a:ext cx="3700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180,133 Artificial Intelligence Icon Images, Stock Photos, 3D objects, &amp;  Vectors | Shutterstock">
            <a:extLst>
              <a:ext uri="{FF2B5EF4-FFF2-40B4-BE49-F238E27FC236}">
                <a16:creationId xmlns:a16="http://schemas.microsoft.com/office/drawing/2014/main" id="{FA8382E5-2CB9-3240-85DD-67B14B328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236" y="2353881"/>
            <a:ext cx="791575" cy="79183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5EC067C-C4FB-916B-9C9A-EA801F618957}"/>
              </a:ext>
            </a:extLst>
          </p:cNvPr>
          <p:cNvSpPr txBox="1"/>
          <p:nvPr/>
        </p:nvSpPr>
        <p:spPr>
          <a:xfrm>
            <a:off x="4186712" y="1266177"/>
            <a:ext cx="1851982" cy="369332"/>
          </a:xfrm>
          <a:prstGeom prst="rect">
            <a:avLst/>
          </a:prstGeom>
          <a:noFill/>
        </p:spPr>
        <p:txBody>
          <a:bodyPr wrap="none" rtlCol="0">
            <a:spAutoFit/>
          </a:bodyPr>
          <a:lstStyle/>
          <a:p>
            <a:r>
              <a:rPr lang="en-US" b="1" dirty="0"/>
              <a:t>Multi-agent LLMs</a:t>
            </a:r>
          </a:p>
        </p:txBody>
      </p:sp>
      <p:sp>
        <p:nvSpPr>
          <p:cNvPr id="23" name="TextBox 22">
            <a:extLst>
              <a:ext uri="{FF2B5EF4-FFF2-40B4-BE49-F238E27FC236}">
                <a16:creationId xmlns:a16="http://schemas.microsoft.com/office/drawing/2014/main" id="{D956B757-8C59-C389-31BA-3C5CB8E73402}"/>
              </a:ext>
            </a:extLst>
          </p:cNvPr>
          <p:cNvSpPr txBox="1"/>
          <p:nvPr/>
        </p:nvSpPr>
        <p:spPr>
          <a:xfrm>
            <a:off x="3447101" y="2541505"/>
            <a:ext cx="1374479" cy="646331"/>
          </a:xfrm>
          <a:prstGeom prst="rect">
            <a:avLst/>
          </a:prstGeom>
          <a:noFill/>
        </p:spPr>
        <p:txBody>
          <a:bodyPr wrap="none" rtlCol="0">
            <a:spAutoFit/>
          </a:bodyPr>
          <a:lstStyle/>
          <a:p>
            <a:pPr algn="ctr"/>
            <a:r>
              <a:rPr lang="en-US" b="1" dirty="0"/>
              <a:t>Pre-trained, </a:t>
            </a:r>
          </a:p>
          <a:p>
            <a:pPr algn="ctr"/>
            <a:r>
              <a:rPr lang="en-US" b="1" dirty="0"/>
              <a:t>LLMs</a:t>
            </a:r>
          </a:p>
        </p:txBody>
      </p:sp>
      <p:sp>
        <p:nvSpPr>
          <p:cNvPr id="28" name="Oval 27">
            <a:extLst>
              <a:ext uri="{FF2B5EF4-FFF2-40B4-BE49-F238E27FC236}">
                <a16:creationId xmlns:a16="http://schemas.microsoft.com/office/drawing/2014/main" id="{F7F683E1-92DE-8C2A-32AD-121FF22B8D19}"/>
              </a:ext>
            </a:extLst>
          </p:cNvPr>
          <p:cNvSpPr/>
          <p:nvPr/>
        </p:nvSpPr>
        <p:spPr>
          <a:xfrm>
            <a:off x="4990758" y="1062672"/>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F09C0262-6D96-F6A5-83B8-E7105DDD5715}"/>
              </a:ext>
            </a:extLst>
          </p:cNvPr>
          <p:cNvSpPr/>
          <p:nvPr/>
        </p:nvSpPr>
        <p:spPr>
          <a:xfrm>
            <a:off x="4007619" y="2327523"/>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Rectangle 53">
            <a:extLst>
              <a:ext uri="{FF2B5EF4-FFF2-40B4-BE49-F238E27FC236}">
                <a16:creationId xmlns:a16="http://schemas.microsoft.com/office/drawing/2014/main" id="{4A9D4A3E-D890-0E08-A3CB-59E3225B623F}"/>
              </a:ext>
            </a:extLst>
          </p:cNvPr>
          <p:cNvSpPr/>
          <p:nvPr/>
        </p:nvSpPr>
        <p:spPr>
          <a:xfrm>
            <a:off x="2880775" y="3991467"/>
            <a:ext cx="4640265" cy="2647507"/>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C1D24B2F-516B-060D-3F41-BB5240FA4378}"/>
              </a:ext>
            </a:extLst>
          </p:cNvPr>
          <p:cNvSpPr txBox="1"/>
          <p:nvPr/>
        </p:nvSpPr>
        <p:spPr>
          <a:xfrm>
            <a:off x="4186712" y="3625924"/>
            <a:ext cx="2111668" cy="369332"/>
          </a:xfrm>
          <a:prstGeom prst="rect">
            <a:avLst/>
          </a:prstGeom>
          <a:noFill/>
        </p:spPr>
        <p:txBody>
          <a:bodyPr wrap="none" rtlCol="0">
            <a:spAutoFit/>
          </a:bodyPr>
          <a:lstStyle/>
          <a:p>
            <a:r>
              <a:rPr lang="en-US" b="1" i="1" dirty="0"/>
              <a:t>Predictive Execution</a:t>
            </a:r>
          </a:p>
        </p:txBody>
      </p:sp>
      <p:pic>
        <p:nvPicPr>
          <p:cNvPr id="35" name="Picture 2" descr="Large Language Models (LLMs) | TWIML">
            <a:extLst>
              <a:ext uri="{FF2B5EF4-FFF2-40B4-BE49-F238E27FC236}">
                <a16:creationId xmlns:a16="http://schemas.microsoft.com/office/drawing/2014/main" id="{51255AC1-1C55-95CD-2816-99FD92DFF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739" y="4103505"/>
            <a:ext cx="1637158" cy="152622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5BED0D02-5D64-B555-95E6-ECD5519F5600}"/>
              </a:ext>
            </a:extLst>
          </p:cNvPr>
          <p:cNvSpPr txBox="1"/>
          <p:nvPr/>
        </p:nvSpPr>
        <p:spPr>
          <a:xfrm>
            <a:off x="4979527" y="4471675"/>
            <a:ext cx="2120517" cy="646331"/>
          </a:xfrm>
          <a:prstGeom prst="rect">
            <a:avLst/>
          </a:prstGeom>
          <a:noFill/>
        </p:spPr>
        <p:txBody>
          <a:bodyPr wrap="none" rtlCol="0">
            <a:spAutoFit/>
          </a:bodyPr>
          <a:lstStyle/>
          <a:p>
            <a:r>
              <a:rPr lang="en-US" b="1" dirty="0"/>
              <a:t>Multi-agent LLMs</a:t>
            </a:r>
          </a:p>
          <a:p>
            <a:r>
              <a:rPr lang="en-US" b="1" dirty="0"/>
              <a:t>Predictive Execution</a:t>
            </a:r>
          </a:p>
        </p:txBody>
      </p:sp>
      <p:sp>
        <p:nvSpPr>
          <p:cNvPr id="39" name="Oval 38">
            <a:extLst>
              <a:ext uri="{FF2B5EF4-FFF2-40B4-BE49-F238E27FC236}">
                <a16:creationId xmlns:a16="http://schemas.microsoft.com/office/drawing/2014/main" id="{CE92B79C-05A9-292B-DE2F-E5865EAF2445}"/>
              </a:ext>
            </a:extLst>
          </p:cNvPr>
          <p:cNvSpPr/>
          <p:nvPr/>
        </p:nvSpPr>
        <p:spPr>
          <a:xfrm>
            <a:off x="5874155" y="4183181"/>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40" name="Picture 2" descr="180,133 Artificial Intelligence Icon Images, Stock Photos, 3D objects, &amp;  Vectors | Shutterstock">
            <a:extLst>
              <a:ext uri="{FF2B5EF4-FFF2-40B4-BE49-F238E27FC236}">
                <a16:creationId xmlns:a16="http://schemas.microsoft.com/office/drawing/2014/main" id="{2E03D0A2-CCB8-7483-507E-4A15A2A1E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1034" y="5658022"/>
            <a:ext cx="881544" cy="88183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8BDA453-5A0B-C6E7-514B-824898CDD71F}"/>
              </a:ext>
            </a:extLst>
          </p:cNvPr>
          <p:cNvSpPr txBox="1"/>
          <p:nvPr/>
        </p:nvSpPr>
        <p:spPr>
          <a:xfrm>
            <a:off x="4743766" y="5827320"/>
            <a:ext cx="2589856" cy="646331"/>
          </a:xfrm>
          <a:prstGeom prst="rect">
            <a:avLst/>
          </a:prstGeom>
          <a:noFill/>
        </p:spPr>
        <p:txBody>
          <a:bodyPr wrap="square" rtlCol="0">
            <a:spAutoFit/>
          </a:bodyPr>
          <a:lstStyle/>
          <a:p>
            <a:pPr algn="ctr"/>
            <a:r>
              <a:rPr lang="en-US" b="1" dirty="0"/>
              <a:t>Pre-trained, Execution-aware LLMs</a:t>
            </a:r>
          </a:p>
        </p:txBody>
      </p:sp>
      <p:sp>
        <p:nvSpPr>
          <p:cNvPr id="44" name="Oval 43">
            <a:extLst>
              <a:ext uri="{FF2B5EF4-FFF2-40B4-BE49-F238E27FC236}">
                <a16:creationId xmlns:a16="http://schemas.microsoft.com/office/drawing/2014/main" id="{5CC88D0A-FCD0-880A-11F6-43DF3C2D9E44}"/>
              </a:ext>
            </a:extLst>
          </p:cNvPr>
          <p:cNvSpPr/>
          <p:nvPr/>
        </p:nvSpPr>
        <p:spPr>
          <a:xfrm>
            <a:off x="5881609" y="5577754"/>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9" name="Connector: Elbow 58">
            <a:extLst>
              <a:ext uri="{FF2B5EF4-FFF2-40B4-BE49-F238E27FC236}">
                <a16:creationId xmlns:a16="http://schemas.microsoft.com/office/drawing/2014/main" id="{8A6692CC-B1B1-F3D2-C9B8-19FA6B692BD4}"/>
              </a:ext>
            </a:extLst>
          </p:cNvPr>
          <p:cNvCxnSpPr>
            <a:cxnSpLocks/>
            <a:stCxn id="4" idx="2"/>
            <a:endCxn id="54" idx="1"/>
          </p:cNvCxnSpPr>
          <p:nvPr/>
        </p:nvCxnSpPr>
        <p:spPr>
          <a:xfrm rot="16200000" flipH="1">
            <a:off x="2038488" y="4472933"/>
            <a:ext cx="1422463" cy="2621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0E95BE6-1D0A-C4FB-F472-4D2F75D15109}"/>
              </a:ext>
            </a:extLst>
          </p:cNvPr>
          <p:cNvCxnSpPr>
            <a:cxnSpLocks/>
          </p:cNvCxnSpPr>
          <p:nvPr/>
        </p:nvCxnSpPr>
        <p:spPr>
          <a:xfrm>
            <a:off x="7525210" y="5312209"/>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5AE9EB82-2B7E-0FBE-544F-01DFD7858F91}"/>
              </a:ext>
            </a:extLst>
          </p:cNvPr>
          <p:cNvSpPr txBox="1"/>
          <p:nvPr/>
        </p:nvSpPr>
        <p:spPr>
          <a:xfrm>
            <a:off x="8003502" y="4794840"/>
            <a:ext cx="1132041" cy="1200329"/>
          </a:xfrm>
          <a:prstGeom prst="rect">
            <a:avLst/>
          </a:prstGeom>
          <a:noFill/>
        </p:spPr>
        <p:txBody>
          <a:bodyPr wrap="none" rtlCol="0">
            <a:spAutoFit/>
          </a:bodyPr>
          <a:lstStyle/>
          <a:p>
            <a:r>
              <a:rPr lang="en-US" b="1" i="1" dirty="0"/>
              <a:t>Dynamic, </a:t>
            </a:r>
          </a:p>
          <a:p>
            <a:r>
              <a:rPr lang="en-US" b="1" i="1" dirty="0"/>
              <a:t>Runtime </a:t>
            </a:r>
          </a:p>
          <a:p>
            <a:r>
              <a:rPr lang="en-US" b="1" i="1" dirty="0"/>
              <a:t>Behavior</a:t>
            </a:r>
          </a:p>
          <a:p>
            <a:r>
              <a:rPr lang="en-US" b="1" i="1" dirty="0"/>
              <a:t>Analysis</a:t>
            </a:r>
          </a:p>
        </p:txBody>
      </p:sp>
      <p:cxnSp>
        <p:nvCxnSpPr>
          <p:cNvPr id="26" name="Connector: Elbow 25">
            <a:extLst>
              <a:ext uri="{FF2B5EF4-FFF2-40B4-BE49-F238E27FC236}">
                <a16:creationId xmlns:a16="http://schemas.microsoft.com/office/drawing/2014/main" id="{B13CB920-E81F-346F-C816-ECE8443033ED}"/>
              </a:ext>
            </a:extLst>
          </p:cNvPr>
          <p:cNvCxnSpPr>
            <a:stCxn id="22" idx="2"/>
            <a:endCxn id="55" idx="0"/>
          </p:cNvCxnSpPr>
          <p:nvPr/>
        </p:nvCxnSpPr>
        <p:spPr>
          <a:xfrm rot="5400000">
            <a:off x="6603028" y="1662307"/>
            <a:ext cx="603135" cy="332409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B9433A4-45D3-1BC0-F825-FD8E97913660}"/>
              </a:ext>
            </a:extLst>
          </p:cNvPr>
          <p:cNvCxnSpPr>
            <a:cxnSpLocks/>
          </p:cNvCxnSpPr>
          <p:nvPr/>
        </p:nvCxnSpPr>
        <p:spPr>
          <a:xfrm rot="5400000" flipH="1" flipV="1">
            <a:off x="2129607" y="2423469"/>
            <a:ext cx="1197724" cy="278992"/>
          </a:xfrm>
          <a:prstGeom prst="bentConnector3">
            <a:avLst>
              <a:gd name="adj1" fmla="val 100698"/>
            </a:avLst>
          </a:prstGeom>
          <a:ln>
            <a:tailEnd type="triangle"/>
          </a:ln>
        </p:spPr>
        <p:style>
          <a:lnRef idx="1">
            <a:schemeClr val="dk1"/>
          </a:lnRef>
          <a:fillRef idx="0">
            <a:schemeClr val="dk1"/>
          </a:fillRef>
          <a:effectRef idx="0">
            <a:schemeClr val="dk1"/>
          </a:effectRef>
          <a:fontRef idx="minor">
            <a:schemeClr val="tx1"/>
          </a:fontRef>
        </p:style>
      </p:cxnSp>
      <p:pic>
        <p:nvPicPr>
          <p:cNvPr id="32" name="Picture 31">
            <a:extLst>
              <a:ext uri="{FF2B5EF4-FFF2-40B4-BE49-F238E27FC236}">
                <a16:creationId xmlns:a16="http://schemas.microsoft.com/office/drawing/2014/main" id="{4BF9B185-5C1C-24B9-A3F0-90718CC4F9F5}"/>
              </a:ext>
            </a:extLst>
          </p:cNvPr>
          <p:cNvPicPr>
            <a:picLocks noChangeAspect="1"/>
          </p:cNvPicPr>
          <p:nvPr/>
        </p:nvPicPr>
        <p:blipFill>
          <a:blip r:embed="rId6"/>
          <a:stretch>
            <a:fillRect/>
          </a:stretch>
        </p:blipFill>
        <p:spPr>
          <a:xfrm>
            <a:off x="7894587" y="3571017"/>
            <a:ext cx="1278731" cy="1278731"/>
          </a:xfrm>
          <a:prstGeom prst="rect">
            <a:avLst/>
          </a:prstGeom>
        </p:spPr>
      </p:pic>
    </p:spTree>
    <p:extLst>
      <p:ext uri="{BB962C8B-B14F-4D97-AF65-F5344CB8AC3E}">
        <p14:creationId xmlns:p14="http://schemas.microsoft.com/office/powerpoint/2010/main" val="182810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5287</TotalTime>
  <Words>1457</Words>
  <Application>Microsoft Office PowerPoint</Application>
  <PresentationFormat>Widescreen</PresentationFormat>
  <Paragraphs>579</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357</cp:revision>
  <dcterms:created xsi:type="dcterms:W3CDTF">2022-04-01T19:55:08Z</dcterms:created>
  <dcterms:modified xsi:type="dcterms:W3CDTF">2024-05-22T03:47:25Z</dcterms:modified>
</cp:coreProperties>
</file>