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56"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6367-C9D1-4431-9804-94F6740B2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F0EFA-5281-4AFF-AEC2-77B44770EE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0F154-39BC-4D96-BA9E-DE3A581B8D1F}"/>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5" name="Footer Placeholder 4">
            <a:extLst>
              <a:ext uri="{FF2B5EF4-FFF2-40B4-BE49-F238E27FC236}">
                <a16:creationId xmlns:a16="http://schemas.microsoft.com/office/drawing/2014/main" id="{0BD3D6CD-9513-456F-B59C-88CE82404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1CC34-330E-4270-AAA7-C49DA1860A5A}"/>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289680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30CC-A5D6-47AF-AA5C-8EBB3EC32D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E56A34-67A1-474D-9FF2-E43B6D0E2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375FA-BA99-436F-A578-D9EF45B6FCEF}"/>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5" name="Footer Placeholder 4">
            <a:extLst>
              <a:ext uri="{FF2B5EF4-FFF2-40B4-BE49-F238E27FC236}">
                <a16:creationId xmlns:a16="http://schemas.microsoft.com/office/drawing/2014/main" id="{0DCB4D82-BD53-41B9-8FF8-FD13BC537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33EE-472F-411D-9B09-C9DC66067BE9}"/>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199335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BC149-AB5A-41A5-A8A7-6C3D3E7ECF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6542F2-4EDB-4918-8BF2-56F55E156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DA489-305E-49F9-85CC-748F3A217601}"/>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5" name="Footer Placeholder 4">
            <a:extLst>
              <a:ext uri="{FF2B5EF4-FFF2-40B4-BE49-F238E27FC236}">
                <a16:creationId xmlns:a16="http://schemas.microsoft.com/office/drawing/2014/main" id="{9BAB7C0D-845A-4785-81F3-9AD03C426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0C807-3767-420D-AF73-BBE3DA4D9912}"/>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213535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C25F-F054-4587-B44F-16069CE01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C5694-62B5-41CB-B8ED-ECA3864E3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26AFB-E519-472D-B4E7-3AA2A0E1F06F}"/>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5" name="Footer Placeholder 4">
            <a:extLst>
              <a:ext uri="{FF2B5EF4-FFF2-40B4-BE49-F238E27FC236}">
                <a16:creationId xmlns:a16="http://schemas.microsoft.com/office/drawing/2014/main" id="{D3330DC6-ABF2-47B0-BCD6-414507C46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D35A6-E3B5-4FFD-8F3D-D685C7844CF6}"/>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294847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E35E-769A-41D0-8845-35F30D78D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7A738-BC57-489A-A7B7-DF63DF195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6F6E8-8A94-4B14-94C1-AAF6E43E0DAE}"/>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5" name="Footer Placeholder 4">
            <a:extLst>
              <a:ext uri="{FF2B5EF4-FFF2-40B4-BE49-F238E27FC236}">
                <a16:creationId xmlns:a16="http://schemas.microsoft.com/office/drawing/2014/main" id="{D832B746-670C-4592-AB77-AAE6634AC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AAE33-3295-468C-9D09-CE7E37F50767}"/>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225538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1C3A-126F-423A-B8ED-DED81312F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B8E97-98A9-4B66-B128-53EF433C6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E25094-0034-41C2-A7F6-EAC80F92C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98DB-3430-4DB6-8BAD-41CBD136A5B0}"/>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6" name="Footer Placeholder 5">
            <a:extLst>
              <a:ext uri="{FF2B5EF4-FFF2-40B4-BE49-F238E27FC236}">
                <a16:creationId xmlns:a16="http://schemas.microsoft.com/office/drawing/2014/main" id="{4DFAD3FE-F151-4B87-A42D-A9E3A642C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C4081-5B5E-45E1-95A5-AEDC84409717}"/>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8570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A821-5FF7-4EAD-89FA-C6275096B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0A1D6C-2752-49FA-A7B4-58FB8F763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F7C72-3C8D-4243-AC85-6564F10E3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9DD71A-3F72-4B6E-B9AC-98635FA1F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5F333-BD6D-44FC-877B-3BA4F4B969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66FE7-0B29-466F-9CAD-401F040BB151}"/>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8" name="Footer Placeholder 7">
            <a:extLst>
              <a:ext uri="{FF2B5EF4-FFF2-40B4-BE49-F238E27FC236}">
                <a16:creationId xmlns:a16="http://schemas.microsoft.com/office/drawing/2014/main" id="{F4A56163-3117-4E35-91E9-81E1DC6E95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D705DC-5785-45B8-AD98-D2608BC64F87}"/>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427108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7ECF-BA40-4061-8704-0B3C4051B2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5A57BA-A7A8-48DE-A3B6-A165D6B4211D}"/>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4" name="Footer Placeholder 3">
            <a:extLst>
              <a:ext uri="{FF2B5EF4-FFF2-40B4-BE49-F238E27FC236}">
                <a16:creationId xmlns:a16="http://schemas.microsoft.com/office/drawing/2014/main" id="{583887A7-3C56-470E-B54D-F3C381AEE7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294FC2-B336-4DBE-B28D-98C980532E41}"/>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64990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7C54E-4184-4317-946E-F734BCE4148A}"/>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3" name="Footer Placeholder 2">
            <a:extLst>
              <a:ext uri="{FF2B5EF4-FFF2-40B4-BE49-F238E27FC236}">
                <a16:creationId xmlns:a16="http://schemas.microsoft.com/office/drawing/2014/main" id="{460A2EF5-E880-479F-849E-CFB0E90CA9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363830-6953-4CF6-B8CC-C9DFFE897439}"/>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198170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7798-85DF-4749-9EE6-9B68B5B98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D0E14-5898-42BD-9EC4-EE7139673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DCE1A2-982B-4EFF-8E1D-6442133FA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C7122-2363-48F3-B530-9F5E0E889D8E}"/>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6" name="Footer Placeholder 5">
            <a:extLst>
              <a:ext uri="{FF2B5EF4-FFF2-40B4-BE49-F238E27FC236}">
                <a16:creationId xmlns:a16="http://schemas.microsoft.com/office/drawing/2014/main" id="{431ABC79-F04B-46B2-8E08-DB1F83D5E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9CD40-37B3-43F0-A448-78ADE680C4FE}"/>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373409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BF23-7733-417A-806B-B695C263C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00A34F-0438-4D44-9DB6-9A1B3C5D0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27F725-AF9A-47FF-9502-E5387F656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6C149-9053-4F8A-B36F-BA76F60DA182}"/>
              </a:ext>
            </a:extLst>
          </p:cNvPr>
          <p:cNvSpPr>
            <a:spLocks noGrp="1"/>
          </p:cNvSpPr>
          <p:nvPr>
            <p:ph type="dt" sz="half" idx="10"/>
          </p:nvPr>
        </p:nvSpPr>
        <p:spPr/>
        <p:txBody>
          <a:bodyPr/>
          <a:lstStyle/>
          <a:p>
            <a:fld id="{0EC96D4E-4BC7-41F8-92B2-CC1F0BAF51BC}" type="datetimeFigureOut">
              <a:rPr lang="en-US" smtClean="0"/>
              <a:t>28-Sep-21</a:t>
            </a:fld>
            <a:endParaRPr lang="en-US"/>
          </a:p>
        </p:txBody>
      </p:sp>
      <p:sp>
        <p:nvSpPr>
          <p:cNvPr id="6" name="Footer Placeholder 5">
            <a:extLst>
              <a:ext uri="{FF2B5EF4-FFF2-40B4-BE49-F238E27FC236}">
                <a16:creationId xmlns:a16="http://schemas.microsoft.com/office/drawing/2014/main" id="{F7A20F86-F61D-4884-86CF-15595F0D5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604D0-B2AA-49CD-81F3-5C6686AF4FC6}"/>
              </a:ext>
            </a:extLst>
          </p:cNvPr>
          <p:cNvSpPr>
            <a:spLocks noGrp="1"/>
          </p:cNvSpPr>
          <p:nvPr>
            <p:ph type="sldNum" sz="quarter" idx="12"/>
          </p:nvPr>
        </p:nvSpPr>
        <p:spPr/>
        <p:txBody>
          <a:bodyPr/>
          <a:lstStyle/>
          <a:p>
            <a:fld id="{CACF10A8-18C9-4880-BD9E-E7657844BA10}" type="slidenum">
              <a:rPr lang="en-US" smtClean="0"/>
              <a:t>‹#›</a:t>
            </a:fld>
            <a:endParaRPr lang="en-US"/>
          </a:p>
        </p:txBody>
      </p:sp>
    </p:spTree>
    <p:extLst>
      <p:ext uri="{BB962C8B-B14F-4D97-AF65-F5344CB8AC3E}">
        <p14:creationId xmlns:p14="http://schemas.microsoft.com/office/powerpoint/2010/main" val="323790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D6C53-C359-4A3E-960D-778E574AC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4BF35B-A78F-40A0-BFC7-E6CFA878C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AC27F-4802-460E-99CD-4C614CB6B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96D4E-4BC7-41F8-92B2-CC1F0BAF51BC}" type="datetimeFigureOut">
              <a:rPr lang="en-US" smtClean="0"/>
              <a:t>28-Sep-21</a:t>
            </a:fld>
            <a:endParaRPr lang="en-US"/>
          </a:p>
        </p:txBody>
      </p:sp>
      <p:sp>
        <p:nvSpPr>
          <p:cNvPr id="5" name="Footer Placeholder 4">
            <a:extLst>
              <a:ext uri="{FF2B5EF4-FFF2-40B4-BE49-F238E27FC236}">
                <a16:creationId xmlns:a16="http://schemas.microsoft.com/office/drawing/2014/main" id="{01612F89-00BF-4271-B5FD-7074CE30A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7C56D-8E61-4D66-848C-0B68C1343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F10A8-18C9-4880-BD9E-E7657844BA10}" type="slidenum">
              <a:rPr lang="en-US" smtClean="0"/>
              <a:t>‹#›</a:t>
            </a:fld>
            <a:endParaRPr lang="en-US"/>
          </a:p>
        </p:txBody>
      </p:sp>
    </p:spTree>
    <p:extLst>
      <p:ext uri="{BB962C8B-B14F-4D97-AF65-F5344CB8AC3E}">
        <p14:creationId xmlns:p14="http://schemas.microsoft.com/office/powerpoint/2010/main" val="1441233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A0E3-A631-4988-9BBF-85253D566ECF}"/>
              </a:ext>
            </a:extLst>
          </p:cNvPr>
          <p:cNvSpPr>
            <a:spLocks noGrp="1"/>
          </p:cNvSpPr>
          <p:nvPr>
            <p:ph type="title"/>
          </p:nvPr>
        </p:nvSpPr>
        <p:spPr/>
        <p:txBody>
          <a:bodyPr/>
          <a:lstStyle/>
          <a:p>
            <a:r>
              <a:rPr lang="en-US" b="0" i="0" dirty="0">
                <a:solidFill>
                  <a:srgbClr val="292929"/>
                </a:solidFill>
                <a:effectLst/>
                <a:latin typeface="sohne"/>
              </a:rPr>
              <a:t>Injection</a:t>
            </a:r>
            <a:endParaRPr lang="en-US" dirty="0"/>
          </a:p>
        </p:txBody>
      </p:sp>
      <p:sp>
        <p:nvSpPr>
          <p:cNvPr id="3" name="Content Placeholder 2">
            <a:extLst>
              <a:ext uri="{FF2B5EF4-FFF2-40B4-BE49-F238E27FC236}">
                <a16:creationId xmlns:a16="http://schemas.microsoft.com/office/drawing/2014/main" id="{7EFB8A7C-D662-4B9B-A918-783711002083}"/>
              </a:ext>
            </a:extLst>
          </p:cNvPr>
          <p:cNvSpPr>
            <a:spLocks noGrp="1"/>
          </p:cNvSpPr>
          <p:nvPr>
            <p:ph idx="1"/>
          </p:nvPr>
        </p:nvSpPr>
        <p:spPr/>
        <p:txBody>
          <a:bodyPr/>
          <a:lstStyle/>
          <a:p>
            <a:r>
              <a:rPr lang="en-US" dirty="0"/>
              <a:t>an injection vulnerability is when an attacker sends malicious data as part of a command or query to an interpreter. If successful, this malicious input will be executed as code, causing the interpreter to execute unintended commands or reveal data which should otherwise be inaccessible.</a:t>
            </a:r>
          </a:p>
        </p:txBody>
      </p:sp>
    </p:spTree>
    <p:extLst>
      <p:ext uri="{BB962C8B-B14F-4D97-AF65-F5344CB8AC3E}">
        <p14:creationId xmlns:p14="http://schemas.microsoft.com/office/powerpoint/2010/main" val="368825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2668-89B4-431B-81F0-EBCD1712E859}"/>
              </a:ext>
            </a:extLst>
          </p:cNvPr>
          <p:cNvSpPr>
            <a:spLocks noGrp="1"/>
          </p:cNvSpPr>
          <p:nvPr>
            <p:ph type="title"/>
          </p:nvPr>
        </p:nvSpPr>
        <p:spPr/>
        <p:txBody>
          <a:bodyPr/>
          <a:lstStyle/>
          <a:p>
            <a:r>
              <a:rPr lang="en-US" b="1" i="0" dirty="0">
                <a:effectLst/>
                <a:latin typeface="PS TT Commons Roman"/>
              </a:rPr>
              <a:t>Security Misconfiguration</a:t>
            </a:r>
            <a:endParaRPr lang="en-US" dirty="0"/>
          </a:p>
        </p:txBody>
      </p:sp>
      <p:pic>
        <p:nvPicPr>
          <p:cNvPr id="4" name="Picture 3">
            <a:extLst>
              <a:ext uri="{FF2B5EF4-FFF2-40B4-BE49-F238E27FC236}">
                <a16:creationId xmlns:a16="http://schemas.microsoft.com/office/drawing/2014/main" id="{50769CFD-C687-4037-B2ED-2A5435446E40}"/>
              </a:ext>
            </a:extLst>
          </p:cNvPr>
          <p:cNvPicPr>
            <a:picLocks noChangeAspect="1"/>
          </p:cNvPicPr>
          <p:nvPr/>
        </p:nvPicPr>
        <p:blipFill>
          <a:blip r:embed="rId2"/>
          <a:stretch>
            <a:fillRect/>
          </a:stretch>
        </p:blipFill>
        <p:spPr>
          <a:xfrm>
            <a:off x="-544219" y="1207363"/>
            <a:ext cx="5724714" cy="3998250"/>
          </a:xfrm>
          <a:prstGeom prst="rect">
            <a:avLst/>
          </a:prstGeom>
        </p:spPr>
      </p:pic>
      <p:pic>
        <p:nvPicPr>
          <p:cNvPr id="5" name="Picture 4">
            <a:extLst>
              <a:ext uri="{FF2B5EF4-FFF2-40B4-BE49-F238E27FC236}">
                <a16:creationId xmlns:a16="http://schemas.microsoft.com/office/drawing/2014/main" id="{11A595CB-DEBD-4805-8A17-11B4E86AF590}"/>
              </a:ext>
            </a:extLst>
          </p:cNvPr>
          <p:cNvPicPr>
            <a:picLocks noChangeAspect="1"/>
          </p:cNvPicPr>
          <p:nvPr/>
        </p:nvPicPr>
        <p:blipFill>
          <a:blip r:embed="rId3"/>
          <a:stretch>
            <a:fillRect/>
          </a:stretch>
        </p:blipFill>
        <p:spPr>
          <a:xfrm>
            <a:off x="5039834" y="930252"/>
            <a:ext cx="7829550" cy="5353050"/>
          </a:xfrm>
          <a:prstGeom prst="rect">
            <a:avLst/>
          </a:prstGeom>
        </p:spPr>
      </p:pic>
    </p:spTree>
    <p:extLst>
      <p:ext uri="{BB962C8B-B14F-4D97-AF65-F5344CB8AC3E}">
        <p14:creationId xmlns:p14="http://schemas.microsoft.com/office/powerpoint/2010/main" val="359350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F067-E775-409B-B57C-8CCBDA79AA81}"/>
              </a:ext>
            </a:extLst>
          </p:cNvPr>
          <p:cNvSpPr>
            <a:spLocks noGrp="1"/>
          </p:cNvSpPr>
          <p:nvPr>
            <p:ph type="title"/>
          </p:nvPr>
        </p:nvSpPr>
        <p:spPr/>
        <p:txBody>
          <a:bodyPr/>
          <a:lstStyle/>
          <a:p>
            <a:r>
              <a:rPr lang="en-US" b="1" i="0" dirty="0">
                <a:effectLst/>
                <a:latin typeface="PS TT Commons Roman"/>
              </a:rPr>
              <a:t>Security Misconfiguration</a:t>
            </a:r>
            <a:endParaRPr lang="en-US" dirty="0"/>
          </a:p>
        </p:txBody>
      </p:sp>
      <p:pic>
        <p:nvPicPr>
          <p:cNvPr id="4" name="Picture 3">
            <a:extLst>
              <a:ext uri="{FF2B5EF4-FFF2-40B4-BE49-F238E27FC236}">
                <a16:creationId xmlns:a16="http://schemas.microsoft.com/office/drawing/2014/main" id="{975F1A32-DC1E-4C4A-AB56-23ED36563D07}"/>
              </a:ext>
            </a:extLst>
          </p:cNvPr>
          <p:cNvPicPr>
            <a:picLocks noChangeAspect="1"/>
          </p:cNvPicPr>
          <p:nvPr/>
        </p:nvPicPr>
        <p:blipFill>
          <a:blip r:embed="rId2"/>
          <a:stretch>
            <a:fillRect/>
          </a:stretch>
        </p:blipFill>
        <p:spPr>
          <a:xfrm>
            <a:off x="312938" y="1481138"/>
            <a:ext cx="6638278" cy="3610446"/>
          </a:xfrm>
          <a:prstGeom prst="rect">
            <a:avLst/>
          </a:prstGeom>
        </p:spPr>
      </p:pic>
      <p:pic>
        <p:nvPicPr>
          <p:cNvPr id="5" name="Picture 4">
            <a:extLst>
              <a:ext uri="{FF2B5EF4-FFF2-40B4-BE49-F238E27FC236}">
                <a16:creationId xmlns:a16="http://schemas.microsoft.com/office/drawing/2014/main" id="{318F09CD-7E2D-4CAB-9907-926E938F514C}"/>
              </a:ext>
            </a:extLst>
          </p:cNvPr>
          <p:cNvPicPr>
            <a:picLocks noChangeAspect="1"/>
          </p:cNvPicPr>
          <p:nvPr/>
        </p:nvPicPr>
        <p:blipFill>
          <a:blip r:embed="rId3"/>
          <a:stretch>
            <a:fillRect/>
          </a:stretch>
        </p:blipFill>
        <p:spPr>
          <a:xfrm>
            <a:off x="6604986" y="2262303"/>
            <a:ext cx="5974070" cy="3853994"/>
          </a:xfrm>
          <a:prstGeom prst="rect">
            <a:avLst/>
          </a:prstGeom>
        </p:spPr>
      </p:pic>
    </p:spTree>
    <p:extLst>
      <p:ext uri="{BB962C8B-B14F-4D97-AF65-F5344CB8AC3E}">
        <p14:creationId xmlns:p14="http://schemas.microsoft.com/office/powerpoint/2010/main" val="40295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8BAA-D6CF-458F-BD8E-539DC204862A}"/>
              </a:ext>
            </a:extLst>
          </p:cNvPr>
          <p:cNvSpPr>
            <a:spLocks noGrp="1"/>
          </p:cNvSpPr>
          <p:nvPr>
            <p:ph type="title"/>
          </p:nvPr>
        </p:nvSpPr>
        <p:spPr/>
        <p:txBody>
          <a:bodyPr/>
          <a:lstStyle/>
          <a:p>
            <a:r>
              <a:rPr lang="en-US" b="1" i="0" dirty="0">
                <a:effectLst/>
                <a:latin typeface="PS TT Commons Roman"/>
              </a:rPr>
              <a:t>Sensitive Data Exposure</a:t>
            </a:r>
            <a:endParaRPr lang="en-US" dirty="0"/>
          </a:p>
        </p:txBody>
      </p:sp>
      <p:pic>
        <p:nvPicPr>
          <p:cNvPr id="4" name="Picture 3">
            <a:extLst>
              <a:ext uri="{FF2B5EF4-FFF2-40B4-BE49-F238E27FC236}">
                <a16:creationId xmlns:a16="http://schemas.microsoft.com/office/drawing/2014/main" id="{624F771E-15FF-47BD-912B-53831E2AAB46}"/>
              </a:ext>
            </a:extLst>
          </p:cNvPr>
          <p:cNvPicPr>
            <a:picLocks noChangeAspect="1"/>
          </p:cNvPicPr>
          <p:nvPr/>
        </p:nvPicPr>
        <p:blipFill>
          <a:blip r:embed="rId2"/>
          <a:stretch>
            <a:fillRect/>
          </a:stretch>
        </p:blipFill>
        <p:spPr>
          <a:xfrm>
            <a:off x="386549" y="1418808"/>
            <a:ext cx="6031183" cy="2815841"/>
          </a:xfrm>
          <a:prstGeom prst="rect">
            <a:avLst/>
          </a:prstGeom>
        </p:spPr>
      </p:pic>
      <p:pic>
        <p:nvPicPr>
          <p:cNvPr id="5" name="Picture 4">
            <a:extLst>
              <a:ext uri="{FF2B5EF4-FFF2-40B4-BE49-F238E27FC236}">
                <a16:creationId xmlns:a16="http://schemas.microsoft.com/office/drawing/2014/main" id="{B008C01D-CDB5-4FB3-92A7-7C50D3DDBA87}"/>
              </a:ext>
            </a:extLst>
          </p:cNvPr>
          <p:cNvPicPr>
            <a:picLocks noChangeAspect="1"/>
          </p:cNvPicPr>
          <p:nvPr/>
        </p:nvPicPr>
        <p:blipFill>
          <a:blip r:embed="rId3"/>
          <a:stretch>
            <a:fillRect/>
          </a:stretch>
        </p:blipFill>
        <p:spPr>
          <a:xfrm>
            <a:off x="4396522" y="2290277"/>
            <a:ext cx="6263155" cy="3888743"/>
          </a:xfrm>
          <a:prstGeom prst="rect">
            <a:avLst/>
          </a:prstGeom>
        </p:spPr>
      </p:pic>
    </p:spTree>
    <p:extLst>
      <p:ext uri="{BB962C8B-B14F-4D97-AF65-F5344CB8AC3E}">
        <p14:creationId xmlns:p14="http://schemas.microsoft.com/office/powerpoint/2010/main" val="104667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8BAA-D6CF-458F-BD8E-539DC204862A}"/>
              </a:ext>
            </a:extLst>
          </p:cNvPr>
          <p:cNvSpPr>
            <a:spLocks noGrp="1"/>
          </p:cNvSpPr>
          <p:nvPr>
            <p:ph type="title"/>
          </p:nvPr>
        </p:nvSpPr>
        <p:spPr/>
        <p:txBody>
          <a:bodyPr/>
          <a:lstStyle/>
          <a:p>
            <a:r>
              <a:rPr lang="en-US" b="1" i="0" dirty="0">
                <a:effectLst/>
                <a:latin typeface="PS TT Commons Roman"/>
              </a:rPr>
              <a:t>Sensitive Data Exposure</a:t>
            </a:r>
            <a:endParaRPr lang="en-US" dirty="0"/>
          </a:p>
        </p:txBody>
      </p:sp>
      <p:pic>
        <p:nvPicPr>
          <p:cNvPr id="3" name="Picture 2">
            <a:extLst>
              <a:ext uri="{FF2B5EF4-FFF2-40B4-BE49-F238E27FC236}">
                <a16:creationId xmlns:a16="http://schemas.microsoft.com/office/drawing/2014/main" id="{B99B6298-41D0-4362-B04A-4B0293961144}"/>
              </a:ext>
            </a:extLst>
          </p:cNvPr>
          <p:cNvPicPr>
            <a:picLocks noChangeAspect="1"/>
          </p:cNvPicPr>
          <p:nvPr/>
        </p:nvPicPr>
        <p:blipFill>
          <a:blip r:embed="rId2"/>
          <a:stretch>
            <a:fillRect/>
          </a:stretch>
        </p:blipFill>
        <p:spPr>
          <a:xfrm>
            <a:off x="5797118" y="3130974"/>
            <a:ext cx="5641852" cy="3154369"/>
          </a:xfrm>
          <a:prstGeom prst="rect">
            <a:avLst/>
          </a:prstGeom>
        </p:spPr>
      </p:pic>
      <p:pic>
        <p:nvPicPr>
          <p:cNvPr id="6" name="Picture 5">
            <a:extLst>
              <a:ext uri="{FF2B5EF4-FFF2-40B4-BE49-F238E27FC236}">
                <a16:creationId xmlns:a16="http://schemas.microsoft.com/office/drawing/2014/main" id="{E0AD76E5-D626-4BD1-A419-B71103E20ACB}"/>
              </a:ext>
            </a:extLst>
          </p:cNvPr>
          <p:cNvPicPr>
            <a:picLocks noChangeAspect="1"/>
          </p:cNvPicPr>
          <p:nvPr/>
        </p:nvPicPr>
        <p:blipFill>
          <a:blip r:embed="rId3"/>
          <a:stretch>
            <a:fillRect/>
          </a:stretch>
        </p:blipFill>
        <p:spPr>
          <a:xfrm>
            <a:off x="335446" y="1798216"/>
            <a:ext cx="5284859" cy="3154368"/>
          </a:xfrm>
          <a:prstGeom prst="rect">
            <a:avLst/>
          </a:prstGeom>
        </p:spPr>
      </p:pic>
    </p:spTree>
    <p:extLst>
      <p:ext uri="{BB962C8B-B14F-4D97-AF65-F5344CB8AC3E}">
        <p14:creationId xmlns:p14="http://schemas.microsoft.com/office/powerpoint/2010/main" val="198398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1357-AA36-4387-9945-1F5C2A4BDD42}"/>
              </a:ext>
            </a:extLst>
          </p:cNvPr>
          <p:cNvSpPr>
            <a:spLocks noGrp="1"/>
          </p:cNvSpPr>
          <p:nvPr>
            <p:ph type="title"/>
          </p:nvPr>
        </p:nvSpPr>
        <p:spPr/>
        <p:txBody>
          <a:bodyPr/>
          <a:lstStyle/>
          <a:p>
            <a:r>
              <a:rPr lang="en-US" b="1" i="0" dirty="0">
                <a:effectLst/>
                <a:latin typeface="PS TT Commons Roman"/>
              </a:rPr>
              <a:t>Missing Function Level Access Control</a:t>
            </a:r>
            <a:endParaRPr lang="en-US" dirty="0"/>
          </a:p>
        </p:txBody>
      </p:sp>
      <p:pic>
        <p:nvPicPr>
          <p:cNvPr id="4" name="Picture 3">
            <a:extLst>
              <a:ext uri="{FF2B5EF4-FFF2-40B4-BE49-F238E27FC236}">
                <a16:creationId xmlns:a16="http://schemas.microsoft.com/office/drawing/2014/main" id="{35C2EAD6-CE94-4D13-A6F9-FB1ECA476DAA}"/>
              </a:ext>
            </a:extLst>
          </p:cNvPr>
          <p:cNvPicPr>
            <a:picLocks noChangeAspect="1"/>
          </p:cNvPicPr>
          <p:nvPr/>
        </p:nvPicPr>
        <p:blipFill>
          <a:blip r:embed="rId2"/>
          <a:stretch>
            <a:fillRect/>
          </a:stretch>
        </p:blipFill>
        <p:spPr>
          <a:xfrm>
            <a:off x="1627110" y="1844151"/>
            <a:ext cx="7677150" cy="4838700"/>
          </a:xfrm>
          <a:prstGeom prst="rect">
            <a:avLst/>
          </a:prstGeom>
        </p:spPr>
      </p:pic>
    </p:spTree>
    <p:extLst>
      <p:ext uri="{BB962C8B-B14F-4D97-AF65-F5344CB8AC3E}">
        <p14:creationId xmlns:p14="http://schemas.microsoft.com/office/powerpoint/2010/main" val="99537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1357-AA36-4387-9945-1F5C2A4BDD42}"/>
              </a:ext>
            </a:extLst>
          </p:cNvPr>
          <p:cNvSpPr>
            <a:spLocks noGrp="1"/>
          </p:cNvSpPr>
          <p:nvPr>
            <p:ph type="title"/>
          </p:nvPr>
        </p:nvSpPr>
        <p:spPr/>
        <p:txBody>
          <a:bodyPr/>
          <a:lstStyle/>
          <a:p>
            <a:r>
              <a:rPr lang="en-US" b="1" i="0" dirty="0">
                <a:effectLst/>
                <a:latin typeface="PS TT Commons Roman"/>
              </a:rPr>
              <a:t>Missing Function Level Access Control</a:t>
            </a:r>
            <a:endParaRPr lang="en-US" dirty="0"/>
          </a:p>
        </p:txBody>
      </p:sp>
      <p:pic>
        <p:nvPicPr>
          <p:cNvPr id="3" name="Picture 2">
            <a:extLst>
              <a:ext uri="{FF2B5EF4-FFF2-40B4-BE49-F238E27FC236}">
                <a16:creationId xmlns:a16="http://schemas.microsoft.com/office/drawing/2014/main" id="{9E3A6779-6191-4B7F-B09C-28450E94363F}"/>
              </a:ext>
            </a:extLst>
          </p:cNvPr>
          <p:cNvPicPr>
            <a:picLocks noChangeAspect="1"/>
          </p:cNvPicPr>
          <p:nvPr/>
        </p:nvPicPr>
        <p:blipFill>
          <a:blip r:embed="rId2"/>
          <a:stretch>
            <a:fillRect/>
          </a:stretch>
        </p:blipFill>
        <p:spPr>
          <a:xfrm>
            <a:off x="1521688" y="1901254"/>
            <a:ext cx="7905750" cy="4333875"/>
          </a:xfrm>
          <a:prstGeom prst="rect">
            <a:avLst/>
          </a:prstGeom>
        </p:spPr>
      </p:pic>
    </p:spTree>
    <p:extLst>
      <p:ext uri="{BB962C8B-B14F-4D97-AF65-F5344CB8AC3E}">
        <p14:creationId xmlns:p14="http://schemas.microsoft.com/office/powerpoint/2010/main" val="176887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2792-97D0-43CE-9FFD-07717D9C6A79}"/>
              </a:ext>
            </a:extLst>
          </p:cNvPr>
          <p:cNvSpPr>
            <a:spLocks noGrp="1"/>
          </p:cNvSpPr>
          <p:nvPr>
            <p:ph type="title"/>
          </p:nvPr>
        </p:nvSpPr>
        <p:spPr/>
        <p:txBody>
          <a:bodyPr/>
          <a:lstStyle/>
          <a:p>
            <a:r>
              <a:rPr lang="en-US" b="1" i="0" dirty="0">
                <a:effectLst/>
                <a:latin typeface="PS TT Commons Roman"/>
              </a:rPr>
              <a:t>Cross-Site Request Forgery (CSRF)</a:t>
            </a:r>
            <a:endParaRPr lang="en-US" dirty="0"/>
          </a:p>
        </p:txBody>
      </p:sp>
      <p:pic>
        <p:nvPicPr>
          <p:cNvPr id="4" name="Picture 3">
            <a:extLst>
              <a:ext uri="{FF2B5EF4-FFF2-40B4-BE49-F238E27FC236}">
                <a16:creationId xmlns:a16="http://schemas.microsoft.com/office/drawing/2014/main" id="{170149D6-697C-4D9D-884D-79D96CFF6826}"/>
              </a:ext>
            </a:extLst>
          </p:cNvPr>
          <p:cNvPicPr>
            <a:picLocks noChangeAspect="1"/>
          </p:cNvPicPr>
          <p:nvPr/>
        </p:nvPicPr>
        <p:blipFill>
          <a:blip r:embed="rId2"/>
          <a:stretch>
            <a:fillRect/>
          </a:stretch>
        </p:blipFill>
        <p:spPr>
          <a:xfrm>
            <a:off x="1918594" y="1603344"/>
            <a:ext cx="7981950" cy="4610100"/>
          </a:xfrm>
          <a:prstGeom prst="rect">
            <a:avLst/>
          </a:prstGeom>
        </p:spPr>
      </p:pic>
    </p:spTree>
    <p:extLst>
      <p:ext uri="{BB962C8B-B14F-4D97-AF65-F5344CB8AC3E}">
        <p14:creationId xmlns:p14="http://schemas.microsoft.com/office/powerpoint/2010/main" val="123598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2792-97D0-43CE-9FFD-07717D9C6A79}"/>
              </a:ext>
            </a:extLst>
          </p:cNvPr>
          <p:cNvSpPr>
            <a:spLocks noGrp="1"/>
          </p:cNvSpPr>
          <p:nvPr>
            <p:ph type="title"/>
          </p:nvPr>
        </p:nvSpPr>
        <p:spPr/>
        <p:txBody>
          <a:bodyPr/>
          <a:lstStyle/>
          <a:p>
            <a:r>
              <a:rPr lang="en-US" b="1" i="0" dirty="0">
                <a:effectLst/>
                <a:latin typeface="PS TT Commons Roman"/>
              </a:rPr>
              <a:t>Cross-Site Request Forgery (CSRF)</a:t>
            </a:r>
            <a:endParaRPr lang="en-US" dirty="0"/>
          </a:p>
        </p:txBody>
      </p:sp>
      <p:pic>
        <p:nvPicPr>
          <p:cNvPr id="3" name="Picture 2">
            <a:extLst>
              <a:ext uri="{FF2B5EF4-FFF2-40B4-BE49-F238E27FC236}">
                <a16:creationId xmlns:a16="http://schemas.microsoft.com/office/drawing/2014/main" id="{BD890467-800D-41D7-8619-307E35BBD259}"/>
              </a:ext>
            </a:extLst>
          </p:cNvPr>
          <p:cNvPicPr>
            <a:picLocks noChangeAspect="1"/>
          </p:cNvPicPr>
          <p:nvPr/>
        </p:nvPicPr>
        <p:blipFill>
          <a:blip r:embed="rId2"/>
          <a:stretch>
            <a:fillRect/>
          </a:stretch>
        </p:blipFill>
        <p:spPr>
          <a:xfrm>
            <a:off x="1581242" y="1690688"/>
            <a:ext cx="7981950" cy="4591050"/>
          </a:xfrm>
          <a:prstGeom prst="rect">
            <a:avLst/>
          </a:prstGeom>
        </p:spPr>
      </p:pic>
    </p:spTree>
    <p:extLst>
      <p:ext uri="{BB962C8B-B14F-4D97-AF65-F5344CB8AC3E}">
        <p14:creationId xmlns:p14="http://schemas.microsoft.com/office/powerpoint/2010/main" val="198337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9400-7FD5-4D0D-AA25-7C72BFC3B0BF}"/>
              </a:ext>
            </a:extLst>
          </p:cNvPr>
          <p:cNvSpPr>
            <a:spLocks noGrp="1"/>
          </p:cNvSpPr>
          <p:nvPr>
            <p:ph type="title"/>
          </p:nvPr>
        </p:nvSpPr>
        <p:spPr/>
        <p:txBody>
          <a:bodyPr>
            <a:normAutofit/>
          </a:bodyPr>
          <a:lstStyle/>
          <a:p>
            <a:r>
              <a:rPr lang="en-US" b="1" i="0" dirty="0">
                <a:effectLst/>
                <a:latin typeface="PS TT Commons Roman"/>
              </a:rPr>
              <a:t>Using Components with Known Vulnerabilities</a:t>
            </a:r>
            <a:endParaRPr lang="en-US" dirty="0"/>
          </a:p>
        </p:txBody>
      </p:sp>
      <p:pic>
        <p:nvPicPr>
          <p:cNvPr id="4" name="Picture 3">
            <a:extLst>
              <a:ext uri="{FF2B5EF4-FFF2-40B4-BE49-F238E27FC236}">
                <a16:creationId xmlns:a16="http://schemas.microsoft.com/office/drawing/2014/main" id="{DC6644F8-8FFE-40C9-ACD2-34655E95327D}"/>
              </a:ext>
            </a:extLst>
          </p:cNvPr>
          <p:cNvPicPr>
            <a:picLocks noChangeAspect="1"/>
          </p:cNvPicPr>
          <p:nvPr/>
        </p:nvPicPr>
        <p:blipFill>
          <a:blip r:embed="rId2"/>
          <a:stretch>
            <a:fillRect/>
          </a:stretch>
        </p:blipFill>
        <p:spPr>
          <a:xfrm>
            <a:off x="1971398" y="1957156"/>
            <a:ext cx="7734300" cy="4648200"/>
          </a:xfrm>
          <a:prstGeom prst="rect">
            <a:avLst/>
          </a:prstGeom>
        </p:spPr>
      </p:pic>
    </p:spTree>
    <p:extLst>
      <p:ext uri="{BB962C8B-B14F-4D97-AF65-F5344CB8AC3E}">
        <p14:creationId xmlns:p14="http://schemas.microsoft.com/office/powerpoint/2010/main" val="190134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C81-C30F-4B8F-A2A7-6B683FCA0289}"/>
              </a:ext>
            </a:extLst>
          </p:cNvPr>
          <p:cNvSpPr>
            <a:spLocks noGrp="1"/>
          </p:cNvSpPr>
          <p:nvPr>
            <p:ph type="title"/>
          </p:nvPr>
        </p:nvSpPr>
        <p:spPr/>
        <p:txBody>
          <a:bodyPr>
            <a:normAutofit/>
          </a:bodyPr>
          <a:lstStyle/>
          <a:p>
            <a:r>
              <a:rPr lang="en-US" b="1" i="0" dirty="0">
                <a:effectLst/>
                <a:latin typeface="PS TT Commons Roman"/>
              </a:rPr>
              <a:t>Unvalidated Redirects and Forwards</a:t>
            </a:r>
            <a:endParaRPr lang="en-US" dirty="0"/>
          </a:p>
        </p:txBody>
      </p:sp>
      <p:pic>
        <p:nvPicPr>
          <p:cNvPr id="5" name="Picture 4">
            <a:extLst>
              <a:ext uri="{FF2B5EF4-FFF2-40B4-BE49-F238E27FC236}">
                <a16:creationId xmlns:a16="http://schemas.microsoft.com/office/drawing/2014/main" id="{33CEDE2F-6EAB-4D35-A721-83E4132D35B8}"/>
              </a:ext>
            </a:extLst>
          </p:cNvPr>
          <p:cNvPicPr>
            <a:picLocks noChangeAspect="1"/>
          </p:cNvPicPr>
          <p:nvPr/>
        </p:nvPicPr>
        <p:blipFill>
          <a:blip r:embed="rId2"/>
          <a:stretch>
            <a:fillRect/>
          </a:stretch>
        </p:blipFill>
        <p:spPr>
          <a:xfrm>
            <a:off x="680529" y="1690688"/>
            <a:ext cx="10150228" cy="4728295"/>
          </a:xfrm>
          <a:prstGeom prst="rect">
            <a:avLst/>
          </a:prstGeom>
        </p:spPr>
      </p:pic>
    </p:spTree>
    <p:extLst>
      <p:ext uri="{BB962C8B-B14F-4D97-AF65-F5344CB8AC3E}">
        <p14:creationId xmlns:p14="http://schemas.microsoft.com/office/powerpoint/2010/main" val="161029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0659-B468-4697-85F5-6C1449B61834}"/>
              </a:ext>
            </a:extLst>
          </p:cNvPr>
          <p:cNvSpPr>
            <a:spLocks noGrp="1"/>
          </p:cNvSpPr>
          <p:nvPr>
            <p:ph type="title"/>
          </p:nvPr>
        </p:nvSpPr>
        <p:spPr/>
        <p:txBody>
          <a:bodyPr/>
          <a:lstStyle/>
          <a:p>
            <a:r>
              <a:rPr lang="en-US" b="0" i="0" dirty="0">
                <a:solidFill>
                  <a:srgbClr val="292929"/>
                </a:solidFill>
                <a:effectLst/>
                <a:latin typeface="sohne"/>
              </a:rPr>
              <a:t>Injection</a:t>
            </a:r>
            <a:endParaRPr lang="en-US" dirty="0"/>
          </a:p>
        </p:txBody>
      </p:sp>
      <p:pic>
        <p:nvPicPr>
          <p:cNvPr id="4" name="Picture 3">
            <a:extLst>
              <a:ext uri="{FF2B5EF4-FFF2-40B4-BE49-F238E27FC236}">
                <a16:creationId xmlns:a16="http://schemas.microsoft.com/office/drawing/2014/main" id="{7BE49F55-BE28-477C-8F2A-315003E268DB}"/>
              </a:ext>
            </a:extLst>
          </p:cNvPr>
          <p:cNvPicPr>
            <a:picLocks noChangeAspect="1"/>
          </p:cNvPicPr>
          <p:nvPr/>
        </p:nvPicPr>
        <p:blipFill>
          <a:blip r:embed="rId2"/>
          <a:stretch>
            <a:fillRect/>
          </a:stretch>
        </p:blipFill>
        <p:spPr>
          <a:xfrm>
            <a:off x="1290637" y="2244725"/>
            <a:ext cx="9153525" cy="4067175"/>
          </a:xfrm>
          <a:prstGeom prst="rect">
            <a:avLst/>
          </a:prstGeom>
        </p:spPr>
      </p:pic>
    </p:spTree>
    <p:extLst>
      <p:ext uri="{BB962C8B-B14F-4D97-AF65-F5344CB8AC3E}">
        <p14:creationId xmlns:p14="http://schemas.microsoft.com/office/powerpoint/2010/main" val="15172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C81-C30F-4B8F-A2A7-6B683FCA0289}"/>
              </a:ext>
            </a:extLst>
          </p:cNvPr>
          <p:cNvSpPr>
            <a:spLocks noGrp="1"/>
          </p:cNvSpPr>
          <p:nvPr>
            <p:ph type="title"/>
          </p:nvPr>
        </p:nvSpPr>
        <p:spPr/>
        <p:txBody>
          <a:bodyPr>
            <a:normAutofit/>
          </a:bodyPr>
          <a:lstStyle/>
          <a:p>
            <a:r>
              <a:rPr lang="en-US" b="1" i="0" dirty="0">
                <a:effectLst/>
                <a:latin typeface="PS TT Commons Roman"/>
              </a:rPr>
              <a:t>Unvalidated Redirects and Forwards</a:t>
            </a:r>
            <a:endParaRPr lang="en-US" dirty="0"/>
          </a:p>
        </p:txBody>
      </p:sp>
      <p:pic>
        <p:nvPicPr>
          <p:cNvPr id="6" name="Picture 5">
            <a:extLst>
              <a:ext uri="{FF2B5EF4-FFF2-40B4-BE49-F238E27FC236}">
                <a16:creationId xmlns:a16="http://schemas.microsoft.com/office/drawing/2014/main" id="{7285BA64-0101-4B18-9A8C-B2EA366F1E5C}"/>
              </a:ext>
            </a:extLst>
          </p:cNvPr>
          <p:cNvPicPr>
            <a:picLocks noChangeAspect="1"/>
          </p:cNvPicPr>
          <p:nvPr/>
        </p:nvPicPr>
        <p:blipFill>
          <a:blip r:embed="rId2"/>
          <a:stretch>
            <a:fillRect/>
          </a:stretch>
        </p:blipFill>
        <p:spPr>
          <a:xfrm>
            <a:off x="2263805" y="1586973"/>
            <a:ext cx="6897950" cy="4264031"/>
          </a:xfrm>
          <a:prstGeom prst="rect">
            <a:avLst/>
          </a:prstGeom>
        </p:spPr>
      </p:pic>
    </p:spTree>
    <p:extLst>
      <p:ext uri="{BB962C8B-B14F-4D97-AF65-F5344CB8AC3E}">
        <p14:creationId xmlns:p14="http://schemas.microsoft.com/office/powerpoint/2010/main" val="2912841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C81-C30F-4B8F-A2A7-6B683FCA0289}"/>
              </a:ext>
            </a:extLst>
          </p:cNvPr>
          <p:cNvSpPr>
            <a:spLocks noGrp="1"/>
          </p:cNvSpPr>
          <p:nvPr>
            <p:ph type="title"/>
          </p:nvPr>
        </p:nvSpPr>
        <p:spPr/>
        <p:txBody>
          <a:bodyPr>
            <a:normAutofit/>
          </a:bodyPr>
          <a:lstStyle/>
          <a:p>
            <a:r>
              <a:rPr lang="en-US" b="1" i="0" dirty="0">
                <a:effectLst/>
                <a:latin typeface="PS TT Commons Roman"/>
              </a:rPr>
              <a:t>Unvalidated Redirects and Forwards</a:t>
            </a:r>
            <a:endParaRPr lang="en-US" dirty="0"/>
          </a:p>
        </p:txBody>
      </p:sp>
      <p:pic>
        <p:nvPicPr>
          <p:cNvPr id="4" name="Picture 3">
            <a:extLst>
              <a:ext uri="{FF2B5EF4-FFF2-40B4-BE49-F238E27FC236}">
                <a16:creationId xmlns:a16="http://schemas.microsoft.com/office/drawing/2014/main" id="{0F4374D0-63D2-4E8F-9164-5CED48167F54}"/>
              </a:ext>
            </a:extLst>
          </p:cNvPr>
          <p:cNvPicPr>
            <a:picLocks noChangeAspect="1"/>
          </p:cNvPicPr>
          <p:nvPr/>
        </p:nvPicPr>
        <p:blipFill>
          <a:blip r:embed="rId2"/>
          <a:stretch>
            <a:fillRect/>
          </a:stretch>
        </p:blipFill>
        <p:spPr>
          <a:xfrm>
            <a:off x="2123613" y="2286693"/>
            <a:ext cx="7696200" cy="4486275"/>
          </a:xfrm>
          <a:prstGeom prst="rect">
            <a:avLst/>
          </a:prstGeom>
        </p:spPr>
      </p:pic>
    </p:spTree>
    <p:extLst>
      <p:ext uri="{BB962C8B-B14F-4D97-AF65-F5344CB8AC3E}">
        <p14:creationId xmlns:p14="http://schemas.microsoft.com/office/powerpoint/2010/main" val="45740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5624-91B3-4813-A643-A86518FC851F}"/>
              </a:ext>
            </a:extLst>
          </p:cNvPr>
          <p:cNvSpPr>
            <a:spLocks noGrp="1"/>
          </p:cNvSpPr>
          <p:nvPr>
            <p:ph type="title"/>
          </p:nvPr>
        </p:nvSpPr>
        <p:spPr/>
        <p:txBody>
          <a:bodyPr>
            <a:normAutofit/>
          </a:bodyPr>
          <a:lstStyle/>
          <a:p>
            <a:r>
              <a:rPr lang="en-US" b="1" i="0" dirty="0">
                <a:effectLst/>
                <a:latin typeface="PS TT Commons Roman"/>
              </a:rPr>
              <a:t>Broken Authentication and Session Management</a:t>
            </a:r>
            <a:endParaRPr lang="en-US" dirty="0"/>
          </a:p>
        </p:txBody>
      </p:sp>
      <p:sp>
        <p:nvSpPr>
          <p:cNvPr id="3" name="Content Placeholder 2">
            <a:extLst>
              <a:ext uri="{FF2B5EF4-FFF2-40B4-BE49-F238E27FC236}">
                <a16:creationId xmlns:a16="http://schemas.microsoft.com/office/drawing/2014/main" id="{0FF7E072-5E2C-4881-82B6-F71A7B0844F3}"/>
              </a:ext>
            </a:extLst>
          </p:cNvPr>
          <p:cNvSpPr>
            <a:spLocks noGrp="1"/>
          </p:cNvSpPr>
          <p:nvPr>
            <p:ph idx="1"/>
          </p:nvPr>
        </p:nvSpPr>
        <p:spPr/>
        <p:txBody>
          <a:bodyPr>
            <a:normAutofit fontScale="92500" lnSpcReduction="10000"/>
          </a:bodyPr>
          <a:lstStyle/>
          <a:p>
            <a:r>
              <a:rPr lang="en-US" dirty="0"/>
              <a:t>Failure to deny automated attacks (brute-forcing, credential stuffing </a:t>
            </a:r>
            <a:r>
              <a:rPr lang="en-US" dirty="0" err="1"/>
              <a:t>etc</a:t>
            </a:r>
            <a:r>
              <a:rPr lang="en-US" dirty="0"/>
              <a:t>).</a:t>
            </a:r>
          </a:p>
          <a:p>
            <a:r>
              <a:rPr lang="en-US" dirty="0"/>
              <a:t>Allows users to have weak or well-known passwords such as password123.</a:t>
            </a:r>
          </a:p>
          <a:p>
            <a:r>
              <a:rPr lang="en-US" dirty="0"/>
              <a:t>Exposes username/password information based on error messages/response times.</a:t>
            </a:r>
          </a:p>
          <a:p>
            <a:r>
              <a:rPr lang="en-US" dirty="0"/>
              <a:t>Implements weak credential recovery and forgotten-password measures. (An interesting article on the weak nature of security questions was published by the NCSC here).</a:t>
            </a:r>
          </a:p>
          <a:p>
            <a:r>
              <a:rPr lang="en-US" dirty="0"/>
              <a:t>Exposes Session IDs in URLs.</a:t>
            </a:r>
          </a:p>
          <a:p>
            <a:r>
              <a:rPr lang="en-US" dirty="0"/>
              <a:t>Fails to implement Session ID switching after a user logs in.</a:t>
            </a:r>
          </a:p>
          <a:p>
            <a:r>
              <a:rPr lang="en-US" dirty="0"/>
              <a:t>Sessions remain active for too long — after a session has exited and remained inactive for a significant period of time.</a:t>
            </a:r>
          </a:p>
        </p:txBody>
      </p:sp>
    </p:spTree>
    <p:extLst>
      <p:ext uri="{BB962C8B-B14F-4D97-AF65-F5344CB8AC3E}">
        <p14:creationId xmlns:p14="http://schemas.microsoft.com/office/powerpoint/2010/main" val="192889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961F2D-414C-47E1-8CC3-E2220ADE2F10}"/>
              </a:ext>
            </a:extLst>
          </p:cNvPr>
          <p:cNvPicPr>
            <a:picLocks noChangeAspect="1"/>
          </p:cNvPicPr>
          <p:nvPr/>
        </p:nvPicPr>
        <p:blipFill>
          <a:blip r:embed="rId2"/>
          <a:stretch>
            <a:fillRect/>
          </a:stretch>
        </p:blipFill>
        <p:spPr>
          <a:xfrm>
            <a:off x="1914525" y="266700"/>
            <a:ext cx="8362950" cy="6324600"/>
          </a:xfrm>
          <a:prstGeom prst="rect">
            <a:avLst/>
          </a:prstGeom>
        </p:spPr>
      </p:pic>
    </p:spTree>
    <p:extLst>
      <p:ext uri="{BB962C8B-B14F-4D97-AF65-F5344CB8AC3E}">
        <p14:creationId xmlns:p14="http://schemas.microsoft.com/office/powerpoint/2010/main" val="113645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805F-658D-4E60-9FFB-83442D1326C3}"/>
              </a:ext>
            </a:extLst>
          </p:cNvPr>
          <p:cNvSpPr>
            <a:spLocks noGrp="1"/>
          </p:cNvSpPr>
          <p:nvPr>
            <p:ph type="title"/>
          </p:nvPr>
        </p:nvSpPr>
        <p:spPr/>
        <p:txBody>
          <a:bodyPr/>
          <a:lstStyle/>
          <a:p>
            <a:r>
              <a:rPr lang="en-US" b="1" i="0" dirty="0">
                <a:effectLst/>
                <a:latin typeface="PS TT Commons Roman"/>
              </a:rPr>
              <a:t>Cross-Site Scripting (XSS)</a:t>
            </a:r>
            <a:endParaRPr lang="en-US" dirty="0"/>
          </a:p>
        </p:txBody>
      </p:sp>
      <p:pic>
        <p:nvPicPr>
          <p:cNvPr id="4" name="Content Placeholder 3">
            <a:extLst>
              <a:ext uri="{FF2B5EF4-FFF2-40B4-BE49-F238E27FC236}">
                <a16:creationId xmlns:a16="http://schemas.microsoft.com/office/drawing/2014/main" id="{EEFE4308-71D4-4147-8A5E-C2C38141D33B}"/>
              </a:ext>
            </a:extLst>
          </p:cNvPr>
          <p:cNvPicPr>
            <a:picLocks noGrp="1" noChangeAspect="1"/>
          </p:cNvPicPr>
          <p:nvPr>
            <p:ph idx="1"/>
          </p:nvPr>
        </p:nvPicPr>
        <p:blipFill>
          <a:blip r:embed="rId2"/>
          <a:stretch>
            <a:fillRect/>
          </a:stretch>
        </p:blipFill>
        <p:spPr>
          <a:xfrm>
            <a:off x="1843087" y="1829594"/>
            <a:ext cx="8505825" cy="4343400"/>
          </a:xfrm>
          <a:prstGeom prst="rect">
            <a:avLst/>
          </a:prstGeom>
        </p:spPr>
      </p:pic>
    </p:spTree>
    <p:extLst>
      <p:ext uri="{BB962C8B-B14F-4D97-AF65-F5344CB8AC3E}">
        <p14:creationId xmlns:p14="http://schemas.microsoft.com/office/powerpoint/2010/main" val="119592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805F-658D-4E60-9FFB-83442D1326C3}"/>
              </a:ext>
            </a:extLst>
          </p:cNvPr>
          <p:cNvSpPr>
            <a:spLocks noGrp="1"/>
          </p:cNvSpPr>
          <p:nvPr>
            <p:ph type="title"/>
          </p:nvPr>
        </p:nvSpPr>
        <p:spPr/>
        <p:txBody>
          <a:bodyPr/>
          <a:lstStyle/>
          <a:p>
            <a:r>
              <a:rPr lang="en-US" b="1" i="0" dirty="0">
                <a:effectLst/>
                <a:latin typeface="PS TT Commons Roman"/>
              </a:rPr>
              <a:t>Cross-Site Scripting (XSS)</a:t>
            </a:r>
            <a:endParaRPr lang="en-US" dirty="0"/>
          </a:p>
        </p:txBody>
      </p:sp>
      <p:pic>
        <p:nvPicPr>
          <p:cNvPr id="4" name="Content Placeholder 3">
            <a:extLst>
              <a:ext uri="{FF2B5EF4-FFF2-40B4-BE49-F238E27FC236}">
                <a16:creationId xmlns:a16="http://schemas.microsoft.com/office/drawing/2014/main" id="{50150760-9821-4805-9297-D985FD95A210}"/>
              </a:ext>
            </a:extLst>
          </p:cNvPr>
          <p:cNvPicPr>
            <a:picLocks noGrp="1" noChangeAspect="1"/>
          </p:cNvPicPr>
          <p:nvPr>
            <p:ph idx="1"/>
          </p:nvPr>
        </p:nvPicPr>
        <p:blipFill>
          <a:blip r:embed="rId2"/>
          <a:stretch>
            <a:fillRect/>
          </a:stretch>
        </p:blipFill>
        <p:spPr>
          <a:xfrm>
            <a:off x="75148" y="-798990"/>
            <a:ext cx="6776079" cy="4611949"/>
          </a:xfrm>
          <a:prstGeom prst="rect">
            <a:avLst/>
          </a:prstGeom>
        </p:spPr>
      </p:pic>
      <p:pic>
        <p:nvPicPr>
          <p:cNvPr id="5" name="Picture 4">
            <a:extLst>
              <a:ext uri="{FF2B5EF4-FFF2-40B4-BE49-F238E27FC236}">
                <a16:creationId xmlns:a16="http://schemas.microsoft.com/office/drawing/2014/main" id="{CC30ADA6-978C-48DE-A549-31B9E0E395A4}"/>
              </a:ext>
            </a:extLst>
          </p:cNvPr>
          <p:cNvPicPr>
            <a:picLocks noChangeAspect="1"/>
          </p:cNvPicPr>
          <p:nvPr/>
        </p:nvPicPr>
        <p:blipFill>
          <a:blip r:embed="rId3"/>
          <a:stretch>
            <a:fillRect/>
          </a:stretch>
        </p:blipFill>
        <p:spPr>
          <a:xfrm>
            <a:off x="4655603" y="3907896"/>
            <a:ext cx="6921711" cy="2950104"/>
          </a:xfrm>
          <a:prstGeom prst="rect">
            <a:avLst/>
          </a:prstGeom>
        </p:spPr>
      </p:pic>
    </p:spTree>
    <p:extLst>
      <p:ext uri="{BB962C8B-B14F-4D97-AF65-F5344CB8AC3E}">
        <p14:creationId xmlns:p14="http://schemas.microsoft.com/office/powerpoint/2010/main" val="34301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16A-CE1D-440E-8733-865B7B401BD0}"/>
              </a:ext>
            </a:extLst>
          </p:cNvPr>
          <p:cNvSpPr>
            <a:spLocks noGrp="1"/>
          </p:cNvSpPr>
          <p:nvPr>
            <p:ph type="title"/>
          </p:nvPr>
        </p:nvSpPr>
        <p:spPr/>
        <p:txBody>
          <a:bodyPr/>
          <a:lstStyle/>
          <a:p>
            <a:pPr algn="l"/>
            <a:r>
              <a:rPr lang="en-US" b="1" i="0" dirty="0">
                <a:effectLst/>
                <a:latin typeface="PS TT Commons Roman"/>
              </a:rPr>
              <a:t>Insecure Direct Object References</a:t>
            </a:r>
          </a:p>
        </p:txBody>
      </p:sp>
      <p:pic>
        <p:nvPicPr>
          <p:cNvPr id="4" name="Content Placeholder 3">
            <a:extLst>
              <a:ext uri="{FF2B5EF4-FFF2-40B4-BE49-F238E27FC236}">
                <a16:creationId xmlns:a16="http://schemas.microsoft.com/office/drawing/2014/main" id="{E755896C-63EB-4818-B32F-54DCF0A585D6}"/>
              </a:ext>
            </a:extLst>
          </p:cNvPr>
          <p:cNvPicPr>
            <a:picLocks noGrp="1" noChangeAspect="1"/>
          </p:cNvPicPr>
          <p:nvPr>
            <p:ph idx="1"/>
          </p:nvPr>
        </p:nvPicPr>
        <p:blipFill>
          <a:blip r:embed="rId2"/>
          <a:stretch>
            <a:fillRect/>
          </a:stretch>
        </p:blipFill>
        <p:spPr>
          <a:xfrm>
            <a:off x="1525387" y="2068497"/>
            <a:ext cx="8825005" cy="3491475"/>
          </a:xfrm>
          <a:prstGeom prst="rect">
            <a:avLst/>
          </a:prstGeom>
        </p:spPr>
      </p:pic>
    </p:spTree>
    <p:extLst>
      <p:ext uri="{BB962C8B-B14F-4D97-AF65-F5344CB8AC3E}">
        <p14:creationId xmlns:p14="http://schemas.microsoft.com/office/powerpoint/2010/main" val="144682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02AE6D-5139-4D68-AED6-7FEA48CDD746}"/>
              </a:ext>
            </a:extLst>
          </p:cNvPr>
          <p:cNvPicPr>
            <a:picLocks noChangeAspect="1"/>
          </p:cNvPicPr>
          <p:nvPr/>
        </p:nvPicPr>
        <p:blipFill>
          <a:blip r:embed="rId2"/>
          <a:stretch>
            <a:fillRect/>
          </a:stretch>
        </p:blipFill>
        <p:spPr>
          <a:xfrm>
            <a:off x="1806421" y="1027906"/>
            <a:ext cx="7886700" cy="4914900"/>
          </a:xfrm>
          <a:prstGeom prst="rect">
            <a:avLst/>
          </a:prstGeom>
        </p:spPr>
      </p:pic>
    </p:spTree>
    <p:extLst>
      <p:ext uri="{BB962C8B-B14F-4D97-AF65-F5344CB8AC3E}">
        <p14:creationId xmlns:p14="http://schemas.microsoft.com/office/powerpoint/2010/main" val="164414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91FDD2-43A5-4EE6-B13D-407615D70E2E}"/>
              </a:ext>
            </a:extLst>
          </p:cNvPr>
          <p:cNvPicPr>
            <a:picLocks noChangeAspect="1"/>
          </p:cNvPicPr>
          <p:nvPr/>
        </p:nvPicPr>
        <p:blipFill>
          <a:blip r:embed="rId2"/>
          <a:stretch>
            <a:fillRect/>
          </a:stretch>
        </p:blipFill>
        <p:spPr>
          <a:xfrm>
            <a:off x="2266950" y="628650"/>
            <a:ext cx="7658100" cy="5600700"/>
          </a:xfrm>
          <a:prstGeom prst="rect">
            <a:avLst/>
          </a:prstGeom>
        </p:spPr>
      </p:pic>
    </p:spTree>
    <p:extLst>
      <p:ext uri="{BB962C8B-B14F-4D97-AF65-F5344CB8AC3E}">
        <p14:creationId xmlns:p14="http://schemas.microsoft.com/office/powerpoint/2010/main" val="2072080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222</Words>
  <Application>Microsoft Office PowerPoint</Application>
  <PresentationFormat>Widescreen</PresentationFormat>
  <Paragraphs>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PS TT Commons Roman</vt:lpstr>
      <vt:lpstr>sohne</vt:lpstr>
      <vt:lpstr>Office Theme</vt:lpstr>
      <vt:lpstr>Injection</vt:lpstr>
      <vt:lpstr>Injection</vt:lpstr>
      <vt:lpstr>Broken Authentication and Session Management</vt:lpstr>
      <vt:lpstr>PowerPoint Presentation</vt:lpstr>
      <vt:lpstr>Cross-Site Scripting (XSS)</vt:lpstr>
      <vt:lpstr>Cross-Site Scripting (XSS)</vt:lpstr>
      <vt:lpstr>Insecure Direct Object References</vt:lpstr>
      <vt:lpstr>PowerPoint Presentation</vt:lpstr>
      <vt:lpstr>PowerPoint Presentation</vt:lpstr>
      <vt:lpstr>Security Misconfiguration</vt:lpstr>
      <vt:lpstr>Security Misconfiguration</vt:lpstr>
      <vt:lpstr>Sensitive Data Exposure</vt:lpstr>
      <vt:lpstr>Sensitive Data Exposure</vt:lpstr>
      <vt:lpstr>Missing Function Level Access Control</vt:lpstr>
      <vt:lpstr>Missing Function Level Access Control</vt:lpstr>
      <vt:lpstr>Cross-Site Request Forgery (CSRF)</vt:lpstr>
      <vt:lpstr>Cross-Site Request Forgery (CSRF)</vt:lpstr>
      <vt:lpstr>Using Components with Known Vulnerabilities</vt:lpstr>
      <vt:lpstr>Unvalidated Redirects and Forwards</vt:lpstr>
      <vt:lpstr>Unvalidated Redirects and Forwards</vt:lpstr>
      <vt:lpstr>Unvalidated Redirects and Forwards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Injection</dc:title>
  <dc:creator>Tien Nguyen Minh</dc:creator>
  <cp:lastModifiedBy>Tien Nguyen Minh</cp:lastModifiedBy>
  <cp:revision>20</cp:revision>
  <dcterms:created xsi:type="dcterms:W3CDTF">2021-09-28T14:20:16Z</dcterms:created>
  <dcterms:modified xsi:type="dcterms:W3CDTF">2021-09-28T15:40:41Z</dcterms:modified>
</cp:coreProperties>
</file>