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294" r:id="rId12"/>
    <p:sldId id="295" r:id="rId13"/>
    <p:sldId id="270" r:id="rId14"/>
    <p:sldId id="274" r:id="rId15"/>
    <p:sldId id="275" r:id="rId16"/>
    <p:sldId id="276" r:id="rId17"/>
    <p:sldId id="277" r:id="rId18"/>
    <p:sldId id="278" r:id="rId19"/>
    <p:sldId id="300" r:id="rId20"/>
    <p:sldId id="279" r:id="rId21"/>
    <p:sldId id="280" r:id="rId22"/>
    <p:sldId id="296" r:id="rId23"/>
    <p:sldId id="298" r:id="rId24"/>
    <p:sldId id="299" r:id="rId25"/>
    <p:sldId id="281" r:id="rId26"/>
    <p:sldId id="287" r:id="rId27"/>
    <p:sldId id="288" r:id="rId28"/>
    <p:sldId id="289" r:id="rId29"/>
    <p:sldId id="292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41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C5CCA-8916-4AB9-B70A-EE5314E6C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8195" y="2693263"/>
            <a:ext cx="9935598" cy="147147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KẾ HỆ THỐNG NHÚNG</a:t>
            </a:r>
            <a:b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i="1" dirty="0">
                <a:latin typeface="Arial" panose="020B0604020202020204" pitchFamily="34" charset="0"/>
                <a:cs typeface="Arial" panose="020B0604020202020204" pitchFamily="34" charset="0"/>
              </a:rPr>
              <a:t> TÀI:</a:t>
            </a:r>
            <a:r>
              <a:rPr lang="en-US" sz="36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 THỐNG BÁO CHÁY VÀ BÁO KHÓI V1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sz="36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9DE7B-8619-4F6E-93AB-E0F4EB9E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05" y="4375335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</a:t>
            </a:r>
            <a:r>
              <a:rPr lang="en-US" sz="2800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19 – L01</a:t>
            </a:r>
          </a:p>
          <a:p>
            <a:pPr algn="ctr"/>
            <a:r>
              <a:rPr lang="en-US" sz="28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GVHD: BÙI QUỐC BẢO</a:t>
            </a:r>
          </a:p>
        </p:txBody>
      </p:sp>
      <p:pic>
        <p:nvPicPr>
          <p:cNvPr id="4" name="Picture 3" descr="F:\Hoi sinh vien\Logo - Baner\logo\Logo-Truong.gif">
            <a:extLst>
              <a:ext uri="{FF2B5EF4-FFF2-40B4-BE49-F238E27FC236}">
                <a16:creationId xmlns:a16="http://schemas.microsoft.com/office/drawing/2014/main" id="{BDFB42FB-80D0-4920-9F52-B8B71DC0F3B4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78764" y="923154"/>
            <a:ext cx="1234459" cy="1204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47036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B6A3-0270-F3B6-D044-D611A449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  <a:t>Module SIM A7680C</a:t>
            </a:r>
            <a:br>
              <a:rPr lang="en-US" sz="3200" dirty="0"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en-US" sz="3200" dirty="0">
              <a:latin typeface="+mn-lt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1CA462-D6BF-F989-BE9E-F80A604A57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1734" y="1478300"/>
            <a:ext cx="4511431" cy="297967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DB649D-00CD-C25D-8717-42F505DCA3DA}"/>
              </a:ext>
            </a:extLst>
          </p:cNvPr>
          <p:cNvSpPr txBox="1"/>
          <p:nvPr/>
        </p:nvSpPr>
        <p:spPr>
          <a:xfrm>
            <a:off x="70338" y="2097088"/>
            <a:ext cx="7071396" cy="1490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SMS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cuộc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gọi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72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B5D3-1C16-0434-E445-EF822FCAA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2834" y="1581022"/>
            <a:ext cx="9905998" cy="1478570"/>
          </a:xfrm>
        </p:spPr>
        <p:txBody>
          <a:bodyPr/>
          <a:lstStyle/>
          <a:p>
            <a:r>
              <a:rPr lang="vi-V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Màn hình LCD I2C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709875-1D10-5D59-D29D-0725425D1D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7372" y="1219201"/>
            <a:ext cx="4960931" cy="3541712"/>
          </a:xfr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05BFF9E-8A6D-90FD-F0DF-ECA3BC5AB3D5}"/>
              </a:ext>
            </a:extLst>
          </p:cNvPr>
          <p:cNvGraphicFramePr>
            <a:graphicFrameLocks noGrp="1"/>
          </p:cNvGraphicFramePr>
          <p:nvPr/>
        </p:nvGraphicFramePr>
        <p:xfrm>
          <a:off x="1141413" y="3837464"/>
          <a:ext cx="9906000" cy="365760"/>
        </p:xfrm>
        <a:graphic>
          <a:graphicData uri="http://schemas.openxmlformats.org/drawingml/2006/table">
            <a:tbl>
              <a:tblPr/>
              <a:tblGrid>
                <a:gridCol w="9906000">
                  <a:extLst>
                    <a:ext uri="{9D8B030D-6E8A-4147-A177-3AD203B41FA5}">
                      <a16:colId xmlns:a16="http://schemas.microsoft.com/office/drawing/2014/main" val="232007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62716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9E8A2D-4E96-353B-E8EB-0505CFB8B9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87610"/>
              </p:ext>
            </p:extLst>
          </p:nvPr>
        </p:nvGraphicFramePr>
        <p:xfrm>
          <a:off x="362811" y="2914016"/>
          <a:ext cx="6061820" cy="1704635"/>
        </p:xfrm>
        <a:graphic>
          <a:graphicData uri="http://schemas.openxmlformats.org/drawingml/2006/table">
            <a:tbl>
              <a:tblPr/>
              <a:tblGrid>
                <a:gridCol w="6061820">
                  <a:extLst>
                    <a:ext uri="{9D8B030D-6E8A-4147-A177-3AD203B41FA5}">
                      <a16:colId xmlns:a16="http://schemas.microsoft.com/office/drawing/2014/main" val="807337350"/>
                    </a:ext>
                  </a:extLst>
                </a:gridCol>
              </a:tblGrid>
              <a:tr h="1704635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Hiển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thị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cảm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thông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báo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hệ</a:t>
                      </a:r>
                      <a:r>
                        <a:rPr lang="en-US" sz="3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3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thống</a:t>
                      </a:r>
                      <a:endParaRPr lang="en-US" sz="3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575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1834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65EF1-8455-6AC3-61AF-855B81AEA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2344" y="655840"/>
            <a:ext cx="9905998" cy="1478570"/>
          </a:xfrm>
        </p:spPr>
        <p:txBody>
          <a:bodyPr/>
          <a:lstStyle/>
          <a:p>
            <a:r>
              <a:rPr lang="vi-VN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Buzzer</a:t>
            </a:r>
            <a:b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377E52-8862-9463-220B-31A651CA5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8101" y="1219201"/>
            <a:ext cx="3546485" cy="35417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AA60F-4215-571A-42D7-A78AF4AA82EA}"/>
              </a:ext>
            </a:extLst>
          </p:cNvPr>
          <p:cNvSpPr txBox="1"/>
          <p:nvPr/>
        </p:nvSpPr>
        <p:spPr>
          <a:xfrm>
            <a:off x="657414" y="2462564"/>
            <a:ext cx="8701189" cy="75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âm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endParaRPr lang="en-US" sz="32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744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2BCA4-B91F-41DD-AEFB-526FB7D48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Test Specification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61908-EA51-4E2A-BB6C-A108BCFACE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chí</a:t>
            </a:r>
            <a:r>
              <a:rPr lang="en-US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5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500" b="1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35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ất cả chức năng phản hồi đúng, không bị treo hoặc bỏ qua tín hiệu.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Cảnh báo không bị lặp lại (1 lần gửi SMS cho mỗi sự kiện).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Giao diện hiển thị và điều khiển mượt mà, rõ ràng.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Hoạt động ổn định liên tục trong ít nhất 1 giờ chạy thử nghiệm.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670543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92A3-61D2-419F-847C-766B5194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07116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000" b="1" i="1">
                <a:latin typeface="Arial" panose="020B0604020202020204" pitchFamily="34" charset="0"/>
                <a:cs typeface="Arial" panose="020B0604020202020204" pitchFamily="34" charset="0"/>
              </a:rPr>
              <a:t>THIẾT KẾ</a:t>
            </a:r>
          </a:p>
        </p:txBody>
      </p:sp>
    </p:spTree>
    <p:extLst>
      <p:ext uri="{BB962C8B-B14F-4D97-AF65-F5344CB8AC3E}">
        <p14:creationId xmlns:p14="http://schemas.microsoft.com/office/powerpoint/2010/main" val="4228154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4921-B0F2-4C9F-9E35-09BC53DF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612E1FE-D849-C89F-D732-F85E31186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9284" y="1828801"/>
            <a:ext cx="9224386" cy="472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944556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2F6C-40EE-45DE-9B17-C12D30775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08CC-7985-40A6-8915-F3CC0F0F0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1247"/>
            <a:ext cx="9905999" cy="4139954"/>
          </a:xfrm>
        </p:spPr>
        <p:txBody>
          <a:bodyPr>
            <a:normAutofit/>
          </a:bodyPr>
          <a:lstStyle/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vi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– MODULE ARDUINO NANO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1F052-366E-5AD0-A1D9-165D90A77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05" y="2454304"/>
            <a:ext cx="4197916" cy="3936447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0A24EDF-4029-EC5B-705A-BB7FD66F9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1250" y="2204989"/>
            <a:ext cx="726543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Chip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ATmega328P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-UART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 SIM A7680C)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-I2C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LCD)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Analog I/O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relay, buzzer)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tiếp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ngoại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gồm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MQ2, Flame Sensor, Relay, Buzzer, LCD, SIM,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Nút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nhấn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5299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4BEC3-FC81-4F41-BC3C-624DF3A39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5BF9B-815D-4B8D-9A3D-6425011E2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85503"/>
            <a:ext cx="9905999" cy="7471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MODULE SIM A7680C</a:t>
            </a:r>
            <a:endParaRPr lang="en-US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C43C93-972D-F69A-58A1-E39487EE0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3062662"/>
            <a:ext cx="4411226" cy="30969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A5F7F4-E9A9-6B8D-0F24-E43369F63C20}"/>
              </a:ext>
            </a:extLst>
          </p:cNvPr>
          <p:cNvSpPr txBox="1"/>
          <p:nvPr/>
        </p:nvSpPr>
        <p:spPr>
          <a:xfrm>
            <a:off x="4711959" y="2632668"/>
            <a:ext cx="6811347" cy="3899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r>
              <a:rPr lang="vi-V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Điện áp hoạt động: 5V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Loại đầu ra: Analog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vi-VN" sz="2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Ứng dụng: Phát hiện khí gas, khói, LPG, CO, alcohol.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42900" lvl="0" indent="-342900" algn="just">
              <a:lnSpc>
                <a:spcPct val="150000"/>
              </a:lnSpc>
              <a:buFont typeface="Times New Roman" panose="02020603050405020304" pitchFamily="18" charset="0"/>
              <a:buChar char="-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Giao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UART qua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SoftwareSerial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chân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D2: RX, D3: TX)</a:t>
            </a:r>
            <a:endParaRPr lang="en-US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227235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D844C-8257-4063-B2D8-3263EF686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29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18A80-B790-440D-A0DB-83F79EF54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58" y="1651518"/>
            <a:ext cx="9905999" cy="3882231"/>
          </a:xfrm>
        </p:spPr>
        <p:txBody>
          <a:bodyPr/>
          <a:lstStyle/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MODULE FLAME SENSOR :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CAF04-5825-9101-66BC-84576D2A0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60" y="2631233"/>
            <a:ext cx="5129304" cy="3345331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974EB973-6658-71EC-3AD8-4413EDE17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6857" y="2736502"/>
            <a:ext cx="5961012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Tín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hiệu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ra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mức</a:t>
            </a:r>
            <a:r>
              <a:rPr lang="en-US" altLang="en-US" sz="2800" dirty="0">
                <a:latin typeface="Arial" panose="020B0604020202020204" pitchFamily="34" charset="0"/>
              </a:rPr>
              <a:t> LOW </a:t>
            </a:r>
            <a:r>
              <a:rPr lang="en-US" altLang="en-US" sz="2800" dirty="0" err="1">
                <a:latin typeface="Arial" panose="020B0604020202020204" pitchFamily="34" charset="0"/>
              </a:rPr>
              <a:t>khi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lửa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 err="1">
                <a:latin typeface="Arial" panose="020B0604020202020204" pitchFamily="34" charset="0"/>
              </a:rPr>
              <a:t>Nguồn</a:t>
            </a:r>
            <a:r>
              <a:rPr lang="en-US" altLang="en-US" sz="2800" dirty="0">
                <a:latin typeface="Arial" panose="020B0604020202020204" pitchFamily="34" charset="0"/>
              </a:rPr>
              <a:t> 5V, </a:t>
            </a:r>
            <a:r>
              <a:rPr lang="en-US" altLang="en-US" sz="2800" dirty="0" err="1">
                <a:latin typeface="Arial" panose="020B0604020202020204" pitchFamily="34" charset="0"/>
              </a:rPr>
              <a:t>có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trở</a:t>
            </a: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dirty="0" err="1">
                <a:latin typeface="Arial" panose="020B0604020202020204" pitchFamily="34" charset="0"/>
              </a:rPr>
              <a:t>kéo</a:t>
            </a:r>
            <a:r>
              <a:rPr lang="en-US" altLang="en-US" sz="2800" dirty="0">
                <a:latin typeface="Arial" panose="020B0604020202020204" pitchFamily="34" charset="0"/>
              </a:rPr>
              <a:t> GND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chân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analog A1</a:t>
            </a:r>
          </a:p>
        </p:txBody>
      </p:sp>
    </p:spTree>
    <p:extLst>
      <p:ext uri="{BB962C8B-B14F-4D97-AF65-F5344CB8AC3E}">
        <p14:creationId xmlns:p14="http://schemas.microsoft.com/office/powerpoint/2010/main" val="2638993202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0F1EE-98F0-16CE-1702-F21D94B64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F014D-0F7B-50D7-841E-EE3D3E951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7294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F69E-CB70-BFE2-5520-B8F104E81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858" y="1651518"/>
            <a:ext cx="9905999" cy="3882231"/>
          </a:xfrm>
        </p:spPr>
        <p:txBody>
          <a:bodyPr/>
          <a:lstStyle/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gas MQ2</a:t>
            </a: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913D5E-2409-1AC9-8FC1-C16A91DC3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1" y="2638319"/>
            <a:ext cx="3299746" cy="2568163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0D8B1246-C553-A755-D871-020B04C0E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4473" y="2748831"/>
            <a:ext cx="3627916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analog A0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5V</a:t>
            </a:r>
          </a:p>
        </p:txBody>
      </p:sp>
    </p:spTree>
    <p:extLst>
      <p:ext uri="{BB962C8B-B14F-4D97-AF65-F5344CB8AC3E}">
        <p14:creationId xmlns:p14="http://schemas.microsoft.com/office/powerpoint/2010/main" val="1483349932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67730-0B99-42BB-B703-6C40EF402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6600" b="1" i="1">
                <a:latin typeface="Arial" panose="020B0604020202020204" pitchFamily="34" charset="0"/>
                <a:cs typeface="Arial" panose="020B0604020202020204" pitchFamily="34" charset="0"/>
              </a:rPr>
              <a:t>GIỚI THIỆU ĐỀ TÀI </a:t>
            </a:r>
            <a:endParaRPr lang="en-US" sz="6600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4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C5B6-CF38-41D1-A4C3-D7C67001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6486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A5795-9655-46D3-92B4-9AB3177FE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602" y="1828160"/>
            <a:ext cx="9905999" cy="3541714"/>
          </a:xfrm>
        </p:spPr>
        <p:txBody>
          <a:bodyPr/>
          <a:lstStyle/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 Relay –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tải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BD2F75-5BB3-284E-585F-FB9BC0AF0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770" y="2584253"/>
            <a:ext cx="4496190" cy="394750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680D2AD-D6F6-3BEE-DC78-FCE50D2E7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7601" y="2493744"/>
            <a:ext cx="6342905" cy="3347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 relay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lập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bơm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Kích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mức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transistor NPN (2N2222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diode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vệ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ngược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(1N4007)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(10kΩ) ở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 transistor</a:t>
            </a:r>
          </a:p>
        </p:txBody>
      </p:sp>
    </p:spTree>
    <p:extLst>
      <p:ext uri="{BB962C8B-B14F-4D97-AF65-F5344CB8AC3E}">
        <p14:creationId xmlns:p14="http://schemas.microsoft.com/office/powerpoint/2010/main" val="1974905351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A164-1D85-4C85-B4DB-AD4A07E3D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8107" y="56366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74B544-85D7-463D-8D8D-B66AA0B42885}"/>
              </a:ext>
            </a:extLst>
          </p:cNvPr>
          <p:cNvSpPr txBox="1"/>
          <p:nvPr/>
        </p:nvSpPr>
        <p:spPr>
          <a:xfrm>
            <a:off x="906018" y="1711622"/>
            <a:ext cx="5344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i="1">
                <a:latin typeface="Arial" panose="020B0604020202020204" pitchFamily="34" charset="0"/>
                <a:cs typeface="Arial" panose="020B0604020202020204" pitchFamily="34" charset="0"/>
              </a:rPr>
              <a:t>Khối cảnh báo âm thanh – BUZZER</a:t>
            </a:r>
            <a:endParaRPr lang="en-US" sz="24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C06C36-AE70-658F-5394-39AE4F91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616" y="2605899"/>
            <a:ext cx="3589207" cy="3541712"/>
          </a:xfr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3C3E165-5A14-0A72-DA84-96E06B28B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9" y="3242429"/>
            <a:ext cx="6242146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buzzer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kêu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transistor NPN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chân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digital D4</a:t>
            </a:r>
          </a:p>
        </p:txBody>
      </p:sp>
    </p:spTree>
    <p:extLst>
      <p:ext uri="{BB962C8B-B14F-4D97-AF65-F5344CB8AC3E}">
        <p14:creationId xmlns:p14="http://schemas.microsoft.com/office/powerpoint/2010/main" val="190601012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B40-0E33-EDBA-C489-D75F8341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890" y="1178355"/>
            <a:ext cx="9905998" cy="1478570"/>
          </a:xfrm>
        </p:spPr>
        <p:txBody>
          <a:bodyPr>
            <a:normAutofit/>
          </a:bodyPr>
          <a:lstStyle/>
          <a:p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hiển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 – LCD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50FC1D6-BBE0-EC03-B9ED-C19FDCBC3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890" y="2405715"/>
            <a:ext cx="3905013" cy="317111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9D4F7F-DC56-DA58-A7E5-7147DAFDF6D2}"/>
              </a:ext>
            </a:extLst>
          </p:cNvPr>
          <p:cNvSpPr txBox="1"/>
          <p:nvPr/>
        </p:nvSpPr>
        <p:spPr>
          <a:xfrm>
            <a:off x="3834882" y="652092"/>
            <a:ext cx="333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FCAFA84-2A9E-FCC4-1441-51C4D70028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7459" y="2728880"/>
            <a:ext cx="7101039" cy="2597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Địa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I2C: 0x27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SDA (A4), SCL (A5)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LCD 16x2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 I2C (IC PCF8574)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5V</a:t>
            </a:r>
          </a:p>
        </p:txBody>
      </p:sp>
    </p:spTree>
    <p:extLst>
      <p:ext uri="{BB962C8B-B14F-4D97-AF65-F5344CB8AC3E}">
        <p14:creationId xmlns:p14="http://schemas.microsoft.com/office/powerpoint/2010/main" val="34861320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2B40-0E33-EDBA-C489-D75F8341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7641" y="1178355"/>
            <a:ext cx="8126963" cy="1478570"/>
          </a:xfrm>
        </p:spPr>
        <p:txBody>
          <a:bodyPr>
            <a:normAutofit/>
          </a:bodyPr>
          <a:lstStyle/>
          <a:p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nhấn</a:t>
            </a:r>
            <a:r>
              <a:rPr lang="en-US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– BUTTON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D4F7F-DC56-DA58-A7E5-7147DAFDF6D2}"/>
              </a:ext>
            </a:extLst>
          </p:cNvPr>
          <p:cNvSpPr txBox="1"/>
          <p:nvPr/>
        </p:nvSpPr>
        <p:spPr>
          <a:xfrm>
            <a:off x="3834882" y="652092"/>
            <a:ext cx="3334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25E6A4-4E17-29D5-E216-17B3577AD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74" y="1595535"/>
            <a:ext cx="2469299" cy="4637314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2F39827-2401-9C3A-3E40-4437F6A0C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8610" y="2517271"/>
            <a:ext cx="7955994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Gồm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(D7),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bơm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(D8)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ở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chế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nhấn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thủ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Mỗi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nút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nối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kéo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(pulldown)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tránh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nhiễu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820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079AE6-298D-C34F-C939-7AFECEB9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4F8C-72C6-EAEF-40FC-A52F760CA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741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PHẦN CỨNG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FCFD4-18D1-DA9A-CC6E-D7890D93D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644" y="1482928"/>
            <a:ext cx="3094296" cy="669838"/>
          </a:xfrm>
        </p:spPr>
        <p:txBody>
          <a:bodyPr/>
          <a:lstStyle/>
          <a:p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Khối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582474-788E-1374-227C-0DF443FCF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437" y="1926077"/>
            <a:ext cx="6736664" cy="2530512"/>
          </a:xfrm>
          <a:prstGeom prst="rect">
            <a:avLst/>
          </a:prstGeom>
        </p:spPr>
      </p:pic>
      <p:sp>
        <p:nvSpPr>
          <p:cNvPr id="9" name="Rectangle 1">
            <a:extLst>
              <a:ext uri="{FF2B5EF4-FFF2-40B4-BE49-F238E27FC236}">
                <a16:creationId xmlns:a16="http://schemas.microsoft.com/office/drawing/2014/main" id="{CD7DD251-1898-329B-D5BD-2D5BB5B9D1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094" y="5133850"/>
            <a:ext cx="1071318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tụ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lọc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đầu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lang="en-US" altLang="en-US" sz="2400" dirty="0" err="1">
                <a:latin typeface="Arial" panose="020B0604020202020204" pitchFamily="34" charset="0"/>
              </a:rPr>
              <a:t>,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(0,47µF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1000</a:t>
            </a:r>
            <a:r>
              <a:rPr lang="en-US" altLang="en-US" sz="2400" dirty="0">
                <a:latin typeface="Arial" panose="020B0604020202020204" pitchFamily="34" charset="0"/>
              </a:rPr>
              <a:t>µ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F)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chống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sụt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riêng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 SIM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dùng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DC-DC 3.7–4.2V)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601D4A-A831-E8A6-9F58-C06300DFF8ED}"/>
              </a:ext>
            </a:extLst>
          </p:cNvPr>
          <p:cNvSpPr txBox="1"/>
          <p:nvPr/>
        </p:nvSpPr>
        <p:spPr>
          <a:xfrm>
            <a:off x="322172" y="2593910"/>
            <a:ext cx="46572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mạch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ổn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AMS1117 5.0V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jack DC 5.5mm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21603525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BB3C1-A9A1-4139-BCD7-EC026E122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0337" y="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mềm</a:t>
            </a:r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0AED31-9CD2-23E1-FDF2-42A74CF39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03" y="1147458"/>
            <a:ext cx="9763760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03456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0453E-5342-4AD8-9FDC-5082A6582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39405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400" b="1" i="1">
                <a:latin typeface="Arial" panose="020B0604020202020204" pitchFamily="34" charset="0"/>
                <a:cs typeface="Arial" panose="020B0604020202020204" pitchFamily="34" charset="0"/>
              </a:rPr>
              <a:t>KẾT LUẬN VÀ HƯỚNG PHÁT TRIỂN </a:t>
            </a:r>
          </a:p>
        </p:txBody>
      </p:sp>
    </p:spTree>
    <p:extLst>
      <p:ext uri="{BB962C8B-B14F-4D97-AF65-F5344CB8AC3E}">
        <p14:creationId xmlns:p14="http://schemas.microsoft.com/office/powerpoint/2010/main" val="3239624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2C96-D383-4104-91A1-5DC62DB8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KẾT LUẬN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980AA-5158-414A-BFB7-56444C3F2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3"/>
            <a:ext cx="5884539" cy="637185"/>
          </a:xfrm>
        </p:spPr>
        <p:txBody>
          <a:bodyPr>
            <a:noAutofit/>
          </a:bodyPr>
          <a:lstStyle/>
          <a:p>
            <a:pPr algn="just"/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Ưu điểm nổi bật của hệ thống: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36B3A9-BDE9-15E7-9EAD-881EA13915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33" y="2491026"/>
            <a:ext cx="11389567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kênh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âm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tại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chỗ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xa qua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sự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cố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cháy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gas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nhanh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nhờ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xác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thực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thời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liên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tục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Giao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diện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đơn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Chi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phí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thấp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dễ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công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phù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với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đình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văn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phòng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nhỏ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6867356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44C14-DC01-4283-97BB-4BF9319DB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vi-VN" sz="4000" b="1" i="1">
                <a:latin typeface="Arial" panose="020B0604020202020204" pitchFamily="34" charset="0"/>
                <a:cs typeface="Arial" panose="020B0604020202020204" pitchFamily="34" charset="0"/>
              </a:rPr>
              <a:t>Ư</a:t>
            </a:r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ỚNG PHÁT TRIỂN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8BD872-061F-992C-15E8-4CC0EEA531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139" y="1886661"/>
            <a:ext cx="10559175" cy="2793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Chưa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hợp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sát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 internet (IoT).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Nguồn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cấp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 SIM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gây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không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riêng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thống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mở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thêm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chức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tự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cảnh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hoặc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biểu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nồng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gas.</a:t>
            </a:r>
          </a:p>
        </p:txBody>
      </p:sp>
    </p:spTree>
    <p:extLst>
      <p:ext uri="{BB962C8B-B14F-4D97-AF65-F5344CB8AC3E}">
        <p14:creationId xmlns:p14="http://schemas.microsoft.com/office/powerpoint/2010/main" val="192266772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9C7F9FC-39BC-492B-BEE7-2A6C91A32601}"/>
              </a:ext>
            </a:extLst>
          </p:cNvPr>
          <p:cNvSpPr/>
          <p:nvPr/>
        </p:nvSpPr>
        <p:spPr>
          <a:xfrm>
            <a:off x="1065212" y="1357803"/>
            <a:ext cx="10058400" cy="41369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NHÓM NGHIÊN CỨU XIN CẢM </a:t>
            </a:r>
            <a:r>
              <a:rPr lang="vi-VN" sz="4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Ơ</a:t>
            </a:r>
            <a:r>
              <a:rPr lang="en-US" sz="4000" b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THẦY VÀ CÁC BẠN ĐÃ THEO DÕI PHẦN TRÌNH BÀY!</a:t>
            </a:r>
          </a:p>
        </p:txBody>
      </p:sp>
    </p:spTree>
    <p:extLst>
      <p:ext uri="{BB962C8B-B14F-4D97-AF65-F5344CB8AC3E}">
        <p14:creationId xmlns:p14="http://schemas.microsoft.com/office/powerpoint/2010/main" val="365414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D86C1-AA56-45EB-8EC4-5439703CD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Product requirement</a:t>
            </a:r>
            <a:b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000" b="1" i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2886882-3BB0-424D-82AA-80A01D8900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3" y="2124597"/>
            <a:ext cx="1016694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Tên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đề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tài</a:t>
            </a:r>
            <a:r>
              <a:rPr kumimoji="0" lang="en-US" altLang="en-US" sz="2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lang="en-US" sz="2800" b="1" i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HỆ</a:t>
            </a:r>
            <a:r>
              <a:rPr lang="en-US" sz="2800" b="1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THỐNG BÁO CHÁY VÀ BÁO KHÓI V1</a:t>
            </a:r>
            <a:endParaRPr lang="en-US" sz="2800" i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tiêu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</a:t>
            </a:r>
            <a:r>
              <a:rPr lang="vi-VN" sz="2800" kern="0" dirty="0">
                <a:effectLst/>
                <a:ea typeface="Calibri" panose="020F0502020204030204" pitchFamily="34" charset="0"/>
              </a:rPr>
              <a:t>hát hiện khói và lửa trong khu vực giám sát, từ đó đưa ra cảnh báo thông qua còi và gửi thông báo qua module SIM</a:t>
            </a:r>
            <a:endParaRPr kumimoji="0" lang="en-US" altLang="en-US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2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Nhà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ở,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văn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phòng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</a:t>
            </a:r>
            <a:r>
              <a:rPr lang="vi-VN" sz="2800" dirty="0"/>
              <a:t>hà kho, xưởng sản xuất quy mô nhỏ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1178787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37E00-23DA-4A7B-84B9-D58710801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9445" y="547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PRODUCT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D8CC-E9B7-44DB-9272-D3C8F7C19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571" y="917837"/>
            <a:ext cx="12033380" cy="35417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gas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xuất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Cảnh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còi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relay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khiển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hỗ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trợ</a:t>
            </a:r>
            <a:r>
              <a:rPr lang="en-US" sz="2400" dirty="0"/>
              <a:t>.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vi-VN" sz="3200" dirty="0"/>
              <a:t>Gửi tin nhắn SMS và thực hiện cuộc gọi cảnh báo đến người dùng.</a:t>
            </a:r>
            <a:endParaRPr lang="en-US" sz="3200" dirty="0"/>
          </a:p>
          <a:p>
            <a:r>
              <a:rPr lang="en-US" sz="3200" dirty="0"/>
              <a:t>Hiển </a:t>
            </a:r>
            <a:r>
              <a:rPr lang="en-US" sz="3200" dirty="0" err="1"/>
              <a:t>thị</a:t>
            </a:r>
            <a:r>
              <a:rPr lang="en-US" sz="3200" dirty="0"/>
              <a:t> </a:t>
            </a:r>
            <a:r>
              <a:rPr lang="en-US" sz="3200" dirty="0" err="1"/>
              <a:t>giá</a:t>
            </a:r>
            <a:r>
              <a:rPr lang="en-US" sz="3200" dirty="0"/>
              <a:t> </a:t>
            </a:r>
            <a:r>
              <a:rPr lang="en-US" sz="3200" dirty="0" err="1"/>
              <a:t>trị</a:t>
            </a:r>
            <a:r>
              <a:rPr lang="en-US" sz="3200" dirty="0"/>
              <a:t> </a:t>
            </a:r>
            <a:r>
              <a:rPr lang="en-US" sz="3200" dirty="0" err="1"/>
              <a:t>cảm</a:t>
            </a:r>
            <a:r>
              <a:rPr lang="en-US" sz="3200" dirty="0"/>
              <a:t> </a:t>
            </a:r>
            <a:r>
              <a:rPr lang="en-US" sz="3200" dirty="0" err="1"/>
              <a:t>biến</a:t>
            </a:r>
            <a:r>
              <a:rPr lang="en-US" sz="3200" dirty="0"/>
              <a:t> </a:t>
            </a:r>
            <a:r>
              <a:rPr lang="en-US" sz="3200" dirty="0" err="1"/>
              <a:t>và</a:t>
            </a:r>
            <a:r>
              <a:rPr lang="en-US" sz="3200" dirty="0"/>
              <a:t> </a:t>
            </a:r>
            <a:r>
              <a:rPr lang="en-US" sz="3200" dirty="0" err="1"/>
              <a:t>cảnh</a:t>
            </a:r>
            <a:r>
              <a:rPr lang="en-US" sz="3200" dirty="0"/>
              <a:t> </a:t>
            </a:r>
            <a:r>
              <a:rPr lang="en-US" sz="3200" dirty="0" err="1"/>
              <a:t>báo</a:t>
            </a:r>
            <a:r>
              <a:rPr lang="en-US" sz="3200" dirty="0"/>
              <a:t> </a:t>
            </a:r>
            <a:r>
              <a:rPr lang="en-US" sz="3200" dirty="0" err="1"/>
              <a:t>lên</a:t>
            </a:r>
            <a:r>
              <a:rPr lang="en-US" sz="3200" dirty="0"/>
              <a:t> </a:t>
            </a:r>
            <a:r>
              <a:rPr lang="en-US" sz="3200" dirty="0" err="1"/>
              <a:t>màn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LCD.</a:t>
            </a:r>
          </a:p>
          <a:p>
            <a:r>
              <a:rPr lang="vi-VN" sz="3200" dirty="0"/>
              <a:t>Cho phép điều khiển quạt và bơm bằng tay nếu cần.</a:t>
            </a:r>
            <a:endParaRPr lang="en-US" sz="3200" dirty="0">
              <a:cs typeface="Arial" panose="020B0604020202020204" pitchFamily="34" charset="0"/>
            </a:endParaRPr>
          </a:p>
          <a:p>
            <a:pPr algn="just"/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17209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9F35B-C018-4755-86E5-1BE69B8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PRODUCT REQUIREMENT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2F498-9F45-47FC-A632-F08640832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470" y="1658143"/>
            <a:ext cx="9905999" cy="3541714"/>
          </a:xfrm>
        </p:spPr>
        <p:txBody>
          <a:bodyPr>
            <a:noAutofit/>
          </a:bodyPr>
          <a:lstStyle/>
          <a:p>
            <a:pPr algn="just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Cài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Hệ thống được lắp đặt cố định trong khu vực cần giám sát.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5V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adapter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nguồn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ngoài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ổn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Người dùng có thể thay đổi số điện thoại cảnh báo bằng cách cập nhật mã lập trình.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0365571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1B788-7D50-4BD1-ADBC-5B4A1ACC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Design Specification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95DE33-7E94-59D6-D9CD-03B0740B5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B0EB5C32-636E-C2A7-4E50-4AF37788F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606" y="2097088"/>
            <a:ext cx="11249722" cy="4069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14140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BD836-3238-48E3-9621-D690C9F81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>
                <a:latin typeface="Arial" panose="020B0604020202020204" pitchFamily="34" charset="0"/>
                <a:cs typeface="Arial" panose="020B0604020202020204" pitchFamily="34" charset="0"/>
              </a:rPr>
              <a:t>Design Specification 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93BAB-8CCD-4753-87C2-CEC0EE7E9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436940" cy="32191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vi-VN" sz="32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Arduino Nano</a:t>
            </a:r>
            <a:endParaRPr lang="en-US" sz="3200" kern="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</a:t>
            </a:r>
            <a:r>
              <a:rPr lang="vi-VN" sz="2800" b="0" i="0" dirty="0">
                <a:effectLst/>
              </a:rPr>
              <a:t>ược tích hợp vi điều khiển ATmega328P</a:t>
            </a:r>
            <a:r>
              <a:rPr lang="en-US" sz="2800" b="0" i="0" dirty="0">
                <a:effectLst/>
              </a:rPr>
              <a:t>.</a:t>
            </a:r>
            <a:r>
              <a:rPr lang="en-US" sz="28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 vụ</a:t>
            </a:r>
            <a:r>
              <a:rPr lang="en-US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vi-VN" sz="2800" kern="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xử lý dữ liệu cảm biến, điều khiển thiết bị cảnh báo, gửi thông báo SIM, hiển thị LCD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8E684A-CEC8-95E9-D181-17C07D344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130" y="2186214"/>
            <a:ext cx="4941877" cy="2583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61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AD07-1A7B-4628-9AD0-A9E259A70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72783" y="1057057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Design Specification 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F041-19AB-4A4C-BB5D-E76076862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70" y="2895385"/>
            <a:ext cx="6733623" cy="204730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khí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gas,nồng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khói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gửi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tín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analog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Arduino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43E56D-8290-02AA-BCE9-9BE623ACA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327" y="1584355"/>
            <a:ext cx="3349691" cy="3358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231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87ACE-A61D-4AFF-B57D-33912B001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11" y="13910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b="1" i="1" dirty="0">
                <a:latin typeface="Arial" panose="020B0604020202020204" pitchFamily="34" charset="0"/>
                <a:cs typeface="Arial" panose="020B0604020202020204" pitchFamily="34" charset="0"/>
              </a:rPr>
              <a:t>Design Specification </a:t>
            </a:r>
            <a:endParaRPr lang="en-US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30FBF8-AB5D-0CB2-4DD3-EDE781C53FF9}"/>
              </a:ext>
            </a:extLst>
          </p:cNvPr>
          <p:cNvSpPr txBox="1"/>
          <p:nvPr/>
        </p:nvSpPr>
        <p:spPr>
          <a:xfrm>
            <a:off x="1691174" y="2029606"/>
            <a:ext cx="610688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Bef>
                <a:spcPts val="600"/>
              </a:spcBef>
            </a:pPr>
            <a:r>
              <a:rPr lang="vi-VN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Cảm biến lửa (Flame Sensor)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5CB3DA-3F47-F0E7-FE75-F63C3BE00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57" y="1288434"/>
            <a:ext cx="3017854" cy="299084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758F648-7722-2DEC-AC48-DB11620D2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798939" cy="3541714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600"/>
              </a:spcBef>
              <a:buFont typeface="Times New Roman" panose="02020603050405020304" pitchFamily="18" charset="0"/>
              <a:buChar char="-"/>
            </a:pPr>
            <a:endParaRPr 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ánh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sáng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hồng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ngoại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lửa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(digital)</a:t>
            </a:r>
          </a:p>
        </p:txBody>
      </p:sp>
    </p:spTree>
    <p:extLst>
      <p:ext uri="{BB962C8B-B14F-4D97-AF65-F5344CB8AC3E}">
        <p14:creationId xmlns:p14="http://schemas.microsoft.com/office/powerpoint/2010/main" val="3911941987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313</TotalTime>
  <Words>979</Words>
  <Application>Microsoft Office PowerPoint</Application>
  <PresentationFormat>Widescreen</PresentationFormat>
  <Paragraphs>112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Times New Roman</vt:lpstr>
      <vt:lpstr>Tw Cen MT</vt:lpstr>
      <vt:lpstr>Circuit</vt:lpstr>
      <vt:lpstr>Bài Tập lớn Thiết KẾ HỆ THỐNG NHÚNG Đề TÀI:HỆ THỐNG BÁO CHÁY VÀ BÁO KHÓI V1 </vt:lpstr>
      <vt:lpstr>GIỚI THIỆU ĐỀ TÀI </vt:lpstr>
      <vt:lpstr>Product requirement </vt:lpstr>
      <vt:lpstr>PRODUCT REQUIREMENT</vt:lpstr>
      <vt:lpstr>PRODUCT REQUIREMENT</vt:lpstr>
      <vt:lpstr>Design Specification </vt:lpstr>
      <vt:lpstr>Design Specification </vt:lpstr>
      <vt:lpstr>Design Specification </vt:lpstr>
      <vt:lpstr>Design Specification </vt:lpstr>
      <vt:lpstr>Module SIM A7680C </vt:lpstr>
      <vt:lpstr>Màn hình LCD I2C </vt:lpstr>
      <vt:lpstr>Buzzer </vt:lpstr>
      <vt:lpstr>Test Specification </vt:lpstr>
      <vt:lpstr>THIẾT KẾ</vt:lpstr>
      <vt:lpstr>PHẦN CỨNG</vt:lpstr>
      <vt:lpstr>PHẦN CỨNG</vt:lpstr>
      <vt:lpstr>PHẦN CỨNG</vt:lpstr>
      <vt:lpstr>PHẦN CỨNG</vt:lpstr>
      <vt:lpstr>PHẦN CỨNG</vt:lpstr>
      <vt:lpstr>PHẦN CỨNG</vt:lpstr>
      <vt:lpstr>PHẦN CỨNG</vt:lpstr>
      <vt:lpstr>Khối hiển thị – LCD</vt:lpstr>
      <vt:lpstr>Khối nút nhấn – BUTTON</vt:lpstr>
      <vt:lpstr>PHẦN CỨNG</vt:lpstr>
      <vt:lpstr>Phần mềm </vt:lpstr>
      <vt:lpstr>KẾT LUẬN VÀ HƯỚNG PHÁT TRIỂN </vt:lpstr>
      <vt:lpstr>KẾT LUẬN</vt:lpstr>
      <vt:lpstr>HƯỚNG PHÁT TRIỂN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lớn Thiết KẾ HỆ THỐNG NHÚNG Đề TÀI: SMART LIGHT VIA MOTION SENSOR</dc:title>
  <dc:creator>Administrator</dc:creator>
  <cp:lastModifiedBy>Văn Tài Nguyễn</cp:lastModifiedBy>
  <cp:revision>17</cp:revision>
  <dcterms:created xsi:type="dcterms:W3CDTF">2024-12-10T13:35:49Z</dcterms:created>
  <dcterms:modified xsi:type="dcterms:W3CDTF">2025-05-09T14:25:29Z</dcterms:modified>
</cp:coreProperties>
</file>