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B32EC3-5AF8-4747-8C2B-87EDF194BA8A}"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DEB19-2196-4D53-86CC-82F6EF50D39B}" type="slidenum">
              <a:rPr lang="en-US" smtClean="0"/>
              <a:t>‹#›</a:t>
            </a:fld>
            <a:endParaRPr lang="en-US"/>
          </a:p>
        </p:txBody>
      </p:sp>
    </p:spTree>
    <p:extLst>
      <p:ext uri="{BB962C8B-B14F-4D97-AF65-F5344CB8AC3E}">
        <p14:creationId xmlns:p14="http://schemas.microsoft.com/office/powerpoint/2010/main" val="23530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32EC3-5AF8-4747-8C2B-87EDF194BA8A}"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DEB19-2196-4D53-86CC-82F6EF50D39B}" type="slidenum">
              <a:rPr lang="en-US" smtClean="0"/>
              <a:t>‹#›</a:t>
            </a:fld>
            <a:endParaRPr lang="en-US"/>
          </a:p>
        </p:txBody>
      </p:sp>
    </p:spTree>
    <p:extLst>
      <p:ext uri="{BB962C8B-B14F-4D97-AF65-F5344CB8AC3E}">
        <p14:creationId xmlns:p14="http://schemas.microsoft.com/office/powerpoint/2010/main" val="257629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32EC3-5AF8-4747-8C2B-87EDF194BA8A}"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DEB19-2196-4D53-86CC-82F6EF50D39B}" type="slidenum">
              <a:rPr lang="en-US" smtClean="0"/>
              <a:t>‹#›</a:t>
            </a:fld>
            <a:endParaRPr lang="en-US"/>
          </a:p>
        </p:txBody>
      </p:sp>
    </p:spTree>
    <p:extLst>
      <p:ext uri="{BB962C8B-B14F-4D97-AF65-F5344CB8AC3E}">
        <p14:creationId xmlns:p14="http://schemas.microsoft.com/office/powerpoint/2010/main" val="1186210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32EC3-5AF8-4747-8C2B-87EDF194BA8A}"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DEB19-2196-4D53-86CC-82F6EF50D39B}" type="slidenum">
              <a:rPr lang="en-US" smtClean="0"/>
              <a:t>‹#›</a:t>
            </a:fld>
            <a:endParaRPr lang="en-US"/>
          </a:p>
        </p:txBody>
      </p:sp>
    </p:spTree>
    <p:extLst>
      <p:ext uri="{BB962C8B-B14F-4D97-AF65-F5344CB8AC3E}">
        <p14:creationId xmlns:p14="http://schemas.microsoft.com/office/powerpoint/2010/main" val="3270017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B32EC3-5AF8-4747-8C2B-87EDF194BA8A}"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DEB19-2196-4D53-86CC-82F6EF50D39B}" type="slidenum">
              <a:rPr lang="en-US" smtClean="0"/>
              <a:t>‹#›</a:t>
            </a:fld>
            <a:endParaRPr lang="en-US"/>
          </a:p>
        </p:txBody>
      </p:sp>
    </p:spTree>
    <p:extLst>
      <p:ext uri="{BB962C8B-B14F-4D97-AF65-F5344CB8AC3E}">
        <p14:creationId xmlns:p14="http://schemas.microsoft.com/office/powerpoint/2010/main" val="272229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B32EC3-5AF8-4747-8C2B-87EDF194BA8A}"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DEB19-2196-4D53-86CC-82F6EF50D39B}" type="slidenum">
              <a:rPr lang="en-US" smtClean="0"/>
              <a:t>‹#›</a:t>
            </a:fld>
            <a:endParaRPr lang="en-US"/>
          </a:p>
        </p:txBody>
      </p:sp>
    </p:spTree>
    <p:extLst>
      <p:ext uri="{BB962C8B-B14F-4D97-AF65-F5344CB8AC3E}">
        <p14:creationId xmlns:p14="http://schemas.microsoft.com/office/powerpoint/2010/main" val="121132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B32EC3-5AF8-4747-8C2B-87EDF194BA8A}" type="datetimeFigureOut">
              <a:rPr lang="en-US" smtClean="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4DEB19-2196-4D53-86CC-82F6EF50D39B}" type="slidenum">
              <a:rPr lang="en-US" smtClean="0"/>
              <a:t>‹#›</a:t>
            </a:fld>
            <a:endParaRPr lang="en-US"/>
          </a:p>
        </p:txBody>
      </p:sp>
    </p:spTree>
    <p:extLst>
      <p:ext uri="{BB962C8B-B14F-4D97-AF65-F5344CB8AC3E}">
        <p14:creationId xmlns:p14="http://schemas.microsoft.com/office/powerpoint/2010/main" val="10878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B32EC3-5AF8-4747-8C2B-87EDF194BA8A}" type="datetimeFigureOut">
              <a:rPr lang="en-US" smtClean="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4DEB19-2196-4D53-86CC-82F6EF50D39B}" type="slidenum">
              <a:rPr lang="en-US" smtClean="0"/>
              <a:t>‹#›</a:t>
            </a:fld>
            <a:endParaRPr lang="en-US"/>
          </a:p>
        </p:txBody>
      </p:sp>
    </p:spTree>
    <p:extLst>
      <p:ext uri="{BB962C8B-B14F-4D97-AF65-F5344CB8AC3E}">
        <p14:creationId xmlns:p14="http://schemas.microsoft.com/office/powerpoint/2010/main" val="1407269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32EC3-5AF8-4747-8C2B-87EDF194BA8A}" type="datetimeFigureOut">
              <a:rPr lang="en-US" smtClean="0"/>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4DEB19-2196-4D53-86CC-82F6EF50D39B}" type="slidenum">
              <a:rPr lang="en-US" smtClean="0"/>
              <a:t>‹#›</a:t>
            </a:fld>
            <a:endParaRPr lang="en-US"/>
          </a:p>
        </p:txBody>
      </p:sp>
    </p:spTree>
    <p:extLst>
      <p:ext uri="{BB962C8B-B14F-4D97-AF65-F5344CB8AC3E}">
        <p14:creationId xmlns:p14="http://schemas.microsoft.com/office/powerpoint/2010/main" val="248295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EB32EC3-5AF8-4747-8C2B-87EDF194BA8A}"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DEB19-2196-4D53-86CC-82F6EF50D39B}" type="slidenum">
              <a:rPr lang="en-US" smtClean="0"/>
              <a:t>‹#›</a:t>
            </a:fld>
            <a:endParaRPr lang="en-US"/>
          </a:p>
        </p:txBody>
      </p:sp>
    </p:spTree>
    <p:extLst>
      <p:ext uri="{BB962C8B-B14F-4D97-AF65-F5344CB8AC3E}">
        <p14:creationId xmlns:p14="http://schemas.microsoft.com/office/powerpoint/2010/main" val="310286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EB32EC3-5AF8-4747-8C2B-87EDF194BA8A}"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DEB19-2196-4D53-86CC-82F6EF50D39B}" type="slidenum">
              <a:rPr lang="en-US" smtClean="0"/>
              <a:t>‹#›</a:t>
            </a:fld>
            <a:endParaRPr lang="en-US"/>
          </a:p>
        </p:txBody>
      </p:sp>
    </p:spTree>
    <p:extLst>
      <p:ext uri="{BB962C8B-B14F-4D97-AF65-F5344CB8AC3E}">
        <p14:creationId xmlns:p14="http://schemas.microsoft.com/office/powerpoint/2010/main" val="218271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B32EC3-5AF8-4747-8C2B-87EDF194BA8A}" type="datetimeFigureOut">
              <a:rPr lang="en-US" smtClean="0"/>
              <a:t>6/21/2023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DEB19-2196-4D53-86CC-82F6EF50D39B}" type="slidenum">
              <a:rPr lang="en-US" smtClean="0"/>
              <a:t>‹#›</a:t>
            </a:fld>
            <a:endParaRPr lang="en-US"/>
          </a:p>
        </p:txBody>
      </p:sp>
    </p:spTree>
    <p:extLst>
      <p:ext uri="{BB962C8B-B14F-4D97-AF65-F5344CB8AC3E}">
        <p14:creationId xmlns:p14="http://schemas.microsoft.com/office/powerpoint/2010/main" val="1869667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483577" y="369278"/>
                <a:ext cx="11227777" cy="4801314"/>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director of a hospital want to schedule a working plan for a nurse in a given period of N consecutive days 1,..., N. Due to the policy of the hospital, each nurse cannot work all the days 1,..., N. Instead, there must be days off in which the nurse need to take a rest. A working plan is a sequence of disjoint working periods. A working period of a nurse is defined to be a sequence of consecutive days on which the nurse must work and the length of the working period is the number of consecutive days of that working period. The hospital imposes two constraints: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nurse can take a rest only one day between two consecutive working periods. </a:t>
                </a: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means that if the nurse takes a rest today, then she has to work tomorrow (1)</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length of each working period must be greater or equal to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𝐾</m:t>
                        </m:r>
                      </m:e>
                      <m:sub>
                        <m:r>
                          <a:rPr lang="en-US" b="0" i="1" smtClean="0">
                            <a:latin typeface="Cambria Math" panose="02040503050406030204" pitchFamily="18" charset="0"/>
                            <a:cs typeface="Times New Roman" panose="02020603050405020304" pitchFamily="18" charset="0"/>
                          </a:rPr>
                          <m:t>1</m:t>
                        </m:r>
                      </m:sub>
                    </m:sSub>
                  </m:oMath>
                </a14:m>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less than or equal to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𝐾</m:t>
                        </m:r>
                      </m:e>
                      <m:sub>
                        <m:r>
                          <a:rPr lang="en-US" b="0" i="1" smtClean="0">
                            <a:latin typeface="Cambria Math" panose="02040503050406030204" pitchFamily="18" charset="0"/>
                            <a:cs typeface="Times New Roman" panose="02020603050405020304" pitchFamily="18" charset="0"/>
                          </a:rPr>
                          <m:t>2</m:t>
                        </m:r>
                      </m:sub>
                    </m:sSub>
                  </m:oMath>
                </a14:m>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 </a:t>
                </a:r>
              </a:p>
              <a:p>
                <a:r>
                  <a:rPr lang="en-US" dirty="0">
                    <a:latin typeface="Times New Roman" panose="02020603050405020304" pitchFamily="18" charset="0"/>
                    <a:cs typeface="Times New Roman" panose="02020603050405020304" pitchFamily="18" charset="0"/>
                  </a:rPr>
                  <a:t>The director of the hospital want to know how many possible working plans satisfying above constraint</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Input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input consists of one line which contains 3 positive integers N,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𝐾</m:t>
                        </m:r>
                      </m:e>
                      <m:sub>
                        <m:r>
                          <a:rPr lang="en-US" b="0" i="1" smtClean="0">
                            <a:latin typeface="Cambria Math" panose="02040503050406030204" pitchFamily="18" charset="0"/>
                            <a:cs typeface="Times New Roman" panose="02020603050405020304" pitchFamily="18" charset="0"/>
                          </a:rPr>
                          <m:t>1</m:t>
                        </m:r>
                      </m:sub>
                    </m:sSub>
                  </m:oMath>
                </a14:m>
                <a:r>
                  <a:rPr lang="en-US"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𝐾</m:t>
                        </m:r>
                      </m:e>
                      <m:sub>
                        <m:r>
                          <a:rPr lang="en-US" b="0" i="1" smtClean="0">
                            <a:latin typeface="Cambria Math" panose="02040503050406030204" pitchFamily="18" charset="0"/>
                            <a:cs typeface="Times New Roman" panose="02020603050405020304" pitchFamily="18" charset="0"/>
                          </a:rPr>
                          <m:t>2</m:t>
                        </m:r>
                      </m:sub>
                    </m:sSub>
                  </m:oMath>
                </a14:m>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 &lt;= N &lt;= 1000,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𝐾</m:t>
                        </m:r>
                      </m:e>
                      <m:sub>
                        <m:r>
                          <a:rPr lang="en-US" b="0" i="1" smtClean="0">
                            <a:latin typeface="Cambria Math" panose="02040503050406030204" pitchFamily="18" charset="0"/>
                            <a:cs typeface="Times New Roman" panose="02020603050405020304" pitchFamily="18" charset="0"/>
                          </a:rPr>
                          <m:t>1</m:t>
                        </m:r>
                      </m:sub>
                    </m:sSub>
                  </m:oMath>
                </a14:m>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&lt;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𝐾</m:t>
                        </m:r>
                      </m:e>
                      <m:sub>
                        <m:r>
                          <a:rPr lang="en-US" b="0" i="1" smtClean="0">
                            <a:latin typeface="Cambria Math" panose="02040503050406030204" pitchFamily="18" charset="0"/>
                            <a:cs typeface="Times New Roman" panose="02020603050405020304" pitchFamily="18" charset="0"/>
                          </a:rPr>
                          <m:t>2</m:t>
                        </m:r>
                      </m:sub>
                    </m:sSub>
                  </m:oMath>
                </a14:m>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&lt;= 400)</a:t>
                </a:r>
              </a:p>
              <a:p>
                <a:r>
                  <a:rPr lang="en-US" b="1" dirty="0">
                    <a:latin typeface="Times New Roman" panose="02020603050405020304" pitchFamily="18" charset="0"/>
                    <a:cs typeface="Times New Roman" panose="02020603050405020304" pitchFamily="18" charset="0"/>
                  </a:rPr>
                  <a:t>Output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output consists of only one single integer M modulo </a:t>
                </a:r>
                <a14:m>
                  <m:oMath xmlns:m="http://schemas.openxmlformats.org/officeDocument/2006/math">
                    <m:sSup>
                      <m:sSupPr>
                        <m:ctrlPr>
                          <a:rPr lang="en-US"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cs typeface="Times New Roman" panose="02020603050405020304" pitchFamily="18" charset="0"/>
                          </a:rPr>
                          <m:t>9</m:t>
                        </m:r>
                      </m:sup>
                    </m:sSup>
                    <m:r>
                      <a:rPr lang="en-US" b="0" i="1" smtClean="0">
                        <a:latin typeface="Cambria Math" panose="02040503050406030204" pitchFamily="18" charset="0"/>
                        <a:cs typeface="Times New Roman" panose="02020603050405020304" pitchFamily="18" charset="0"/>
                      </a:rPr>
                      <m:t>+7</m:t>
                    </m:r>
                  </m:oMath>
                </a14:m>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where M is the total working plans satisfying the above constraints</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483577" y="369278"/>
                <a:ext cx="11227777" cy="4801314"/>
              </a:xfrm>
              <a:prstGeom prst="rect">
                <a:avLst/>
              </a:prstGeom>
              <a:blipFill>
                <a:blip r:embed="rId2"/>
                <a:stretch>
                  <a:fillRect l="-434" t="-762" b="-1144"/>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9919767"/>
              </p:ext>
            </p:extLst>
          </p:nvPr>
        </p:nvGraphicFramePr>
        <p:xfrm>
          <a:off x="1971919" y="5447883"/>
          <a:ext cx="8128000" cy="74168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1064551491"/>
                    </a:ext>
                  </a:extLst>
                </a:gridCol>
                <a:gridCol w="4064000">
                  <a:extLst>
                    <a:ext uri="{9D8B030D-6E8A-4147-A177-3AD203B41FA5}">
                      <a16:colId xmlns:a16="http://schemas.microsoft.com/office/drawing/2014/main" val="599264905"/>
                    </a:ext>
                  </a:extLst>
                </a:gridCol>
              </a:tblGrid>
              <a:tr h="370840">
                <a:tc>
                  <a:txBody>
                    <a:bodyPr/>
                    <a:lstStyle/>
                    <a:p>
                      <a:pPr algn="ctr"/>
                      <a:r>
                        <a:rPr lang="en-US" dirty="0" smtClean="0"/>
                        <a:t>Input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Output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881656"/>
                  </a:ext>
                </a:extLst>
              </a:tr>
              <a:tr h="370840">
                <a:tc>
                  <a:txBody>
                    <a:bodyPr/>
                    <a:lstStyle/>
                    <a:p>
                      <a:pPr rtl="0"/>
                      <a:r>
                        <a:rPr lang="en-US" sz="1800" b="0" i="0" kern="1200" dirty="0" smtClean="0">
                          <a:solidFill>
                            <a:schemeClr val="tx1"/>
                          </a:solidFill>
                          <a:effectLst/>
                          <a:latin typeface="+mn-lt"/>
                          <a:ea typeface="+mn-ea"/>
                          <a:cs typeface="+mn-cs"/>
                        </a:rPr>
                        <a:t>6 2 3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tx1"/>
                          </a:solidFill>
                          <a:effectLst/>
                          <a:latin typeface="+mn-lt"/>
                          <a:ea typeface="+mn-ea"/>
                          <a:cs typeface="+mn-cs"/>
                        </a:rPr>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4013451"/>
                  </a:ext>
                </a:extLst>
              </a:tr>
            </a:tbl>
          </a:graphicData>
        </a:graphic>
      </p:graphicFrame>
    </p:spTree>
    <p:extLst>
      <p:ext uri="{BB962C8B-B14F-4D97-AF65-F5344CB8AC3E}">
        <p14:creationId xmlns:p14="http://schemas.microsoft.com/office/powerpoint/2010/main" val="3086099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171</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5</cp:revision>
  <dcterms:created xsi:type="dcterms:W3CDTF">2023-06-21T13:09:02Z</dcterms:created>
  <dcterms:modified xsi:type="dcterms:W3CDTF">2023-06-21T13:16:44Z</dcterms:modified>
</cp:coreProperties>
</file>