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8" r:id="rId5"/>
    <p:sldId id="269" r:id="rId6"/>
    <p:sldId id="270" r:id="rId7"/>
    <p:sldId id="258" r:id="rId8"/>
    <p:sldId id="259" r:id="rId9"/>
    <p:sldId id="260" r:id="rId10"/>
    <p:sldId id="262" r:id="rId11"/>
    <p:sldId id="263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ến Phạm Minh" initials="TPM" lastIdx="1" clrIdx="0">
    <p:extLst>
      <p:ext uri="{19B8F6BF-5375-455C-9EA6-DF929625EA0E}">
        <p15:presenceInfo xmlns:p15="http://schemas.microsoft.com/office/powerpoint/2012/main" userId="97c59dc01023e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7T01:28:46.12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8781BC-E94A-4C6B-B01D-C248784AF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B2446EF-A3E0-4CA2-92A6-48FDD4362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9B6793C-817E-4643-B751-CDA74130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1A1B9A4-7554-4461-9EC1-B4AC5F68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D62883E-88ED-4D22-9E27-A7CB2A26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977925-3714-4BB8-8C96-4D32B4B7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345F674-A91F-4A14-A6DB-87EBF18DB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B5E2A6-E4FC-4FE0-A06E-3DC38206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503D2B9-E102-4356-9B15-16E440AB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45A319F-C21D-4F67-96E5-677C0BE4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5E3BC27-B128-4347-8912-88C866158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E811B7-231C-4E03-BB6C-CF3089011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9F07E9D-29F4-4F4D-A57B-DA4FFBA1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435E3D9-23D9-449D-A144-A2D11400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056D62B-4064-4F25-A946-2AB58A1D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A17384-072B-43D2-8950-B8DFA666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DDF363-DDFD-4A1B-9A13-BEE8EC19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06A9255-8B33-447A-980D-EE104A39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686559-812D-4BB3-ACE5-31BE220F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2159824-A86A-4374-BEF1-DE29B857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2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AB58-3FC2-442F-BE64-8B6A868E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43FA11C-6E24-4B5C-8EF2-4D7D0A71B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DFFB7A0-F2D7-446C-B332-D8591387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4B74B44-756B-416B-8307-C5C380A4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5676FB-6C0B-4069-9027-F2F6C90B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4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25FF84-11FB-4666-AF94-D4EAA189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DE2884-9B45-4F78-8769-288EB6A57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1360B32-70FA-4E4A-AFE3-B622F184F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B369313-88A7-49BE-9AEC-7800701E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876C86-3710-47F8-94A4-ACF3D0C2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F0EF60-B158-4852-A98F-F8724A63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6E117D-1288-4EC8-8F05-466FB90F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F68C1CF-E631-4CDC-A48A-90BFD1255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6C2FCAD-607D-45DE-81F9-21C80FCDB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F509C80-4E18-4770-AC44-BD81E34AC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7D2797B-87E7-4DFD-98BB-D9D1C9278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B85AC95-2BEC-413C-8D81-5F130CBD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28AAC16-4E15-434D-8F62-4E8323B4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D710785-D627-4286-A943-7ED06ED2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0BCBA7-3D74-4795-AE8F-243298DB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2C6462F-5400-47E5-ADDD-09DF73BB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C8D0FDF-A0B1-4411-8A82-93AC8C68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F36FAFF-5A27-40A4-94F2-0CD1DEEC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E0E69825-48FA-4FB3-854C-70FEDD7C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99016FB-564D-4B77-AAAE-11277C4D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47AE20-5558-4EFE-9ABC-FDB2396A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801AEE-02D8-43E5-BF5E-0D0DEF60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7046D34-7C2F-401B-9636-FF897716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EE43056-EC3F-4E1E-96A1-742D29AC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C3B2BEA-0878-4D0F-B618-3D120711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4D6C27A-2C6C-4BCE-B09C-87DEDF53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62425FD-C62B-491F-9C40-9BFCC42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CBDE83-7E15-4CD2-8017-E1A3DD74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CA6119A-DABF-403A-B79A-99230FF0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B8128C-6475-46B0-8B50-3440D0215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3B2C32A-2C59-47BD-9902-9FBB8A2F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FE13EA3-CAE4-444B-894A-A8A28D99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DA4C271-0ABC-4946-A6A5-6725801A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76F99B8-822A-4872-BA00-EE24BDE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D105D00-387C-4DBA-ABBD-FC6BB745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DCCD673-D7E2-4BE0-95E5-885E4D4E4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0A74-CA50-47E4-9C0F-37AF7D14AA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D30CF0-7465-4EF1-BDC3-328CD9334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B0A3609-51BD-4AAD-9391-378A26922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A279-E7D0-4350-8902-8BB3F502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C2463762-F229-4FEA-B98D-C504F2E380CB}"/>
              </a:ext>
            </a:extLst>
          </p:cNvPr>
          <p:cNvSpPr txBox="1"/>
          <p:nvPr/>
        </p:nvSpPr>
        <p:spPr>
          <a:xfrm>
            <a:off x="1092200" y="1951798"/>
            <a:ext cx="397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KIỂM TRA GIỮA KÌ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31AB7450-A7AF-4B13-8BC5-D3F764940C11}"/>
              </a:ext>
            </a:extLst>
          </p:cNvPr>
          <p:cNvSpPr txBox="1"/>
          <p:nvPr/>
        </p:nvSpPr>
        <p:spPr>
          <a:xfrm>
            <a:off x="1371600" y="425987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Nhóm</a:t>
            </a:r>
            <a:r>
              <a:rPr lang="en-US"/>
              <a:t> 13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03D0BBA9-A87A-44FC-9C17-8D9379483912}"/>
              </a:ext>
            </a:extLst>
          </p:cNvPr>
          <p:cNvSpPr txBox="1"/>
          <p:nvPr/>
        </p:nvSpPr>
        <p:spPr>
          <a:xfrm>
            <a:off x="1371600" y="2666744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: </a:t>
            </a:r>
            <a:r>
              <a:rPr lang="vi-VN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phương </a:t>
            </a:r>
            <a:r>
              <a:rPr lang="vi-VN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Hồi quy </a:t>
            </a:r>
            <a:r>
              <a:rPr lang="vi-VN" err="1"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và SVM </a:t>
            </a:r>
            <a:r>
              <a:rPr lang="vi-VN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cơ hội việc làm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B12F0BC-0830-4E6B-BD42-F6EF510763F2}"/>
              </a:ext>
            </a:extLst>
          </p:cNvPr>
          <p:cNvSpPr txBox="1"/>
          <p:nvPr/>
        </p:nvSpPr>
        <p:spPr>
          <a:xfrm>
            <a:off x="1871133" y="4697947"/>
            <a:ext cx="4224867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err="1"/>
              <a:t>Thành</a:t>
            </a:r>
            <a:r>
              <a:rPr lang="en-US" sz="1400"/>
              <a:t> </a:t>
            </a:r>
            <a:r>
              <a:rPr lang="en-US" sz="1400" err="1"/>
              <a:t>viên</a:t>
            </a:r>
            <a:r>
              <a:rPr lang="en-US" sz="1400"/>
              <a:t> : </a:t>
            </a:r>
            <a:r>
              <a:rPr lang="en-US" sz="1400" err="1"/>
              <a:t>Phạm</a:t>
            </a:r>
            <a:r>
              <a:rPr lang="en-US" sz="1400"/>
              <a:t> Minh </a:t>
            </a:r>
            <a:r>
              <a:rPr lang="en-US" sz="1400" err="1"/>
              <a:t>Tiến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400"/>
              <a:t>	</a:t>
            </a:r>
            <a:r>
              <a:rPr lang="en-US" sz="1400" err="1"/>
              <a:t>Phạm</a:t>
            </a:r>
            <a:r>
              <a:rPr lang="en-US" sz="1400"/>
              <a:t> Hoài Nam</a:t>
            </a:r>
          </a:p>
          <a:p>
            <a:pPr>
              <a:lnSpc>
                <a:spcPct val="150000"/>
              </a:lnSpc>
            </a:pPr>
            <a:r>
              <a:rPr lang="en-US" sz="1400"/>
              <a:t>	</a:t>
            </a:r>
            <a:r>
              <a:rPr lang="en-US" sz="1400" err="1"/>
              <a:t>Trần</a:t>
            </a:r>
            <a:r>
              <a:rPr lang="en-US" sz="1400"/>
              <a:t> </a:t>
            </a:r>
            <a:r>
              <a:rPr lang="en-US" sz="1400" err="1"/>
              <a:t>Đức</a:t>
            </a:r>
            <a:r>
              <a:rPr lang="en-US" sz="1400"/>
              <a:t> </a:t>
            </a:r>
            <a:r>
              <a:rPr lang="en-US" sz="1400" err="1"/>
              <a:t>Huy</a:t>
            </a:r>
            <a:endParaRPr lang="en-US" sz="1400"/>
          </a:p>
        </p:txBody>
      </p:sp>
      <p:pic>
        <p:nvPicPr>
          <p:cNvPr id="16" name="图片 8">
            <a:extLst>
              <a:ext uri="{FF2B5EF4-FFF2-40B4-BE49-F238E27FC236}">
                <a16:creationId xmlns:a16="http://schemas.microsoft.com/office/drawing/2014/main" id="{6D47DD52-8D86-4A62-B5A3-A3107677DA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6371943" y="1832819"/>
            <a:ext cx="5820057" cy="49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D19A4DD-B351-4F3D-BE6A-9C3D45311A37}"/>
              </a:ext>
            </a:extLst>
          </p:cNvPr>
          <p:cNvSpPr txBox="1"/>
          <p:nvPr/>
        </p:nvSpPr>
        <p:spPr>
          <a:xfrm>
            <a:off x="597878" y="3349755"/>
            <a:ext cx="275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1337F1DE-2CF3-4674-A528-2C619C60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30" y="663246"/>
            <a:ext cx="4962525" cy="5345242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F1A3330-2D15-4CCA-BC6D-8F2BC0EC561D}"/>
              </a:ext>
            </a:extLst>
          </p:cNvPr>
          <p:cNvSpPr txBox="1"/>
          <p:nvPr/>
        </p:nvSpPr>
        <p:spPr>
          <a:xfrm>
            <a:off x="5912940" y="1024938"/>
            <a:ext cx="5323629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i="1" err="1"/>
              <a:t>Kết</a:t>
            </a:r>
            <a:r>
              <a:rPr lang="en-US" sz="3200" b="1" i="1"/>
              <a:t> </a:t>
            </a:r>
            <a:r>
              <a:rPr lang="en-US" sz="3200" b="1" i="1" err="1"/>
              <a:t>quả</a:t>
            </a:r>
            <a:r>
              <a:rPr lang="en-US" sz="3200" b="1" i="1"/>
              <a:t> </a:t>
            </a:r>
            <a:r>
              <a:rPr lang="en-US" sz="3200" b="1" i="1" err="1"/>
              <a:t>khi</a:t>
            </a:r>
            <a:r>
              <a:rPr lang="en-US" sz="3200" b="1" i="1"/>
              <a:t> </a:t>
            </a:r>
            <a:r>
              <a:rPr lang="en-US" sz="3200" b="1" i="1" err="1"/>
              <a:t>sử</a:t>
            </a:r>
            <a:r>
              <a:rPr lang="en-US" sz="3200" b="1" i="1"/>
              <a:t> </a:t>
            </a:r>
            <a:r>
              <a:rPr lang="en-US" sz="3200" b="1" i="1" err="1"/>
              <a:t>dụng</a:t>
            </a:r>
            <a:r>
              <a:rPr lang="en-US" sz="3200" b="1" i="1"/>
              <a:t> </a:t>
            </a:r>
            <a:r>
              <a:rPr lang="en-US" sz="3200" b="1" i="1" err="1"/>
              <a:t>thuật</a:t>
            </a:r>
            <a:r>
              <a:rPr lang="en-US" sz="3200" b="1" i="1"/>
              <a:t> </a:t>
            </a:r>
            <a:r>
              <a:rPr lang="en-US" sz="3200" b="1" i="1" err="1"/>
              <a:t>toán</a:t>
            </a:r>
            <a:r>
              <a:rPr lang="en-US" sz="3200" b="1" i="1"/>
              <a:t> logistic-regression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5384B78F-4731-4DBC-9311-30D3B1E16664}"/>
              </a:ext>
            </a:extLst>
          </p:cNvPr>
          <p:cNvSpPr txBox="1"/>
          <p:nvPr/>
        </p:nvSpPr>
        <p:spPr>
          <a:xfrm>
            <a:off x="5944976" y="2405330"/>
            <a:ext cx="5323629" cy="91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/>
              <a:t>Khi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logistic-regression </a:t>
            </a:r>
            <a:r>
              <a:rPr lang="en-US" err="1"/>
              <a:t>cho</a:t>
            </a:r>
            <a:r>
              <a:rPr lang="en-US"/>
              <a:t> ta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151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189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/>
              <a:t>Đạt</a:t>
            </a:r>
            <a:r>
              <a:rPr lang="en-US"/>
              <a:t> </a:t>
            </a:r>
            <a:r>
              <a:rPr lang="en-US" err="1"/>
              <a:t>tỷ</a:t>
            </a:r>
            <a:r>
              <a:rPr lang="en-US"/>
              <a:t> </a:t>
            </a:r>
            <a:r>
              <a:rPr lang="en-US" err="1"/>
              <a:t>lệ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lên</a:t>
            </a:r>
            <a:r>
              <a:rPr lang="en-US"/>
              <a:t> </a:t>
            </a:r>
            <a:r>
              <a:rPr lang="en-US" err="1"/>
              <a:t>tới</a:t>
            </a:r>
            <a:r>
              <a:rPr lang="en-US"/>
              <a:t> 80%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5126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5ECE313-29D2-4FF2-9446-317044410C0A}"/>
              </a:ext>
            </a:extLst>
          </p:cNvPr>
          <p:cNvSpPr txBox="1"/>
          <p:nvPr/>
        </p:nvSpPr>
        <p:spPr>
          <a:xfrm>
            <a:off x="6199362" y="842460"/>
            <a:ext cx="5073672" cy="1137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i="1" err="1"/>
              <a:t>Kết</a:t>
            </a:r>
            <a:r>
              <a:rPr lang="en-US" sz="4400" b="1" i="1"/>
              <a:t> </a:t>
            </a:r>
            <a:r>
              <a:rPr lang="en-US" sz="4400" b="1" i="1" err="1"/>
              <a:t>quả</a:t>
            </a:r>
            <a:r>
              <a:rPr lang="en-US" sz="4400" b="1" i="1"/>
              <a:t> </a:t>
            </a:r>
            <a:r>
              <a:rPr lang="en-US" sz="4400" b="1" i="1" err="1"/>
              <a:t>khi</a:t>
            </a:r>
            <a:r>
              <a:rPr lang="en-US" sz="4400" b="1" i="1"/>
              <a:t> </a:t>
            </a:r>
            <a:r>
              <a:rPr lang="en-US" sz="4400" b="1" i="1" err="1"/>
              <a:t>sử</a:t>
            </a:r>
            <a:r>
              <a:rPr lang="en-US" sz="4400" b="1" i="1"/>
              <a:t> </a:t>
            </a:r>
            <a:r>
              <a:rPr lang="en-US" sz="4400" b="1" i="1" err="1"/>
              <a:t>dụng</a:t>
            </a:r>
            <a:r>
              <a:rPr lang="en-US" sz="4400" b="1" i="1"/>
              <a:t> </a:t>
            </a:r>
            <a:r>
              <a:rPr lang="en-US" sz="4400" b="1" i="1" err="1"/>
              <a:t>thuật</a:t>
            </a:r>
            <a:r>
              <a:rPr lang="en-US" sz="4400" b="1" i="1"/>
              <a:t> </a:t>
            </a:r>
            <a:r>
              <a:rPr lang="en-US" sz="4400" b="1" i="1" err="1"/>
              <a:t>toán</a:t>
            </a:r>
            <a:r>
              <a:rPr lang="en-US" sz="4400" b="1" i="1"/>
              <a:t> SVM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D19A4DD-B351-4F3D-BE6A-9C3D45311A37}"/>
              </a:ext>
            </a:extLst>
          </p:cNvPr>
          <p:cNvSpPr txBox="1"/>
          <p:nvPr/>
        </p:nvSpPr>
        <p:spPr>
          <a:xfrm>
            <a:off x="597878" y="3349755"/>
            <a:ext cx="275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D519817-CFC0-4FA9-B89C-C553D8336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73" y="718842"/>
            <a:ext cx="5145697" cy="5416747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882BD3D-E1F6-49C3-B00F-C424247E20E9}"/>
              </a:ext>
            </a:extLst>
          </p:cNvPr>
          <p:cNvSpPr txBox="1"/>
          <p:nvPr/>
        </p:nvSpPr>
        <p:spPr>
          <a:xfrm>
            <a:off x="5944976" y="2405330"/>
            <a:ext cx="5323629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/>
              <a:t>Khi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support vector machine </a:t>
            </a:r>
            <a:r>
              <a:rPr lang="en-US" err="1"/>
              <a:t>cho</a:t>
            </a:r>
            <a:r>
              <a:rPr lang="en-US"/>
              <a:t> ta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141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189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/>
              <a:t>Đạt</a:t>
            </a:r>
            <a:r>
              <a:rPr lang="en-US"/>
              <a:t> </a:t>
            </a:r>
            <a:r>
              <a:rPr lang="en-US" err="1"/>
              <a:t>tỷ</a:t>
            </a:r>
            <a:r>
              <a:rPr lang="en-US"/>
              <a:t> </a:t>
            </a:r>
            <a:r>
              <a:rPr lang="en-US" err="1"/>
              <a:t>lệ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đạt</a:t>
            </a:r>
            <a:r>
              <a:rPr lang="en-US"/>
              <a:t> 75 %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err="1"/>
              <a:t>Tỷ</a:t>
            </a:r>
            <a:r>
              <a:rPr lang="en-US" sz="1800"/>
              <a:t> </a:t>
            </a:r>
            <a:r>
              <a:rPr lang="en-US" sz="1800" err="1"/>
              <a:t>lệ</a:t>
            </a:r>
            <a:r>
              <a:rPr lang="en-US" sz="1800"/>
              <a:t> </a:t>
            </a:r>
            <a:r>
              <a:rPr lang="en-US" sz="1800" err="1"/>
              <a:t>này</a:t>
            </a:r>
            <a:r>
              <a:rPr lang="en-US" sz="1800"/>
              <a:t> </a:t>
            </a:r>
            <a:r>
              <a:rPr lang="en-US" sz="1800" err="1"/>
              <a:t>thấp</a:t>
            </a:r>
            <a:r>
              <a:rPr lang="en-US" sz="1800"/>
              <a:t> </a:t>
            </a:r>
            <a:r>
              <a:rPr lang="en-US" sz="1800" err="1"/>
              <a:t>hơn</a:t>
            </a:r>
            <a:r>
              <a:rPr lang="en-US" sz="1800"/>
              <a:t> so </a:t>
            </a:r>
            <a:r>
              <a:rPr lang="en-US" sz="1800" err="1"/>
              <a:t>với</a:t>
            </a:r>
            <a:r>
              <a:rPr lang="en-US" sz="1800"/>
              <a:t> </a:t>
            </a:r>
            <a:r>
              <a:rPr lang="en-US" sz="1800" err="1"/>
              <a:t>phương</a:t>
            </a:r>
            <a:r>
              <a:rPr lang="en-US" sz="1800"/>
              <a:t> </a:t>
            </a:r>
            <a:r>
              <a:rPr lang="en-US" sz="1800" err="1"/>
              <a:t>pháp</a:t>
            </a:r>
            <a:r>
              <a:rPr lang="en-US" sz="1800"/>
              <a:t> Logistic-Regression </a:t>
            </a:r>
            <a:r>
              <a:rPr lang="en-US" sz="1800" err="1"/>
              <a:t>là</a:t>
            </a:r>
            <a:r>
              <a:rPr lang="en-US" sz="180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265377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F208A9B-0379-4FB0-A141-F5BB885A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07" y="1022984"/>
            <a:ext cx="5073281" cy="41433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2C0C33BC-2FC4-4EEC-8751-505F8324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56" y="1022983"/>
            <a:ext cx="5417837" cy="4143375"/>
          </a:xfrm>
          <a:prstGeom prst="rect">
            <a:avLst/>
          </a:prstGeom>
        </p:spPr>
      </p:pic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01EAA97E-AEB5-4695-A94D-5AA3DD8C1AAE}"/>
              </a:ext>
            </a:extLst>
          </p:cNvPr>
          <p:cNvSpPr txBox="1"/>
          <p:nvPr/>
        </p:nvSpPr>
        <p:spPr>
          <a:xfrm>
            <a:off x="3160886" y="43037"/>
            <a:ext cx="7173739" cy="1137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i="1" err="1"/>
              <a:t>Dự</a:t>
            </a:r>
            <a:r>
              <a:rPr lang="en-US" sz="3200" b="1" i="1"/>
              <a:t> </a:t>
            </a:r>
            <a:r>
              <a:rPr lang="en-US" sz="3200" b="1" i="1" err="1"/>
              <a:t>đoán</a:t>
            </a:r>
            <a:r>
              <a:rPr lang="en-US" sz="3200" b="1" i="1"/>
              <a:t> </a:t>
            </a:r>
            <a:r>
              <a:rPr lang="en-US" sz="3200" b="1" i="1" err="1"/>
              <a:t>kết</a:t>
            </a:r>
            <a:r>
              <a:rPr lang="en-US" sz="3200" b="1" i="1"/>
              <a:t> </a:t>
            </a:r>
            <a:r>
              <a:rPr lang="en-US" sz="3200" b="1" i="1" err="1"/>
              <a:t>quả</a:t>
            </a:r>
            <a:r>
              <a:rPr lang="en-US" sz="3200" b="1" i="1"/>
              <a:t> </a:t>
            </a:r>
            <a:r>
              <a:rPr lang="en-US" sz="3200" b="1" i="1" err="1"/>
              <a:t>khi</a:t>
            </a:r>
            <a:r>
              <a:rPr lang="en-US" sz="3200" b="1" i="1"/>
              <a:t> </a:t>
            </a:r>
            <a:r>
              <a:rPr lang="en-US" sz="3200" b="1" i="1" err="1"/>
              <a:t>nhập</a:t>
            </a:r>
            <a:r>
              <a:rPr lang="en-US" sz="3200" b="1" i="1"/>
              <a:t> </a:t>
            </a:r>
            <a:r>
              <a:rPr lang="en-US" sz="3200" b="1" i="1" err="1"/>
              <a:t>dữ</a:t>
            </a:r>
            <a:r>
              <a:rPr lang="en-US" sz="3200" b="1" i="1"/>
              <a:t> </a:t>
            </a:r>
            <a:r>
              <a:rPr lang="en-US" sz="3200" b="1" i="1" err="1"/>
              <a:t>liệu</a:t>
            </a:r>
            <a:r>
              <a:rPr lang="en-US" sz="3200" b="1" i="1"/>
              <a:t> </a:t>
            </a:r>
            <a:r>
              <a:rPr lang="en-US" sz="3200" b="1" i="1" err="1"/>
              <a:t>trên</a:t>
            </a:r>
            <a:r>
              <a:rPr lang="en-US" sz="3200" b="1" i="1"/>
              <a:t> 		</a:t>
            </a:r>
            <a:r>
              <a:rPr lang="en-US" sz="3200" b="1" i="1" err="1"/>
              <a:t>bảng</a:t>
            </a:r>
            <a:r>
              <a:rPr lang="en-US" sz="3200" b="1" i="1"/>
              <a:t> </a:t>
            </a:r>
            <a:r>
              <a:rPr lang="en-US" sz="3200" b="1" i="1" err="1"/>
              <a:t>giao</a:t>
            </a:r>
            <a:r>
              <a:rPr lang="en-US" sz="3200" b="1" i="1"/>
              <a:t> </a:t>
            </a:r>
            <a:r>
              <a:rPr lang="en-US" sz="3200" b="1" i="1" err="1"/>
              <a:t>diện</a:t>
            </a:r>
            <a:endParaRPr lang="en-US" sz="3200" b="1" i="1"/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ADA609FF-E6CB-414D-8D2E-A31C20A376F1}"/>
              </a:ext>
            </a:extLst>
          </p:cNvPr>
          <p:cNvSpPr txBox="1"/>
          <p:nvPr/>
        </p:nvSpPr>
        <p:spPr>
          <a:xfrm>
            <a:off x="238125" y="5443623"/>
            <a:ext cx="11715750" cy="1137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i="1"/>
              <a:t>KẾT QUẢ : </a:t>
            </a:r>
            <a:r>
              <a:rPr lang="en-US" b="1" i="1" err="1"/>
              <a:t>Rõ</a:t>
            </a:r>
            <a:r>
              <a:rPr lang="en-US" b="1" i="1"/>
              <a:t> </a:t>
            </a:r>
            <a:r>
              <a:rPr lang="en-US" b="1" i="1" err="1"/>
              <a:t>ràng</a:t>
            </a:r>
            <a:r>
              <a:rPr lang="en-US" b="1" i="1"/>
              <a:t> </a:t>
            </a:r>
            <a:r>
              <a:rPr lang="en-US" b="1" i="1" err="1"/>
              <a:t>với</a:t>
            </a:r>
            <a:r>
              <a:rPr lang="en-US" b="1" i="1"/>
              <a:t> </a:t>
            </a:r>
            <a:r>
              <a:rPr lang="en-US" b="1" i="1" err="1"/>
              <a:t>kết</a:t>
            </a:r>
            <a:r>
              <a:rPr lang="en-US" b="1" i="1"/>
              <a:t> </a:t>
            </a:r>
            <a:r>
              <a:rPr lang="en-US" b="1" i="1" err="1"/>
              <a:t>quả</a:t>
            </a:r>
            <a:r>
              <a:rPr lang="en-US" b="1" i="1"/>
              <a:t> </a:t>
            </a:r>
            <a:r>
              <a:rPr lang="en-US" b="1" i="1" err="1"/>
              <a:t>trên</a:t>
            </a:r>
            <a:r>
              <a:rPr lang="en-US" b="1" i="1"/>
              <a:t> ta </a:t>
            </a:r>
            <a:r>
              <a:rPr lang="en-US" b="1" i="1" err="1"/>
              <a:t>thấy</a:t>
            </a:r>
            <a:r>
              <a:rPr lang="en-US" b="1" i="1"/>
              <a:t> </a:t>
            </a:r>
            <a:r>
              <a:rPr lang="en-US" b="1" i="1" err="1"/>
              <a:t>được</a:t>
            </a:r>
            <a:r>
              <a:rPr lang="en-US" b="1" i="1"/>
              <a:t> </a:t>
            </a:r>
            <a:r>
              <a:rPr lang="en-US" b="1" i="1" err="1"/>
              <a:t>sự</a:t>
            </a:r>
            <a:r>
              <a:rPr lang="en-US" b="1" i="1"/>
              <a:t> </a:t>
            </a:r>
            <a:r>
              <a:rPr lang="en-US" b="1" i="1" err="1"/>
              <a:t>sai</a:t>
            </a:r>
            <a:r>
              <a:rPr lang="en-US" b="1" i="1"/>
              <a:t> </a:t>
            </a:r>
            <a:r>
              <a:rPr lang="en-US" b="1" i="1" err="1"/>
              <a:t>khác</a:t>
            </a:r>
            <a:r>
              <a:rPr lang="en-US" b="1" i="1"/>
              <a:t> </a:t>
            </a:r>
            <a:r>
              <a:rPr lang="en-US" b="1" i="1" err="1"/>
              <a:t>khi</a:t>
            </a:r>
            <a:r>
              <a:rPr lang="en-US" b="1" i="1"/>
              <a:t> </a:t>
            </a:r>
            <a:r>
              <a:rPr lang="en-US" b="1" i="1" err="1"/>
              <a:t>cùng</a:t>
            </a:r>
            <a:r>
              <a:rPr lang="en-US" b="1" i="1"/>
              <a:t> </a:t>
            </a:r>
            <a:r>
              <a:rPr lang="en-US" b="1" i="1" err="1"/>
              <a:t>sử</a:t>
            </a:r>
            <a:r>
              <a:rPr lang="en-US" b="1" i="1"/>
              <a:t> </a:t>
            </a:r>
            <a:r>
              <a:rPr lang="en-US" b="1" i="1" err="1"/>
              <a:t>dụng</a:t>
            </a:r>
            <a:r>
              <a:rPr lang="en-US" b="1" i="1"/>
              <a:t> </a:t>
            </a:r>
            <a:r>
              <a:rPr lang="en-US" b="1" i="1" err="1"/>
              <a:t>dữ</a:t>
            </a:r>
            <a:r>
              <a:rPr lang="en-US" b="1" i="1"/>
              <a:t> </a:t>
            </a:r>
            <a:r>
              <a:rPr lang="en-US" b="1" i="1" err="1"/>
              <a:t>liệu</a:t>
            </a:r>
            <a:r>
              <a:rPr lang="en-US" b="1" i="1"/>
              <a:t> </a:t>
            </a:r>
            <a:r>
              <a:rPr lang="en-US" b="1" i="1" err="1"/>
              <a:t>đưa</a:t>
            </a:r>
            <a:r>
              <a:rPr lang="en-US" b="1" i="1"/>
              <a:t> </a:t>
            </a:r>
            <a:r>
              <a:rPr lang="en-US" b="1" i="1" err="1"/>
              <a:t>vào</a:t>
            </a:r>
            <a:r>
              <a:rPr lang="en-US" b="1" i="1"/>
              <a:t> </a:t>
            </a:r>
            <a:r>
              <a:rPr lang="en-US" b="1" i="1" err="1"/>
              <a:t>thì</a:t>
            </a:r>
            <a:r>
              <a:rPr lang="en-US" b="1" i="1"/>
              <a:t> </a:t>
            </a:r>
            <a:r>
              <a:rPr lang="en-US" b="1" i="1" err="1"/>
              <a:t>thuật</a:t>
            </a:r>
            <a:r>
              <a:rPr lang="en-US" b="1" i="1"/>
              <a:t> </a:t>
            </a:r>
            <a:r>
              <a:rPr lang="en-US" b="1" i="1" err="1"/>
              <a:t>toán</a:t>
            </a:r>
            <a:r>
              <a:rPr lang="en-US" b="1" i="1"/>
              <a:t> Logistic-regression </a:t>
            </a:r>
            <a:r>
              <a:rPr lang="en-US" b="1" i="1" err="1"/>
              <a:t>đưa</a:t>
            </a:r>
            <a:r>
              <a:rPr lang="en-US" b="1" i="1"/>
              <a:t> ra </a:t>
            </a:r>
            <a:r>
              <a:rPr lang="en-US" b="1" i="1" err="1"/>
              <a:t>kết</a:t>
            </a:r>
            <a:r>
              <a:rPr lang="en-US" b="1" i="1"/>
              <a:t> </a:t>
            </a:r>
            <a:r>
              <a:rPr lang="en-US" b="1" i="1" err="1"/>
              <a:t>quả</a:t>
            </a:r>
            <a:r>
              <a:rPr lang="en-US" b="1" i="1"/>
              <a:t> </a:t>
            </a:r>
            <a:r>
              <a:rPr lang="en-US" b="1" i="1" err="1"/>
              <a:t>chính</a:t>
            </a:r>
            <a:r>
              <a:rPr lang="en-US" b="1" i="1"/>
              <a:t> </a:t>
            </a:r>
            <a:r>
              <a:rPr lang="en-US" b="1" i="1" err="1"/>
              <a:t>xác</a:t>
            </a:r>
            <a:r>
              <a:rPr lang="en-US" b="1" i="1"/>
              <a:t> </a:t>
            </a:r>
            <a:r>
              <a:rPr lang="en-US" b="1" i="1" err="1"/>
              <a:t>hơn</a:t>
            </a:r>
            <a:r>
              <a:rPr lang="en-US" b="1" i="1"/>
              <a:t> so </a:t>
            </a:r>
            <a:r>
              <a:rPr lang="en-US" b="1" i="1" err="1"/>
              <a:t>với</a:t>
            </a:r>
            <a:r>
              <a:rPr lang="en-US" b="1" i="1"/>
              <a:t> SVM</a:t>
            </a:r>
            <a:endParaRPr lang="en-US" sz="2800" b="1" i="1"/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60039F17-CFEC-43FA-BB96-F0BE60563400}"/>
              </a:ext>
            </a:extLst>
          </p:cNvPr>
          <p:cNvSpPr txBox="1"/>
          <p:nvPr/>
        </p:nvSpPr>
        <p:spPr>
          <a:xfrm>
            <a:off x="1816451" y="1322307"/>
            <a:ext cx="2029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Logistic-regression </a:t>
            </a:r>
            <a:endParaRPr lang="vi-VN"/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AD90D46A-B108-4A0E-A6FC-E233ACB598A0}"/>
              </a:ext>
            </a:extLst>
          </p:cNvPr>
          <p:cNvSpPr txBox="1"/>
          <p:nvPr/>
        </p:nvSpPr>
        <p:spPr>
          <a:xfrm>
            <a:off x="7858197" y="1373546"/>
            <a:ext cx="255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Support-Vector-Machine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739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48F7F19-CC5D-4552-B528-B5EE0C26AFBB}"/>
              </a:ext>
            </a:extLst>
          </p:cNvPr>
          <p:cNvSpPr txBox="1"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 Luận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EBC58DE-B774-4E35-BB82-CCB7CC986EDC}"/>
              </a:ext>
            </a:extLst>
          </p:cNvPr>
          <p:cNvSpPr txBox="1"/>
          <p:nvPr/>
        </p:nvSpPr>
        <p:spPr>
          <a:xfrm>
            <a:off x="611114" y="3065080"/>
            <a:ext cx="6025859" cy="2234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nội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dung </a:t>
            </a:r>
            <a:r>
              <a:rPr lang="en-US" sz="20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endParaRPr lang="en-US" sz="20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Logistic Regression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Vector Machine.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6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13AA8B6-7DC4-46FF-9D0C-C7CC8B90C22B}"/>
              </a:ext>
            </a:extLst>
          </p:cNvPr>
          <p:cNvSpPr txBox="1"/>
          <p:nvPr/>
        </p:nvSpPr>
        <p:spPr>
          <a:xfrm>
            <a:off x="645174" y="865187"/>
            <a:ext cx="595774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phương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trên ta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hơn so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M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vi-VN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vi-VN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ưu hơn.</a:t>
            </a:r>
            <a:endParaRPr lang="en-GB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5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85F32A9-D870-42AB-A432-F0F551186142}"/>
              </a:ext>
            </a:extLst>
          </p:cNvPr>
          <p:cNvSpPr txBox="1"/>
          <p:nvPr/>
        </p:nvSpPr>
        <p:spPr>
          <a:xfrm>
            <a:off x="6441834" y="1492199"/>
            <a:ext cx="4826523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Cảm</a:t>
            </a:r>
            <a:r>
              <a:rPr 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ơn</a:t>
            </a:r>
            <a:r>
              <a:rPr 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mọi</a:t>
            </a:r>
            <a:r>
              <a:rPr 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người</a:t>
            </a:r>
            <a:r>
              <a:rPr 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đã</a:t>
            </a:r>
            <a:r>
              <a:rPr 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lắng</a:t>
            </a:r>
            <a:r>
              <a:rPr 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nghe</a:t>
            </a:r>
            <a:endParaRPr lang="en-US" sz="3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97DFE0AA-9F13-4361-BFD1-9C677863AECE}"/>
              </a:ext>
            </a:extLst>
          </p:cNvPr>
          <p:cNvCxnSpPr/>
          <p:nvPr/>
        </p:nvCxnSpPr>
        <p:spPr>
          <a:xfrm>
            <a:off x="5665509" y="1828800"/>
            <a:ext cx="0" cy="2347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anks For Watching PNG Images | Vector and PSD Files | Free Download on  Pngtree">
            <a:extLst>
              <a:ext uri="{FF2B5EF4-FFF2-40B4-BE49-F238E27FC236}">
                <a16:creationId xmlns:a16="http://schemas.microsoft.com/office/drawing/2014/main" id="{1C667E4B-0CE6-4103-B185-992B786AF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5" y="689382"/>
            <a:ext cx="5077213" cy="55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5 cách nói tạm biệt bằng tiếng anh cho từng tình huống.">
            <a:extLst>
              <a:ext uri="{FF2B5EF4-FFF2-40B4-BE49-F238E27FC236}">
                <a16:creationId xmlns:a16="http://schemas.microsoft.com/office/drawing/2014/main" id="{A64AFA47-43A0-40A3-91C4-E5F8EFAAA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80" y="3068762"/>
            <a:ext cx="5447035" cy="21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êu đề 1">
            <a:extLst>
              <a:ext uri="{FF2B5EF4-FFF2-40B4-BE49-F238E27FC236}">
                <a16:creationId xmlns:a16="http://schemas.microsoft.com/office/drawing/2014/main" id="{BB10EBEE-44D0-419F-9A79-A058B0BA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 toán sử dụng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B1B85BC-386E-4D4D-ABC2-D0962F89AAAD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Hồi quy Logistic (Logistic-Regression)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Phương pháp hồi quy logistic là một mô hình hồi quy nhằm dự đoán giá trị đầu ra </a:t>
            </a:r>
            <a:r>
              <a:rPr lang="en-US" sz="2000" b="0" i="1" u="none" strike="noStrike">
                <a:effectLst/>
              </a:rPr>
              <a:t>rời rạc</a:t>
            </a:r>
            <a:r>
              <a:rPr lang="en-US" sz="2000" b="0" i="0" u="none" strike="noStrike">
                <a:effectLst/>
              </a:rPr>
              <a:t> (</a:t>
            </a:r>
            <a:r>
              <a:rPr lang="en-US" sz="2000" b="0" i="1" u="none" strike="noStrike">
                <a:effectLst/>
              </a:rPr>
              <a:t>discrete target variable</a:t>
            </a:r>
            <a:r>
              <a:rPr lang="en-US" sz="2000" b="0" i="0" u="none" strike="noStrike">
                <a:effectLst/>
              </a:rPr>
              <a:t>) y ứng với một véc-tơ đầu vào X.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 Việc này tương đương với chuyện phân loại các đầu vào X vào các nhóm y tương ứng.</a:t>
            </a:r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3F1C7050-6860-41C3-8C2D-3003C81E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01" y="2084770"/>
            <a:ext cx="1524213" cy="485843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50930E75-B919-41DD-B34F-D1F114D9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79" y="4601497"/>
            <a:ext cx="5732841" cy="13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6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B569F7A9-02AB-4EDE-8715-4E41E9C8BD40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latin typeface="+mj-lt"/>
                <a:ea typeface="+mj-ea"/>
                <a:cs typeface="+mj-cs"/>
              </a:rPr>
              <a:t>Hồi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quy</a:t>
            </a:r>
            <a:r>
              <a:rPr lang="en-US" sz="4400" b="1" dirty="0">
                <a:latin typeface="+mj-lt"/>
                <a:ea typeface="+mj-ea"/>
                <a:cs typeface="+mj-cs"/>
              </a:rPr>
              <a:t> Logistic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Freeform: Shape 16">
            <a:extLst>
              <a:ext uri="{FF2B5EF4-FFF2-40B4-BE49-F238E27FC236}">
                <a16:creationId xmlns:a16="http://schemas.microsoft.com/office/drawing/2014/main" id="{967DD087-C2FF-412C-90C7-29F1C7E26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B27BD0EA-D373-48F3-937F-A7A11906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0">
            <a:extLst>
              <a:ext uri="{FF2B5EF4-FFF2-40B4-BE49-F238E27FC236}">
                <a16:creationId xmlns:a16="http://schemas.microsoft.com/office/drawing/2014/main" id="{D123F4B3-625C-48D6-AA43-BA7CF2116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9BDA3C86-2088-4537-A8F5-03A2D7EF6098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i="1" dirty="0"/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393E30A0-0EA5-4459-87F9-B19E5638C602}"/>
              </a:ext>
            </a:extLst>
          </p:cNvPr>
          <p:cNvSpPr txBox="1"/>
          <p:nvPr/>
        </p:nvSpPr>
        <p:spPr>
          <a:xfrm>
            <a:off x="1653363" y="1706036"/>
            <a:ext cx="9512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dự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đoán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logistic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thường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viết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chung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dưới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dạng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		</a:t>
            </a:r>
            <a:endParaRPr lang="en-US" dirty="0"/>
          </a:p>
        </p:txBody>
      </p:sp>
      <p:pic>
        <p:nvPicPr>
          <p:cNvPr id="40" name="Hình ảnh 39">
            <a:extLst>
              <a:ext uri="{FF2B5EF4-FFF2-40B4-BE49-F238E27FC236}">
                <a16:creationId xmlns:a16="http://schemas.microsoft.com/office/drawing/2014/main" id="{63084AB3-5C7C-4A2E-A4E0-BBEF99FE7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01" y="2084770"/>
            <a:ext cx="1524213" cy="485843"/>
          </a:xfrm>
          <a:prstGeom prst="rect">
            <a:avLst/>
          </a:prstGeom>
        </p:spPr>
      </p:pic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610579FC-0E25-4A25-B573-D24ADBD55D0D}"/>
              </a:ext>
            </a:extLst>
          </p:cNvPr>
          <p:cNvSpPr txBox="1"/>
          <p:nvPr/>
        </p:nvSpPr>
        <p:spPr>
          <a:xfrm>
            <a:off x="1653363" y="2631653"/>
            <a:ext cx="8713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Trong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l-GR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l-G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activation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cho mô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cho trong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vi-V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đây: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9BF1744-4E57-406F-9420-37C2FC559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79" y="3382668"/>
            <a:ext cx="5732841" cy="1345096"/>
          </a:xfrm>
          <a:prstGeom prst="rect">
            <a:avLst/>
          </a:prstGeom>
        </p:spPr>
      </p:pic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41EC872E-0D7F-4953-8B8C-9086C7884730}"/>
              </a:ext>
            </a:extLst>
          </p:cNvPr>
          <p:cNvSpPr txBox="1"/>
          <p:nvPr/>
        </p:nvSpPr>
        <p:spPr>
          <a:xfrm>
            <a:off x="1764100" y="4782632"/>
            <a:ext cx="8602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vài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quan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sau: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liên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chặn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trong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(0,1) (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sigmoid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coi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tung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0.5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phân chia (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ngưỡng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càng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xa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phía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bên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trái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càng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0.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Ngược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càng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xa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phía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càng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Hai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nơi,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ích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trong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ưu.</a:t>
            </a:r>
          </a:p>
        </p:txBody>
      </p:sp>
    </p:spTree>
    <p:extLst>
      <p:ext uri="{BB962C8B-B14F-4D97-AF65-F5344CB8AC3E}">
        <p14:creationId xmlns:p14="http://schemas.microsoft.com/office/powerpoint/2010/main" val="238247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49C0EBA-D1E8-410F-B0DE-90530D3A464B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 vector machine</a:t>
            </a:r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4408F121-0783-43C5-AB8B-4C9197161081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900" b="0" i="0" u="none" strike="noStrike" dirty="0" err="1">
                <a:effectLst/>
              </a:rPr>
              <a:t>Giả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sử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dữ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liệu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trong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tập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huấn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luyện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là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các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cặp</a:t>
            </a:r>
            <a:r>
              <a:rPr lang="en-US" sz="1900" b="0" i="0" u="none" strike="noStrike" dirty="0">
                <a:effectLst/>
              </a:rPr>
              <a:t> (vector </a:t>
            </a:r>
            <a:r>
              <a:rPr lang="en-US" sz="1900" b="0" i="0" u="none" strike="noStrike" dirty="0" err="1">
                <a:effectLst/>
              </a:rPr>
              <a:t>đặc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trưng</a:t>
            </a:r>
            <a:r>
              <a:rPr lang="en-US" sz="1900" b="0" i="0" u="none" strike="noStrike" dirty="0">
                <a:effectLst/>
              </a:rPr>
              <a:t>, </a:t>
            </a:r>
            <a:r>
              <a:rPr lang="en-US" sz="1900" b="0" i="0" u="none" strike="noStrike" dirty="0" err="1">
                <a:effectLst/>
              </a:rPr>
              <a:t>nhãn</a:t>
            </a:r>
            <a:r>
              <a:rPr lang="en-US" sz="1900" b="0" i="0" u="none" strike="noStrike" dirty="0">
                <a:effectLst/>
              </a:rPr>
              <a:t>): (</a:t>
            </a:r>
            <a:r>
              <a:rPr lang="en-US" sz="1900" b="1" i="0" u="none" strike="noStrike" dirty="0">
                <a:effectLst/>
              </a:rPr>
              <a:t>x</a:t>
            </a:r>
            <a:r>
              <a:rPr lang="en-US" sz="1900" b="0" i="0" u="none" strike="noStrike" dirty="0">
                <a:effectLst/>
              </a:rPr>
              <a:t>1</a:t>
            </a:r>
            <a:r>
              <a:rPr lang="en-US" sz="1900" b="0" i="1" u="none" strike="noStrike" dirty="0">
                <a:effectLst/>
              </a:rPr>
              <a:t>, y</a:t>
            </a:r>
            <a:r>
              <a:rPr lang="en-US" sz="1900" b="0" i="0" u="none" strike="noStrike" dirty="0">
                <a:effectLst/>
              </a:rPr>
              <a:t>1)</a:t>
            </a:r>
            <a:r>
              <a:rPr lang="en-US" sz="1900" b="0" i="1" u="none" strike="noStrike" dirty="0">
                <a:effectLst/>
              </a:rPr>
              <a:t>,</a:t>
            </a:r>
            <a:r>
              <a:rPr lang="en-US" sz="1900" b="0" i="0" u="none" strike="noStrike" dirty="0">
                <a:effectLst/>
              </a:rPr>
              <a:t>(</a:t>
            </a:r>
            <a:r>
              <a:rPr lang="en-US" sz="1900" b="1" i="0" u="none" strike="noStrike" dirty="0">
                <a:effectLst/>
              </a:rPr>
              <a:t>x</a:t>
            </a:r>
            <a:r>
              <a:rPr lang="en-US" sz="1900" b="0" i="0" u="none" strike="noStrike" dirty="0">
                <a:effectLst/>
              </a:rPr>
              <a:t>2</a:t>
            </a:r>
            <a:r>
              <a:rPr lang="en-US" sz="1900" b="0" i="1" u="none" strike="noStrike" dirty="0">
                <a:effectLst/>
              </a:rPr>
              <a:t>, y</a:t>
            </a:r>
            <a:r>
              <a:rPr lang="en-US" sz="1900" b="0" i="0" u="none" strike="noStrike" dirty="0">
                <a:effectLst/>
              </a:rPr>
              <a:t>2)</a:t>
            </a:r>
            <a:r>
              <a:rPr lang="en-US" sz="1900" b="0" i="1" u="none" strike="noStrike" dirty="0">
                <a:effectLst/>
              </a:rPr>
              <a:t>, . . . ,</a:t>
            </a:r>
            <a:r>
              <a:rPr lang="en-US" sz="1900" b="0" i="0" u="none" strike="noStrike" dirty="0">
                <a:effectLst/>
              </a:rPr>
              <a:t>(</a:t>
            </a:r>
            <a:r>
              <a:rPr lang="en-US" sz="1900" b="1" i="0" u="none" strike="noStrike" dirty="0" err="1">
                <a:effectLst/>
              </a:rPr>
              <a:t>x</a:t>
            </a:r>
            <a:r>
              <a:rPr lang="en-US" sz="1900" b="0" i="1" u="none" strike="noStrike" dirty="0" err="1">
                <a:effectLst/>
              </a:rPr>
              <a:t>N</a:t>
            </a:r>
            <a:r>
              <a:rPr lang="en-US" sz="1900" b="0" i="1" u="none" strike="noStrike" dirty="0">
                <a:effectLst/>
              </a:rPr>
              <a:t> , </a:t>
            </a:r>
            <a:r>
              <a:rPr lang="en-US" sz="1900" b="0" i="1" u="none" strike="noStrike" dirty="0" err="1">
                <a:effectLst/>
              </a:rPr>
              <a:t>yN</a:t>
            </a:r>
            <a:r>
              <a:rPr lang="en-US" sz="1900" b="0" i="1" u="none" strike="noStrike" dirty="0">
                <a:effectLst/>
              </a:rPr>
              <a:t> </a:t>
            </a:r>
            <a:r>
              <a:rPr lang="en-US" sz="1900" b="0" i="0" u="none" strike="noStrike" dirty="0">
                <a:effectLst/>
              </a:rPr>
              <a:t>) </a:t>
            </a:r>
            <a:r>
              <a:rPr lang="en-US" sz="1900" b="0" i="0" u="none" strike="noStrike" dirty="0" err="1">
                <a:effectLst/>
              </a:rPr>
              <a:t>nhãn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bằng</a:t>
            </a:r>
            <a:r>
              <a:rPr lang="en-US" sz="1900" b="0" i="0" u="none" strike="noStrike" dirty="0">
                <a:effectLst/>
              </a:rPr>
              <a:t> +1 </a:t>
            </a:r>
            <a:r>
              <a:rPr lang="en-US" sz="1900" b="0" i="0" u="none" strike="noStrike" dirty="0" err="1">
                <a:effectLst/>
              </a:rPr>
              <a:t>hoặc</a:t>
            </a:r>
            <a:r>
              <a:rPr lang="en-US" sz="1900" b="0" i="0" u="none" strike="noStrike" dirty="0">
                <a:effectLst/>
              </a:rPr>
              <a:t> -1 </a:t>
            </a:r>
            <a:r>
              <a:rPr lang="en-US" sz="1900" b="0" i="0" u="none" strike="noStrike" dirty="0" err="1">
                <a:effectLst/>
              </a:rPr>
              <a:t>và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1" u="none" strike="noStrike" dirty="0">
                <a:effectLst/>
              </a:rPr>
              <a:t>N </a:t>
            </a:r>
            <a:r>
              <a:rPr lang="en-US" sz="1900" b="0" i="0" u="none" strike="noStrike" dirty="0" err="1">
                <a:effectLst/>
              </a:rPr>
              <a:t>là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số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điểm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dữ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liệu</a:t>
            </a:r>
            <a:r>
              <a:rPr lang="en-US" sz="1900" b="0" i="0" u="none" strike="noStrike" dirty="0">
                <a:effectLst/>
              </a:rPr>
              <a:t>. </a:t>
            </a:r>
            <a:r>
              <a:rPr lang="en-US" sz="1900" b="0" i="0" u="none" strike="noStrike" dirty="0" err="1">
                <a:effectLst/>
              </a:rPr>
              <a:t>Không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mất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tính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tổng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quát</a:t>
            </a:r>
            <a:r>
              <a:rPr lang="en-US" sz="1900" b="0" i="0" u="none" strike="noStrike" dirty="0">
                <a:effectLst/>
              </a:rPr>
              <a:t>, </a:t>
            </a:r>
            <a:r>
              <a:rPr lang="en-US" sz="1900" b="0" i="0" u="none" strike="noStrike" dirty="0" err="1">
                <a:effectLst/>
              </a:rPr>
              <a:t>giả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sử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các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điểm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vuông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có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nhãn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là</a:t>
            </a:r>
            <a:r>
              <a:rPr lang="en-US" sz="1900" b="0" i="0" u="none" strike="noStrike" dirty="0">
                <a:effectLst/>
              </a:rPr>
              <a:t> 1, </a:t>
            </a:r>
            <a:r>
              <a:rPr lang="en-US" sz="1900" b="0" i="0" u="none" strike="noStrike" dirty="0" err="1">
                <a:effectLst/>
              </a:rPr>
              <a:t>các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điểm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tròn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có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nhãn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là</a:t>
            </a:r>
            <a:r>
              <a:rPr lang="en-US" sz="1900" b="0" i="0" u="none" strike="noStrike" dirty="0">
                <a:effectLst/>
              </a:rPr>
              <a:t> -1 </a:t>
            </a:r>
            <a:r>
              <a:rPr lang="en-US" sz="1900" b="0" i="0" u="none" strike="noStrike" dirty="0" err="1">
                <a:effectLst/>
              </a:rPr>
              <a:t>và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siêu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phẳng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1" i="0" u="none" strike="noStrike" dirty="0" err="1">
                <a:effectLst/>
              </a:rPr>
              <a:t>w</a:t>
            </a:r>
            <a:r>
              <a:rPr lang="en-US" sz="1900" b="0" i="1" u="none" strike="noStrike" dirty="0" err="1">
                <a:effectLst/>
              </a:rPr>
              <a:t>T</a:t>
            </a:r>
            <a:r>
              <a:rPr lang="en-US" sz="1900" b="0" i="1" u="none" strike="noStrike" dirty="0">
                <a:effectLst/>
              </a:rPr>
              <a:t> </a:t>
            </a:r>
            <a:r>
              <a:rPr lang="en-US" sz="1900" b="1" i="0" u="none" strike="noStrike" dirty="0">
                <a:effectLst/>
              </a:rPr>
              <a:t>x </a:t>
            </a:r>
            <a:r>
              <a:rPr lang="en-US" sz="1900" b="0" i="0" u="none" strike="noStrike" dirty="0">
                <a:effectLst/>
              </a:rPr>
              <a:t>+ </a:t>
            </a:r>
            <a:r>
              <a:rPr lang="en-US" sz="1900" b="0" i="1" u="none" strike="noStrike" dirty="0">
                <a:effectLst/>
              </a:rPr>
              <a:t>b </a:t>
            </a:r>
            <a:r>
              <a:rPr lang="en-US" sz="1900" b="0" i="0" u="none" strike="noStrike" dirty="0">
                <a:effectLst/>
              </a:rPr>
              <a:t>= 0 </a:t>
            </a:r>
            <a:r>
              <a:rPr lang="en-US" sz="1900" b="0" i="0" u="none" strike="noStrike" dirty="0" err="1">
                <a:effectLst/>
              </a:rPr>
              <a:t>là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mặt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phân</a:t>
            </a:r>
            <a:r>
              <a:rPr lang="en-US" sz="1900" b="0" i="0" u="none" strike="noStrike" dirty="0">
                <a:effectLst/>
              </a:rPr>
              <a:t> chia </a:t>
            </a:r>
            <a:r>
              <a:rPr lang="en-US" sz="1900" b="0" i="0" u="none" strike="noStrike" dirty="0" err="1">
                <a:effectLst/>
              </a:rPr>
              <a:t>hai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lớp</a:t>
            </a:r>
            <a:r>
              <a:rPr lang="en-US" sz="1900" b="0" i="0" u="none" strike="noStrike" dirty="0">
                <a:effectLst/>
              </a:rPr>
              <a:t>. </a:t>
            </a:r>
            <a:r>
              <a:rPr lang="en-US" sz="1900" b="0" i="0" u="none" strike="noStrike" dirty="0" err="1">
                <a:effectLst/>
              </a:rPr>
              <a:t>Ngoài</a:t>
            </a:r>
            <a:r>
              <a:rPr lang="en-US" sz="1900" b="0" i="0" u="none" strike="noStrike" dirty="0">
                <a:effectLst/>
              </a:rPr>
              <a:t> ra, </a:t>
            </a:r>
            <a:r>
              <a:rPr lang="en-US" sz="1900" b="0" i="0" u="none" strike="noStrike" dirty="0" err="1">
                <a:effectLst/>
              </a:rPr>
              <a:t>lớp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hình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vuông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nằm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về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phía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dương</a:t>
            </a:r>
            <a:r>
              <a:rPr lang="en-US" sz="1900" b="0" i="0" u="none" strike="noStrike" dirty="0">
                <a:effectLst/>
              </a:rPr>
              <a:t>, </a:t>
            </a:r>
            <a:r>
              <a:rPr lang="en-US" sz="1900" b="0" i="0" u="none" strike="noStrike" dirty="0" err="1">
                <a:effectLst/>
              </a:rPr>
              <a:t>lớp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hình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tròn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nằm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về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phía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âm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của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mặt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phân</a:t>
            </a:r>
            <a:r>
              <a:rPr lang="en-US" sz="1900" b="0" i="0" u="none" strike="noStrike" dirty="0">
                <a:effectLst/>
              </a:rPr>
              <a:t> chia. </a:t>
            </a:r>
            <a:r>
              <a:rPr lang="en-US" sz="1900" b="0" i="0" u="none" strike="noStrike" dirty="0" err="1">
                <a:effectLst/>
              </a:rPr>
              <a:t>Nếu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xảy</a:t>
            </a:r>
            <a:r>
              <a:rPr lang="en-US" sz="1900" b="0" i="0" u="none" strike="noStrike" dirty="0">
                <a:effectLst/>
              </a:rPr>
              <a:t> ra </a:t>
            </a:r>
            <a:r>
              <a:rPr lang="en-US" sz="1900" b="0" i="0" u="none" strike="noStrike" dirty="0" err="1">
                <a:effectLst/>
              </a:rPr>
              <a:t>điều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ngược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lại</a:t>
            </a:r>
            <a:r>
              <a:rPr lang="en-US" sz="1900" b="0" i="0" u="none" strike="noStrike" dirty="0">
                <a:effectLst/>
              </a:rPr>
              <a:t>, ta </a:t>
            </a:r>
            <a:r>
              <a:rPr lang="en-US" sz="1900" b="0" i="0" u="none" strike="noStrike" dirty="0" err="1">
                <a:effectLst/>
              </a:rPr>
              <a:t>chỉ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cần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đổi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dấu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của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1" i="0" u="none" strike="noStrike" dirty="0">
                <a:effectLst/>
              </a:rPr>
              <a:t>w </a:t>
            </a:r>
            <a:r>
              <a:rPr lang="en-US" sz="1900" b="0" i="0" u="none" strike="noStrike" dirty="0" err="1">
                <a:effectLst/>
              </a:rPr>
              <a:t>và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1" u="none" strike="noStrike" dirty="0">
                <a:effectLst/>
              </a:rPr>
              <a:t>b</a:t>
            </a:r>
            <a:r>
              <a:rPr lang="en-US" sz="1900" b="0" i="0" u="none" strike="noStrike" dirty="0">
                <a:effectLst/>
              </a:rPr>
              <a:t>. </a:t>
            </a:r>
            <a:r>
              <a:rPr lang="en-US" sz="1900" b="0" i="0" u="none" strike="noStrike" dirty="0" err="1">
                <a:effectLst/>
              </a:rPr>
              <a:t>Bài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toán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tối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ưu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trong</a:t>
            </a:r>
            <a:r>
              <a:rPr lang="en-US" sz="1900" b="0" i="0" u="none" strike="noStrike" dirty="0">
                <a:effectLst/>
              </a:rPr>
              <a:t> SVM </a:t>
            </a:r>
            <a:r>
              <a:rPr lang="en-US" sz="1900" b="0" i="0" u="none" strike="noStrike" dirty="0" err="1">
                <a:effectLst/>
              </a:rPr>
              <a:t>sẽ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là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bài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toán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đi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tìm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các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tham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số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mô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hình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1" i="0" u="none" strike="noStrike" dirty="0">
                <a:effectLst/>
              </a:rPr>
              <a:t>w </a:t>
            </a:r>
            <a:r>
              <a:rPr lang="en-US" sz="1900" b="0" i="0" u="none" strike="noStrike" dirty="0" err="1">
                <a:effectLst/>
              </a:rPr>
              <a:t>và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1" u="none" strike="noStrike" dirty="0">
                <a:effectLst/>
              </a:rPr>
              <a:t>b</a:t>
            </a:r>
            <a:r>
              <a:rPr lang="en-US" sz="1900" b="0" i="0" u="none" strike="noStrike" dirty="0">
                <a:effectLst/>
              </a:rPr>
              <a:t>.</a:t>
            </a:r>
            <a:endParaRPr lang="en-US" sz="1900" b="0" dirty="0">
              <a:effectLst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900" b="0" i="0" u="none" strike="noStrike" dirty="0">
                <a:effectLst/>
              </a:rPr>
              <a:t>Margin </a:t>
            </a:r>
            <a:r>
              <a:rPr lang="en-US" sz="1900" b="0" i="0" u="none" strike="noStrike" dirty="0" err="1">
                <a:effectLst/>
              </a:rPr>
              <a:t>của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một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lớp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được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định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nghĩa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là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khoảng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cách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từ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các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điểm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gần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nhất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của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lớp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đó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tới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mặt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phân</a:t>
            </a:r>
            <a:r>
              <a:rPr lang="en-US" sz="1900" b="0" i="0" u="none" strike="noStrike" dirty="0">
                <a:effectLst/>
              </a:rPr>
              <a:t> chia. Margin </a:t>
            </a:r>
            <a:r>
              <a:rPr lang="en-US" sz="1900" b="0" i="0" u="none" strike="noStrike" dirty="0" err="1">
                <a:effectLst/>
              </a:rPr>
              <a:t>của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hai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lớp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phải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bằng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nhau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và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lớn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nhất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có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600" b="0" i="0" u="none" strike="noStrike" dirty="0" err="1">
                <a:effectLst/>
              </a:rPr>
              <a:t>thể</a:t>
            </a:r>
            <a:r>
              <a:rPr lang="en-US" sz="1600" b="0" i="0" u="none" strike="noStrike" dirty="0">
                <a:effectLst/>
              </a:rPr>
              <a:t>.</a:t>
            </a:r>
            <a:endParaRPr lang="en-US" sz="1600" b="0" dirty="0">
              <a:effectLst/>
            </a:endParaRPr>
          </a:p>
          <a:p>
            <a:pPr>
              <a:lnSpc>
                <a:spcPct val="90000"/>
              </a:lnSpc>
            </a:pPr>
            <a:br>
              <a:rPr lang="en-US" sz="1300" dirty="0"/>
            </a:br>
            <a:r>
              <a:rPr lang="en-US" sz="1300" dirty="0"/>
              <a:t>			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				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51DABA-8010-4054-AD82-AD681F645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42" y="719533"/>
            <a:ext cx="4371121" cy="467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7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22939D9-14FF-4305-BD0C-224EDE72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Support vector machine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E8C0644-3B3F-4327-B281-AC9E5059A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191804"/>
            <a:ext cx="4991629" cy="3677123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effectLst/>
              </a:rPr>
              <a:t>Ta </a:t>
            </a:r>
            <a:r>
              <a:rPr lang="en-US" sz="1800" b="0" i="0" u="none" strike="noStrike" dirty="0" err="1">
                <a:effectLst/>
              </a:rPr>
              <a:t>quan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sát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thấy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một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điểm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quan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trọng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sau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đây</a:t>
            </a:r>
            <a:r>
              <a:rPr lang="en-US" sz="1800" b="0" i="0" u="none" strike="noStrike" dirty="0">
                <a:effectLst/>
              </a:rPr>
              <a:t>: </a:t>
            </a:r>
            <a:r>
              <a:rPr lang="en-US" sz="1800" b="0" i="0" u="none" strike="noStrike" dirty="0" err="1">
                <a:effectLst/>
              </a:rPr>
              <a:t>với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cặp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dữ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liệu</a:t>
            </a:r>
            <a:r>
              <a:rPr lang="en-US" sz="1800" b="0" i="0" u="none" strike="noStrike" dirty="0">
                <a:effectLst/>
              </a:rPr>
              <a:t> (</a:t>
            </a:r>
            <a:r>
              <a:rPr lang="en-US" sz="1800" b="0" i="0" u="none" strike="noStrike" dirty="0" err="1">
                <a:effectLst/>
              </a:rPr>
              <a:t>xn,yn</a:t>
            </a:r>
            <a:r>
              <a:rPr lang="en-US" sz="1800" b="0" i="0" u="none" strike="noStrike" dirty="0">
                <a:effectLst/>
              </a:rPr>
              <a:t>) </a:t>
            </a:r>
            <a:r>
              <a:rPr lang="en-US" sz="1800" b="0" i="0" u="none" strike="noStrike" dirty="0" err="1">
                <a:effectLst/>
              </a:rPr>
              <a:t>bất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kỳ</a:t>
            </a:r>
            <a:r>
              <a:rPr lang="en-US" sz="1800" b="0" i="0" u="none" strike="noStrike" dirty="0">
                <a:effectLst/>
              </a:rPr>
              <a:t>, </a:t>
            </a:r>
            <a:r>
              <a:rPr lang="en-US" sz="1800" b="0" i="0" u="none" strike="noStrike" dirty="0" err="1">
                <a:effectLst/>
              </a:rPr>
              <a:t>khoảng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cách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từ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điểm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đó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tới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mặt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phân</a:t>
            </a:r>
            <a:r>
              <a:rPr lang="en-US" sz="1800" b="0" i="0" u="none" strike="noStrike" dirty="0">
                <a:effectLst/>
              </a:rPr>
              <a:t> chia </a:t>
            </a:r>
            <a:r>
              <a:rPr lang="en-US" sz="1800" b="0" i="0" u="none" strike="noStrike" dirty="0" err="1">
                <a:effectLst/>
              </a:rPr>
              <a:t>là</a:t>
            </a:r>
            <a:r>
              <a:rPr lang="en-US" sz="1800" b="0" i="0" u="none" strike="noStrike" dirty="0">
                <a:effectLst/>
              </a:rPr>
              <a:t>:</a:t>
            </a:r>
            <a:endParaRPr lang="en-US" sz="1800" b="0" dirty="0">
              <a:effectLst/>
            </a:endParaRPr>
          </a:p>
          <a:p>
            <a:pPr marL="0" indent="0">
              <a:buNone/>
            </a:pP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effectLst/>
                <a:latin typeface="+mj-lt"/>
              </a:rPr>
              <a:t>Với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mặt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phần</a:t>
            </a:r>
            <a:r>
              <a:rPr lang="vi-VN" sz="1800" b="0" i="0" u="none" strike="noStrike" dirty="0">
                <a:effectLst/>
                <a:latin typeface="+mj-lt"/>
              </a:rPr>
              <a:t> chia như trên, </a:t>
            </a:r>
            <a:r>
              <a:rPr lang="vi-VN" sz="1800" b="0" i="1" u="none" strike="noStrike" dirty="0" err="1">
                <a:effectLst/>
                <a:latin typeface="+mj-lt"/>
              </a:rPr>
              <a:t>margin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được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tính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là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khoảng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cách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gần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nhất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từ</a:t>
            </a:r>
            <a:r>
              <a:rPr lang="vi-VN" sz="1800" b="0" i="0" u="none" strike="noStrike" dirty="0">
                <a:effectLst/>
                <a:latin typeface="+mj-lt"/>
              </a:rPr>
              <a:t> 1 </a:t>
            </a:r>
            <a:r>
              <a:rPr lang="vi-VN" sz="1800" b="0" i="0" u="none" strike="noStrike" dirty="0" err="1">
                <a:effectLst/>
                <a:latin typeface="+mj-lt"/>
              </a:rPr>
              <a:t>điểm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tới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mặt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đó</a:t>
            </a:r>
            <a:r>
              <a:rPr lang="vi-VN" sz="1800" b="0" i="0" u="none" strike="noStrike" dirty="0">
                <a:effectLst/>
                <a:latin typeface="+mj-lt"/>
              </a:rPr>
              <a:t> (</a:t>
            </a:r>
            <a:r>
              <a:rPr lang="vi-VN" sz="1800" b="0" i="0" u="none" strike="noStrike" dirty="0" err="1">
                <a:effectLst/>
                <a:latin typeface="+mj-lt"/>
              </a:rPr>
              <a:t>bất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kể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điểm</a:t>
            </a:r>
            <a:r>
              <a:rPr lang="vi-VN" sz="1800" b="0" i="0" u="none" strike="noStrike" dirty="0">
                <a:effectLst/>
                <a:latin typeface="+mj-lt"/>
              </a:rPr>
              <a:t> </a:t>
            </a:r>
            <a:r>
              <a:rPr lang="vi-VN" sz="1800" b="0" i="0" u="none" strike="noStrike" dirty="0" err="1">
                <a:effectLst/>
                <a:latin typeface="+mj-lt"/>
              </a:rPr>
              <a:t>nào</a:t>
            </a:r>
            <a:r>
              <a:rPr lang="vi-VN" sz="1800" b="0" i="0" u="none" strike="noStrike" dirty="0">
                <a:effectLst/>
                <a:latin typeface="+mj-lt"/>
              </a:rPr>
              <a:t> trong hai </a:t>
            </a:r>
            <a:r>
              <a:rPr lang="vi-VN" sz="1800" b="0" i="0" u="none" strike="noStrike" dirty="0" err="1">
                <a:effectLst/>
                <a:latin typeface="+mj-lt"/>
              </a:rPr>
              <a:t>classes</a:t>
            </a:r>
            <a:r>
              <a:rPr lang="vi-VN" sz="1800" b="0" i="0" u="none" strike="noStrike" dirty="0">
                <a:effectLst/>
                <a:latin typeface="+mj-lt"/>
              </a:rPr>
              <a:t>):</a:t>
            </a:r>
            <a:endParaRPr lang="vi-VN" sz="1800" b="0" dirty="0">
              <a:effectLst/>
              <a:latin typeface="+mj-lt"/>
            </a:endParaRPr>
          </a:p>
          <a:p>
            <a:pPr marL="0" indent="0">
              <a:buNone/>
            </a:pPr>
            <a:br>
              <a:rPr lang="vi-VN" sz="1800" dirty="0"/>
            </a:br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1927287-B1A2-425D-A03A-F4136EB3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854887"/>
            <a:ext cx="4305905" cy="22912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A435F9B-F561-4F1A-827B-AB11C82F5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4159116"/>
            <a:ext cx="4305905" cy="140626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3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4BEDD55-D451-4E0E-B6CF-D5D7A035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5" y="691976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/>
              <a:t>Support vector machine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24D206F-A8D4-4C9B-8AC8-34529217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18" y="3569690"/>
            <a:ext cx="7745969" cy="755232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7733DA0-BB5C-401C-A87B-9465C713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55" y="2090807"/>
            <a:ext cx="7745969" cy="14082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vi-VN" sz="2000" b="0" i="0" dirty="0" err="1">
                <a:effectLst/>
                <a:latin typeface="Arial" panose="020B0604020202020204" pitchFamily="34" charset="0"/>
              </a:rPr>
              <a:t>Bài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tối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ưu trong SVM 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chính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bài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err="1">
                <a:effectLst/>
                <a:latin typeface="Arial" panose="020B0604020202020204" pitchFamily="34" charset="0"/>
              </a:rPr>
              <a:t>tìm</a:t>
            </a:r>
            <a:r>
              <a:rPr lang="vi-VN" sz="2000" b="0" i="0">
                <a:effectLst/>
                <a:latin typeface="Arial" panose="020B0604020202020204" pitchFamily="34" charset="0"/>
              </a:rPr>
              <a:t> w </a:t>
            </a:r>
            <a:r>
              <a:rPr lang="vi-VN" sz="2000" b="0" i="0" err="1">
                <a:effectLst/>
                <a:latin typeface="Arial" panose="020B0604020202020204" pitchFamily="34" charset="0"/>
              </a:rPr>
              <a:t>và</a:t>
            </a:r>
            <a:r>
              <a:rPr lang="vi-VN" sz="2000" b="0" i="0">
                <a:effectLst/>
                <a:latin typeface="Arial" panose="020B0604020202020204" pitchFamily="34" charset="0"/>
              </a:rPr>
              <a:t> b 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sao cho </a:t>
            </a:r>
            <a:r>
              <a:rPr lang="vi-VN" sz="2000" b="0" i="1" dirty="0" err="1">
                <a:effectLst/>
                <a:latin typeface="Arial" panose="020B0604020202020204" pitchFamily="34" charset="0"/>
              </a:rPr>
              <a:t>margin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này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đạt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giá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trị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lớn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effectLst/>
                <a:latin typeface="Arial" panose="020B0604020202020204" pitchFamily="34" charset="0"/>
              </a:rPr>
              <a:t>nhất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: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222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Tiêu đề 1">
            <a:extLst>
              <a:ext uri="{FF2B5EF4-FFF2-40B4-BE49-F238E27FC236}">
                <a16:creationId xmlns:a16="http://schemas.microsoft.com/office/drawing/2014/main" id="{BB10EBEE-44D0-419F-9A79-A058B0BA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u="sng"/>
              <a:t>Mô tả bài toán 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0F3F6C6-A883-4195-8FDC-1C06F2C1372E}"/>
              </a:ext>
            </a:extLst>
          </p:cNvPr>
          <p:cNvSpPr txBox="1"/>
          <p:nvPr/>
        </p:nvSpPr>
        <p:spPr>
          <a:xfrm>
            <a:off x="497973" y="1133262"/>
            <a:ext cx="5598027" cy="39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err="1"/>
              <a:t>Nguồn</a:t>
            </a:r>
            <a:r>
              <a:rPr lang="en-US" sz="1600"/>
              <a:t> </a:t>
            </a:r>
            <a:r>
              <a:rPr lang="en-US" sz="1600" err="1"/>
              <a:t>dữ</a:t>
            </a:r>
            <a:r>
              <a:rPr lang="en-US" sz="1600"/>
              <a:t> </a:t>
            </a:r>
            <a:r>
              <a:rPr lang="en-US" sz="1600" err="1"/>
              <a:t>liệu</a:t>
            </a:r>
            <a:r>
              <a:rPr lang="en-US" sz="1600"/>
              <a:t> : </a:t>
            </a:r>
            <a:r>
              <a:rPr lang="en-US" sz="1600">
                <a:solidFill>
                  <a:schemeClr val="accent1"/>
                </a:solidFill>
              </a:rPr>
              <a:t>https://www.kaggle.com/tejashvi14</a:t>
            </a:r>
            <a:r>
              <a:rPr lang="en-US" sz="1600"/>
              <a:t>/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00FBAD8-6228-4BD0-B2E3-55F823532B06}"/>
              </a:ext>
            </a:extLst>
          </p:cNvPr>
          <p:cNvSpPr txBox="1"/>
          <p:nvPr/>
        </p:nvSpPr>
        <p:spPr>
          <a:xfrm>
            <a:off x="838200" y="156503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Tên bài toán :</a:t>
            </a:r>
            <a:r>
              <a:rPr lang="vi-VN">
                <a:solidFill>
                  <a:srgbClr val="1B1B1B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vi-VN">
                <a:solidFill>
                  <a:srgbClr val="1B1B1B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Sử dụng phương pháp Hồi quy Logistic và SVM dự đoán cơ hội việc làm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61FBFD4-C1EF-430E-9F9A-52811B5FB46B}"/>
              </a:ext>
            </a:extLst>
          </p:cNvPr>
          <p:cNvSpPr txBox="1"/>
          <p:nvPr/>
        </p:nvSpPr>
        <p:spPr>
          <a:xfrm>
            <a:off x="838201" y="2698289"/>
            <a:ext cx="105155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Vector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: 627 vector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:  Age , Gender , Stream , Internships , CGPA  , Hostel , </a:t>
            </a:r>
            <a:r>
              <a:rPr lang="en-US" err="1"/>
              <a:t>HistoryOfBacklogs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đầu</a:t>
            </a:r>
            <a:r>
              <a:rPr lang="en-US"/>
              <a:t> ra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: </a:t>
            </a:r>
            <a:r>
              <a:rPr lang="en-US" err="1"/>
              <a:t>PlacedOrNot</a:t>
            </a:r>
            <a:r>
              <a:rPr lang="en-US"/>
              <a:t> 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chia </a:t>
            </a:r>
            <a:r>
              <a:rPr lang="en-US" err="1"/>
              <a:t>thành</a:t>
            </a:r>
            <a:r>
              <a:rPr lang="en-US"/>
              <a:t> 2 </a:t>
            </a:r>
            <a:r>
              <a:rPr lang="en-US" err="1"/>
              <a:t>phần</a:t>
            </a:r>
            <a:r>
              <a:rPr lang="en-US"/>
              <a:t> : 70%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huấn</a:t>
            </a:r>
            <a:r>
              <a:rPr lang="en-US"/>
              <a:t> </a:t>
            </a:r>
            <a:r>
              <a:rPr lang="en-US" err="1"/>
              <a:t>luyện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30% </a:t>
            </a:r>
            <a:r>
              <a:rPr lang="en-US" err="1"/>
              <a:t>để</a:t>
            </a:r>
            <a:r>
              <a:rPr lang="en-US"/>
              <a:t> test .</a:t>
            </a:r>
          </a:p>
        </p:txBody>
      </p:sp>
    </p:spTree>
    <p:extLst>
      <p:ext uri="{BB962C8B-B14F-4D97-AF65-F5344CB8AC3E}">
        <p14:creationId xmlns:p14="http://schemas.microsoft.com/office/powerpoint/2010/main" val="125170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9111BD9A-32A6-45CF-9381-6091C351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u="sng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46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u="sng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46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u="sng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46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u="sng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endParaRPr lang="en-US" sz="4600" u="sng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44B9636-4CE5-4BFE-9359-AF59A065104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r>
              <a:rPr lang="en-US" sz="2200"/>
              <a:t> </a:t>
            </a:r>
            <a:r>
              <a:rPr lang="en-US" sz="2200" err="1"/>
              <a:t>huấn</a:t>
            </a:r>
            <a:r>
              <a:rPr lang="en-US" sz="2200"/>
              <a:t> </a:t>
            </a:r>
            <a:r>
              <a:rPr lang="en-US" sz="2200" err="1"/>
              <a:t>luyện</a:t>
            </a:r>
            <a:r>
              <a:rPr lang="en-US" sz="22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1 </a:t>
            </a:r>
            <a:r>
              <a:rPr lang="en-US" sz="2200" err="1"/>
              <a:t>phần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r>
              <a:rPr lang="en-US" sz="2200"/>
              <a:t> </a:t>
            </a:r>
            <a:r>
              <a:rPr lang="en-US" sz="2200" err="1"/>
              <a:t>huấn</a:t>
            </a:r>
            <a:r>
              <a:rPr lang="en-US" sz="2200"/>
              <a:t> </a:t>
            </a:r>
            <a:r>
              <a:rPr lang="en-US" sz="2200" err="1"/>
              <a:t>luyện</a:t>
            </a:r>
            <a:r>
              <a:rPr lang="en-US" sz="2200"/>
              <a:t> </a:t>
            </a:r>
            <a:r>
              <a:rPr lang="en-US" sz="2200" err="1"/>
              <a:t>được</a:t>
            </a:r>
            <a:r>
              <a:rPr lang="en-US" sz="2200"/>
              <a:t> </a:t>
            </a:r>
            <a:r>
              <a:rPr lang="en-US" sz="2200" err="1"/>
              <a:t>đưa</a:t>
            </a:r>
            <a:r>
              <a:rPr lang="en-US" sz="2200"/>
              <a:t> </a:t>
            </a:r>
            <a:r>
              <a:rPr lang="en-US" sz="2200" err="1"/>
              <a:t>vào</a:t>
            </a:r>
            <a:r>
              <a:rPr lang="en-US" sz="2200"/>
              <a:t> </a:t>
            </a:r>
            <a:r>
              <a:rPr lang="en-US" sz="2200" err="1"/>
              <a:t>bài</a:t>
            </a:r>
            <a:r>
              <a:rPr lang="en-US" sz="2200"/>
              <a:t> </a:t>
            </a:r>
            <a:r>
              <a:rPr lang="en-US" sz="2200" err="1"/>
              <a:t>toán</a:t>
            </a:r>
            <a:r>
              <a:rPr lang="en-US" sz="2200"/>
              <a:t> </a:t>
            </a:r>
            <a:r>
              <a:rPr lang="en-US" sz="2200" err="1"/>
              <a:t>sẽ</a:t>
            </a:r>
            <a:r>
              <a:rPr lang="en-US" sz="2200"/>
              <a:t> </a:t>
            </a:r>
            <a:r>
              <a:rPr lang="en-US" sz="2200" err="1"/>
              <a:t>có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trường</a:t>
            </a:r>
            <a:r>
              <a:rPr lang="en-US" sz="2200"/>
              <a:t> </a:t>
            </a:r>
            <a:r>
              <a:rPr lang="en-US" sz="2200" err="1"/>
              <a:t>thông</a:t>
            </a:r>
            <a:r>
              <a:rPr lang="en-US" sz="2200"/>
              <a:t> tin </a:t>
            </a:r>
            <a:r>
              <a:rPr lang="en-US" sz="2200" err="1"/>
              <a:t>như</a:t>
            </a:r>
            <a:r>
              <a:rPr lang="en-US" sz="2200"/>
              <a:t> </a:t>
            </a:r>
            <a:r>
              <a:rPr lang="en-US" sz="2200" err="1"/>
              <a:t>hình</a:t>
            </a:r>
            <a:r>
              <a:rPr lang="en-US" sz="2200"/>
              <a:t> </a:t>
            </a:r>
            <a:r>
              <a:rPr lang="en-US" sz="2200" err="1"/>
              <a:t>bên</a:t>
            </a:r>
            <a:endParaRPr lang="en-US" sz="2200"/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988D1154-437C-4CE3-A849-9ED92B01A9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99798" y="84841"/>
            <a:ext cx="5118478" cy="658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5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71B920E5-1B14-4699-A3C3-EB8684CD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u="sng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50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u="sng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50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u="sng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50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5000" u="sng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endParaRPr lang="en-US" sz="5000" u="sng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A7F461E-72C0-4002-8F1A-045939224A3D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Kết</a:t>
            </a:r>
            <a:r>
              <a:rPr lang="en-US" sz="2200"/>
              <a:t> </a:t>
            </a:r>
            <a:r>
              <a:rPr lang="en-US" sz="2200" err="1"/>
              <a:t>quả</a:t>
            </a:r>
            <a:r>
              <a:rPr lang="en-US" sz="2200"/>
              <a:t> </a:t>
            </a:r>
            <a:r>
              <a:rPr lang="en-US" sz="2200" err="1"/>
              <a:t>đầu</a:t>
            </a:r>
            <a:r>
              <a:rPr lang="en-US" sz="2200"/>
              <a:t> ra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Đầu</a:t>
            </a:r>
            <a:r>
              <a:rPr lang="en-US" sz="2200"/>
              <a:t> ra </a:t>
            </a:r>
            <a:r>
              <a:rPr lang="en-US" sz="2200" err="1"/>
              <a:t>bài</a:t>
            </a:r>
            <a:r>
              <a:rPr lang="en-US" sz="2200"/>
              <a:t> </a:t>
            </a:r>
            <a:r>
              <a:rPr lang="en-US" sz="2200" err="1"/>
              <a:t>toán</a:t>
            </a:r>
            <a:r>
              <a:rPr lang="en-US" sz="2200"/>
              <a:t> </a:t>
            </a:r>
            <a:r>
              <a:rPr lang="en-US" sz="2200" err="1"/>
              <a:t>sẽ</a:t>
            </a:r>
            <a:r>
              <a:rPr lang="en-US" sz="2200"/>
              <a:t> </a:t>
            </a:r>
            <a:r>
              <a:rPr lang="en-US" sz="2200" err="1"/>
              <a:t>trả</a:t>
            </a:r>
            <a:r>
              <a:rPr lang="en-US" sz="2200"/>
              <a:t> </a:t>
            </a:r>
            <a:r>
              <a:rPr lang="en-US" sz="2200" err="1"/>
              <a:t>về</a:t>
            </a:r>
            <a:r>
              <a:rPr lang="en-US" sz="2200"/>
              <a:t> 2 </a:t>
            </a:r>
            <a:r>
              <a:rPr lang="en-US" sz="2200" err="1"/>
              <a:t>chiều</a:t>
            </a:r>
            <a:r>
              <a:rPr lang="en-US" sz="2200"/>
              <a:t> “ YES” </a:t>
            </a:r>
            <a:r>
              <a:rPr lang="en-US" sz="2200" err="1"/>
              <a:t>hoặc</a:t>
            </a:r>
            <a:r>
              <a:rPr lang="en-US" sz="2200"/>
              <a:t> “NO” </a:t>
            </a:r>
            <a:r>
              <a:rPr lang="en-US" sz="2200" err="1"/>
              <a:t>tương</a:t>
            </a:r>
            <a:r>
              <a:rPr lang="en-US" sz="2200"/>
              <a:t> </a:t>
            </a:r>
            <a:r>
              <a:rPr lang="en-US" sz="2200" err="1"/>
              <a:t>ứng</a:t>
            </a:r>
            <a:r>
              <a:rPr lang="en-US" sz="2200"/>
              <a:t> </a:t>
            </a:r>
            <a:r>
              <a:rPr lang="en-US" sz="2200" err="1"/>
              <a:t>với</a:t>
            </a:r>
            <a:r>
              <a:rPr lang="en-US" sz="2200"/>
              <a:t> </a:t>
            </a:r>
            <a:r>
              <a:rPr lang="en-US" sz="2200" err="1"/>
              <a:t>cơ</a:t>
            </a:r>
            <a:r>
              <a:rPr lang="en-US" sz="2200"/>
              <a:t> </a:t>
            </a:r>
            <a:r>
              <a:rPr lang="en-US" sz="2200" err="1"/>
              <a:t>hội</a:t>
            </a:r>
            <a:r>
              <a:rPr lang="en-US" sz="2200"/>
              <a:t> </a:t>
            </a:r>
            <a:r>
              <a:rPr lang="en-US" sz="2200" err="1"/>
              <a:t>việc</a:t>
            </a:r>
            <a:r>
              <a:rPr lang="en-US" sz="2200"/>
              <a:t> </a:t>
            </a:r>
            <a:r>
              <a:rPr lang="en-US" sz="2200" err="1"/>
              <a:t>làm</a:t>
            </a:r>
            <a:r>
              <a:rPr lang="en-US" sz="2200"/>
              <a:t> </a:t>
            </a:r>
            <a:r>
              <a:rPr lang="en-US" sz="2200" err="1"/>
              <a:t>là</a:t>
            </a:r>
            <a:r>
              <a:rPr lang="en-US" sz="2200"/>
              <a:t> “</a:t>
            </a:r>
            <a:r>
              <a:rPr lang="en-US" sz="2200" err="1"/>
              <a:t>có</a:t>
            </a:r>
            <a:r>
              <a:rPr lang="en-US" sz="2200"/>
              <a:t>” </a:t>
            </a:r>
            <a:r>
              <a:rPr lang="en-US" sz="2200" err="1"/>
              <a:t>hoặc</a:t>
            </a:r>
            <a:r>
              <a:rPr lang="en-US" sz="2200"/>
              <a:t> “</a:t>
            </a:r>
            <a:r>
              <a:rPr lang="en-US" sz="2200" err="1"/>
              <a:t>không</a:t>
            </a:r>
            <a:r>
              <a:rPr lang="en-US" sz="2200"/>
              <a:t>”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718AE85-0D84-491B-9604-5648EBCE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061" y="640080"/>
            <a:ext cx="97594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7805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987</Words>
  <Application>Microsoft Office PowerPoint</Application>
  <PresentationFormat>Màn hình rộng</PresentationFormat>
  <Paragraphs>69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Chủ đề Office</vt:lpstr>
      <vt:lpstr>Bản trình bày PowerPoint</vt:lpstr>
      <vt:lpstr>Thuật toán sử dụng</vt:lpstr>
      <vt:lpstr>Bản trình bày PowerPoint</vt:lpstr>
      <vt:lpstr>Bản trình bày PowerPoint</vt:lpstr>
      <vt:lpstr>Support vector machine</vt:lpstr>
      <vt:lpstr>Support vector machine</vt:lpstr>
      <vt:lpstr>Mô tả bài toán </vt:lpstr>
      <vt:lpstr>Mô tả dữ liệu</vt:lpstr>
      <vt:lpstr>Mô tả dữ  liệu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Nam Hoài</dc:creator>
  <cp:lastModifiedBy>Tiến Phạm Minh</cp:lastModifiedBy>
  <cp:revision>13</cp:revision>
  <dcterms:created xsi:type="dcterms:W3CDTF">2021-10-26T15:15:59Z</dcterms:created>
  <dcterms:modified xsi:type="dcterms:W3CDTF">2021-10-27T03:50:43Z</dcterms:modified>
</cp:coreProperties>
</file>