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73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4F574-591D-4F73-9F6B-8FB4EA23CAA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FEA0D-9224-47E0-946E-43CCBDC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0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FEA0D-9224-47E0-946E-43CCBDC90C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0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8263" y="1230833"/>
            <a:ext cx="452501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0"/>
            <a:ext cx="1676400" cy="6667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794909"/>
            <a:ext cx="3691890" cy="354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6051" y="1229715"/>
            <a:ext cx="3640454" cy="3440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467600" y="0"/>
            <a:ext cx="1676400" cy="6667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39" y="0"/>
            <a:ext cx="8950748" cy="7212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750" y="86994"/>
            <a:ext cx="193928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7152" y="870584"/>
            <a:ext cx="8227695" cy="334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4923231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467600" y="0"/>
            <a:ext cx="1676400" cy="6667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1600" y="0"/>
            <a:ext cx="3962400" cy="51434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438400" y="1581150"/>
            <a:ext cx="4525010" cy="1123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6640" marR="5080" indent="-104457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98309"/>
                </a:solidFill>
              </a:rPr>
              <a:t>Project</a:t>
            </a:r>
            <a:r>
              <a:rPr sz="3600" spc="-50" dirty="0">
                <a:solidFill>
                  <a:srgbClr val="F98309"/>
                </a:solidFill>
              </a:rPr>
              <a:t> </a:t>
            </a:r>
            <a:r>
              <a:rPr sz="3600" spc="-10" dirty="0">
                <a:solidFill>
                  <a:srgbClr val="F98309"/>
                </a:solidFill>
              </a:rPr>
              <a:t>Management Framework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2217"/>
            <a:ext cx="36029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Char char="&gt;"/>
              <a:tabLst>
                <a:tab pos="335915" algn="l"/>
              </a:tabLst>
            </a:pPr>
            <a:r>
              <a:rPr sz="2600" dirty="0"/>
              <a:t>Project</a:t>
            </a:r>
            <a:r>
              <a:rPr sz="2600" spc="-40" dirty="0"/>
              <a:t> </a:t>
            </a:r>
            <a:r>
              <a:rPr sz="2600" spc="-10" dirty="0"/>
              <a:t>Management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8426957" y="488513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38961" y="806805"/>
            <a:ext cx="6404610" cy="4044315"/>
            <a:chOff x="1338961" y="806805"/>
            <a:chExt cx="6404610" cy="40443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961" y="806805"/>
              <a:ext cx="6404483" cy="40438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111" y="1101953"/>
              <a:ext cx="2584068" cy="111978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9" y="0"/>
            <a:ext cx="8950748" cy="7212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750" y="86994"/>
            <a:ext cx="38754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Project</a:t>
            </a:r>
            <a:r>
              <a:rPr spc="-80" dirty="0"/>
              <a:t> </a:t>
            </a:r>
            <a:r>
              <a:rPr spc="-10" dirty="0"/>
              <a:t>Management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6804" y="1413255"/>
            <a:ext cx="1981453" cy="28150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80783" y="715175"/>
            <a:ext cx="8179434" cy="4190365"/>
            <a:chOff x="480783" y="715175"/>
            <a:chExt cx="8179434" cy="419036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783" y="715175"/>
              <a:ext cx="6096000" cy="39171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2519" y="4309974"/>
              <a:ext cx="1967228" cy="5954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3870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Project</a:t>
            </a:r>
            <a:r>
              <a:rPr spc="-100" dirty="0"/>
              <a:t> </a:t>
            </a:r>
            <a:r>
              <a:rPr spc="-10" dirty="0"/>
              <a:t>Management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9400" y="970152"/>
            <a:ext cx="8420100" cy="1219200"/>
            <a:chOff x="279400" y="970152"/>
            <a:chExt cx="8420100" cy="1219200"/>
          </a:xfrm>
        </p:grpSpPr>
        <p:sp>
          <p:nvSpPr>
            <p:cNvPr id="4" name="object 4"/>
            <p:cNvSpPr/>
            <p:nvPr/>
          </p:nvSpPr>
          <p:spPr>
            <a:xfrm>
              <a:off x="292100" y="1219047"/>
              <a:ext cx="8394700" cy="958215"/>
            </a:xfrm>
            <a:custGeom>
              <a:avLst/>
              <a:gdLst/>
              <a:ahLst/>
              <a:cxnLst/>
              <a:rect l="l" t="t" r="r" b="b"/>
              <a:pathLst>
                <a:path w="8394700" h="958214">
                  <a:moveTo>
                    <a:pt x="0" y="957605"/>
                  </a:moveTo>
                  <a:lnTo>
                    <a:pt x="8394700" y="957605"/>
                  </a:lnTo>
                  <a:lnTo>
                    <a:pt x="8394700" y="0"/>
                  </a:lnTo>
                  <a:lnTo>
                    <a:pt x="0" y="0"/>
                  </a:lnTo>
                  <a:lnTo>
                    <a:pt x="0" y="957605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834" y="982852"/>
              <a:ext cx="5876290" cy="472440"/>
            </a:xfrm>
            <a:custGeom>
              <a:avLst/>
              <a:gdLst/>
              <a:ahLst/>
              <a:cxnLst/>
              <a:rect l="l" t="t" r="r" b="b"/>
              <a:pathLst>
                <a:path w="5876290" h="472440">
                  <a:moveTo>
                    <a:pt x="5797549" y="0"/>
                  </a:moveTo>
                  <a:lnTo>
                    <a:pt x="78727" y="0"/>
                  </a:lnTo>
                  <a:lnTo>
                    <a:pt x="48081" y="6177"/>
                  </a:lnTo>
                  <a:lnTo>
                    <a:pt x="23056" y="23034"/>
                  </a:lnTo>
                  <a:lnTo>
                    <a:pt x="6186" y="48059"/>
                  </a:lnTo>
                  <a:lnTo>
                    <a:pt x="0" y="78739"/>
                  </a:lnTo>
                  <a:lnTo>
                    <a:pt x="0" y="393573"/>
                  </a:lnTo>
                  <a:lnTo>
                    <a:pt x="6186" y="424199"/>
                  </a:lnTo>
                  <a:lnTo>
                    <a:pt x="23056" y="449230"/>
                  </a:lnTo>
                  <a:lnTo>
                    <a:pt x="48081" y="466117"/>
                  </a:lnTo>
                  <a:lnTo>
                    <a:pt x="78727" y="472313"/>
                  </a:lnTo>
                  <a:lnTo>
                    <a:pt x="5797549" y="472313"/>
                  </a:lnTo>
                  <a:lnTo>
                    <a:pt x="5828176" y="466117"/>
                  </a:lnTo>
                  <a:lnTo>
                    <a:pt x="5853207" y="449230"/>
                  </a:lnTo>
                  <a:lnTo>
                    <a:pt x="5870094" y="424199"/>
                  </a:lnTo>
                  <a:lnTo>
                    <a:pt x="5876290" y="393573"/>
                  </a:lnTo>
                  <a:lnTo>
                    <a:pt x="5876290" y="78739"/>
                  </a:lnTo>
                  <a:lnTo>
                    <a:pt x="5870094" y="48059"/>
                  </a:lnTo>
                  <a:lnTo>
                    <a:pt x="5853207" y="23034"/>
                  </a:lnTo>
                  <a:lnTo>
                    <a:pt x="5828176" y="6177"/>
                  </a:lnTo>
                  <a:lnTo>
                    <a:pt x="579754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834" y="982852"/>
              <a:ext cx="5876290" cy="472440"/>
            </a:xfrm>
            <a:custGeom>
              <a:avLst/>
              <a:gdLst/>
              <a:ahLst/>
              <a:cxnLst/>
              <a:rect l="l" t="t" r="r" b="b"/>
              <a:pathLst>
                <a:path w="5876290" h="472440">
                  <a:moveTo>
                    <a:pt x="0" y="78739"/>
                  </a:moveTo>
                  <a:lnTo>
                    <a:pt x="6186" y="48059"/>
                  </a:lnTo>
                  <a:lnTo>
                    <a:pt x="23056" y="23034"/>
                  </a:lnTo>
                  <a:lnTo>
                    <a:pt x="48081" y="6177"/>
                  </a:lnTo>
                  <a:lnTo>
                    <a:pt x="78727" y="0"/>
                  </a:lnTo>
                  <a:lnTo>
                    <a:pt x="5797549" y="0"/>
                  </a:lnTo>
                  <a:lnTo>
                    <a:pt x="5828176" y="6177"/>
                  </a:lnTo>
                  <a:lnTo>
                    <a:pt x="5853207" y="23034"/>
                  </a:lnTo>
                  <a:lnTo>
                    <a:pt x="5870094" y="48059"/>
                  </a:lnTo>
                  <a:lnTo>
                    <a:pt x="5876290" y="78739"/>
                  </a:lnTo>
                  <a:lnTo>
                    <a:pt x="5876290" y="393573"/>
                  </a:lnTo>
                  <a:lnTo>
                    <a:pt x="5870094" y="424199"/>
                  </a:lnTo>
                  <a:lnTo>
                    <a:pt x="5853207" y="449230"/>
                  </a:lnTo>
                  <a:lnTo>
                    <a:pt x="5828176" y="466117"/>
                  </a:lnTo>
                  <a:lnTo>
                    <a:pt x="5797549" y="472313"/>
                  </a:lnTo>
                  <a:lnTo>
                    <a:pt x="78727" y="472313"/>
                  </a:lnTo>
                  <a:lnTo>
                    <a:pt x="48081" y="466117"/>
                  </a:lnTo>
                  <a:lnTo>
                    <a:pt x="23056" y="449230"/>
                  </a:lnTo>
                  <a:lnTo>
                    <a:pt x="6186" y="424199"/>
                  </a:lnTo>
                  <a:lnTo>
                    <a:pt x="0" y="393573"/>
                  </a:lnTo>
                  <a:lnTo>
                    <a:pt x="0" y="787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30960" y="1074242"/>
            <a:ext cx="6637020" cy="96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Segoe UI"/>
                <a:cs typeface="Segoe UI"/>
              </a:rPr>
              <a:t>Project</a:t>
            </a:r>
            <a:endParaRPr sz="1600">
              <a:latin typeface="Segoe UI"/>
              <a:cs typeface="Segoe UI"/>
            </a:endParaRPr>
          </a:p>
          <a:p>
            <a:pPr marL="184785" indent="-172720">
              <a:lnSpc>
                <a:spcPct val="100000"/>
              </a:lnSpc>
              <a:spcBef>
                <a:spcPts val="1665"/>
              </a:spcBef>
              <a:buChar char="•"/>
              <a:tabLst>
                <a:tab pos="185420" algn="l"/>
              </a:tabLst>
            </a:pPr>
            <a:r>
              <a:rPr sz="1600" dirty="0">
                <a:latin typeface="Segoe UI"/>
                <a:cs typeface="Segoe UI"/>
              </a:rPr>
              <a:t>A</a:t>
            </a:r>
            <a:r>
              <a:rPr sz="1600" spc="-5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project</a:t>
            </a:r>
            <a:r>
              <a:rPr sz="1600" spc="-4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is</a:t>
            </a:r>
            <a:r>
              <a:rPr sz="1600" spc="-5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a</a:t>
            </a:r>
            <a:r>
              <a:rPr sz="1600" spc="-4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temporary</a:t>
            </a:r>
            <a:r>
              <a:rPr sz="1600" spc="-4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endeavor</a:t>
            </a:r>
            <a:r>
              <a:rPr sz="1600" spc="-5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undertaken</a:t>
            </a:r>
            <a:r>
              <a:rPr sz="1600" spc="-3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to</a:t>
            </a:r>
            <a:r>
              <a:rPr sz="1600" spc="-5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create</a:t>
            </a:r>
            <a:r>
              <a:rPr sz="1600" spc="-4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unique</a:t>
            </a:r>
            <a:r>
              <a:rPr sz="1600" spc="-40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product,</a:t>
            </a:r>
            <a:endParaRPr sz="1600">
              <a:latin typeface="Segoe UI"/>
              <a:cs typeface="Segoe UI"/>
            </a:endParaRPr>
          </a:p>
          <a:p>
            <a:pPr marL="184785">
              <a:lnSpc>
                <a:spcPct val="100000"/>
              </a:lnSpc>
            </a:pPr>
            <a:r>
              <a:rPr sz="1600" dirty="0">
                <a:latin typeface="Segoe UI"/>
                <a:cs typeface="Segoe UI"/>
              </a:rPr>
              <a:t>service</a:t>
            </a:r>
            <a:r>
              <a:rPr sz="1600" spc="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or</a:t>
            </a:r>
            <a:r>
              <a:rPr sz="1600" spc="-20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result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9400" y="2250313"/>
            <a:ext cx="8420100" cy="1219200"/>
            <a:chOff x="279400" y="2250313"/>
            <a:chExt cx="8420100" cy="1219200"/>
          </a:xfrm>
        </p:grpSpPr>
        <p:sp>
          <p:nvSpPr>
            <p:cNvPr id="9" name="object 9"/>
            <p:cNvSpPr/>
            <p:nvPr/>
          </p:nvSpPr>
          <p:spPr>
            <a:xfrm>
              <a:off x="292100" y="2499207"/>
              <a:ext cx="8394700" cy="958215"/>
            </a:xfrm>
            <a:custGeom>
              <a:avLst/>
              <a:gdLst/>
              <a:ahLst/>
              <a:cxnLst/>
              <a:rect l="l" t="t" r="r" b="b"/>
              <a:pathLst>
                <a:path w="8394700" h="958214">
                  <a:moveTo>
                    <a:pt x="0" y="957605"/>
                  </a:moveTo>
                  <a:lnTo>
                    <a:pt x="8394700" y="957605"/>
                  </a:lnTo>
                  <a:lnTo>
                    <a:pt x="8394700" y="0"/>
                  </a:lnTo>
                  <a:lnTo>
                    <a:pt x="0" y="0"/>
                  </a:lnTo>
                  <a:lnTo>
                    <a:pt x="0" y="957605"/>
                  </a:lnTo>
                  <a:close/>
                </a:path>
              </a:pathLst>
            </a:custGeom>
            <a:ln w="254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1834" y="2263013"/>
              <a:ext cx="5876290" cy="472440"/>
            </a:xfrm>
            <a:custGeom>
              <a:avLst/>
              <a:gdLst/>
              <a:ahLst/>
              <a:cxnLst/>
              <a:rect l="l" t="t" r="r" b="b"/>
              <a:pathLst>
                <a:path w="5876290" h="472439">
                  <a:moveTo>
                    <a:pt x="5797549" y="0"/>
                  </a:moveTo>
                  <a:lnTo>
                    <a:pt x="78727" y="0"/>
                  </a:lnTo>
                  <a:lnTo>
                    <a:pt x="48081" y="6177"/>
                  </a:lnTo>
                  <a:lnTo>
                    <a:pt x="23056" y="23034"/>
                  </a:lnTo>
                  <a:lnTo>
                    <a:pt x="6186" y="48059"/>
                  </a:lnTo>
                  <a:lnTo>
                    <a:pt x="0" y="78739"/>
                  </a:lnTo>
                  <a:lnTo>
                    <a:pt x="0" y="393573"/>
                  </a:lnTo>
                  <a:lnTo>
                    <a:pt x="6186" y="424199"/>
                  </a:lnTo>
                  <a:lnTo>
                    <a:pt x="23056" y="449230"/>
                  </a:lnTo>
                  <a:lnTo>
                    <a:pt x="48081" y="466117"/>
                  </a:lnTo>
                  <a:lnTo>
                    <a:pt x="78727" y="472313"/>
                  </a:lnTo>
                  <a:lnTo>
                    <a:pt x="5797549" y="472313"/>
                  </a:lnTo>
                  <a:lnTo>
                    <a:pt x="5828176" y="466117"/>
                  </a:lnTo>
                  <a:lnTo>
                    <a:pt x="5853207" y="449230"/>
                  </a:lnTo>
                  <a:lnTo>
                    <a:pt x="5870094" y="424199"/>
                  </a:lnTo>
                  <a:lnTo>
                    <a:pt x="5876290" y="393573"/>
                  </a:lnTo>
                  <a:lnTo>
                    <a:pt x="5876290" y="78739"/>
                  </a:lnTo>
                  <a:lnTo>
                    <a:pt x="5870094" y="48059"/>
                  </a:lnTo>
                  <a:lnTo>
                    <a:pt x="5853207" y="23034"/>
                  </a:lnTo>
                  <a:lnTo>
                    <a:pt x="5828176" y="6177"/>
                  </a:lnTo>
                  <a:lnTo>
                    <a:pt x="5797549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1834" y="2263013"/>
              <a:ext cx="5876290" cy="472440"/>
            </a:xfrm>
            <a:custGeom>
              <a:avLst/>
              <a:gdLst/>
              <a:ahLst/>
              <a:cxnLst/>
              <a:rect l="l" t="t" r="r" b="b"/>
              <a:pathLst>
                <a:path w="5876290" h="472439">
                  <a:moveTo>
                    <a:pt x="0" y="78739"/>
                  </a:moveTo>
                  <a:lnTo>
                    <a:pt x="6186" y="48059"/>
                  </a:lnTo>
                  <a:lnTo>
                    <a:pt x="23056" y="23034"/>
                  </a:lnTo>
                  <a:lnTo>
                    <a:pt x="48081" y="6177"/>
                  </a:lnTo>
                  <a:lnTo>
                    <a:pt x="78727" y="0"/>
                  </a:lnTo>
                  <a:lnTo>
                    <a:pt x="5797549" y="0"/>
                  </a:lnTo>
                  <a:lnTo>
                    <a:pt x="5828176" y="6177"/>
                  </a:lnTo>
                  <a:lnTo>
                    <a:pt x="5853207" y="23034"/>
                  </a:lnTo>
                  <a:lnTo>
                    <a:pt x="5870094" y="48059"/>
                  </a:lnTo>
                  <a:lnTo>
                    <a:pt x="5876290" y="78739"/>
                  </a:lnTo>
                  <a:lnTo>
                    <a:pt x="5876290" y="393573"/>
                  </a:lnTo>
                  <a:lnTo>
                    <a:pt x="5870094" y="424199"/>
                  </a:lnTo>
                  <a:lnTo>
                    <a:pt x="5853207" y="449230"/>
                  </a:lnTo>
                  <a:lnTo>
                    <a:pt x="5828176" y="466117"/>
                  </a:lnTo>
                  <a:lnTo>
                    <a:pt x="5797549" y="472313"/>
                  </a:lnTo>
                  <a:lnTo>
                    <a:pt x="78727" y="472313"/>
                  </a:lnTo>
                  <a:lnTo>
                    <a:pt x="48081" y="466117"/>
                  </a:lnTo>
                  <a:lnTo>
                    <a:pt x="23056" y="449230"/>
                  </a:lnTo>
                  <a:lnTo>
                    <a:pt x="6186" y="424199"/>
                  </a:lnTo>
                  <a:lnTo>
                    <a:pt x="0" y="393573"/>
                  </a:lnTo>
                  <a:lnTo>
                    <a:pt x="0" y="787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30960" y="2354960"/>
            <a:ext cx="7056755" cy="96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Segoe UI"/>
                <a:cs typeface="Segoe UI"/>
              </a:rPr>
              <a:t>Project</a:t>
            </a:r>
            <a:r>
              <a:rPr sz="1600" b="1" spc="-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Segoe UI"/>
                <a:cs typeface="Segoe UI"/>
              </a:rPr>
              <a:t>Management</a:t>
            </a:r>
            <a:endParaRPr sz="1600">
              <a:latin typeface="Segoe UI"/>
              <a:cs typeface="Segoe UI"/>
            </a:endParaRPr>
          </a:p>
          <a:p>
            <a:pPr marL="184785" indent="-172720">
              <a:lnSpc>
                <a:spcPct val="100000"/>
              </a:lnSpc>
              <a:spcBef>
                <a:spcPts val="1665"/>
              </a:spcBef>
              <a:buChar char="•"/>
              <a:tabLst>
                <a:tab pos="185420" algn="l"/>
              </a:tabLst>
            </a:pPr>
            <a:r>
              <a:rPr sz="1600" dirty="0">
                <a:latin typeface="Segoe UI"/>
                <a:cs typeface="Segoe UI"/>
              </a:rPr>
              <a:t>The</a:t>
            </a:r>
            <a:r>
              <a:rPr sz="1600" spc="-6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application</a:t>
            </a:r>
            <a:r>
              <a:rPr sz="1600" spc="-5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of</a:t>
            </a:r>
            <a:r>
              <a:rPr sz="1600" spc="-7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knowledge,</a:t>
            </a:r>
            <a:r>
              <a:rPr sz="1600" spc="-6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skills,</a:t>
            </a:r>
            <a:r>
              <a:rPr sz="1600" spc="-4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tool</a:t>
            </a:r>
            <a:r>
              <a:rPr sz="1600" spc="-7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&amp;</a:t>
            </a:r>
            <a:r>
              <a:rPr sz="1600" spc="-7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techniques</a:t>
            </a:r>
            <a:r>
              <a:rPr sz="1600" spc="-4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to</a:t>
            </a:r>
            <a:r>
              <a:rPr sz="1600" spc="-7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project</a:t>
            </a:r>
            <a:r>
              <a:rPr sz="1600" spc="-6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activities</a:t>
            </a:r>
            <a:r>
              <a:rPr sz="1600" spc="-60" dirty="0">
                <a:latin typeface="Segoe UI"/>
                <a:cs typeface="Segoe UI"/>
              </a:rPr>
              <a:t> </a:t>
            </a:r>
            <a:r>
              <a:rPr sz="1600" spc="-25" dirty="0">
                <a:latin typeface="Segoe UI"/>
                <a:cs typeface="Segoe UI"/>
              </a:rPr>
              <a:t>to</a:t>
            </a:r>
            <a:endParaRPr sz="1600">
              <a:latin typeface="Segoe UI"/>
              <a:cs typeface="Segoe UI"/>
            </a:endParaRPr>
          </a:p>
          <a:p>
            <a:pPr marL="184785">
              <a:lnSpc>
                <a:spcPct val="100000"/>
              </a:lnSpc>
            </a:pPr>
            <a:r>
              <a:rPr sz="1600" dirty="0">
                <a:latin typeface="Segoe UI"/>
                <a:cs typeface="Segoe UI"/>
              </a:rPr>
              <a:t>meet</a:t>
            </a:r>
            <a:r>
              <a:rPr sz="1600" spc="-7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project</a:t>
            </a:r>
            <a:r>
              <a:rPr sz="1600" spc="-55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requirements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9400" y="3530472"/>
            <a:ext cx="8420100" cy="1219200"/>
            <a:chOff x="279400" y="3530472"/>
            <a:chExt cx="8420100" cy="1219200"/>
          </a:xfrm>
        </p:grpSpPr>
        <p:sp>
          <p:nvSpPr>
            <p:cNvPr id="14" name="object 14"/>
            <p:cNvSpPr/>
            <p:nvPr/>
          </p:nvSpPr>
          <p:spPr>
            <a:xfrm>
              <a:off x="292100" y="3779316"/>
              <a:ext cx="8394700" cy="958215"/>
            </a:xfrm>
            <a:custGeom>
              <a:avLst/>
              <a:gdLst/>
              <a:ahLst/>
              <a:cxnLst/>
              <a:rect l="l" t="t" r="r" b="b"/>
              <a:pathLst>
                <a:path w="8394700" h="958214">
                  <a:moveTo>
                    <a:pt x="0" y="957605"/>
                  </a:moveTo>
                  <a:lnTo>
                    <a:pt x="8394700" y="957605"/>
                  </a:lnTo>
                  <a:lnTo>
                    <a:pt x="8394700" y="0"/>
                  </a:lnTo>
                  <a:lnTo>
                    <a:pt x="0" y="0"/>
                  </a:lnTo>
                  <a:lnTo>
                    <a:pt x="0" y="957605"/>
                  </a:lnTo>
                  <a:close/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1834" y="3543172"/>
              <a:ext cx="5876290" cy="472440"/>
            </a:xfrm>
            <a:custGeom>
              <a:avLst/>
              <a:gdLst/>
              <a:ahLst/>
              <a:cxnLst/>
              <a:rect l="l" t="t" r="r" b="b"/>
              <a:pathLst>
                <a:path w="5876290" h="472439">
                  <a:moveTo>
                    <a:pt x="5797549" y="0"/>
                  </a:moveTo>
                  <a:lnTo>
                    <a:pt x="78727" y="0"/>
                  </a:lnTo>
                  <a:lnTo>
                    <a:pt x="48081" y="6177"/>
                  </a:lnTo>
                  <a:lnTo>
                    <a:pt x="23056" y="23034"/>
                  </a:lnTo>
                  <a:lnTo>
                    <a:pt x="6186" y="48059"/>
                  </a:lnTo>
                  <a:lnTo>
                    <a:pt x="0" y="78739"/>
                  </a:lnTo>
                  <a:lnTo>
                    <a:pt x="0" y="393585"/>
                  </a:lnTo>
                  <a:lnTo>
                    <a:pt x="6186" y="424226"/>
                  </a:lnTo>
                  <a:lnTo>
                    <a:pt x="23056" y="449251"/>
                  </a:lnTo>
                  <a:lnTo>
                    <a:pt x="48081" y="466125"/>
                  </a:lnTo>
                  <a:lnTo>
                    <a:pt x="78727" y="472313"/>
                  </a:lnTo>
                  <a:lnTo>
                    <a:pt x="5797549" y="472313"/>
                  </a:lnTo>
                  <a:lnTo>
                    <a:pt x="5828176" y="466125"/>
                  </a:lnTo>
                  <a:lnTo>
                    <a:pt x="5853207" y="449251"/>
                  </a:lnTo>
                  <a:lnTo>
                    <a:pt x="5870094" y="424226"/>
                  </a:lnTo>
                  <a:lnTo>
                    <a:pt x="5876290" y="393585"/>
                  </a:lnTo>
                  <a:lnTo>
                    <a:pt x="5876290" y="78739"/>
                  </a:lnTo>
                  <a:lnTo>
                    <a:pt x="5870094" y="48059"/>
                  </a:lnTo>
                  <a:lnTo>
                    <a:pt x="5853207" y="23034"/>
                  </a:lnTo>
                  <a:lnTo>
                    <a:pt x="5828176" y="6177"/>
                  </a:lnTo>
                  <a:lnTo>
                    <a:pt x="5797549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1834" y="3543172"/>
              <a:ext cx="5876290" cy="472440"/>
            </a:xfrm>
            <a:custGeom>
              <a:avLst/>
              <a:gdLst/>
              <a:ahLst/>
              <a:cxnLst/>
              <a:rect l="l" t="t" r="r" b="b"/>
              <a:pathLst>
                <a:path w="5876290" h="472439">
                  <a:moveTo>
                    <a:pt x="0" y="78739"/>
                  </a:moveTo>
                  <a:lnTo>
                    <a:pt x="6186" y="48059"/>
                  </a:lnTo>
                  <a:lnTo>
                    <a:pt x="23056" y="23034"/>
                  </a:lnTo>
                  <a:lnTo>
                    <a:pt x="48081" y="6177"/>
                  </a:lnTo>
                  <a:lnTo>
                    <a:pt x="78727" y="0"/>
                  </a:lnTo>
                  <a:lnTo>
                    <a:pt x="5797549" y="0"/>
                  </a:lnTo>
                  <a:lnTo>
                    <a:pt x="5828176" y="6177"/>
                  </a:lnTo>
                  <a:lnTo>
                    <a:pt x="5853207" y="23034"/>
                  </a:lnTo>
                  <a:lnTo>
                    <a:pt x="5870094" y="48059"/>
                  </a:lnTo>
                  <a:lnTo>
                    <a:pt x="5876290" y="78739"/>
                  </a:lnTo>
                  <a:lnTo>
                    <a:pt x="5876290" y="393585"/>
                  </a:lnTo>
                  <a:lnTo>
                    <a:pt x="5870094" y="424226"/>
                  </a:lnTo>
                  <a:lnTo>
                    <a:pt x="5853207" y="449251"/>
                  </a:lnTo>
                  <a:lnTo>
                    <a:pt x="5828176" y="466125"/>
                  </a:lnTo>
                  <a:lnTo>
                    <a:pt x="5797549" y="472313"/>
                  </a:lnTo>
                  <a:lnTo>
                    <a:pt x="78727" y="472313"/>
                  </a:lnTo>
                  <a:lnTo>
                    <a:pt x="48081" y="466125"/>
                  </a:lnTo>
                  <a:lnTo>
                    <a:pt x="23056" y="449251"/>
                  </a:lnTo>
                  <a:lnTo>
                    <a:pt x="6186" y="424226"/>
                  </a:lnTo>
                  <a:lnTo>
                    <a:pt x="0" y="393585"/>
                  </a:lnTo>
                  <a:lnTo>
                    <a:pt x="0" y="787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30960" y="3635502"/>
            <a:ext cx="6680200" cy="96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Segoe UI"/>
                <a:cs typeface="Segoe UI"/>
              </a:rPr>
              <a:t>Project</a:t>
            </a:r>
            <a:r>
              <a:rPr sz="1600" b="1" spc="-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Segoe UI"/>
                <a:cs typeface="Segoe UI"/>
              </a:rPr>
              <a:t>Manager</a:t>
            </a:r>
            <a:endParaRPr sz="1600">
              <a:latin typeface="Segoe UI"/>
              <a:cs typeface="Segoe UI"/>
            </a:endParaRPr>
          </a:p>
          <a:p>
            <a:pPr marL="184785" marR="5080" indent="-172720">
              <a:lnSpc>
                <a:spcPct val="100000"/>
              </a:lnSpc>
              <a:spcBef>
                <a:spcPts val="1660"/>
              </a:spcBef>
              <a:buChar char="•"/>
              <a:tabLst>
                <a:tab pos="185420" algn="l"/>
              </a:tabLst>
            </a:pPr>
            <a:r>
              <a:rPr sz="1600" dirty="0">
                <a:latin typeface="Segoe UI"/>
                <a:cs typeface="Segoe UI"/>
              </a:rPr>
              <a:t>The</a:t>
            </a:r>
            <a:r>
              <a:rPr sz="1600" spc="-45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Person</a:t>
            </a:r>
            <a:r>
              <a:rPr sz="1600" spc="-4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assigned</a:t>
            </a:r>
            <a:r>
              <a:rPr sz="1600" spc="-2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by</a:t>
            </a:r>
            <a:r>
              <a:rPr sz="1600" spc="-5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the</a:t>
            </a:r>
            <a:r>
              <a:rPr sz="1600" spc="-4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Performing</a:t>
            </a:r>
            <a:r>
              <a:rPr sz="1600" spc="-35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Organization</a:t>
            </a:r>
            <a:r>
              <a:rPr sz="1600" spc="-1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to</a:t>
            </a:r>
            <a:r>
              <a:rPr sz="1600" spc="-4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lead</a:t>
            </a:r>
            <a:r>
              <a:rPr sz="1600" spc="-5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the</a:t>
            </a:r>
            <a:r>
              <a:rPr sz="1600" spc="-4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team</a:t>
            </a:r>
            <a:r>
              <a:rPr sz="1600" spc="-45" dirty="0">
                <a:latin typeface="Segoe UI"/>
                <a:cs typeface="Segoe UI"/>
              </a:rPr>
              <a:t> </a:t>
            </a:r>
            <a:r>
              <a:rPr sz="1600" spc="-25" dirty="0">
                <a:latin typeface="Segoe UI"/>
                <a:cs typeface="Segoe UI"/>
              </a:rPr>
              <a:t>to </a:t>
            </a:r>
            <a:r>
              <a:rPr sz="1600" dirty="0">
                <a:latin typeface="Segoe UI"/>
                <a:cs typeface="Segoe UI"/>
              </a:rPr>
              <a:t>achieve</a:t>
            </a:r>
            <a:r>
              <a:rPr sz="1600" spc="-6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the</a:t>
            </a:r>
            <a:r>
              <a:rPr sz="1600" spc="-5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project</a:t>
            </a:r>
            <a:r>
              <a:rPr sz="1600" spc="-40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Objectives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7"/>
            <a:ext cx="9144000" cy="5126990"/>
          </a:xfrm>
          <a:custGeom>
            <a:avLst/>
            <a:gdLst/>
            <a:ahLst/>
            <a:cxnLst/>
            <a:rect l="l" t="t" r="r" b="b"/>
            <a:pathLst>
              <a:path w="9144000" h="5126990">
                <a:moveTo>
                  <a:pt x="9144000" y="0"/>
                </a:moveTo>
                <a:lnTo>
                  <a:pt x="0" y="0"/>
                </a:lnTo>
                <a:lnTo>
                  <a:pt x="0" y="5126863"/>
                </a:lnTo>
                <a:lnTo>
                  <a:pt x="9144000" y="5126863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1308" y="2264740"/>
            <a:ext cx="4961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2.</a:t>
            </a:r>
            <a:r>
              <a:rPr sz="3600" spc="-25" dirty="0"/>
              <a:t> </a:t>
            </a:r>
            <a:r>
              <a:rPr sz="3600" dirty="0"/>
              <a:t>Program</a:t>
            </a:r>
            <a:r>
              <a:rPr sz="3600" spc="-10" dirty="0"/>
              <a:t> </a:t>
            </a:r>
            <a:r>
              <a:rPr sz="3600" dirty="0"/>
              <a:t>&amp;</a:t>
            </a:r>
            <a:r>
              <a:rPr sz="3600" spc="-25" dirty="0"/>
              <a:t> </a:t>
            </a:r>
            <a:r>
              <a:rPr sz="3600" spc="-10" dirty="0"/>
              <a:t>Portfolio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50" y="86994"/>
            <a:ext cx="3506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>
                <a:latin typeface="Segoe UI"/>
                <a:cs typeface="Segoe UI"/>
              </a:rPr>
              <a:t>Program</a:t>
            </a:r>
            <a:r>
              <a:rPr spc="-110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241" y="884300"/>
            <a:ext cx="5478145" cy="349757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4965" marR="5080" indent="-342265">
              <a:lnSpc>
                <a:spcPts val="2380"/>
              </a:lnSpc>
              <a:spcBef>
                <a:spcPts val="39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  <a:tab pos="697865" algn="l"/>
                <a:tab pos="989330" algn="l"/>
                <a:tab pos="1882775" algn="l"/>
                <a:tab pos="2277110" algn="l"/>
                <a:tab pos="3280410" algn="l"/>
                <a:tab pos="4406900" algn="l"/>
                <a:tab pos="5046980" algn="l"/>
              </a:tabLst>
            </a:pPr>
            <a:r>
              <a:rPr sz="2200" spc="-25" dirty="0">
                <a:latin typeface="Segoe UI"/>
                <a:cs typeface="Segoe UI"/>
              </a:rPr>
              <a:t>Is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50" dirty="0">
                <a:latin typeface="Segoe UI"/>
                <a:cs typeface="Segoe UI"/>
              </a:rPr>
              <a:t>a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group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35" dirty="0">
                <a:latin typeface="Segoe UI"/>
                <a:cs typeface="Segoe UI"/>
              </a:rPr>
              <a:t>of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related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10" dirty="0">
                <a:latin typeface="Segoe UI"/>
                <a:cs typeface="Segoe UI"/>
              </a:rPr>
              <a:t>projects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0" dirty="0">
                <a:latin typeface="Segoe UI"/>
                <a:cs typeface="Segoe UI"/>
              </a:rPr>
              <a:t>that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has </a:t>
            </a:r>
            <a:r>
              <a:rPr sz="2200" dirty="0">
                <a:latin typeface="Segoe UI"/>
                <a:cs typeface="Segoe UI"/>
              </a:rPr>
              <a:t>related</a:t>
            </a:r>
            <a:r>
              <a:rPr sz="2200" spc="-9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output</a:t>
            </a:r>
            <a:endParaRPr sz="22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29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Segoe UI"/>
                <a:cs typeface="Segoe UI"/>
              </a:rPr>
              <a:t>Attributes</a:t>
            </a:r>
            <a:endParaRPr sz="22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900" dirty="0">
                <a:latin typeface="Segoe UI"/>
                <a:cs typeface="Segoe UI"/>
              </a:rPr>
              <a:t>Decreased</a:t>
            </a:r>
            <a:r>
              <a:rPr sz="1900" spc="-114" dirty="0">
                <a:latin typeface="Segoe UI"/>
                <a:cs typeface="Segoe UI"/>
              </a:rPr>
              <a:t> </a:t>
            </a:r>
            <a:r>
              <a:rPr sz="1900" spc="-20" dirty="0">
                <a:latin typeface="Segoe UI"/>
                <a:cs typeface="Segoe UI"/>
              </a:rPr>
              <a:t>risk</a:t>
            </a:r>
            <a:endParaRPr sz="19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229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900" dirty="0">
                <a:latin typeface="Segoe UI"/>
                <a:cs typeface="Segoe UI"/>
              </a:rPr>
              <a:t>Economics</a:t>
            </a:r>
            <a:r>
              <a:rPr sz="1900" spc="-7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of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spc="-20" dirty="0">
                <a:latin typeface="Segoe UI"/>
                <a:cs typeface="Segoe UI"/>
              </a:rPr>
              <a:t>scale</a:t>
            </a:r>
            <a:endParaRPr sz="1900">
              <a:latin typeface="Segoe UI"/>
              <a:cs typeface="Segoe UI"/>
            </a:endParaRPr>
          </a:p>
          <a:p>
            <a:pPr marL="756285" lvl="1" indent="-287020">
              <a:lnSpc>
                <a:spcPts val="2165"/>
              </a:lnSpc>
              <a:spcBef>
                <a:spcPts val="225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900" dirty="0">
                <a:latin typeface="Segoe UI"/>
                <a:cs typeface="Segoe UI"/>
              </a:rPr>
              <a:t>Align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projects</a:t>
            </a:r>
            <a:r>
              <a:rPr sz="1900" spc="-7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direction</a:t>
            </a:r>
            <a:r>
              <a:rPr sz="1900" spc="-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&amp;</a:t>
            </a:r>
            <a:r>
              <a:rPr sz="1900" spc="-8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improve</a:t>
            </a:r>
            <a:r>
              <a:rPr sz="1900" spc="-65" dirty="0">
                <a:latin typeface="Segoe UI"/>
                <a:cs typeface="Segoe UI"/>
              </a:rPr>
              <a:t> </a:t>
            </a:r>
            <a:r>
              <a:rPr sz="1900" spc="-25" dirty="0">
                <a:latin typeface="Segoe UI"/>
                <a:cs typeface="Segoe UI"/>
              </a:rPr>
              <a:t>co-</a:t>
            </a:r>
            <a:endParaRPr sz="1900">
              <a:latin typeface="Segoe UI"/>
              <a:cs typeface="Segoe UI"/>
            </a:endParaRPr>
          </a:p>
          <a:p>
            <a:pPr marL="756285">
              <a:lnSpc>
                <a:spcPts val="2165"/>
              </a:lnSpc>
            </a:pPr>
            <a:r>
              <a:rPr sz="1900" spc="-10" dirty="0">
                <a:latin typeface="Segoe UI"/>
                <a:cs typeface="Segoe UI"/>
              </a:rPr>
              <a:t>ordination</a:t>
            </a:r>
            <a:endParaRPr sz="1900">
              <a:latin typeface="Segoe UI"/>
              <a:cs typeface="Segoe UI"/>
            </a:endParaRPr>
          </a:p>
          <a:p>
            <a:pPr marL="756285" marR="661035" lvl="1" indent="-287020">
              <a:lnSpc>
                <a:spcPts val="2050"/>
              </a:lnSpc>
              <a:spcBef>
                <a:spcPts val="49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900" dirty="0">
                <a:latin typeface="Segoe UI"/>
                <a:cs typeface="Segoe UI"/>
              </a:rPr>
              <a:t>Focus</a:t>
            </a:r>
            <a:r>
              <a:rPr sz="1900" spc="-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on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spc="-20" dirty="0">
                <a:latin typeface="Segoe UI"/>
                <a:cs typeface="Segoe UI"/>
              </a:rPr>
              <a:t>inter-</a:t>
            </a:r>
            <a:r>
              <a:rPr sz="1900" dirty="0">
                <a:latin typeface="Segoe UI"/>
                <a:cs typeface="Segoe UI"/>
              </a:rPr>
              <a:t>dependencies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between projects</a:t>
            </a:r>
            <a:endParaRPr sz="1900">
              <a:latin typeface="Segoe UI"/>
              <a:cs typeface="Segoe UI"/>
            </a:endParaRPr>
          </a:p>
          <a:p>
            <a:pPr marL="354965" marR="282575" indent="-342265">
              <a:lnSpc>
                <a:spcPts val="2380"/>
              </a:lnSpc>
              <a:spcBef>
                <a:spcPts val="53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Segoe UI"/>
                <a:cs typeface="Segoe UI"/>
              </a:rPr>
              <a:t>Need</a:t>
            </a:r>
            <a:r>
              <a:rPr sz="2200" b="1" spc="-10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program</a:t>
            </a:r>
            <a:r>
              <a:rPr sz="2200" spc="-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manager’s</a:t>
            </a:r>
            <a:r>
              <a:rPr sz="2200" spc="-8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coordination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management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activities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17306" y="2622423"/>
            <a:ext cx="550545" cy="628650"/>
            <a:chOff x="7917306" y="2622423"/>
            <a:chExt cx="550545" cy="628650"/>
          </a:xfrm>
        </p:grpSpPr>
        <p:sp>
          <p:nvSpPr>
            <p:cNvPr id="5" name="object 5"/>
            <p:cNvSpPr/>
            <p:nvPr/>
          </p:nvSpPr>
          <p:spPr>
            <a:xfrm>
              <a:off x="7930006" y="2635123"/>
              <a:ext cx="525145" cy="603250"/>
            </a:xfrm>
            <a:custGeom>
              <a:avLst/>
              <a:gdLst/>
              <a:ahLst/>
              <a:cxnLst/>
              <a:rect l="l" t="t" r="r" b="b"/>
              <a:pathLst>
                <a:path w="525145" h="603250">
                  <a:moveTo>
                    <a:pt x="262382" y="0"/>
                  </a:moveTo>
                  <a:lnTo>
                    <a:pt x="0" y="131190"/>
                  </a:lnTo>
                  <a:lnTo>
                    <a:pt x="0" y="472058"/>
                  </a:lnTo>
                  <a:lnTo>
                    <a:pt x="262382" y="603250"/>
                  </a:lnTo>
                  <a:lnTo>
                    <a:pt x="524891" y="472058"/>
                  </a:lnTo>
                  <a:lnTo>
                    <a:pt x="524891" y="131190"/>
                  </a:lnTo>
                  <a:lnTo>
                    <a:pt x="26238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0006" y="2635123"/>
              <a:ext cx="525145" cy="603250"/>
            </a:xfrm>
            <a:custGeom>
              <a:avLst/>
              <a:gdLst/>
              <a:ahLst/>
              <a:cxnLst/>
              <a:rect l="l" t="t" r="r" b="b"/>
              <a:pathLst>
                <a:path w="525145" h="603250">
                  <a:moveTo>
                    <a:pt x="262382" y="0"/>
                  </a:moveTo>
                  <a:lnTo>
                    <a:pt x="524891" y="131190"/>
                  </a:lnTo>
                  <a:lnTo>
                    <a:pt x="524891" y="472058"/>
                  </a:lnTo>
                  <a:lnTo>
                    <a:pt x="262382" y="603250"/>
                  </a:lnTo>
                  <a:lnTo>
                    <a:pt x="0" y="472058"/>
                  </a:lnTo>
                  <a:lnTo>
                    <a:pt x="0" y="131190"/>
                  </a:lnTo>
                  <a:lnTo>
                    <a:pt x="262382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52943" y="2811906"/>
            <a:ext cx="28194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10"/>
              </a:lnSpc>
              <a:spcBef>
                <a:spcPts val="95"/>
              </a:spcBef>
            </a:pP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700">
              <a:latin typeface="Calibri"/>
              <a:cs typeface="Calibri"/>
            </a:endParaRPr>
          </a:p>
          <a:p>
            <a:pPr algn="ctr">
              <a:lnSpc>
                <a:spcPts val="810"/>
              </a:lnSpc>
            </a:pP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50506" y="2622423"/>
            <a:ext cx="550545" cy="628650"/>
            <a:chOff x="7350506" y="2622423"/>
            <a:chExt cx="550545" cy="628650"/>
          </a:xfrm>
        </p:grpSpPr>
        <p:sp>
          <p:nvSpPr>
            <p:cNvPr id="9" name="object 9"/>
            <p:cNvSpPr/>
            <p:nvPr/>
          </p:nvSpPr>
          <p:spPr>
            <a:xfrm>
              <a:off x="7363206" y="2635123"/>
              <a:ext cx="525145" cy="603250"/>
            </a:xfrm>
            <a:custGeom>
              <a:avLst/>
              <a:gdLst/>
              <a:ahLst/>
              <a:cxnLst/>
              <a:rect l="l" t="t" r="r" b="b"/>
              <a:pathLst>
                <a:path w="525145" h="603250">
                  <a:moveTo>
                    <a:pt x="262382" y="0"/>
                  </a:moveTo>
                  <a:lnTo>
                    <a:pt x="0" y="131190"/>
                  </a:lnTo>
                  <a:lnTo>
                    <a:pt x="0" y="472058"/>
                  </a:lnTo>
                  <a:lnTo>
                    <a:pt x="262382" y="603250"/>
                  </a:lnTo>
                  <a:lnTo>
                    <a:pt x="524764" y="472058"/>
                  </a:lnTo>
                  <a:lnTo>
                    <a:pt x="524764" y="131190"/>
                  </a:lnTo>
                  <a:lnTo>
                    <a:pt x="262382" y="0"/>
                  </a:lnTo>
                  <a:close/>
                </a:path>
              </a:pathLst>
            </a:custGeom>
            <a:solidFill>
              <a:srgbClr val="BE6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63206" y="2635123"/>
              <a:ext cx="525145" cy="603250"/>
            </a:xfrm>
            <a:custGeom>
              <a:avLst/>
              <a:gdLst/>
              <a:ahLst/>
              <a:cxnLst/>
              <a:rect l="l" t="t" r="r" b="b"/>
              <a:pathLst>
                <a:path w="525145" h="603250">
                  <a:moveTo>
                    <a:pt x="262382" y="0"/>
                  </a:moveTo>
                  <a:lnTo>
                    <a:pt x="524764" y="131190"/>
                  </a:lnTo>
                  <a:lnTo>
                    <a:pt x="524764" y="472058"/>
                  </a:lnTo>
                  <a:lnTo>
                    <a:pt x="262382" y="603250"/>
                  </a:lnTo>
                  <a:lnTo>
                    <a:pt x="0" y="472058"/>
                  </a:lnTo>
                  <a:lnTo>
                    <a:pt x="0" y="131190"/>
                  </a:lnTo>
                  <a:lnTo>
                    <a:pt x="262382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41183" y="2850896"/>
            <a:ext cx="3695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FFFFFF"/>
                </a:solidFill>
                <a:latin typeface="Calibri"/>
                <a:cs typeface="Calibri"/>
              </a:rPr>
              <a:t>Project4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32827" y="3134486"/>
            <a:ext cx="550545" cy="628650"/>
            <a:chOff x="7632827" y="3134486"/>
            <a:chExt cx="550545" cy="628650"/>
          </a:xfrm>
        </p:grpSpPr>
        <p:sp>
          <p:nvSpPr>
            <p:cNvPr id="13" name="object 13"/>
            <p:cNvSpPr/>
            <p:nvPr/>
          </p:nvSpPr>
          <p:spPr>
            <a:xfrm>
              <a:off x="7645527" y="3147186"/>
              <a:ext cx="525145" cy="603250"/>
            </a:xfrm>
            <a:custGeom>
              <a:avLst/>
              <a:gdLst/>
              <a:ahLst/>
              <a:cxnLst/>
              <a:rect l="l" t="t" r="r" b="b"/>
              <a:pathLst>
                <a:path w="525145" h="603250">
                  <a:moveTo>
                    <a:pt x="262381" y="0"/>
                  </a:moveTo>
                  <a:lnTo>
                    <a:pt x="0" y="131190"/>
                  </a:lnTo>
                  <a:lnTo>
                    <a:pt x="0" y="472059"/>
                  </a:lnTo>
                  <a:lnTo>
                    <a:pt x="262381" y="603250"/>
                  </a:lnTo>
                  <a:lnTo>
                    <a:pt x="524764" y="472059"/>
                  </a:lnTo>
                  <a:lnTo>
                    <a:pt x="524764" y="131190"/>
                  </a:lnTo>
                  <a:lnTo>
                    <a:pt x="262381" y="0"/>
                  </a:lnTo>
                  <a:close/>
                </a:path>
              </a:pathLst>
            </a:custGeom>
            <a:solidFill>
              <a:srgbClr val="BD8D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45527" y="3147186"/>
              <a:ext cx="525145" cy="603250"/>
            </a:xfrm>
            <a:custGeom>
              <a:avLst/>
              <a:gdLst/>
              <a:ahLst/>
              <a:cxnLst/>
              <a:rect l="l" t="t" r="r" b="b"/>
              <a:pathLst>
                <a:path w="525145" h="603250">
                  <a:moveTo>
                    <a:pt x="262381" y="0"/>
                  </a:moveTo>
                  <a:lnTo>
                    <a:pt x="524764" y="131190"/>
                  </a:lnTo>
                  <a:lnTo>
                    <a:pt x="524764" y="472059"/>
                  </a:lnTo>
                  <a:lnTo>
                    <a:pt x="262381" y="603250"/>
                  </a:lnTo>
                  <a:lnTo>
                    <a:pt x="0" y="472059"/>
                  </a:lnTo>
                  <a:lnTo>
                    <a:pt x="0" y="131190"/>
                  </a:lnTo>
                  <a:lnTo>
                    <a:pt x="262381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745348" y="3372992"/>
            <a:ext cx="3263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Project2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199628" y="3134486"/>
            <a:ext cx="550545" cy="628650"/>
            <a:chOff x="8199628" y="3134486"/>
            <a:chExt cx="550545" cy="628650"/>
          </a:xfrm>
        </p:grpSpPr>
        <p:sp>
          <p:nvSpPr>
            <p:cNvPr id="17" name="object 17"/>
            <p:cNvSpPr/>
            <p:nvPr/>
          </p:nvSpPr>
          <p:spPr>
            <a:xfrm>
              <a:off x="8212328" y="3147186"/>
              <a:ext cx="525145" cy="603250"/>
            </a:xfrm>
            <a:custGeom>
              <a:avLst/>
              <a:gdLst/>
              <a:ahLst/>
              <a:cxnLst/>
              <a:rect l="l" t="t" r="r" b="b"/>
              <a:pathLst>
                <a:path w="525145" h="603250">
                  <a:moveTo>
                    <a:pt x="262381" y="0"/>
                  </a:moveTo>
                  <a:lnTo>
                    <a:pt x="0" y="131190"/>
                  </a:lnTo>
                  <a:lnTo>
                    <a:pt x="0" y="472059"/>
                  </a:lnTo>
                  <a:lnTo>
                    <a:pt x="262381" y="603250"/>
                  </a:lnTo>
                  <a:lnTo>
                    <a:pt x="524891" y="472059"/>
                  </a:lnTo>
                  <a:lnTo>
                    <a:pt x="524891" y="131190"/>
                  </a:lnTo>
                  <a:lnTo>
                    <a:pt x="262381" y="0"/>
                  </a:lnTo>
                  <a:close/>
                </a:path>
              </a:pathLst>
            </a:custGeom>
            <a:solidFill>
              <a:srgbClr val="BCA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12328" y="3147186"/>
              <a:ext cx="525145" cy="603250"/>
            </a:xfrm>
            <a:custGeom>
              <a:avLst/>
              <a:gdLst/>
              <a:ahLst/>
              <a:cxnLst/>
              <a:rect l="l" t="t" r="r" b="b"/>
              <a:pathLst>
                <a:path w="525145" h="603250">
                  <a:moveTo>
                    <a:pt x="262381" y="0"/>
                  </a:moveTo>
                  <a:lnTo>
                    <a:pt x="524891" y="131190"/>
                  </a:lnTo>
                  <a:lnTo>
                    <a:pt x="524891" y="472059"/>
                  </a:lnTo>
                  <a:lnTo>
                    <a:pt x="262381" y="603250"/>
                  </a:lnTo>
                  <a:lnTo>
                    <a:pt x="0" y="472059"/>
                  </a:lnTo>
                  <a:lnTo>
                    <a:pt x="0" y="131190"/>
                  </a:lnTo>
                  <a:lnTo>
                    <a:pt x="262381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290306" y="3362959"/>
            <a:ext cx="3695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FFFFFF"/>
                </a:solidFill>
                <a:latin typeface="Calibri"/>
                <a:cs typeface="Calibri"/>
              </a:rPr>
              <a:t>Project6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17306" y="3646551"/>
            <a:ext cx="550545" cy="628650"/>
            <a:chOff x="7917306" y="3646551"/>
            <a:chExt cx="550545" cy="628650"/>
          </a:xfrm>
        </p:grpSpPr>
        <p:sp>
          <p:nvSpPr>
            <p:cNvPr id="21" name="object 21"/>
            <p:cNvSpPr/>
            <p:nvPr/>
          </p:nvSpPr>
          <p:spPr>
            <a:xfrm>
              <a:off x="7930006" y="3659251"/>
              <a:ext cx="525145" cy="603250"/>
            </a:xfrm>
            <a:custGeom>
              <a:avLst/>
              <a:gdLst/>
              <a:ahLst/>
              <a:cxnLst/>
              <a:rect l="l" t="t" r="r" b="b"/>
              <a:pathLst>
                <a:path w="525145" h="603250">
                  <a:moveTo>
                    <a:pt x="262382" y="0"/>
                  </a:moveTo>
                  <a:lnTo>
                    <a:pt x="0" y="131190"/>
                  </a:lnTo>
                  <a:lnTo>
                    <a:pt x="0" y="472033"/>
                  </a:lnTo>
                  <a:lnTo>
                    <a:pt x="262382" y="603237"/>
                  </a:lnTo>
                  <a:lnTo>
                    <a:pt x="524891" y="472033"/>
                  </a:lnTo>
                  <a:lnTo>
                    <a:pt x="524891" y="131190"/>
                  </a:lnTo>
                  <a:lnTo>
                    <a:pt x="262382" y="0"/>
                  </a:lnTo>
                  <a:close/>
                </a:path>
              </a:pathLst>
            </a:custGeom>
            <a:solidFill>
              <a:srgbClr val="B5BB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30006" y="3659251"/>
              <a:ext cx="525145" cy="603250"/>
            </a:xfrm>
            <a:custGeom>
              <a:avLst/>
              <a:gdLst/>
              <a:ahLst/>
              <a:cxnLst/>
              <a:rect l="l" t="t" r="r" b="b"/>
              <a:pathLst>
                <a:path w="525145" h="603250">
                  <a:moveTo>
                    <a:pt x="262382" y="0"/>
                  </a:moveTo>
                  <a:lnTo>
                    <a:pt x="524891" y="131190"/>
                  </a:lnTo>
                  <a:lnTo>
                    <a:pt x="524891" y="472033"/>
                  </a:lnTo>
                  <a:lnTo>
                    <a:pt x="262382" y="603237"/>
                  </a:lnTo>
                  <a:lnTo>
                    <a:pt x="0" y="472033"/>
                  </a:lnTo>
                  <a:lnTo>
                    <a:pt x="0" y="131190"/>
                  </a:lnTo>
                  <a:lnTo>
                    <a:pt x="262382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052943" y="3836314"/>
            <a:ext cx="281940" cy="23114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17475" marR="5080" indent="-105410">
              <a:lnSpc>
                <a:spcPts val="780"/>
              </a:lnSpc>
              <a:spcBef>
                <a:spcPts val="170"/>
              </a:spcBef>
            </a:pP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7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350506" y="3646551"/>
            <a:ext cx="550545" cy="628650"/>
            <a:chOff x="7350506" y="3646551"/>
            <a:chExt cx="550545" cy="628650"/>
          </a:xfrm>
        </p:grpSpPr>
        <p:sp>
          <p:nvSpPr>
            <p:cNvPr id="25" name="object 25"/>
            <p:cNvSpPr/>
            <p:nvPr/>
          </p:nvSpPr>
          <p:spPr>
            <a:xfrm>
              <a:off x="7363206" y="3659251"/>
              <a:ext cx="525145" cy="603250"/>
            </a:xfrm>
            <a:custGeom>
              <a:avLst/>
              <a:gdLst/>
              <a:ahLst/>
              <a:cxnLst/>
              <a:rect l="l" t="t" r="r" b="b"/>
              <a:pathLst>
                <a:path w="525145" h="603250">
                  <a:moveTo>
                    <a:pt x="262382" y="0"/>
                  </a:moveTo>
                  <a:lnTo>
                    <a:pt x="0" y="131190"/>
                  </a:lnTo>
                  <a:lnTo>
                    <a:pt x="0" y="472033"/>
                  </a:lnTo>
                  <a:lnTo>
                    <a:pt x="262382" y="603237"/>
                  </a:lnTo>
                  <a:lnTo>
                    <a:pt x="524764" y="472033"/>
                  </a:lnTo>
                  <a:lnTo>
                    <a:pt x="524764" y="131190"/>
                  </a:lnTo>
                  <a:lnTo>
                    <a:pt x="26238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63206" y="3659251"/>
              <a:ext cx="525145" cy="603250"/>
            </a:xfrm>
            <a:custGeom>
              <a:avLst/>
              <a:gdLst/>
              <a:ahLst/>
              <a:cxnLst/>
              <a:rect l="l" t="t" r="r" b="b"/>
              <a:pathLst>
                <a:path w="525145" h="603250">
                  <a:moveTo>
                    <a:pt x="262382" y="0"/>
                  </a:moveTo>
                  <a:lnTo>
                    <a:pt x="524764" y="131190"/>
                  </a:lnTo>
                  <a:lnTo>
                    <a:pt x="524764" y="472033"/>
                  </a:lnTo>
                  <a:lnTo>
                    <a:pt x="262382" y="603237"/>
                  </a:lnTo>
                  <a:lnTo>
                    <a:pt x="0" y="472033"/>
                  </a:lnTo>
                  <a:lnTo>
                    <a:pt x="0" y="131190"/>
                  </a:lnTo>
                  <a:lnTo>
                    <a:pt x="262382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441183" y="3875023"/>
            <a:ext cx="3702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FFFFFF"/>
                </a:solidFill>
                <a:latin typeface="Calibri"/>
                <a:cs typeface="Calibri"/>
              </a:rPr>
              <a:t>Project7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916676" y="1249946"/>
            <a:ext cx="1607185" cy="2363470"/>
            <a:chOff x="5916676" y="1249946"/>
            <a:chExt cx="1607185" cy="2363470"/>
          </a:xfrm>
        </p:grpSpPr>
        <p:sp>
          <p:nvSpPr>
            <p:cNvPr id="29" name="object 29"/>
            <p:cNvSpPr/>
            <p:nvPr/>
          </p:nvSpPr>
          <p:spPr>
            <a:xfrm>
              <a:off x="6322187" y="1753742"/>
              <a:ext cx="1188720" cy="206375"/>
            </a:xfrm>
            <a:custGeom>
              <a:avLst/>
              <a:gdLst/>
              <a:ahLst/>
              <a:cxnLst/>
              <a:rect l="l" t="t" r="r" b="b"/>
              <a:pathLst>
                <a:path w="1188720" h="206375">
                  <a:moveTo>
                    <a:pt x="594233" y="0"/>
                  </a:moveTo>
                  <a:lnTo>
                    <a:pt x="594233" y="103124"/>
                  </a:lnTo>
                  <a:lnTo>
                    <a:pt x="1188465" y="103124"/>
                  </a:lnTo>
                  <a:lnTo>
                    <a:pt x="1188465" y="206248"/>
                  </a:lnTo>
                </a:path>
                <a:path w="1188720" h="206375">
                  <a:moveTo>
                    <a:pt x="594233" y="0"/>
                  </a:moveTo>
                  <a:lnTo>
                    <a:pt x="594233" y="103124"/>
                  </a:lnTo>
                  <a:lnTo>
                    <a:pt x="0" y="103124"/>
                  </a:lnTo>
                  <a:lnTo>
                    <a:pt x="0" y="206248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25438" y="1262646"/>
              <a:ext cx="982344" cy="491490"/>
            </a:xfrm>
            <a:custGeom>
              <a:avLst/>
              <a:gdLst/>
              <a:ahLst/>
              <a:cxnLst/>
              <a:rect l="l" t="t" r="r" b="b"/>
              <a:pathLst>
                <a:path w="982345" h="491489">
                  <a:moveTo>
                    <a:pt x="982192" y="0"/>
                  </a:moveTo>
                  <a:lnTo>
                    <a:pt x="0" y="0"/>
                  </a:lnTo>
                  <a:lnTo>
                    <a:pt x="0" y="491096"/>
                  </a:lnTo>
                  <a:lnTo>
                    <a:pt x="982192" y="491096"/>
                  </a:lnTo>
                  <a:lnTo>
                    <a:pt x="9821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25438" y="1262646"/>
              <a:ext cx="982344" cy="491490"/>
            </a:xfrm>
            <a:custGeom>
              <a:avLst/>
              <a:gdLst/>
              <a:ahLst/>
              <a:cxnLst/>
              <a:rect l="l" t="t" r="r" b="b"/>
              <a:pathLst>
                <a:path w="982345" h="491489">
                  <a:moveTo>
                    <a:pt x="0" y="491096"/>
                  </a:moveTo>
                  <a:lnTo>
                    <a:pt x="982192" y="491096"/>
                  </a:lnTo>
                  <a:lnTo>
                    <a:pt x="982192" y="0"/>
                  </a:lnTo>
                  <a:lnTo>
                    <a:pt x="0" y="0"/>
                  </a:lnTo>
                  <a:lnTo>
                    <a:pt x="0" y="49109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29376" y="2451100"/>
              <a:ext cx="147320" cy="1149350"/>
            </a:xfrm>
            <a:custGeom>
              <a:avLst/>
              <a:gdLst/>
              <a:ahLst/>
              <a:cxnLst/>
              <a:rect l="l" t="t" r="r" b="b"/>
              <a:pathLst>
                <a:path w="147320" h="1149350">
                  <a:moveTo>
                    <a:pt x="0" y="0"/>
                  </a:moveTo>
                  <a:lnTo>
                    <a:pt x="0" y="1149223"/>
                  </a:lnTo>
                  <a:lnTo>
                    <a:pt x="147320" y="1149223"/>
                  </a:lnTo>
                </a:path>
                <a:path w="147320" h="1149350">
                  <a:moveTo>
                    <a:pt x="0" y="0"/>
                  </a:moveTo>
                  <a:lnTo>
                    <a:pt x="0" y="451866"/>
                  </a:lnTo>
                  <a:lnTo>
                    <a:pt x="147320" y="451866"/>
                  </a:lnTo>
                </a:path>
              </a:pathLst>
            </a:custGeom>
            <a:ln w="25400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425438" y="1262646"/>
            <a:ext cx="982344" cy="49149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78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818504" y="1947303"/>
            <a:ext cx="1007744" cy="516890"/>
            <a:chOff x="5818504" y="1947303"/>
            <a:chExt cx="1007744" cy="516890"/>
          </a:xfrm>
        </p:grpSpPr>
        <p:sp>
          <p:nvSpPr>
            <p:cNvPr id="35" name="object 35"/>
            <p:cNvSpPr/>
            <p:nvPr/>
          </p:nvSpPr>
          <p:spPr>
            <a:xfrm>
              <a:off x="5831204" y="1960003"/>
              <a:ext cx="982344" cy="491490"/>
            </a:xfrm>
            <a:custGeom>
              <a:avLst/>
              <a:gdLst/>
              <a:ahLst/>
              <a:cxnLst/>
              <a:rect l="l" t="t" r="r" b="b"/>
              <a:pathLst>
                <a:path w="982345" h="491489">
                  <a:moveTo>
                    <a:pt x="982192" y="0"/>
                  </a:moveTo>
                  <a:lnTo>
                    <a:pt x="0" y="0"/>
                  </a:lnTo>
                  <a:lnTo>
                    <a:pt x="0" y="491096"/>
                  </a:lnTo>
                  <a:lnTo>
                    <a:pt x="982192" y="491096"/>
                  </a:lnTo>
                  <a:lnTo>
                    <a:pt x="9821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31204" y="1960003"/>
              <a:ext cx="982344" cy="491490"/>
            </a:xfrm>
            <a:custGeom>
              <a:avLst/>
              <a:gdLst/>
              <a:ahLst/>
              <a:cxnLst/>
              <a:rect l="l" t="t" r="r" b="b"/>
              <a:pathLst>
                <a:path w="982345" h="491489">
                  <a:moveTo>
                    <a:pt x="0" y="491096"/>
                  </a:moveTo>
                  <a:lnTo>
                    <a:pt x="982192" y="491096"/>
                  </a:lnTo>
                  <a:lnTo>
                    <a:pt x="982192" y="0"/>
                  </a:lnTo>
                  <a:lnTo>
                    <a:pt x="0" y="0"/>
                  </a:lnTo>
                  <a:lnTo>
                    <a:pt x="0" y="49109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831204" y="1960003"/>
            <a:ext cx="982344" cy="4914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1605" marR="133350" indent="196215">
              <a:lnSpc>
                <a:spcPts val="1750"/>
              </a:lnSpc>
              <a:spcBef>
                <a:spcPts val="110"/>
              </a:spcBef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Sub Program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063996" y="2644660"/>
            <a:ext cx="1007744" cy="516890"/>
            <a:chOff x="6063996" y="2644660"/>
            <a:chExt cx="1007744" cy="516890"/>
          </a:xfrm>
        </p:grpSpPr>
        <p:sp>
          <p:nvSpPr>
            <p:cNvPr id="39" name="object 39"/>
            <p:cNvSpPr/>
            <p:nvPr/>
          </p:nvSpPr>
          <p:spPr>
            <a:xfrm>
              <a:off x="6076696" y="2657360"/>
              <a:ext cx="982344" cy="491490"/>
            </a:xfrm>
            <a:custGeom>
              <a:avLst/>
              <a:gdLst/>
              <a:ahLst/>
              <a:cxnLst/>
              <a:rect l="l" t="t" r="r" b="b"/>
              <a:pathLst>
                <a:path w="982345" h="491489">
                  <a:moveTo>
                    <a:pt x="982192" y="0"/>
                  </a:moveTo>
                  <a:lnTo>
                    <a:pt x="0" y="0"/>
                  </a:lnTo>
                  <a:lnTo>
                    <a:pt x="0" y="491096"/>
                  </a:lnTo>
                  <a:lnTo>
                    <a:pt x="982192" y="491096"/>
                  </a:lnTo>
                  <a:lnTo>
                    <a:pt x="9821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76696" y="2657360"/>
              <a:ext cx="982344" cy="491490"/>
            </a:xfrm>
            <a:custGeom>
              <a:avLst/>
              <a:gdLst/>
              <a:ahLst/>
              <a:cxnLst/>
              <a:rect l="l" t="t" r="r" b="b"/>
              <a:pathLst>
                <a:path w="982345" h="491489">
                  <a:moveTo>
                    <a:pt x="0" y="491096"/>
                  </a:moveTo>
                  <a:lnTo>
                    <a:pt x="982192" y="491096"/>
                  </a:lnTo>
                  <a:lnTo>
                    <a:pt x="982192" y="0"/>
                  </a:lnTo>
                  <a:lnTo>
                    <a:pt x="0" y="0"/>
                  </a:lnTo>
                  <a:lnTo>
                    <a:pt x="0" y="49109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076696" y="2657360"/>
            <a:ext cx="969644" cy="49149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7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063996" y="3342017"/>
            <a:ext cx="1007744" cy="516890"/>
            <a:chOff x="6063996" y="3342017"/>
            <a:chExt cx="1007744" cy="516890"/>
          </a:xfrm>
        </p:grpSpPr>
        <p:sp>
          <p:nvSpPr>
            <p:cNvPr id="43" name="object 43"/>
            <p:cNvSpPr/>
            <p:nvPr/>
          </p:nvSpPr>
          <p:spPr>
            <a:xfrm>
              <a:off x="6076696" y="3354717"/>
              <a:ext cx="982344" cy="491490"/>
            </a:xfrm>
            <a:custGeom>
              <a:avLst/>
              <a:gdLst/>
              <a:ahLst/>
              <a:cxnLst/>
              <a:rect l="l" t="t" r="r" b="b"/>
              <a:pathLst>
                <a:path w="982345" h="491489">
                  <a:moveTo>
                    <a:pt x="982192" y="0"/>
                  </a:moveTo>
                  <a:lnTo>
                    <a:pt x="0" y="0"/>
                  </a:lnTo>
                  <a:lnTo>
                    <a:pt x="0" y="491096"/>
                  </a:lnTo>
                  <a:lnTo>
                    <a:pt x="982192" y="491096"/>
                  </a:lnTo>
                  <a:lnTo>
                    <a:pt x="9821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76696" y="3354717"/>
              <a:ext cx="982344" cy="491490"/>
            </a:xfrm>
            <a:custGeom>
              <a:avLst/>
              <a:gdLst/>
              <a:ahLst/>
              <a:cxnLst/>
              <a:rect l="l" t="t" r="r" b="b"/>
              <a:pathLst>
                <a:path w="982345" h="491489">
                  <a:moveTo>
                    <a:pt x="0" y="491096"/>
                  </a:moveTo>
                  <a:lnTo>
                    <a:pt x="982192" y="491096"/>
                  </a:lnTo>
                  <a:lnTo>
                    <a:pt x="982192" y="0"/>
                  </a:lnTo>
                  <a:lnTo>
                    <a:pt x="0" y="0"/>
                  </a:lnTo>
                  <a:lnTo>
                    <a:pt x="0" y="49109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076696" y="3354717"/>
            <a:ext cx="969644" cy="4914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7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019543" y="1960003"/>
            <a:ext cx="982344" cy="491490"/>
          </a:xfrm>
          <a:custGeom>
            <a:avLst/>
            <a:gdLst/>
            <a:ahLst/>
            <a:cxnLst/>
            <a:rect l="l" t="t" r="r" b="b"/>
            <a:pathLst>
              <a:path w="982345" h="491489">
                <a:moveTo>
                  <a:pt x="0" y="491096"/>
                </a:moveTo>
                <a:lnTo>
                  <a:pt x="982192" y="491096"/>
                </a:lnTo>
                <a:lnTo>
                  <a:pt x="982192" y="0"/>
                </a:lnTo>
                <a:lnTo>
                  <a:pt x="0" y="0"/>
                </a:lnTo>
                <a:lnTo>
                  <a:pt x="0" y="49109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045773" y="1960003"/>
            <a:ext cx="956310" cy="49149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0033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7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8" y="0"/>
            <a:ext cx="9057861" cy="7212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4583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>
                <a:latin typeface="Segoe UI"/>
                <a:cs typeface="Segoe UI"/>
              </a:rPr>
              <a:t>Examples</a:t>
            </a:r>
            <a:r>
              <a:rPr spc="-10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about</a:t>
            </a:r>
            <a:r>
              <a:rPr spc="-100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program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800" y="911796"/>
            <a:ext cx="7391400" cy="38554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7" name="Rectangle 6"/>
          <p:cNvSpPr/>
          <p:nvPr/>
        </p:nvSpPr>
        <p:spPr>
          <a:xfrm>
            <a:off x="7467600" y="0"/>
            <a:ext cx="1676400" cy="66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8998"/>
            <a:ext cx="6635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99720">
              <a:lnSpc>
                <a:spcPct val="100000"/>
              </a:lnSpc>
              <a:spcBef>
                <a:spcPts val="100"/>
              </a:spcBef>
              <a:buChar char="&gt;"/>
              <a:tabLst>
                <a:tab pos="312420" algn="l"/>
              </a:tabLst>
            </a:pPr>
            <a:r>
              <a:rPr sz="2400" dirty="0"/>
              <a:t>Program</a:t>
            </a:r>
            <a:r>
              <a:rPr sz="2400" spc="-60" dirty="0"/>
              <a:t> </a:t>
            </a:r>
            <a:r>
              <a:rPr sz="2400" dirty="0"/>
              <a:t>Management</a:t>
            </a:r>
            <a:r>
              <a:rPr sz="2400" spc="-20" dirty="0"/>
              <a:t> </a:t>
            </a:r>
            <a:r>
              <a:rPr sz="2400" dirty="0"/>
              <a:t>vs</a:t>
            </a:r>
            <a:r>
              <a:rPr sz="2400" spc="-20" dirty="0"/>
              <a:t> </a:t>
            </a:r>
            <a:r>
              <a:rPr sz="2400" dirty="0"/>
              <a:t>Program</a:t>
            </a:r>
            <a:r>
              <a:rPr sz="2400" spc="-45" dirty="0"/>
              <a:t> </a:t>
            </a:r>
            <a:r>
              <a:rPr sz="2400" spc="-10" dirty="0"/>
              <a:t>Manager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79400" y="955166"/>
            <a:ext cx="8420100" cy="1853564"/>
            <a:chOff x="279400" y="955166"/>
            <a:chExt cx="8420100" cy="1853564"/>
          </a:xfrm>
        </p:grpSpPr>
        <p:sp>
          <p:nvSpPr>
            <p:cNvPr id="4" name="object 4"/>
            <p:cNvSpPr/>
            <p:nvPr/>
          </p:nvSpPr>
          <p:spPr>
            <a:xfrm>
              <a:off x="292100" y="1189227"/>
              <a:ext cx="8394700" cy="1606550"/>
            </a:xfrm>
            <a:custGeom>
              <a:avLst/>
              <a:gdLst/>
              <a:ahLst/>
              <a:cxnLst/>
              <a:rect l="l" t="t" r="r" b="b"/>
              <a:pathLst>
                <a:path w="8394700" h="1606550">
                  <a:moveTo>
                    <a:pt x="0" y="1606550"/>
                  </a:moveTo>
                  <a:lnTo>
                    <a:pt x="8394700" y="1606550"/>
                  </a:lnTo>
                  <a:lnTo>
                    <a:pt x="8394700" y="0"/>
                  </a:lnTo>
                  <a:lnTo>
                    <a:pt x="0" y="0"/>
                  </a:lnTo>
                  <a:lnTo>
                    <a:pt x="0" y="160655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834" y="967866"/>
              <a:ext cx="5876290" cy="443230"/>
            </a:xfrm>
            <a:custGeom>
              <a:avLst/>
              <a:gdLst/>
              <a:ahLst/>
              <a:cxnLst/>
              <a:rect l="l" t="t" r="r" b="b"/>
              <a:pathLst>
                <a:path w="5876290" h="443230">
                  <a:moveTo>
                    <a:pt x="5802503" y="0"/>
                  </a:moveTo>
                  <a:lnTo>
                    <a:pt x="73799" y="0"/>
                  </a:lnTo>
                  <a:lnTo>
                    <a:pt x="45075" y="5796"/>
                  </a:lnTo>
                  <a:lnTo>
                    <a:pt x="21616" y="21605"/>
                  </a:lnTo>
                  <a:lnTo>
                    <a:pt x="5800" y="45059"/>
                  </a:lnTo>
                  <a:lnTo>
                    <a:pt x="0" y="73787"/>
                  </a:lnTo>
                  <a:lnTo>
                    <a:pt x="0" y="368935"/>
                  </a:lnTo>
                  <a:lnTo>
                    <a:pt x="5800" y="397682"/>
                  </a:lnTo>
                  <a:lnTo>
                    <a:pt x="21616" y="421179"/>
                  </a:lnTo>
                  <a:lnTo>
                    <a:pt x="45075" y="437032"/>
                  </a:lnTo>
                  <a:lnTo>
                    <a:pt x="73799" y="442849"/>
                  </a:lnTo>
                  <a:lnTo>
                    <a:pt x="5802503" y="442849"/>
                  </a:lnTo>
                  <a:lnTo>
                    <a:pt x="5831230" y="437032"/>
                  </a:lnTo>
                  <a:lnTo>
                    <a:pt x="5854684" y="421179"/>
                  </a:lnTo>
                  <a:lnTo>
                    <a:pt x="5870493" y="397682"/>
                  </a:lnTo>
                  <a:lnTo>
                    <a:pt x="5876290" y="368935"/>
                  </a:lnTo>
                  <a:lnTo>
                    <a:pt x="5876290" y="73787"/>
                  </a:lnTo>
                  <a:lnTo>
                    <a:pt x="5870493" y="45059"/>
                  </a:lnTo>
                  <a:lnTo>
                    <a:pt x="5854684" y="21605"/>
                  </a:lnTo>
                  <a:lnTo>
                    <a:pt x="5831230" y="5796"/>
                  </a:lnTo>
                  <a:lnTo>
                    <a:pt x="58025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834" y="967866"/>
              <a:ext cx="5876290" cy="443230"/>
            </a:xfrm>
            <a:custGeom>
              <a:avLst/>
              <a:gdLst/>
              <a:ahLst/>
              <a:cxnLst/>
              <a:rect l="l" t="t" r="r" b="b"/>
              <a:pathLst>
                <a:path w="5876290" h="443230">
                  <a:moveTo>
                    <a:pt x="0" y="73787"/>
                  </a:moveTo>
                  <a:lnTo>
                    <a:pt x="5800" y="45059"/>
                  </a:lnTo>
                  <a:lnTo>
                    <a:pt x="21616" y="21605"/>
                  </a:lnTo>
                  <a:lnTo>
                    <a:pt x="45075" y="5796"/>
                  </a:lnTo>
                  <a:lnTo>
                    <a:pt x="73799" y="0"/>
                  </a:lnTo>
                  <a:lnTo>
                    <a:pt x="5802503" y="0"/>
                  </a:lnTo>
                  <a:lnTo>
                    <a:pt x="5831230" y="5796"/>
                  </a:lnTo>
                  <a:lnTo>
                    <a:pt x="5854684" y="21605"/>
                  </a:lnTo>
                  <a:lnTo>
                    <a:pt x="5870493" y="45059"/>
                  </a:lnTo>
                  <a:lnTo>
                    <a:pt x="5876290" y="73787"/>
                  </a:lnTo>
                  <a:lnTo>
                    <a:pt x="5876290" y="368935"/>
                  </a:lnTo>
                  <a:lnTo>
                    <a:pt x="5870493" y="397682"/>
                  </a:lnTo>
                  <a:lnTo>
                    <a:pt x="5854684" y="421179"/>
                  </a:lnTo>
                  <a:lnTo>
                    <a:pt x="5831230" y="437032"/>
                  </a:lnTo>
                  <a:lnTo>
                    <a:pt x="5802503" y="442849"/>
                  </a:lnTo>
                  <a:lnTo>
                    <a:pt x="73799" y="442849"/>
                  </a:lnTo>
                  <a:lnTo>
                    <a:pt x="45075" y="437032"/>
                  </a:lnTo>
                  <a:lnTo>
                    <a:pt x="21616" y="421179"/>
                  </a:lnTo>
                  <a:lnTo>
                    <a:pt x="5800" y="397682"/>
                  </a:lnTo>
                  <a:lnTo>
                    <a:pt x="0" y="368935"/>
                  </a:lnTo>
                  <a:lnTo>
                    <a:pt x="0" y="73787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79400" y="2864104"/>
            <a:ext cx="8420100" cy="1900555"/>
            <a:chOff x="279400" y="2864104"/>
            <a:chExt cx="8420100" cy="1900555"/>
          </a:xfrm>
        </p:grpSpPr>
        <p:sp>
          <p:nvSpPr>
            <p:cNvPr id="8" name="object 8"/>
            <p:cNvSpPr/>
            <p:nvPr/>
          </p:nvSpPr>
          <p:spPr>
            <a:xfrm>
              <a:off x="292100" y="3098114"/>
              <a:ext cx="8394700" cy="1654175"/>
            </a:xfrm>
            <a:custGeom>
              <a:avLst/>
              <a:gdLst/>
              <a:ahLst/>
              <a:cxnLst/>
              <a:rect l="l" t="t" r="r" b="b"/>
              <a:pathLst>
                <a:path w="8394700" h="1654175">
                  <a:moveTo>
                    <a:pt x="0" y="1653794"/>
                  </a:moveTo>
                  <a:lnTo>
                    <a:pt x="8394700" y="1653794"/>
                  </a:lnTo>
                  <a:lnTo>
                    <a:pt x="8394700" y="0"/>
                  </a:lnTo>
                  <a:lnTo>
                    <a:pt x="0" y="0"/>
                  </a:lnTo>
                  <a:lnTo>
                    <a:pt x="0" y="1653794"/>
                  </a:lnTo>
                  <a:close/>
                </a:path>
              </a:pathLst>
            </a:custGeom>
            <a:ln w="254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1834" y="2876804"/>
              <a:ext cx="5876290" cy="443230"/>
            </a:xfrm>
            <a:custGeom>
              <a:avLst/>
              <a:gdLst/>
              <a:ahLst/>
              <a:cxnLst/>
              <a:rect l="l" t="t" r="r" b="b"/>
              <a:pathLst>
                <a:path w="5876290" h="443229">
                  <a:moveTo>
                    <a:pt x="5802503" y="0"/>
                  </a:moveTo>
                  <a:lnTo>
                    <a:pt x="73799" y="0"/>
                  </a:lnTo>
                  <a:lnTo>
                    <a:pt x="45075" y="5796"/>
                  </a:lnTo>
                  <a:lnTo>
                    <a:pt x="21616" y="21605"/>
                  </a:lnTo>
                  <a:lnTo>
                    <a:pt x="5800" y="45059"/>
                  </a:lnTo>
                  <a:lnTo>
                    <a:pt x="0" y="73787"/>
                  </a:lnTo>
                  <a:lnTo>
                    <a:pt x="0" y="368934"/>
                  </a:lnTo>
                  <a:lnTo>
                    <a:pt x="5800" y="397662"/>
                  </a:lnTo>
                  <a:lnTo>
                    <a:pt x="21616" y="421116"/>
                  </a:lnTo>
                  <a:lnTo>
                    <a:pt x="45075" y="436925"/>
                  </a:lnTo>
                  <a:lnTo>
                    <a:pt x="73799" y="442721"/>
                  </a:lnTo>
                  <a:lnTo>
                    <a:pt x="5802503" y="442721"/>
                  </a:lnTo>
                  <a:lnTo>
                    <a:pt x="5831230" y="436925"/>
                  </a:lnTo>
                  <a:lnTo>
                    <a:pt x="5854684" y="421116"/>
                  </a:lnTo>
                  <a:lnTo>
                    <a:pt x="5870493" y="397662"/>
                  </a:lnTo>
                  <a:lnTo>
                    <a:pt x="5876290" y="368934"/>
                  </a:lnTo>
                  <a:lnTo>
                    <a:pt x="5876290" y="73787"/>
                  </a:lnTo>
                  <a:lnTo>
                    <a:pt x="5870493" y="45059"/>
                  </a:lnTo>
                  <a:lnTo>
                    <a:pt x="5854684" y="21605"/>
                  </a:lnTo>
                  <a:lnTo>
                    <a:pt x="5831230" y="5796"/>
                  </a:lnTo>
                  <a:lnTo>
                    <a:pt x="5802503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1834" y="2876804"/>
              <a:ext cx="5876290" cy="443230"/>
            </a:xfrm>
            <a:custGeom>
              <a:avLst/>
              <a:gdLst/>
              <a:ahLst/>
              <a:cxnLst/>
              <a:rect l="l" t="t" r="r" b="b"/>
              <a:pathLst>
                <a:path w="5876290" h="443229">
                  <a:moveTo>
                    <a:pt x="0" y="73787"/>
                  </a:moveTo>
                  <a:lnTo>
                    <a:pt x="5800" y="45059"/>
                  </a:lnTo>
                  <a:lnTo>
                    <a:pt x="21616" y="21605"/>
                  </a:lnTo>
                  <a:lnTo>
                    <a:pt x="45075" y="5796"/>
                  </a:lnTo>
                  <a:lnTo>
                    <a:pt x="73799" y="0"/>
                  </a:lnTo>
                  <a:lnTo>
                    <a:pt x="5802503" y="0"/>
                  </a:lnTo>
                  <a:lnTo>
                    <a:pt x="5831230" y="5796"/>
                  </a:lnTo>
                  <a:lnTo>
                    <a:pt x="5854684" y="21605"/>
                  </a:lnTo>
                  <a:lnTo>
                    <a:pt x="5870493" y="45059"/>
                  </a:lnTo>
                  <a:lnTo>
                    <a:pt x="5876290" y="73787"/>
                  </a:lnTo>
                  <a:lnTo>
                    <a:pt x="5876290" y="368934"/>
                  </a:lnTo>
                  <a:lnTo>
                    <a:pt x="5870493" y="397662"/>
                  </a:lnTo>
                  <a:lnTo>
                    <a:pt x="5854684" y="421116"/>
                  </a:lnTo>
                  <a:lnTo>
                    <a:pt x="5831230" y="436925"/>
                  </a:lnTo>
                  <a:lnTo>
                    <a:pt x="5802503" y="442721"/>
                  </a:lnTo>
                  <a:lnTo>
                    <a:pt x="73799" y="442721"/>
                  </a:lnTo>
                  <a:lnTo>
                    <a:pt x="45075" y="436925"/>
                  </a:lnTo>
                  <a:lnTo>
                    <a:pt x="21616" y="421116"/>
                  </a:lnTo>
                  <a:lnTo>
                    <a:pt x="5800" y="397662"/>
                  </a:lnTo>
                  <a:lnTo>
                    <a:pt x="0" y="368934"/>
                  </a:lnTo>
                  <a:lnTo>
                    <a:pt x="0" y="73787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30960" y="832424"/>
            <a:ext cx="7081520" cy="3767454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510"/>
              </a:spcBef>
            </a:pP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Program</a:t>
            </a:r>
            <a:r>
              <a:rPr sz="2000" b="1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Management</a:t>
            </a:r>
            <a:endParaRPr sz="2000">
              <a:latin typeface="Segoe UI"/>
              <a:cs typeface="Segoe UI"/>
            </a:endParaRPr>
          </a:p>
          <a:p>
            <a:pPr marL="184785" indent="-172720">
              <a:lnSpc>
                <a:spcPct val="100000"/>
              </a:lnSpc>
              <a:spcBef>
                <a:spcPts val="126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application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of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knowledge,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skills,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tool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&amp;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techniques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to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program</a:t>
            </a:r>
            <a:endParaRPr sz="1800">
              <a:latin typeface="Segoe UI"/>
              <a:cs typeface="Segoe UI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Segoe UI"/>
                <a:cs typeface="Segoe UI"/>
              </a:rPr>
              <a:t>activities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to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meet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program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requirements</a:t>
            </a:r>
            <a:endParaRPr sz="1800">
              <a:latin typeface="Segoe UI"/>
              <a:cs typeface="Segoe UI"/>
            </a:endParaRPr>
          </a:p>
          <a:p>
            <a:pPr marL="184785" marR="532130" indent="-172720">
              <a:lnSpc>
                <a:spcPct val="100000"/>
              </a:lnSpc>
              <a:spcBef>
                <a:spcPts val="34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Segoe UI"/>
                <a:cs typeface="Segoe UI"/>
              </a:rPr>
              <a:t>Obtain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benefits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and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control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not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available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by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Managing</a:t>
            </a:r>
            <a:r>
              <a:rPr sz="1800" spc="-10" dirty="0">
                <a:latin typeface="Segoe UI"/>
                <a:cs typeface="Segoe UI"/>
              </a:rPr>
              <a:t> Projects individually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egoe UI"/>
              <a:buChar char="•"/>
            </a:pPr>
            <a:endParaRPr sz="1750">
              <a:latin typeface="Segoe UI"/>
              <a:cs typeface="Segoe UI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Program</a:t>
            </a:r>
            <a:r>
              <a:rPr sz="2000" b="1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Manager</a:t>
            </a:r>
            <a:endParaRPr sz="2000">
              <a:latin typeface="Segoe UI"/>
              <a:cs typeface="Segoe UI"/>
            </a:endParaRPr>
          </a:p>
          <a:p>
            <a:pPr marL="184785" marR="5080" indent="-172720">
              <a:lnSpc>
                <a:spcPct val="100000"/>
              </a:lnSpc>
              <a:spcBef>
                <a:spcPts val="126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Segoe UI"/>
                <a:cs typeface="Segoe UI"/>
              </a:rPr>
              <a:t>Provides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leaderships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and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direction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for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project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managers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heading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project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in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10" dirty="0">
                <a:latin typeface="Segoe UI"/>
                <a:cs typeface="Segoe UI"/>
              </a:rPr>
              <a:t> program</a:t>
            </a:r>
            <a:endParaRPr sz="1800">
              <a:latin typeface="Segoe UI"/>
              <a:cs typeface="Segoe UI"/>
            </a:endParaRPr>
          </a:p>
          <a:p>
            <a:pPr marL="184785" indent="-172720">
              <a:lnSpc>
                <a:spcPct val="100000"/>
              </a:lnSpc>
              <a:spcBef>
                <a:spcPts val="34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Segoe UI"/>
                <a:cs typeface="Segoe UI"/>
              </a:rPr>
              <a:t>Focus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on</a:t>
            </a:r>
            <a:r>
              <a:rPr sz="1800" spc="-10" dirty="0">
                <a:latin typeface="Segoe UI"/>
                <a:cs typeface="Segoe UI"/>
              </a:rPr>
              <a:t> Benefits</a:t>
            </a:r>
            <a:endParaRPr sz="1800">
              <a:latin typeface="Segoe UI"/>
              <a:cs typeface="Segoe UI"/>
            </a:endParaRPr>
          </a:p>
          <a:p>
            <a:pPr marL="184785" indent="-172720">
              <a:lnSpc>
                <a:spcPct val="100000"/>
              </a:lnSpc>
              <a:spcBef>
                <a:spcPts val="36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Segoe UI"/>
                <a:cs typeface="Segoe UI"/>
              </a:rPr>
              <a:t>Decreased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spc="-20" dirty="0">
                <a:latin typeface="Segoe UI"/>
                <a:cs typeface="Segoe UI"/>
              </a:rPr>
              <a:t>risk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3538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>
                <a:latin typeface="Segoe UI"/>
                <a:cs typeface="Segoe UI"/>
              </a:rPr>
              <a:t>Portfolio</a:t>
            </a:r>
            <a:r>
              <a:rPr spc="-114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241" y="884300"/>
            <a:ext cx="4966970" cy="13328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 algn="just">
              <a:lnSpc>
                <a:spcPts val="2380"/>
              </a:lnSpc>
              <a:spcBef>
                <a:spcPts val="39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Is</a:t>
            </a:r>
            <a:r>
              <a:rPr sz="2200" spc="385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a</a:t>
            </a:r>
            <a:r>
              <a:rPr sz="2200" spc="39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group</a:t>
            </a:r>
            <a:r>
              <a:rPr sz="2200" spc="39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380" dirty="0">
                <a:latin typeface="Segoe UI"/>
                <a:cs typeface="Segoe UI"/>
              </a:rPr>
              <a:t>  </a:t>
            </a:r>
            <a:r>
              <a:rPr sz="2200" dirty="0">
                <a:latin typeface="Segoe UI"/>
                <a:cs typeface="Segoe UI"/>
              </a:rPr>
              <a:t>related</a:t>
            </a:r>
            <a:r>
              <a:rPr sz="2200" spc="390" dirty="0">
                <a:latin typeface="Segoe UI"/>
                <a:cs typeface="Segoe UI"/>
              </a:rPr>
              <a:t>  </a:t>
            </a:r>
            <a:r>
              <a:rPr sz="2200" spc="-10" dirty="0">
                <a:latin typeface="Segoe UI"/>
                <a:cs typeface="Segoe UI"/>
              </a:rPr>
              <a:t>program, </a:t>
            </a:r>
            <a:r>
              <a:rPr sz="2200" dirty="0">
                <a:latin typeface="Segoe UI"/>
                <a:cs typeface="Segoe UI"/>
              </a:rPr>
              <a:t>individual</a:t>
            </a:r>
            <a:r>
              <a:rPr sz="2200" spc="43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project</a:t>
            </a:r>
            <a:r>
              <a:rPr sz="2200" spc="4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4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other</a:t>
            </a:r>
            <a:r>
              <a:rPr sz="2200" spc="44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related </a:t>
            </a:r>
            <a:r>
              <a:rPr sz="2200" dirty="0">
                <a:latin typeface="Segoe UI"/>
                <a:cs typeface="Segoe UI"/>
              </a:rPr>
              <a:t>operation</a:t>
            </a:r>
            <a:r>
              <a:rPr sz="2200" spc="-85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work</a:t>
            </a:r>
            <a:endParaRPr sz="220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225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</a:tabLst>
            </a:pPr>
            <a:r>
              <a:rPr sz="2200" spc="-10" dirty="0">
                <a:latin typeface="Segoe UI"/>
                <a:cs typeface="Segoe UI"/>
              </a:rPr>
              <a:t>Attributes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441" y="2221229"/>
            <a:ext cx="450786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1266825" algn="l"/>
                <a:tab pos="2431415" algn="l"/>
                <a:tab pos="3585210" algn="l"/>
              </a:tabLst>
            </a:pPr>
            <a:r>
              <a:rPr sz="1900" spc="-50" dirty="0">
                <a:solidFill>
                  <a:srgbClr val="E36C09"/>
                </a:solidFill>
                <a:latin typeface="Arial"/>
                <a:cs typeface="Arial"/>
              </a:rPr>
              <a:t>–</a:t>
            </a:r>
            <a:r>
              <a:rPr sz="1900" dirty="0">
                <a:solidFill>
                  <a:srgbClr val="E36C09"/>
                </a:solidFill>
                <a:latin typeface="Arial"/>
                <a:cs typeface="Arial"/>
              </a:rPr>
              <a:t>	</a:t>
            </a:r>
            <a:r>
              <a:rPr sz="1900" spc="-10" dirty="0">
                <a:latin typeface="Segoe UI"/>
                <a:cs typeface="Segoe UI"/>
              </a:rPr>
              <a:t>Helps</a:t>
            </a:r>
            <a:r>
              <a:rPr sz="1900" dirty="0">
                <a:latin typeface="Segoe UI"/>
                <a:cs typeface="Segoe UI"/>
              </a:rPr>
              <a:t>	</a:t>
            </a:r>
            <a:r>
              <a:rPr sz="1900" spc="-10" dirty="0">
                <a:latin typeface="Segoe UI"/>
                <a:cs typeface="Segoe UI"/>
              </a:rPr>
              <a:t>achieve</a:t>
            </a:r>
            <a:r>
              <a:rPr sz="1900" dirty="0">
                <a:latin typeface="Segoe UI"/>
                <a:cs typeface="Segoe UI"/>
              </a:rPr>
              <a:t>	</a:t>
            </a:r>
            <a:r>
              <a:rPr sz="1900" spc="-10" dirty="0">
                <a:latin typeface="Segoe UI"/>
                <a:cs typeface="Segoe UI"/>
              </a:rPr>
              <a:t>specific</a:t>
            </a:r>
            <a:r>
              <a:rPr sz="1900" dirty="0">
                <a:latin typeface="Segoe UI"/>
                <a:cs typeface="Segoe UI"/>
              </a:rPr>
              <a:t>	</a:t>
            </a:r>
            <a:r>
              <a:rPr sz="1900" spc="-10" dirty="0">
                <a:latin typeface="Segoe UI"/>
                <a:cs typeface="Segoe UI"/>
              </a:rPr>
              <a:t>strategic</a:t>
            </a:r>
            <a:endParaRPr sz="19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1953" y="2481833"/>
            <a:ext cx="42221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  <a:tab pos="1890395" algn="l"/>
                <a:tab pos="2960370" algn="l"/>
                <a:tab pos="3987800" algn="l"/>
              </a:tabLst>
            </a:pPr>
            <a:r>
              <a:rPr sz="1900" spc="-10" dirty="0">
                <a:latin typeface="Segoe UI"/>
                <a:cs typeface="Segoe UI"/>
              </a:rPr>
              <a:t>business</a:t>
            </a:r>
            <a:r>
              <a:rPr sz="1900" dirty="0">
                <a:latin typeface="Segoe UI"/>
                <a:cs typeface="Segoe UI"/>
              </a:rPr>
              <a:t>	</a:t>
            </a:r>
            <a:r>
              <a:rPr sz="1900" spc="-10" dirty="0">
                <a:latin typeface="Segoe UI"/>
                <a:cs typeface="Segoe UI"/>
              </a:rPr>
              <a:t>goals,</a:t>
            </a:r>
            <a:r>
              <a:rPr sz="1900" dirty="0">
                <a:latin typeface="Segoe UI"/>
                <a:cs typeface="Segoe UI"/>
              </a:rPr>
              <a:t>	</a:t>
            </a:r>
            <a:r>
              <a:rPr sz="1900" spc="-10" dirty="0">
                <a:latin typeface="Segoe UI"/>
                <a:cs typeface="Segoe UI"/>
              </a:rPr>
              <a:t>Enhance</a:t>
            </a:r>
            <a:r>
              <a:rPr sz="1900" dirty="0">
                <a:latin typeface="Segoe UI"/>
                <a:cs typeface="Segoe UI"/>
              </a:rPr>
              <a:t>	</a:t>
            </a:r>
            <a:r>
              <a:rPr sz="1900" spc="-10" dirty="0">
                <a:latin typeface="Segoe UI"/>
                <a:cs typeface="Segoe UI"/>
              </a:rPr>
              <a:t>benefits</a:t>
            </a:r>
            <a:r>
              <a:rPr sz="1900" dirty="0">
                <a:latin typeface="Segoe UI"/>
                <a:cs typeface="Segoe UI"/>
              </a:rPr>
              <a:t>	</a:t>
            </a:r>
            <a:r>
              <a:rPr sz="1900" spc="-25" dirty="0">
                <a:latin typeface="Segoe UI"/>
                <a:cs typeface="Segoe UI"/>
              </a:rPr>
              <a:t>to</a:t>
            </a:r>
            <a:endParaRPr sz="19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441" y="2712845"/>
            <a:ext cx="3572510" cy="18796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330"/>
              </a:spcBef>
            </a:pPr>
            <a:r>
              <a:rPr sz="1900" spc="-10" dirty="0">
                <a:latin typeface="Segoe UI"/>
                <a:cs typeface="Segoe UI"/>
              </a:rPr>
              <a:t>Organization</a:t>
            </a:r>
            <a:endParaRPr sz="19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229"/>
              </a:spcBef>
              <a:buClr>
                <a:srgbClr val="E36C09"/>
              </a:buClr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1900" dirty="0">
                <a:latin typeface="Segoe UI"/>
                <a:cs typeface="Segoe UI"/>
              </a:rPr>
              <a:t>Reduce</a:t>
            </a:r>
            <a:r>
              <a:rPr sz="1900" spc="-114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risks</a:t>
            </a:r>
            <a:endParaRPr sz="19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225"/>
              </a:spcBef>
              <a:buClr>
                <a:srgbClr val="E36C09"/>
              </a:buClr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1900" dirty="0">
                <a:latin typeface="Segoe UI"/>
                <a:cs typeface="Segoe UI"/>
              </a:rPr>
              <a:t>Optimize</a:t>
            </a:r>
            <a:r>
              <a:rPr sz="1900" spc="-3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use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of</a:t>
            </a:r>
            <a:r>
              <a:rPr sz="1900" spc="-5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resources</a:t>
            </a:r>
            <a:endParaRPr sz="19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229"/>
              </a:spcBef>
              <a:buClr>
                <a:srgbClr val="E36C09"/>
              </a:buClr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1900" dirty="0">
                <a:latin typeface="Segoe UI"/>
                <a:cs typeface="Segoe UI"/>
              </a:rPr>
              <a:t>Include</a:t>
            </a:r>
            <a:r>
              <a:rPr sz="1900" spc="-8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Operations</a:t>
            </a:r>
            <a:endParaRPr sz="1900">
              <a:latin typeface="Segoe UI"/>
              <a:cs typeface="Segoe UI"/>
            </a:endParaRPr>
          </a:p>
          <a:p>
            <a:pPr marL="299085" indent="-287020">
              <a:lnSpc>
                <a:spcPts val="2165"/>
              </a:lnSpc>
              <a:spcBef>
                <a:spcPts val="229"/>
              </a:spcBef>
              <a:buClr>
                <a:srgbClr val="E36C09"/>
              </a:buClr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1900" dirty="0">
                <a:latin typeface="Segoe UI"/>
                <a:cs typeface="Segoe UI"/>
              </a:rPr>
              <a:t>Not</a:t>
            </a:r>
            <a:r>
              <a:rPr sz="1900" spc="-8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necessarily</a:t>
            </a:r>
            <a:r>
              <a:rPr sz="1900" spc="-8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directly</a:t>
            </a:r>
            <a:r>
              <a:rPr sz="1900" spc="-6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related</a:t>
            </a:r>
            <a:endParaRPr sz="1900">
              <a:latin typeface="Segoe UI"/>
              <a:cs typeface="Segoe UI"/>
            </a:endParaRPr>
          </a:p>
          <a:p>
            <a:pPr marL="299085">
              <a:lnSpc>
                <a:spcPts val="2165"/>
              </a:lnSpc>
            </a:pPr>
            <a:r>
              <a:rPr sz="1900" dirty="0">
                <a:latin typeface="Segoe UI"/>
                <a:cs typeface="Segoe UI"/>
              </a:rPr>
              <a:t>between</a:t>
            </a:r>
            <a:r>
              <a:rPr sz="1900" spc="-9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projects</a:t>
            </a:r>
            <a:endParaRPr sz="1900">
              <a:latin typeface="Segoe UI"/>
              <a:cs typeface="Segoe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90515" y="1499616"/>
            <a:ext cx="2270760" cy="2139315"/>
            <a:chOff x="5390515" y="1499616"/>
            <a:chExt cx="2270760" cy="2139315"/>
          </a:xfrm>
        </p:grpSpPr>
        <p:sp>
          <p:nvSpPr>
            <p:cNvPr id="8" name="object 8"/>
            <p:cNvSpPr/>
            <p:nvPr/>
          </p:nvSpPr>
          <p:spPr>
            <a:xfrm>
              <a:off x="5804789" y="1816100"/>
              <a:ext cx="263525" cy="1506220"/>
            </a:xfrm>
            <a:custGeom>
              <a:avLst/>
              <a:gdLst/>
              <a:ahLst/>
              <a:cxnLst/>
              <a:rect l="l" t="t" r="r" b="b"/>
              <a:pathLst>
                <a:path w="263525" h="1506220">
                  <a:moveTo>
                    <a:pt x="0" y="752982"/>
                  </a:moveTo>
                  <a:lnTo>
                    <a:pt x="131699" y="752982"/>
                  </a:lnTo>
                  <a:lnTo>
                    <a:pt x="131699" y="1505839"/>
                  </a:lnTo>
                  <a:lnTo>
                    <a:pt x="263398" y="1505839"/>
                  </a:lnTo>
                </a:path>
                <a:path w="263525" h="1506220">
                  <a:moveTo>
                    <a:pt x="0" y="752982"/>
                  </a:moveTo>
                  <a:lnTo>
                    <a:pt x="131699" y="752982"/>
                  </a:lnTo>
                  <a:lnTo>
                    <a:pt x="131699" y="1003935"/>
                  </a:lnTo>
                  <a:lnTo>
                    <a:pt x="263398" y="1003935"/>
                  </a:lnTo>
                </a:path>
                <a:path w="263525" h="1506220">
                  <a:moveTo>
                    <a:pt x="0" y="752982"/>
                  </a:moveTo>
                  <a:lnTo>
                    <a:pt x="131699" y="752982"/>
                  </a:lnTo>
                  <a:lnTo>
                    <a:pt x="131699" y="501904"/>
                  </a:lnTo>
                  <a:lnTo>
                    <a:pt x="263398" y="501904"/>
                  </a:lnTo>
                </a:path>
                <a:path w="263525" h="1506220">
                  <a:moveTo>
                    <a:pt x="0" y="752982"/>
                  </a:moveTo>
                  <a:lnTo>
                    <a:pt x="131699" y="752982"/>
                  </a:lnTo>
                  <a:lnTo>
                    <a:pt x="131699" y="0"/>
                  </a:lnTo>
                  <a:lnTo>
                    <a:pt x="263398" y="0"/>
                  </a:lnTo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03215" y="1512316"/>
              <a:ext cx="401955" cy="2113915"/>
            </a:xfrm>
            <a:custGeom>
              <a:avLst/>
              <a:gdLst/>
              <a:ahLst/>
              <a:cxnLst/>
              <a:rect l="l" t="t" r="r" b="b"/>
              <a:pathLst>
                <a:path w="401954" h="2113915">
                  <a:moveTo>
                    <a:pt x="401535" y="0"/>
                  </a:moveTo>
                  <a:lnTo>
                    <a:pt x="0" y="0"/>
                  </a:lnTo>
                  <a:lnTo>
                    <a:pt x="0" y="2113407"/>
                  </a:lnTo>
                  <a:lnTo>
                    <a:pt x="401535" y="2113407"/>
                  </a:lnTo>
                  <a:lnTo>
                    <a:pt x="40153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03215" y="1512316"/>
              <a:ext cx="401955" cy="2113915"/>
            </a:xfrm>
            <a:custGeom>
              <a:avLst/>
              <a:gdLst/>
              <a:ahLst/>
              <a:cxnLst/>
              <a:rect l="l" t="t" r="r" b="b"/>
              <a:pathLst>
                <a:path w="401954" h="2113915">
                  <a:moveTo>
                    <a:pt x="0" y="2113407"/>
                  </a:moveTo>
                  <a:lnTo>
                    <a:pt x="401535" y="2113407"/>
                  </a:lnTo>
                  <a:lnTo>
                    <a:pt x="401535" y="0"/>
                  </a:lnTo>
                  <a:lnTo>
                    <a:pt x="0" y="0"/>
                  </a:lnTo>
                  <a:lnTo>
                    <a:pt x="0" y="2113407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85177" y="1565148"/>
              <a:ext cx="263525" cy="1506220"/>
            </a:xfrm>
            <a:custGeom>
              <a:avLst/>
              <a:gdLst/>
              <a:ahLst/>
              <a:cxnLst/>
              <a:rect l="l" t="t" r="r" b="b"/>
              <a:pathLst>
                <a:path w="263525" h="1506220">
                  <a:moveTo>
                    <a:pt x="0" y="250951"/>
                  </a:moveTo>
                  <a:lnTo>
                    <a:pt x="131699" y="250951"/>
                  </a:lnTo>
                  <a:lnTo>
                    <a:pt x="131699" y="501903"/>
                  </a:lnTo>
                  <a:lnTo>
                    <a:pt x="263398" y="501903"/>
                  </a:lnTo>
                </a:path>
                <a:path w="263525" h="1506220">
                  <a:moveTo>
                    <a:pt x="0" y="250951"/>
                  </a:moveTo>
                  <a:lnTo>
                    <a:pt x="131699" y="250951"/>
                  </a:lnTo>
                  <a:lnTo>
                    <a:pt x="131699" y="0"/>
                  </a:lnTo>
                  <a:lnTo>
                    <a:pt x="263398" y="0"/>
                  </a:lnTo>
                </a:path>
                <a:path w="263525" h="1506220">
                  <a:moveTo>
                    <a:pt x="0" y="1254887"/>
                  </a:moveTo>
                  <a:lnTo>
                    <a:pt x="131699" y="1254887"/>
                  </a:lnTo>
                  <a:lnTo>
                    <a:pt x="131699" y="1505839"/>
                  </a:lnTo>
                  <a:lnTo>
                    <a:pt x="263398" y="1505839"/>
                  </a:lnTo>
                </a:path>
                <a:path w="263525" h="1506220">
                  <a:moveTo>
                    <a:pt x="0" y="1254887"/>
                  </a:moveTo>
                  <a:lnTo>
                    <a:pt x="131699" y="1254887"/>
                  </a:lnTo>
                  <a:lnTo>
                    <a:pt x="131699" y="1003934"/>
                  </a:lnTo>
                  <a:lnTo>
                    <a:pt x="263398" y="1003934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37022" y="1977919"/>
            <a:ext cx="356870" cy="11849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75"/>
              </a:lnSpc>
            </a:pP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Portfolio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55486" y="1602651"/>
            <a:ext cx="1342390" cy="427355"/>
            <a:chOff x="6055486" y="1602651"/>
            <a:chExt cx="1342390" cy="427355"/>
          </a:xfrm>
        </p:grpSpPr>
        <p:sp>
          <p:nvSpPr>
            <p:cNvPr id="14" name="object 14"/>
            <p:cNvSpPr/>
            <p:nvPr/>
          </p:nvSpPr>
          <p:spPr>
            <a:xfrm>
              <a:off x="6068186" y="1615351"/>
              <a:ext cx="1316990" cy="401955"/>
            </a:xfrm>
            <a:custGeom>
              <a:avLst/>
              <a:gdLst/>
              <a:ahLst/>
              <a:cxnLst/>
              <a:rect l="l" t="t" r="r" b="b"/>
              <a:pathLst>
                <a:path w="1316990" h="401955">
                  <a:moveTo>
                    <a:pt x="1316989" y="0"/>
                  </a:moveTo>
                  <a:lnTo>
                    <a:pt x="0" y="0"/>
                  </a:lnTo>
                  <a:lnTo>
                    <a:pt x="0" y="401535"/>
                  </a:lnTo>
                  <a:lnTo>
                    <a:pt x="1316989" y="401535"/>
                  </a:lnTo>
                  <a:lnTo>
                    <a:pt x="1316989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68186" y="1615351"/>
              <a:ext cx="1316990" cy="401955"/>
            </a:xfrm>
            <a:custGeom>
              <a:avLst/>
              <a:gdLst/>
              <a:ahLst/>
              <a:cxnLst/>
              <a:rect l="l" t="t" r="r" b="b"/>
              <a:pathLst>
                <a:path w="1316990" h="401955">
                  <a:moveTo>
                    <a:pt x="0" y="401535"/>
                  </a:moveTo>
                  <a:lnTo>
                    <a:pt x="1316989" y="401535"/>
                  </a:lnTo>
                  <a:lnTo>
                    <a:pt x="1316989" y="0"/>
                  </a:lnTo>
                  <a:lnTo>
                    <a:pt x="0" y="0"/>
                  </a:lnTo>
                  <a:lnTo>
                    <a:pt x="0" y="40153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68186" y="1615351"/>
            <a:ext cx="1316990" cy="40195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210"/>
              </a:spcBef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Sub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Portfolio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635875" y="1351699"/>
            <a:ext cx="1342390" cy="427355"/>
            <a:chOff x="7635875" y="1351699"/>
            <a:chExt cx="1342390" cy="427355"/>
          </a:xfrm>
        </p:grpSpPr>
        <p:sp>
          <p:nvSpPr>
            <p:cNvPr id="18" name="object 18"/>
            <p:cNvSpPr/>
            <p:nvPr/>
          </p:nvSpPr>
          <p:spPr>
            <a:xfrm>
              <a:off x="7648575" y="1364399"/>
              <a:ext cx="1316990" cy="401955"/>
            </a:xfrm>
            <a:custGeom>
              <a:avLst/>
              <a:gdLst/>
              <a:ahLst/>
              <a:cxnLst/>
              <a:rect l="l" t="t" r="r" b="b"/>
              <a:pathLst>
                <a:path w="1316990" h="401955">
                  <a:moveTo>
                    <a:pt x="1316990" y="0"/>
                  </a:moveTo>
                  <a:lnTo>
                    <a:pt x="0" y="0"/>
                  </a:lnTo>
                  <a:lnTo>
                    <a:pt x="0" y="401535"/>
                  </a:lnTo>
                  <a:lnTo>
                    <a:pt x="1316990" y="401535"/>
                  </a:lnTo>
                  <a:lnTo>
                    <a:pt x="131699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48575" y="1364399"/>
              <a:ext cx="1316990" cy="401955"/>
            </a:xfrm>
            <a:custGeom>
              <a:avLst/>
              <a:gdLst/>
              <a:ahLst/>
              <a:cxnLst/>
              <a:rect l="l" t="t" r="r" b="b"/>
              <a:pathLst>
                <a:path w="1316990" h="401955">
                  <a:moveTo>
                    <a:pt x="0" y="401535"/>
                  </a:moveTo>
                  <a:lnTo>
                    <a:pt x="1316990" y="401535"/>
                  </a:lnTo>
                  <a:lnTo>
                    <a:pt x="1316990" y="0"/>
                  </a:lnTo>
                  <a:lnTo>
                    <a:pt x="0" y="0"/>
                  </a:lnTo>
                  <a:lnTo>
                    <a:pt x="0" y="40153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648575" y="1364399"/>
            <a:ext cx="1316990" cy="40195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210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635875" y="1853603"/>
            <a:ext cx="1342390" cy="427355"/>
            <a:chOff x="7635875" y="1853603"/>
            <a:chExt cx="1342390" cy="427355"/>
          </a:xfrm>
        </p:grpSpPr>
        <p:sp>
          <p:nvSpPr>
            <p:cNvPr id="22" name="object 22"/>
            <p:cNvSpPr/>
            <p:nvPr/>
          </p:nvSpPr>
          <p:spPr>
            <a:xfrm>
              <a:off x="7648575" y="1866303"/>
              <a:ext cx="1316990" cy="401955"/>
            </a:xfrm>
            <a:custGeom>
              <a:avLst/>
              <a:gdLst/>
              <a:ahLst/>
              <a:cxnLst/>
              <a:rect l="l" t="t" r="r" b="b"/>
              <a:pathLst>
                <a:path w="1316990" h="401955">
                  <a:moveTo>
                    <a:pt x="1316990" y="0"/>
                  </a:moveTo>
                  <a:lnTo>
                    <a:pt x="0" y="0"/>
                  </a:lnTo>
                  <a:lnTo>
                    <a:pt x="0" y="401535"/>
                  </a:lnTo>
                  <a:lnTo>
                    <a:pt x="1316990" y="401535"/>
                  </a:lnTo>
                  <a:lnTo>
                    <a:pt x="131699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48575" y="1866303"/>
              <a:ext cx="1316990" cy="401955"/>
            </a:xfrm>
            <a:custGeom>
              <a:avLst/>
              <a:gdLst/>
              <a:ahLst/>
              <a:cxnLst/>
              <a:rect l="l" t="t" r="r" b="b"/>
              <a:pathLst>
                <a:path w="1316990" h="401955">
                  <a:moveTo>
                    <a:pt x="0" y="401535"/>
                  </a:moveTo>
                  <a:lnTo>
                    <a:pt x="1316990" y="401535"/>
                  </a:lnTo>
                  <a:lnTo>
                    <a:pt x="1316990" y="0"/>
                  </a:lnTo>
                  <a:lnTo>
                    <a:pt x="0" y="0"/>
                  </a:lnTo>
                  <a:lnTo>
                    <a:pt x="0" y="40153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648575" y="1866303"/>
            <a:ext cx="1316990" cy="4019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21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55486" y="2104555"/>
            <a:ext cx="1342390" cy="427355"/>
            <a:chOff x="6055486" y="2104555"/>
            <a:chExt cx="1342390" cy="427355"/>
          </a:xfrm>
        </p:grpSpPr>
        <p:sp>
          <p:nvSpPr>
            <p:cNvPr id="26" name="object 26"/>
            <p:cNvSpPr/>
            <p:nvPr/>
          </p:nvSpPr>
          <p:spPr>
            <a:xfrm>
              <a:off x="6068186" y="2117255"/>
              <a:ext cx="1316990" cy="401955"/>
            </a:xfrm>
            <a:custGeom>
              <a:avLst/>
              <a:gdLst/>
              <a:ahLst/>
              <a:cxnLst/>
              <a:rect l="l" t="t" r="r" b="b"/>
              <a:pathLst>
                <a:path w="1316990" h="401955">
                  <a:moveTo>
                    <a:pt x="1316989" y="0"/>
                  </a:moveTo>
                  <a:lnTo>
                    <a:pt x="0" y="0"/>
                  </a:lnTo>
                  <a:lnTo>
                    <a:pt x="0" y="401535"/>
                  </a:lnTo>
                  <a:lnTo>
                    <a:pt x="1316989" y="401535"/>
                  </a:lnTo>
                  <a:lnTo>
                    <a:pt x="1316989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68186" y="2117255"/>
              <a:ext cx="1316990" cy="401955"/>
            </a:xfrm>
            <a:custGeom>
              <a:avLst/>
              <a:gdLst/>
              <a:ahLst/>
              <a:cxnLst/>
              <a:rect l="l" t="t" r="r" b="b"/>
              <a:pathLst>
                <a:path w="1316990" h="401955">
                  <a:moveTo>
                    <a:pt x="0" y="401535"/>
                  </a:moveTo>
                  <a:lnTo>
                    <a:pt x="1316989" y="401535"/>
                  </a:lnTo>
                  <a:lnTo>
                    <a:pt x="1316989" y="0"/>
                  </a:lnTo>
                  <a:lnTo>
                    <a:pt x="0" y="0"/>
                  </a:lnTo>
                  <a:lnTo>
                    <a:pt x="0" y="40153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068186" y="2117255"/>
            <a:ext cx="1316990" cy="4019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21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55486" y="2606459"/>
            <a:ext cx="1342390" cy="427355"/>
            <a:chOff x="6055486" y="2606459"/>
            <a:chExt cx="1342390" cy="427355"/>
          </a:xfrm>
        </p:grpSpPr>
        <p:sp>
          <p:nvSpPr>
            <p:cNvPr id="30" name="object 30"/>
            <p:cNvSpPr/>
            <p:nvPr/>
          </p:nvSpPr>
          <p:spPr>
            <a:xfrm>
              <a:off x="6068186" y="2619159"/>
              <a:ext cx="1316990" cy="401955"/>
            </a:xfrm>
            <a:custGeom>
              <a:avLst/>
              <a:gdLst/>
              <a:ahLst/>
              <a:cxnLst/>
              <a:rect l="l" t="t" r="r" b="b"/>
              <a:pathLst>
                <a:path w="1316990" h="401955">
                  <a:moveTo>
                    <a:pt x="1316989" y="0"/>
                  </a:moveTo>
                  <a:lnTo>
                    <a:pt x="0" y="0"/>
                  </a:lnTo>
                  <a:lnTo>
                    <a:pt x="0" y="401535"/>
                  </a:lnTo>
                  <a:lnTo>
                    <a:pt x="1316989" y="401535"/>
                  </a:lnTo>
                  <a:lnTo>
                    <a:pt x="1316989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68186" y="2619159"/>
              <a:ext cx="1316990" cy="401955"/>
            </a:xfrm>
            <a:custGeom>
              <a:avLst/>
              <a:gdLst/>
              <a:ahLst/>
              <a:cxnLst/>
              <a:rect l="l" t="t" r="r" b="b"/>
              <a:pathLst>
                <a:path w="1316990" h="401955">
                  <a:moveTo>
                    <a:pt x="0" y="401535"/>
                  </a:moveTo>
                  <a:lnTo>
                    <a:pt x="1316989" y="401535"/>
                  </a:lnTo>
                  <a:lnTo>
                    <a:pt x="1316989" y="0"/>
                  </a:lnTo>
                  <a:lnTo>
                    <a:pt x="0" y="0"/>
                  </a:lnTo>
                  <a:lnTo>
                    <a:pt x="0" y="40153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68186" y="2619159"/>
            <a:ext cx="1316990" cy="4019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21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635875" y="2355507"/>
            <a:ext cx="1342390" cy="427355"/>
            <a:chOff x="7635875" y="2355507"/>
            <a:chExt cx="1342390" cy="427355"/>
          </a:xfrm>
        </p:grpSpPr>
        <p:sp>
          <p:nvSpPr>
            <p:cNvPr id="34" name="object 34"/>
            <p:cNvSpPr/>
            <p:nvPr/>
          </p:nvSpPr>
          <p:spPr>
            <a:xfrm>
              <a:off x="7648575" y="2368207"/>
              <a:ext cx="1316990" cy="401955"/>
            </a:xfrm>
            <a:custGeom>
              <a:avLst/>
              <a:gdLst/>
              <a:ahLst/>
              <a:cxnLst/>
              <a:rect l="l" t="t" r="r" b="b"/>
              <a:pathLst>
                <a:path w="1316990" h="401955">
                  <a:moveTo>
                    <a:pt x="1316990" y="0"/>
                  </a:moveTo>
                  <a:lnTo>
                    <a:pt x="0" y="0"/>
                  </a:lnTo>
                  <a:lnTo>
                    <a:pt x="0" y="401535"/>
                  </a:lnTo>
                  <a:lnTo>
                    <a:pt x="1316990" y="401535"/>
                  </a:lnTo>
                  <a:lnTo>
                    <a:pt x="131699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48575" y="2368207"/>
              <a:ext cx="1316990" cy="401955"/>
            </a:xfrm>
            <a:custGeom>
              <a:avLst/>
              <a:gdLst/>
              <a:ahLst/>
              <a:cxnLst/>
              <a:rect l="l" t="t" r="r" b="b"/>
              <a:pathLst>
                <a:path w="1316990" h="401955">
                  <a:moveTo>
                    <a:pt x="0" y="401535"/>
                  </a:moveTo>
                  <a:lnTo>
                    <a:pt x="1316990" y="401535"/>
                  </a:lnTo>
                  <a:lnTo>
                    <a:pt x="1316990" y="0"/>
                  </a:lnTo>
                  <a:lnTo>
                    <a:pt x="0" y="0"/>
                  </a:lnTo>
                  <a:lnTo>
                    <a:pt x="0" y="40153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648575" y="2368207"/>
            <a:ext cx="1316990" cy="4019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21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635875" y="2857538"/>
            <a:ext cx="1342390" cy="427355"/>
            <a:chOff x="7635875" y="2857538"/>
            <a:chExt cx="1342390" cy="427355"/>
          </a:xfrm>
        </p:grpSpPr>
        <p:sp>
          <p:nvSpPr>
            <p:cNvPr id="38" name="object 38"/>
            <p:cNvSpPr/>
            <p:nvPr/>
          </p:nvSpPr>
          <p:spPr>
            <a:xfrm>
              <a:off x="7648575" y="2870238"/>
              <a:ext cx="1316990" cy="401955"/>
            </a:xfrm>
            <a:custGeom>
              <a:avLst/>
              <a:gdLst/>
              <a:ahLst/>
              <a:cxnLst/>
              <a:rect l="l" t="t" r="r" b="b"/>
              <a:pathLst>
                <a:path w="1316990" h="401954">
                  <a:moveTo>
                    <a:pt x="1316990" y="0"/>
                  </a:moveTo>
                  <a:lnTo>
                    <a:pt x="0" y="0"/>
                  </a:lnTo>
                  <a:lnTo>
                    <a:pt x="0" y="401535"/>
                  </a:lnTo>
                  <a:lnTo>
                    <a:pt x="1316990" y="401535"/>
                  </a:lnTo>
                  <a:lnTo>
                    <a:pt x="131699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48575" y="2870238"/>
              <a:ext cx="1316990" cy="401955"/>
            </a:xfrm>
            <a:custGeom>
              <a:avLst/>
              <a:gdLst/>
              <a:ahLst/>
              <a:cxnLst/>
              <a:rect l="l" t="t" r="r" b="b"/>
              <a:pathLst>
                <a:path w="1316990" h="401954">
                  <a:moveTo>
                    <a:pt x="0" y="401535"/>
                  </a:moveTo>
                  <a:lnTo>
                    <a:pt x="1316990" y="401535"/>
                  </a:lnTo>
                  <a:lnTo>
                    <a:pt x="1316990" y="0"/>
                  </a:lnTo>
                  <a:lnTo>
                    <a:pt x="0" y="0"/>
                  </a:lnTo>
                  <a:lnTo>
                    <a:pt x="0" y="40153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648575" y="2870238"/>
            <a:ext cx="1316990" cy="4019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21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055486" y="3108490"/>
            <a:ext cx="1342390" cy="427355"/>
            <a:chOff x="6055486" y="3108490"/>
            <a:chExt cx="1342390" cy="427355"/>
          </a:xfrm>
        </p:grpSpPr>
        <p:sp>
          <p:nvSpPr>
            <p:cNvPr id="42" name="object 42"/>
            <p:cNvSpPr/>
            <p:nvPr/>
          </p:nvSpPr>
          <p:spPr>
            <a:xfrm>
              <a:off x="6068186" y="3121190"/>
              <a:ext cx="1316990" cy="401955"/>
            </a:xfrm>
            <a:custGeom>
              <a:avLst/>
              <a:gdLst/>
              <a:ahLst/>
              <a:cxnLst/>
              <a:rect l="l" t="t" r="r" b="b"/>
              <a:pathLst>
                <a:path w="1316990" h="401954">
                  <a:moveTo>
                    <a:pt x="1316989" y="0"/>
                  </a:moveTo>
                  <a:lnTo>
                    <a:pt x="0" y="0"/>
                  </a:lnTo>
                  <a:lnTo>
                    <a:pt x="0" y="401535"/>
                  </a:lnTo>
                  <a:lnTo>
                    <a:pt x="1316989" y="401535"/>
                  </a:lnTo>
                  <a:lnTo>
                    <a:pt x="1316989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68186" y="3121190"/>
              <a:ext cx="1316990" cy="401955"/>
            </a:xfrm>
            <a:custGeom>
              <a:avLst/>
              <a:gdLst/>
              <a:ahLst/>
              <a:cxnLst/>
              <a:rect l="l" t="t" r="r" b="b"/>
              <a:pathLst>
                <a:path w="1316990" h="401954">
                  <a:moveTo>
                    <a:pt x="0" y="401535"/>
                  </a:moveTo>
                  <a:lnTo>
                    <a:pt x="1316989" y="401535"/>
                  </a:lnTo>
                  <a:lnTo>
                    <a:pt x="1316989" y="0"/>
                  </a:lnTo>
                  <a:lnTo>
                    <a:pt x="0" y="0"/>
                  </a:lnTo>
                  <a:lnTo>
                    <a:pt x="0" y="40153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068186" y="3121190"/>
            <a:ext cx="1316990" cy="4019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21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Operations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9" y="0"/>
            <a:ext cx="8950748" cy="7212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750" y="86994"/>
            <a:ext cx="4634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>
                <a:latin typeface="Segoe UI"/>
                <a:cs typeface="Segoe UI"/>
              </a:rPr>
              <a:t>Examples</a:t>
            </a:r>
            <a:r>
              <a:rPr spc="-8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about</a:t>
            </a:r>
            <a:r>
              <a:rPr spc="-75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portfolio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988" y="873378"/>
            <a:ext cx="8193785" cy="371386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7" name="Rectangle 6"/>
          <p:cNvSpPr/>
          <p:nvPr/>
        </p:nvSpPr>
        <p:spPr>
          <a:xfrm>
            <a:off x="7467600" y="0"/>
            <a:ext cx="1676400" cy="66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50" y="86994"/>
            <a:ext cx="6443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>
                <a:latin typeface="Segoe UI"/>
                <a:cs typeface="Segoe UI"/>
              </a:rPr>
              <a:t>Organizational</a:t>
            </a:r>
            <a:r>
              <a:rPr spc="-10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Project</a:t>
            </a:r>
            <a:r>
              <a:rPr spc="-135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Management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754" y="1113764"/>
            <a:ext cx="5765038" cy="33694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750" y="1102867"/>
            <a:ext cx="3301365" cy="3312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3535">
              <a:lnSpc>
                <a:spcPts val="2590"/>
              </a:lnSpc>
              <a:spcBef>
                <a:spcPts val="425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  <a:tab pos="356235" algn="l"/>
                <a:tab pos="1515110" algn="l"/>
                <a:tab pos="2204720" algn="l"/>
              </a:tabLst>
            </a:pPr>
            <a:r>
              <a:rPr sz="2400" spc="-25" dirty="0">
                <a:latin typeface="Segoe UI"/>
                <a:cs typeface="Segoe UI"/>
              </a:rPr>
              <a:t>OPM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is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strategy </a:t>
            </a:r>
            <a:r>
              <a:rPr sz="2400" dirty="0">
                <a:latin typeface="Segoe UI"/>
                <a:cs typeface="Segoe UI"/>
              </a:rPr>
              <a:t>execution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framework</a:t>
            </a:r>
            <a:endParaRPr sz="2400">
              <a:latin typeface="Segoe UI"/>
              <a:cs typeface="Segoe UI"/>
            </a:endParaRPr>
          </a:p>
          <a:p>
            <a:pPr marL="756285" marR="258445" lvl="1" indent="-287020">
              <a:lnSpc>
                <a:spcPct val="90000"/>
              </a:lnSpc>
              <a:spcBef>
                <a:spcPts val="45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Support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practices</a:t>
            </a:r>
            <a:r>
              <a:rPr sz="2000" spc="3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to </a:t>
            </a:r>
            <a:r>
              <a:rPr sz="2000" dirty="0">
                <a:latin typeface="Segoe UI"/>
                <a:cs typeface="Segoe UI"/>
              </a:rPr>
              <a:t>consistently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and </a:t>
            </a:r>
            <a:r>
              <a:rPr sz="2000" dirty="0">
                <a:latin typeface="Segoe UI"/>
                <a:cs typeface="Segoe UI"/>
              </a:rPr>
              <a:t>predictably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deliver </a:t>
            </a:r>
            <a:r>
              <a:rPr sz="2000" dirty="0">
                <a:latin typeface="Segoe UI"/>
                <a:cs typeface="Segoe UI"/>
              </a:rPr>
              <a:t>org.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strategy</a:t>
            </a:r>
            <a:endParaRPr sz="2000">
              <a:latin typeface="Segoe UI"/>
              <a:cs typeface="Segoe UI"/>
            </a:endParaRPr>
          </a:p>
          <a:p>
            <a:pPr marL="756285" marR="187960" lvl="1" indent="-287020">
              <a:lnSpc>
                <a:spcPct val="9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Produce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better </a:t>
            </a:r>
            <a:r>
              <a:rPr sz="2000" dirty="0">
                <a:latin typeface="Segoe UI"/>
                <a:cs typeface="Segoe UI"/>
              </a:rPr>
              <a:t>performance,</a:t>
            </a:r>
            <a:r>
              <a:rPr sz="2000" spc="5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results,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sustainable competitive advantage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2943" y="804778"/>
            <a:ext cx="4059554" cy="37998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6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Enterprise</a:t>
            </a:r>
            <a:r>
              <a:rPr sz="2200" spc="-1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Environment</a:t>
            </a:r>
            <a:r>
              <a:rPr sz="2200" spc="-1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Factor</a:t>
            </a:r>
            <a:endParaRPr sz="2200" dirty="0">
              <a:latin typeface="Segoe UI"/>
              <a:cs typeface="Segoe UI"/>
            </a:endParaRPr>
          </a:p>
          <a:p>
            <a:pPr marL="697865" lvl="1" indent="-284480">
              <a:lnSpc>
                <a:spcPct val="100000"/>
              </a:lnSpc>
              <a:spcBef>
                <a:spcPts val="215"/>
              </a:spcBef>
              <a:buClr>
                <a:srgbClr val="E36C09"/>
              </a:buClr>
              <a:buFont typeface="Arial"/>
              <a:buChar char="–"/>
              <a:tabLst>
                <a:tab pos="697865" algn="l"/>
                <a:tab pos="698500" algn="l"/>
              </a:tabLst>
            </a:pPr>
            <a:r>
              <a:rPr sz="1700" spc="-20" dirty="0">
                <a:latin typeface="Segoe UI"/>
                <a:cs typeface="Segoe UI"/>
              </a:rPr>
              <a:t>PMIS</a:t>
            </a:r>
            <a:endParaRPr sz="17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54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Organizational</a:t>
            </a:r>
            <a:r>
              <a:rPr sz="2200" spc="-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Process</a:t>
            </a:r>
            <a:r>
              <a:rPr sz="2200" spc="-13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Asset</a:t>
            </a:r>
            <a:endParaRPr sz="2200" dirty="0">
              <a:latin typeface="Segoe UI"/>
              <a:cs typeface="Segoe UI"/>
            </a:endParaRPr>
          </a:p>
          <a:p>
            <a:pPr marL="354965" marR="469265" indent="-342265">
              <a:lnSpc>
                <a:spcPts val="2380"/>
              </a:lnSpc>
              <a:spcBef>
                <a:spcPts val="56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Definition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project</a:t>
            </a:r>
            <a:r>
              <a:rPr sz="2200" spc="-8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and </a:t>
            </a:r>
            <a:r>
              <a:rPr sz="2200" spc="-10" dirty="0">
                <a:latin typeface="Segoe UI"/>
                <a:cs typeface="Segoe UI"/>
              </a:rPr>
              <a:t>Constraints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2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Organizational</a:t>
            </a:r>
            <a:r>
              <a:rPr sz="2200" spc="-10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Structure</a:t>
            </a:r>
            <a:endParaRPr sz="2200" dirty="0">
              <a:latin typeface="Segoe UI"/>
              <a:cs typeface="Segoe UI"/>
            </a:endParaRPr>
          </a:p>
          <a:p>
            <a:pPr marL="697865" lvl="1" indent="-284480">
              <a:lnSpc>
                <a:spcPct val="100000"/>
              </a:lnSpc>
              <a:spcBef>
                <a:spcPts val="210"/>
              </a:spcBef>
              <a:buClr>
                <a:srgbClr val="E36C09"/>
              </a:buClr>
              <a:buFont typeface="Arial"/>
              <a:buChar char="–"/>
              <a:tabLst>
                <a:tab pos="697865" algn="l"/>
                <a:tab pos="698500" algn="l"/>
              </a:tabLst>
            </a:pPr>
            <a:r>
              <a:rPr sz="1700" dirty="0">
                <a:latin typeface="Segoe UI"/>
                <a:cs typeface="Segoe UI"/>
              </a:rPr>
              <a:t>Matrix</a:t>
            </a:r>
            <a:r>
              <a:rPr sz="1700" spc="-6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(Strong,</a:t>
            </a:r>
            <a:r>
              <a:rPr sz="1700" spc="-4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Weak,</a:t>
            </a:r>
            <a:r>
              <a:rPr sz="1700" spc="-65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Balanced)</a:t>
            </a:r>
            <a:endParaRPr sz="1700" dirty="0">
              <a:latin typeface="Segoe UI"/>
              <a:cs typeface="Segoe UI"/>
            </a:endParaRPr>
          </a:p>
          <a:p>
            <a:pPr marL="697865" lvl="1" indent="-284480">
              <a:lnSpc>
                <a:spcPct val="100000"/>
              </a:lnSpc>
              <a:spcBef>
                <a:spcPts val="210"/>
              </a:spcBef>
              <a:buClr>
                <a:srgbClr val="E36C09"/>
              </a:buClr>
              <a:buFont typeface="Arial"/>
              <a:buChar char="–"/>
              <a:tabLst>
                <a:tab pos="697865" algn="l"/>
                <a:tab pos="698500" algn="l"/>
              </a:tabLst>
            </a:pPr>
            <a:r>
              <a:rPr sz="1700" spc="-10" dirty="0">
                <a:latin typeface="Segoe UI"/>
                <a:cs typeface="Segoe UI"/>
              </a:rPr>
              <a:t>Functional</a:t>
            </a:r>
            <a:endParaRPr sz="1700" dirty="0">
              <a:latin typeface="Segoe UI"/>
              <a:cs typeface="Segoe UI"/>
            </a:endParaRPr>
          </a:p>
          <a:p>
            <a:pPr marL="697865" lvl="1" indent="-284480">
              <a:lnSpc>
                <a:spcPct val="100000"/>
              </a:lnSpc>
              <a:spcBef>
                <a:spcPts val="204"/>
              </a:spcBef>
              <a:buClr>
                <a:srgbClr val="E36C09"/>
              </a:buClr>
              <a:buFont typeface="Arial"/>
              <a:buChar char="–"/>
              <a:tabLst>
                <a:tab pos="697865" algn="l"/>
                <a:tab pos="698500" algn="l"/>
              </a:tabLst>
            </a:pPr>
            <a:r>
              <a:rPr sz="1700" spc="-10" dirty="0">
                <a:latin typeface="Segoe UI"/>
                <a:cs typeface="Segoe UI"/>
              </a:rPr>
              <a:t>Projectized</a:t>
            </a:r>
            <a:endParaRPr sz="1700" dirty="0">
              <a:latin typeface="Segoe UI"/>
              <a:cs typeface="Segoe UI"/>
            </a:endParaRPr>
          </a:p>
          <a:p>
            <a:pPr marL="697865" lvl="1" indent="-284480">
              <a:lnSpc>
                <a:spcPct val="100000"/>
              </a:lnSpc>
              <a:spcBef>
                <a:spcPts val="200"/>
              </a:spcBef>
              <a:buClr>
                <a:srgbClr val="E36C09"/>
              </a:buClr>
              <a:buFont typeface="Arial"/>
              <a:buChar char="–"/>
              <a:tabLst>
                <a:tab pos="697865" algn="l"/>
                <a:tab pos="698500" algn="l"/>
              </a:tabLst>
            </a:pPr>
            <a:r>
              <a:rPr sz="1700" spc="-10" dirty="0">
                <a:latin typeface="Segoe UI"/>
                <a:cs typeface="Segoe UI"/>
              </a:rPr>
              <a:t>Project-</a:t>
            </a:r>
            <a:r>
              <a:rPr sz="1700" dirty="0">
                <a:latin typeface="Segoe UI"/>
                <a:cs typeface="Segoe UI"/>
              </a:rPr>
              <a:t>based</a:t>
            </a:r>
            <a:r>
              <a:rPr sz="1700" spc="-25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organization</a:t>
            </a:r>
            <a:endParaRPr sz="1700" dirty="0">
              <a:latin typeface="Segoe UI"/>
              <a:cs typeface="Segoe UI"/>
            </a:endParaRPr>
          </a:p>
          <a:p>
            <a:pPr marL="697865" lvl="1" indent="-284480">
              <a:lnSpc>
                <a:spcPct val="100000"/>
              </a:lnSpc>
              <a:spcBef>
                <a:spcPts val="204"/>
              </a:spcBef>
              <a:buClr>
                <a:srgbClr val="E36C09"/>
              </a:buClr>
              <a:buFont typeface="Arial"/>
              <a:buChar char="–"/>
              <a:tabLst>
                <a:tab pos="697865" algn="l"/>
                <a:tab pos="698500" algn="l"/>
              </a:tabLst>
            </a:pPr>
            <a:r>
              <a:rPr sz="1700" dirty="0">
                <a:latin typeface="Segoe UI"/>
                <a:cs typeface="Segoe UI"/>
              </a:rPr>
              <a:t>Organizational</a:t>
            </a:r>
            <a:r>
              <a:rPr sz="1700" spc="-85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Hierarchy</a:t>
            </a:r>
            <a:endParaRPr sz="1700" dirty="0">
              <a:latin typeface="Segoe UI"/>
              <a:cs typeface="Segoe UI"/>
            </a:endParaRPr>
          </a:p>
          <a:p>
            <a:pPr marL="697865" lvl="1" indent="-284480">
              <a:lnSpc>
                <a:spcPct val="100000"/>
              </a:lnSpc>
              <a:spcBef>
                <a:spcPts val="204"/>
              </a:spcBef>
              <a:buClr>
                <a:srgbClr val="E36C09"/>
              </a:buClr>
              <a:buFont typeface="Arial"/>
              <a:buChar char="–"/>
              <a:tabLst>
                <a:tab pos="697865" algn="l"/>
                <a:tab pos="698500" algn="l"/>
              </a:tabLst>
            </a:pPr>
            <a:r>
              <a:rPr sz="1700" dirty="0">
                <a:latin typeface="Segoe UI"/>
                <a:cs typeface="Segoe UI"/>
              </a:rPr>
              <a:t>Tight</a:t>
            </a:r>
            <a:r>
              <a:rPr sz="1700" spc="-45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matrix</a:t>
            </a:r>
            <a:endParaRPr sz="17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3236" y="822915"/>
            <a:ext cx="4352290" cy="36810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3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Segoe UI"/>
                <a:cs typeface="Segoe UI"/>
              </a:rPr>
              <a:t>Project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Life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Cycle</a:t>
            </a:r>
            <a:endParaRPr sz="2200" dirty="0">
              <a:latin typeface="Segoe UI"/>
              <a:cs typeface="Segoe UI"/>
            </a:endParaRPr>
          </a:p>
          <a:p>
            <a:pPr marL="698500" marR="571500" indent="-285115">
              <a:lnSpc>
                <a:spcPct val="100000"/>
              </a:lnSpc>
              <a:spcBef>
                <a:spcPts val="415"/>
              </a:spcBef>
              <a:tabLst>
                <a:tab pos="698500" algn="l"/>
              </a:tabLst>
            </a:pPr>
            <a:r>
              <a:rPr sz="1700" spc="-50" dirty="0">
                <a:solidFill>
                  <a:srgbClr val="E36C09"/>
                </a:solidFill>
                <a:latin typeface="Arial"/>
                <a:cs typeface="Arial"/>
              </a:rPr>
              <a:t>–</a:t>
            </a:r>
            <a:r>
              <a:rPr sz="1700" dirty="0">
                <a:solidFill>
                  <a:srgbClr val="E36C09"/>
                </a:solidFill>
                <a:latin typeface="Arial"/>
                <a:cs typeface="Arial"/>
              </a:rPr>
              <a:t>	</a:t>
            </a:r>
            <a:r>
              <a:rPr sz="1700" dirty="0">
                <a:latin typeface="Segoe UI"/>
                <a:cs typeface="Segoe UI"/>
              </a:rPr>
              <a:t>Predictive,</a:t>
            </a:r>
            <a:r>
              <a:rPr sz="1700" spc="-9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Incremental,</a:t>
            </a:r>
            <a:r>
              <a:rPr sz="1700" spc="-60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Iterative, Adaptive</a:t>
            </a:r>
            <a:endParaRPr sz="1700" dirty="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2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Segoe UI"/>
                <a:cs typeface="Segoe UI"/>
              </a:rPr>
              <a:t>Work</a:t>
            </a:r>
            <a:r>
              <a:rPr sz="2200" spc="-1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Performance</a:t>
            </a:r>
            <a:r>
              <a:rPr sz="2200" spc="-10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Data</a:t>
            </a:r>
            <a:r>
              <a:rPr sz="2200" spc="-13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and</a:t>
            </a:r>
            <a:endParaRPr sz="2200" dirty="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Segoe UI"/>
                <a:cs typeface="Segoe UI"/>
              </a:rPr>
              <a:t>Information</a:t>
            </a:r>
            <a:endParaRPr sz="2200" dirty="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Segoe UI"/>
                <a:cs typeface="Segoe UI"/>
              </a:rPr>
              <a:t>Stakeholder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Management</a:t>
            </a:r>
            <a:endParaRPr sz="2200" dirty="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Segoe UI"/>
                <a:cs typeface="Segoe UI"/>
              </a:rPr>
              <a:t>Operational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work</a:t>
            </a:r>
            <a:endParaRPr sz="2200" dirty="0">
              <a:latin typeface="Segoe UI"/>
              <a:cs typeface="Segoe UI"/>
            </a:endParaRPr>
          </a:p>
          <a:p>
            <a:pPr marL="355600" marR="290830" indent="-343535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Segoe UI"/>
                <a:cs typeface="Segoe UI"/>
              </a:rPr>
              <a:t>PMO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(Supportive,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Controlling, Directive)</a:t>
            </a:r>
            <a:endParaRPr sz="2200" dirty="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Segoe UI"/>
                <a:cs typeface="Segoe UI"/>
              </a:rPr>
              <a:t>Program,</a:t>
            </a:r>
            <a:r>
              <a:rPr sz="2200" spc="-10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Portfolio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Management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7"/>
            <a:ext cx="9144000" cy="5126990"/>
          </a:xfrm>
          <a:custGeom>
            <a:avLst/>
            <a:gdLst/>
            <a:ahLst/>
            <a:cxnLst/>
            <a:rect l="l" t="t" r="r" b="b"/>
            <a:pathLst>
              <a:path w="9144000" h="5126990">
                <a:moveTo>
                  <a:pt x="9144000" y="0"/>
                </a:moveTo>
                <a:lnTo>
                  <a:pt x="0" y="0"/>
                </a:lnTo>
                <a:lnTo>
                  <a:pt x="0" y="5126863"/>
                </a:lnTo>
                <a:lnTo>
                  <a:pt x="9144000" y="5126863"/>
                </a:lnTo>
                <a:lnTo>
                  <a:pt x="91440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9526" y="2264740"/>
            <a:ext cx="79844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3.</a:t>
            </a:r>
            <a:r>
              <a:rPr sz="3600" spc="-45" dirty="0"/>
              <a:t> </a:t>
            </a:r>
            <a:r>
              <a:rPr sz="3600" dirty="0"/>
              <a:t>Project</a:t>
            </a:r>
            <a:r>
              <a:rPr sz="3600" spc="-25" dirty="0"/>
              <a:t> </a:t>
            </a:r>
            <a:r>
              <a:rPr sz="3600" dirty="0"/>
              <a:t>Management</a:t>
            </a:r>
            <a:r>
              <a:rPr sz="3600" spc="-35" dirty="0"/>
              <a:t> </a:t>
            </a:r>
            <a:r>
              <a:rPr sz="3600" dirty="0"/>
              <a:t>Office</a:t>
            </a:r>
            <a:r>
              <a:rPr sz="3600" spc="-55" dirty="0"/>
              <a:t> </a:t>
            </a:r>
            <a:r>
              <a:rPr sz="3600" spc="-10" dirty="0"/>
              <a:t>(PMO)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3065" y="4947005"/>
            <a:ext cx="43707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888888"/>
                </a:solidFill>
                <a:latin typeface="Calibri"/>
                <a:cs typeface="Calibri"/>
              </a:rPr>
              <a:t>09e-BM/DT/FSOFT</a:t>
            </a:r>
            <a:r>
              <a:rPr sz="105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05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88888"/>
                </a:solidFill>
                <a:latin typeface="Calibri"/>
                <a:cs typeface="Calibri"/>
              </a:rPr>
              <a:t>©FPT</a:t>
            </a:r>
            <a:r>
              <a:rPr sz="105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88888"/>
                </a:solidFill>
                <a:latin typeface="Calibri"/>
                <a:cs typeface="Calibri"/>
              </a:rPr>
              <a:t>SOFTWARE</a:t>
            </a:r>
            <a:r>
              <a:rPr sz="105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050" spc="-10" dirty="0">
                <a:solidFill>
                  <a:srgbClr val="888888"/>
                </a:solidFill>
                <a:latin typeface="Calibri"/>
                <a:cs typeface="Calibri"/>
              </a:rPr>
              <a:t> Corporate</a:t>
            </a:r>
            <a:r>
              <a:rPr sz="105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88888"/>
                </a:solidFill>
                <a:latin typeface="Calibri"/>
                <a:cs typeface="Calibri"/>
              </a:rPr>
              <a:t>Training</a:t>
            </a:r>
            <a:r>
              <a:rPr sz="105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88888"/>
                </a:solidFill>
                <a:latin typeface="Calibri"/>
                <a:cs typeface="Calibri"/>
              </a:rPr>
              <a:t>Center</a:t>
            </a:r>
            <a:r>
              <a:rPr sz="105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05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88888"/>
                </a:solidFill>
                <a:latin typeface="Calibri"/>
                <a:cs typeface="Calibri"/>
              </a:rPr>
              <a:t>Internal</a:t>
            </a:r>
            <a:r>
              <a:rPr sz="105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888888"/>
                </a:solidFill>
                <a:latin typeface="Calibri"/>
                <a:cs typeface="Calibri"/>
              </a:rPr>
              <a:t>Use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4411" y="4885435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54965" algn="l"/>
              </a:tabLst>
            </a:pPr>
            <a:r>
              <a:rPr spc="-10" dirty="0">
                <a:latin typeface="Segoe UI"/>
                <a:cs typeface="Segoe UI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241" y="884300"/>
            <a:ext cx="8324850" cy="12661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359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PMO</a:t>
            </a:r>
            <a:r>
              <a:rPr sz="2200" spc="2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is</a:t>
            </a:r>
            <a:r>
              <a:rPr sz="2200" spc="30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</a:t>
            </a:r>
            <a:r>
              <a:rPr sz="2200" spc="2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department</a:t>
            </a:r>
            <a:r>
              <a:rPr sz="2200" spc="30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</a:t>
            </a:r>
            <a:r>
              <a:rPr sz="2200" spc="2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2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organization.</a:t>
            </a:r>
            <a:r>
              <a:rPr sz="2200" spc="2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It</a:t>
            </a:r>
            <a:r>
              <a:rPr sz="2200" spc="2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is</a:t>
            </a:r>
            <a:r>
              <a:rPr sz="2200" spc="2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</a:t>
            </a:r>
            <a:r>
              <a:rPr sz="2200" spc="29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management </a:t>
            </a:r>
            <a:r>
              <a:rPr sz="2200" dirty="0">
                <a:latin typeface="Segoe UI"/>
                <a:cs typeface="Segoe UI"/>
              </a:rPr>
              <a:t>structure</a:t>
            </a:r>
            <a:r>
              <a:rPr sz="2200" spc="400" dirty="0">
                <a:latin typeface="Segoe UI"/>
                <a:cs typeface="Segoe UI"/>
              </a:rPr>
              <a:t>   </a:t>
            </a:r>
            <a:r>
              <a:rPr sz="2200" dirty="0">
                <a:latin typeface="Segoe UI"/>
                <a:cs typeface="Segoe UI"/>
              </a:rPr>
              <a:t>that</a:t>
            </a:r>
            <a:r>
              <a:rPr sz="2200" spc="400" dirty="0">
                <a:latin typeface="Segoe UI"/>
                <a:cs typeface="Segoe UI"/>
              </a:rPr>
              <a:t>   </a:t>
            </a:r>
            <a:r>
              <a:rPr sz="2200" dirty="0">
                <a:latin typeface="Segoe UI"/>
                <a:cs typeface="Segoe UI"/>
              </a:rPr>
              <a:t>standardizes</a:t>
            </a:r>
            <a:r>
              <a:rPr sz="2200" spc="409" dirty="0">
                <a:latin typeface="Segoe UI"/>
                <a:cs typeface="Segoe UI"/>
              </a:rPr>
              <a:t>   </a:t>
            </a:r>
            <a:r>
              <a:rPr sz="2200" spc="-20" dirty="0">
                <a:latin typeface="Segoe UI"/>
                <a:cs typeface="Segoe UI"/>
              </a:rPr>
              <a:t>project-</a:t>
            </a:r>
            <a:r>
              <a:rPr sz="2200" dirty="0">
                <a:latin typeface="Segoe UI"/>
                <a:cs typeface="Segoe UI"/>
              </a:rPr>
              <a:t>related</a:t>
            </a:r>
            <a:r>
              <a:rPr sz="2200" spc="400" dirty="0">
                <a:latin typeface="Segoe UI"/>
                <a:cs typeface="Segoe UI"/>
              </a:rPr>
              <a:t>   </a:t>
            </a:r>
            <a:r>
              <a:rPr sz="2200" spc="-10" dirty="0">
                <a:latin typeface="Segoe UI"/>
                <a:cs typeface="Segoe UI"/>
              </a:rPr>
              <a:t>governance </a:t>
            </a:r>
            <a:r>
              <a:rPr sz="2200" dirty="0">
                <a:latin typeface="Segoe UI"/>
                <a:cs typeface="Segoe UI"/>
              </a:rPr>
              <a:t>processes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&amp;</a:t>
            </a:r>
            <a:r>
              <a:rPr sz="2200" spc="1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facilities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sharing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1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resources,</a:t>
            </a:r>
            <a:r>
              <a:rPr sz="2200" spc="1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methodologies,</a:t>
            </a:r>
            <a:r>
              <a:rPr sz="2200" spc="175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tool </a:t>
            </a:r>
            <a:r>
              <a:rPr sz="2200" dirty="0">
                <a:latin typeface="Segoe UI"/>
                <a:cs typeface="Segoe UI"/>
              </a:rPr>
              <a:t>&amp;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techniques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735" y="2212657"/>
            <a:ext cx="7046214" cy="23958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54965" algn="l"/>
              </a:tabLst>
            </a:pPr>
            <a:r>
              <a:rPr spc="-10" dirty="0">
                <a:latin typeface="Segoe UI"/>
                <a:cs typeface="Segoe UI"/>
              </a:rPr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255" y="1425955"/>
            <a:ext cx="8420100" cy="955040"/>
            <a:chOff x="289255" y="1425955"/>
            <a:chExt cx="8420100" cy="955040"/>
          </a:xfrm>
        </p:grpSpPr>
        <p:sp>
          <p:nvSpPr>
            <p:cNvPr id="4" name="object 4"/>
            <p:cNvSpPr/>
            <p:nvPr/>
          </p:nvSpPr>
          <p:spPr>
            <a:xfrm>
              <a:off x="301955" y="1674787"/>
              <a:ext cx="8394700" cy="693420"/>
            </a:xfrm>
            <a:custGeom>
              <a:avLst/>
              <a:gdLst/>
              <a:ahLst/>
              <a:cxnLst/>
              <a:rect l="l" t="t" r="r" b="b"/>
              <a:pathLst>
                <a:path w="8394700" h="693419">
                  <a:moveTo>
                    <a:pt x="0" y="693000"/>
                  </a:moveTo>
                  <a:lnTo>
                    <a:pt x="8394700" y="693000"/>
                  </a:lnTo>
                  <a:lnTo>
                    <a:pt x="8394700" y="0"/>
                  </a:lnTo>
                  <a:lnTo>
                    <a:pt x="0" y="0"/>
                  </a:lnTo>
                  <a:lnTo>
                    <a:pt x="0" y="6930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1690" y="1438655"/>
              <a:ext cx="5876925" cy="472440"/>
            </a:xfrm>
            <a:custGeom>
              <a:avLst/>
              <a:gdLst/>
              <a:ahLst/>
              <a:cxnLst/>
              <a:rect l="l" t="t" r="r" b="b"/>
              <a:pathLst>
                <a:path w="5876925" h="472439">
                  <a:moveTo>
                    <a:pt x="5797600" y="0"/>
                  </a:moveTo>
                  <a:lnTo>
                    <a:pt x="78727" y="0"/>
                  </a:lnTo>
                  <a:lnTo>
                    <a:pt x="48086" y="6195"/>
                  </a:lnTo>
                  <a:lnTo>
                    <a:pt x="23061" y="23082"/>
                  </a:lnTo>
                  <a:lnTo>
                    <a:pt x="6187" y="48113"/>
                  </a:lnTo>
                  <a:lnTo>
                    <a:pt x="0" y="78740"/>
                  </a:lnTo>
                  <a:lnTo>
                    <a:pt x="0" y="393573"/>
                  </a:lnTo>
                  <a:lnTo>
                    <a:pt x="6187" y="424253"/>
                  </a:lnTo>
                  <a:lnTo>
                    <a:pt x="23061" y="449278"/>
                  </a:lnTo>
                  <a:lnTo>
                    <a:pt x="48086" y="466135"/>
                  </a:lnTo>
                  <a:lnTo>
                    <a:pt x="78727" y="472313"/>
                  </a:lnTo>
                  <a:lnTo>
                    <a:pt x="5797600" y="472313"/>
                  </a:lnTo>
                  <a:lnTo>
                    <a:pt x="5828227" y="466135"/>
                  </a:lnTo>
                  <a:lnTo>
                    <a:pt x="5853258" y="449278"/>
                  </a:lnTo>
                  <a:lnTo>
                    <a:pt x="5870145" y="424253"/>
                  </a:lnTo>
                  <a:lnTo>
                    <a:pt x="5876340" y="393573"/>
                  </a:lnTo>
                  <a:lnTo>
                    <a:pt x="5876340" y="78740"/>
                  </a:lnTo>
                  <a:lnTo>
                    <a:pt x="5870145" y="48113"/>
                  </a:lnTo>
                  <a:lnTo>
                    <a:pt x="5853258" y="23082"/>
                  </a:lnTo>
                  <a:lnTo>
                    <a:pt x="5828227" y="6195"/>
                  </a:lnTo>
                  <a:lnTo>
                    <a:pt x="5797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690" y="1438655"/>
              <a:ext cx="5876925" cy="472440"/>
            </a:xfrm>
            <a:custGeom>
              <a:avLst/>
              <a:gdLst/>
              <a:ahLst/>
              <a:cxnLst/>
              <a:rect l="l" t="t" r="r" b="b"/>
              <a:pathLst>
                <a:path w="5876925" h="472439">
                  <a:moveTo>
                    <a:pt x="0" y="78740"/>
                  </a:moveTo>
                  <a:lnTo>
                    <a:pt x="6187" y="48113"/>
                  </a:lnTo>
                  <a:lnTo>
                    <a:pt x="23061" y="23082"/>
                  </a:lnTo>
                  <a:lnTo>
                    <a:pt x="48086" y="6195"/>
                  </a:lnTo>
                  <a:lnTo>
                    <a:pt x="78727" y="0"/>
                  </a:lnTo>
                  <a:lnTo>
                    <a:pt x="5797600" y="0"/>
                  </a:lnTo>
                  <a:lnTo>
                    <a:pt x="5828227" y="6195"/>
                  </a:lnTo>
                  <a:lnTo>
                    <a:pt x="5853258" y="23082"/>
                  </a:lnTo>
                  <a:lnTo>
                    <a:pt x="5870145" y="48113"/>
                  </a:lnTo>
                  <a:lnTo>
                    <a:pt x="5876340" y="78740"/>
                  </a:lnTo>
                  <a:lnTo>
                    <a:pt x="5876340" y="393573"/>
                  </a:lnTo>
                  <a:lnTo>
                    <a:pt x="5870145" y="424253"/>
                  </a:lnTo>
                  <a:lnTo>
                    <a:pt x="5853258" y="449278"/>
                  </a:lnTo>
                  <a:lnTo>
                    <a:pt x="5828227" y="466135"/>
                  </a:lnTo>
                  <a:lnTo>
                    <a:pt x="5797600" y="472313"/>
                  </a:lnTo>
                  <a:lnTo>
                    <a:pt x="78727" y="472313"/>
                  </a:lnTo>
                  <a:lnTo>
                    <a:pt x="48086" y="466135"/>
                  </a:lnTo>
                  <a:lnTo>
                    <a:pt x="23061" y="449278"/>
                  </a:lnTo>
                  <a:lnTo>
                    <a:pt x="6187" y="424253"/>
                  </a:lnTo>
                  <a:lnTo>
                    <a:pt x="0" y="393573"/>
                  </a:lnTo>
                  <a:lnTo>
                    <a:pt x="0" y="7874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41019" y="1530172"/>
            <a:ext cx="6896734" cy="72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Segoe UI"/>
                <a:cs typeface="Segoe UI"/>
              </a:rPr>
              <a:t>Supporting</a:t>
            </a:r>
            <a:endParaRPr sz="1600">
              <a:latin typeface="Segoe UI"/>
              <a:cs typeface="Segoe UI"/>
            </a:endParaRPr>
          </a:p>
          <a:p>
            <a:pPr marL="184785" indent="-172720">
              <a:lnSpc>
                <a:spcPct val="100000"/>
              </a:lnSpc>
              <a:spcBef>
                <a:spcPts val="166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Segoe UI"/>
                <a:cs typeface="Segoe UI"/>
              </a:rPr>
              <a:t>Policies,</a:t>
            </a:r>
            <a:r>
              <a:rPr sz="1600" spc="-25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Methodologies,</a:t>
            </a:r>
            <a:r>
              <a:rPr sz="1600" spc="-1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templates</a:t>
            </a:r>
            <a:r>
              <a:rPr sz="1600" spc="-5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and</a:t>
            </a:r>
            <a:r>
              <a:rPr sz="1600" spc="-5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lessons</a:t>
            </a:r>
            <a:r>
              <a:rPr sz="1600" spc="-3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learned.</a:t>
            </a:r>
            <a:r>
              <a:rPr sz="1600" spc="-5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It</a:t>
            </a:r>
            <a:r>
              <a:rPr sz="1600" spc="-4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has</a:t>
            </a:r>
            <a:r>
              <a:rPr sz="1600" spc="-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low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control.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9255" y="2441575"/>
            <a:ext cx="8420100" cy="955040"/>
            <a:chOff x="289255" y="2441575"/>
            <a:chExt cx="8420100" cy="955040"/>
          </a:xfrm>
        </p:grpSpPr>
        <p:sp>
          <p:nvSpPr>
            <p:cNvPr id="9" name="object 9"/>
            <p:cNvSpPr/>
            <p:nvPr/>
          </p:nvSpPr>
          <p:spPr>
            <a:xfrm>
              <a:off x="301955" y="2690406"/>
              <a:ext cx="8394700" cy="693420"/>
            </a:xfrm>
            <a:custGeom>
              <a:avLst/>
              <a:gdLst/>
              <a:ahLst/>
              <a:cxnLst/>
              <a:rect l="l" t="t" r="r" b="b"/>
              <a:pathLst>
                <a:path w="8394700" h="693420">
                  <a:moveTo>
                    <a:pt x="0" y="693000"/>
                  </a:moveTo>
                  <a:lnTo>
                    <a:pt x="8394700" y="693000"/>
                  </a:lnTo>
                  <a:lnTo>
                    <a:pt x="8394700" y="0"/>
                  </a:lnTo>
                  <a:lnTo>
                    <a:pt x="0" y="0"/>
                  </a:lnTo>
                  <a:lnTo>
                    <a:pt x="0" y="693000"/>
                  </a:lnTo>
                  <a:close/>
                </a:path>
              </a:pathLst>
            </a:custGeom>
            <a:ln w="254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1690" y="2454275"/>
              <a:ext cx="5876925" cy="472440"/>
            </a:xfrm>
            <a:custGeom>
              <a:avLst/>
              <a:gdLst/>
              <a:ahLst/>
              <a:cxnLst/>
              <a:rect l="l" t="t" r="r" b="b"/>
              <a:pathLst>
                <a:path w="5876925" h="472439">
                  <a:moveTo>
                    <a:pt x="5797600" y="0"/>
                  </a:moveTo>
                  <a:lnTo>
                    <a:pt x="78727" y="0"/>
                  </a:lnTo>
                  <a:lnTo>
                    <a:pt x="48086" y="6177"/>
                  </a:lnTo>
                  <a:lnTo>
                    <a:pt x="23061" y="23034"/>
                  </a:lnTo>
                  <a:lnTo>
                    <a:pt x="6187" y="48059"/>
                  </a:lnTo>
                  <a:lnTo>
                    <a:pt x="0" y="78739"/>
                  </a:lnTo>
                  <a:lnTo>
                    <a:pt x="0" y="393573"/>
                  </a:lnTo>
                  <a:lnTo>
                    <a:pt x="6187" y="424199"/>
                  </a:lnTo>
                  <a:lnTo>
                    <a:pt x="23061" y="449230"/>
                  </a:lnTo>
                  <a:lnTo>
                    <a:pt x="48086" y="466117"/>
                  </a:lnTo>
                  <a:lnTo>
                    <a:pt x="78727" y="472313"/>
                  </a:lnTo>
                  <a:lnTo>
                    <a:pt x="5797600" y="472313"/>
                  </a:lnTo>
                  <a:lnTo>
                    <a:pt x="5828227" y="466117"/>
                  </a:lnTo>
                  <a:lnTo>
                    <a:pt x="5853258" y="449230"/>
                  </a:lnTo>
                  <a:lnTo>
                    <a:pt x="5870145" y="424199"/>
                  </a:lnTo>
                  <a:lnTo>
                    <a:pt x="5876340" y="393573"/>
                  </a:lnTo>
                  <a:lnTo>
                    <a:pt x="5876340" y="78739"/>
                  </a:lnTo>
                  <a:lnTo>
                    <a:pt x="5870145" y="48059"/>
                  </a:lnTo>
                  <a:lnTo>
                    <a:pt x="5853258" y="23034"/>
                  </a:lnTo>
                  <a:lnTo>
                    <a:pt x="5828227" y="6177"/>
                  </a:lnTo>
                  <a:lnTo>
                    <a:pt x="57976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1690" y="2454275"/>
              <a:ext cx="5876925" cy="472440"/>
            </a:xfrm>
            <a:custGeom>
              <a:avLst/>
              <a:gdLst/>
              <a:ahLst/>
              <a:cxnLst/>
              <a:rect l="l" t="t" r="r" b="b"/>
              <a:pathLst>
                <a:path w="5876925" h="472439">
                  <a:moveTo>
                    <a:pt x="0" y="78739"/>
                  </a:moveTo>
                  <a:lnTo>
                    <a:pt x="6187" y="48059"/>
                  </a:lnTo>
                  <a:lnTo>
                    <a:pt x="23061" y="23034"/>
                  </a:lnTo>
                  <a:lnTo>
                    <a:pt x="48086" y="6177"/>
                  </a:lnTo>
                  <a:lnTo>
                    <a:pt x="78727" y="0"/>
                  </a:lnTo>
                  <a:lnTo>
                    <a:pt x="5797600" y="0"/>
                  </a:lnTo>
                  <a:lnTo>
                    <a:pt x="5828227" y="6177"/>
                  </a:lnTo>
                  <a:lnTo>
                    <a:pt x="5853258" y="23034"/>
                  </a:lnTo>
                  <a:lnTo>
                    <a:pt x="5870145" y="48059"/>
                  </a:lnTo>
                  <a:lnTo>
                    <a:pt x="5876340" y="78739"/>
                  </a:lnTo>
                  <a:lnTo>
                    <a:pt x="5876340" y="393573"/>
                  </a:lnTo>
                  <a:lnTo>
                    <a:pt x="5870145" y="424199"/>
                  </a:lnTo>
                  <a:lnTo>
                    <a:pt x="5853258" y="449230"/>
                  </a:lnTo>
                  <a:lnTo>
                    <a:pt x="5828227" y="466117"/>
                  </a:lnTo>
                  <a:lnTo>
                    <a:pt x="5797600" y="472313"/>
                  </a:lnTo>
                  <a:lnTo>
                    <a:pt x="78727" y="472313"/>
                  </a:lnTo>
                  <a:lnTo>
                    <a:pt x="48086" y="466117"/>
                  </a:lnTo>
                  <a:lnTo>
                    <a:pt x="23061" y="449230"/>
                  </a:lnTo>
                  <a:lnTo>
                    <a:pt x="6187" y="424199"/>
                  </a:lnTo>
                  <a:lnTo>
                    <a:pt x="0" y="393573"/>
                  </a:lnTo>
                  <a:lnTo>
                    <a:pt x="0" y="787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41019" y="2546095"/>
            <a:ext cx="7044055" cy="72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Segoe UI"/>
                <a:cs typeface="Segoe UI"/>
              </a:rPr>
              <a:t>Controlling</a:t>
            </a:r>
            <a:endParaRPr sz="1600">
              <a:latin typeface="Segoe UI"/>
              <a:cs typeface="Segoe UI"/>
            </a:endParaRPr>
          </a:p>
          <a:p>
            <a:pPr marL="184785" indent="-172720">
              <a:lnSpc>
                <a:spcPct val="100000"/>
              </a:lnSpc>
              <a:spcBef>
                <a:spcPts val="166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Segoe UI"/>
                <a:cs typeface="Segoe UI"/>
              </a:rPr>
              <a:t>Requires</a:t>
            </a:r>
            <a:r>
              <a:rPr sz="1600" spc="-4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compliance;</a:t>
            </a:r>
            <a:r>
              <a:rPr sz="1600" spc="-3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train</a:t>
            </a:r>
            <a:r>
              <a:rPr sz="1600" spc="-4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others,</a:t>
            </a:r>
            <a:r>
              <a:rPr sz="1600" spc="-5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assist</a:t>
            </a:r>
            <a:r>
              <a:rPr sz="1600" spc="-3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with</a:t>
            </a:r>
            <a:r>
              <a:rPr sz="1600" spc="-4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tools.</a:t>
            </a:r>
            <a:r>
              <a:rPr sz="1600" spc="-4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It</a:t>
            </a:r>
            <a:r>
              <a:rPr sz="1600" spc="-6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has</a:t>
            </a:r>
            <a:r>
              <a:rPr sz="1600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moderate</a:t>
            </a:r>
            <a:r>
              <a:rPr sz="1600" b="1" spc="-3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control.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9255" y="3457066"/>
            <a:ext cx="8420100" cy="1219200"/>
            <a:chOff x="289255" y="3457066"/>
            <a:chExt cx="8420100" cy="1219200"/>
          </a:xfrm>
        </p:grpSpPr>
        <p:sp>
          <p:nvSpPr>
            <p:cNvPr id="14" name="object 14"/>
            <p:cNvSpPr/>
            <p:nvPr/>
          </p:nvSpPr>
          <p:spPr>
            <a:xfrm>
              <a:off x="301955" y="3705961"/>
              <a:ext cx="8394700" cy="958215"/>
            </a:xfrm>
            <a:custGeom>
              <a:avLst/>
              <a:gdLst/>
              <a:ahLst/>
              <a:cxnLst/>
              <a:rect l="l" t="t" r="r" b="b"/>
              <a:pathLst>
                <a:path w="8394700" h="958214">
                  <a:moveTo>
                    <a:pt x="0" y="957605"/>
                  </a:moveTo>
                  <a:lnTo>
                    <a:pt x="8394700" y="957605"/>
                  </a:lnTo>
                  <a:lnTo>
                    <a:pt x="8394700" y="0"/>
                  </a:lnTo>
                  <a:lnTo>
                    <a:pt x="0" y="0"/>
                  </a:lnTo>
                  <a:lnTo>
                    <a:pt x="0" y="957605"/>
                  </a:lnTo>
                  <a:close/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1690" y="3469766"/>
              <a:ext cx="5876925" cy="472440"/>
            </a:xfrm>
            <a:custGeom>
              <a:avLst/>
              <a:gdLst/>
              <a:ahLst/>
              <a:cxnLst/>
              <a:rect l="l" t="t" r="r" b="b"/>
              <a:pathLst>
                <a:path w="5876925" h="472439">
                  <a:moveTo>
                    <a:pt x="5797600" y="0"/>
                  </a:moveTo>
                  <a:lnTo>
                    <a:pt x="78727" y="0"/>
                  </a:lnTo>
                  <a:lnTo>
                    <a:pt x="48086" y="6195"/>
                  </a:lnTo>
                  <a:lnTo>
                    <a:pt x="23061" y="23082"/>
                  </a:lnTo>
                  <a:lnTo>
                    <a:pt x="6187" y="48113"/>
                  </a:lnTo>
                  <a:lnTo>
                    <a:pt x="0" y="78739"/>
                  </a:lnTo>
                  <a:lnTo>
                    <a:pt x="0" y="393699"/>
                  </a:lnTo>
                  <a:lnTo>
                    <a:pt x="6187" y="424304"/>
                  </a:lnTo>
                  <a:lnTo>
                    <a:pt x="23061" y="449310"/>
                  </a:lnTo>
                  <a:lnTo>
                    <a:pt x="48086" y="466176"/>
                  </a:lnTo>
                  <a:lnTo>
                    <a:pt x="78727" y="472363"/>
                  </a:lnTo>
                  <a:lnTo>
                    <a:pt x="5797600" y="472363"/>
                  </a:lnTo>
                  <a:lnTo>
                    <a:pt x="5828227" y="466176"/>
                  </a:lnTo>
                  <a:lnTo>
                    <a:pt x="5853258" y="449310"/>
                  </a:lnTo>
                  <a:lnTo>
                    <a:pt x="5870145" y="424304"/>
                  </a:lnTo>
                  <a:lnTo>
                    <a:pt x="5876340" y="393699"/>
                  </a:lnTo>
                  <a:lnTo>
                    <a:pt x="5876340" y="78739"/>
                  </a:lnTo>
                  <a:lnTo>
                    <a:pt x="5870145" y="48113"/>
                  </a:lnTo>
                  <a:lnTo>
                    <a:pt x="5853258" y="23082"/>
                  </a:lnTo>
                  <a:lnTo>
                    <a:pt x="5828227" y="6195"/>
                  </a:lnTo>
                  <a:lnTo>
                    <a:pt x="57976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1690" y="3469766"/>
              <a:ext cx="5876925" cy="472440"/>
            </a:xfrm>
            <a:custGeom>
              <a:avLst/>
              <a:gdLst/>
              <a:ahLst/>
              <a:cxnLst/>
              <a:rect l="l" t="t" r="r" b="b"/>
              <a:pathLst>
                <a:path w="5876925" h="472439">
                  <a:moveTo>
                    <a:pt x="0" y="78739"/>
                  </a:moveTo>
                  <a:lnTo>
                    <a:pt x="6187" y="48113"/>
                  </a:lnTo>
                  <a:lnTo>
                    <a:pt x="23061" y="23082"/>
                  </a:lnTo>
                  <a:lnTo>
                    <a:pt x="48086" y="6195"/>
                  </a:lnTo>
                  <a:lnTo>
                    <a:pt x="78727" y="0"/>
                  </a:lnTo>
                  <a:lnTo>
                    <a:pt x="5797600" y="0"/>
                  </a:lnTo>
                  <a:lnTo>
                    <a:pt x="5828227" y="6195"/>
                  </a:lnTo>
                  <a:lnTo>
                    <a:pt x="5853258" y="23082"/>
                  </a:lnTo>
                  <a:lnTo>
                    <a:pt x="5870145" y="48113"/>
                  </a:lnTo>
                  <a:lnTo>
                    <a:pt x="5876340" y="78739"/>
                  </a:lnTo>
                  <a:lnTo>
                    <a:pt x="5876340" y="393699"/>
                  </a:lnTo>
                  <a:lnTo>
                    <a:pt x="5870145" y="424304"/>
                  </a:lnTo>
                  <a:lnTo>
                    <a:pt x="5853258" y="449310"/>
                  </a:lnTo>
                  <a:lnTo>
                    <a:pt x="5828227" y="466176"/>
                  </a:lnTo>
                  <a:lnTo>
                    <a:pt x="5797600" y="472363"/>
                  </a:lnTo>
                  <a:lnTo>
                    <a:pt x="78727" y="472363"/>
                  </a:lnTo>
                  <a:lnTo>
                    <a:pt x="48086" y="466176"/>
                  </a:lnTo>
                  <a:lnTo>
                    <a:pt x="23061" y="449310"/>
                  </a:lnTo>
                  <a:lnTo>
                    <a:pt x="6187" y="424304"/>
                  </a:lnTo>
                  <a:lnTo>
                    <a:pt x="0" y="393699"/>
                  </a:lnTo>
                  <a:lnTo>
                    <a:pt x="0" y="787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41019" y="3561969"/>
            <a:ext cx="6582409" cy="96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Segoe UI"/>
                <a:cs typeface="Segoe UI"/>
              </a:rPr>
              <a:t>Directive</a:t>
            </a:r>
            <a:endParaRPr sz="1600">
              <a:latin typeface="Segoe UI"/>
              <a:cs typeface="Segoe UI"/>
            </a:endParaRPr>
          </a:p>
          <a:p>
            <a:pPr marL="184785" marR="5080" indent="-172720">
              <a:lnSpc>
                <a:spcPct val="100000"/>
              </a:lnSpc>
              <a:spcBef>
                <a:spcPts val="1665"/>
              </a:spcBef>
              <a:buChar char="•"/>
              <a:tabLst>
                <a:tab pos="185420" algn="l"/>
              </a:tabLst>
            </a:pPr>
            <a:r>
              <a:rPr sz="1600" dirty="0">
                <a:latin typeface="Segoe UI"/>
                <a:cs typeface="Segoe UI"/>
              </a:rPr>
              <a:t>Provide</a:t>
            </a:r>
            <a:r>
              <a:rPr sz="1600" spc="-5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PM</a:t>
            </a:r>
            <a:r>
              <a:rPr sz="1600" spc="-6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for</a:t>
            </a:r>
            <a:r>
              <a:rPr sz="1600" spc="-7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projects;</a:t>
            </a:r>
            <a:r>
              <a:rPr sz="1600" spc="-40" dirty="0">
                <a:latin typeface="Segoe UI"/>
                <a:cs typeface="Segoe UI"/>
              </a:rPr>
              <a:t> </a:t>
            </a:r>
            <a:r>
              <a:rPr sz="1600" spc="-35" dirty="0">
                <a:latin typeface="Segoe UI"/>
                <a:cs typeface="Segoe UI"/>
              </a:rPr>
              <a:t>Takes</a:t>
            </a:r>
            <a:r>
              <a:rPr sz="1600" spc="-7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control;</a:t>
            </a:r>
            <a:r>
              <a:rPr sz="1600" spc="-4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Manage</a:t>
            </a:r>
            <a:r>
              <a:rPr sz="1600" spc="-6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directly;</a:t>
            </a:r>
            <a:r>
              <a:rPr sz="1600" spc="-35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Responsible</a:t>
            </a:r>
            <a:r>
              <a:rPr sz="1600" spc="-45" dirty="0">
                <a:latin typeface="Segoe UI"/>
                <a:cs typeface="Segoe UI"/>
              </a:rPr>
              <a:t> </a:t>
            </a:r>
            <a:r>
              <a:rPr sz="1600" spc="-25" dirty="0">
                <a:latin typeface="Segoe UI"/>
                <a:cs typeface="Segoe UI"/>
              </a:rPr>
              <a:t>for </a:t>
            </a:r>
            <a:r>
              <a:rPr sz="1600" dirty="0">
                <a:latin typeface="Segoe UI"/>
                <a:cs typeface="Segoe UI"/>
              </a:rPr>
              <a:t>result</a:t>
            </a:r>
            <a:r>
              <a:rPr sz="1600" spc="-4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of</a:t>
            </a:r>
            <a:r>
              <a:rPr sz="1600" spc="-5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these</a:t>
            </a:r>
            <a:r>
              <a:rPr sz="1600" spc="-4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projects.</a:t>
            </a:r>
            <a:r>
              <a:rPr sz="1600" spc="-3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It</a:t>
            </a:r>
            <a:r>
              <a:rPr sz="1600" spc="-4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has</a:t>
            </a:r>
            <a:r>
              <a:rPr sz="1600" spc="-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high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control.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18" name="object 18"/>
          <p:cNvSpPr txBox="1"/>
          <p:nvPr/>
        </p:nvSpPr>
        <p:spPr>
          <a:xfrm>
            <a:off x="380796" y="856615"/>
            <a:ext cx="6351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PMO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can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take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one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several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different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forms: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54965" algn="l"/>
              </a:tabLst>
            </a:pPr>
            <a:r>
              <a:rPr spc="-10" dirty="0">
                <a:latin typeface="Segoe UI"/>
                <a:cs typeface="Segoe UI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241" y="917828"/>
            <a:ext cx="558101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43560" indent="-342900" algn="just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</a:tabLst>
            </a:pPr>
            <a:r>
              <a:rPr sz="1800" dirty="0">
                <a:latin typeface="Segoe UI"/>
                <a:cs typeface="Segoe UI"/>
              </a:rPr>
              <a:t>Identifying</a:t>
            </a:r>
            <a:r>
              <a:rPr sz="1800" spc="-4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&amp;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developing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Project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Management methodology,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practices</a:t>
            </a:r>
            <a:r>
              <a:rPr sz="1800" spc="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&amp;</a:t>
            </a:r>
            <a:r>
              <a:rPr sz="1800" spc="-10" dirty="0">
                <a:latin typeface="Segoe UI"/>
                <a:cs typeface="Segoe UI"/>
              </a:rPr>
              <a:t> standards</a:t>
            </a:r>
            <a:endParaRPr sz="1800">
              <a:latin typeface="Segoe UI"/>
              <a:cs typeface="Segoe U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3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</a:tabLst>
            </a:pPr>
            <a:r>
              <a:rPr sz="1800" dirty="0">
                <a:latin typeface="Segoe UI"/>
                <a:cs typeface="Segoe UI"/>
              </a:rPr>
              <a:t>Monitoring</a:t>
            </a:r>
            <a:r>
              <a:rPr sz="1800" spc="37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compliance</a:t>
            </a:r>
            <a:r>
              <a:rPr sz="1800" spc="38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with</a:t>
            </a:r>
            <a:r>
              <a:rPr sz="1800" spc="39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Project</a:t>
            </a:r>
            <a:r>
              <a:rPr sz="1800" spc="39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Management </a:t>
            </a:r>
            <a:r>
              <a:rPr sz="1800" dirty="0">
                <a:latin typeface="Segoe UI"/>
                <a:cs typeface="Segoe UI"/>
              </a:rPr>
              <a:t>standard</a:t>
            </a:r>
            <a:r>
              <a:rPr sz="1800" spc="25" dirty="0">
                <a:latin typeface="Segoe UI"/>
                <a:cs typeface="Segoe UI"/>
              </a:rPr>
              <a:t>  </a:t>
            </a:r>
            <a:r>
              <a:rPr sz="1800" dirty="0">
                <a:latin typeface="Segoe UI"/>
                <a:cs typeface="Segoe UI"/>
              </a:rPr>
              <a:t>policies,</a:t>
            </a:r>
            <a:r>
              <a:rPr sz="1800" spc="30" dirty="0">
                <a:latin typeface="Segoe UI"/>
                <a:cs typeface="Segoe UI"/>
              </a:rPr>
              <a:t>  </a:t>
            </a:r>
            <a:r>
              <a:rPr sz="1800" dirty="0">
                <a:latin typeface="Segoe UI"/>
                <a:cs typeface="Segoe UI"/>
              </a:rPr>
              <a:t>procedures,</a:t>
            </a:r>
            <a:r>
              <a:rPr sz="1800" spc="30" dirty="0">
                <a:latin typeface="Segoe UI"/>
                <a:cs typeface="Segoe UI"/>
              </a:rPr>
              <a:t>  </a:t>
            </a:r>
            <a:r>
              <a:rPr sz="1800" dirty="0">
                <a:latin typeface="Segoe UI"/>
                <a:cs typeface="Segoe UI"/>
              </a:rPr>
              <a:t>and</a:t>
            </a:r>
            <a:r>
              <a:rPr sz="1800" spc="20" dirty="0">
                <a:latin typeface="Segoe UI"/>
                <a:cs typeface="Segoe UI"/>
              </a:rPr>
              <a:t>  </a:t>
            </a:r>
            <a:r>
              <a:rPr sz="1800" dirty="0">
                <a:latin typeface="Segoe UI"/>
                <a:cs typeface="Segoe UI"/>
              </a:rPr>
              <a:t>templates</a:t>
            </a:r>
            <a:r>
              <a:rPr sz="1800" spc="30" dirty="0">
                <a:latin typeface="Segoe UI"/>
                <a:cs typeface="Segoe UI"/>
              </a:rPr>
              <a:t>  </a:t>
            </a:r>
            <a:r>
              <a:rPr sz="1800" spc="-25" dirty="0">
                <a:latin typeface="Segoe UI"/>
                <a:cs typeface="Segoe UI"/>
              </a:rPr>
              <a:t>via </a:t>
            </a:r>
            <a:r>
              <a:rPr sz="1800" dirty="0">
                <a:latin typeface="Segoe UI"/>
                <a:cs typeface="Segoe UI"/>
              </a:rPr>
              <a:t>project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audits.</a:t>
            </a:r>
            <a:endParaRPr sz="1800">
              <a:latin typeface="Segoe UI"/>
              <a:cs typeface="Segoe UI"/>
            </a:endParaRPr>
          </a:p>
          <a:p>
            <a:pPr marL="354965" marR="730250" indent="-342265">
              <a:lnSpc>
                <a:spcPct val="100000"/>
              </a:lnSpc>
              <a:spcBef>
                <a:spcPts val="434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Segoe UI"/>
                <a:cs typeface="Segoe UI"/>
              </a:rPr>
              <a:t>Developing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and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managing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project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policies, </a:t>
            </a:r>
            <a:r>
              <a:rPr sz="1800" dirty="0">
                <a:latin typeface="Segoe UI"/>
                <a:cs typeface="Segoe UI"/>
              </a:rPr>
              <a:t>procedures,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templates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and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other</a:t>
            </a:r>
            <a:r>
              <a:rPr sz="1800" spc="-6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shared </a:t>
            </a:r>
            <a:r>
              <a:rPr sz="1800" dirty="0">
                <a:latin typeface="Segoe UI"/>
                <a:cs typeface="Segoe UI"/>
              </a:rPr>
              <a:t>documentation</a:t>
            </a:r>
            <a:r>
              <a:rPr sz="1800" spc="-6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(organization</a:t>
            </a:r>
            <a:r>
              <a:rPr sz="1800" spc="-5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process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assets)</a:t>
            </a:r>
            <a:endParaRPr sz="18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Segoe UI"/>
                <a:cs typeface="Segoe UI"/>
              </a:rPr>
              <a:t>Coaching,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mentoring,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training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and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oversight</a:t>
            </a:r>
            <a:endParaRPr sz="18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Segoe UI"/>
                <a:cs typeface="Segoe UI"/>
              </a:rPr>
              <a:t>Coordinating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communication</a:t>
            </a:r>
            <a:r>
              <a:rPr sz="1800" spc="-4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across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projects</a:t>
            </a:r>
            <a:endParaRPr sz="18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Segoe UI"/>
                <a:cs typeface="Segoe UI"/>
              </a:rPr>
              <a:t>Managing</a:t>
            </a:r>
            <a:r>
              <a:rPr sz="1800" spc="-7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shared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resources</a:t>
            </a:r>
            <a:r>
              <a:rPr sz="1800" spc="-4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across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all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projects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6953" y="1373070"/>
            <a:ext cx="2682707" cy="19713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54965" algn="l"/>
              </a:tabLst>
            </a:pPr>
            <a:r>
              <a:rPr spc="-10" dirty="0">
                <a:latin typeface="Segoe UI"/>
                <a:cs typeface="Segoe UI"/>
              </a:rPr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843298"/>
            <a:ext cx="7917815" cy="29648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More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50" dirty="0">
                <a:latin typeface="Segoe UI"/>
                <a:cs typeface="Segoe UI"/>
              </a:rPr>
              <a:t>…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Be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part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Change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Control</a:t>
            </a:r>
            <a:r>
              <a:rPr sz="2000" spc="-10" dirty="0">
                <a:latin typeface="Segoe UI"/>
                <a:cs typeface="Segoe UI"/>
              </a:rPr>
              <a:t> Board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Be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Stakeholder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Prioritize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projects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Recommend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termination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projects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when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appropriate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Help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gather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lesson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learned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make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available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other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projects</a:t>
            </a:r>
            <a:endParaRPr sz="2000">
              <a:latin typeface="Segoe UI"/>
              <a:cs typeface="Segoe UI"/>
            </a:endParaRPr>
          </a:p>
          <a:p>
            <a:pPr marL="756285" marR="13779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More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heavily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involved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during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initiating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than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later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the </a:t>
            </a:r>
            <a:r>
              <a:rPr sz="2000" spc="-10" dirty="0">
                <a:latin typeface="Segoe UI"/>
                <a:cs typeface="Segoe UI"/>
              </a:rPr>
              <a:t>project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65" y="86994"/>
            <a:ext cx="3587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>
                <a:latin typeface="Segoe UI"/>
                <a:cs typeface="Segoe UI"/>
              </a:rPr>
              <a:t>vs</a:t>
            </a:r>
            <a:r>
              <a:rPr spc="-7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Project</a:t>
            </a:r>
            <a:r>
              <a:rPr spc="-70" dirty="0">
                <a:latin typeface="Segoe UI"/>
                <a:cs typeface="Segoe UI"/>
              </a:rPr>
              <a:t> </a:t>
            </a:r>
            <a:r>
              <a:rPr spc="-10" dirty="0">
                <a:latin typeface="Segoe UI"/>
                <a:cs typeface="Segoe UI"/>
              </a:rPr>
              <a:t>Manager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796290"/>
            <a:ext cx="3780154" cy="28797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25" dirty="0">
                <a:latin typeface="Segoe UI"/>
                <a:cs typeface="Segoe UI"/>
              </a:rPr>
              <a:t>PM</a:t>
            </a:r>
            <a:endParaRPr sz="2400">
              <a:latin typeface="Segoe UI"/>
              <a:cs typeface="Segoe UI"/>
            </a:endParaRPr>
          </a:p>
          <a:p>
            <a:pPr marL="354965" marR="901700" indent="-342265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Focuses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project objectives</a:t>
            </a:r>
            <a:endParaRPr sz="2400">
              <a:latin typeface="Segoe UI"/>
              <a:cs typeface="Segoe UI"/>
            </a:endParaRPr>
          </a:p>
          <a:p>
            <a:pPr marL="354965" marR="5080" indent="-342265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Controls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assigned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project resources</a:t>
            </a:r>
            <a:endParaRPr sz="2400">
              <a:latin typeface="Segoe UI"/>
              <a:cs typeface="Segoe UI"/>
            </a:endParaRPr>
          </a:p>
          <a:p>
            <a:pPr marL="354965" marR="290195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Manages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constraints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40" dirty="0">
                <a:latin typeface="Segoe UI"/>
                <a:cs typeface="Segoe UI"/>
              </a:rPr>
              <a:t>of </a:t>
            </a:r>
            <a:r>
              <a:rPr sz="2400" dirty="0">
                <a:latin typeface="Segoe UI"/>
                <a:cs typeface="Segoe UI"/>
              </a:rPr>
              <a:t>individual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projects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6953" y="796631"/>
            <a:ext cx="4029710" cy="36112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spc="-25" dirty="0">
                <a:latin typeface="Segoe UI"/>
                <a:cs typeface="Segoe UI"/>
              </a:rPr>
              <a:t>PMO</a:t>
            </a:r>
            <a:endParaRPr sz="2400">
              <a:latin typeface="Segoe UI"/>
              <a:cs typeface="Segoe UI"/>
            </a:endParaRPr>
          </a:p>
          <a:p>
            <a:pPr marL="354965" marR="5080" indent="-342265">
              <a:lnSpc>
                <a:spcPts val="2590"/>
              </a:lnSpc>
              <a:spcBef>
                <a:spcPts val="62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Manages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major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program </a:t>
            </a:r>
            <a:r>
              <a:rPr sz="2400" dirty="0">
                <a:latin typeface="Segoe UI"/>
                <a:cs typeface="Segoe UI"/>
              </a:rPr>
              <a:t>scope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changes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better </a:t>
            </a:r>
            <a:r>
              <a:rPr sz="2400" dirty="0">
                <a:latin typeface="Segoe UI"/>
                <a:cs typeface="Segoe UI"/>
              </a:rPr>
              <a:t>achieve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business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objectives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ts val="2735"/>
              </a:lnSpc>
              <a:spcBef>
                <a:spcPts val="254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Optimizes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use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10" dirty="0">
                <a:latin typeface="Segoe UI"/>
                <a:cs typeface="Segoe UI"/>
              </a:rPr>
              <a:t> shared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latin typeface="Segoe UI"/>
                <a:cs typeface="Segoe UI"/>
              </a:rPr>
              <a:t>resource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across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projects</a:t>
            </a:r>
            <a:endParaRPr sz="2400">
              <a:latin typeface="Segoe UI"/>
              <a:cs typeface="Segoe UI"/>
            </a:endParaRPr>
          </a:p>
          <a:p>
            <a:pPr marL="354965" marR="138430" indent="-342265">
              <a:lnSpc>
                <a:spcPct val="9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Manages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methodologies, standards, </a:t>
            </a:r>
            <a:r>
              <a:rPr sz="2400" dirty="0">
                <a:latin typeface="Segoe UI"/>
                <a:cs typeface="Segoe UI"/>
              </a:rPr>
              <a:t>risk/opportunities,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metrics </a:t>
            </a:r>
            <a:r>
              <a:rPr sz="2400" dirty="0">
                <a:latin typeface="Segoe UI"/>
                <a:cs typeface="Segoe UI"/>
              </a:rPr>
              <a:t>&amp;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interdependencies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Henry</a:t>
            </a:r>
            <a:r>
              <a:rPr spc="-55" dirty="0"/>
              <a:t> </a:t>
            </a:r>
            <a:r>
              <a:rPr spc="-20" dirty="0"/>
              <a:t>Ford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496" y="965708"/>
            <a:ext cx="4156075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Calibri"/>
                <a:cs typeface="Calibri"/>
              </a:rPr>
              <a:t>“Obstacle</a:t>
            </a:r>
            <a:r>
              <a:rPr sz="4000" b="1" spc="-13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are</a:t>
            </a:r>
            <a:r>
              <a:rPr sz="4000" b="1" spc="-120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those </a:t>
            </a:r>
            <a:r>
              <a:rPr sz="4000" b="1" dirty="0">
                <a:latin typeface="Calibri"/>
                <a:cs typeface="Calibri"/>
              </a:rPr>
              <a:t>frightful</a:t>
            </a:r>
            <a:r>
              <a:rPr sz="4000" b="1" spc="-13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things</a:t>
            </a:r>
            <a:r>
              <a:rPr sz="4000" b="1" spc="-135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you </a:t>
            </a:r>
            <a:r>
              <a:rPr sz="4000" b="1" dirty="0">
                <a:latin typeface="Calibri"/>
                <a:cs typeface="Calibri"/>
              </a:rPr>
              <a:t>see</a:t>
            </a:r>
            <a:r>
              <a:rPr sz="4000" b="1" spc="-9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when</a:t>
            </a:r>
            <a:r>
              <a:rPr sz="4000" b="1" spc="-9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you</a:t>
            </a:r>
            <a:r>
              <a:rPr sz="4000" b="1" spc="-90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take </a:t>
            </a:r>
            <a:r>
              <a:rPr sz="4000" b="1" dirty="0">
                <a:latin typeface="Calibri"/>
                <a:cs typeface="Calibri"/>
              </a:rPr>
              <a:t>your</a:t>
            </a:r>
            <a:r>
              <a:rPr sz="4000" b="1" spc="-11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eyes</a:t>
            </a:r>
            <a:r>
              <a:rPr sz="4000" b="1" spc="-114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off</a:t>
            </a:r>
            <a:r>
              <a:rPr sz="4000" b="1" spc="-120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your </a:t>
            </a:r>
            <a:r>
              <a:rPr sz="4000" b="1" spc="-10" dirty="0">
                <a:latin typeface="Calibri"/>
                <a:cs typeface="Calibri"/>
              </a:rPr>
              <a:t>goal.”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8394" y="1242822"/>
            <a:ext cx="3055493" cy="254622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7"/>
            <a:ext cx="9144000" cy="5126990"/>
          </a:xfrm>
          <a:custGeom>
            <a:avLst/>
            <a:gdLst/>
            <a:ahLst/>
            <a:cxnLst/>
            <a:rect l="l" t="t" r="r" b="b"/>
            <a:pathLst>
              <a:path w="9144000" h="5126990">
                <a:moveTo>
                  <a:pt x="9144000" y="0"/>
                </a:moveTo>
                <a:lnTo>
                  <a:pt x="0" y="0"/>
                </a:lnTo>
                <a:lnTo>
                  <a:pt x="0" y="5126863"/>
                </a:lnTo>
                <a:lnTo>
                  <a:pt x="9144000" y="5126863"/>
                </a:lnTo>
                <a:lnTo>
                  <a:pt x="9144000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9450" y="2264740"/>
            <a:ext cx="2703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4.</a:t>
            </a:r>
            <a:r>
              <a:rPr sz="3600" spc="-10" dirty="0"/>
              <a:t> Operation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50797"/>
            <a:ext cx="3449954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Is </a:t>
            </a:r>
            <a:r>
              <a:rPr sz="2400" spc="-10" dirty="0">
                <a:latin typeface="Segoe UI"/>
                <a:cs typeface="Segoe UI"/>
              </a:rPr>
              <a:t>on-</a:t>
            </a:r>
            <a:r>
              <a:rPr sz="2400" dirty="0">
                <a:latin typeface="Segoe UI"/>
                <a:cs typeface="Segoe UI"/>
              </a:rPr>
              <a:t>going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endeavors </a:t>
            </a:r>
            <a:r>
              <a:rPr sz="2400" dirty="0">
                <a:latin typeface="Segoe UI"/>
                <a:cs typeface="Segoe UI"/>
              </a:rPr>
              <a:t>that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product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repetitive </a:t>
            </a:r>
            <a:r>
              <a:rPr sz="2400" dirty="0">
                <a:latin typeface="Segoe UI"/>
                <a:cs typeface="Segoe UI"/>
              </a:rPr>
              <a:t>output,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with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resources </a:t>
            </a:r>
            <a:r>
              <a:rPr sz="2400" dirty="0">
                <a:latin typeface="Segoe UI"/>
                <a:cs typeface="Segoe UI"/>
              </a:rPr>
              <a:t>assigned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 </a:t>
            </a:r>
            <a:r>
              <a:rPr sz="2400" spc="-10" dirty="0">
                <a:latin typeface="Segoe UI"/>
                <a:cs typeface="Segoe UI"/>
              </a:rPr>
              <a:t>perform </a:t>
            </a:r>
            <a:r>
              <a:rPr sz="2400" dirty="0">
                <a:latin typeface="Segoe UI"/>
                <a:cs typeface="Segoe UI"/>
              </a:rPr>
              <a:t>same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set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10" dirty="0">
                <a:latin typeface="Segoe UI"/>
                <a:cs typeface="Segoe UI"/>
              </a:rPr>
              <a:t> tasks </a:t>
            </a:r>
            <a:r>
              <a:rPr sz="2400" dirty="0">
                <a:latin typeface="Segoe UI"/>
                <a:cs typeface="Segoe UI"/>
              </a:rPr>
              <a:t>according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10" dirty="0">
                <a:latin typeface="Segoe UI"/>
                <a:cs typeface="Segoe UI"/>
              </a:rPr>
              <a:t> standards </a:t>
            </a:r>
            <a:r>
              <a:rPr sz="2400" dirty="0">
                <a:latin typeface="Segoe UI"/>
                <a:cs typeface="Segoe UI"/>
              </a:rPr>
              <a:t>institutionalized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0" dirty="0">
                <a:latin typeface="Segoe UI"/>
                <a:cs typeface="Segoe UI"/>
              </a:rPr>
              <a:t>a </a:t>
            </a:r>
            <a:r>
              <a:rPr sz="2400" dirty="0">
                <a:latin typeface="Segoe UI"/>
                <a:cs typeface="Segoe UI"/>
              </a:rPr>
              <a:t>product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life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cycle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7011" y="1491183"/>
            <a:ext cx="1346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Introduction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25333" y="2314448"/>
            <a:ext cx="610235" cy="991869"/>
            <a:chOff x="7625333" y="2314448"/>
            <a:chExt cx="610235" cy="991869"/>
          </a:xfrm>
        </p:grpSpPr>
        <p:sp>
          <p:nvSpPr>
            <p:cNvPr id="6" name="object 6"/>
            <p:cNvSpPr/>
            <p:nvPr/>
          </p:nvSpPr>
          <p:spPr>
            <a:xfrm>
              <a:off x="7638033" y="2327148"/>
              <a:ext cx="584835" cy="966469"/>
            </a:xfrm>
            <a:custGeom>
              <a:avLst/>
              <a:gdLst/>
              <a:ahLst/>
              <a:cxnLst/>
              <a:rect l="l" t="t" r="r" b="b"/>
              <a:pathLst>
                <a:path w="584834" h="966470">
                  <a:moveTo>
                    <a:pt x="368935" y="0"/>
                  </a:moveTo>
                  <a:lnTo>
                    <a:pt x="118364" y="76326"/>
                  </a:lnTo>
                  <a:lnTo>
                    <a:pt x="132124" y="124442"/>
                  </a:lnTo>
                  <a:lnTo>
                    <a:pt x="144212" y="172925"/>
                  </a:lnTo>
                  <a:lnTo>
                    <a:pt x="154625" y="221729"/>
                  </a:lnTo>
                  <a:lnTo>
                    <a:pt x="163357" y="270811"/>
                  </a:lnTo>
                  <a:lnTo>
                    <a:pt x="170407" y="320128"/>
                  </a:lnTo>
                  <a:lnTo>
                    <a:pt x="175768" y="369635"/>
                  </a:lnTo>
                  <a:lnTo>
                    <a:pt x="179439" y="419287"/>
                  </a:lnTo>
                  <a:lnTo>
                    <a:pt x="181415" y="469042"/>
                  </a:lnTo>
                  <a:lnTo>
                    <a:pt x="181692" y="518855"/>
                  </a:lnTo>
                  <a:lnTo>
                    <a:pt x="180266" y="568681"/>
                  </a:lnTo>
                  <a:lnTo>
                    <a:pt x="177134" y="618478"/>
                  </a:lnTo>
                  <a:lnTo>
                    <a:pt x="172291" y="668200"/>
                  </a:lnTo>
                  <a:lnTo>
                    <a:pt x="165735" y="717803"/>
                  </a:lnTo>
                  <a:lnTo>
                    <a:pt x="0" y="667384"/>
                  </a:lnTo>
                  <a:lnTo>
                    <a:pt x="243713" y="966088"/>
                  </a:lnTo>
                  <a:lnTo>
                    <a:pt x="584708" y="845312"/>
                  </a:lnTo>
                  <a:lnTo>
                    <a:pt x="418719" y="794893"/>
                  </a:lnTo>
                  <a:lnTo>
                    <a:pt x="426534" y="745073"/>
                  </a:lnTo>
                  <a:lnTo>
                    <a:pt x="432883" y="695125"/>
                  </a:lnTo>
                  <a:lnTo>
                    <a:pt x="437769" y="645079"/>
                  </a:lnTo>
                  <a:lnTo>
                    <a:pt x="441194" y="594967"/>
                  </a:lnTo>
                  <a:lnTo>
                    <a:pt x="443158" y="544821"/>
                  </a:lnTo>
                  <a:lnTo>
                    <a:pt x="443664" y="494672"/>
                  </a:lnTo>
                  <a:lnTo>
                    <a:pt x="442713" y="444552"/>
                  </a:lnTo>
                  <a:lnTo>
                    <a:pt x="440309" y="394493"/>
                  </a:lnTo>
                  <a:lnTo>
                    <a:pt x="436451" y="344527"/>
                  </a:lnTo>
                  <a:lnTo>
                    <a:pt x="431143" y="294684"/>
                  </a:lnTo>
                  <a:lnTo>
                    <a:pt x="424386" y="244996"/>
                  </a:lnTo>
                  <a:lnTo>
                    <a:pt x="416182" y="195496"/>
                  </a:lnTo>
                  <a:lnTo>
                    <a:pt x="406534" y="146215"/>
                  </a:lnTo>
                  <a:lnTo>
                    <a:pt x="395441" y="97184"/>
                  </a:lnTo>
                  <a:lnTo>
                    <a:pt x="382908" y="48435"/>
                  </a:lnTo>
                  <a:lnTo>
                    <a:pt x="36893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38033" y="2327148"/>
              <a:ext cx="584835" cy="966469"/>
            </a:xfrm>
            <a:custGeom>
              <a:avLst/>
              <a:gdLst/>
              <a:ahLst/>
              <a:cxnLst/>
              <a:rect l="l" t="t" r="r" b="b"/>
              <a:pathLst>
                <a:path w="584834" h="966470">
                  <a:moveTo>
                    <a:pt x="368935" y="0"/>
                  </a:moveTo>
                  <a:lnTo>
                    <a:pt x="382908" y="48435"/>
                  </a:lnTo>
                  <a:lnTo>
                    <a:pt x="395441" y="97184"/>
                  </a:lnTo>
                  <a:lnTo>
                    <a:pt x="406534" y="146215"/>
                  </a:lnTo>
                  <a:lnTo>
                    <a:pt x="416182" y="195496"/>
                  </a:lnTo>
                  <a:lnTo>
                    <a:pt x="424386" y="244996"/>
                  </a:lnTo>
                  <a:lnTo>
                    <a:pt x="431143" y="294684"/>
                  </a:lnTo>
                  <a:lnTo>
                    <a:pt x="436451" y="344527"/>
                  </a:lnTo>
                  <a:lnTo>
                    <a:pt x="440309" y="394493"/>
                  </a:lnTo>
                  <a:lnTo>
                    <a:pt x="442713" y="444552"/>
                  </a:lnTo>
                  <a:lnTo>
                    <a:pt x="443664" y="494672"/>
                  </a:lnTo>
                  <a:lnTo>
                    <a:pt x="443158" y="544821"/>
                  </a:lnTo>
                  <a:lnTo>
                    <a:pt x="441194" y="594967"/>
                  </a:lnTo>
                  <a:lnTo>
                    <a:pt x="437769" y="645079"/>
                  </a:lnTo>
                  <a:lnTo>
                    <a:pt x="432883" y="695125"/>
                  </a:lnTo>
                  <a:lnTo>
                    <a:pt x="426534" y="745073"/>
                  </a:lnTo>
                  <a:lnTo>
                    <a:pt x="418719" y="794893"/>
                  </a:lnTo>
                  <a:lnTo>
                    <a:pt x="584708" y="845312"/>
                  </a:lnTo>
                  <a:lnTo>
                    <a:pt x="243713" y="966088"/>
                  </a:lnTo>
                  <a:lnTo>
                    <a:pt x="0" y="667384"/>
                  </a:lnTo>
                  <a:lnTo>
                    <a:pt x="165735" y="717803"/>
                  </a:lnTo>
                  <a:lnTo>
                    <a:pt x="172291" y="668200"/>
                  </a:lnTo>
                  <a:lnTo>
                    <a:pt x="177134" y="618478"/>
                  </a:lnTo>
                  <a:lnTo>
                    <a:pt x="180266" y="568681"/>
                  </a:lnTo>
                  <a:lnTo>
                    <a:pt x="181692" y="518855"/>
                  </a:lnTo>
                  <a:lnTo>
                    <a:pt x="181415" y="469042"/>
                  </a:lnTo>
                  <a:lnTo>
                    <a:pt x="179439" y="419287"/>
                  </a:lnTo>
                  <a:lnTo>
                    <a:pt x="175768" y="369635"/>
                  </a:lnTo>
                  <a:lnTo>
                    <a:pt x="170407" y="320128"/>
                  </a:lnTo>
                  <a:lnTo>
                    <a:pt x="163357" y="270811"/>
                  </a:lnTo>
                  <a:lnTo>
                    <a:pt x="154625" y="221729"/>
                  </a:lnTo>
                  <a:lnTo>
                    <a:pt x="144212" y="172925"/>
                  </a:lnTo>
                  <a:lnTo>
                    <a:pt x="132124" y="124442"/>
                  </a:lnTo>
                  <a:lnTo>
                    <a:pt x="118364" y="76326"/>
                  </a:lnTo>
                  <a:lnTo>
                    <a:pt x="368935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87361" y="3775964"/>
            <a:ext cx="826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Growth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80861" y="4096981"/>
            <a:ext cx="991869" cy="610235"/>
            <a:chOff x="5880861" y="4096981"/>
            <a:chExt cx="991869" cy="610235"/>
          </a:xfrm>
        </p:grpSpPr>
        <p:sp>
          <p:nvSpPr>
            <p:cNvPr id="10" name="object 10"/>
            <p:cNvSpPr/>
            <p:nvPr/>
          </p:nvSpPr>
          <p:spPr>
            <a:xfrm>
              <a:off x="5893561" y="4109681"/>
              <a:ext cx="966469" cy="584835"/>
            </a:xfrm>
            <a:custGeom>
              <a:avLst/>
              <a:gdLst/>
              <a:ahLst/>
              <a:cxnLst/>
              <a:rect l="l" t="t" r="r" b="b"/>
              <a:pathLst>
                <a:path w="966470" h="584835">
                  <a:moveTo>
                    <a:pt x="298830" y="0"/>
                  </a:moveTo>
                  <a:lnTo>
                    <a:pt x="0" y="243687"/>
                  </a:lnTo>
                  <a:lnTo>
                    <a:pt x="120776" y="584682"/>
                  </a:lnTo>
                  <a:lnTo>
                    <a:pt x="171323" y="418680"/>
                  </a:lnTo>
                  <a:lnTo>
                    <a:pt x="221121" y="426513"/>
                  </a:lnTo>
                  <a:lnTo>
                    <a:pt x="271054" y="432878"/>
                  </a:lnTo>
                  <a:lnTo>
                    <a:pt x="321089" y="437777"/>
                  </a:lnTo>
                  <a:lnTo>
                    <a:pt x="371195" y="441212"/>
                  </a:lnTo>
                  <a:lnTo>
                    <a:pt x="421338" y="443185"/>
                  </a:lnTo>
                  <a:lnTo>
                    <a:pt x="471487" y="443698"/>
                  </a:lnTo>
                  <a:lnTo>
                    <a:pt x="521610" y="442752"/>
                  </a:lnTo>
                  <a:lnTo>
                    <a:pt x="571674" y="440351"/>
                  </a:lnTo>
                  <a:lnTo>
                    <a:pt x="621647" y="436496"/>
                  </a:lnTo>
                  <a:lnTo>
                    <a:pt x="671498" y="431190"/>
                  </a:lnTo>
                  <a:lnTo>
                    <a:pt x="721193" y="424433"/>
                  </a:lnTo>
                  <a:lnTo>
                    <a:pt x="770701" y="416228"/>
                  </a:lnTo>
                  <a:lnTo>
                    <a:pt x="819989" y="406578"/>
                  </a:lnTo>
                  <a:lnTo>
                    <a:pt x="869026" y="395484"/>
                  </a:lnTo>
                  <a:lnTo>
                    <a:pt x="917779" y="382948"/>
                  </a:lnTo>
                  <a:lnTo>
                    <a:pt x="966215" y="368973"/>
                  </a:lnTo>
                  <a:lnTo>
                    <a:pt x="889888" y="118414"/>
                  </a:lnTo>
                  <a:lnTo>
                    <a:pt x="841773" y="132171"/>
                  </a:lnTo>
                  <a:lnTo>
                    <a:pt x="793290" y="144254"/>
                  </a:lnTo>
                  <a:lnTo>
                    <a:pt x="744485" y="154660"/>
                  </a:lnTo>
                  <a:lnTo>
                    <a:pt x="695400" y="163386"/>
                  </a:lnTo>
                  <a:lnTo>
                    <a:pt x="646080" y="170428"/>
                  </a:lnTo>
                  <a:lnTo>
                    <a:pt x="596568" y="175785"/>
                  </a:lnTo>
                  <a:lnTo>
                    <a:pt x="546908" y="179452"/>
                  </a:lnTo>
                  <a:lnTo>
                    <a:pt x="497143" y="181426"/>
                  </a:lnTo>
                  <a:lnTo>
                    <a:pt x="447318" y="181705"/>
                  </a:lnTo>
                  <a:lnTo>
                    <a:pt x="397476" y="180284"/>
                  </a:lnTo>
                  <a:lnTo>
                    <a:pt x="347660" y="177162"/>
                  </a:lnTo>
                  <a:lnTo>
                    <a:pt x="297915" y="172334"/>
                  </a:lnTo>
                  <a:lnTo>
                    <a:pt x="248285" y="165798"/>
                  </a:lnTo>
                  <a:lnTo>
                    <a:pt x="298830" y="0"/>
                  </a:lnTo>
                  <a:close/>
                </a:path>
              </a:pathLst>
            </a:custGeom>
            <a:solidFill>
              <a:srgbClr val="BD8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93561" y="4109681"/>
              <a:ext cx="966469" cy="584835"/>
            </a:xfrm>
            <a:custGeom>
              <a:avLst/>
              <a:gdLst/>
              <a:ahLst/>
              <a:cxnLst/>
              <a:rect l="l" t="t" r="r" b="b"/>
              <a:pathLst>
                <a:path w="966470" h="584835">
                  <a:moveTo>
                    <a:pt x="966215" y="368973"/>
                  </a:moveTo>
                  <a:lnTo>
                    <a:pt x="917779" y="382948"/>
                  </a:lnTo>
                  <a:lnTo>
                    <a:pt x="869026" y="395484"/>
                  </a:lnTo>
                  <a:lnTo>
                    <a:pt x="819989" y="406578"/>
                  </a:lnTo>
                  <a:lnTo>
                    <a:pt x="770701" y="416228"/>
                  </a:lnTo>
                  <a:lnTo>
                    <a:pt x="721193" y="424433"/>
                  </a:lnTo>
                  <a:lnTo>
                    <a:pt x="671498" y="431190"/>
                  </a:lnTo>
                  <a:lnTo>
                    <a:pt x="621647" y="436496"/>
                  </a:lnTo>
                  <a:lnTo>
                    <a:pt x="571674" y="440351"/>
                  </a:lnTo>
                  <a:lnTo>
                    <a:pt x="521610" y="442752"/>
                  </a:lnTo>
                  <a:lnTo>
                    <a:pt x="471487" y="443698"/>
                  </a:lnTo>
                  <a:lnTo>
                    <a:pt x="421338" y="443185"/>
                  </a:lnTo>
                  <a:lnTo>
                    <a:pt x="371195" y="441212"/>
                  </a:lnTo>
                  <a:lnTo>
                    <a:pt x="321089" y="437777"/>
                  </a:lnTo>
                  <a:lnTo>
                    <a:pt x="271054" y="432878"/>
                  </a:lnTo>
                  <a:lnTo>
                    <a:pt x="221121" y="426513"/>
                  </a:lnTo>
                  <a:lnTo>
                    <a:pt x="171323" y="418680"/>
                  </a:lnTo>
                  <a:lnTo>
                    <a:pt x="120776" y="584682"/>
                  </a:lnTo>
                  <a:lnTo>
                    <a:pt x="0" y="243687"/>
                  </a:lnTo>
                  <a:lnTo>
                    <a:pt x="298830" y="0"/>
                  </a:lnTo>
                  <a:lnTo>
                    <a:pt x="248285" y="165798"/>
                  </a:lnTo>
                  <a:lnTo>
                    <a:pt x="297915" y="172334"/>
                  </a:lnTo>
                  <a:lnTo>
                    <a:pt x="347660" y="177162"/>
                  </a:lnTo>
                  <a:lnTo>
                    <a:pt x="397476" y="180284"/>
                  </a:lnTo>
                  <a:lnTo>
                    <a:pt x="447318" y="181705"/>
                  </a:lnTo>
                  <a:lnTo>
                    <a:pt x="497143" y="181426"/>
                  </a:lnTo>
                  <a:lnTo>
                    <a:pt x="546908" y="179452"/>
                  </a:lnTo>
                  <a:lnTo>
                    <a:pt x="596568" y="175785"/>
                  </a:lnTo>
                  <a:lnTo>
                    <a:pt x="646080" y="170428"/>
                  </a:lnTo>
                  <a:lnTo>
                    <a:pt x="695400" y="163386"/>
                  </a:lnTo>
                  <a:lnTo>
                    <a:pt x="744485" y="154660"/>
                  </a:lnTo>
                  <a:lnTo>
                    <a:pt x="793290" y="144254"/>
                  </a:lnTo>
                  <a:lnTo>
                    <a:pt x="841773" y="132171"/>
                  </a:lnTo>
                  <a:lnTo>
                    <a:pt x="889888" y="118414"/>
                  </a:lnTo>
                  <a:lnTo>
                    <a:pt x="966215" y="36897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737353" y="3775964"/>
            <a:ext cx="957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Maturity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79797" y="2352548"/>
            <a:ext cx="610235" cy="991869"/>
            <a:chOff x="4479797" y="2352548"/>
            <a:chExt cx="610235" cy="991869"/>
          </a:xfrm>
        </p:grpSpPr>
        <p:sp>
          <p:nvSpPr>
            <p:cNvPr id="14" name="object 14"/>
            <p:cNvSpPr/>
            <p:nvPr/>
          </p:nvSpPr>
          <p:spPr>
            <a:xfrm>
              <a:off x="4492497" y="2365248"/>
              <a:ext cx="584835" cy="966469"/>
            </a:xfrm>
            <a:custGeom>
              <a:avLst/>
              <a:gdLst/>
              <a:ahLst/>
              <a:cxnLst/>
              <a:rect l="l" t="t" r="r" b="b"/>
              <a:pathLst>
                <a:path w="584835" h="966470">
                  <a:moveTo>
                    <a:pt x="340994" y="0"/>
                  </a:moveTo>
                  <a:lnTo>
                    <a:pt x="0" y="120776"/>
                  </a:lnTo>
                  <a:lnTo>
                    <a:pt x="165988" y="171322"/>
                  </a:lnTo>
                  <a:lnTo>
                    <a:pt x="158173" y="221121"/>
                  </a:lnTo>
                  <a:lnTo>
                    <a:pt x="151824" y="271054"/>
                  </a:lnTo>
                  <a:lnTo>
                    <a:pt x="146938" y="321089"/>
                  </a:lnTo>
                  <a:lnTo>
                    <a:pt x="143513" y="371195"/>
                  </a:lnTo>
                  <a:lnTo>
                    <a:pt x="141549" y="421338"/>
                  </a:lnTo>
                  <a:lnTo>
                    <a:pt x="141043" y="471487"/>
                  </a:lnTo>
                  <a:lnTo>
                    <a:pt x="141994" y="521610"/>
                  </a:lnTo>
                  <a:lnTo>
                    <a:pt x="144399" y="571674"/>
                  </a:lnTo>
                  <a:lnTo>
                    <a:pt x="148256" y="621647"/>
                  </a:lnTo>
                  <a:lnTo>
                    <a:pt x="153564" y="671498"/>
                  </a:lnTo>
                  <a:lnTo>
                    <a:pt x="160321" y="721193"/>
                  </a:lnTo>
                  <a:lnTo>
                    <a:pt x="168525" y="770701"/>
                  </a:lnTo>
                  <a:lnTo>
                    <a:pt x="178173" y="819989"/>
                  </a:lnTo>
                  <a:lnTo>
                    <a:pt x="189266" y="869026"/>
                  </a:lnTo>
                  <a:lnTo>
                    <a:pt x="201799" y="917779"/>
                  </a:lnTo>
                  <a:lnTo>
                    <a:pt x="215773" y="966215"/>
                  </a:lnTo>
                  <a:lnTo>
                    <a:pt x="466343" y="889888"/>
                  </a:lnTo>
                  <a:lnTo>
                    <a:pt x="452583" y="841773"/>
                  </a:lnTo>
                  <a:lnTo>
                    <a:pt x="440495" y="793290"/>
                  </a:lnTo>
                  <a:lnTo>
                    <a:pt x="430082" y="744485"/>
                  </a:lnTo>
                  <a:lnTo>
                    <a:pt x="421350" y="695400"/>
                  </a:lnTo>
                  <a:lnTo>
                    <a:pt x="414300" y="646080"/>
                  </a:lnTo>
                  <a:lnTo>
                    <a:pt x="408939" y="596568"/>
                  </a:lnTo>
                  <a:lnTo>
                    <a:pt x="405268" y="546908"/>
                  </a:lnTo>
                  <a:lnTo>
                    <a:pt x="403292" y="497143"/>
                  </a:lnTo>
                  <a:lnTo>
                    <a:pt x="403015" y="447318"/>
                  </a:lnTo>
                  <a:lnTo>
                    <a:pt x="404441" y="397476"/>
                  </a:lnTo>
                  <a:lnTo>
                    <a:pt x="407573" y="347660"/>
                  </a:lnTo>
                  <a:lnTo>
                    <a:pt x="412416" y="297915"/>
                  </a:lnTo>
                  <a:lnTo>
                    <a:pt x="418973" y="248284"/>
                  </a:lnTo>
                  <a:lnTo>
                    <a:pt x="584707" y="298831"/>
                  </a:lnTo>
                  <a:lnTo>
                    <a:pt x="340994" y="0"/>
                  </a:lnTo>
                  <a:close/>
                </a:path>
              </a:pathLst>
            </a:custGeom>
            <a:solidFill>
              <a:srgbClr val="BCB1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2497" y="2365248"/>
              <a:ext cx="584835" cy="966469"/>
            </a:xfrm>
            <a:custGeom>
              <a:avLst/>
              <a:gdLst/>
              <a:ahLst/>
              <a:cxnLst/>
              <a:rect l="l" t="t" r="r" b="b"/>
              <a:pathLst>
                <a:path w="584835" h="966470">
                  <a:moveTo>
                    <a:pt x="215773" y="966215"/>
                  </a:moveTo>
                  <a:lnTo>
                    <a:pt x="201799" y="917779"/>
                  </a:lnTo>
                  <a:lnTo>
                    <a:pt x="189266" y="869026"/>
                  </a:lnTo>
                  <a:lnTo>
                    <a:pt x="178173" y="819989"/>
                  </a:lnTo>
                  <a:lnTo>
                    <a:pt x="168525" y="770701"/>
                  </a:lnTo>
                  <a:lnTo>
                    <a:pt x="160321" y="721193"/>
                  </a:lnTo>
                  <a:lnTo>
                    <a:pt x="153564" y="671498"/>
                  </a:lnTo>
                  <a:lnTo>
                    <a:pt x="148256" y="621647"/>
                  </a:lnTo>
                  <a:lnTo>
                    <a:pt x="144399" y="571674"/>
                  </a:lnTo>
                  <a:lnTo>
                    <a:pt x="141994" y="521610"/>
                  </a:lnTo>
                  <a:lnTo>
                    <a:pt x="141043" y="471487"/>
                  </a:lnTo>
                  <a:lnTo>
                    <a:pt x="141549" y="421338"/>
                  </a:lnTo>
                  <a:lnTo>
                    <a:pt x="143513" y="371195"/>
                  </a:lnTo>
                  <a:lnTo>
                    <a:pt x="146938" y="321089"/>
                  </a:lnTo>
                  <a:lnTo>
                    <a:pt x="151824" y="271054"/>
                  </a:lnTo>
                  <a:lnTo>
                    <a:pt x="158173" y="221121"/>
                  </a:lnTo>
                  <a:lnTo>
                    <a:pt x="165988" y="171322"/>
                  </a:lnTo>
                  <a:lnTo>
                    <a:pt x="0" y="120776"/>
                  </a:lnTo>
                  <a:lnTo>
                    <a:pt x="340994" y="0"/>
                  </a:lnTo>
                  <a:lnTo>
                    <a:pt x="584707" y="298831"/>
                  </a:lnTo>
                  <a:lnTo>
                    <a:pt x="418973" y="248284"/>
                  </a:lnTo>
                  <a:lnTo>
                    <a:pt x="412416" y="297915"/>
                  </a:lnTo>
                  <a:lnTo>
                    <a:pt x="407573" y="347660"/>
                  </a:lnTo>
                  <a:lnTo>
                    <a:pt x="404441" y="397476"/>
                  </a:lnTo>
                  <a:lnTo>
                    <a:pt x="403015" y="447318"/>
                  </a:lnTo>
                  <a:lnTo>
                    <a:pt x="403292" y="497143"/>
                  </a:lnTo>
                  <a:lnTo>
                    <a:pt x="405268" y="546908"/>
                  </a:lnTo>
                  <a:lnTo>
                    <a:pt x="408939" y="596568"/>
                  </a:lnTo>
                  <a:lnTo>
                    <a:pt x="414300" y="646080"/>
                  </a:lnTo>
                  <a:lnTo>
                    <a:pt x="421350" y="695400"/>
                  </a:lnTo>
                  <a:lnTo>
                    <a:pt x="430082" y="744485"/>
                  </a:lnTo>
                  <a:lnTo>
                    <a:pt x="440495" y="793290"/>
                  </a:lnTo>
                  <a:lnTo>
                    <a:pt x="452583" y="841773"/>
                  </a:lnTo>
                  <a:lnTo>
                    <a:pt x="466343" y="889888"/>
                  </a:lnTo>
                  <a:lnTo>
                    <a:pt x="215773" y="96621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10759" y="1491183"/>
            <a:ext cx="8102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Decline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42761" y="941832"/>
            <a:ext cx="944244" cy="615315"/>
            <a:chOff x="5842761" y="941832"/>
            <a:chExt cx="944244" cy="615315"/>
          </a:xfrm>
        </p:grpSpPr>
        <p:sp>
          <p:nvSpPr>
            <p:cNvPr id="18" name="object 18"/>
            <p:cNvSpPr/>
            <p:nvPr/>
          </p:nvSpPr>
          <p:spPr>
            <a:xfrm>
              <a:off x="5855461" y="954532"/>
              <a:ext cx="918844" cy="589915"/>
            </a:xfrm>
            <a:custGeom>
              <a:avLst/>
              <a:gdLst/>
              <a:ahLst/>
              <a:cxnLst/>
              <a:rect l="l" t="t" r="r" b="b"/>
              <a:pathLst>
                <a:path w="918845" h="589915">
                  <a:moveTo>
                    <a:pt x="787527" y="0"/>
                  </a:moveTo>
                  <a:lnTo>
                    <a:pt x="742188" y="167385"/>
                  </a:lnTo>
                  <a:lnTo>
                    <a:pt x="692399" y="161130"/>
                  </a:lnTo>
                  <a:lnTo>
                    <a:pt x="642519" y="156331"/>
                  </a:lnTo>
                  <a:lnTo>
                    <a:pt x="592579" y="152988"/>
                  </a:lnTo>
                  <a:lnTo>
                    <a:pt x="542612" y="151096"/>
                  </a:lnTo>
                  <a:lnTo>
                    <a:pt x="492647" y="150654"/>
                  </a:lnTo>
                  <a:lnTo>
                    <a:pt x="442715" y="151660"/>
                  </a:lnTo>
                  <a:lnTo>
                    <a:pt x="392849" y="154110"/>
                  </a:lnTo>
                  <a:lnTo>
                    <a:pt x="343079" y="158002"/>
                  </a:lnTo>
                  <a:lnTo>
                    <a:pt x="293437" y="163335"/>
                  </a:lnTo>
                  <a:lnTo>
                    <a:pt x="243952" y="170104"/>
                  </a:lnTo>
                  <a:lnTo>
                    <a:pt x="194658" y="178309"/>
                  </a:lnTo>
                  <a:lnTo>
                    <a:pt x="145584" y="187945"/>
                  </a:lnTo>
                  <a:lnTo>
                    <a:pt x="96762" y="199012"/>
                  </a:lnTo>
                  <a:lnTo>
                    <a:pt x="48224" y="211506"/>
                  </a:lnTo>
                  <a:lnTo>
                    <a:pt x="0" y="225425"/>
                  </a:lnTo>
                  <a:lnTo>
                    <a:pt x="76326" y="475995"/>
                  </a:lnTo>
                  <a:lnTo>
                    <a:pt x="124791" y="462143"/>
                  </a:lnTo>
                  <a:lnTo>
                    <a:pt x="173633" y="449986"/>
                  </a:lnTo>
                  <a:lnTo>
                    <a:pt x="222809" y="439531"/>
                  </a:lnTo>
                  <a:lnTo>
                    <a:pt x="272273" y="430779"/>
                  </a:lnTo>
                  <a:lnTo>
                    <a:pt x="321981" y="423734"/>
                  </a:lnTo>
                  <a:lnTo>
                    <a:pt x="371887" y="418401"/>
                  </a:lnTo>
                  <a:lnTo>
                    <a:pt x="421947" y="414782"/>
                  </a:lnTo>
                  <a:lnTo>
                    <a:pt x="472115" y="412881"/>
                  </a:lnTo>
                  <a:lnTo>
                    <a:pt x="522347" y="412702"/>
                  </a:lnTo>
                  <a:lnTo>
                    <a:pt x="572597" y="414248"/>
                  </a:lnTo>
                  <a:lnTo>
                    <a:pt x="622820" y="417522"/>
                  </a:lnTo>
                  <a:lnTo>
                    <a:pt x="672972" y="422528"/>
                  </a:lnTo>
                  <a:lnTo>
                    <a:pt x="627761" y="589914"/>
                  </a:lnTo>
                  <a:lnTo>
                    <a:pt x="918844" y="33705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55461" y="954532"/>
              <a:ext cx="918844" cy="589915"/>
            </a:xfrm>
            <a:custGeom>
              <a:avLst/>
              <a:gdLst/>
              <a:ahLst/>
              <a:cxnLst/>
              <a:rect l="l" t="t" r="r" b="b"/>
              <a:pathLst>
                <a:path w="918845" h="589915">
                  <a:moveTo>
                    <a:pt x="0" y="225425"/>
                  </a:moveTo>
                  <a:lnTo>
                    <a:pt x="48224" y="211506"/>
                  </a:lnTo>
                  <a:lnTo>
                    <a:pt x="96762" y="199012"/>
                  </a:lnTo>
                  <a:lnTo>
                    <a:pt x="145584" y="187945"/>
                  </a:lnTo>
                  <a:lnTo>
                    <a:pt x="194658" y="178309"/>
                  </a:lnTo>
                  <a:lnTo>
                    <a:pt x="243952" y="170104"/>
                  </a:lnTo>
                  <a:lnTo>
                    <a:pt x="293437" y="163335"/>
                  </a:lnTo>
                  <a:lnTo>
                    <a:pt x="343079" y="158002"/>
                  </a:lnTo>
                  <a:lnTo>
                    <a:pt x="392849" y="154110"/>
                  </a:lnTo>
                  <a:lnTo>
                    <a:pt x="442715" y="151660"/>
                  </a:lnTo>
                  <a:lnTo>
                    <a:pt x="492647" y="150654"/>
                  </a:lnTo>
                  <a:lnTo>
                    <a:pt x="542612" y="151096"/>
                  </a:lnTo>
                  <a:lnTo>
                    <a:pt x="592579" y="152988"/>
                  </a:lnTo>
                  <a:lnTo>
                    <a:pt x="642519" y="156331"/>
                  </a:lnTo>
                  <a:lnTo>
                    <a:pt x="692399" y="161130"/>
                  </a:lnTo>
                  <a:lnTo>
                    <a:pt x="742188" y="167385"/>
                  </a:lnTo>
                  <a:lnTo>
                    <a:pt x="787527" y="0"/>
                  </a:lnTo>
                  <a:lnTo>
                    <a:pt x="918844" y="337057"/>
                  </a:lnTo>
                  <a:lnTo>
                    <a:pt x="627761" y="589914"/>
                  </a:lnTo>
                  <a:lnTo>
                    <a:pt x="672972" y="422528"/>
                  </a:lnTo>
                  <a:lnTo>
                    <a:pt x="622820" y="417522"/>
                  </a:lnTo>
                  <a:lnTo>
                    <a:pt x="572597" y="414248"/>
                  </a:lnTo>
                  <a:lnTo>
                    <a:pt x="522347" y="412702"/>
                  </a:lnTo>
                  <a:lnTo>
                    <a:pt x="472115" y="412881"/>
                  </a:lnTo>
                  <a:lnTo>
                    <a:pt x="421947" y="414782"/>
                  </a:lnTo>
                  <a:lnTo>
                    <a:pt x="371887" y="418401"/>
                  </a:lnTo>
                  <a:lnTo>
                    <a:pt x="321981" y="423734"/>
                  </a:lnTo>
                  <a:lnTo>
                    <a:pt x="272273" y="430779"/>
                  </a:lnTo>
                  <a:lnTo>
                    <a:pt x="222809" y="439531"/>
                  </a:lnTo>
                  <a:lnTo>
                    <a:pt x="173633" y="449986"/>
                  </a:lnTo>
                  <a:lnTo>
                    <a:pt x="124791" y="462143"/>
                  </a:lnTo>
                  <a:lnTo>
                    <a:pt x="76326" y="475995"/>
                  </a:lnTo>
                  <a:lnTo>
                    <a:pt x="0" y="22542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283708" y="1773935"/>
            <a:ext cx="2110740" cy="2037714"/>
            <a:chOff x="5283708" y="1773935"/>
            <a:chExt cx="2110740" cy="2037714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3708" y="1773935"/>
              <a:ext cx="2110740" cy="203758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6024" y="1972055"/>
              <a:ext cx="1694687" cy="16855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0571" y="1797684"/>
              <a:ext cx="2015744" cy="19431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330571" y="1797684"/>
              <a:ext cx="2016125" cy="1943100"/>
            </a:xfrm>
            <a:custGeom>
              <a:avLst/>
              <a:gdLst/>
              <a:ahLst/>
              <a:cxnLst/>
              <a:rect l="l" t="t" r="r" b="b"/>
              <a:pathLst>
                <a:path w="2016125" h="1943100">
                  <a:moveTo>
                    <a:pt x="0" y="971550"/>
                  </a:moveTo>
                  <a:lnTo>
                    <a:pt x="1162" y="924477"/>
                  </a:lnTo>
                  <a:lnTo>
                    <a:pt x="4613" y="877982"/>
                  </a:lnTo>
                  <a:lnTo>
                    <a:pt x="10301" y="832117"/>
                  </a:lnTo>
                  <a:lnTo>
                    <a:pt x="18173" y="786932"/>
                  </a:lnTo>
                  <a:lnTo>
                    <a:pt x="28175" y="742477"/>
                  </a:lnTo>
                  <a:lnTo>
                    <a:pt x="40256" y="698805"/>
                  </a:lnTo>
                  <a:lnTo>
                    <a:pt x="54361" y="655965"/>
                  </a:lnTo>
                  <a:lnTo>
                    <a:pt x="70440" y="614008"/>
                  </a:lnTo>
                  <a:lnTo>
                    <a:pt x="88437" y="572986"/>
                  </a:lnTo>
                  <a:lnTo>
                    <a:pt x="108302" y="532950"/>
                  </a:lnTo>
                  <a:lnTo>
                    <a:pt x="129981" y="493949"/>
                  </a:lnTo>
                  <a:lnTo>
                    <a:pt x="153422" y="456036"/>
                  </a:lnTo>
                  <a:lnTo>
                    <a:pt x="178570" y="419261"/>
                  </a:lnTo>
                  <a:lnTo>
                    <a:pt x="205375" y="383675"/>
                  </a:lnTo>
                  <a:lnTo>
                    <a:pt x="233782" y="349329"/>
                  </a:lnTo>
                  <a:lnTo>
                    <a:pt x="263740" y="316273"/>
                  </a:lnTo>
                  <a:lnTo>
                    <a:pt x="295195" y="284559"/>
                  </a:lnTo>
                  <a:lnTo>
                    <a:pt x="328095" y="254237"/>
                  </a:lnTo>
                  <a:lnTo>
                    <a:pt x="362386" y="225359"/>
                  </a:lnTo>
                  <a:lnTo>
                    <a:pt x="398016" y="197975"/>
                  </a:lnTo>
                  <a:lnTo>
                    <a:pt x="434933" y="172137"/>
                  </a:lnTo>
                  <a:lnTo>
                    <a:pt x="473083" y="147894"/>
                  </a:lnTo>
                  <a:lnTo>
                    <a:pt x="512413" y="125298"/>
                  </a:lnTo>
                  <a:lnTo>
                    <a:pt x="552872" y="104400"/>
                  </a:lnTo>
                  <a:lnTo>
                    <a:pt x="594405" y="85251"/>
                  </a:lnTo>
                  <a:lnTo>
                    <a:pt x="636961" y="67902"/>
                  </a:lnTo>
                  <a:lnTo>
                    <a:pt x="680486" y="52403"/>
                  </a:lnTo>
                  <a:lnTo>
                    <a:pt x="724928" y="38805"/>
                  </a:lnTo>
                  <a:lnTo>
                    <a:pt x="770233" y="27160"/>
                  </a:lnTo>
                  <a:lnTo>
                    <a:pt x="816350" y="17518"/>
                  </a:lnTo>
                  <a:lnTo>
                    <a:pt x="863225" y="9930"/>
                  </a:lnTo>
                  <a:lnTo>
                    <a:pt x="910805" y="4447"/>
                  </a:lnTo>
                  <a:lnTo>
                    <a:pt x="959038" y="1120"/>
                  </a:lnTo>
                  <a:lnTo>
                    <a:pt x="1007871" y="0"/>
                  </a:lnTo>
                  <a:lnTo>
                    <a:pt x="1056705" y="1120"/>
                  </a:lnTo>
                  <a:lnTo>
                    <a:pt x="1104938" y="4447"/>
                  </a:lnTo>
                  <a:lnTo>
                    <a:pt x="1152518" y="9930"/>
                  </a:lnTo>
                  <a:lnTo>
                    <a:pt x="1199393" y="17518"/>
                  </a:lnTo>
                  <a:lnTo>
                    <a:pt x="1245510" y="27160"/>
                  </a:lnTo>
                  <a:lnTo>
                    <a:pt x="1290815" y="38805"/>
                  </a:lnTo>
                  <a:lnTo>
                    <a:pt x="1335257" y="52403"/>
                  </a:lnTo>
                  <a:lnTo>
                    <a:pt x="1378782" y="67902"/>
                  </a:lnTo>
                  <a:lnTo>
                    <a:pt x="1421338" y="85251"/>
                  </a:lnTo>
                  <a:lnTo>
                    <a:pt x="1462871" y="104400"/>
                  </a:lnTo>
                  <a:lnTo>
                    <a:pt x="1503330" y="125298"/>
                  </a:lnTo>
                  <a:lnTo>
                    <a:pt x="1542660" y="147894"/>
                  </a:lnTo>
                  <a:lnTo>
                    <a:pt x="1580810" y="172137"/>
                  </a:lnTo>
                  <a:lnTo>
                    <a:pt x="1617727" y="197975"/>
                  </a:lnTo>
                  <a:lnTo>
                    <a:pt x="1653357" y="225359"/>
                  </a:lnTo>
                  <a:lnTo>
                    <a:pt x="1687648" y="254237"/>
                  </a:lnTo>
                  <a:lnTo>
                    <a:pt x="1720548" y="284559"/>
                  </a:lnTo>
                  <a:lnTo>
                    <a:pt x="1752003" y="316273"/>
                  </a:lnTo>
                  <a:lnTo>
                    <a:pt x="1781961" y="349329"/>
                  </a:lnTo>
                  <a:lnTo>
                    <a:pt x="1810368" y="383675"/>
                  </a:lnTo>
                  <a:lnTo>
                    <a:pt x="1837173" y="419261"/>
                  </a:lnTo>
                  <a:lnTo>
                    <a:pt x="1862321" y="456036"/>
                  </a:lnTo>
                  <a:lnTo>
                    <a:pt x="1885762" y="493949"/>
                  </a:lnTo>
                  <a:lnTo>
                    <a:pt x="1907441" y="532950"/>
                  </a:lnTo>
                  <a:lnTo>
                    <a:pt x="1927306" y="572986"/>
                  </a:lnTo>
                  <a:lnTo>
                    <a:pt x="1945303" y="614008"/>
                  </a:lnTo>
                  <a:lnTo>
                    <a:pt x="1961382" y="655965"/>
                  </a:lnTo>
                  <a:lnTo>
                    <a:pt x="1975487" y="698805"/>
                  </a:lnTo>
                  <a:lnTo>
                    <a:pt x="1987568" y="742477"/>
                  </a:lnTo>
                  <a:lnTo>
                    <a:pt x="1997570" y="786932"/>
                  </a:lnTo>
                  <a:lnTo>
                    <a:pt x="2005442" y="832117"/>
                  </a:lnTo>
                  <a:lnTo>
                    <a:pt x="2011130" y="877982"/>
                  </a:lnTo>
                  <a:lnTo>
                    <a:pt x="2014581" y="924477"/>
                  </a:lnTo>
                  <a:lnTo>
                    <a:pt x="2015744" y="971550"/>
                  </a:lnTo>
                  <a:lnTo>
                    <a:pt x="2014581" y="1018622"/>
                  </a:lnTo>
                  <a:lnTo>
                    <a:pt x="2011130" y="1065117"/>
                  </a:lnTo>
                  <a:lnTo>
                    <a:pt x="2005442" y="1110982"/>
                  </a:lnTo>
                  <a:lnTo>
                    <a:pt x="1997570" y="1156167"/>
                  </a:lnTo>
                  <a:lnTo>
                    <a:pt x="1987568" y="1200622"/>
                  </a:lnTo>
                  <a:lnTo>
                    <a:pt x="1975487" y="1244294"/>
                  </a:lnTo>
                  <a:lnTo>
                    <a:pt x="1961382" y="1287134"/>
                  </a:lnTo>
                  <a:lnTo>
                    <a:pt x="1945303" y="1329091"/>
                  </a:lnTo>
                  <a:lnTo>
                    <a:pt x="1927306" y="1370113"/>
                  </a:lnTo>
                  <a:lnTo>
                    <a:pt x="1907441" y="1410149"/>
                  </a:lnTo>
                  <a:lnTo>
                    <a:pt x="1885762" y="1449150"/>
                  </a:lnTo>
                  <a:lnTo>
                    <a:pt x="1862321" y="1487063"/>
                  </a:lnTo>
                  <a:lnTo>
                    <a:pt x="1837173" y="1523838"/>
                  </a:lnTo>
                  <a:lnTo>
                    <a:pt x="1810368" y="1559424"/>
                  </a:lnTo>
                  <a:lnTo>
                    <a:pt x="1781961" y="1593770"/>
                  </a:lnTo>
                  <a:lnTo>
                    <a:pt x="1752003" y="1626826"/>
                  </a:lnTo>
                  <a:lnTo>
                    <a:pt x="1720548" y="1658540"/>
                  </a:lnTo>
                  <a:lnTo>
                    <a:pt x="1687648" y="1688862"/>
                  </a:lnTo>
                  <a:lnTo>
                    <a:pt x="1653357" y="1717740"/>
                  </a:lnTo>
                  <a:lnTo>
                    <a:pt x="1617727" y="1745124"/>
                  </a:lnTo>
                  <a:lnTo>
                    <a:pt x="1580810" y="1770962"/>
                  </a:lnTo>
                  <a:lnTo>
                    <a:pt x="1542660" y="1795205"/>
                  </a:lnTo>
                  <a:lnTo>
                    <a:pt x="1503330" y="1817801"/>
                  </a:lnTo>
                  <a:lnTo>
                    <a:pt x="1462871" y="1838699"/>
                  </a:lnTo>
                  <a:lnTo>
                    <a:pt x="1421338" y="1857848"/>
                  </a:lnTo>
                  <a:lnTo>
                    <a:pt x="1378782" y="1875197"/>
                  </a:lnTo>
                  <a:lnTo>
                    <a:pt x="1335257" y="1890696"/>
                  </a:lnTo>
                  <a:lnTo>
                    <a:pt x="1290815" y="1904294"/>
                  </a:lnTo>
                  <a:lnTo>
                    <a:pt x="1245510" y="1915939"/>
                  </a:lnTo>
                  <a:lnTo>
                    <a:pt x="1199393" y="1925581"/>
                  </a:lnTo>
                  <a:lnTo>
                    <a:pt x="1152518" y="1933169"/>
                  </a:lnTo>
                  <a:lnTo>
                    <a:pt x="1104938" y="1938652"/>
                  </a:lnTo>
                  <a:lnTo>
                    <a:pt x="1056705" y="1941979"/>
                  </a:lnTo>
                  <a:lnTo>
                    <a:pt x="1007871" y="1943100"/>
                  </a:lnTo>
                  <a:lnTo>
                    <a:pt x="959038" y="1941979"/>
                  </a:lnTo>
                  <a:lnTo>
                    <a:pt x="910805" y="1938652"/>
                  </a:lnTo>
                  <a:lnTo>
                    <a:pt x="863225" y="1933169"/>
                  </a:lnTo>
                  <a:lnTo>
                    <a:pt x="816350" y="1925581"/>
                  </a:lnTo>
                  <a:lnTo>
                    <a:pt x="770233" y="1915939"/>
                  </a:lnTo>
                  <a:lnTo>
                    <a:pt x="724928" y="1904294"/>
                  </a:lnTo>
                  <a:lnTo>
                    <a:pt x="680486" y="1890696"/>
                  </a:lnTo>
                  <a:lnTo>
                    <a:pt x="636961" y="1875197"/>
                  </a:lnTo>
                  <a:lnTo>
                    <a:pt x="594405" y="1857848"/>
                  </a:lnTo>
                  <a:lnTo>
                    <a:pt x="552872" y="1838699"/>
                  </a:lnTo>
                  <a:lnTo>
                    <a:pt x="512413" y="1817801"/>
                  </a:lnTo>
                  <a:lnTo>
                    <a:pt x="473083" y="1795205"/>
                  </a:lnTo>
                  <a:lnTo>
                    <a:pt x="434933" y="1770962"/>
                  </a:lnTo>
                  <a:lnTo>
                    <a:pt x="398016" y="1745124"/>
                  </a:lnTo>
                  <a:lnTo>
                    <a:pt x="362386" y="1717740"/>
                  </a:lnTo>
                  <a:lnTo>
                    <a:pt x="328095" y="1688862"/>
                  </a:lnTo>
                  <a:lnTo>
                    <a:pt x="295195" y="1658540"/>
                  </a:lnTo>
                  <a:lnTo>
                    <a:pt x="263740" y="1626826"/>
                  </a:lnTo>
                  <a:lnTo>
                    <a:pt x="233782" y="1593770"/>
                  </a:lnTo>
                  <a:lnTo>
                    <a:pt x="205375" y="1559424"/>
                  </a:lnTo>
                  <a:lnTo>
                    <a:pt x="178570" y="1523838"/>
                  </a:lnTo>
                  <a:lnTo>
                    <a:pt x="153422" y="1487063"/>
                  </a:lnTo>
                  <a:lnTo>
                    <a:pt x="129981" y="1449150"/>
                  </a:lnTo>
                  <a:lnTo>
                    <a:pt x="108302" y="1410149"/>
                  </a:lnTo>
                  <a:lnTo>
                    <a:pt x="88437" y="1370113"/>
                  </a:lnTo>
                  <a:lnTo>
                    <a:pt x="70440" y="1329091"/>
                  </a:lnTo>
                  <a:lnTo>
                    <a:pt x="54361" y="1287134"/>
                  </a:lnTo>
                  <a:lnTo>
                    <a:pt x="40256" y="1244294"/>
                  </a:lnTo>
                  <a:lnTo>
                    <a:pt x="28175" y="1200622"/>
                  </a:lnTo>
                  <a:lnTo>
                    <a:pt x="18173" y="1156167"/>
                  </a:lnTo>
                  <a:lnTo>
                    <a:pt x="10301" y="1110982"/>
                  </a:lnTo>
                  <a:lnTo>
                    <a:pt x="4613" y="1065117"/>
                  </a:lnTo>
                  <a:lnTo>
                    <a:pt x="1162" y="1018622"/>
                  </a:lnTo>
                  <a:lnTo>
                    <a:pt x="0" y="971550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39510" y="2087956"/>
            <a:ext cx="1199515" cy="131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FF6600"/>
                </a:solidFill>
                <a:latin typeface="Calibri"/>
                <a:cs typeface="Calibri"/>
              </a:rPr>
              <a:t>PLC</a:t>
            </a:r>
            <a:endParaRPr sz="3600">
              <a:latin typeface="Calibri"/>
              <a:cs typeface="Calibri"/>
            </a:endParaRPr>
          </a:p>
          <a:p>
            <a:pPr marL="12065" marR="5080" indent="-635" algn="ctr">
              <a:lnSpc>
                <a:spcPct val="100000"/>
              </a:lnSpc>
              <a:spcBef>
                <a:spcPts val="75"/>
              </a:spcBef>
            </a:pPr>
            <a:r>
              <a:rPr sz="2400" b="1" spc="-10" dirty="0">
                <a:solidFill>
                  <a:srgbClr val="FF6600"/>
                </a:solidFill>
                <a:latin typeface="Calibri"/>
                <a:cs typeface="Calibri"/>
              </a:rPr>
              <a:t>Product </a:t>
            </a:r>
            <a:r>
              <a:rPr sz="2400" b="1" dirty="0">
                <a:solidFill>
                  <a:srgbClr val="FF6600"/>
                </a:solidFill>
                <a:latin typeface="Calibri"/>
                <a:cs typeface="Calibri"/>
              </a:rPr>
              <a:t>Life</a:t>
            </a:r>
            <a:r>
              <a:rPr sz="2400" b="1" spc="-6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6600"/>
                </a:solidFill>
                <a:latin typeface="Calibri"/>
                <a:cs typeface="Calibri"/>
              </a:rPr>
              <a:t>Cycle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9" y="0"/>
            <a:ext cx="8950748" cy="7212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065" y="86994"/>
            <a:ext cx="5556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Distinct</a:t>
            </a:r>
            <a:r>
              <a:rPr spc="-80" dirty="0"/>
              <a:t> </a:t>
            </a:r>
            <a:r>
              <a:rPr dirty="0"/>
              <a:t>Project</a:t>
            </a:r>
            <a:r>
              <a:rPr spc="-95" dirty="0"/>
              <a:t> </a:t>
            </a:r>
            <a:r>
              <a:rPr dirty="0"/>
              <a:t>with</a:t>
            </a:r>
            <a:r>
              <a:rPr spc="-90" dirty="0"/>
              <a:t> </a:t>
            </a:r>
            <a:r>
              <a:rPr spc="-10" dirty="0"/>
              <a:t>Operation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1188770"/>
            <a:ext cx="9144000" cy="3216910"/>
            <a:chOff x="0" y="1188770"/>
            <a:chExt cx="9144000" cy="32169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88770"/>
              <a:ext cx="4708652" cy="32165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6384" y="1188770"/>
              <a:ext cx="4547616" cy="32165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47789"/>
            <a:ext cx="3291204" cy="25869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75"/>
              </a:spcBef>
              <a:buClr>
                <a:srgbClr val="E36C0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10" dirty="0">
                <a:latin typeface="Segoe UI"/>
                <a:cs typeface="Segoe UI"/>
              </a:rPr>
              <a:t>Project</a:t>
            </a:r>
            <a:endParaRPr sz="2400">
              <a:latin typeface="Segoe UI"/>
              <a:cs typeface="Segoe UI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Segoe UI"/>
                <a:cs typeface="Segoe UI"/>
              </a:rPr>
              <a:t>Program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&amp;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Portfolio</a:t>
            </a:r>
            <a:endParaRPr sz="2400">
              <a:latin typeface="Segoe UI"/>
              <a:cs typeface="Segoe UI"/>
            </a:endParaRPr>
          </a:p>
          <a:p>
            <a:pPr marL="469900" marR="5080" indent="-457834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Management Office</a:t>
            </a:r>
            <a:endParaRPr sz="2400">
              <a:latin typeface="Segoe UI"/>
              <a:cs typeface="Segoe UI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10" dirty="0">
                <a:latin typeface="Segoe UI"/>
                <a:cs typeface="Segoe UI"/>
              </a:rPr>
              <a:t>Operation</a:t>
            </a:r>
            <a:endParaRPr sz="2400">
              <a:latin typeface="Segoe UI"/>
              <a:cs typeface="Segoe UI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Manager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8034" y="971803"/>
            <a:ext cx="3754754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65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AutoNum type="arabicPeriod" startAt="6"/>
              <a:tabLst>
                <a:tab pos="469265" algn="l"/>
                <a:tab pos="469900" algn="l"/>
              </a:tabLst>
            </a:pPr>
            <a:r>
              <a:rPr sz="2400" dirty="0">
                <a:latin typeface="Segoe UI"/>
                <a:cs typeface="Segoe UI"/>
              </a:rPr>
              <a:t>Organizational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influence </a:t>
            </a:r>
            <a:r>
              <a:rPr sz="2400" dirty="0">
                <a:latin typeface="Segoe UI"/>
                <a:cs typeface="Segoe UI"/>
              </a:rPr>
              <a:t>on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Management</a:t>
            </a:r>
            <a:endParaRPr sz="2400">
              <a:latin typeface="Segoe UI"/>
              <a:cs typeface="Segoe UI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AutoNum type="arabicPeriod" startAt="6"/>
              <a:tabLst>
                <a:tab pos="469265" algn="l"/>
                <a:tab pos="469900" algn="l"/>
              </a:tabLst>
            </a:pP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Life</a:t>
            </a:r>
            <a:r>
              <a:rPr sz="2400" spc="-20" dirty="0">
                <a:latin typeface="Segoe UI"/>
                <a:cs typeface="Segoe UI"/>
              </a:rPr>
              <a:t> Cycle</a:t>
            </a:r>
            <a:endParaRPr sz="2400">
              <a:latin typeface="Segoe UI"/>
              <a:cs typeface="Segoe UI"/>
            </a:endParaRPr>
          </a:p>
          <a:p>
            <a:pPr marL="469265" indent="-456565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AutoNum type="arabicPeriod" startAt="6"/>
              <a:tabLst>
                <a:tab pos="469265" algn="l"/>
                <a:tab pos="469900" algn="l"/>
              </a:tabLst>
            </a:pP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Element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65" y="86994"/>
            <a:ext cx="5555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Distinct</a:t>
            </a:r>
            <a:r>
              <a:rPr spc="-80" dirty="0"/>
              <a:t> </a:t>
            </a:r>
            <a:r>
              <a:rPr dirty="0"/>
              <a:t>Project</a:t>
            </a:r>
            <a:r>
              <a:rPr spc="-95" dirty="0"/>
              <a:t> </a:t>
            </a:r>
            <a:r>
              <a:rPr dirty="0"/>
              <a:t>with</a:t>
            </a:r>
            <a:r>
              <a:rPr spc="-90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pc="-10" dirty="0"/>
              <a:t>PROJECT</a:t>
            </a:r>
          </a:p>
          <a:p>
            <a:pPr marL="354965" indent="-342265">
              <a:lnSpc>
                <a:spcPts val="2510"/>
              </a:lnSpc>
              <a:spcBef>
                <a:spcPts val="2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0" dirty="0">
                <a:latin typeface="Segoe UI"/>
                <a:cs typeface="Segoe UI"/>
              </a:rPr>
              <a:t>Attain</a:t>
            </a:r>
            <a:r>
              <a:rPr sz="2200" b="0" spc="-50" dirty="0">
                <a:latin typeface="Segoe UI"/>
                <a:cs typeface="Segoe UI"/>
              </a:rPr>
              <a:t> </a:t>
            </a:r>
            <a:r>
              <a:rPr sz="2200" b="0" dirty="0">
                <a:latin typeface="Segoe UI"/>
                <a:cs typeface="Segoe UI"/>
              </a:rPr>
              <a:t>its</a:t>
            </a:r>
            <a:r>
              <a:rPr sz="2200" b="0" spc="-75" dirty="0">
                <a:latin typeface="Segoe UI"/>
                <a:cs typeface="Segoe UI"/>
              </a:rPr>
              <a:t> </a:t>
            </a:r>
            <a:r>
              <a:rPr sz="2200" b="0" dirty="0">
                <a:latin typeface="Segoe UI"/>
                <a:cs typeface="Segoe UI"/>
              </a:rPr>
              <a:t>objectives</a:t>
            </a:r>
            <a:r>
              <a:rPr sz="2200" b="0" spc="-70" dirty="0">
                <a:latin typeface="Segoe UI"/>
                <a:cs typeface="Segoe UI"/>
              </a:rPr>
              <a:t> </a:t>
            </a:r>
            <a:r>
              <a:rPr sz="2200" b="0" spc="-25" dirty="0">
                <a:latin typeface="Segoe UI"/>
                <a:cs typeface="Segoe UI"/>
              </a:rPr>
              <a:t>and</a:t>
            </a:r>
            <a:endParaRPr sz="2200" dirty="0">
              <a:latin typeface="Segoe UI"/>
              <a:cs typeface="Segoe UI"/>
            </a:endParaRPr>
          </a:p>
          <a:p>
            <a:pPr marL="355600">
              <a:lnSpc>
                <a:spcPts val="2510"/>
              </a:lnSpc>
            </a:pPr>
            <a:r>
              <a:rPr sz="2200" b="0" spc="-10" dirty="0">
                <a:latin typeface="Segoe UI"/>
                <a:cs typeface="Segoe UI"/>
              </a:rPr>
              <a:t>terminate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ts val="2510"/>
              </a:lnSpc>
              <a:spcBef>
                <a:spcPts val="26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0" dirty="0">
                <a:latin typeface="Segoe UI"/>
                <a:cs typeface="Segoe UI"/>
              </a:rPr>
              <a:t>Create</a:t>
            </a:r>
            <a:r>
              <a:rPr sz="2200" b="0" spc="-80" dirty="0">
                <a:latin typeface="Segoe UI"/>
                <a:cs typeface="Segoe UI"/>
              </a:rPr>
              <a:t> </a:t>
            </a:r>
            <a:r>
              <a:rPr sz="2200" b="0" dirty="0">
                <a:latin typeface="Segoe UI"/>
                <a:cs typeface="Segoe UI"/>
              </a:rPr>
              <a:t>own</a:t>
            </a:r>
            <a:r>
              <a:rPr sz="2200" b="0" spc="-70" dirty="0">
                <a:latin typeface="Segoe UI"/>
                <a:cs typeface="Segoe UI"/>
              </a:rPr>
              <a:t> </a:t>
            </a:r>
            <a:r>
              <a:rPr sz="2200" b="0" spc="-10" dirty="0">
                <a:latin typeface="Segoe UI"/>
                <a:cs typeface="Segoe UI"/>
              </a:rPr>
              <a:t>character,</a:t>
            </a:r>
            <a:endParaRPr sz="2200" dirty="0">
              <a:latin typeface="Segoe UI"/>
              <a:cs typeface="Segoe UI"/>
            </a:endParaRPr>
          </a:p>
          <a:p>
            <a:pPr marL="355600">
              <a:lnSpc>
                <a:spcPts val="2510"/>
              </a:lnSpc>
            </a:pPr>
            <a:r>
              <a:rPr sz="2200" b="0" dirty="0">
                <a:latin typeface="Segoe UI"/>
                <a:cs typeface="Segoe UI"/>
              </a:rPr>
              <a:t>organization</a:t>
            </a:r>
            <a:r>
              <a:rPr sz="2200" b="0" spc="-65" dirty="0">
                <a:latin typeface="Segoe UI"/>
                <a:cs typeface="Segoe UI"/>
              </a:rPr>
              <a:t> </a:t>
            </a:r>
            <a:r>
              <a:rPr sz="2200" b="0" dirty="0">
                <a:latin typeface="Segoe UI"/>
                <a:cs typeface="Segoe UI"/>
              </a:rPr>
              <a:t>and</a:t>
            </a:r>
            <a:r>
              <a:rPr sz="2200" b="0" spc="-75" dirty="0">
                <a:latin typeface="Segoe UI"/>
                <a:cs typeface="Segoe UI"/>
              </a:rPr>
              <a:t> </a:t>
            </a:r>
            <a:r>
              <a:rPr sz="2200" b="0" spc="-20" dirty="0">
                <a:latin typeface="Segoe UI"/>
                <a:cs typeface="Segoe UI"/>
              </a:rPr>
              <a:t>goals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6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0" dirty="0">
                <a:latin typeface="Segoe UI"/>
                <a:cs typeface="Segoe UI"/>
              </a:rPr>
              <a:t>Unique</a:t>
            </a:r>
            <a:r>
              <a:rPr sz="2200" b="0" spc="-60" dirty="0">
                <a:latin typeface="Segoe UI"/>
                <a:cs typeface="Segoe UI"/>
              </a:rPr>
              <a:t> </a:t>
            </a:r>
            <a:r>
              <a:rPr sz="2200" b="0" dirty="0">
                <a:latin typeface="Segoe UI"/>
                <a:cs typeface="Segoe UI"/>
              </a:rPr>
              <a:t>product</a:t>
            </a:r>
            <a:r>
              <a:rPr sz="2200" b="0" spc="-75" dirty="0">
                <a:latin typeface="Segoe UI"/>
                <a:cs typeface="Segoe UI"/>
              </a:rPr>
              <a:t> </a:t>
            </a:r>
            <a:r>
              <a:rPr sz="2200" b="0" dirty="0">
                <a:latin typeface="Segoe UI"/>
                <a:cs typeface="Segoe UI"/>
              </a:rPr>
              <a:t>or</a:t>
            </a:r>
            <a:r>
              <a:rPr sz="2200" b="0" spc="-70" dirty="0">
                <a:latin typeface="Segoe UI"/>
                <a:cs typeface="Segoe UI"/>
              </a:rPr>
              <a:t> </a:t>
            </a:r>
            <a:r>
              <a:rPr sz="2200" b="0" spc="-10" dirty="0">
                <a:latin typeface="Segoe UI"/>
                <a:cs typeface="Segoe UI"/>
              </a:rPr>
              <a:t>service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6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0" dirty="0">
                <a:latin typeface="Segoe UI"/>
                <a:cs typeface="Segoe UI"/>
              </a:rPr>
              <a:t>Uses</a:t>
            </a:r>
            <a:r>
              <a:rPr sz="2200" b="0" spc="-50" dirty="0">
                <a:latin typeface="Segoe UI"/>
                <a:cs typeface="Segoe UI"/>
              </a:rPr>
              <a:t> </a:t>
            </a:r>
            <a:r>
              <a:rPr sz="2200" b="0" spc="-10" dirty="0">
                <a:latin typeface="Segoe UI"/>
                <a:cs typeface="Segoe UI"/>
              </a:rPr>
              <a:t>Heterogeneous</a:t>
            </a:r>
            <a:r>
              <a:rPr sz="2200" b="0" spc="-35" dirty="0">
                <a:latin typeface="Segoe UI"/>
                <a:cs typeface="Segoe UI"/>
              </a:rPr>
              <a:t> </a:t>
            </a:r>
            <a:r>
              <a:rPr sz="2200" b="0" spc="-20" dirty="0">
                <a:latin typeface="Segoe UI"/>
                <a:cs typeface="Segoe UI"/>
              </a:rPr>
              <a:t>team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ts val="2510"/>
              </a:lnSpc>
              <a:spcBef>
                <a:spcPts val="26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0" dirty="0">
                <a:latin typeface="Segoe UI"/>
                <a:cs typeface="Segoe UI"/>
              </a:rPr>
              <a:t>Are</a:t>
            </a:r>
            <a:r>
              <a:rPr sz="2200" b="0" spc="-45" dirty="0">
                <a:latin typeface="Segoe UI"/>
                <a:cs typeface="Segoe UI"/>
              </a:rPr>
              <a:t> </a:t>
            </a:r>
            <a:r>
              <a:rPr sz="2200" b="0" spc="-20" dirty="0">
                <a:latin typeface="Segoe UI"/>
                <a:cs typeface="Segoe UI"/>
              </a:rPr>
              <a:t>Temporary</a:t>
            </a:r>
            <a:r>
              <a:rPr sz="2200" b="0" spc="-55" dirty="0">
                <a:latin typeface="Segoe UI"/>
                <a:cs typeface="Segoe UI"/>
              </a:rPr>
              <a:t> </a:t>
            </a:r>
            <a:r>
              <a:rPr sz="2200" b="0" dirty="0">
                <a:latin typeface="Segoe UI"/>
                <a:cs typeface="Segoe UI"/>
              </a:rPr>
              <a:t>(has</a:t>
            </a:r>
            <a:r>
              <a:rPr sz="2200" b="0" spc="-40" dirty="0">
                <a:latin typeface="Segoe UI"/>
                <a:cs typeface="Segoe UI"/>
              </a:rPr>
              <a:t> </a:t>
            </a:r>
            <a:r>
              <a:rPr sz="2200" b="0" dirty="0">
                <a:latin typeface="Segoe UI"/>
                <a:cs typeface="Segoe UI"/>
              </a:rPr>
              <a:t>start</a:t>
            </a:r>
            <a:r>
              <a:rPr sz="2200" b="0" spc="-30" dirty="0">
                <a:latin typeface="Segoe UI"/>
                <a:cs typeface="Segoe UI"/>
              </a:rPr>
              <a:t> </a:t>
            </a:r>
            <a:r>
              <a:rPr sz="2200" b="0" spc="-50" dirty="0">
                <a:latin typeface="Segoe UI"/>
                <a:cs typeface="Segoe UI"/>
              </a:rPr>
              <a:t>&amp;</a:t>
            </a:r>
            <a:endParaRPr sz="2200" dirty="0">
              <a:latin typeface="Segoe UI"/>
              <a:cs typeface="Segoe UI"/>
            </a:endParaRPr>
          </a:p>
          <a:p>
            <a:pPr marL="355600">
              <a:lnSpc>
                <a:spcPts val="2510"/>
              </a:lnSpc>
            </a:pPr>
            <a:r>
              <a:rPr sz="2200" b="0" dirty="0">
                <a:latin typeface="Segoe UI"/>
                <a:cs typeface="Segoe UI"/>
              </a:rPr>
              <a:t>end</a:t>
            </a:r>
            <a:r>
              <a:rPr sz="2200" b="0" spc="-40" dirty="0">
                <a:latin typeface="Segoe UI"/>
                <a:cs typeface="Segoe UI"/>
              </a:rPr>
              <a:t> </a:t>
            </a:r>
            <a:r>
              <a:rPr sz="2200" b="0" spc="-10" dirty="0">
                <a:latin typeface="Segoe UI"/>
                <a:cs typeface="Segoe UI"/>
              </a:rPr>
              <a:t>date)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6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0" dirty="0">
                <a:latin typeface="Segoe UI"/>
                <a:cs typeface="Segoe UI"/>
              </a:rPr>
              <a:t>Catalyst</a:t>
            </a:r>
            <a:r>
              <a:rPr sz="2200" b="0" spc="-45" dirty="0">
                <a:latin typeface="Segoe UI"/>
                <a:cs typeface="Segoe UI"/>
              </a:rPr>
              <a:t> </a:t>
            </a:r>
            <a:r>
              <a:rPr sz="2200" b="0" dirty="0">
                <a:latin typeface="Segoe UI"/>
                <a:cs typeface="Segoe UI"/>
              </a:rPr>
              <a:t>for</a:t>
            </a:r>
            <a:r>
              <a:rPr sz="2200" b="0" spc="-60" dirty="0">
                <a:latin typeface="Segoe UI"/>
                <a:cs typeface="Segoe UI"/>
              </a:rPr>
              <a:t> </a:t>
            </a:r>
            <a:r>
              <a:rPr sz="2200" b="0" spc="-10" dirty="0">
                <a:latin typeface="Segoe UI"/>
                <a:cs typeface="Segoe UI"/>
              </a:rPr>
              <a:t>change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6051" y="803678"/>
            <a:ext cx="3776979" cy="351345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b="1" spc="-10" dirty="0">
                <a:latin typeface="Segoe UI"/>
                <a:cs typeface="Segoe UI"/>
              </a:rPr>
              <a:t>OPERATION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Sustain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business</a:t>
            </a:r>
            <a:endParaRPr sz="2200" dirty="0">
              <a:latin typeface="Segoe UI"/>
              <a:cs typeface="Segoe UI"/>
            </a:endParaRPr>
          </a:p>
          <a:p>
            <a:pPr marL="354965" marR="437515" indent="-342265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Semi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permanent</a:t>
            </a:r>
            <a:r>
              <a:rPr sz="2200" spc="-8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charter </a:t>
            </a:r>
            <a:r>
              <a:rPr sz="2200" dirty="0">
                <a:latin typeface="Segoe UI"/>
                <a:cs typeface="Segoe UI"/>
              </a:rPr>
              <a:t>organization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goals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Segoe UI"/>
                <a:cs typeface="Segoe UI"/>
              </a:rPr>
              <a:t>Standard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product</a:t>
            </a:r>
            <a:r>
              <a:rPr sz="2200" spc="-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or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service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Uses</a:t>
            </a:r>
            <a:r>
              <a:rPr sz="2200" spc="-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Homogeneous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teams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On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going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activity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that</a:t>
            </a:r>
            <a:endParaRPr sz="2200" dirty="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latin typeface="Segoe UI"/>
                <a:cs typeface="Segoe UI"/>
              </a:rPr>
              <a:t>produces</a:t>
            </a:r>
            <a:r>
              <a:rPr sz="2200" spc="-1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repetitive</a:t>
            </a:r>
            <a:r>
              <a:rPr sz="2200" spc="-13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output</a:t>
            </a:r>
            <a:endParaRPr sz="22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Maintain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status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quo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7"/>
            <a:ext cx="9144000" cy="5126990"/>
          </a:xfrm>
          <a:custGeom>
            <a:avLst/>
            <a:gdLst/>
            <a:ahLst/>
            <a:cxnLst/>
            <a:rect l="l" t="t" r="r" b="b"/>
            <a:pathLst>
              <a:path w="9144000" h="5126990">
                <a:moveTo>
                  <a:pt x="9144000" y="0"/>
                </a:moveTo>
                <a:lnTo>
                  <a:pt x="0" y="0"/>
                </a:lnTo>
                <a:lnTo>
                  <a:pt x="0" y="5126863"/>
                </a:lnTo>
                <a:lnTo>
                  <a:pt x="9144000" y="5126863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2982" y="2264740"/>
            <a:ext cx="4098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5.</a:t>
            </a:r>
            <a:r>
              <a:rPr sz="3600" spc="-45" dirty="0"/>
              <a:t> </a:t>
            </a:r>
            <a:r>
              <a:rPr sz="3600" dirty="0"/>
              <a:t>Project</a:t>
            </a:r>
            <a:r>
              <a:rPr sz="3600" spc="-15" dirty="0"/>
              <a:t> </a:t>
            </a:r>
            <a:r>
              <a:rPr sz="3600" spc="-10" dirty="0"/>
              <a:t>Manager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65" y="86994"/>
            <a:ext cx="1937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spc="-10" dirty="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0984" y="1753107"/>
            <a:ext cx="3887470" cy="2978785"/>
            <a:chOff x="510984" y="1753107"/>
            <a:chExt cx="3887470" cy="2978785"/>
          </a:xfrm>
        </p:grpSpPr>
        <p:sp>
          <p:nvSpPr>
            <p:cNvPr id="4" name="object 4"/>
            <p:cNvSpPr/>
            <p:nvPr/>
          </p:nvSpPr>
          <p:spPr>
            <a:xfrm>
              <a:off x="523684" y="1765807"/>
              <a:ext cx="3862070" cy="2953385"/>
            </a:xfrm>
            <a:custGeom>
              <a:avLst/>
              <a:gdLst/>
              <a:ahLst/>
              <a:cxnLst/>
              <a:rect l="l" t="t" r="r" b="b"/>
              <a:pathLst>
                <a:path w="3862070" h="2953385">
                  <a:moveTo>
                    <a:pt x="0" y="0"/>
                  </a:moveTo>
                  <a:lnTo>
                    <a:pt x="0" y="2952800"/>
                  </a:lnTo>
                  <a:lnTo>
                    <a:pt x="3861752" y="2362250"/>
                  </a:lnTo>
                  <a:lnTo>
                    <a:pt x="3861752" y="590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3684" y="1765807"/>
              <a:ext cx="3862070" cy="2953385"/>
            </a:xfrm>
            <a:custGeom>
              <a:avLst/>
              <a:gdLst/>
              <a:ahLst/>
              <a:cxnLst/>
              <a:rect l="l" t="t" r="r" b="b"/>
              <a:pathLst>
                <a:path w="3862070" h="2953385">
                  <a:moveTo>
                    <a:pt x="0" y="2952800"/>
                  </a:moveTo>
                  <a:lnTo>
                    <a:pt x="0" y="0"/>
                  </a:lnTo>
                  <a:lnTo>
                    <a:pt x="3861752" y="590549"/>
                  </a:lnTo>
                  <a:lnTo>
                    <a:pt x="3861752" y="2362250"/>
                  </a:lnTo>
                  <a:lnTo>
                    <a:pt x="0" y="29528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3346" y="2141600"/>
            <a:ext cx="2365375" cy="210185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895"/>
              </a:spcBef>
              <a:buChar char="•"/>
              <a:tabLst>
                <a:tab pos="1854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Planning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0"/>
              </a:spcBef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Meeting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60"/>
              </a:spcBef>
              <a:buChar char="•"/>
              <a:tabLst>
                <a:tab pos="1854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Organizing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Controlling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62296" y="1753107"/>
            <a:ext cx="3887470" cy="2978785"/>
            <a:chOff x="4662296" y="1753107"/>
            <a:chExt cx="3887470" cy="2978785"/>
          </a:xfrm>
        </p:grpSpPr>
        <p:sp>
          <p:nvSpPr>
            <p:cNvPr id="8" name="object 8"/>
            <p:cNvSpPr/>
            <p:nvPr/>
          </p:nvSpPr>
          <p:spPr>
            <a:xfrm>
              <a:off x="4674996" y="1765807"/>
              <a:ext cx="3862070" cy="2953385"/>
            </a:xfrm>
            <a:custGeom>
              <a:avLst/>
              <a:gdLst/>
              <a:ahLst/>
              <a:cxnLst/>
              <a:rect l="l" t="t" r="r" b="b"/>
              <a:pathLst>
                <a:path w="3862070" h="2953385">
                  <a:moveTo>
                    <a:pt x="0" y="0"/>
                  </a:moveTo>
                  <a:lnTo>
                    <a:pt x="0" y="2952800"/>
                  </a:lnTo>
                  <a:lnTo>
                    <a:pt x="3861688" y="2362250"/>
                  </a:lnTo>
                  <a:lnTo>
                    <a:pt x="3861688" y="590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74996" y="1765807"/>
              <a:ext cx="3862070" cy="2953385"/>
            </a:xfrm>
            <a:custGeom>
              <a:avLst/>
              <a:gdLst/>
              <a:ahLst/>
              <a:cxnLst/>
              <a:rect l="l" t="t" r="r" b="b"/>
              <a:pathLst>
                <a:path w="3862070" h="2953385">
                  <a:moveTo>
                    <a:pt x="0" y="2952800"/>
                  </a:moveTo>
                  <a:lnTo>
                    <a:pt x="0" y="0"/>
                  </a:lnTo>
                  <a:lnTo>
                    <a:pt x="3861688" y="590549"/>
                  </a:lnTo>
                  <a:lnTo>
                    <a:pt x="3861688" y="2362250"/>
                  </a:lnTo>
                  <a:lnTo>
                    <a:pt x="0" y="29528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15332" y="2141600"/>
            <a:ext cx="2366645" cy="239458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Interpersonal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895"/>
              </a:spcBef>
              <a:buChar char="•"/>
              <a:tabLst>
                <a:tab pos="1854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Leadership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0"/>
              </a:spcBef>
              <a:buChar char="•"/>
              <a:tabLst>
                <a:tab pos="1854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Communication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Influence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60"/>
              </a:spcBef>
              <a:buChar char="•"/>
              <a:tabLst>
                <a:tab pos="1854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Motivation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Negotiation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0"/>
              </a:spcBef>
              <a:buChar char="•"/>
              <a:tabLst>
                <a:tab pos="185420" algn="l"/>
              </a:tabLst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312826" y="808177"/>
            <a:ext cx="8326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  <a:tab pos="981710" algn="l"/>
                <a:tab pos="2044064" algn="l"/>
                <a:tab pos="3357879" algn="l"/>
                <a:tab pos="3820160" algn="l"/>
                <a:tab pos="5453380" algn="l"/>
                <a:tab pos="7326630" algn="l"/>
                <a:tab pos="7743190" algn="l"/>
              </a:tabLst>
            </a:pPr>
            <a:r>
              <a:rPr sz="2400" spc="-25" dirty="0">
                <a:latin typeface="Segoe UI"/>
                <a:cs typeface="Segoe UI"/>
              </a:rPr>
              <a:t>The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person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assigned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by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Performing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Organization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to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0" dirty="0">
                <a:latin typeface="Segoe UI"/>
                <a:cs typeface="Segoe UI"/>
              </a:rPr>
              <a:t>lead</a:t>
            </a:r>
            <a:endParaRPr sz="24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team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that is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responsible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for achieving project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objective.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65" y="86994"/>
            <a:ext cx="1937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spc="-10" dirty="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0984" y="768858"/>
            <a:ext cx="3887470" cy="2978150"/>
            <a:chOff x="510984" y="768858"/>
            <a:chExt cx="3887470" cy="2978150"/>
          </a:xfrm>
        </p:grpSpPr>
        <p:sp>
          <p:nvSpPr>
            <p:cNvPr id="4" name="object 4"/>
            <p:cNvSpPr/>
            <p:nvPr/>
          </p:nvSpPr>
          <p:spPr>
            <a:xfrm>
              <a:off x="523684" y="781558"/>
              <a:ext cx="3862070" cy="2952750"/>
            </a:xfrm>
            <a:custGeom>
              <a:avLst/>
              <a:gdLst/>
              <a:ahLst/>
              <a:cxnLst/>
              <a:rect l="l" t="t" r="r" b="b"/>
              <a:pathLst>
                <a:path w="3862070" h="2952750">
                  <a:moveTo>
                    <a:pt x="0" y="0"/>
                  </a:moveTo>
                  <a:lnTo>
                    <a:pt x="0" y="2952750"/>
                  </a:lnTo>
                  <a:lnTo>
                    <a:pt x="3861752" y="2362199"/>
                  </a:lnTo>
                  <a:lnTo>
                    <a:pt x="3861752" y="590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3684" y="781558"/>
              <a:ext cx="3862070" cy="2952750"/>
            </a:xfrm>
            <a:custGeom>
              <a:avLst/>
              <a:gdLst/>
              <a:ahLst/>
              <a:cxnLst/>
              <a:rect l="l" t="t" r="r" b="b"/>
              <a:pathLst>
                <a:path w="3862070" h="2952750">
                  <a:moveTo>
                    <a:pt x="0" y="2952750"/>
                  </a:moveTo>
                  <a:lnTo>
                    <a:pt x="0" y="0"/>
                  </a:lnTo>
                  <a:lnTo>
                    <a:pt x="3861752" y="590550"/>
                  </a:lnTo>
                  <a:lnTo>
                    <a:pt x="3861752" y="2362199"/>
                  </a:lnTo>
                  <a:lnTo>
                    <a:pt x="0" y="29527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3346" y="1157096"/>
            <a:ext cx="2061845" cy="210185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Reports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895"/>
              </a:spcBef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Functional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0"/>
              </a:spcBef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Portfolio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60"/>
              </a:spcBef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PMO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62296" y="768858"/>
            <a:ext cx="3887470" cy="2978150"/>
            <a:chOff x="4662296" y="768858"/>
            <a:chExt cx="3887470" cy="2978150"/>
          </a:xfrm>
        </p:grpSpPr>
        <p:sp>
          <p:nvSpPr>
            <p:cNvPr id="8" name="object 8"/>
            <p:cNvSpPr/>
            <p:nvPr/>
          </p:nvSpPr>
          <p:spPr>
            <a:xfrm>
              <a:off x="4674996" y="781558"/>
              <a:ext cx="3862070" cy="2952750"/>
            </a:xfrm>
            <a:custGeom>
              <a:avLst/>
              <a:gdLst/>
              <a:ahLst/>
              <a:cxnLst/>
              <a:rect l="l" t="t" r="r" b="b"/>
              <a:pathLst>
                <a:path w="3862070" h="2952750">
                  <a:moveTo>
                    <a:pt x="0" y="0"/>
                  </a:moveTo>
                  <a:lnTo>
                    <a:pt x="0" y="2952750"/>
                  </a:lnTo>
                  <a:lnTo>
                    <a:pt x="3861688" y="2362199"/>
                  </a:lnTo>
                  <a:lnTo>
                    <a:pt x="3861688" y="590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74996" y="781558"/>
              <a:ext cx="3862070" cy="2952750"/>
            </a:xfrm>
            <a:custGeom>
              <a:avLst/>
              <a:gdLst/>
              <a:ahLst/>
              <a:cxnLst/>
              <a:rect l="l" t="t" r="r" b="b"/>
              <a:pathLst>
                <a:path w="3862070" h="2952750">
                  <a:moveTo>
                    <a:pt x="0" y="2952750"/>
                  </a:moveTo>
                  <a:lnTo>
                    <a:pt x="0" y="0"/>
                  </a:lnTo>
                  <a:lnTo>
                    <a:pt x="3861688" y="590550"/>
                  </a:lnTo>
                  <a:lnTo>
                    <a:pt x="3861688" y="2362199"/>
                  </a:lnTo>
                  <a:lnTo>
                    <a:pt x="0" y="29527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15332" y="1157096"/>
            <a:ext cx="2755265" cy="210185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Works</a:t>
            </a:r>
            <a:r>
              <a:rPr sz="24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895"/>
              </a:spcBef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Business,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Analyst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0"/>
              </a:spcBef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Assurance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Subject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Expert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60"/>
              </a:spcBef>
              <a:buChar char="•"/>
              <a:tabLst>
                <a:tab pos="185420" algn="l"/>
              </a:tabLst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Vendor,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Staff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PMO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198526" y="3701592"/>
            <a:ext cx="83235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PM</a:t>
            </a:r>
            <a:r>
              <a:rPr sz="2400" spc="204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often</a:t>
            </a:r>
            <a:r>
              <a:rPr sz="2400" spc="21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has</a:t>
            </a:r>
            <a:r>
              <a:rPr sz="2400" spc="21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lot</a:t>
            </a:r>
            <a:r>
              <a:rPr sz="2400" spc="22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21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responsibility</a:t>
            </a:r>
            <a:r>
              <a:rPr sz="2400" spc="21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21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lacks</a:t>
            </a:r>
            <a:r>
              <a:rPr sz="2400" spc="21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210" dirty="0">
                <a:latin typeface="Segoe UI"/>
                <a:cs typeface="Segoe UI"/>
              </a:rPr>
              <a:t>  </a:t>
            </a:r>
            <a:r>
              <a:rPr sz="2400" spc="-20" dirty="0">
                <a:latin typeface="Segoe UI"/>
                <a:cs typeface="Segoe UI"/>
              </a:rPr>
              <a:t>real </a:t>
            </a:r>
            <a:r>
              <a:rPr sz="2400" dirty="0">
                <a:latin typeface="Segoe UI"/>
                <a:cs typeface="Segoe UI"/>
              </a:rPr>
              <a:t>authority.</a:t>
            </a:r>
            <a:r>
              <a:rPr sz="2400" spc="4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He</a:t>
            </a:r>
            <a:r>
              <a:rPr sz="2400" spc="4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often</a:t>
            </a:r>
            <a:r>
              <a:rPr sz="2400" spc="4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negotiate</a:t>
            </a:r>
            <a:r>
              <a:rPr sz="2400" spc="4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with</a:t>
            </a:r>
            <a:r>
              <a:rPr sz="2400" spc="47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management/function </a:t>
            </a:r>
            <a:r>
              <a:rPr sz="2400" dirty="0">
                <a:latin typeface="Segoe UI"/>
                <a:cs typeface="Segoe UI"/>
              </a:rPr>
              <a:t>manager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for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resources.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spc="-10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11529"/>
            <a:ext cx="7771130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35660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PM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need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involve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team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members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 </a:t>
            </a:r>
            <a:r>
              <a:rPr sz="2400" spc="-25" dirty="0">
                <a:latin typeface="Segoe UI"/>
                <a:cs typeface="Segoe UI"/>
              </a:rPr>
              <a:t>the </a:t>
            </a:r>
            <a:r>
              <a:rPr sz="2400" dirty="0">
                <a:latin typeface="Segoe UI"/>
                <a:cs typeface="Segoe UI"/>
              </a:rPr>
              <a:t>planning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process.</a:t>
            </a:r>
            <a:endParaRPr sz="2400">
              <a:latin typeface="Segoe UI"/>
              <a:cs typeface="Segoe UI"/>
            </a:endParaRPr>
          </a:p>
          <a:p>
            <a:pPr marL="354965" marR="137160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Identifies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document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conflicts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objectives </a:t>
            </a:r>
            <a:r>
              <a:rPr sz="2400" dirty="0">
                <a:latin typeface="Segoe UI"/>
                <a:cs typeface="Segoe UI"/>
              </a:rPr>
              <a:t>with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organization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strategy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as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soon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as</a:t>
            </a:r>
            <a:r>
              <a:rPr sz="2400" spc="-10" dirty="0">
                <a:latin typeface="Segoe UI"/>
                <a:cs typeface="Segoe UI"/>
              </a:rPr>
              <a:t> possible.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Show consider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every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processes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 determine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if they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are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needed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for individual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projects</a:t>
            </a:r>
            <a:endParaRPr sz="2400">
              <a:latin typeface="Segoe UI"/>
              <a:cs typeface="Segoe UI"/>
            </a:endParaRPr>
          </a:p>
          <a:p>
            <a:pPr marL="354965" marR="69215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Must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balance the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constraints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10" dirty="0">
                <a:latin typeface="Segoe UI"/>
                <a:cs typeface="Segoe UI"/>
              </a:rPr>
              <a:t> tradeoff,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effectively </a:t>
            </a:r>
            <a:r>
              <a:rPr sz="2400" dirty="0">
                <a:latin typeface="Segoe UI"/>
                <a:cs typeface="Segoe UI"/>
              </a:rPr>
              <a:t>communicate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info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(including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bad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news)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sponsor </a:t>
            </a:r>
            <a:r>
              <a:rPr sz="2400" dirty="0">
                <a:latin typeface="Segoe UI"/>
                <a:cs typeface="Segoe UI"/>
              </a:rPr>
              <a:t>for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informed</a:t>
            </a:r>
            <a:r>
              <a:rPr sz="2400" spc="-10" dirty="0">
                <a:latin typeface="Segoe UI"/>
                <a:cs typeface="Segoe UI"/>
              </a:rPr>
              <a:t> decisions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50" y="86994"/>
            <a:ext cx="1981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spc="-10" dirty="0"/>
              <a:t>Authority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738501"/>
            <a:ext cx="7134225" cy="17811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In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control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all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20" dirty="0">
                <a:latin typeface="Segoe UI"/>
                <a:cs typeface="Segoe UI"/>
              </a:rPr>
              <a:t> time</a:t>
            </a:r>
            <a:endParaRPr sz="24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Authorized to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spend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approved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10" dirty="0">
                <a:latin typeface="Segoe UI"/>
                <a:cs typeface="Segoe UI"/>
              </a:rPr>
              <a:t> budget</a:t>
            </a:r>
            <a:endParaRPr sz="24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Authorized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make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all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execution</a:t>
            </a:r>
            <a:r>
              <a:rPr sz="2400" spc="-10" dirty="0">
                <a:latin typeface="Segoe UI"/>
                <a:cs typeface="Segoe UI"/>
              </a:rPr>
              <a:t> decisions</a:t>
            </a:r>
            <a:endParaRPr sz="2400" dirty="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Empowered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use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resources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7"/>
            <a:ext cx="9144000" cy="5126990"/>
          </a:xfrm>
          <a:custGeom>
            <a:avLst/>
            <a:gdLst/>
            <a:ahLst/>
            <a:cxnLst/>
            <a:rect l="l" t="t" r="r" b="b"/>
            <a:pathLst>
              <a:path w="9144000" h="5126990">
                <a:moveTo>
                  <a:pt x="9144000" y="0"/>
                </a:moveTo>
                <a:lnTo>
                  <a:pt x="0" y="0"/>
                </a:lnTo>
                <a:lnTo>
                  <a:pt x="0" y="5126863"/>
                </a:lnTo>
                <a:lnTo>
                  <a:pt x="9144000" y="5126863"/>
                </a:lnTo>
                <a:lnTo>
                  <a:pt x="91440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6113" y="1990470"/>
            <a:ext cx="58108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marR="5080" indent="-30226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6.</a:t>
            </a:r>
            <a:r>
              <a:rPr sz="3600" spc="-20" dirty="0"/>
              <a:t> </a:t>
            </a:r>
            <a:r>
              <a:rPr sz="3600" dirty="0"/>
              <a:t>Organizational</a:t>
            </a:r>
            <a:r>
              <a:rPr sz="3600" spc="-5" dirty="0"/>
              <a:t> </a:t>
            </a:r>
            <a:r>
              <a:rPr sz="3600" spc="-10" dirty="0"/>
              <a:t>influence </a:t>
            </a:r>
            <a:r>
              <a:rPr sz="3600" dirty="0"/>
              <a:t>on</a:t>
            </a:r>
            <a:r>
              <a:rPr sz="3600" spc="-35" dirty="0"/>
              <a:t> </a:t>
            </a:r>
            <a:r>
              <a:rPr sz="3600" dirty="0"/>
              <a:t>Project</a:t>
            </a:r>
            <a:r>
              <a:rPr sz="3600" spc="-15" dirty="0"/>
              <a:t> </a:t>
            </a:r>
            <a:r>
              <a:rPr sz="3600" spc="-10" dirty="0"/>
              <a:t>Management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884411" y="4923612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37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spc="-10" dirty="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11682" y="758062"/>
            <a:ext cx="7629525" cy="3895725"/>
            <a:chOff x="811682" y="758062"/>
            <a:chExt cx="7629525" cy="3895725"/>
          </a:xfrm>
        </p:grpSpPr>
        <p:sp>
          <p:nvSpPr>
            <p:cNvPr id="4" name="object 4"/>
            <p:cNvSpPr/>
            <p:nvPr/>
          </p:nvSpPr>
          <p:spPr>
            <a:xfrm>
              <a:off x="824382" y="770762"/>
              <a:ext cx="817244" cy="3870325"/>
            </a:xfrm>
            <a:custGeom>
              <a:avLst/>
              <a:gdLst/>
              <a:ahLst/>
              <a:cxnLst/>
              <a:rect l="l" t="t" r="r" b="b"/>
              <a:pathLst>
                <a:path w="817244" h="3870325">
                  <a:moveTo>
                    <a:pt x="15290" y="0"/>
                  </a:moveTo>
                  <a:lnTo>
                    <a:pt x="49033" y="34327"/>
                  </a:lnTo>
                  <a:lnTo>
                    <a:pt x="82049" y="69096"/>
                  </a:lnTo>
                  <a:lnTo>
                    <a:pt x="114340" y="104296"/>
                  </a:lnTo>
                  <a:lnTo>
                    <a:pt x="145906" y="139919"/>
                  </a:lnTo>
                  <a:lnTo>
                    <a:pt x="176746" y="175954"/>
                  </a:lnTo>
                  <a:lnTo>
                    <a:pt x="206860" y="212392"/>
                  </a:lnTo>
                  <a:lnTo>
                    <a:pt x="236248" y="249224"/>
                  </a:lnTo>
                  <a:lnTo>
                    <a:pt x="264911" y="286439"/>
                  </a:lnTo>
                  <a:lnTo>
                    <a:pt x="292848" y="324029"/>
                  </a:lnTo>
                  <a:lnTo>
                    <a:pt x="320060" y="361983"/>
                  </a:lnTo>
                  <a:lnTo>
                    <a:pt x="346546" y="400292"/>
                  </a:lnTo>
                  <a:lnTo>
                    <a:pt x="372306" y="438947"/>
                  </a:lnTo>
                  <a:lnTo>
                    <a:pt x="397341" y="477937"/>
                  </a:lnTo>
                  <a:lnTo>
                    <a:pt x="421650" y="517253"/>
                  </a:lnTo>
                  <a:lnTo>
                    <a:pt x="445233" y="556887"/>
                  </a:lnTo>
                  <a:lnTo>
                    <a:pt x="468091" y="596827"/>
                  </a:lnTo>
                  <a:lnTo>
                    <a:pt x="490223" y="637064"/>
                  </a:lnTo>
                  <a:lnTo>
                    <a:pt x="511629" y="677590"/>
                  </a:lnTo>
                  <a:lnTo>
                    <a:pt x="532310" y="718394"/>
                  </a:lnTo>
                  <a:lnTo>
                    <a:pt x="552265" y="759466"/>
                  </a:lnTo>
                  <a:lnTo>
                    <a:pt x="571495" y="800797"/>
                  </a:lnTo>
                  <a:lnTo>
                    <a:pt x="589999" y="842378"/>
                  </a:lnTo>
                  <a:lnTo>
                    <a:pt x="607777" y="884199"/>
                  </a:lnTo>
                  <a:lnTo>
                    <a:pt x="624830" y="926250"/>
                  </a:lnTo>
                  <a:lnTo>
                    <a:pt x="641157" y="968521"/>
                  </a:lnTo>
                  <a:lnTo>
                    <a:pt x="656758" y="1011004"/>
                  </a:lnTo>
                  <a:lnTo>
                    <a:pt x="671633" y="1053688"/>
                  </a:lnTo>
                  <a:lnTo>
                    <a:pt x="685784" y="1096565"/>
                  </a:lnTo>
                  <a:lnTo>
                    <a:pt x="699208" y="1139623"/>
                  </a:lnTo>
                  <a:lnTo>
                    <a:pt x="711907" y="1182854"/>
                  </a:lnTo>
                  <a:lnTo>
                    <a:pt x="723880" y="1226248"/>
                  </a:lnTo>
                  <a:lnTo>
                    <a:pt x="735127" y="1269796"/>
                  </a:lnTo>
                  <a:lnTo>
                    <a:pt x="745649" y="1313488"/>
                  </a:lnTo>
                  <a:lnTo>
                    <a:pt x="755445" y="1357314"/>
                  </a:lnTo>
                  <a:lnTo>
                    <a:pt x="764516" y="1401264"/>
                  </a:lnTo>
                  <a:lnTo>
                    <a:pt x="772861" y="1445330"/>
                  </a:lnTo>
                  <a:lnTo>
                    <a:pt x="780480" y="1489502"/>
                  </a:lnTo>
                  <a:lnTo>
                    <a:pt x="787373" y="1533769"/>
                  </a:lnTo>
                  <a:lnTo>
                    <a:pt x="793541" y="1578123"/>
                  </a:lnTo>
                  <a:lnTo>
                    <a:pt x="798984" y="1622553"/>
                  </a:lnTo>
                  <a:lnTo>
                    <a:pt x="803700" y="1667051"/>
                  </a:lnTo>
                  <a:lnTo>
                    <a:pt x="807691" y="1711606"/>
                  </a:lnTo>
                  <a:lnTo>
                    <a:pt x="810957" y="1756209"/>
                  </a:lnTo>
                  <a:lnTo>
                    <a:pt x="813497" y="1800851"/>
                  </a:lnTo>
                  <a:lnTo>
                    <a:pt x="815311" y="1845521"/>
                  </a:lnTo>
                  <a:lnTo>
                    <a:pt x="816399" y="1890210"/>
                  </a:lnTo>
                  <a:lnTo>
                    <a:pt x="816762" y="1934910"/>
                  </a:lnTo>
                  <a:lnTo>
                    <a:pt x="816399" y="1979609"/>
                  </a:lnTo>
                  <a:lnTo>
                    <a:pt x="815311" y="2024298"/>
                  </a:lnTo>
                  <a:lnTo>
                    <a:pt x="813497" y="2068969"/>
                  </a:lnTo>
                  <a:lnTo>
                    <a:pt x="810957" y="2113610"/>
                  </a:lnTo>
                  <a:lnTo>
                    <a:pt x="807691" y="2158213"/>
                  </a:lnTo>
                  <a:lnTo>
                    <a:pt x="803700" y="2202769"/>
                  </a:lnTo>
                  <a:lnTo>
                    <a:pt x="798984" y="2247266"/>
                  </a:lnTo>
                  <a:lnTo>
                    <a:pt x="793541" y="2291697"/>
                  </a:lnTo>
                  <a:lnTo>
                    <a:pt x="787373" y="2336051"/>
                  </a:lnTo>
                  <a:lnTo>
                    <a:pt x="780480" y="2380318"/>
                  </a:lnTo>
                  <a:lnTo>
                    <a:pt x="772861" y="2424489"/>
                  </a:lnTo>
                  <a:lnTo>
                    <a:pt x="764516" y="2468555"/>
                  </a:lnTo>
                  <a:lnTo>
                    <a:pt x="755445" y="2512506"/>
                  </a:lnTo>
                  <a:lnTo>
                    <a:pt x="745649" y="2556332"/>
                  </a:lnTo>
                  <a:lnTo>
                    <a:pt x="735127" y="2600024"/>
                  </a:lnTo>
                  <a:lnTo>
                    <a:pt x="723880" y="2643572"/>
                  </a:lnTo>
                  <a:lnTo>
                    <a:pt x="711907" y="2686966"/>
                  </a:lnTo>
                  <a:lnTo>
                    <a:pt x="699208" y="2730198"/>
                  </a:lnTo>
                  <a:lnTo>
                    <a:pt x="685784" y="2773256"/>
                  </a:lnTo>
                  <a:lnTo>
                    <a:pt x="671633" y="2816132"/>
                  </a:lnTo>
                  <a:lnTo>
                    <a:pt x="656758" y="2858817"/>
                  </a:lnTo>
                  <a:lnTo>
                    <a:pt x="641157" y="2901300"/>
                  </a:lnTo>
                  <a:lnTo>
                    <a:pt x="624830" y="2943572"/>
                  </a:lnTo>
                  <a:lnTo>
                    <a:pt x="607777" y="2985623"/>
                  </a:lnTo>
                  <a:lnTo>
                    <a:pt x="589999" y="3027444"/>
                  </a:lnTo>
                  <a:lnTo>
                    <a:pt x="571495" y="3069025"/>
                  </a:lnTo>
                  <a:lnTo>
                    <a:pt x="552265" y="3110356"/>
                  </a:lnTo>
                  <a:lnTo>
                    <a:pt x="532310" y="3151429"/>
                  </a:lnTo>
                  <a:lnTo>
                    <a:pt x="511629" y="3192233"/>
                  </a:lnTo>
                  <a:lnTo>
                    <a:pt x="490223" y="3232759"/>
                  </a:lnTo>
                  <a:lnTo>
                    <a:pt x="468091" y="3272997"/>
                  </a:lnTo>
                  <a:lnTo>
                    <a:pt x="445233" y="3312937"/>
                  </a:lnTo>
                  <a:lnTo>
                    <a:pt x="421650" y="3352570"/>
                  </a:lnTo>
                  <a:lnTo>
                    <a:pt x="397341" y="3391887"/>
                  </a:lnTo>
                  <a:lnTo>
                    <a:pt x="372306" y="3430878"/>
                  </a:lnTo>
                  <a:lnTo>
                    <a:pt x="346546" y="3469533"/>
                  </a:lnTo>
                  <a:lnTo>
                    <a:pt x="320060" y="3507842"/>
                  </a:lnTo>
                  <a:lnTo>
                    <a:pt x="292848" y="3545797"/>
                  </a:lnTo>
                  <a:lnTo>
                    <a:pt x="264911" y="3583386"/>
                  </a:lnTo>
                  <a:lnTo>
                    <a:pt x="236248" y="3620602"/>
                  </a:lnTo>
                  <a:lnTo>
                    <a:pt x="206860" y="3657434"/>
                  </a:lnTo>
                  <a:lnTo>
                    <a:pt x="176746" y="3693873"/>
                  </a:lnTo>
                  <a:lnTo>
                    <a:pt x="145906" y="3729908"/>
                  </a:lnTo>
                  <a:lnTo>
                    <a:pt x="114340" y="3765531"/>
                  </a:lnTo>
                  <a:lnTo>
                    <a:pt x="82049" y="3800732"/>
                  </a:lnTo>
                  <a:lnTo>
                    <a:pt x="49033" y="3835501"/>
                  </a:lnTo>
                  <a:lnTo>
                    <a:pt x="15290" y="3869829"/>
                  </a:lnTo>
                  <a:lnTo>
                    <a:pt x="0" y="3854538"/>
                  </a:lnTo>
                  <a:lnTo>
                    <a:pt x="33831" y="3820113"/>
                  </a:lnTo>
                  <a:lnTo>
                    <a:pt x="66927" y="3785240"/>
                  </a:lnTo>
                  <a:lnTo>
                    <a:pt x="99287" y="3749930"/>
                  </a:lnTo>
                  <a:lnTo>
                    <a:pt x="130912" y="3714193"/>
                  </a:lnTo>
                  <a:lnTo>
                    <a:pt x="161801" y="3678037"/>
                  </a:lnTo>
                  <a:lnTo>
                    <a:pt x="191955" y="3641474"/>
                  </a:lnTo>
                  <a:lnTo>
                    <a:pt x="221374" y="3604513"/>
                  </a:lnTo>
                  <a:lnTo>
                    <a:pt x="250057" y="3567163"/>
                  </a:lnTo>
                  <a:lnTo>
                    <a:pt x="278005" y="3529436"/>
                  </a:lnTo>
                  <a:lnTo>
                    <a:pt x="305217" y="3491339"/>
                  </a:lnTo>
                  <a:lnTo>
                    <a:pt x="331694" y="3452884"/>
                  </a:lnTo>
                  <a:lnTo>
                    <a:pt x="357435" y="3414080"/>
                  </a:lnTo>
                  <a:lnTo>
                    <a:pt x="382441" y="3374937"/>
                  </a:lnTo>
                  <a:lnTo>
                    <a:pt x="406711" y="3335465"/>
                  </a:lnTo>
                  <a:lnTo>
                    <a:pt x="430246" y="3295673"/>
                  </a:lnTo>
                  <a:lnTo>
                    <a:pt x="453045" y="3255571"/>
                  </a:lnTo>
                  <a:lnTo>
                    <a:pt x="475109" y="3215170"/>
                  </a:lnTo>
                  <a:lnTo>
                    <a:pt x="496437" y="3174479"/>
                  </a:lnTo>
                  <a:lnTo>
                    <a:pt x="517030" y="3133508"/>
                  </a:lnTo>
                  <a:lnTo>
                    <a:pt x="536888" y="3092267"/>
                  </a:lnTo>
                  <a:lnTo>
                    <a:pt x="556010" y="3050765"/>
                  </a:lnTo>
                  <a:lnTo>
                    <a:pt x="574396" y="3009012"/>
                  </a:lnTo>
                  <a:lnTo>
                    <a:pt x="592048" y="2967019"/>
                  </a:lnTo>
                  <a:lnTo>
                    <a:pt x="608963" y="2924794"/>
                  </a:lnTo>
                  <a:lnTo>
                    <a:pt x="625143" y="2882349"/>
                  </a:lnTo>
                  <a:lnTo>
                    <a:pt x="640588" y="2839692"/>
                  </a:lnTo>
                  <a:lnTo>
                    <a:pt x="655297" y="2796834"/>
                  </a:lnTo>
                  <a:lnTo>
                    <a:pt x="669271" y="2753784"/>
                  </a:lnTo>
                  <a:lnTo>
                    <a:pt x="682510" y="2710552"/>
                  </a:lnTo>
                  <a:lnTo>
                    <a:pt x="695012" y="2667148"/>
                  </a:lnTo>
                  <a:lnTo>
                    <a:pt x="706780" y="2623582"/>
                  </a:lnTo>
                  <a:lnTo>
                    <a:pt x="717812" y="2579864"/>
                  </a:lnTo>
                  <a:lnTo>
                    <a:pt x="728108" y="2536003"/>
                  </a:lnTo>
                  <a:lnTo>
                    <a:pt x="737669" y="2492010"/>
                  </a:lnTo>
                  <a:lnTo>
                    <a:pt x="746495" y="2447893"/>
                  </a:lnTo>
                  <a:lnTo>
                    <a:pt x="754585" y="2403664"/>
                  </a:lnTo>
                  <a:lnTo>
                    <a:pt x="761940" y="2359331"/>
                  </a:lnTo>
                  <a:lnTo>
                    <a:pt x="768559" y="2314905"/>
                  </a:lnTo>
                  <a:lnTo>
                    <a:pt x="774443" y="2270396"/>
                  </a:lnTo>
                  <a:lnTo>
                    <a:pt x="779591" y="2225813"/>
                  </a:lnTo>
                  <a:lnTo>
                    <a:pt x="784004" y="2181166"/>
                  </a:lnTo>
                  <a:lnTo>
                    <a:pt x="787681" y="2136464"/>
                  </a:lnTo>
                  <a:lnTo>
                    <a:pt x="790623" y="2091719"/>
                  </a:lnTo>
                  <a:lnTo>
                    <a:pt x="792829" y="2046939"/>
                  </a:lnTo>
                  <a:lnTo>
                    <a:pt x="794300" y="2002135"/>
                  </a:lnTo>
                  <a:lnTo>
                    <a:pt x="795036" y="1957315"/>
                  </a:lnTo>
                  <a:lnTo>
                    <a:pt x="795036" y="1912491"/>
                  </a:lnTo>
                  <a:lnTo>
                    <a:pt x="794300" y="1867672"/>
                  </a:lnTo>
                  <a:lnTo>
                    <a:pt x="792829" y="1822867"/>
                  </a:lnTo>
                  <a:lnTo>
                    <a:pt x="790623" y="1778087"/>
                  </a:lnTo>
                  <a:lnTo>
                    <a:pt x="787681" y="1733342"/>
                  </a:lnTo>
                  <a:lnTo>
                    <a:pt x="784004" y="1688641"/>
                  </a:lnTo>
                  <a:lnTo>
                    <a:pt x="779591" y="1643993"/>
                  </a:lnTo>
                  <a:lnTo>
                    <a:pt x="774443" y="1599410"/>
                  </a:lnTo>
                  <a:lnTo>
                    <a:pt x="768559" y="1554900"/>
                  </a:lnTo>
                  <a:lnTo>
                    <a:pt x="761940" y="1510474"/>
                  </a:lnTo>
                  <a:lnTo>
                    <a:pt x="754585" y="1466141"/>
                  </a:lnTo>
                  <a:lnTo>
                    <a:pt x="746495" y="1421911"/>
                  </a:lnTo>
                  <a:lnTo>
                    <a:pt x="737669" y="1377795"/>
                  </a:lnTo>
                  <a:lnTo>
                    <a:pt x="728108" y="1333801"/>
                  </a:lnTo>
                  <a:lnTo>
                    <a:pt x="717812" y="1289940"/>
                  </a:lnTo>
                  <a:lnTo>
                    <a:pt x="706780" y="1246221"/>
                  </a:lnTo>
                  <a:lnTo>
                    <a:pt x="695012" y="1202655"/>
                  </a:lnTo>
                  <a:lnTo>
                    <a:pt x="682510" y="1159250"/>
                  </a:lnTo>
                  <a:lnTo>
                    <a:pt x="669271" y="1116018"/>
                  </a:lnTo>
                  <a:lnTo>
                    <a:pt x="655297" y="1072968"/>
                  </a:lnTo>
                  <a:lnTo>
                    <a:pt x="640588" y="1030109"/>
                  </a:lnTo>
                  <a:lnTo>
                    <a:pt x="625143" y="987451"/>
                  </a:lnTo>
                  <a:lnTo>
                    <a:pt x="608963" y="945005"/>
                  </a:lnTo>
                  <a:lnTo>
                    <a:pt x="592048" y="902780"/>
                  </a:lnTo>
                  <a:lnTo>
                    <a:pt x="574396" y="860786"/>
                  </a:lnTo>
                  <a:lnTo>
                    <a:pt x="556010" y="819033"/>
                  </a:lnTo>
                  <a:lnTo>
                    <a:pt x="536888" y="777531"/>
                  </a:lnTo>
                  <a:lnTo>
                    <a:pt x="517030" y="736288"/>
                  </a:lnTo>
                  <a:lnTo>
                    <a:pt x="496437" y="695317"/>
                  </a:lnTo>
                  <a:lnTo>
                    <a:pt x="475109" y="654625"/>
                  </a:lnTo>
                  <a:lnTo>
                    <a:pt x="453045" y="614223"/>
                  </a:lnTo>
                  <a:lnTo>
                    <a:pt x="430246" y="574121"/>
                  </a:lnTo>
                  <a:lnTo>
                    <a:pt x="406711" y="534328"/>
                  </a:lnTo>
                  <a:lnTo>
                    <a:pt x="382441" y="494855"/>
                  </a:lnTo>
                  <a:lnTo>
                    <a:pt x="357435" y="455711"/>
                  </a:lnTo>
                  <a:lnTo>
                    <a:pt x="331694" y="416906"/>
                  </a:lnTo>
                  <a:lnTo>
                    <a:pt x="305217" y="378450"/>
                  </a:lnTo>
                  <a:lnTo>
                    <a:pt x="278005" y="340352"/>
                  </a:lnTo>
                  <a:lnTo>
                    <a:pt x="250057" y="302623"/>
                  </a:lnTo>
                  <a:lnTo>
                    <a:pt x="221374" y="265273"/>
                  </a:lnTo>
                  <a:lnTo>
                    <a:pt x="191955" y="228311"/>
                  </a:lnTo>
                  <a:lnTo>
                    <a:pt x="161801" y="191746"/>
                  </a:lnTo>
                  <a:lnTo>
                    <a:pt x="130912" y="155590"/>
                  </a:lnTo>
                  <a:lnTo>
                    <a:pt x="99287" y="119851"/>
                  </a:lnTo>
                  <a:lnTo>
                    <a:pt x="66927" y="84540"/>
                  </a:lnTo>
                  <a:lnTo>
                    <a:pt x="33831" y="49666"/>
                  </a:lnTo>
                  <a:lnTo>
                    <a:pt x="0" y="15239"/>
                  </a:lnTo>
                  <a:lnTo>
                    <a:pt x="15290" y="0"/>
                  </a:lnTo>
                  <a:close/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7203" y="927569"/>
              <a:ext cx="7281545" cy="508634"/>
            </a:xfrm>
            <a:custGeom>
              <a:avLst/>
              <a:gdLst/>
              <a:ahLst/>
              <a:cxnLst/>
              <a:rect l="l" t="t" r="r" b="b"/>
              <a:pathLst>
                <a:path w="7281545" h="508634">
                  <a:moveTo>
                    <a:pt x="7281164" y="0"/>
                  </a:moveTo>
                  <a:lnTo>
                    <a:pt x="0" y="0"/>
                  </a:lnTo>
                  <a:lnTo>
                    <a:pt x="0" y="508165"/>
                  </a:lnTo>
                  <a:lnTo>
                    <a:pt x="7281164" y="508165"/>
                  </a:lnTo>
                  <a:lnTo>
                    <a:pt x="728116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7203" y="927569"/>
              <a:ext cx="7281545" cy="508634"/>
            </a:xfrm>
            <a:custGeom>
              <a:avLst/>
              <a:gdLst/>
              <a:ahLst/>
              <a:cxnLst/>
              <a:rect l="l" t="t" r="r" b="b"/>
              <a:pathLst>
                <a:path w="7281545" h="508634">
                  <a:moveTo>
                    <a:pt x="0" y="508165"/>
                  </a:moveTo>
                  <a:lnTo>
                    <a:pt x="7281164" y="508165"/>
                  </a:lnTo>
                  <a:lnTo>
                    <a:pt x="7281164" y="0"/>
                  </a:lnTo>
                  <a:lnTo>
                    <a:pt x="0" y="0"/>
                  </a:lnTo>
                  <a:lnTo>
                    <a:pt x="0" y="50816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9602" y="864107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317601" y="0"/>
                  </a:moveTo>
                  <a:lnTo>
                    <a:pt x="270667" y="3441"/>
                  </a:lnTo>
                  <a:lnTo>
                    <a:pt x="225871" y="13439"/>
                  </a:lnTo>
                  <a:lnTo>
                    <a:pt x="183706" y="29503"/>
                  </a:lnTo>
                  <a:lnTo>
                    <a:pt x="144661" y="51141"/>
                  </a:lnTo>
                  <a:lnTo>
                    <a:pt x="109229" y="77865"/>
                  </a:lnTo>
                  <a:lnTo>
                    <a:pt x="77900" y="109181"/>
                  </a:lnTo>
                  <a:lnTo>
                    <a:pt x="51166" y="144601"/>
                  </a:lnTo>
                  <a:lnTo>
                    <a:pt x="29517" y="183634"/>
                  </a:lnTo>
                  <a:lnTo>
                    <a:pt x="13446" y="225788"/>
                  </a:lnTo>
                  <a:lnTo>
                    <a:pt x="3443" y="270573"/>
                  </a:lnTo>
                  <a:lnTo>
                    <a:pt x="0" y="317500"/>
                  </a:lnTo>
                  <a:lnTo>
                    <a:pt x="3443" y="364457"/>
                  </a:lnTo>
                  <a:lnTo>
                    <a:pt x="13446" y="409268"/>
                  </a:lnTo>
                  <a:lnTo>
                    <a:pt x="29517" y="451443"/>
                  </a:lnTo>
                  <a:lnTo>
                    <a:pt x="51166" y="490492"/>
                  </a:lnTo>
                  <a:lnTo>
                    <a:pt x="77900" y="525924"/>
                  </a:lnTo>
                  <a:lnTo>
                    <a:pt x="109229" y="557250"/>
                  </a:lnTo>
                  <a:lnTo>
                    <a:pt x="144661" y="583978"/>
                  </a:lnTo>
                  <a:lnTo>
                    <a:pt x="183706" y="605621"/>
                  </a:lnTo>
                  <a:lnTo>
                    <a:pt x="225871" y="621686"/>
                  </a:lnTo>
                  <a:lnTo>
                    <a:pt x="270667" y="631685"/>
                  </a:lnTo>
                  <a:lnTo>
                    <a:pt x="317601" y="635126"/>
                  </a:lnTo>
                  <a:lnTo>
                    <a:pt x="364527" y="631685"/>
                  </a:lnTo>
                  <a:lnTo>
                    <a:pt x="409318" y="621686"/>
                  </a:lnTo>
                  <a:lnTo>
                    <a:pt x="451482" y="605621"/>
                  </a:lnTo>
                  <a:lnTo>
                    <a:pt x="490528" y="583978"/>
                  </a:lnTo>
                  <a:lnTo>
                    <a:pt x="525963" y="557250"/>
                  </a:lnTo>
                  <a:lnTo>
                    <a:pt x="557297" y="525924"/>
                  </a:lnTo>
                  <a:lnTo>
                    <a:pt x="584036" y="490492"/>
                  </a:lnTo>
                  <a:lnTo>
                    <a:pt x="605689" y="451443"/>
                  </a:lnTo>
                  <a:lnTo>
                    <a:pt x="621765" y="409268"/>
                  </a:lnTo>
                  <a:lnTo>
                    <a:pt x="631771" y="364457"/>
                  </a:lnTo>
                  <a:lnTo>
                    <a:pt x="635215" y="317500"/>
                  </a:lnTo>
                  <a:lnTo>
                    <a:pt x="631771" y="270573"/>
                  </a:lnTo>
                  <a:lnTo>
                    <a:pt x="621765" y="225788"/>
                  </a:lnTo>
                  <a:lnTo>
                    <a:pt x="605689" y="183634"/>
                  </a:lnTo>
                  <a:lnTo>
                    <a:pt x="584036" y="144601"/>
                  </a:lnTo>
                  <a:lnTo>
                    <a:pt x="557297" y="109181"/>
                  </a:lnTo>
                  <a:lnTo>
                    <a:pt x="525963" y="77865"/>
                  </a:lnTo>
                  <a:lnTo>
                    <a:pt x="490528" y="51141"/>
                  </a:lnTo>
                  <a:lnTo>
                    <a:pt x="451482" y="29503"/>
                  </a:lnTo>
                  <a:lnTo>
                    <a:pt x="409318" y="13439"/>
                  </a:lnTo>
                  <a:lnTo>
                    <a:pt x="364527" y="3441"/>
                  </a:lnTo>
                  <a:lnTo>
                    <a:pt x="3176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9602" y="864107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317500"/>
                  </a:moveTo>
                  <a:lnTo>
                    <a:pt x="3443" y="270573"/>
                  </a:lnTo>
                  <a:lnTo>
                    <a:pt x="13446" y="225788"/>
                  </a:lnTo>
                  <a:lnTo>
                    <a:pt x="29517" y="183634"/>
                  </a:lnTo>
                  <a:lnTo>
                    <a:pt x="51166" y="144601"/>
                  </a:lnTo>
                  <a:lnTo>
                    <a:pt x="77900" y="109181"/>
                  </a:lnTo>
                  <a:lnTo>
                    <a:pt x="109229" y="77865"/>
                  </a:lnTo>
                  <a:lnTo>
                    <a:pt x="144661" y="51141"/>
                  </a:lnTo>
                  <a:lnTo>
                    <a:pt x="183706" y="29503"/>
                  </a:lnTo>
                  <a:lnTo>
                    <a:pt x="225871" y="13439"/>
                  </a:lnTo>
                  <a:lnTo>
                    <a:pt x="270667" y="3441"/>
                  </a:lnTo>
                  <a:lnTo>
                    <a:pt x="317601" y="0"/>
                  </a:lnTo>
                  <a:lnTo>
                    <a:pt x="364527" y="3441"/>
                  </a:lnTo>
                  <a:lnTo>
                    <a:pt x="409318" y="13439"/>
                  </a:lnTo>
                  <a:lnTo>
                    <a:pt x="451482" y="29503"/>
                  </a:lnTo>
                  <a:lnTo>
                    <a:pt x="490528" y="51141"/>
                  </a:lnTo>
                  <a:lnTo>
                    <a:pt x="525963" y="77865"/>
                  </a:lnTo>
                  <a:lnTo>
                    <a:pt x="557297" y="109181"/>
                  </a:lnTo>
                  <a:lnTo>
                    <a:pt x="584036" y="144601"/>
                  </a:lnTo>
                  <a:lnTo>
                    <a:pt x="605689" y="183634"/>
                  </a:lnTo>
                  <a:lnTo>
                    <a:pt x="621765" y="225788"/>
                  </a:lnTo>
                  <a:lnTo>
                    <a:pt x="631771" y="270573"/>
                  </a:lnTo>
                  <a:lnTo>
                    <a:pt x="635215" y="317500"/>
                  </a:lnTo>
                  <a:lnTo>
                    <a:pt x="631771" y="364457"/>
                  </a:lnTo>
                  <a:lnTo>
                    <a:pt x="621765" y="409268"/>
                  </a:lnTo>
                  <a:lnTo>
                    <a:pt x="605689" y="451443"/>
                  </a:lnTo>
                  <a:lnTo>
                    <a:pt x="584036" y="490492"/>
                  </a:lnTo>
                  <a:lnTo>
                    <a:pt x="557297" y="525924"/>
                  </a:lnTo>
                  <a:lnTo>
                    <a:pt x="525963" y="557250"/>
                  </a:lnTo>
                  <a:lnTo>
                    <a:pt x="490528" y="583978"/>
                  </a:lnTo>
                  <a:lnTo>
                    <a:pt x="451482" y="605621"/>
                  </a:lnTo>
                  <a:lnTo>
                    <a:pt x="409318" y="621686"/>
                  </a:lnTo>
                  <a:lnTo>
                    <a:pt x="364527" y="631685"/>
                  </a:lnTo>
                  <a:lnTo>
                    <a:pt x="317601" y="635126"/>
                  </a:lnTo>
                  <a:lnTo>
                    <a:pt x="270667" y="631685"/>
                  </a:lnTo>
                  <a:lnTo>
                    <a:pt x="225871" y="621686"/>
                  </a:lnTo>
                  <a:lnTo>
                    <a:pt x="183706" y="605621"/>
                  </a:lnTo>
                  <a:lnTo>
                    <a:pt x="144661" y="583978"/>
                  </a:lnTo>
                  <a:lnTo>
                    <a:pt x="109229" y="557250"/>
                  </a:lnTo>
                  <a:lnTo>
                    <a:pt x="77900" y="525924"/>
                  </a:lnTo>
                  <a:lnTo>
                    <a:pt x="51166" y="490492"/>
                  </a:lnTo>
                  <a:lnTo>
                    <a:pt x="29517" y="451443"/>
                  </a:lnTo>
                  <a:lnTo>
                    <a:pt x="13446" y="409268"/>
                  </a:lnTo>
                  <a:lnTo>
                    <a:pt x="3443" y="364457"/>
                  </a:lnTo>
                  <a:lnTo>
                    <a:pt x="0" y="3175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1300" y="1689569"/>
              <a:ext cx="6917055" cy="508634"/>
            </a:xfrm>
            <a:custGeom>
              <a:avLst/>
              <a:gdLst/>
              <a:ahLst/>
              <a:cxnLst/>
              <a:rect l="l" t="t" r="r" b="b"/>
              <a:pathLst>
                <a:path w="6917055" h="508635">
                  <a:moveTo>
                    <a:pt x="6917055" y="0"/>
                  </a:moveTo>
                  <a:lnTo>
                    <a:pt x="0" y="0"/>
                  </a:lnTo>
                  <a:lnTo>
                    <a:pt x="0" y="508165"/>
                  </a:lnTo>
                  <a:lnTo>
                    <a:pt x="6917055" y="508165"/>
                  </a:lnTo>
                  <a:lnTo>
                    <a:pt x="691705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1300" y="1689569"/>
              <a:ext cx="6917055" cy="508634"/>
            </a:xfrm>
            <a:custGeom>
              <a:avLst/>
              <a:gdLst/>
              <a:ahLst/>
              <a:cxnLst/>
              <a:rect l="l" t="t" r="r" b="b"/>
              <a:pathLst>
                <a:path w="6917055" h="508635">
                  <a:moveTo>
                    <a:pt x="0" y="508165"/>
                  </a:moveTo>
                  <a:lnTo>
                    <a:pt x="6917055" y="508165"/>
                  </a:lnTo>
                  <a:lnTo>
                    <a:pt x="6917055" y="0"/>
                  </a:lnTo>
                  <a:lnTo>
                    <a:pt x="0" y="0"/>
                  </a:lnTo>
                  <a:lnTo>
                    <a:pt x="0" y="50816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93736" y="1626107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317563" y="0"/>
                  </a:moveTo>
                  <a:lnTo>
                    <a:pt x="270635" y="3441"/>
                  </a:lnTo>
                  <a:lnTo>
                    <a:pt x="225846" y="13439"/>
                  </a:lnTo>
                  <a:lnTo>
                    <a:pt x="183686" y="29503"/>
                  </a:lnTo>
                  <a:lnTo>
                    <a:pt x="144646" y="51141"/>
                  </a:lnTo>
                  <a:lnTo>
                    <a:pt x="109217" y="77865"/>
                  </a:lnTo>
                  <a:lnTo>
                    <a:pt x="77892" y="109181"/>
                  </a:lnTo>
                  <a:lnTo>
                    <a:pt x="51161" y="144601"/>
                  </a:lnTo>
                  <a:lnTo>
                    <a:pt x="29514" y="183634"/>
                  </a:lnTo>
                  <a:lnTo>
                    <a:pt x="13445" y="225788"/>
                  </a:lnTo>
                  <a:lnTo>
                    <a:pt x="3443" y="270573"/>
                  </a:lnTo>
                  <a:lnTo>
                    <a:pt x="0" y="317499"/>
                  </a:lnTo>
                  <a:lnTo>
                    <a:pt x="3443" y="364457"/>
                  </a:lnTo>
                  <a:lnTo>
                    <a:pt x="13445" y="409268"/>
                  </a:lnTo>
                  <a:lnTo>
                    <a:pt x="29514" y="451443"/>
                  </a:lnTo>
                  <a:lnTo>
                    <a:pt x="51161" y="490492"/>
                  </a:lnTo>
                  <a:lnTo>
                    <a:pt x="77892" y="525924"/>
                  </a:lnTo>
                  <a:lnTo>
                    <a:pt x="109217" y="557250"/>
                  </a:lnTo>
                  <a:lnTo>
                    <a:pt x="144646" y="583978"/>
                  </a:lnTo>
                  <a:lnTo>
                    <a:pt x="183686" y="605621"/>
                  </a:lnTo>
                  <a:lnTo>
                    <a:pt x="225846" y="621686"/>
                  </a:lnTo>
                  <a:lnTo>
                    <a:pt x="270635" y="631685"/>
                  </a:lnTo>
                  <a:lnTo>
                    <a:pt x="317563" y="635126"/>
                  </a:lnTo>
                  <a:lnTo>
                    <a:pt x="364492" y="631685"/>
                  </a:lnTo>
                  <a:lnTo>
                    <a:pt x="409286" y="621686"/>
                  </a:lnTo>
                  <a:lnTo>
                    <a:pt x="451452" y="605621"/>
                  </a:lnTo>
                  <a:lnTo>
                    <a:pt x="490499" y="583978"/>
                  </a:lnTo>
                  <a:lnTo>
                    <a:pt x="525936" y="557250"/>
                  </a:lnTo>
                  <a:lnTo>
                    <a:pt x="557270" y="525924"/>
                  </a:lnTo>
                  <a:lnTo>
                    <a:pt x="584010" y="490492"/>
                  </a:lnTo>
                  <a:lnTo>
                    <a:pt x="605664" y="451443"/>
                  </a:lnTo>
                  <a:lnTo>
                    <a:pt x="621739" y="409268"/>
                  </a:lnTo>
                  <a:lnTo>
                    <a:pt x="631745" y="364457"/>
                  </a:lnTo>
                  <a:lnTo>
                    <a:pt x="635190" y="317499"/>
                  </a:lnTo>
                  <a:lnTo>
                    <a:pt x="631745" y="270573"/>
                  </a:lnTo>
                  <a:lnTo>
                    <a:pt x="621739" y="225788"/>
                  </a:lnTo>
                  <a:lnTo>
                    <a:pt x="605664" y="183634"/>
                  </a:lnTo>
                  <a:lnTo>
                    <a:pt x="584010" y="144601"/>
                  </a:lnTo>
                  <a:lnTo>
                    <a:pt x="557270" y="109181"/>
                  </a:lnTo>
                  <a:lnTo>
                    <a:pt x="525936" y="77865"/>
                  </a:lnTo>
                  <a:lnTo>
                    <a:pt x="490499" y="51141"/>
                  </a:lnTo>
                  <a:lnTo>
                    <a:pt x="451452" y="29503"/>
                  </a:lnTo>
                  <a:lnTo>
                    <a:pt x="409286" y="13439"/>
                  </a:lnTo>
                  <a:lnTo>
                    <a:pt x="364492" y="3441"/>
                  </a:lnTo>
                  <a:lnTo>
                    <a:pt x="3175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93736" y="1626107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317499"/>
                  </a:moveTo>
                  <a:lnTo>
                    <a:pt x="3443" y="270573"/>
                  </a:lnTo>
                  <a:lnTo>
                    <a:pt x="13445" y="225788"/>
                  </a:lnTo>
                  <a:lnTo>
                    <a:pt x="29514" y="183634"/>
                  </a:lnTo>
                  <a:lnTo>
                    <a:pt x="51161" y="144601"/>
                  </a:lnTo>
                  <a:lnTo>
                    <a:pt x="77892" y="109181"/>
                  </a:lnTo>
                  <a:lnTo>
                    <a:pt x="109217" y="77865"/>
                  </a:lnTo>
                  <a:lnTo>
                    <a:pt x="144646" y="51141"/>
                  </a:lnTo>
                  <a:lnTo>
                    <a:pt x="183686" y="29503"/>
                  </a:lnTo>
                  <a:lnTo>
                    <a:pt x="225846" y="13439"/>
                  </a:lnTo>
                  <a:lnTo>
                    <a:pt x="270635" y="3441"/>
                  </a:lnTo>
                  <a:lnTo>
                    <a:pt x="317563" y="0"/>
                  </a:lnTo>
                  <a:lnTo>
                    <a:pt x="364492" y="3441"/>
                  </a:lnTo>
                  <a:lnTo>
                    <a:pt x="409286" y="13439"/>
                  </a:lnTo>
                  <a:lnTo>
                    <a:pt x="451452" y="29503"/>
                  </a:lnTo>
                  <a:lnTo>
                    <a:pt x="490499" y="51141"/>
                  </a:lnTo>
                  <a:lnTo>
                    <a:pt x="525936" y="77865"/>
                  </a:lnTo>
                  <a:lnTo>
                    <a:pt x="557270" y="109181"/>
                  </a:lnTo>
                  <a:lnTo>
                    <a:pt x="584010" y="144601"/>
                  </a:lnTo>
                  <a:lnTo>
                    <a:pt x="605664" y="183634"/>
                  </a:lnTo>
                  <a:lnTo>
                    <a:pt x="621739" y="225788"/>
                  </a:lnTo>
                  <a:lnTo>
                    <a:pt x="631745" y="270573"/>
                  </a:lnTo>
                  <a:lnTo>
                    <a:pt x="635190" y="317499"/>
                  </a:lnTo>
                  <a:lnTo>
                    <a:pt x="631745" y="364457"/>
                  </a:lnTo>
                  <a:lnTo>
                    <a:pt x="621739" y="409268"/>
                  </a:lnTo>
                  <a:lnTo>
                    <a:pt x="605664" y="451443"/>
                  </a:lnTo>
                  <a:lnTo>
                    <a:pt x="584010" y="490492"/>
                  </a:lnTo>
                  <a:lnTo>
                    <a:pt x="557270" y="525924"/>
                  </a:lnTo>
                  <a:lnTo>
                    <a:pt x="525936" y="557250"/>
                  </a:lnTo>
                  <a:lnTo>
                    <a:pt x="490499" y="583978"/>
                  </a:lnTo>
                  <a:lnTo>
                    <a:pt x="451452" y="605621"/>
                  </a:lnTo>
                  <a:lnTo>
                    <a:pt x="409286" y="621686"/>
                  </a:lnTo>
                  <a:lnTo>
                    <a:pt x="364492" y="631685"/>
                  </a:lnTo>
                  <a:lnTo>
                    <a:pt x="317563" y="635126"/>
                  </a:lnTo>
                  <a:lnTo>
                    <a:pt x="270635" y="631685"/>
                  </a:lnTo>
                  <a:lnTo>
                    <a:pt x="225846" y="621686"/>
                  </a:lnTo>
                  <a:lnTo>
                    <a:pt x="183686" y="605621"/>
                  </a:lnTo>
                  <a:lnTo>
                    <a:pt x="144646" y="583978"/>
                  </a:lnTo>
                  <a:lnTo>
                    <a:pt x="109217" y="557250"/>
                  </a:lnTo>
                  <a:lnTo>
                    <a:pt x="77892" y="525924"/>
                  </a:lnTo>
                  <a:lnTo>
                    <a:pt x="51161" y="490492"/>
                  </a:lnTo>
                  <a:lnTo>
                    <a:pt x="29514" y="451443"/>
                  </a:lnTo>
                  <a:lnTo>
                    <a:pt x="13445" y="409268"/>
                  </a:lnTo>
                  <a:lnTo>
                    <a:pt x="3443" y="364457"/>
                  </a:lnTo>
                  <a:lnTo>
                    <a:pt x="0" y="31749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3059" y="2451569"/>
              <a:ext cx="6805295" cy="508634"/>
            </a:xfrm>
            <a:custGeom>
              <a:avLst/>
              <a:gdLst/>
              <a:ahLst/>
              <a:cxnLst/>
              <a:rect l="l" t="t" r="r" b="b"/>
              <a:pathLst>
                <a:path w="6805295" h="508635">
                  <a:moveTo>
                    <a:pt x="6805295" y="0"/>
                  </a:moveTo>
                  <a:lnTo>
                    <a:pt x="0" y="0"/>
                  </a:lnTo>
                  <a:lnTo>
                    <a:pt x="0" y="508165"/>
                  </a:lnTo>
                  <a:lnTo>
                    <a:pt x="6805295" y="508165"/>
                  </a:lnTo>
                  <a:lnTo>
                    <a:pt x="680529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3059" y="2451569"/>
              <a:ext cx="6805295" cy="508634"/>
            </a:xfrm>
            <a:custGeom>
              <a:avLst/>
              <a:gdLst/>
              <a:ahLst/>
              <a:cxnLst/>
              <a:rect l="l" t="t" r="r" b="b"/>
              <a:pathLst>
                <a:path w="6805295" h="508635">
                  <a:moveTo>
                    <a:pt x="0" y="508165"/>
                  </a:moveTo>
                  <a:lnTo>
                    <a:pt x="6805295" y="508165"/>
                  </a:lnTo>
                  <a:lnTo>
                    <a:pt x="6805295" y="0"/>
                  </a:lnTo>
                  <a:lnTo>
                    <a:pt x="0" y="0"/>
                  </a:lnTo>
                  <a:lnTo>
                    <a:pt x="0" y="50816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05432" y="2388108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317626" y="0"/>
                  </a:moveTo>
                  <a:lnTo>
                    <a:pt x="270697" y="3441"/>
                  </a:lnTo>
                  <a:lnTo>
                    <a:pt x="225904" y="13439"/>
                  </a:lnTo>
                  <a:lnTo>
                    <a:pt x="183737" y="29503"/>
                  </a:lnTo>
                  <a:lnTo>
                    <a:pt x="144690" y="51141"/>
                  </a:lnTo>
                  <a:lnTo>
                    <a:pt x="109253" y="77865"/>
                  </a:lnTo>
                  <a:lnTo>
                    <a:pt x="77919" y="109181"/>
                  </a:lnTo>
                  <a:lnTo>
                    <a:pt x="51180" y="144601"/>
                  </a:lnTo>
                  <a:lnTo>
                    <a:pt x="29526" y="183634"/>
                  </a:lnTo>
                  <a:lnTo>
                    <a:pt x="13450" y="225788"/>
                  </a:lnTo>
                  <a:lnTo>
                    <a:pt x="3444" y="270573"/>
                  </a:lnTo>
                  <a:lnTo>
                    <a:pt x="0" y="317500"/>
                  </a:lnTo>
                  <a:lnTo>
                    <a:pt x="3444" y="364457"/>
                  </a:lnTo>
                  <a:lnTo>
                    <a:pt x="13450" y="409268"/>
                  </a:lnTo>
                  <a:lnTo>
                    <a:pt x="29526" y="451443"/>
                  </a:lnTo>
                  <a:lnTo>
                    <a:pt x="51180" y="490492"/>
                  </a:lnTo>
                  <a:lnTo>
                    <a:pt x="77919" y="525924"/>
                  </a:lnTo>
                  <a:lnTo>
                    <a:pt x="109253" y="557250"/>
                  </a:lnTo>
                  <a:lnTo>
                    <a:pt x="144690" y="583978"/>
                  </a:lnTo>
                  <a:lnTo>
                    <a:pt x="183737" y="605621"/>
                  </a:lnTo>
                  <a:lnTo>
                    <a:pt x="225904" y="621686"/>
                  </a:lnTo>
                  <a:lnTo>
                    <a:pt x="270697" y="631685"/>
                  </a:lnTo>
                  <a:lnTo>
                    <a:pt x="317626" y="635127"/>
                  </a:lnTo>
                  <a:lnTo>
                    <a:pt x="364556" y="631685"/>
                  </a:lnTo>
                  <a:lnTo>
                    <a:pt x="409349" y="621686"/>
                  </a:lnTo>
                  <a:lnTo>
                    <a:pt x="451516" y="605621"/>
                  </a:lnTo>
                  <a:lnTo>
                    <a:pt x="490563" y="583978"/>
                  </a:lnTo>
                  <a:lnTo>
                    <a:pt x="526000" y="557250"/>
                  </a:lnTo>
                  <a:lnTo>
                    <a:pt x="557334" y="525924"/>
                  </a:lnTo>
                  <a:lnTo>
                    <a:pt x="584073" y="490492"/>
                  </a:lnTo>
                  <a:lnTo>
                    <a:pt x="605727" y="451443"/>
                  </a:lnTo>
                  <a:lnTo>
                    <a:pt x="621803" y="409268"/>
                  </a:lnTo>
                  <a:lnTo>
                    <a:pt x="631809" y="364457"/>
                  </a:lnTo>
                  <a:lnTo>
                    <a:pt x="635254" y="317500"/>
                  </a:lnTo>
                  <a:lnTo>
                    <a:pt x="631809" y="270573"/>
                  </a:lnTo>
                  <a:lnTo>
                    <a:pt x="621803" y="225788"/>
                  </a:lnTo>
                  <a:lnTo>
                    <a:pt x="605727" y="183634"/>
                  </a:lnTo>
                  <a:lnTo>
                    <a:pt x="584073" y="144601"/>
                  </a:lnTo>
                  <a:lnTo>
                    <a:pt x="557334" y="109181"/>
                  </a:lnTo>
                  <a:lnTo>
                    <a:pt x="526000" y="77865"/>
                  </a:lnTo>
                  <a:lnTo>
                    <a:pt x="490563" y="51141"/>
                  </a:lnTo>
                  <a:lnTo>
                    <a:pt x="451516" y="29503"/>
                  </a:lnTo>
                  <a:lnTo>
                    <a:pt x="409349" y="13439"/>
                  </a:lnTo>
                  <a:lnTo>
                    <a:pt x="364556" y="3441"/>
                  </a:lnTo>
                  <a:lnTo>
                    <a:pt x="317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05432" y="2388108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317500"/>
                  </a:moveTo>
                  <a:lnTo>
                    <a:pt x="3444" y="270573"/>
                  </a:lnTo>
                  <a:lnTo>
                    <a:pt x="13450" y="225788"/>
                  </a:lnTo>
                  <a:lnTo>
                    <a:pt x="29526" y="183634"/>
                  </a:lnTo>
                  <a:lnTo>
                    <a:pt x="51180" y="144601"/>
                  </a:lnTo>
                  <a:lnTo>
                    <a:pt x="77919" y="109181"/>
                  </a:lnTo>
                  <a:lnTo>
                    <a:pt x="109253" y="77865"/>
                  </a:lnTo>
                  <a:lnTo>
                    <a:pt x="144690" y="51141"/>
                  </a:lnTo>
                  <a:lnTo>
                    <a:pt x="183737" y="29503"/>
                  </a:lnTo>
                  <a:lnTo>
                    <a:pt x="225904" y="13439"/>
                  </a:lnTo>
                  <a:lnTo>
                    <a:pt x="270697" y="3441"/>
                  </a:lnTo>
                  <a:lnTo>
                    <a:pt x="317626" y="0"/>
                  </a:lnTo>
                  <a:lnTo>
                    <a:pt x="364556" y="3441"/>
                  </a:lnTo>
                  <a:lnTo>
                    <a:pt x="409349" y="13439"/>
                  </a:lnTo>
                  <a:lnTo>
                    <a:pt x="451516" y="29503"/>
                  </a:lnTo>
                  <a:lnTo>
                    <a:pt x="490563" y="51141"/>
                  </a:lnTo>
                  <a:lnTo>
                    <a:pt x="526000" y="77865"/>
                  </a:lnTo>
                  <a:lnTo>
                    <a:pt x="557334" y="109181"/>
                  </a:lnTo>
                  <a:lnTo>
                    <a:pt x="584073" y="144601"/>
                  </a:lnTo>
                  <a:lnTo>
                    <a:pt x="605727" y="183634"/>
                  </a:lnTo>
                  <a:lnTo>
                    <a:pt x="621803" y="225788"/>
                  </a:lnTo>
                  <a:lnTo>
                    <a:pt x="631809" y="270573"/>
                  </a:lnTo>
                  <a:lnTo>
                    <a:pt x="635254" y="317500"/>
                  </a:lnTo>
                  <a:lnTo>
                    <a:pt x="631809" y="364457"/>
                  </a:lnTo>
                  <a:lnTo>
                    <a:pt x="621803" y="409268"/>
                  </a:lnTo>
                  <a:lnTo>
                    <a:pt x="605727" y="451443"/>
                  </a:lnTo>
                  <a:lnTo>
                    <a:pt x="584073" y="490492"/>
                  </a:lnTo>
                  <a:lnTo>
                    <a:pt x="557334" y="525924"/>
                  </a:lnTo>
                  <a:lnTo>
                    <a:pt x="526000" y="557250"/>
                  </a:lnTo>
                  <a:lnTo>
                    <a:pt x="490563" y="583978"/>
                  </a:lnTo>
                  <a:lnTo>
                    <a:pt x="451516" y="605621"/>
                  </a:lnTo>
                  <a:lnTo>
                    <a:pt x="409349" y="621686"/>
                  </a:lnTo>
                  <a:lnTo>
                    <a:pt x="364556" y="631685"/>
                  </a:lnTo>
                  <a:lnTo>
                    <a:pt x="317626" y="635127"/>
                  </a:lnTo>
                  <a:lnTo>
                    <a:pt x="270697" y="631685"/>
                  </a:lnTo>
                  <a:lnTo>
                    <a:pt x="225904" y="621686"/>
                  </a:lnTo>
                  <a:lnTo>
                    <a:pt x="183737" y="605621"/>
                  </a:lnTo>
                  <a:lnTo>
                    <a:pt x="144690" y="583978"/>
                  </a:lnTo>
                  <a:lnTo>
                    <a:pt x="109253" y="557250"/>
                  </a:lnTo>
                  <a:lnTo>
                    <a:pt x="77919" y="525924"/>
                  </a:lnTo>
                  <a:lnTo>
                    <a:pt x="51180" y="490492"/>
                  </a:lnTo>
                  <a:lnTo>
                    <a:pt x="29526" y="451443"/>
                  </a:lnTo>
                  <a:lnTo>
                    <a:pt x="13450" y="409268"/>
                  </a:lnTo>
                  <a:lnTo>
                    <a:pt x="3444" y="364457"/>
                  </a:lnTo>
                  <a:lnTo>
                    <a:pt x="0" y="317500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1300" y="3213569"/>
              <a:ext cx="6917055" cy="508634"/>
            </a:xfrm>
            <a:custGeom>
              <a:avLst/>
              <a:gdLst/>
              <a:ahLst/>
              <a:cxnLst/>
              <a:rect l="l" t="t" r="r" b="b"/>
              <a:pathLst>
                <a:path w="6917055" h="508635">
                  <a:moveTo>
                    <a:pt x="6917055" y="0"/>
                  </a:moveTo>
                  <a:lnTo>
                    <a:pt x="0" y="0"/>
                  </a:lnTo>
                  <a:lnTo>
                    <a:pt x="0" y="508165"/>
                  </a:lnTo>
                  <a:lnTo>
                    <a:pt x="6917055" y="508165"/>
                  </a:lnTo>
                  <a:lnTo>
                    <a:pt x="691705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1300" y="3213569"/>
              <a:ext cx="6917055" cy="508634"/>
            </a:xfrm>
            <a:custGeom>
              <a:avLst/>
              <a:gdLst/>
              <a:ahLst/>
              <a:cxnLst/>
              <a:rect l="l" t="t" r="r" b="b"/>
              <a:pathLst>
                <a:path w="6917055" h="508635">
                  <a:moveTo>
                    <a:pt x="0" y="508165"/>
                  </a:moveTo>
                  <a:lnTo>
                    <a:pt x="6917055" y="508165"/>
                  </a:lnTo>
                  <a:lnTo>
                    <a:pt x="6917055" y="0"/>
                  </a:lnTo>
                  <a:lnTo>
                    <a:pt x="0" y="0"/>
                  </a:lnTo>
                  <a:lnTo>
                    <a:pt x="0" y="50816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3736" y="3150108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317563" y="0"/>
                  </a:moveTo>
                  <a:lnTo>
                    <a:pt x="270635" y="3441"/>
                  </a:lnTo>
                  <a:lnTo>
                    <a:pt x="225846" y="13439"/>
                  </a:lnTo>
                  <a:lnTo>
                    <a:pt x="183686" y="29503"/>
                  </a:lnTo>
                  <a:lnTo>
                    <a:pt x="144646" y="51141"/>
                  </a:lnTo>
                  <a:lnTo>
                    <a:pt x="109217" y="77865"/>
                  </a:lnTo>
                  <a:lnTo>
                    <a:pt x="77892" y="109181"/>
                  </a:lnTo>
                  <a:lnTo>
                    <a:pt x="51161" y="144601"/>
                  </a:lnTo>
                  <a:lnTo>
                    <a:pt x="29514" y="183634"/>
                  </a:lnTo>
                  <a:lnTo>
                    <a:pt x="13445" y="225788"/>
                  </a:lnTo>
                  <a:lnTo>
                    <a:pt x="3443" y="270573"/>
                  </a:lnTo>
                  <a:lnTo>
                    <a:pt x="0" y="317500"/>
                  </a:lnTo>
                  <a:lnTo>
                    <a:pt x="3443" y="364457"/>
                  </a:lnTo>
                  <a:lnTo>
                    <a:pt x="13445" y="409268"/>
                  </a:lnTo>
                  <a:lnTo>
                    <a:pt x="29514" y="451443"/>
                  </a:lnTo>
                  <a:lnTo>
                    <a:pt x="51161" y="490492"/>
                  </a:lnTo>
                  <a:lnTo>
                    <a:pt x="77892" y="525924"/>
                  </a:lnTo>
                  <a:lnTo>
                    <a:pt x="109217" y="557250"/>
                  </a:lnTo>
                  <a:lnTo>
                    <a:pt x="144646" y="583978"/>
                  </a:lnTo>
                  <a:lnTo>
                    <a:pt x="183686" y="605621"/>
                  </a:lnTo>
                  <a:lnTo>
                    <a:pt x="225846" y="621686"/>
                  </a:lnTo>
                  <a:lnTo>
                    <a:pt x="270635" y="631685"/>
                  </a:lnTo>
                  <a:lnTo>
                    <a:pt x="317563" y="635127"/>
                  </a:lnTo>
                  <a:lnTo>
                    <a:pt x="364492" y="631685"/>
                  </a:lnTo>
                  <a:lnTo>
                    <a:pt x="409286" y="621686"/>
                  </a:lnTo>
                  <a:lnTo>
                    <a:pt x="451452" y="605621"/>
                  </a:lnTo>
                  <a:lnTo>
                    <a:pt x="490499" y="583978"/>
                  </a:lnTo>
                  <a:lnTo>
                    <a:pt x="525936" y="557250"/>
                  </a:lnTo>
                  <a:lnTo>
                    <a:pt x="557270" y="525924"/>
                  </a:lnTo>
                  <a:lnTo>
                    <a:pt x="584010" y="490492"/>
                  </a:lnTo>
                  <a:lnTo>
                    <a:pt x="605664" y="451443"/>
                  </a:lnTo>
                  <a:lnTo>
                    <a:pt x="621739" y="409268"/>
                  </a:lnTo>
                  <a:lnTo>
                    <a:pt x="631745" y="364457"/>
                  </a:lnTo>
                  <a:lnTo>
                    <a:pt x="635190" y="317500"/>
                  </a:lnTo>
                  <a:lnTo>
                    <a:pt x="631745" y="270573"/>
                  </a:lnTo>
                  <a:lnTo>
                    <a:pt x="621739" y="225788"/>
                  </a:lnTo>
                  <a:lnTo>
                    <a:pt x="605664" y="183634"/>
                  </a:lnTo>
                  <a:lnTo>
                    <a:pt x="584010" y="144601"/>
                  </a:lnTo>
                  <a:lnTo>
                    <a:pt x="557270" y="109181"/>
                  </a:lnTo>
                  <a:lnTo>
                    <a:pt x="525936" y="77865"/>
                  </a:lnTo>
                  <a:lnTo>
                    <a:pt x="490499" y="51141"/>
                  </a:lnTo>
                  <a:lnTo>
                    <a:pt x="451452" y="29503"/>
                  </a:lnTo>
                  <a:lnTo>
                    <a:pt x="409286" y="13439"/>
                  </a:lnTo>
                  <a:lnTo>
                    <a:pt x="364492" y="3441"/>
                  </a:lnTo>
                  <a:lnTo>
                    <a:pt x="3175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3736" y="3150108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317500"/>
                  </a:moveTo>
                  <a:lnTo>
                    <a:pt x="3443" y="270573"/>
                  </a:lnTo>
                  <a:lnTo>
                    <a:pt x="13445" y="225788"/>
                  </a:lnTo>
                  <a:lnTo>
                    <a:pt x="29514" y="183634"/>
                  </a:lnTo>
                  <a:lnTo>
                    <a:pt x="51161" y="144601"/>
                  </a:lnTo>
                  <a:lnTo>
                    <a:pt x="77892" y="109181"/>
                  </a:lnTo>
                  <a:lnTo>
                    <a:pt x="109217" y="77865"/>
                  </a:lnTo>
                  <a:lnTo>
                    <a:pt x="144646" y="51141"/>
                  </a:lnTo>
                  <a:lnTo>
                    <a:pt x="183686" y="29503"/>
                  </a:lnTo>
                  <a:lnTo>
                    <a:pt x="225846" y="13439"/>
                  </a:lnTo>
                  <a:lnTo>
                    <a:pt x="270635" y="3441"/>
                  </a:lnTo>
                  <a:lnTo>
                    <a:pt x="317563" y="0"/>
                  </a:lnTo>
                  <a:lnTo>
                    <a:pt x="364492" y="3441"/>
                  </a:lnTo>
                  <a:lnTo>
                    <a:pt x="409286" y="13439"/>
                  </a:lnTo>
                  <a:lnTo>
                    <a:pt x="451452" y="29503"/>
                  </a:lnTo>
                  <a:lnTo>
                    <a:pt x="490499" y="51141"/>
                  </a:lnTo>
                  <a:lnTo>
                    <a:pt x="525936" y="77865"/>
                  </a:lnTo>
                  <a:lnTo>
                    <a:pt x="557270" y="109181"/>
                  </a:lnTo>
                  <a:lnTo>
                    <a:pt x="584010" y="144601"/>
                  </a:lnTo>
                  <a:lnTo>
                    <a:pt x="605664" y="183634"/>
                  </a:lnTo>
                  <a:lnTo>
                    <a:pt x="621739" y="225788"/>
                  </a:lnTo>
                  <a:lnTo>
                    <a:pt x="631745" y="270573"/>
                  </a:lnTo>
                  <a:lnTo>
                    <a:pt x="635190" y="317500"/>
                  </a:lnTo>
                  <a:lnTo>
                    <a:pt x="631745" y="364457"/>
                  </a:lnTo>
                  <a:lnTo>
                    <a:pt x="621739" y="409268"/>
                  </a:lnTo>
                  <a:lnTo>
                    <a:pt x="605664" y="451443"/>
                  </a:lnTo>
                  <a:lnTo>
                    <a:pt x="584010" y="490492"/>
                  </a:lnTo>
                  <a:lnTo>
                    <a:pt x="557270" y="525924"/>
                  </a:lnTo>
                  <a:lnTo>
                    <a:pt x="525936" y="557250"/>
                  </a:lnTo>
                  <a:lnTo>
                    <a:pt x="490499" y="583978"/>
                  </a:lnTo>
                  <a:lnTo>
                    <a:pt x="451452" y="605621"/>
                  </a:lnTo>
                  <a:lnTo>
                    <a:pt x="409286" y="621686"/>
                  </a:lnTo>
                  <a:lnTo>
                    <a:pt x="364492" y="631685"/>
                  </a:lnTo>
                  <a:lnTo>
                    <a:pt x="317563" y="635127"/>
                  </a:lnTo>
                  <a:lnTo>
                    <a:pt x="270635" y="631685"/>
                  </a:lnTo>
                  <a:lnTo>
                    <a:pt x="225846" y="621686"/>
                  </a:lnTo>
                  <a:lnTo>
                    <a:pt x="183686" y="605621"/>
                  </a:lnTo>
                  <a:lnTo>
                    <a:pt x="144646" y="583978"/>
                  </a:lnTo>
                  <a:lnTo>
                    <a:pt x="109217" y="557250"/>
                  </a:lnTo>
                  <a:lnTo>
                    <a:pt x="77892" y="525924"/>
                  </a:lnTo>
                  <a:lnTo>
                    <a:pt x="51161" y="490492"/>
                  </a:lnTo>
                  <a:lnTo>
                    <a:pt x="29514" y="451443"/>
                  </a:lnTo>
                  <a:lnTo>
                    <a:pt x="13445" y="409268"/>
                  </a:lnTo>
                  <a:lnTo>
                    <a:pt x="3443" y="364457"/>
                  </a:lnTo>
                  <a:lnTo>
                    <a:pt x="0" y="3175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7203" y="3975569"/>
              <a:ext cx="7281545" cy="508634"/>
            </a:xfrm>
            <a:custGeom>
              <a:avLst/>
              <a:gdLst/>
              <a:ahLst/>
              <a:cxnLst/>
              <a:rect l="l" t="t" r="r" b="b"/>
              <a:pathLst>
                <a:path w="7281545" h="508635">
                  <a:moveTo>
                    <a:pt x="7281164" y="0"/>
                  </a:moveTo>
                  <a:lnTo>
                    <a:pt x="0" y="0"/>
                  </a:lnTo>
                  <a:lnTo>
                    <a:pt x="0" y="508165"/>
                  </a:lnTo>
                  <a:lnTo>
                    <a:pt x="7281164" y="508165"/>
                  </a:lnTo>
                  <a:lnTo>
                    <a:pt x="728116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47203" y="3975569"/>
              <a:ext cx="7281545" cy="508634"/>
            </a:xfrm>
            <a:custGeom>
              <a:avLst/>
              <a:gdLst/>
              <a:ahLst/>
              <a:cxnLst/>
              <a:rect l="l" t="t" r="r" b="b"/>
              <a:pathLst>
                <a:path w="7281545" h="508635">
                  <a:moveTo>
                    <a:pt x="0" y="508165"/>
                  </a:moveTo>
                  <a:lnTo>
                    <a:pt x="7281164" y="508165"/>
                  </a:lnTo>
                  <a:lnTo>
                    <a:pt x="7281164" y="0"/>
                  </a:lnTo>
                  <a:lnTo>
                    <a:pt x="0" y="0"/>
                  </a:lnTo>
                  <a:lnTo>
                    <a:pt x="0" y="50816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538097" y="931545"/>
            <a:ext cx="5173980" cy="3471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Culture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Style</a:t>
            </a:r>
            <a:endParaRPr sz="2600">
              <a:latin typeface="Calibri"/>
              <a:cs typeface="Calibri"/>
            </a:endParaRPr>
          </a:p>
          <a:p>
            <a:pPr marL="376555" marR="5080">
              <a:lnSpc>
                <a:spcPct val="192300"/>
              </a:lnSpc>
            </a:pP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2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Communication Organizational</a:t>
            </a:r>
            <a:r>
              <a:rPr sz="2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Structures Organizational</a:t>
            </a:r>
            <a:r>
              <a:rPr sz="2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Assets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(OPA)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Enterprise</a:t>
            </a:r>
            <a:r>
              <a:rPr sz="26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Environment</a:t>
            </a: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Factors</a:t>
            </a: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(EEF)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16902" y="3899357"/>
            <a:ext cx="661035" cy="661035"/>
            <a:chOff x="816902" y="3899357"/>
            <a:chExt cx="661035" cy="661035"/>
          </a:xfrm>
        </p:grpSpPr>
        <p:sp>
          <p:nvSpPr>
            <p:cNvPr id="25" name="object 25"/>
            <p:cNvSpPr/>
            <p:nvPr/>
          </p:nvSpPr>
          <p:spPr>
            <a:xfrm>
              <a:off x="829602" y="3912057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317601" y="0"/>
                  </a:moveTo>
                  <a:lnTo>
                    <a:pt x="270667" y="3443"/>
                  </a:lnTo>
                  <a:lnTo>
                    <a:pt x="225871" y="13447"/>
                  </a:lnTo>
                  <a:lnTo>
                    <a:pt x="183706" y="29519"/>
                  </a:lnTo>
                  <a:lnTo>
                    <a:pt x="144661" y="51169"/>
                  </a:lnTo>
                  <a:lnTo>
                    <a:pt x="109229" y="77904"/>
                  </a:lnTo>
                  <a:lnTo>
                    <a:pt x="77900" y="109234"/>
                  </a:lnTo>
                  <a:lnTo>
                    <a:pt x="51166" y="144667"/>
                  </a:lnTo>
                  <a:lnTo>
                    <a:pt x="29517" y="183711"/>
                  </a:lnTo>
                  <a:lnTo>
                    <a:pt x="13446" y="225876"/>
                  </a:lnTo>
                  <a:lnTo>
                    <a:pt x="3443" y="270670"/>
                  </a:lnTo>
                  <a:lnTo>
                    <a:pt x="0" y="317601"/>
                  </a:lnTo>
                  <a:lnTo>
                    <a:pt x="3443" y="364535"/>
                  </a:lnTo>
                  <a:lnTo>
                    <a:pt x="13446" y="409331"/>
                  </a:lnTo>
                  <a:lnTo>
                    <a:pt x="29517" y="451496"/>
                  </a:lnTo>
                  <a:lnTo>
                    <a:pt x="51166" y="490541"/>
                  </a:lnTo>
                  <a:lnTo>
                    <a:pt x="77900" y="525973"/>
                  </a:lnTo>
                  <a:lnTo>
                    <a:pt x="109229" y="557302"/>
                  </a:lnTo>
                  <a:lnTo>
                    <a:pt x="144661" y="584037"/>
                  </a:lnTo>
                  <a:lnTo>
                    <a:pt x="183706" y="605685"/>
                  </a:lnTo>
                  <a:lnTo>
                    <a:pt x="225871" y="621756"/>
                  </a:lnTo>
                  <a:lnTo>
                    <a:pt x="270667" y="631759"/>
                  </a:lnTo>
                  <a:lnTo>
                    <a:pt x="317601" y="635203"/>
                  </a:lnTo>
                  <a:lnTo>
                    <a:pt x="364527" y="631759"/>
                  </a:lnTo>
                  <a:lnTo>
                    <a:pt x="409318" y="621756"/>
                  </a:lnTo>
                  <a:lnTo>
                    <a:pt x="451482" y="605685"/>
                  </a:lnTo>
                  <a:lnTo>
                    <a:pt x="490528" y="584037"/>
                  </a:lnTo>
                  <a:lnTo>
                    <a:pt x="525963" y="557302"/>
                  </a:lnTo>
                  <a:lnTo>
                    <a:pt x="557297" y="525973"/>
                  </a:lnTo>
                  <a:lnTo>
                    <a:pt x="584036" y="490541"/>
                  </a:lnTo>
                  <a:lnTo>
                    <a:pt x="605689" y="451496"/>
                  </a:lnTo>
                  <a:lnTo>
                    <a:pt x="621765" y="409331"/>
                  </a:lnTo>
                  <a:lnTo>
                    <a:pt x="631771" y="364535"/>
                  </a:lnTo>
                  <a:lnTo>
                    <a:pt x="635215" y="317601"/>
                  </a:lnTo>
                  <a:lnTo>
                    <a:pt x="631771" y="270670"/>
                  </a:lnTo>
                  <a:lnTo>
                    <a:pt x="621765" y="225876"/>
                  </a:lnTo>
                  <a:lnTo>
                    <a:pt x="605689" y="183711"/>
                  </a:lnTo>
                  <a:lnTo>
                    <a:pt x="584036" y="144667"/>
                  </a:lnTo>
                  <a:lnTo>
                    <a:pt x="557297" y="109234"/>
                  </a:lnTo>
                  <a:lnTo>
                    <a:pt x="525963" y="77904"/>
                  </a:lnTo>
                  <a:lnTo>
                    <a:pt x="490528" y="51169"/>
                  </a:lnTo>
                  <a:lnTo>
                    <a:pt x="451482" y="29519"/>
                  </a:lnTo>
                  <a:lnTo>
                    <a:pt x="409318" y="13447"/>
                  </a:lnTo>
                  <a:lnTo>
                    <a:pt x="364527" y="3443"/>
                  </a:lnTo>
                  <a:lnTo>
                    <a:pt x="3176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9602" y="3912057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317601"/>
                  </a:moveTo>
                  <a:lnTo>
                    <a:pt x="3443" y="270670"/>
                  </a:lnTo>
                  <a:lnTo>
                    <a:pt x="13446" y="225876"/>
                  </a:lnTo>
                  <a:lnTo>
                    <a:pt x="29517" y="183711"/>
                  </a:lnTo>
                  <a:lnTo>
                    <a:pt x="51166" y="144667"/>
                  </a:lnTo>
                  <a:lnTo>
                    <a:pt x="77900" y="109234"/>
                  </a:lnTo>
                  <a:lnTo>
                    <a:pt x="109229" y="77904"/>
                  </a:lnTo>
                  <a:lnTo>
                    <a:pt x="144661" y="51169"/>
                  </a:lnTo>
                  <a:lnTo>
                    <a:pt x="183706" y="29519"/>
                  </a:lnTo>
                  <a:lnTo>
                    <a:pt x="225871" y="13447"/>
                  </a:lnTo>
                  <a:lnTo>
                    <a:pt x="270667" y="3443"/>
                  </a:lnTo>
                  <a:lnTo>
                    <a:pt x="317601" y="0"/>
                  </a:lnTo>
                  <a:lnTo>
                    <a:pt x="364527" y="3443"/>
                  </a:lnTo>
                  <a:lnTo>
                    <a:pt x="409318" y="13447"/>
                  </a:lnTo>
                  <a:lnTo>
                    <a:pt x="451482" y="29519"/>
                  </a:lnTo>
                  <a:lnTo>
                    <a:pt x="490528" y="51169"/>
                  </a:lnTo>
                  <a:lnTo>
                    <a:pt x="525963" y="77904"/>
                  </a:lnTo>
                  <a:lnTo>
                    <a:pt x="557297" y="109234"/>
                  </a:lnTo>
                  <a:lnTo>
                    <a:pt x="584036" y="144667"/>
                  </a:lnTo>
                  <a:lnTo>
                    <a:pt x="605689" y="183711"/>
                  </a:lnTo>
                  <a:lnTo>
                    <a:pt x="621765" y="225876"/>
                  </a:lnTo>
                  <a:lnTo>
                    <a:pt x="631771" y="270670"/>
                  </a:lnTo>
                  <a:lnTo>
                    <a:pt x="635215" y="317601"/>
                  </a:lnTo>
                  <a:lnTo>
                    <a:pt x="631771" y="364535"/>
                  </a:lnTo>
                  <a:lnTo>
                    <a:pt x="621765" y="409331"/>
                  </a:lnTo>
                  <a:lnTo>
                    <a:pt x="605689" y="451496"/>
                  </a:lnTo>
                  <a:lnTo>
                    <a:pt x="584036" y="490541"/>
                  </a:lnTo>
                  <a:lnTo>
                    <a:pt x="557297" y="525973"/>
                  </a:lnTo>
                  <a:lnTo>
                    <a:pt x="525963" y="557302"/>
                  </a:lnTo>
                  <a:lnTo>
                    <a:pt x="490528" y="584037"/>
                  </a:lnTo>
                  <a:lnTo>
                    <a:pt x="451482" y="605685"/>
                  </a:lnTo>
                  <a:lnTo>
                    <a:pt x="409318" y="621756"/>
                  </a:lnTo>
                  <a:lnTo>
                    <a:pt x="364527" y="631759"/>
                  </a:lnTo>
                  <a:lnTo>
                    <a:pt x="317601" y="635203"/>
                  </a:lnTo>
                  <a:lnTo>
                    <a:pt x="270667" y="631759"/>
                  </a:lnTo>
                  <a:lnTo>
                    <a:pt x="225871" y="621756"/>
                  </a:lnTo>
                  <a:lnTo>
                    <a:pt x="183706" y="605685"/>
                  </a:lnTo>
                  <a:lnTo>
                    <a:pt x="144661" y="584037"/>
                  </a:lnTo>
                  <a:lnTo>
                    <a:pt x="109229" y="557302"/>
                  </a:lnTo>
                  <a:lnTo>
                    <a:pt x="77900" y="525973"/>
                  </a:lnTo>
                  <a:lnTo>
                    <a:pt x="51166" y="490541"/>
                  </a:lnTo>
                  <a:lnTo>
                    <a:pt x="29517" y="451496"/>
                  </a:lnTo>
                  <a:lnTo>
                    <a:pt x="13446" y="409331"/>
                  </a:lnTo>
                  <a:lnTo>
                    <a:pt x="3443" y="364535"/>
                  </a:lnTo>
                  <a:lnTo>
                    <a:pt x="0" y="317601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spc="-10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748705"/>
            <a:ext cx="8013700" cy="369697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Organization </a:t>
            </a:r>
            <a:r>
              <a:rPr sz="2400" spc="-10" dirty="0">
                <a:latin typeface="Segoe UI"/>
                <a:cs typeface="Segoe UI"/>
              </a:rPr>
              <a:t>Communication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9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management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success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highly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dependent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effective</a:t>
            </a:r>
            <a:endParaRPr sz="2000">
              <a:latin typeface="Segoe UI"/>
              <a:cs typeface="Segoe UI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Segoe UI"/>
                <a:cs typeface="Segoe UI"/>
              </a:rPr>
              <a:t>organizational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communication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style.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Existing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communication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culture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will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impacts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projects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Electronic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Communication</a:t>
            </a:r>
            <a:endParaRPr sz="20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Segoe UI"/>
                <a:cs typeface="Segoe UI"/>
              </a:rPr>
              <a:t>E-</a:t>
            </a:r>
            <a:r>
              <a:rPr sz="2000" spc="-20" dirty="0">
                <a:latin typeface="Segoe UI"/>
                <a:cs typeface="Segoe UI"/>
              </a:rPr>
              <a:t>mail</a:t>
            </a:r>
            <a:endParaRPr sz="20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20" dirty="0">
                <a:latin typeface="Segoe UI"/>
                <a:cs typeface="Segoe UI"/>
              </a:rPr>
              <a:t>Texting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(text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chatting);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Instant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messaging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(SMS)</a:t>
            </a:r>
            <a:endParaRPr sz="20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Segoe UI"/>
                <a:cs typeface="Segoe UI"/>
              </a:rPr>
              <a:t>Telephone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/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Fax</a:t>
            </a:r>
            <a:endParaRPr sz="20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Segoe UI"/>
                <a:cs typeface="Segoe UI"/>
              </a:rPr>
              <a:t>Social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media</a:t>
            </a:r>
            <a:endParaRPr sz="20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Segoe UI"/>
                <a:cs typeface="Segoe UI"/>
              </a:rPr>
              <a:t>Video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web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conferencing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spc="-10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755315"/>
            <a:ext cx="7371715" cy="37833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6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Organization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Culture</a:t>
            </a:r>
            <a:r>
              <a:rPr sz="2200" spc="-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&amp;</a:t>
            </a:r>
            <a:r>
              <a:rPr sz="2200" spc="-80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Style</a:t>
            </a:r>
            <a:endParaRPr sz="2200">
              <a:latin typeface="Segoe UI"/>
              <a:cs typeface="Segoe UI"/>
            </a:endParaRPr>
          </a:p>
          <a:p>
            <a:pPr marL="756285" marR="5080" lvl="1" indent="-287020">
              <a:lnSpc>
                <a:spcPct val="90000"/>
              </a:lnSpc>
              <a:spcBef>
                <a:spcPts val="455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900" dirty="0">
                <a:latin typeface="Segoe UI"/>
                <a:cs typeface="Segoe UI"/>
              </a:rPr>
              <a:t>It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is</a:t>
            </a:r>
            <a:r>
              <a:rPr sz="1900" spc="-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system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of</a:t>
            </a:r>
            <a:r>
              <a:rPr sz="1900" spc="-4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shared</a:t>
            </a:r>
            <a:r>
              <a:rPr sz="1900" spc="-5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assumptions,</a:t>
            </a:r>
            <a:r>
              <a:rPr sz="1900" spc="-4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values,</a:t>
            </a:r>
            <a:r>
              <a:rPr sz="1900" spc="-4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and</a:t>
            </a:r>
            <a:r>
              <a:rPr sz="1900" spc="-2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beliefs,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which </a:t>
            </a:r>
            <a:r>
              <a:rPr sz="1900" dirty="0">
                <a:latin typeface="Segoe UI"/>
                <a:cs typeface="Segoe UI"/>
              </a:rPr>
              <a:t>governs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how</a:t>
            </a:r>
            <a:r>
              <a:rPr sz="1900" spc="-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people</a:t>
            </a:r>
            <a:r>
              <a:rPr sz="1900" spc="-6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behave</a:t>
            </a:r>
            <a:r>
              <a:rPr sz="1900" spc="-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(dress,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act,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&amp;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perform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job)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spc="-25" dirty="0">
                <a:latin typeface="Segoe UI"/>
                <a:cs typeface="Segoe UI"/>
              </a:rPr>
              <a:t>in </a:t>
            </a:r>
            <a:r>
              <a:rPr sz="1900" spc="-10" dirty="0">
                <a:latin typeface="Segoe UI"/>
                <a:cs typeface="Segoe UI"/>
              </a:rPr>
              <a:t>organizations</a:t>
            </a:r>
            <a:endParaRPr sz="19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229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Segoe UI"/>
                <a:cs typeface="Segoe UI"/>
              </a:rPr>
              <a:t>Examples</a:t>
            </a:r>
            <a:endParaRPr sz="19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229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Segoe UI"/>
                <a:cs typeface="Segoe UI"/>
              </a:rPr>
              <a:t>Shared</a:t>
            </a:r>
            <a:r>
              <a:rPr sz="1900" spc="-7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visions,</a:t>
            </a:r>
            <a:r>
              <a:rPr sz="1900" spc="-7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mission,</a:t>
            </a:r>
            <a:r>
              <a:rPr sz="1900" spc="-7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values,</a:t>
            </a:r>
            <a:r>
              <a:rPr sz="1900" spc="-6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beliefs,</a:t>
            </a:r>
            <a:r>
              <a:rPr sz="1900" spc="-8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&amp;</a:t>
            </a:r>
            <a:r>
              <a:rPr sz="1900" spc="-7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expectations</a:t>
            </a:r>
            <a:endParaRPr sz="19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Segoe UI"/>
                <a:cs typeface="Segoe UI"/>
              </a:rPr>
              <a:t>Regulations,</a:t>
            </a:r>
            <a:r>
              <a:rPr sz="1900" spc="-6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policies,</a:t>
            </a:r>
            <a:r>
              <a:rPr sz="1900" spc="-8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methods,</a:t>
            </a:r>
            <a:r>
              <a:rPr sz="1900" spc="-8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&amp;</a:t>
            </a:r>
            <a:r>
              <a:rPr sz="1900" spc="-7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procedures</a:t>
            </a:r>
            <a:endParaRPr sz="19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229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Segoe UI"/>
                <a:cs typeface="Segoe UI"/>
              </a:rPr>
              <a:t>Motivation</a:t>
            </a:r>
            <a:r>
              <a:rPr sz="1900" spc="-7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&amp;</a:t>
            </a:r>
            <a:r>
              <a:rPr sz="1900" spc="-7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reward</a:t>
            </a:r>
            <a:r>
              <a:rPr sz="1900" spc="-7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systems</a:t>
            </a:r>
            <a:endParaRPr sz="19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229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Segoe UI"/>
                <a:cs typeface="Segoe UI"/>
              </a:rPr>
              <a:t>Risk</a:t>
            </a:r>
            <a:r>
              <a:rPr sz="1900" spc="-4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tolerance</a:t>
            </a:r>
            <a:endParaRPr sz="19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229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Segoe UI"/>
                <a:cs typeface="Segoe UI"/>
              </a:rPr>
              <a:t>View</a:t>
            </a:r>
            <a:r>
              <a:rPr sz="1900" spc="-8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of</a:t>
            </a:r>
            <a:r>
              <a:rPr sz="1900" spc="-7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leadership,</a:t>
            </a:r>
            <a:r>
              <a:rPr sz="1900" spc="-7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hierarchy,</a:t>
            </a:r>
            <a:r>
              <a:rPr sz="1900" spc="-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&amp;</a:t>
            </a:r>
            <a:r>
              <a:rPr sz="1900" spc="-7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authority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relationships</a:t>
            </a:r>
            <a:endParaRPr sz="19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Segoe UI"/>
                <a:cs typeface="Segoe UI"/>
              </a:rPr>
              <a:t>Code</a:t>
            </a:r>
            <a:r>
              <a:rPr sz="1900" spc="-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of</a:t>
            </a:r>
            <a:r>
              <a:rPr sz="1900" spc="-3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conduct,</a:t>
            </a:r>
            <a:r>
              <a:rPr sz="1900" spc="-1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work</a:t>
            </a:r>
            <a:r>
              <a:rPr sz="1900" spc="-3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ethic,</a:t>
            </a:r>
            <a:r>
              <a:rPr sz="1900" spc="-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&amp;</a:t>
            </a:r>
            <a:r>
              <a:rPr sz="1900" spc="-3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work</a:t>
            </a:r>
            <a:r>
              <a:rPr sz="1900" spc="-3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hours</a:t>
            </a:r>
            <a:endParaRPr sz="19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229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Segoe UI"/>
                <a:cs typeface="Segoe UI"/>
              </a:rPr>
              <a:t>Operating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environments</a:t>
            </a:r>
            <a:endParaRPr sz="19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7"/>
            <a:ext cx="9144000" cy="5126990"/>
          </a:xfrm>
          <a:custGeom>
            <a:avLst/>
            <a:gdLst/>
            <a:ahLst/>
            <a:cxnLst/>
            <a:rect l="l" t="t" r="r" b="b"/>
            <a:pathLst>
              <a:path w="9144000" h="5126990">
                <a:moveTo>
                  <a:pt x="9144000" y="0"/>
                </a:moveTo>
                <a:lnTo>
                  <a:pt x="0" y="0"/>
                </a:lnTo>
                <a:lnTo>
                  <a:pt x="0" y="5126863"/>
                </a:lnTo>
                <a:lnTo>
                  <a:pt x="9144000" y="5126863"/>
                </a:lnTo>
                <a:lnTo>
                  <a:pt x="9144000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5585" y="2102357"/>
            <a:ext cx="2052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1.</a:t>
            </a:r>
            <a:r>
              <a:rPr sz="3600" spc="-10" dirty="0"/>
              <a:t> Project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1937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spc="-10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738671"/>
            <a:ext cx="6888480" cy="34651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Organizational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structures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9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It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define a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hierarchy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within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</a:t>
            </a:r>
            <a:r>
              <a:rPr sz="2000" spc="-10" dirty="0">
                <a:latin typeface="Segoe UI"/>
                <a:cs typeface="Segoe UI"/>
              </a:rPr>
              <a:t> organization.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It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identifies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each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job,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its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function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&amp;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where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it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reports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to.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It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determines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how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information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flows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company.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Organization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Types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Segoe UI"/>
                <a:cs typeface="Segoe UI"/>
              </a:rPr>
              <a:t>Functional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Segoe UI"/>
                <a:cs typeface="Segoe UI"/>
              </a:rPr>
              <a:t>Projectized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Matrix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(Week,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Strong,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Balanced)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Segoe UI"/>
                <a:cs typeface="Segoe UI"/>
              </a:rPr>
              <a:t>Composite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54405"/>
            <a:ext cx="35845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Functional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Organization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3462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Organization</a:t>
            </a:r>
            <a:r>
              <a:rPr spc="-150" dirty="0"/>
              <a:t> </a:t>
            </a:r>
            <a:r>
              <a:rPr spc="-20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917" y="1354670"/>
            <a:ext cx="5967602" cy="327432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64381"/>
            <a:ext cx="6134735" cy="33921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In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functional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Organization</a:t>
            </a:r>
            <a:endParaRPr sz="2400" dirty="0">
              <a:latin typeface="Segoe UI"/>
              <a:cs typeface="Segoe UI"/>
            </a:endParaRPr>
          </a:p>
          <a:p>
            <a:pPr marL="286385" marR="3463290" lvl="1" indent="-287020" algn="r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286385" algn="l"/>
                <a:tab pos="287020" algn="l"/>
              </a:tabLst>
            </a:pP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Expeditor</a:t>
            </a:r>
            <a:endParaRPr sz="2000" dirty="0">
              <a:latin typeface="Segoe UI"/>
              <a:cs typeface="Segoe UI"/>
            </a:endParaRPr>
          </a:p>
          <a:p>
            <a:pPr marL="227965" marR="3437890" lvl="2" indent="-227965" algn="r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000" dirty="0">
                <a:latin typeface="Segoe UI"/>
                <a:cs typeface="Segoe UI"/>
              </a:rPr>
              <a:t>Staff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assistant</a:t>
            </a:r>
            <a:endParaRPr sz="2000" dirty="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Segoe UI"/>
                <a:cs typeface="Segoe UI"/>
              </a:rPr>
              <a:t>Communication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Coordinator</a:t>
            </a:r>
            <a:endParaRPr sz="2000" dirty="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Segoe UI"/>
                <a:cs typeface="Segoe UI"/>
              </a:rPr>
              <a:t>Can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not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make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enforce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decisions</a:t>
            </a:r>
            <a:endParaRPr sz="2000" dirty="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Coordinator</a:t>
            </a:r>
            <a:endParaRPr sz="2000" dirty="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Segoe UI"/>
                <a:cs typeface="Segoe UI"/>
              </a:rPr>
              <a:t>Similar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10" dirty="0">
                <a:latin typeface="Segoe UI"/>
                <a:cs typeface="Segoe UI"/>
              </a:rPr>
              <a:t> Expeditor.</a:t>
            </a:r>
            <a:endParaRPr sz="2000" dirty="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Segoe UI"/>
                <a:cs typeface="Segoe UI"/>
              </a:rPr>
              <a:t>Some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power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&amp;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authority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make</a:t>
            </a:r>
            <a:r>
              <a:rPr sz="2000" b="1" spc="-10" dirty="0">
                <a:latin typeface="Segoe UI"/>
                <a:cs typeface="Segoe UI"/>
              </a:rPr>
              <a:t> decisions</a:t>
            </a:r>
            <a:endParaRPr sz="2000" dirty="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Segoe UI"/>
                <a:cs typeface="Segoe UI"/>
              </a:rPr>
              <a:t>Reports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higher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level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managers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3459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Organization</a:t>
            </a:r>
            <a:r>
              <a:rPr spc="-170" dirty="0"/>
              <a:t> </a:t>
            </a:r>
            <a:r>
              <a:rPr spc="-20" dirty="0"/>
              <a:t>Type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507" y="748056"/>
            <a:ext cx="3909695" cy="395287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4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Functional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Organization</a:t>
            </a:r>
            <a:endParaRPr sz="2400">
              <a:latin typeface="Segoe UI"/>
              <a:cs typeface="Segoe UI"/>
            </a:endParaRPr>
          </a:p>
          <a:p>
            <a:pPr marL="274955">
              <a:lnSpc>
                <a:spcPct val="100000"/>
              </a:lnSpc>
              <a:spcBef>
                <a:spcPts val="700"/>
              </a:spcBef>
            </a:pPr>
            <a:r>
              <a:rPr sz="2000" b="1" spc="-10" dirty="0">
                <a:latin typeface="Segoe UI"/>
                <a:cs typeface="Segoe UI"/>
              </a:rPr>
              <a:t>Advantages</a:t>
            </a:r>
            <a:endParaRPr sz="2000">
              <a:latin typeface="Segoe UI"/>
              <a:cs typeface="Segoe UI"/>
            </a:endParaRPr>
          </a:p>
          <a:p>
            <a:pPr marL="617855" marR="131445" lvl="1" indent="-34290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Wingdings"/>
              <a:buChar char=""/>
              <a:tabLst>
                <a:tab pos="617855" algn="l"/>
                <a:tab pos="618490" algn="l"/>
              </a:tabLst>
            </a:pPr>
            <a:r>
              <a:rPr sz="2000" dirty="0">
                <a:latin typeface="Segoe UI"/>
                <a:cs typeface="Segoe UI"/>
              </a:rPr>
              <a:t>Highly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specialized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expertise. </a:t>
            </a:r>
            <a:r>
              <a:rPr sz="2000" dirty="0">
                <a:latin typeface="Segoe UI"/>
                <a:cs typeface="Segoe UI"/>
              </a:rPr>
              <a:t>Easier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management</a:t>
            </a:r>
            <a:r>
              <a:rPr sz="2000" spc="-25" dirty="0">
                <a:latin typeface="Segoe UI"/>
                <a:cs typeface="Segoe UI"/>
              </a:rPr>
              <a:t> of </a:t>
            </a:r>
            <a:r>
              <a:rPr sz="2000" spc="-10" dirty="0">
                <a:latin typeface="Segoe UI"/>
                <a:cs typeface="Segoe UI"/>
              </a:rPr>
              <a:t>specialists</a:t>
            </a:r>
            <a:endParaRPr sz="2000">
              <a:latin typeface="Segoe UI"/>
              <a:cs typeface="Segoe UI"/>
            </a:endParaRPr>
          </a:p>
          <a:p>
            <a:pPr marL="617855" lvl="1" indent="-34353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Wingdings"/>
              <a:buChar char=""/>
              <a:tabLst>
                <a:tab pos="617855" algn="l"/>
                <a:tab pos="618490" algn="l"/>
              </a:tabLst>
            </a:pPr>
            <a:r>
              <a:rPr sz="2000" dirty="0">
                <a:latin typeface="Segoe UI"/>
                <a:cs typeface="Segoe UI"/>
              </a:rPr>
              <a:t>Resource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grouping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by</a:t>
            </a:r>
            <a:endParaRPr sz="2000">
              <a:latin typeface="Segoe UI"/>
              <a:cs typeface="Segoe UI"/>
            </a:endParaRPr>
          </a:p>
          <a:p>
            <a:pPr marL="617855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specialties</a:t>
            </a:r>
            <a:endParaRPr sz="2000">
              <a:latin typeface="Segoe UI"/>
              <a:cs typeface="Segoe UI"/>
            </a:endParaRPr>
          </a:p>
          <a:p>
            <a:pPr marL="617855" marR="5080" lvl="1" indent="-342900" algn="just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Wingdings"/>
              <a:buChar char=""/>
              <a:tabLst>
                <a:tab pos="618490" algn="l"/>
              </a:tabLst>
            </a:pPr>
            <a:r>
              <a:rPr sz="2000" dirty="0">
                <a:latin typeface="Segoe UI"/>
                <a:cs typeface="Segoe UI"/>
              </a:rPr>
              <a:t>Clear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reporting </a:t>
            </a:r>
            <a:r>
              <a:rPr sz="2000" spc="-10" dirty="0">
                <a:latin typeface="Segoe UI"/>
                <a:cs typeface="Segoe UI"/>
              </a:rPr>
              <a:t>relationships. </a:t>
            </a:r>
            <a:r>
              <a:rPr sz="2000" spc="-30" dirty="0">
                <a:latin typeface="Segoe UI"/>
                <a:cs typeface="Segoe UI"/>
              </a:rPr>
              <a:t>Team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member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reports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one </a:t>
            </a:r>
            <a:r>
              <a:rPr sz="2000" spc="-10" dirty="0">
                <a:latin typeface="Segoe UI"/>
                <a:cs typeface="Segoe UI"/>
              </a:rPr>
              <a:t>supervisor.</a:t>
            </a:r>
            <a:endParaRPr sz="2000">
              <a:latin typeface="Segoe UI"/>
              <a:cs typeface="Segoe UI"/>
            </a:endParaRPr>
          </a:p>
          <a:p>
            <a:pPr marL="617855" lvl="1" indent="-343535" algn="just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Wingdings"/>
              <a:buChar char=""/>
              <a:tabLst>
                <a:tab pos="618490" algn="l"/>
              </a:tabLst>
            </a:pPr>
            <a:r>
              <a:rPr sz="2000" dirty="0">
                <a:latin typeface="Segoe UI"/>
                <a:cs typeface="Segoe UI"/>
              </a:rPr>
              <a:t>Well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defined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career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path</a:t>
            </a:r>
            <a:r>
              <a:rPr sz="2400" spc="-20" dirty="0"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10" dirty="0"/>
              <a:t>Disadvantages</a:t>
            </a:r>
          </a:p>
          <a:p>
            <a:pPr marL="354965" marR="74930" indent="-34226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b="0" dirty="0">
                <a:latin typeface="Segoe UI"/>
                <a:cs typeface="Segoe UI"/>
              </a:rPr>
              <a:t>More</a:t>
            </a:r>
            <a:r>
              <a:rPr b="0" spc="-30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emphasis</a:t>
            </a:r>
            <a:r>
              <a:rPr b="0" spc="-20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of</a:t>
            </a:r>
            <a:r>
              <a:rPr b="0" spc="-20" dirty="0">
                <a:latin typeface="Segoe UI"/>
                <a:cs typeface="Segoe UI"/>
              </a:rPr>
              <a:t> </a:t>
            </a:r>
            <a:r>
              <a:rPr b="0" spc="-10" dirty="0">
                <a:latin typeface="Segoe UI"/>
                <a:cs typeface="Segoe UI"/>
              </a:rPr>
              <a:t>functional specialty,</a:t>
            </a:r>
            <a:r>
              <a:rPr b="0" spc="-50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result</a:t>
            </a:r>
            <a:r>
              <a:rPr b="0" spc="-20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in</a:t>
            </a:r>
            <a:r>
              <a:rPr b="0" spc="-5" dirty="0">
                <a:latin typeface="Segoe UI"/>
                <a:cs typeface="Segoe UI"/>
              </a:rPr>
              <a:t> </a:t>
            </a:r>
            <a:r>
              <a:rPr b="0" spc="-10" dirty="0">
                <a:latin typeface="Segoe UI"/>
                <a:cs typeface="Segoe UI"/>
              </a:rPr>
              <a:t>harming project.</a:t>
            </a: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b="0" dirty="0">
                <a:latin typeface="Segoe UI"/>
                <a:cs typeface="Segoe UI"/>
              </a:rPr>
              <a:t>Difficulty</a:t>
            </a:r>
            <a:r>
              <a:rPr b="0" spc="-20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in</a:t>
            </a:r>
            <a:r>
              <a:rPr b="0" spc="-20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balancing</a:t>
            </a:r>
            <a:r>
              <a:rPr b="0" spc="-35" dirty="0">
                <a:latin typeface="Segoe UI"/>
                <a:cs typeface="Segoe UI"/>
              </a:rPr>
              <a:t> </a:t>
            </a:r>
            <a:r>
              <a:rPr b="0" spc="-10" dirty="0">
                <a:latin typeface="Segoe UI"/>
                <a:cs typeface="Segoe UI"/>
              </a:rPr>
              <a:t>project</a:t>
            </a:r>
          </a:p>
          <a:p>
            <a:pPr marL="355600">
              <a:lnSpc>
                <a:spcPct val="100000"/>
              </a:lnSpc>
            </a:pPr>
            <a:r>
              <a:rPr b="0" dirty="0">
                <a:latin typeface="Segoe UI"/>
                <a:cs typeface="Segoe UI"/>
              </a:rPr>
              <a:t>versus</a:t>
            </a:r>
            <a:r>
              <a:rPr b="0" spc="-25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real</a:t>
            </a:r>
            <a:r>
              <a:rPr b="0" spc="-15" dirty="0">
                <a:latin typeface="Segoe UI"/>
                <a:cs typeface="Segoe UI"/>
              </a:rPr>
              <a:t> </a:t>
            </a:r>
            <a:r>
              <a:rPr b="0" spc="-10" dirty="0">
                <a:latin typeface="Segoe UI"/>
                <a:cs typeface="Segoe UI"/>
              </a:rPr>
              <a:t>work.</a:t>
            </a: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b="0" dirty="0">
                <a:latin typeface="Segoe UI"/>
                <a:cs typeface="Segoe UI"/>
              </a:rPr>
              <a:t>Slow</a:t>
            </a:r>
            <a:r>
              <a:rPr b="0" spc="-15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in</a:t>
            </a:r>
            <a:r>
              <a:rPr b="0" spc="-20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delivering</a:t>
            </a:r>
            <a:r>
              <a:rPr b="0" spc="10" dirty="0">
                <a:latin typeface="Segoe UI"/>
                <a:cs typeface="Segoe UI"/>
              </a:rPr>
              <a:t> </a:t>
            </a:r>
            <a:r>
              <a:rPr b="0" spc="-10" dirty="0">
                <a:latin typeface="Segoe UI"/>
                <a:cs typeface="Segoe UI"/>
              </a:rPr>
              <a:t>outcome.</a:t>
            </a: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b="0" dirty="0">
                <a:latin typeface="Segoe UI"/>
                <a:cs typeface="Segoe UI"/>
              </a:rPr>
              <a:t>PM</a:t>
            </a:r>
            <a:r>
              <a:rPr b="0" spc="-5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has</a:t>
            </a:r>
            <a:r>
              <a:rPr b="0" spc="-25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little</a:t>
            </a:r>
            <a:r>
              <a:rPr b="0" spc="-15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of</a:t>
            </a:r>
            <a:r>
              <a:rPr b="0" spc="-5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no</a:t>
            </a:r>
            <a:r>
              <a:rPr b="0" spc="-5" dirty="0">
                <a:latin typeface="Segoe UI"/>
                <a:cs typeface="Segoe UI"/>
              </a:rPr>
              <a:t> </a:t>
            </a:r>
            <a:r>
              <a:rPr b="0" spc="-10" dirty="0">
                <a:latin typeface="Segoe UI"/>
                <a:cs typeface="Segoe UI"/>
              </a:rPr>
              <a:t>authority.</a:t>
            </a: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b="0" dirty="0">
                <a:latin typeface="Segoe UI"/>
                <a:cs typeface="Segoe UI"/>
              </a:rPr>
              <a:t>No</a:t>
            </a:r>
            <a:r>
              <a:rPr b="0" spc="-20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career</a:t>
            </a:r>
            <a:r>
              <a:rPr b="0" spc="-20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path</a:t>
            </a:r>
            <a:r>
              <a:rPr b="0" spc="-35" dirty="0">
                <a:latin typeface="Segoe UI"/>
                <a:cs typeface="Segoe UI"/>
              </a:rPr>
              <a:t> </a:t>
            </a:r>
            <a:r>
              <a:rPr b="0" dirty="0">
                <a:latin typeface="Segoe UI"/>
                <a:cs typeface="Segoe UI"/>
              </a:rPr>
              <a:t>in</a:t>
            </a:r>
            <a:r>
              <a:rPr b="0" spc="-5" dirty="0">
                <a:latin typeface="Segoe UI"/>
                <a:cs typeface="Segoe UI"/>
              </a:rPr>
              <a:t> </a:t>
            </a:r>
            <a:r>
              <a:rPr b="0" spc="-10" dirty="0">
                <a:latin typeface="Segoe UI"/>
                <a:cs typeface="Segoe UI"/>
              </a:rPr>
              <a:t>project</a:t>
            </a:r>
          </a:p>
          <a:p>
            <a:pPr marL="355600">
              <a:lnSpc>
                <a:spcPct val="100000"/>
              </a:lnSpc>
            </a:pPr>
            <a:r>
              <a:rPr b="0" spc="-10" dirty="0">
                <a:latin typeface="Segoe UI"/>
                <a:cs typeface="Segoe UI"/>
              </a:rPr>
              <a:t>management.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3459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Organization</a:t>
            </a:r>
            <a:r>
              <a:rPr spc="-170" dirty="0"/>
              <a:t> </a:t>
            </a:r>
            <a:r>
              <a:rPr spc="-20" dirty="0"/>
              <a:t>Type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88872"/>
            <a:ext cx="3669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Projectized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Organization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3459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Organization</a:t>
            </a:r>
            <a:r>
              <a:rPr spc="-170" dirty="0"/>
              <a:t> </a:t>
            </a:r>
            <a:r>
              <a:rPr spc="-20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645" y="1464754"/>
            <a:ext cx="5767237" cy="33025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507" y="776757"/>
            <a:ext cx="4135754" cy="403479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1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Projectized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Organization</a:t>
            </a:r>
            <a:endParaRPr sz="2400">
              <a:latin typeface="Segoe UI"/>
              <a:cs typeface="Segoe UI"/>
            </a:endParaRPr>
          </a:p>
          <a:p>
            <a:pPr marL="274955">
              <a:lnSpc>
                <a:spcPct val="100000"/>
              </a:lnSpc>
              <a:spcBef>
                <a:spcPts val="480"/>
              </a:spcBef>
            </a:pPr>
            <a:r>
              <a:rPr sz="1900" b="1" spc="-10" dirty="0">
                <a:latin typeface="Segoe UI"/>
                <a:cs typeface="Segoe UI"/>
              </a:rPr>
              <a:t>Advantages</a:t>
            </a:r>
            <a:endParaRPr sz="1900">
              <a:latin typeface="Segoe UI"/>
              <a:cs typeface="Segoe UI"/>
            </a:endParaRPr>
          </a:p>
          <a:p>
            <a:pPr marL="617855" lvl="1" indent="-343535">
              <a:lnSpc>
                <a:spcPts val="2165"/>
              </a:lnSpc>
              <a:spcBef>
                <a:spcPts val="229"/>
              </a:spcBef>
              <a:buClr>
                <a:srgbClr val="E36C09"/>
              </a:buClr>
              <a:buFont typeface="Wingdings"/>
              <a:buChar char=""/>
              <a:tabLst>
                <a:tab pos="617855" algn="l"/>
                <a:tab pos="618490" algn="l"/>
              </a:tabLst>
            </a:pPr>
            <a:r>
              <a:rPr sz="1900" dirty="0">
                <a:latin typeface="Segoe UI"/>
                <a:cs typeface="Segoe UI"/>
              </a:rPr>
              <a:t>New</a:t>
            </a:r>
            <a:r>
              <a:rPr sz="1900" spc="-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work</a:t>
            </a:r>
            <a:r>
              <a:rPr sz="1900" spc="-3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/enhancement</a:t>
            </a:r>
            <a:r>
              <a:rPr sz="1900" spc="-30" dirty="0">
                <a:latin typeface="Segoe UI"/>
                <a:cs typeface="Segoe UI"/>
              </a:rPr>
              <a:t> </a:t>
            </a:r>
            <a:r>
              <a:rPr sz="1900" spc="-25" dirty="0">
                <a:latin typeface="Segoe UI"/>
                <a:cs typeface="Segoe UI"/>
              </a:rPr>
              <a:t>is</a:t>
            </a:r>
            <a:endParaRPr sz="1900">
              <a:latin typeface="Segoe UI"/>
              <a:cs typeface="Segoe UI"/>
            </a:endParaRPr>
          </a:p>
          <a:p>
            <a:pPr marL="617855">
              <a:lnSpc>
                <a:spcPts val="2165"/>
              </a:lnSpc>
            </a:pPr>
            <a:r>
              <a:rPr sz="1900" dirty="0">
                <a:latin typeface="Segoe UI"/>
                <a:cs typeface="Segoe UI"/>
              </a:rPr>
              <a:t>organized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by</a:t>
            </a:r>
            <a:r>
              <a:rPr sz="1900" spc="-7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Projects</a:t>
            </a:r>
            <a:endParaRPr sz="1900">
              <a:latin typeface="Segoe UI"/>
              <a:cs typeface="Segoe UI"/>
            </a:endParaRPr>
          </a:p>
          <a:p>
            <a:pPr marL="617855" lvl="1" indent="-343535">
              <a:lnSpc>
                <a:spcPts val="2165"/>
              </a:lnSpc>
              <a:spcBef>
                <a:spcPts val="229"/>
              </a:spcBef>
              <a:buClr>
                <a:srgbClr val="E36C09"/>
              </a:buClr>
              <a:buFont typeface="Wingdings"/>
              <a:buChar char=""/>
              <a:tabLst>
                <a:tab pos="617855" algn="l"/>
                <a:tab pos="618490" algn="l"/>
              </a:tabLst>
            </a:pPr>
            <a:r>
              <a:rPr sz="1900" dirty="0">
                <a:latin typeface="Segoe UI"/>
                <a:cs typeface="Segoe UI"/>
              </a:rPr>
              <a:t>PM</a:t>
            </a:r>
            <a:r>
              <a:rPr sz="1900" spc="-4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gets</a:t>
            </a:r>
            <a:r>
              <a:rPr sz="1900" spc="-4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resources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from</a:t>
            </a:r>
            <a:r>
              <a:rPr sz="1900" spc="-2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different</a:t>
            </a:r>
            <a:endParaRPr sz="1900">
              <a:latin typeface="Segoe UI"/>
              <a:cs typeface="Segoe UI"/>
            </a:endParaRPr>
          </a:p>
          <a:p>
            <a:pPr marL="617855">
              <a:lnSpc>
                <a:spcPts val="2165"/>
              </a:lnSpc>
            </a:pPr>
            <a:r>
              <a:rPr sz="1900" dirty="0">
                <a:latin typeface="Segoe UI"/>
                <a:cs typeface="Segoe UI"/>
              </a:rPr>
              <a:t>functions</a:t>
            </a:r>
            <a:r>
              <a:rPr sz="1900" spc="-3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&amp;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can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hire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its</a:t>
            </a:r>
            <a:r>
              <a:rPr sz="1900" spc="-55" dirty="0">
                <a:latin typeface="Segoe UI"/>
                <a:cs typeface="Segoe UI"/>
              </a:rPr>
              <a:t> </a:t>
            </a:r>
            <a:r>
              <a:rPr sz="1900" spc="-25" dirty="0">
                <a:latin typeface="Segoe UI"/>
                <a:cs typeface="Segoe UI"/>
              </a:rPr>
              <a:t>own</a:t>
            </a:r>
            <a:endParaRPr sz="1900">
              <a:latin typeface="Segoe UI"/>
              <a:cs typeface="Segoe UI"/>
            </a:endParaRPr>
          </a:p>
          <a:p>
            <a:pPr marL="617855" lvl="1" indent="-343535">
              <a:lnSpc>
                <a:spcPct val="100000"/>
              </a:lnSpc>
              <a:spcBef>
                <a:spcPts val="229"/>
              </a:spcBef>
              <a:buClr>
                <a:srgbClr val="E36C09"/>
              </a:buClr>
              <a:buFont typeface="Wingdings"/>
              <a:buChar char=""/>
              <a:tabLst>
                <a:tab pos="617855" algn="l"/>
                <a:tab pos="618490" algn="l"/>
              </a:tabLst>
            </a:pPr>
            <a:r>
              <a:rPr sz="1900" spc="-45" dirty="0">
                <a:latin typeface="Segoe UI"/>
                <a:cs typeface="Segoe UI"/>
              </a:rPr>
              <a:t>Team</a:t>
            </a:r>
            <a:r>
              <a:rPr sz="1900" spc="-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works</a:t>
            </a:r>
            <a:r>
              <a:rPr sz="1900" spc="-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only</a:t>
            </a:r>
            <a:r>
              <a:rPr sz="1900" spc="-3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on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project</a:t>
            </a:r>
            <a:r>
              <a:rPr sz="1900" spc="-40" dirty="0">
                <a:latin typeface="Segoe UI"/>
                <a:cs typeface="Segoe UI"/>
              </a:rPr>
              <a:t> </a:t>
            </a:r>
            <a:r>
              <a:rPr sz="1900" spc="-20" dirty="0">
                <a:latin typeface="Segoe UI"/>
                <a:cs typeface="Segoe UI"/>
              </a:rPr>
              <a:t>work</a:t>
            </a:r>
            <a:endParaRPr sz="1900">
              <a:latin typeface="Segoe UI"/>
              <a:cs typeface="Segoe UI"/>
            </a:endParaRPr>
          </a:p>
          <a:p>
            <a:pPr marL="617855" marR="61594" lvl="1" indent="-342900">
              <a:lnSpc>
                <a:spcPts val="2050"/>
              </a:lnSpc>
              <a:spcBef>
                <a:spcPts val="489"/>
              </a:spcBef>
              <a:buClr>
                <a:srgbClr val="E36C09"/>
              </a:buClr>
              <a:buFont typeface="Wingdings"/>
              <a:buChar char=""/>
              <a:tabLst>
                <a:tab pos="617855" algn="l"/>
                <a:tab pos="618490" algn="l"/>
              </a:tabLst>
            </a:pPr>
            <a:r>
              <a:rPr sz="1900" dirty="0">
                <a:latin typeface="Segoe UI"/>
                <a:cs typeface="Segoe UI"/>
              </a:rPr>
              <a:t>PM</a:t>
            </a:r>
            <a:r>
              <a:rPr sz="1900" spc="-3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has</a:t>
            </a:r>
            <a:r>
              <a:rPr sz="1900" spc="-3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its</a:t>
            </a:r>
            <a:r>
              <a:rPr sz="1900" spc="-2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own</a:t>
            </a:r>
            <a:r>
              <a:rPr sz="1900" spc="-2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full</a:t>
            </a:r>
            <a:r>
              <a:rPr sz="1900" spc="-1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time</a:t>
            </a:r>
            <a:r>
              <a:rPr sz="1900" spc="-1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support staff</a:t>
            </a:r>
            <a:endParaRPr sz="1900">
              <a:latin typeface="Segoe UI"/>
              <a:cs typeface="Segoe UI"/>
            </a:endParaRPr>
          </a:p>
          <a:p>
            <a:pPr marL="617855" marR="73025" lvl="1" indent="-342900">
              <a:lnSpc>
                <a:spcPts val="2050"/>
              </a:lnSpc>
              <a:spcBef>
                <a:spcPts val="459"/>
              </a:spcBef>
              <a:buClr>
                <a:srgbClr val="E36C09"/>
              </a:buClr>
              <a:buFont typeface="Wingdings"/>
              <a:buChar char=""/>
              <a:tabLst>
                <a:tab pos="617855" algn="l"/>
                <a:tab pos="618490" algn="l"/>
              </a:tabLst>
            </a:pPr>
            <a:r>
              <a:rPr sz="1900" dirty="0">
                <a:latin typeface="Segoe UI"/>
                <a:cs typeface="Segoe UI"/>
              </a:rPr>
              <a:t>PM</a:t>
            </a:r>
            <a:r>
              <a:rPr sz="1900" spc="-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has</a:t>
            </a:r>
            <a:r>
              <a:rPr sz="1900" spc="-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full</a:t>
            </a:r>
            <a:r>
              <a:rPr sz="1900" spc="-2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control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on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budget</a:t>
            </a:r>
            <a:r>
              <a:rPr sz="1900" spc="-30" dirty="0">
                <a:latin typeface="Segoe UI"/>
                <a:cs typeface="Segoe UI"/>
              </a:rPr>
              <a:t> </a:t>
            </a:r>
            <a:r>
              <a:rPr sz="1900" spc="-50" dirty="0">
                <a:latin typeface="Segoe UI"/>
                <a:cs typeface="Segoe UI"/>
              </a:rPr>
              <a:t>&amp; </a:t>
            </a:r>
            <a:r>
              <a:rPr sz="1900" spc="-10" dirty="0">
                <a:latin typeface="Segoe UI"/>
                <a:cs typeface="Segoe UI"/>
              </a:rPr>
              <a:t>Resources,</a:t>
            </a:r>
            <a:r>
              <a:rPr sz="1900" spc="-6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Fully</a:t>
            </a:r>
            <a:r>
              <a:rPr sz="1900" spc="-3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responsible</a:t>
            </a:r>
            <a:r>
              <a:rPr sz="1900" spc="-50" dirty="0">
                <a:latin typeface="Segoe UI"/>
                <a:cs typeface="Segoe UI"/>
              </a:rPr>
              <a:t> </a:t>
            </a:r>
            <a:r>
              <a:rPr sz="1900" spc="-25" dirty="0">
                <a:latin typeface="Segoe UI"/>
                <a:cs typeface="Segoe UI"/>
              </a:rPr>
              <a:t>for </a:t>
            </a:r>
            <a:r>
              <a:rPr sz="1900" spc="-10" dirty="0">
                <a:latin typeface="Segoe UI"/>
                <a:cs typeface="Segoe UI"/>
              </a:rPr>
              <a:t>outcome.</a:t>
            </a:r>
            <a:endParaRPr sz="1900">
              <a:latin typeface="Segoe UI"/>
              <a:cs typeface="Segoe UI"/>
            </a:endParaRPr>
          </a:p>
          <a:p>
            <a:pPr marL="617855" lvl="1" indent="-343535">
              <a:lnSpc>
                <a:spcPct val="100000"/>
              </a:lnSpc>
              <a:spcBef>
                <a:spcPts val="200"/>
              </a:spcBef>
              <a:buClr>
                <a:srgbClr val="E36C09"/>
              </a:buClr>
              <a:buFont typeface="Wingdings"/>
              <a:buChar char=""/>
              <a:tabLst>
                <a:tab pos="617855" algn="l"/>
                <a:tab pos="618490" algn="l"/>
              </a:tabLst>
            </a:pPr>
            <a:r>
              <a:rPr sz="1900" dirty="0">
                <a:latin typeface="Segoe UI"/>
                <a:cs typeface="Segoe UI"/>
              </a:rPr>
              <a:t>Communication</a:t>
            </a:r>
            <a:r>
              <a:rPr sz="1900" spc="-6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is</a:t>
            </a:r>
            <a:r>
              <a:rPr sz="1900" spc="-8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vertical.</a:t>
            </a:r>
            <a:endParaRPr sz="1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26051" y="1229715"/>
            <a:ext cx="3831590" cy="25253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10" dirty="0">
                <a:latin typeface="Segoe UI"/>
                <a:cs typeface="Segoe UI"/>
              </a:rPr>
              <a:t>Disadvantages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No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home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Duplication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work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0" dirty="0">
                <a:latin typeface="Segoe UI"/>
                <a:cs typeface="Segoe UI"/>
              </a:rPr>
              <a:t>&amp;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facilitates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10" dirty="0">
                <a:latin typeface="Segoe UI"/>
                <a:cs typeface="Segoe UI"/>
              </a:rPr>
              <a:t>In-</a:t>
            </a:r>
            <a:r>
              <a:rPr sz="2000" dirty="0">
                <a:latin typeface="Segoe UI"/>
                <a:cs typeface="Segoe UI"/>
              </a:rPr>
              <a:t>efficient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resource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utilization.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isolation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10" dirty="0">
                <a:latin typeface="Segoe UI"/>
                <a:cs typeface="Segoe UI"/>
              </a:rPr>
              <a:t>Projectitis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3459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Organization</a:t>
            </a:r>
            <a:r>
              <a:rPr spc="-170" dirty="0"/>
              <a:t> </a:t>
            </a:r>
            <a:r>
              <a:rPr spc="-20" dirty="0"/>
              <a:t>Type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3459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Organization</a:t>
            </a:r>
            <a:r>
              <a:rPr spc="-170" dirty="0"/>
              <a:t> </a:t>
            </a:r>
            <a:r>
              <a:rPr spc="-20" dirty="0"/>
              <a:t>Type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04" y="1454962"/>
            <a:ext cx="5429870" cy="31753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888872"/>
            <a:ext cx="7970520" cy="2327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Matrix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Organization: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Strong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Weak,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Balanced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E36C09"/>
              </a:buClr>
              <a:buFont typeface="Arial"/>
              <a:buChar char="•"/>
            </a:pPr>
            <a:endParaRPr sz="4200">
              <a:latin typeface="Segoe UI"/>
              <a:cs typeface="Segoe UI"/>
            </a:endParaRPr>
          </a:p>
          <a:p>
            <a:pPr marL="6142990" marR="5080" lvl="1" indent="-342900">
              <a:lnSpc>
                <a:spcPct val="100000"/>
              </a:lnSpc>
              <a:buClr>
                <a:srgbClr val="E36C09"/>
              </a:buClr>
              <a:buFont typeface="Arial"/>
              <a:buChar char="•"/>
              <a:tabLst>
                <a:tab pos="6142990" algn="l"/>
                <a:tab pos="6143625" algn="l"/>
              </a:tabLst>
            </a:pPr>
            <a:r>
              <a:rPr sz="2000" b="1" dirty="0">
                <a:latin typeface="Segoe UI"/>
                <a:cs typeface="Segoe UI"/>
              </a:rPr>
              <a:t>*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Tight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Matrix</a:t>
            </a:r>
            <a:r>
              <a:rPr sz="2000" spc="-10" dirty="0">
                <a:latin typeface="Segoe UI"/>
                <a:cs typeface="Segoe UI"/>
              </a:rPr>
              <a:t>: </a:t>
            </a:r>
            <a:r>
              <a:rPr sz="2000" dirty="0">
                <a:latin typeface="Segoe UI"/>
                <a:cs typeface="Segoe UI"/>
              </a:rPr>
              <a:t>has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nothing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to </a:t>
            </a:r>
            <a:r>
              <a:rPr sz="2000" dirty="0">
                <a:latin typeface="Segoe UI"/>
                <a:cs typeface="Segoe UI"/>
              </a:rPr>
              <a:t>do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with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10" dirty="0">
                <a:latin typeface="Segoe UI"/>
                <a:cs typeface="Segoe UI"/>
              </a:rPr>
              <a:t> matrix organization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88872"/>
            <a:ext cx="6394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Matrix</a:t>
            </a:r>
            <a:r>
              <a:rPr sz="2400" spc="-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Organization: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Strong,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Weak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Balanced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3459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Organization</a:t>
            </a:r>
            <a:r>
              <a:rPr spc="-170" dirty="0"/>
              <a:t> </a:t>
            </a:r>
            <a:r>
              <a:rPr spc="-20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3949" y="1303731"/>
            <a:ext cx="5962650" cy="35147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88872"/>
            <a:ext cx="6436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Matrix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Organization: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Strong,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Weak,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Balanced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3459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Organization</a:t>
            </a:r>
            <a:r>
              <a:rPr spc="-170" dirty="0"/>
              <a:t> </a:t>
            </a:r>
            <a:r>
              <a:rPr spc="-20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1304137"/>
            <a:ext cx="5843016" cy="34084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9248" y="1342259"/>
            <a:ext cx="3616960" cy="25133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10" dirty="0">
                <a:latin typeface="Segoe UI"/>
                <a:cs typeface="Segoe UI"/>
              </a:rPr>
              <a:t>Disadvantages</a:t>
            </a:r>
            <a:endParaRPr sz="2400" dirty="0">
              <a:latin typeface="Segoe UI"/>
              <a:cs typeface="Segoe U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Power</a:t>
            </a:r>
            <a:r>
              <a:rPr sz="2400" spc="-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struggle</a:t>
            </a:r>
            <a:r>
              <a:rPr sz="2400" spc="-7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between </a:t>
            </a:r>
            <a:r>
              <a:rPr sz="2400" dirty="0">
                <a:latin typeface="Segoe UI"/>
                <a:cs typeface="Segoe UI"/>
              </a:rPr>
              <a:t>PM &amp;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Functional Manager</a:t>
            </a:r>
            <a:endParaRPr sz="24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400" spc="-10" dirty="0">
                <a:latin typeface="Segoe UI"/>
                <a:cs typeface="Segoe UI"/>
              </a:rPr>
              <a:t>Groupities</a:t>
            </a:r>
            <a:endParaRPr sz="24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Excessive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Overhead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3459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Organization</a:t>
            </a:r>
            <a:r>
              <a:rPr spc="-170" dirty="0"/>
              <a:t> </a:t>
            </a:r>
            <a:r>
              <a:rPr spc="-20" dirty="0"/>
              <a:t>Type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3507" y="655130"/>
            <a:ext cx="4017645" cy="327787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67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Matrix </a:t>
            </a:r>
            <a:r>
              <a:rPr sz="2400" spc="-10" dirty="0">
                <a:latin typeface="Segoe UI"/>
                <a:cs typeface="Segoe UI"/>
              </a:rPr>
              <a:t>Organization</a:t>
            </a:r>
            <a:endParaRPr sz="2400">
              <a:latin typeface="Segoe UI"/>
              <a:cs typeface="Segoe UI"/>
            </a:endParaRPr>
          </a:p>
          <a:p>
            <a:pPr marL="274955">
              <a:lnSpc>
                <a:spcPct val="100000"/>
              </a:lnSpc>
              <a:spcBef>
                <a:spcPts val="1570"/>
              </a:spcBef>
            </a:pPr>
            <a:r>
              <a:rPr sz="2400" b="1" spc="-10" dirty="0">
                <a:latin typeface="Segoe UI"/>
                <a:cs typeface="Segoe UI"/>
              </a:rPr>
              <a:t>Advantages</a:t>
            </a:r>
            <a:endParaRPr sz="2400">
              <a:latin typeface="Segoe UI"/>
              <a:cs typeface="Segoe UI"/>
            </a:endParaRPr>
          </a:p>
          <a:p>
            <a:pPr marL="617855" lvl="1" indent="-34353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Wingdings"/>
              <a:buChar char=""/>
              <a:tabLst>
                <a:tab pos="618490" algn="l"/>
              </a:tabLst>
            </a:pPr>
            <a:r>
              <a:rPr sz="2400" dirty="0">
                <a:latin typeface="Segoe UI"/>
                <a:cs typeface="Segoe UI"/>
              </a:rPr>
              <a:t>Efficient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resource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sharing</a:t>
            </a:r>
            <a:endParaRPr sz="2400">
              <a:latin typeface="Segoe UI"/>
              <a:cs typeface="Segoe UI"/>
            </a:endParaRPr>
          </a:p>
          <a:p>
            <a:pPr marL="617855" lvl="1" indent="-34353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Wingdings"/>
              <a:buChar char=""/>
              <a:tabLst>
                <a:tab pos="618490" algn="l"/>
              </a:tabLst>
            </a:pPr>
            <a:r>
              <a:rPr sz="2400" dirty="0">
                <a:latin typeface="Segoe UI"/>
                <a:cs typeface="Segoe UI"/>
              </a:rPr>
              <a:t>Flexible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&amp;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Dynamic</a:t>
            </a:r>
            <a:endParaRPr sz="2400">
              <a:latin typeface="Segoe UI"/>
              <a:cs typeface="Segoe UI"/>
            </a:endParaRPr>
          </a:p>
          <a:p>
            <a:pPr marL="617855" lvl="1" indent="-343535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Font typeface="Wingdings"/>
              <a:buChar char=""/>
              <a:tabLst>
                <a:tab pos="618490" algn="l"/>
              </a:tabLst>
            </a:pPr>
            <a:r>
              <a:rPr sz="2400" dirty="0">
                <a:latin typeface="Segoe UI"/>
                <a:cs typeface="Segoe UI"/>
              </a:rPr>
              <a:t>Focused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 </a:t>
            </a:r>
            <a:r>
              <a:rPr sz="2400" spc="-10" dirty="0">
                <a:latin typeface="Segoe UI"/>
                <a:cs typeface="Segoe UI"/>
              </a:rPr>
              <a:t>Goals</a:t>
            </a:r>
            <a:endParaRPr sz="2400">
              <a:latin typeface="Segoe UI"/>
              <a:cs typeface="Segoe UI"/>
            </a:endParaRPr>
          </a:p>
          <a:p>
            <a:pPr marL="617855" lvl="1" indent="-34353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Wingdings"/>
              <a:buChar char=""/>
              <a:tabLst>
                <a:tab pos="618490" algn="l"/>
              </a:tabLst>
            </a:pPr>
            <a:r>
              <a:rPr sz="2400" dirty="0">
                <a:latin typeface="Segoe UI"/>
                <a:cs typeface="Segoe UI"/>
              </a:rPr>
              <a:t>Easy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team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member</a:t>
            </a:r>
            <a:endParaRPr sz="2400">
              <a:latin typeface="Segoe UI"/>
              <a:cs typeface="Segoe UI"/>
            </a:endParaRPr>
          </a:p>
          <a:p>
            <a:pPr marL="617855">
              <a:lnSpc>
                <a:spcPct val="100000"/>
              </a:lnSpc>
            </a:pPr>
            <a:r>
              <a:rPr sz="2400" spc="-10" dirty="0">
                <a:latin typeface="Segoe UI"/>
                <a:cs typeface="Segoe UI"/>
              </a:rPr>
              <a:t>reassignment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507" y="4070096"/>
            <a:ext cx="75285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How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overcome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disadvantages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matrix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structure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50" dirty="0">
                <a:latin typeface="Segoe UI"/>
                <a:cs typeface="Segoe UI"/>
              </a:rPr>
              <a:t>?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18122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95"/>
              </a:spcBef>
              <a:buChar char="&gt;"/>
              <a:tabLst>
                <a:tab pos="353060" algn="l"/>
              </a:tabLst>
            </a:pPr>
            <a:r>
              <a:rPr b="0" spc="-10" dirty="0">
                <a:latin typeface="Nirmala UI"/>
                <a:cs typeface="Nirmala UI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573" y="1033983"/>
            <a:ext cx="7942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A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 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temporary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endeavor undertaken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create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a </a:t>
            </a:r>
            <a:r>
              <a:rPr sz="2400" b="1" dirty="0">
                <a:latin typeface="Segoe UI"/>
                <a:cs typeface="Segoe UI"/>
              </a:rPr>
              <a:t>unique</a:t>
            </a:r>
            <a:r>
              <a:rPr sz="2400" b="1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product,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service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or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result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9300" y="2760345"/>
            <a:ext cx="7937500" cy="835660"/>
          </a:xfrm>
          <a:custGeom>
            <a:avLst/>
            <a:gdLst/>
            <a:ahLst/>
            <a:cxnLst/>
            <a:rect l="l" t="t" r="r" b="b"/>
            <a:pathLst>
              <a:path w="7937500" h="835660">
                <a:moveTo>
                  <a:pt x="7519670" y="0"/>
                </a:moveTo>
                <a:lnTo>
                  <a:pt x="7519670" y="208915"/>
                </a:lnTo>
                <a:lnTo>
                  <a:pt x="0" y="208915"/>
                </a:lnTo>
                <a:lnTo>
                  <a:pt x="208915" y="417830"/>
                </a:lnTo>
                <a:lnTo>
                  <a:pt x="0" y="626744"/>
                </a:lnTo>
                <a:lnTo>
                  <a:pt x="7519670" y="626744"/>
                </a:lnTo>
                <a:lnTo>
                  <a:pt x="7519670" y="835660"/>
                </a:lnTo>
                <a:lnTo>
                  <a:pt x="7937500" y="417830"/>
                </a:lnTo>
                <a:lnTo>
                  <a:pt x="751967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2478" y="2155063"/>
            <a:ext cx="1223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</a:pPr>
            <a:r>
              <a:rPr sz="2000" spc="-10" dirty="0">
                <a:latin typeface="Segoe UI"/>
                <a:cs typeface="Segoe UI"/>
              </a:rPr>
              <a:t>Temporary</a:t>
            </a:r>
            <a:endParaRPr sz="2000">
              <a:latin typeface="Segoe UI"/>
              <a:cs typeface="Segoe UI"/>
            </a:endParaRPr>
          </a:p>
          <a:p>
            <a:pPr marL="86995">
              <a:lnSpc>
                <a:spcPts val="2395"/>
              </a:lnSpc>
            </a:pPr>
            <a:r>
              <a:rPr sz="2000" spc="-10" dirty="0">
                <a:latin typeface="Segoe UI"/>
                <a:cs typeface="Segoe UI"/>
              </a:rPr>
              <a:t>endeavor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86763" y="3022854"/>
            <a:ext cx="5069205" cy="234950"/>
            <a:chOff x="1786763" y="3022854"/>
            <a:chExt cx="5069205" cy="2349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6763" y="3022854"/>
              <a:ext cx="234314" cy="2344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3954" y="3022854"/>
              <a:ext cx="234442" cy="2344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1272" y="3022854"/>
              <a:ext cx="234314" cy="23444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579114" y="3465652"/>
            <a:ext cx="1485900" cy="635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5"/>
              </a:spcBef>
            </a:pPr>
            <a:r>
              <a:rPr sz="2000" spc="-10" dirty="0">
                <a:latin typeface="Segoe UI"/>
                <a:cs typeface="Segoe UI"/>
              </a:rPr>
              <a:t>Progressively</a:t>
            </a:r>
            <a:endParaRPr sz="2000" dirty="0">
              <a:latin typeface="Segoe UI"/>
              <a:cs typeface="Segoe UI"/>
            </a:endParaRPr>
          </a:p>
          <a:p>
            <a:pPr marL="139065">
              <a:lnSpc>
                <a:spcPts val="2395"/>
              </a:lnSpc>
            </a:pPr>
            <a:r>
              <a:rPr sz="2000" spc="-10" dirty="0">
                <a:latin typeface="Segoe UI"/>
                <a:cs typeface="Segoe UI"/>
              </a:rPr>
              <a:t>elaborated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5781547" y="2155063"/>
            <a:ext cx="1912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</a:pPr>
            <a:r>
              <a:rPr sz="2000" dirty="0">
                <a:latin typeface="Segoe UI"/>
                <a:cs typeface="Segoe UI"/>
              </a:rPr>
              <a:t>Unique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(product,</a:t>
            </a:r>
            <a:endParaRPr sz="2000">
              <a:latin typeface="Segoe UI"/>
              <a:cs typeface="Segoe UI"/>
            </a:endParaRPr>
          </a:p>
          <a:p>
            <a:pPr marL="160020">
              <a:lnSpc>
                <a:spcPts val="2395"/>
              </a:lnSpc>
            </a:pPr>
            <a:r>
              <a:rPr sz="2000" dirty="0">
                <a:latin typeface="Segoe UI"/>
                <a:cs typeface="Segoe UI"/>
              </a:rPr>
              <a:t>service,</a:t>
            </a:r>
            <a:r>
              <a:rPr sz="2000" spc="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result)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88872"/>
            <a:ext cx="3637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Composite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Organization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3459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Organization</a:t>
            </a:r>
            <a:r>
              <a:rPr spc="-170" dirty="0"/>
              <a:t> </a:t>
            </a:r>
            <a:r>
              <a:rPr spc="-20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837" y="1451406"/>
            <a:ext cx="4867783" cy="31789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66865" y="1477137"/>
            <a:ext cx="2245360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374015" indent="-342265">
              <a:lnSpc>
                <a:spcPct val="100000"/>
              </a:lnSpc>
              <a:spcBef>
                <a:spcPts val="105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Very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effective resource utilization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36C09"/>
              </a:buClr>
              <a:buFont typeface="Wingdings"/>
              <a:buChar char=""/>
            </a:pPr>
            <a:endParaRPr sz="2500">
              <a:latin typeface="Segoe UI"/>
              <a:cs typeface="Segoe UI"/>
            </a:endParaRPr>
          </a:p>
          <a:p>
            <a:pPr marL="354965" marR="5080" indent="-342265">
              <a:lnSpc>
                <a:spcPct val="100000"/>
              </a:lnSpc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High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flexibility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in </a:t>
            </a:r>
            <a:r>
              <a:rPr sz="2000" spc="-10" dirty="0">
                <a:latin typeface="Segoe UI"/>
                <a:cs typeface="Segoe UI"/>
              </a:rPr>
              <a:t>meeting requirements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40104"/>
            <a:ext cx="2562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Authority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Matrix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3459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Organization</a:t>
            </a:r>
            <a:r>
              <a:rPr spc="-170" dirty="0"/>
              <a:t> </a:t>
            </a:r>
            <a:r>
              <a:rPr spc="-20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299" y="1289113"/>
            <a:ext cx="6934454" cy="34781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5191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Organizational</a:t>
            </a:r>
            <a:r>
              <a:rPr spc="-130" dirty="0"/>
              <a:t> </a:t>
            </a:r>
            <a:r>
              <a:rPr dirty="0"/>
              <a:t>Process</a:t>
            </a:r>
            <a:r>
              <a:rPr spc="-140" dirty="0"/>
              <a:t> </a:t>
            </a:r>
            <a:r>
              <a:rPr spc="-10" dirty="0"/>
              <a:t>Asset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27251"/>
            <a:ext cx="3547745" cy="203771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Processes</a:t>
            </a:r>
            <a:r>
              <a:rPr sz="2200" spc="-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Procedures</a:t>
            </a:r>
            <a:endParaRPr sz="22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spc="-10" dirty="0">
                <a:latin typeface="Segoe UI"/>
                <a:cs typeface="Segoe UI"/>
              </a:rPr>
              <a:t>Policies</a:t>
            </a:r>
            <a:endParaRPr sz="22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spc="-10" dirty="0">
                <a:latin typeface="Segoe UI"/>
                <a:cs typeface="Segoe UI"/>
              </a:rPr>
              <a:t>Procedures</a:t>
            </a:r>
            <a:endParaRPr sz="22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spc="-10" dirty="0">
                <a:latin typeface="Segoe UI"/>
                <a:cs typeface="Segoe UI"/>
              </a:rPr>
              <a:t>Standard</a:t>
            </a:r>
            <a:r>
              <a:rPr sz="2200" spc="-8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template</a:t>
            </a:r>
            <a:endParaRPr sz="22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E36C0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spc="-10" dirty="0">
                <a:latin typeface="Segoe UI"/>
                <a:cs typeface="Segoe UI"/>
              </a:rPr>
              <a:t>Guideline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6953" y="927251"/>
            <a:ext cx="3756660" cy="23736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42900" marR="81915" indent="-342900" algn="r">
              <a:lnSpc>
                <a:spcPct val="100000"/>
              </a:lnSpc>
              <a:spcBef>
                <a:spcPts val="625"/>
              </a:spcBef>
              <a:buClr>
                <a:srgbClr val="E36C09"/>
              </a:buClr>
              <a:buFont typeface="Wingdings"/>
              <a:buChar char=""/>
              <a:tabLst>
                <a:tab pos="342900" algn="l"/>
              </a:tabLst>
            </a:pPr>
            <a:r>
              <a:rPr sz="2200" spc="-10" dirty="0">
                <a:latin typeface="Segoe UI"/>
                <a:cs typeface="Segoe UI"/>
              </a:rPr>
              <a:t>Corporate</a:t>
            </a:r>
            <a:r>
              <a:rPr sz="2200" spc="-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knowledge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base</a:t>
            </a:r>
            <a:endParaRPr sz="2200">
              <a:latin typeface="Segoe UI"/>
              <a:cs typeface="Segoe UI"/>
            </a:endParaRPr>
          </a:p>
          <a:p>
            <a:pPr marL="286385" marR="5080" lvl="1" indent="-287020" algn="r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dirty="0">
                <a:latin typeface="Segoe UI"/>
                <a:cs typeface="Segoe UI"/>
              </a:rPr>
              <a:t>Historical</a:t>
            </a:r>
            <a:r>
              <a:rPr sz="2200" spc="-10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information</a:t>
            </a:r>
            <a:r>
              <a:rPr sz="2200" spc="-105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of</a:t>
            </a:r>
            <a:endParaRPr sz="2200">
              <a:latin typeface="Segoe UI"/>
              <a:cs typeface="Segoe U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Segoe UI"/>
                <a:cs typeface="Segoe UI"/>
              </a:rPr>
              <a:t>projects</a:t>
            </a:r>
            <a:endParaRPr sz="22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E36C0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dirty="0">
                <a:latin typeface="Segoe UI"/>
                <a:cs typeface="Segoe UI"/>
              </a:rPr>
              <a:t>Lessons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Learnt</a:t>
            </a:r>
            <a:endParaRPr sz="22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spc="-10" dirty="0">
                <a:latin typeface="Segoe UI"/>
                <a:cs typeface="Segoe UI"/>
              </a:rPr>
              <a:t>Stakeholder</a:t>
            </a:r>
            <a:r>
              <a:rPr sz="2200" spc="-1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Register</a:t>
            </a:r>
            <a:endParaRPr sz="22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dirty="0">
                <a:latin typeface="Segoe UI"/>
                <a:cs typeface="Segoe UI"/>
              </a:rPr>
              <a:t>Risk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Register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5446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Enterprise</a:t>
            </a:r>
            <a:r>
              <a:rPr spc="-185" dirty="0"/>
              <a:t> </a:t>
            </a:r>
            <a:r>
              <a:rPr dirty="0"/>
              <a:t>Environment</a:t>
            </a:r>
            <a:r>
              <a:rPr spc="-160" dirty="0"/>
              <a:t> </a:t>
            </a:r>
            <a:r>
              <a:rPr spc="-10" dirty="0"/>
              <a:t>Factor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28599" y="1775430"/>
            <a:ext cx="3442335" cy="18548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dirty="0">
                <a:latin typeface="Segoe UI"/>
                <a:cs typeface="Segoe UI"/>
              </a:rPr>
              <a:t>External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Enterprise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Government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regulation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Market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conditions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10" dirty="0">
                <a:latin typeface="Segoe UI"/>
                <a:cs typeface="Segoe UI"/>
              </a:rPr>
              <a:t>Infrastructure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External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political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conditions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507" y="854405"/>
            <a:ext cx="82391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It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refer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conditions,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not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under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control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project</a:t>
            </a:r>
            <a:endParaRPr sz="2400" dirty="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team,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that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influence,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constrain,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or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direct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10" dirty="0">
                <a:latin typeface="Segoe UI"/>
                <a:cs typeface="Segoe UI"/>
              </a:rPr>
              <a:t> project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0310" y="1775393"/>
            <a:ext cx="3411220" cy="25863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000" b="1" dirty="0">
                <a:latin typeface="Segoe UI"/>
                <a:cs typeface="Segoe UI"/>
              </a:rPr>
              <a:t>Internal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Enterprise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5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Organizational</a:t>
            </a:r>
            <a:r>
              <a:rPr sz="2000" spc="-9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culture</a:t>
            </a:r>
            <a:endParaRPr sz="2000">
              <a:latin typeface="Segoe UI"/>
              <a:cs typeface="Segoe UI"/>
            </a:endParaRPr>
          </a:p>
          <a:p>
            <a:pPr marL="354965" marR="561975" indent="-342265">
              <a:lnSpc>
                <a:spcPts val="2160"/>
              </a:lnSpc>
              <a:spcBef>
                <a:spcPts val="509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Type</a:t>
            </a:r>
            <a:r>
              <a:rPr sz="2000" spc="-8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organizational structure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1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Internal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political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conditions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Available</a:t>
            </a:r>
            <a:r>
              <a:rPr sz="2000" spc="-9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resources</a:t>
            </a:r>
            <a:endParaRPr sz="2000">
              <a:latin typeface="Segoe UI"/>
              <a:cs typeface="Segoe UI"/>
            </a:endParaRPr>
          </a:p>
          <a:p>
            <a:pPr marL="354965" marR="5080" indent="-342265">
              <a:lnSpc>
                <a:spcPts val="2160"/>
              </a:lnSpc>
              <a:spcBef>
                <a:spcPts val="515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PMIS: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Management </a:t>
            </a:r>
            <a:r>
              <a:rPr sz="2000" dirty="0">
                <a:latin typeface="Segoe UI"/>
                <a:cs typeface="Segoe UI"/>
              </a:rPr>
              <a:t>Information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System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9" y="0"/>
            <a:ext cx="8950748" cy="7212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750" y="86994"/>
            <a:ext cx="2181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Nirmala UI"/>
                <a:cs typeface="Nirmala UI"/>
              </a:rPr>
              <a:t>Edgar</a:t>
            </a:r>
            <a:r>
              <a:rPr sz="2800" b="1" spc="-6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Nirmala UI"/>
                <a:cs typeface="Nirmala UI"/>
              </a:rPr>
              <a:t>Schein</a:t>
            </a:r>
            <a:endParaRPr sz="2800" dirty="0">
              <a:latin typeface="Nirmala UI"/>
              <a:cs typeface="Nirmala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6671" y="1620469"/>
            <a:ext cx="3952240" cy="191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100" b="1" dirty="0">
                <a:latin typeface="Calibri"/>
                <a:cs typeface="Calibri"/>
              </a:rPr>
              <a:t>“The</a:t>
            </a:r>
            <a:r>
              <a:rPr sz="3100" b="1" spc="-20" dirty="0">
                <a:latin typeface="Calibri"/>
                <a:cs typeface="Calibri"/>
              </a:rPr>
              <a:t> </a:t>
            </a:r>
            <a:r>
              <a:rPr sz="3100" b="1" dirty="0">
                <a:latin typeface="Calibri"/>
                <a:cs typeface="Calibri"/>
              </a:rPr>
              <a:t>only</a:t>
            </a:r>
            <a:r>
              <a:rPr sz="3100" b="1" spc="-30" dirty="0">
                <a:latin typeface="Calibri"/>
                <a:cs typeface="Calibri"/>
              </a:rPr>
              <a:t> </a:t>
            </a:r>
            <a:r>
              <a:rPr sz="3100" b="1" dirty="0">
                <a:latin typeface="Calibri"/>
                <a:cs typeface="Calibri"/>
              </a:rPr>
              <a:t>thing</a:t>
            </a:r>
            <a:r>
              <a:rPr sz="3100" b="1" spc="-15" dirty="0">
                <a:latin typeface="Calibri"/>
                <a:cs typeface="Calibri"/>
              </a:rPr>
              <a:t> </a:t>
            </a:r>
            <a:r>
              <a:rPr sz="3100" b="1" dirty="0">
                <a:latin typeface="Calibri"/>
                <a:cs typeface="Calibri"/>
              </a:rPr>
              <a:t>of</a:t>
            </a:r>
            <a:r>
              <a:rPr sz="3100" b="1" spc="-30" dirty="0">
                <a:latin typeface="Calibri"/>
                <a:cs typeface="Calibri"/>
              </a:rPr>
              <a:t> </a:t>
            </a:r>
            <a:r>
              <a:rPr sz="3100" b="1" spc="-20" dirty="0">
                <a:latin typeface="Calibri"/>
                <a:cs typeface="Calibri"/>
              </a:rPr>
              <a:t>real </a:t>
            </a:r>
            <a:r>
              <a:rPr sz="3100" b="1" dirty="0">
                <a:latin typeface="Calibri"/>
                <a:cs typeface="Calibri"/>
              </a:rPr>
              <a:t>importance</a:t>
            </a:r>
            <a:r>
              <a:rPr sz="3100" b="1" spc="-114" dirty="0">
                <a:latin typeface="Calibri"/>
                <a:cs typeface="Calibri"/>
              </a:rPr>
              <a:t> </a:t>
            </a:r>
            <a:r>
              <a:rPr sz="3100" b="1" dirty="0">
                <a:latin typeface="Calibri"/>
                <a:cs typeface="Calibri"/>
              </a:rPr>
              <a:t>that</a:t>
            </a:r>
            <a:r>
              <a:rPr sz="3100" b="1" spc="-130" dirty="0">
                <a:latin typeface="Calibri"/>
                <a:cs typeface="Calibri"/>
              </a:rPr>
              <a:t> </a:t>
            </a:r>
            <a:r>
              <a:rPr sz="3100" b="1" spc="-10" dirty="0">
                <a:latin typeface="Calibri"/>
                <a:cs typeface="Calibri"/>
              </a:rPr>
              <a:t>leaders </a:t>
            </a:r>
            <a:r>
              <a:rPr sz="3100" b="1" dirty="0">
                <a:latin typeface="Calibri"/>
                <a:cs typeface="Calibri"/>
              </a:rPr>
              <a:t>do</a:t>
            </a:r>
            <a:r>
              <a:rPr sz="3100" b="1" spc="-65" dirty="0">
                <a:latin typeface="Calibri"/>
                <a:cs typeface="Calibri"/>
              </a:rPr>
              <a:t> </a:t>
            </a:r>
            <a:r>
              <a:rPr sz="3100" b="1" dirty="0">
                <a:latin typeface="Calibri"/>
                <a:cs typeface="Calibri"/>
              </a:rPr>
              <a:t>is</a:t>
            </a:r>
            <a:r>
              <a:rPr sz="3100" b="1" spc="-60" dirty="0">
                <a:latin typeface="Calibri"/>
                <a:cs typeface="Calibri"/>
              </a:rPr>
              <a:t> </a:t>
            </a:r>
            <a:r>
              <a:rPr sz="3100" b="1" dirty="0">
                <a:latin typeface="Calibri"/>
                <a:cs typeface="Calibri"/>
              </a:rPr>
              <a:t>to</a:t>
            </a:r>
            <a:r>
              <a:rPr sz="3100" b="1" spc="-50" dirty="0">
                <a:latin typeface="Calibri"/>
                <a:cs typeface="Calibri"/>
              </a:rPr>
              <a:t> </a:t>
            </a:r>
            <a:r>
              <a:rPr sz="3100" b="1" spc="-10" dirty="0">
                <a:latin typeface="Calibri"/>
                <a:cs typeface="Calibri"/>
              </a:rPr>
              <a:t>create</a:t>
            </a:r>
            <a:r>
              <a:rPr sz="3100" b="1" spc="-55" dirty="0">
                <a:latin typeface="Calibri"/>
                <a:cs typeface="Calibri"/>
              </a:rPr>
              <a:t> </a:t>
            </a:r>
            <a:r>
              <a:rPr sz="3100" b="1" spc="-25" dirty="0">
                <a:latin typeface="Calibri"/>
                <a:cs typeface="Calibri"/>
              </a:rPr>
              <a:t>and</a:t>
            </a:r>
            <a:endParaRPr sz="3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100" b="1" dirty="0">
                <a:latin typeface="Calibri"/>
                <a:cs typeface="Calibri"/>
              </a:rPr>
              <a:t>manage</a:t>
            </a:r>
            <a:r>
              <a:rPr sz="3100" b="1" spc="-125" dirty="0">
                <a:latin typeface="Calibri"/>
                <a:cs typeface="Calibri"/>
              </a:rPr>
              <a:t> </a:t>
            </a:r>
            <a:r>
              <a:rPr sz="3100" b="1" spc="-10" dirty="0">
                <a:latin typeface="Calibri"/>
                <a:cs typeface="Calibri"/>
              </a:rPr>
              <a:t>culture”</a:t>
            </a:r>
            <a:endParaRPr sz="3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4747" y="1298511"/>
            <a:ext cx="2301493" cy="276174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8" name="Rectangle 7"/>
          <p:cNvSpPr/>
          <p:nvPr/>
        </p:nvSpPr>
        <p:spPr>
          <a:xfrm>
            <a:off x="7467600" y="-1330"/>
            <a:ext cx="1676400" cy="66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7"/>
            <a:ext cx="9144000" cy="5126990"/>
          </a:xfrm>
          <a:custGeom>
            <a:avLst/>
            <a:gdLst/>
            <a:ahLst/>
            <a:cxnLst/>
            <a:rect l="l" t="t" r="r" b="b"/>
            <a:pathLst>
              <a:path w="9144000" h="5126990">
                <a:moveTo>
                  <a:pt x="9144000" y="0"/>
                </a:moveTo>
                <a:lnTo>
                  <a:pt x="0" y="0"/>
                </a:lnTo>
                <a:lnTo>
                  <a:pt x="0" y="5126863"/>
                </a:lnTo>
                <a:lnTo>
                  <a:pt x="9144000" y="5126863"/>
                </a:lnTo>
                <a:lnTo>
                  <a:pt x="9144000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1641" y="2264740"/>
            <a:ext cx="4219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7.</a:t>
            </a:r>
            <a:r>
              <a:rPr sz="3600" spc="-40" dirty="0"/>
              <a:t> </a:t>
            </a:r>
            <a:r>
              <a:rPr sz="3600" dirty="0"/>
              <a:t>Project</a:t>
            </a:r>
            <a:r>
              <a:rPr sz="3600" spc="-15" dirty="0"/>
              <a:t> </a:t>
            </a:r>
            <a:r>
              <a:rPr sz="3600" dirty="0"/>
              <a:t>Life</a:t>
            </a:r>
            <a:r>
              <a:rPr sz="3600" spc="-35" dirty="0"/>
              <a:t> </a:t>
            </a:r>
            <a:r>
              <a:rPr sz="3600" spc="-10" dirty="0"/>
              <a:t>Cycle</a:t>
            </a:r>
            <a:endParaRPr sz="3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spc="-10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53515"/>
            <a:ext cx="8004175" cy="34524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97790" indent="-342265">
              <a:lnSpc>
                <a:spcPts val="2590"/>
              </a:lnSpc>
              <a:spcBef>
                <a:spcPts val="42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A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project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life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cycle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collection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phases.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It </a:t>
            </a:r>
            <a:r>
              <a:rPr sz="2400" spc="-25" dirty="0">
                <a:latin typeface="Segoe UI"/>
                <a:cs typeface="Segoe UI"/>
              </a:rPr>
              <a:t>is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performing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organizations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or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departments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project methodology.</a:t>
            </a:r>
            <a:endParaRPr sz="2400">
              <a:latin typeface="Segoe UI"/>
              <a:cs typeface="Segoe UI"/>
            </a:endParaRPr>
          </a:p>
          <a:p>
            <a:pPr marL="756285" marR="735965" indent="-287020">
              <a:lnSpc>
                <a:spcPts val="216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2000" spc="-50" dirty="0">
                <a:solidFill>
                  <a:srgbClr val="E36C09"/>
                </a:solidFill>
                <a:latin typeface="Arial"/>
                <a:cs typeface="Arial"/>
              </a:rPr>
              <a:t>–</a:t>
            </a:r>
            <a:r>
              <a:rPr sz="2000" dirty="0">
                <a:solidFill>
                  <a:srgbClr val="E36C09"/>
                </a:solidFill>
                <a:latin typeface="Arial"/>
                <a:cs typeface="Arial"/>
              </a:rPr>
              <a:t>	</a:t>
            </a:r>
            <a:r>
              <a:rPr sz="2000" dirty="0">
                <a:latin typeface="Segoe UI"/>
                <a:cs typeface="Segoe UI"/>
              </a:rPr>
              <a:t>Ex: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Software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development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phases: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Requirement -</a:t>
            </a:r>
            <a:r>
              <a:rPr sz="2000" spc="-50" dirty="0">
                <a:latin typeface="Segoe UI"/>
                <a:cs typeface="Segoe UI"/>
              </a:rPr>
              <a:t>&gt; </a:t>
            </a:r>
            <a:r>
              <a:rPr sz="2000" dirty="0">
                <a:latin typeface="Segoe UI"/>
                <a:cs typeface="Segoe UI"/>
              </a:rPr>
              <a:t>Design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-&gt;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Implement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-&gt;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Test </a:t>
            </a:r>
            <a:r>
              <a:rPr sz="2000" dirty="0">
                <a:latin typeface="Segoe UI"/>
                <a:cs typeface="Segoe UI"/>
              </a:rPr>
              <a:t>-&gt;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Deployment</a:t>
            </a:r>
            <a:endParaRPr sz="2000">
              <a:latin typeface="Segoe UI"/>
              <a:cs typeface="Segoe UI"/>
            </a:endParaRPr>
          </a:p>
          <a:p>
            <a:pPr marL="355600" marR="214629" indent="-342900" algn="just">
              <a:lnSpc>
                <a:spcPts val="2590"/>
              </a:lnSpc>
              <a:spcBef>
                <a:spcPts val="585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Segoe UI"/>
                <a:cs typeface="Segoe UI"/>
              </a:rPr>
              <a:t>Project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phase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collection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logically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related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project </a:t>
            </a:r>
            <a:r>
              <a:rPr sz="2400" dirty="0">
                <a:latin typeface="Segoe UI"/>
                <a:cs typeface="Segoe UI"/>
              </a:rPr>
              <a:t>activities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that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results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one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or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more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deliverables.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These </a:t>
            </a:r>
            <a:r>
              <a:rPr sz="2400" dirty="0">
                <a:latin typeface="Segoe UI"/>
                <a:cs typeface="Segoe UI"/>
              </a:rPr>
              <a:t>are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industry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specific.</a:t>
            </a:r>
            <a:endParaRPr sz="2400">
              <a:latin typeface="Segoe UI"/>
              <a:cs typeface="Segoe UI"/>
            </a:endParaRPr>
          </a:p>
          <a:p>
            <a:pPr marL="355600" indent="-342900" algn="just">
              <a:lnSpc>
                <a:spcPts val="2735"/>
              </a:lnSpc>
              <a:spcBef>
                <a:spcPts val="254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Segoe UI"/>
                <a:cs typeface="Segoe UI"/>
              </a:rPr>
              <a:t>Project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Management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Process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–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what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you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need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to</a:t>
            </a:r>
            <a:endParaRPr sz="2400">
              <a:latin typeface="Segoe UI"/>
              <a:cs typeface="Segoe UI"/>
            </a:endParaRPr>
          </a:p>
          <a:p>
            <a:pPr marL="355600" algn="just">
              <a:lnSpc>
                <a:spcPts val="2735"/>
              </a:lnSpc>
            </a:pPr>
            <a:r>
              <a:rPr sz="2400" dirty="0">
                <a:latin typeface="Segoe UI"/>
                <a:cs typeface="Segoe UI"/>
              </a:rPr>
              <a:t>mange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work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95216"/>
            <a:ext cx="6659880" cy="16357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Plan</a:t>
            </a:r>
            <a:r>
              <a:rPr sz="2400" spc="-10" dirty="0">
                <a:latin typeface="Segoe UI"/>
                <a:cs typeface="Segoe UI"/>
              </a:rPr>
              <a:t> Driven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Predictive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life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cycle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(Waterfall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or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traditional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life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cycle)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Change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Driven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Iterative,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incremental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or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adaptive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life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cycle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625" y="2501633"/>
            <a:ext cx="8678799" cy="206832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434" y="1332014"/>
            <a:ext cx="8727440" cy="3263265"/>
            <a:chOff x="174434" y="1332014"/>
            <a:chExt cx="8727440" cy="3263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434" y="1332014"/>
              <a:ext cx="5337937" cy="32631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2307" y="1929911"/>
              <a:ext cx="3389150" cy="210965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750" y="118998"/>
            <a:ext cx="16694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100"/>
              </a:spcBef>
              <a:buChar char="&gt;"/>
              <a:tabLst>
                <a:tab pos="313690" algn="l"/>
              </a:tabLst>
            </a:pPr>
            <a:r>
              <a:rPr sz="2400" spc="-10" dirty="0"/>
              <a:t>Overview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840104"/>
            <a:ext cx="2174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Segoe UI"/>
                <a:cs typeface="Segoe UI"/>
              </a:rPr>
              <a:t>Characteristic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spc="-1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342326"/>
            <a:ext cx="5448394" cy="34052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840104"/>
            <a:ext cx="7064375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Phase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phase</a:t>
            </a:r>
            <a:r>
              <a:rPr sz="2400" spc="-10" dirty="0">
                <a:latin typeface="Segoe UI"/>
                <a:cs typeface="Segoe UI"/>
              </a:rPr>
              <a:t> relationship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5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</a:pPr>
            <a:r>
              <a:rPr sz="2400" b="1" spc="-10" dirty="0">
                <a:latin typeface="Segoe UI"/>
                <a:cs typeface="Segoe UI"/>
              </a:rPr>
              <a:t>Sequential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448427" y="3601618"/>
            <a:ext cx="1793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Segoe UI"/>
                <a:cs typeface="Segoe UI"/>
              </a:rPr>
              <a:t>Overlapping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18122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95"/>
              </a:spcBef>
              <a:buChar char="&gt;"/>
              <a:tabLst>
                <a:tab pos="353060" algn="l"/>
              </a:tabLst>
            </a:pPr>
            <a:r>
              <a:rPr b="0" spc="-10" dirty="0">
                <a:latin typeface="Nirmala UI"/>
                <a:cs typeface="Nirmala UI"/>
              </a:rPr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0194" y="1175130"/>
            <a:ext cx="2491105" cy="1504950"/>
            <a:chOff x="790194" y="1175130"/>
            <a:chExt cx="2491105" cy="1504950"/>
          </a:xfrm>
        </p:grpSpPr>
        <p:sp>
          <p:nvSpPr>
            <p:cNvPr id="4" name="object 4"/>
            <p:cNvSpPr/>
            <p:nvPr/>
          </p:nvSpPr>
          <p:spPr>
            <a:xfrm>
              <a:off x="802894" y="1187830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2465197" y="0"/>
                  </a:moveTo>
                  <a:lnTo>
                    <a:pt x="0" y="0"/>
                  </a:lnTo>
                  <a:lnTo>
                    <a:pt x="0" y="1479169"/>
                  </a:lnTo>
                  <a:lnTo>
                    <a:pt x="2465197" y="1479169"/>
                  </a:lnTo>
                  <a:lnTo>
                    <a:pt x="246519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2894" y="1187830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0" y="1479169"/>
                  </a:moveTo>
                  <a:lnTo>
                    <a:pt x="2465197" y="1479169"/>
                  </a:lnTo>
                  <a:lnTo>
                    <a:pt x="2465197" y="0"/>
                  </a:lnTo>
                  <a:lnTo>
                    <a:pt x="0" y="0"/>
                  </a:lnTo>
                  <a:lnTo>
                    <a:pt x="0" y="147916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2894" y="1187830"/>
            <a:ext cx="2465705" cy="14795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725170" marR="531495" indent="-18796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Has</a:t>
            </a:r>
            <a:r>
              <a:rPr sz="2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unique purpose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01897" y="1175130"/>
            <a:ext cx="2491105" cy="1504950"/>
            <a:chOff x="3501897" y="1175130"/>
            <a:chExt cx="2491105" cy="1504950"/>
          </a:xfrm>
        </p:grpSpPr>
        <p:sp>
          <p:nvSpPr>
            <p:cNvPr id="8" name="object 8"/>
            <p:cNvSpPr/>
            <p:nvPr/>
          </p:nvSpPr>
          <p:spPr>
            <a:xfrm>
              <a:off x="3514597" y="1187830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2465197" y="0"/>
                  </a:moveTo>
                  <a:lnTo>
                    <a:pt x="0" y="0"/>
                  </a:lnTo>
                  <a:lnTo>
                    <a:pt x="0" y="1479169"/>
                  </a:lnTo>
                  <a:lnTo>
                    <a:pt x="2465197" y="1479169"/>
                  </a:lnTo>
                  <a:lnTo>
                    <a:pt x="2465197" y="0"/>
                  </a:lnTo>
                  <a:close/>
                </a:path>
              </a:pathLst>
            </a:custGeom>
            <a:solidFill>
              <a:srgbClr val="BE6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14597" y="1187830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0" y="1479169"/>
                  </a:moveTo>
                  <a:lnTo>
                    <a:pt x="2465197" y="1479169"/>
                  </a:lnTo>
                  <a:lnTo>
                    <a:pt x="2465197" y="0"/>
                  </a:lnTo>
                  <a:lnTo>
                    <a:pt x="0" y="0"/>
                  </a:lnTo>
                  <a:lnTo>
                    <a:pt x="0" y="147916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14597" y="1187830"/>
            <a:ext cx="2465705" cy="147955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2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2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temporary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13602" y="1175130"/>
            <a:ext cx="2491105" cy="1504950"/>
            <a:chOff x="6213602" y="1175130"/>
            <a:chExt cx="2491105" cy="1504950"/>
          </a:xfrm>
        </p:grpSpPr>
        <p:sp>
          <p:nvSpPr>
            <p:cNvPr id="12" name="object 12"/>
            <p:cNvSpPr/>
            <p:nvPr/>
          </p:nvSpPr>
          <p:spPr>
            <a:xfrm>
              <a:off x="6226302" y="1187830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2465197" y="0"/>
                  </a:moveTo>
                  <a:lnTo>
                    <a:pt x="0" y="0"/>
                  </a:lnTo>
                  <a:lnTo>
                    <a:pt x="0" y="1479169"/>
                  </a:lnTo>
                  <a:lnTo>
                    <a:pt x="2465197" y="1479169"/>
                  </a:lnTo>
                  <a:lnTo>
                    <a:pt x="2465197" y="0"/>
                  </a:lnTo>
                  <a:close/>
                </a:path>
              </a:pathLst>
            </a:custGeom>
            <a:solidFill>
              <a:srgbClr val="BD8D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26302" y="1187830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0" y="1479169"/>
                  </a:moveTo>
                  <a:lnTo>
                    <a:pt x="2465197" y="1479169"/>
                  </a:lnTo>
                  <a:lnTo>
                    <a:pt x="2465197" y="0"/>
                  </a:lnTo>
                  <a:lnTo>
                    <a:pt x="0" y="0"/>
                  </a:lnTo>
                  <a:lnTo>
                    <a:pt x="0" y="147916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26302" y="1187830"/>
            <a:ext cx="2465705" cy="14795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530860" marR="520700" indent="1270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Progressive elaboration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90194" y="2900743"/>
            <a:ext cx="2491105" cy="1504950"/>
            <a:chOff x="790194" y="2900743"/>
            <a:chExt cx="2491105" cy="1504950"/>
          </a:xfrm>
        </p:grpSpPr>
        <p:sp>
          <p:nvSpPr>
            <p:cNvPr id="16" name="object 16"/>
            <p:cNvSpPr/>
            <p:nvPr/>
          </p:nvSpPr>
          <p:spPr>
            <a:xfrm>
              <a:off x="802894" y="2913443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2465197" y="0"/>
                  </a:moveTo>
                  <a:lnTo>
                    <a:pt x="0" y="0"/>
                  </a:lnTo>
                  <a:lnTo>
                    <a:pt x="0" y="1479169"/>
                  </a:lnTo>
                  <a:lnTo>
                    <a:pt x="2465197" y="1479169"/>
                  </a:lnTo>
                  <a:lnTo>
                    <a:pt x="2465197" y="0"/>
                  </a:lnTo>
                  <a:close/>
                </a:path>
              </a:pathLst>
            </a:custGeom>
            <a:solidFill>
              <a:srgbClr val="BCA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2894" y="2913443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0" y="1479169"/>
                  </a:moveTo>
                  <a:lnTo>
                    <a:pt x="2465197" y="1479169"/>
                  </a:lnTo>
                  <a:lnTo>
                    <a:pt x="2465197" y="0"/>
                  </a:lnTo>
                  <a:lnTo>
                    <a:pt x="0" y="0"/>
                  </a:lnTo>
                  <a:lnTo>
                    <a:pt x="0" y="1479169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02894" y="2913443"/>
            <a:ext cx="2465705" cy="147955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285115" marR="277495" indent="-635" algn="ctr">
              <a:lnSpc>
                <a:spcPct val="99800"/>
              </a:lnSpc>
              <a:spcBef>
                <a:spcPts val="1760"/>
              </a:spcBef>
            </a:pP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Requires Resources</a:t>
            </a:r>
            <a:r>
              <a:rPr sz="2200" spc="-1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Segoe UI"/>
                <a:cs typeface="Segoe UI"/>
              </a:rPr>
              <a:t>from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various</a:t>
            </a:r>
            <a:r>
              <a:rPr sz="220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areas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1897" y="2900743"/>
            <a:ext cx="2491105" cy="1504950"/>
            <a:chOff x="3501897" y="2900743"/>
            <a:chExt cx="2491105" cy="1504950"/>
          </a:xfrm>
        </p:grpSpPr>
        <p:sp>
          <p:nvSpPr>
            <p:cNvPr id="20" name="object 20"/>
            <p:cNvSpPr/>
            <p:nvPr/>
          </p:nvSpPr>
          <p:spPr>
            <a:xfrm>
              <a:off x="3514597" y="2913443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2465197" y="0"/>
                  </a:moveTo>
                  <a:lnTo>
                    <a:pt x="0" y="0"/>
                  </a:lnTo>
                  <a:lnTo>
                    <a:pt x="0" y="1479169"/>
                  </a:lnTo>
                  <a:lnTo>
                    <a:pt x="2465197" y="1479169"/>
                  </a:lnTo>
                  <a:lnTo>
                    <a:pt x="2465197" y="0"/>
                  </a:lnTo>
                  <a:close/>
                </a:path>
              </a:pathLst>
            </a:custGeom>
            <a:solidFill>
              <a:srgbClr val="B5BB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14597" y="2913443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0" y="1479169"/>
                  </a:moveTo>
                  <a:lnTo>
                    <a:pt x="2465197" y="1479169"/>
                  </a:lnTo>
                  <a:lnTo>
                    <a:pt x="2465197" y="0"/>
                  </a:lnTo>
                  <a:lnTo>
                    <a:pt x="0" y="0"/>
                  </a:lnTo>
                  <a:lnTo>
                    <a:pt x="0" y="147916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514597" y="2913443"/>
            <a:ext cx="2465705" cy="147955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490855" marR="483234" indent="-1905" algn="ctr">
              <a:lnSpc>
                <a:spcPct val="99800"/>
              </a:lnSpc>
              <a:spcBef>
                <a:spcPts val="1760"/>
              </a:spcBef>
            </a:pP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Initiate</a:t>
            </a:r>
            <a:r>
              <a:rPr sz="2200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Segoe UI"/>
                <a:cs typeface="Segoe UI"/>
              </a:rPr>
              <a:t>by </a:t>
            </a:r>
            <a:r>
              <a:rPr sz="2200" dirty="0">
                <a:solidFill>
                  <a:srgbClr val="FFFFFF"/>
                </a:solidFill>
                <a:latin typeface="Segoe UI"/>
                <a:cs typeface="Segoe UI"/>
              </a:rPr>
              <a:t>customer</a:t>
            </a:r>
            <a:r>
              <a:rPr sz="2200" spc="-1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Segoe UI"/>
                <a:cs typeface="Segoe UI"/>
              </a:rPr>
              <a:t>or </a:t>
            </a: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Sponsor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213602" y="2900743"/>
            <a:ext cx="2491105" cy="1504950"/>
            <a:chOff x="6213602" y="2900743"/>
            <a:chExt cx="2491105" cy="1504950"/>
          </a:xfrm>
        </p:grpSpPr>
        <p:sp>
          <p:nvSpPr>
            <p:cNvPr id="24" name="object 24"/>
            <p:cNvSpPr/>
            <p:nvPr/>
          </p:nvSpPr>
          <p:spPr>
            <a:xfrm>
              <a:off x="6226302" y="2913443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2465197" y="0"/>
                  </a:moveTo>
                  <a:lnTo>
                    <a:pt x="0" y="0"/>
                  </a:lnTo>
                  <a:lnTo>
                    <a:pt x="0" y="1479169"/>
                  </a:lnTo>
                  <a:lnTo>
                    <a:pt x="2465197" y="1479169"/>
                  </a:lnTo>
                  <a:lnTo>
                    <a:pt x="2465197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26302" y="2913443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0" y="1479169"/>
                  </a:moveTo>
                  <a:lnTo>
                    <a:pt x="2465197" y="1479169"/>
                  </a:lnTo>
                  <a:lnTo>
                    <a:pt x="2465197" y="0"/>
                  </a:lnTo>
                  <a:lnTo>
                    <a:pt x="0" y="0"/>
                  </a:lnTo>
                  <a:lnTo>
                    <a:pt x="0" y="147916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26302" y="2913443"/>
            <a:ext cx="2465705" cy="14795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Times New Roman"/>
              <a:cs typeface="Times New Roman"/>
            </a:endParaRPr>
          </a:p>
          <a:p>
            <a:pPr marL="521970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Segoe UI"/>
                <a:cs typeface="Segoe UI"/>
              </a:rPr>
              <a:t>Uncertainty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7968" y="2041439"/>
            <a:ext cx="6250229" cy="192576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750" y="86994"/>
            <a:ext cx="5234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Project</a:t>
            </a:r>
            <a:r>
              <a:rPr spc="-130" dirty="0"/>
              <a:t> </a:t>
            </a:r>
            <a:r>
              <a:rPr dirty="0"/>
              <a:t>Management</a:t>
            </a:r>
            <a:r>
              <a:rPr spc="-11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10540" y="990091"/>
            <a:ext cx="8056880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400" dirty="0">
                <a:latin typeface="Segoe UI"/>
                <a:cs typeface="Segoe UI"/>
              </a:rPr>
              <a:t>A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management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process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group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(process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group)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-20" dirty="0">
                <a:latin typeface="Segoe UI"/>
                <a:cs typeface="Segoe UI"/>
              </a:rPr>
              <a:t> what </a:t>
            </a:r>
            <a:r>
              <a:rPr sz="2400" dirty="0">
                <a:latin typeface="Segoe UI"/>
                <a:cs typeface="Segoe UI"/>
              </a:rPr>
              <a:t>you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need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manage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 </a:t>
            </a:r>
            <a:r>
              <a:rPr sz="2400" spc="-20" dirty="0">
                <a:latin typeface="Segoe UI"/>
                <a:cs typeface="Segoe UI"/>
              </a:rPr>
              <a:t>work</a:t>
            </a:r>
            <a:endParaRPr sz="2400">
              <a:latin typeface="Segoe UI"/>
              <a:cs typeface="Segoe UI"/>
            </a:endParaRPr>
          </a:p>
          <a:p>
            <a:pPr marL="380365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400" dirty="0">
                <a:latin typeface="Segoe UI"/>
                <a:cs typeface="Segoe UI"/>
              </a:rPr>
              <a:t>In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PMBOK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5</a:t>
            </a:r>
            <a:r>
              <a:rPr sz="2400" spc="-37" baseline="24305" dirty="0">
                <a:latin typeface="Segoe UI"/>
                <a:cs typeface="Segoe UI"/>
              </a:rPr>
              <a:t>th</a:t>
            </a:r>
            <a:endParaRPr sz="2400" baseline="24305">
              <a:latin typeface="Segoe UI"/>
              <a:cs typeface="Segoe UI"/>
            </a:endParaRPr>
          </a:p>
          <a:p>
            <a:pPr marL="781685" lvl="1" indent="-28702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781685" algn="l"/>
                <a:tab pos="782320" algn="l"/>
              </a:tabLst>
            </a:pPr>
            <a:r>
              <a:rPr sz="2000" spc="-10" dirty="0">
                <a:latin typeface="Segoe UI"/>
                <a:cs typeface="Segoe UI"/>
              </a:rPr>
              <a:t>Initiating</a:t>
            </a:r>
            <a:endParaRPr sz="2000">
              <a:latin typeface="Segoe UI"/>
              <a:cs typeface="Segoe UI"/>
            </a:endParaRPr>
          </a:p>
          <a:p>
            <a:pPr marL="781685" lvl="1" indent="-28702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781685" algn="l"/>
                <a:tab pos="782320" algn="l"/>
              </a:tabLst>
            </a:pPr>
            <a:r>
              <a:rPr sz="2000" spc="-10" dirty="0">
                <a:latin typeface="Segoe UI"/>
                <a:cs typeface="Segoe UI"/>
              </a:rPr>
              <a:t>Planning</a:t>
            </a:r>
            <a:endParaRPr sz="2000">
              <a:latin typeface="Segoe UI"/>
              <a:cs typeface="Segoe UI"/>
            </a:endParaRPr>
          </a:p>
          <a:p>
            <a:pPr marL="7816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81685" algn="l"/>
                <a:tab pos="782320" algn="l"/>
              </a:tabLst>
            </a:pPr>
            <a:r>
              <a:rPr sz="2000" spc="-10" dirty="0">
                <a:latin typeface="Segoe UI"/>
                <a:cs typeface="Segoe UI"/>
              </a:rPr>
              <a:t>Executing</a:t>
            </a:r>
            <a:endParaRPr sz="2000">
              <a:latin typeface="Segoe UI"/>
              <a:cs typeface="Segoe UI"/>
            </a:endParaRPr>
          </a:p>
          <a:p>
            <a:pPr marL="7816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81685" algn="l"/>
                <a:tab pos="782320" algn="l"/>
              </a:tabLst>
            </a:pPr>
            <a:r>
              <a:rPr sz="2000" dirty="0">
                <a:latin typeface="Segoe UI"/>
                <a:cs typeface="Segoe UI"/>
              </a:rPr>
              <a:t>Monitoring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Controlling</a:t>
            </a:r>
            <a:endParaRPr sz="2000">
              <a:latin typeface="Segoe UI"/>
              <a:cs typeface="Segoe UI"/>
            </a:endParaRPr>
          </a:p>
          <a:p>
            <a:pPr marL="7816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81685" algn="l"/>
                <a:tab pos="782320" algn="l"/>
              </a:tabLst>
            </a:pPr>
            <a:r>
              <a:rPr sz="2000" spc="-10" dirty="0">
                <a:latin typeface="Segoe UI"/>
                <a:cs typeface="Segoe UI"/>
              </a:rPr>
              <a:t>Closing</a:t>
            </a:r>
            <a:endParaRPr sz="2000">
              <a:latin typeface="Segoe UI"/>
              <a:cs typeface="Segoe UI"/>
            </a:endParaRPr>
          </a:p>
          <a:p>
            <a:pPr marL="380365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400" dirty="0">
                <a:latin typeface="Segoe UI"/>
                <a:cs typeface="Segoe UI"/>
              </a:rPr>
              <a:t>Compare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with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Life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Cycle?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7"/>
            <a:ext cx="9144000" cy="5126990"/>
          </a:xfrm>
          <a:custGeom>
            <a:avLst/>
            <a:gdLst/>
            <a:ahLst/>
            <a:cxnLst/>
            <a:rect l="l" t="t" r="r" b="b"/>
            <a:pathLst>
              <a:path w="9144000" h="5126990">
                <a:moveTo>
                  <a:pt x="9144000" y="0"/>
                </a:moveTo>
                <a:lnTo>
                  <a:pt x="0" y="0"/>
                </a:lnTo>
                <a:lnTo>
                  <a:pt x="0" y="5126863"/>
                </a:lnTo>
                <a:lnTo>
                  <a:pt x="9144000" y="5126863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8885" y="2264740"/>
            <a:ext cx="41236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8.</a:t>
            </a:r>
            <a:r>
              <a:rPr sz="3600" spc="-35" dirty="0"/>
              <a:t> </a:t>
            </a:r>
            <a:r>
              <a:rPr sz="3600" dirty="0"/>
              <a:t>Project</a:t>
            </a:r>
            <a:r>
              <a:rPr sz="3600" spc="-15" dirty="0"/>
              <a:t> </a:t>
            </a:r>
            <a:r>
              <a:rPr sz="3600" spc="-10" dirty="0"/>
              <a:t>Elements</a:t>
            </a:r>
            <a:endParaRPr sz="36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50" y="86994"/>
            <a:ext cx="3549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Project</a:t>
            </a:r>
            <a:r>
              <a:rPr spc="-80" dirty="0"/>
              <a:t> </a:t>
            </a:r>
            <a:r>
              <a:rPr spc="-10" dirty="0"/>
              <a:t>Constraints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61768"/>
            <a:ext cx="9143999" cy="25090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project</a:t>
            </a:r>
            <a:r>
              <a:rPr spc="-5" dirty="0"/>
              <a:t> </a:t>
            </a:r>
            <a:r>
              <a:rPr dirty="0"/>
              <a:t>constraints</a:t>
            </a:r>
            <a:r>
              <a:rPr spc="10" dirty="0"/>
              <a:t> </a:t>
            </a:r>
            <a:r>
              <a:rPr dirty="0"/>
              <a:t>are</a:t>
            </a:r>
            <a:r>
              <a:rPr spc="-15" dirty="0"/>
              <a:t> </a:t>
            </a:r>
            <a:r>
              <a:rPr dirty="0"/>
              <a:t>similar</a:t>
            </a:r>
            <a:r>
              <a:rPr spc="2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6</a:t>
            </a:r>
            <a:r>
              <a:rPr spc="-5" dirty="0"/>
              <a:t> </a:t>
            </a:r>
            <a:r>
              <a:rPr dirty="0"/>
              <a:t>legged</a:t>
            </a:r>
            <a:r>
              <a:rPr spc="-15" dirty="0"/>
              <a:t> </a:t>
            </a:r>
            <a:r>
              <a:rPr spc="-10" dirty="0"/>
              <a:t>robot. </a:t>
            </a:r>
            <a:r>
              <a:rPr dirty="0"/>
              <a:t>Each</a:t>
            </a:r>
            <a:r>
              <a:rPr spc="5" dirty="0"/>
              <a:t> </a:t>
            </a:r>
            <a:r>
              <a:rPr dirty="0"/>
              <a:t>leg</a:t>
            </a:r>
            <a:r>
              <a:rPr spc="-15" dirty="0"/>
              <a:t> </a:t>
            </a:r>
            <a:r>
              <a:rPr dirty="0"/>
              <a:t>represents</a:t>
            </a:r>
            <a:r>
              <a:rPr spc="-5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constraint,</a:t>
            </a:r>
            <a:r>
              <a:rPr spc="2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an</a:t>
            </a:r>
            <a:r>
              <a:rPr spc="5" dirty="0"/>
              <a:t> </a:t>
            </a:r>
            <a:r>
              <a:rPr dirty="0"/>
              <a:t>issue</a:t>
            </a:r>
            <a:r>
              <a:rPr spc="-15" dirty="0"/>
              <a:t> </a:t>
            </a:r>
            <a:r>
              <a:rPr dirty="0"/>
              <a:t>with</a:t>
            </a:r>
            <a:r>
              <a:rPr spc="-5" dirty="0"/>
              <a:t> </a:t>
            </a:r>
            <a:r>
              <a:rPr dirty="0"/>
              <a:t>any</a:t>
            </a:r>
            <a:r>
              <a:rPr spc="10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constraints</a:t>
            </a:r>
            <a:r>
              <a:rPr spc="-5" dirty="0"/>
              <a:t> </a:t>
            </a:r>
            <a:r>
              <a:rPr dirty="0"/>
              <a:t>may</a:t>
            </a:r>
            <a:r>
              <a:rPr spc="-15" dirty="0"/>
              <a:t> </a:t>
            </a:r>
            <a:r>
              <a:rPr dirty="0"/>
              <a:t>impact</a:t>
            </a:r>
            <a:r>
              <a:rPr spc="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entire </a:t>
            </a:r>
            <a:r>
              <a:rPr spc="-10" dirty="0"/>
              <a:t>project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50" y="86994"/>
            <a:ext cx="3661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Project</a:t>
            </a:r>
            <a:r>
              <a:rPr spc="-80" dirty="0"/>
              <a:t> </a:t>
            </a:r>
            <a:r>
              <a:rPr spc="-10" dirty="0"/>
              <a:t>Stakeholder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57505" indent="-34353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/>
              <a:t>Stakeholder</a:t>
            </a:r>
            <a:r>
              <a:rPr spc="-3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dirty="0"/>
              <a:t>individual,</a:t>
            </a:r>
            <a:r>
              <a:rPr spc="15" dirty="0"/>
              <a:t> </a:t>
            </a:r>
            <a:r>
              <a:rPr dirty="0"/>
              <a:t>group,</a:t>
            </a:r>
            <a:r>
              <a:rPr spc="-20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organization</a:t>
            </a:r>
            <a:r>
              <a:rPr spc="40" dirty="0"/>
              <a:t> </a:t>
            </a:r>
            <a:r>
              <a:rPr spc="-25" dirty="0"/>
              <a:t>who </a:t>
            </a:r>
            <a:r>
              <a:rPr dirty="0"/>
              <a:t>may</a:t>
            </a:r>
            <a:r>
              <a:rPr spc="-25" dirty="0"/>
              <a:t> </a:t>
            </a:r>
            <a:r>
              <a:rPr dirty="0"/>
              <a:t>affect,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affected</a:t>
            </a:r>
            <a:r>
              <a:rPr spc="-35" dirty="0"/>
              <a:t> </a:t>
            </a:r>
            <a:r>
              <a:rPr dirty="0"/>
              <a:t>by</a:t>
            </a:r>
            <a:r>
              <a:rPr spc="-10" dirty="0"/>
              <a:t> </a:t>
            </a:r>
            <a:r>
              <a:rPr dirty="0"/>
              <a:t>outcome</a:t>
            </a:r>
            <a:r>
              <a:rPr spc="10" dirty="0"/>
              <a:t> </a:t>
            </a:r>
            <a:r>
              <a:rPr dirty="0"/>
              <a:t>of a</a:t>
            </a:r>
            <a:r>
              <a:rPr spc="-15" dirty="0"/>
              <a:t> </a:t>
            </a:r>
            <a:r>
              <a:rPr spc="-10" dirty="0"/>
              <a:t>project.</a:t>
            </a: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May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actively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involved in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project</a:t>
            </a:r>
            <a:endParaRPr sz="2000">
              <a:latin typeface="Segoe UI"/>
              <a:cs typeface="Segoe U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May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have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interests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may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positively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or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negatively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affected</a:t>
            </a:r>
            <a:r>
              <a:rPr sz="2000" spc="-25" dirty="0">
                <a:latin typeface="Segoe UI"/>
                <a:cs typeface="Segoe UI"/>
              </a:rPr>
              <a:t> by </a:t>
            </a:r>
            <a:r>
              <a:rPr sz="2000" dirty="0">
                <a:latin typeface="Segoe UI"/>
                <a:cs typeface="Segoe UI"/>
              </a:rPr>
              <a:t>outcome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project.</a:t>
            </a:r>
            <a:endParaRPr sz="2000">
              <a:latin typeface="Segoe UI"/>
              <a:cs typeface="Segoe UI"/>
            </a:endParaRPr>
          </a:p>
          <a:p>
            <a:pPr marL="756285" marR="582295" lvl="1" indent="-28702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Different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stakeholders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may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have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competing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expectations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that </a:t>
            </a:r>
            <a:r>
              <a:rPr sz="2000" dirty="0">
                <a:latin typeface="Segoe UI"/>
                <a:cs typeface="Segoe UI"/>
              </a:rPr>
              <a:t>might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create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conflicts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within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 </a:t>
            </a:r>
            <a:r>
              <a:rPr sz="2000" spc="-10" dirty="0">
                <a:latin typeface="Segoe UI"/>
                <a:cs typeface="Segoe UI"/>
              </a:rPr>
              <a:t>project</a:t>
            </a:r>
            <a:endParaRPr sz="20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7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/>
              <a:t>Stakeholders</a:t>
            </a:r>
            <a:r>
              <a:rPr spc="-55" dirty="0"/>
              <a:t> </a:t>
            </a:r>
            <a:r>
              <a:rPr dirty="0"/>
              <a:t>identification is</a:t>
            </a:r>
            <a:r>
              <a:rPr spc="-3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continuous</a:t>
            </a:r>
            <a:r>
              <a:rPr spc="5" dirty="0"/>
              <a:t> </a:t>
            </a:r>
            <a:r>
              <a:rPr spc="-10" dirty="0"/>
              <a:t>process.</a:t>
            </a: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/>
              <a:t>Stakeholder</a:t>
            </a:r>
            <a:r>
              <a:rPr spc="-35" dirty="0"/>
              <a:t> </a:t>
            </a:r>
            <a:r>
              <a:rPr dirty="0"/>
              <a:t>has</a:t>
            </a:r>
            <a:r>
              <a:rPr spc="-30" dirty="0"/>
              <a:t> </a:t>
            </a:r>
            <a:r>
              <a:rPr dirty="0"/>
              <a:t>varying</a:t>
            </a:r>
            <a:r>
              <a:rPr spc="-20" dirty="0"/>
              <a:t> </a:t>
            </a:r>
            <a:r>
              <a:rPr dirty="0"/>
              <a:t>level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responsibility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9" y="0"/>
            <a:ext cx="8950748" cy="7212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065" y="86994"/>
            <a:ext cx="3657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Project</a:t>
            </a:r>
            <a:r>
              <a:rPr spc="-85" dirty="0"/>
              <a:t> </a:t>
            </a:r>
            <a:r>
              <a:rPr spc="-10" dirty="0"/>
              <a:t>Stakeholder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753757"/>
            <a:ext cx="6858000" cy="396963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7" name="Rectangle 6"/>
          <p:cNvSpPr/>
          <p:nvPr/>
        </p:nvSpPr>
        <p:spPr>
          <a:xfrm>
            <a:off x="7467600" y="0"/>
            <a:ext cx="1676400" cy="753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2406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95"/>
              </a:spcBef>
              <a:buChar char="&gt;"/>
              <a:tabLst>
                <a:tab pos="353060" algn="l"/>
              </a:tabLst>
            </a:pPr>
            <a:r>
              <a:rPr b="0" dirty="0">
                <a:latin typeface="Nirmala UI"/>
                <a:cs typeface="Nirmala UI"/>
              </a:rPr>
              <a:t>Project</a:t>
            </a:r>
            <a:r>
              <a:rPr b="0" spc="-135" dirty="0">
                <a:latin typeface="Nirmala UI"/>
                <a:cs typeface="Nirmala UI"/>
              </a:rPr>
              <a:t> </a:t>
            </a:r>
            <a:r>
              <a:rPr b="0" spc="-20" dirty="0">
                <a:latin typeface="Nirmala UI"/>
                <a:cs typeface="Nirmala UI"/>
              </a:rPr>
              <a:t>Team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9153" y="2120201"/>
            <a:ext cx="1965325" cy="1189355"/>
            <a:chOff x="389153" y="2120201"/>
            <a:chExt cx="1965325" cy="1189355"/>
          </a:xfrm>
        </p:grpSpPr>
        <p:sp>
          <p:nvSpPr>
            <p:cNvPr id="4" name="object 4"/>
            <p:cNvSpPr/>
            <p:nvPr/>
          </p:nvSpPr>
          <p:spPr>
            <a:xfrm>
              <a:off x="401853" y="2132901"/>
              <a:ext cx="1939925" cy="1163955"/>
            </a:xfrm>
            <a:custGeom>
              <a:avLst/>
              <a:gdLst/>
              <a:ahLst/>
              <a:cxnLst/>
              <a:rect l="l" t="t" r="r" b="b"/>
              <a:pathLst>
                <a:path w="1939925" h="1163954">
                  <a:moveTo>
                    <a:pt x="1939544" y="0"/>
                  </a:moveTo>
                  <a:lnTo>
                    <a:pt x="0" y="0"/>
                  </a:lnTo>
                  <a:lnTo>
                    <a:pt x="0" y="1163764"/>
                  </a:lnTo>
                  <a:lnTo>
                    <a:pt x="1939544" y="1163764"/>
                  </a:lnTo>
                  <a:lnTo>
                    <a:pt x="193954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853" y="2132901"/>
              <a:ext cx="1939925" cy="1163955"/>
            </a:xfrm>
            <a:custGeom>
              <a:avLst/>
              <a:gdLst/>
              <a:ahLst/>
              <a:cxnLst/>
              <a:rect l="l" t="t" r="r" b="b"/>
              <a:pathLst>
                <a:path w="1939925" h="1163954">
                  <a:moveTo>
                    <a:pt x="0" y="1163764"/>
                  </a:moveTo>
                  <a:lnTo>
                    <a:pt x="1939544" y="1163764"/>
                  </a:lnTo>
                  <a:lnTo>
                    <a:pt x="1939544" y="0"/>
                  </a:lnTo>
                  <a:lnTo>
                    <a:pt x="0" y="0"/>
                  </a:lnTo>
                  <a:lnTo>
                    <a:pt x="0" y="116376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1853" y="2132901"/>
            <a:ext cx="1939925" cy="11639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20345" marR="213995" indent="1905" algn="ctr">
              <a:lnSpc>
                <a:spcPct val="99800"/>
              </a:lnSpc>
              <a:spcBef>
                <a:spcPts val="894"/>
              </a:spcBef>
            </a:pP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Project Management Staff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22727" y="2120201"/>
            <a:ext cx="1965325" cy="1189355"/>
            <a:chOff x="2522727" y="2120201"/>
            <a:chExt cx="1965325" cy="1189355"/>
          </a:xfrm>
        </p:grpSpPr>
        <p:sp>
          <p:nvSpPr>
            <p:cNvPr id="8" name="object 8"/>
            <p:cNvSpPr/>
            <p:nvPr/>
          </p:nvSpPr>
          <p:spPr>
            <a:xfrm>
              <a:off x="2535427" y="2132901"/>
              <a:ext cx="1939925" cy="1163955"/>
            </a:xfrm>
            <a:custGeom>
              <a:avLst/>
              <a:gdLst/>
              <a:ahLst/>
              <a:cxnLst/>
              <a:rect l="l" t="t" r="r" b="b"/>
              <a:pathLst>
                <a:path w="1939925" h="1163954">
                  <a:moveTo>
                    <a:pt x="1939544" y="0"/>
                  </a:moveTo>
                  <a:lnTo>
                    <a:pt x="0" y="0"/>
                  </a:lnTo>
                  <a:lnTo>
                    <a:pt x="0" y="1163764"/>
                  </a:lnTo>
                  <a:lnTo>
                    <a:pt x="1939544" y="1163764"/>
                  </a:lnTo>
                  <a:lnTo>
                    <a:pt x="1939544" y="0"/>
                  </a:lnTo>
                  <a:close/>
                </a:path>
              </a:pathLst>
            </a:custGeom>
            <a:solidFill>
              <a:srgbClr val="BE67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5427" y="2132901"/>
              <a:ext cx="1939925" cy="1163955"/>
            </a:xfrm>
            <a:custGeom>
              <a:avLst/>
              <a:gdLst/>
              <a:ahLst/>
              <a:cxnLst/>
              <a:rect l="l" t="t" r="r" b="b"/>
              <a:pathLst>
                <a:path w="1939925" h="1163954">
                  <a:moveTo>
                    <a:pt x="0" y="1163764"/>
                  </a:moveTo>
                  <a:lnTo>
                    <a:pt x="1939544" y="1163764"/>
                  </a:lnTo>
                  <a:lnTo>
                    <a:pt x="1939544" y="0"/>
                  </a:lnTo>
                  <a:lnTo>
                    <a:pt x="0" y="0"/>
                  </a:lnTo>
                  <a:lnTo>
                    <a:pt x="0" y="1163764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35427" y="2132901"/>
            <a:ext cx="1939925" cy="11639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Project</a:t>
            </a:r>
            <a:r>
              <a:rPr sz="20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Staff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56328" y="2120201"/>
            <a:ext cx="1965325" cy="1189355"/>
            <a:chOff x="4656328" y="2120201"/>
            <a:chExt cx="1965325" cy="1189355"/>
          </a:xfrm>
        </p:grpSpPr>
        <p:sp>
          <p:nvSpPr>
            <p:cNvPr id="12" name="object 12"/>
            <p:cNvSpPr/>
            <p:nvPr/>
          </p:nvSpPr>
          <p:spPr>
            <a:xfrm>
              <a:off x="4669028" y="2132901"/>
              <a:ext cx="1939925" cy="1163955"/>
            </a:xfrm>
            <a:custGeom>
              <a:avLst/>
              <a:gdLst/>
              <a:ahLst/>
              <a:cxnLst/>
              <a:rect l="l" t="t" r="r" b="b"/>
              <a:pathLst>
                <a:path w="1939925" h="1163954">
                  <a:moveTo>
                    <a:pt x="1939544" y="0"/>
                  </a:moveTo>
                  <a:lnTo>
                    <a:pt x="0" y="0"/>
                  </a:lnTo>
                  <a:lnTo>
                    <a:pt x="0" y="1163764"/>
                  </a:lnTo>
                  <a:lnTo>
                    <a:pt x="1939544" y="1163764"/>
                  </a:lnTo>
                  <a:lnTo>
                    <a:pt x="1939544" y="0"/>
                  </a:lnTo>
                  <a:close/>
                </a:path>
              </a:pathLst>
            </a:custGeom>
            <a:solidFill>
              <a:srgbClr val="BE7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69028" y="2132901"/>
              <a:ext cx="1939925" cy="1163955"/>
            </a:xfrm>
            <a:custGeom>
              <a:avLst/>
              <a:gdLst/>
              <a:ahLst/>
              <a:cxnLst/>
              <a:rect l="l" t="t" r="r" b="b"/>
              <a:pathLst>
                <a:path w="1939925" h="1163954">
                  <a:moveTo>
                    <a:pt x="0" y="1163764"/>
                  </a:moveTo>
                  <a:lnTo>
                    <a:pt x="1939544" y="1163764"/>
                  </a:lnTo>
                  <a:lnTo>
                    <a:pt x="1939544" y="0"/>
                  </a:lnTo>
                  <a:lnTo>
                    <a:pt x="0" y="0"/>
                  </a:lnTo>
                  <a:lnTo>
                    <a:pt x="0" y="1163764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69028" y="2132901"/>
            <a:ext cx="1939925" cy="1163955"/>
          </a:xfrm>
          <a:prstGeom prst="rect">
            <a:avLst/>
          </a:prstGeom>
        </p:spPr>
        <p:txBody>
          <a:bodyPr vert="horz" wrap="square" lIns="0" tIns="265430" rIns="0" bIns="0" rtlCol="0">
            <a:spAutoFit/>
          </a:bodyPr>
          <a:lstStyle/>
          <a:p>
            <a:pPr marL="337185">
              <a:lnSpc>
                <a:spcPts val="2395"/>
              </a:lnSpc>
              <a:spcBef>
                <a:spcPts val="2090"/>
              </a:spcBef>
            </a:pP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Supporting</a:t>
            </a:r>
            <a:endParaRPr sz="2000">
              <a:latin typeface="Segoe UI"/>
              <a:cs typeface="Segoe UI"/>
            </a:endParaRPr>
          </a:p>
          <a:p>
            <a:pPr marL="204470">
              <a:lnSpc>
                <a:spcPts val="2395"/>
              </a:lnSpc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Experts</a:t>
            </a:r>
            <a:r>
              <a:rPr sz="20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(SME)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89801" y="2120201"/>
            <a:ext cx="1965325" cy="1189355"/>
            <a:chOff x="6789801" y="2120201"/>
            <a:chExt cx="1965325" cy="1189355"/>
          </a:xfrm>
        </p:grpSpPr>
        <p:sp>
          <p:nvSpPr>
            <p:cNvPr id="16" name="object 16"/>
            <p:cNvSpPr/>
            <p:nvPr/>
          </p:nvSpPr>
          <p:spPr>
            <a:xfrm>
              <a:off x="6802501" y="2132901"/>
              <a:ext cx="1939925" cy="1163955"/>
            </a:xfrm>
            <a:custGeom>
              <a:avLst/>
              <a:gdLst/>
              <a:ahLst/>
              <a:cxnLst/>
              <a:rect l="l" t="t" r="r" b="b"/>
              <a:pathLst>
                <a:path w="1939925" h="1163954">
                  <a:moveTo>
                    <a:pt x="1939544" y="0"/>
                  </a:moveTo>
                  <a:lnTo>
                    <a:pt x="0" y="0"/>
                  </a:lnTo>
                  <a:lnTo>
                    <a:pt x="0" y="1163764"/>
                  </a:lnTo>
                  <a:lnTo>
                    <a:pt x="1939544" y="1163764"/>
                  </a:lnTo>
                  <a:lnTo>
                    <a:pt x="1939544" y="0"/>
                  </a:lnTo>
                  <a:close/>
                </a:path>
              </a:pathLst>
            </a:custGeom>
            <a:solidFill>
              <a:srgbClr val="BD9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2501" y="2132901"/>
              <a:ext cx="1939925" cy="1163955"/>
            </a:xfrm>
            <a:custGeom>
              <a:avLst/>
              <a:gdLst/>
              <a:ahLst/>
              <a:cxnLst/>
              <a:rect l="l" t="t" r="r" b="b"/>
              <a:pathLst>
                <a:path w="1939925" h="1163954">
                  <a:moveTo>
                    <a:pt x="0" y="1163764"/>
                  </a:moveTo>
                  <a:lnTo>
                    <a:pt x="1939544" y="1163764"/>
                  </a:lnTo>
                  <a:lnTo>
                    <a:pt x="1939544" y="0"/>
                  </a:lnTo>
                  <a:lnTo>
                    <a:pt x="0" y="0"/>
                  </a:lnTo>
                  <a:lnTo>
                    <a:pt x="0" y="1163764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02501" y="2132901"/>
            <a:ext cx="1939925" cy="11639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2555" marR="112395" indent="-1905" algn="ctr">
              <a:lnSpc>
                <a:spcPct val="99800"/>
              </a:lnSpc>
              <a:spcBef>
                <a:spcPts val="894"/>
              </a:spcBef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User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or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customer representatives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9153" y="3477882"/>
            <a:ext cx="1965325" cy="1189355"/>
            <a:chOff x="389153" y="3477882"/>
            <a:chExt cx="1965325" cy="1189355"/>
          </a:xfrm>
        </p:grpSpPr>
        <p:sp>
          <p:nvSpPr>
            <p:cNvPr id="20" name="object 20"/>
            <p:cNvSpPr/>
            <p:nvPr/>
          </p:nvSpPr>
          <p:spPr>
            <a:xfrm>
              <a:off x="401853" y="3490582"/>
              <a:ext cx="1939925" cy="1163955"/>
            </a:xfrm>
            <a:custGeom>
              <a:avLst/>
              <a:gdLst/>
              <a:ahLst/>
              <a:cxnLst/>
              <a:rect l="l" t="t" r="r" b="b"/>
              <a:pathLst>
                <a:path w="1939925" h="1163954">
                  <a:moveTo>
                    <a:pt x="1939544" y="0"/>
                  </a:moveTo>
                  <a:lnTo>
                    <a:pt x="0" y="0"/>
                  </a:lnTo>
                  <a:lnTo>
                    <a:pt x="0" y="1163764"/>
                  </a:lnTo>
                  <a:lnTo>
                    <a:pt x="1939544" y="1163764"/>
                  </a:lnTo>
                  <a:lnTo>
                    <a:pt x="1939544" y="0"/>
                  </a:lnTo>
                  <a:close/>
                </a:path>
              </a:pathLst>
            </a:custGeom>
            <a:solidFill>
              <a:srgbClr val="BCA4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1853" y="3490582"/>
              <a:ext cx="1939925" cy="1163955"/>
            </a:xfrm>
            <a:custGeom>
              <a:avLst/>
              <a:gdLst/>
              <a:ahLst/>
              <a:cxnLst/>
              <a:rect l="l" t="t" r="r" b="b"/>
              <a:pathLst>
                <a:path w="1939925" h="1163954">
                  <a:moveTo>
                    <a:pt x="0" y="1163764"/>
                  </a:moveTo>
                  <a:lnTo>
                    <a:pt x="1939544" y="1163764"/>
                  </a:lnTo>
                  <a:lnTo>
                    <a:pt x="1939544" y="0"/>
                  </a:lnTo>
                  <a:lnTo>
                    <a:pt x="0" y="0"/>
                  </a:lnTo>
                  <a:lnTo>
                    <a:pt x="0" y="116376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1853" y="3490582"/>
            <a:ext cx="1939925" cy="11639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608965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Sellers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22727" y="3477882"/>
            <a:ext cx="1965325" cy="1189355"/>
            <a:chOff x="2522727" y="3477882"/>
            <a:chExt cx="1965325" cy="1189355"/>
          </a:xfrm>
        </p:grpSpPr>
        <p:sp>
          <p:nvSpPr>
            <p:cNvPr id="24" name="object 24"/>
            <p:cNvSpPr/>
            <p:nvPr/>
          </p:nvSpPr>
          <p:spPr>
            <a:xfrm>
              <a:off x="2535427" y="3490582"/>
              <a:ext cx="1939925" cy="1163955"/>
            </a:xfrm>
            <a:custGeom>
              <a:avLst/>
              <a:gdLst/>
              <a:ahLst/>
              <a:cxnLst/>
              <a:rect l="l" t="t" r="r" b="b"/>
              <a:pathLst>
                <a:path w="1939925" h="1163954">
                  <a:moveTo>
                    <a:pt x="1939544" y="0"/>
                  </a:moveTo>
                  <a:lnTo>
                    <a:pt x="0" y="0"/>
                  </a:lnTo>
                  <a:lnTo>
                    <a:pt x="0" y="1163764"/>
                  </a:lnTo>
                  <a:lnTo>
                    <a:pt x="1939544" y="1163764"/>
                  </a:lnTo>
                  <a:lnTo>
                    <a:pt x="1939544" y="0"/>
                  </a:lnTo>
                  <a:close/>
                </a:path>
              </a:pathLst>
            </a:custGeom>
            <a:solidFill>
              <a:srgbClr val="BBB8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35427" y="3490582"/>
              <a:ext cx="1939925" cy="1163955"/>
            </a:xfrm>
            <a:custGeom>
              <a:avLst/>
              <a:gdLst/>
              <a:ahLst/>
              <a:cxnLst/>
              <a:rect l="l" t="t" r="r" b="b"/>
              <a:pathLst>
                <a:path w="1939925" h="1163954">
                  <a:moveTo>
                    <a:pt x="0" y="1163764"/>
                  </a:moveTo>
                  <a:lnTo>
                    <a:pt x="1939544" y="1163764"/>
                  </a:lnTo>
                  <a:lnTo>
                    <a:pt x="1939544" y="0"/>
                  </a:lnTo>
                  <a:lnTo>
                    <a:pt x="0" y="0"/>
                  </a:lnTo>
                  <a:lnTo>
                    <a:pt x="0" y="1163764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535427" y="3490582"/>
            <a:ext cx="1939925" cy="116395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443230" marR="437515" indent="48260" algn="just">
              <a:lnSpc>
                <a:spcPct val="100000"/>
              </a:lnSpc>
              <a:spcBef>
                <a:spcPts val="895"/>
              </a:spcBef>
            </a:pP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Business partner members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56328" y="3477882"/>
            <a:ext cx="1965325" cy="1189355"/>
            <a:chOff x="4656328" y="3477882"/>
            <a:chExt cx="1965325" cy="1189355"/>
          </a:xfrm>
        </p:grpSpPr>
        <p:sp>
          <p:nvSpPr>
            <p:cNvPr id="28" name="object 28"/>
            <p:cNvSpPr/>
            <p:nvPr/>
          </p:nvSpPr>
          <p:spPr>
            <a:xfrm>
              <a:off x="4669028" y="3490582"/>
              <a:ext cx="1939925" cy="1163955"/>
            </a:xfrm>
            <a:custGeom>
              <a:avLst/>
              <a:gdLst/>
              <a:ahLst/>
              <a:cxnLst/>
              <a:rect l="l" t="t" r="r" b="b"/>
              <a:pathLst>
                <a:path w="1939925" h="1163954">
                  <a:moveTo>
                    <a:pt x="1939544" y="0"/>
                  </a:moveTo>
                  <a:lnTo>
                    <a:pt x="0" y="0"/>
                  </a:lnTo>
                  <a:lnTo>
                    <a:pt x="0" y="1163764"/>
                  </a:lnTo>
                  <a:lnTo>
                    <a:pt x="1939544" y="1163764"/>
                  </a:lnTo>
                  <a:lnTo>
                    <a:pt x="1939544" y="0"/>
                  </a:lnTo>
                  <a:close/>
                </a:path>
              </a:pathLst>
            </a:custGeom>
            <a:solidFill>
              <a:srgbClr val="ADBB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69028" y="3490582"/>
              <a:ext cx="1939925" cy="1163955"/>
            </a:xfrm>
            <a:custGeom>
              <a:avLst/>
              <a:gdLst/>
              <a:ahLst/>
              <a:cxnLst/>
              <a:rect l="l" t="t" r="r" b="b"/>
              <a:pathLst>
                <a:path w="1939925" h="1163954">
                  <a:moveTo>
                    <a:pt x="0" y="1163764"/>
                  </a:moveTo>
                  <a:lnTo>
                    <a:pt x="1939544" y="1163764"/>
                  </a:lnTo>
                  <a:lnTo>
                    <a:pt x="1939544" y="0"/>
                  </a:lnTo>
                  <a:lnTo>
                    <a:pt x="0" y="0"/>
                  </a:lnTo>
                  <a:lnTo>
                    <a:pt x="0" y="1163764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669028" y="3490582"/>
            <a:ext cx="1939925" cy="1163955"/>
          </a:xfrm>
          <a:prstGeom prst="rect">
            <a:avLst/>
          </a:prstGeom>
        </p:spPr>
        <p:txBody>
          <a:bodyPr vert="horz" wrap="square" lIns="0" tIns="265430" rIns="0" bIns="0" rtlCol="0">
            <a:spAutoFit/>
          </a:bodyPr>
          <a:lstStyle/>
          <a:p>
            <a:pPr marL="492759">
              <a:lnSpc>
                <a:spcPts val="2395"/>
              </a:lnSpc>
              <a:spcBef>
                <a:spcPts val="2090"/>
              </a:spcBef>
            </a:pP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Business</a:t>
            </a:r>
            <a:endParaRPr sz="2000">
              <a:latin typeface="Segoe UI"/>
              <a:cs typeface="Segoe UI"/>
            </a:endParaRPr>
          </a:p>
          <a:p>
            <a:pPr marL="502920">
              <a:lnSpc>
                <a:spcPts val="2395"/>
              </a:lnSpc>
            </a:pP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partners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789801" y="3477882"/>
            <a:ext cx="1965325" cy="1189355"/>
            <a:chOff x="6789801" y="3477882"/>
            <a:chExt cx="1965325" cy="1189355"/>
          </a:xfrm>
        </p:grpSpPr>
        <p:sp>
          <p:nvSpPr>
            <p:cNvPr id="32" name="object 32"/>
            <p:cNvSpPr/>
            <p:nvPr/>
          </p:nvSpPr>
          <p:spPr>
            <a:xfrm>
              <a:off x="6802501" y="3490582"/>
              <a:ext cx="1939925" cy="1163955"/>
            </a:xfrm>
            <a:custGeom>
              <a:avLst/>
              <a:gdLst/>
              <a:ahLst/>
              <a:cxnLst/>
              <a:rect l="l" t="t" r="r" b="b"/>
              <a:pathLst>
                <a:path w="1939925" h="1163954">
                  <a:moveTo>
                    <a:pt x="1939544" y="0"/>
                  </a:moveTo>
                  <a:lnTo>
                    <a:pt x="0" y="0"/>
                  </a:lnTo>
                  <a:lnTo>
                    <a:pt x="0" y="1163764"/>
                  </a:lnTo>
                  <a:lnTo>
                    <a:pt x="1939544" y="1163764"/>
                  </a:lnTo>
                  <a:lnTo>
                    <a:pt x="193954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02501" y="3490582"/>
              <a:ext cx="1939925" cy="1163955"/>
            </a:xfrm>
            <a:custGeom>
              <a:avLst/>
              <a:gdLst/>
              <a:ahLst/>
              <a:cxnLst/>
              <a:rect l="l" t="t" r="r" b="b"/>
              <a:pathLst>
                <a:path w="1939925" h="1163954">
                  <a:moveTo>
                    <a:pt x="0" y="1163764"/>
                  </a:moveTo>
                  <a:lnTo>
                    <a:pt x="1939544" y="1163764"/>
                  </a:lnTo>
                  <a:lnTo>
                    <a:pt x="1939544" y="0"/>
                  </a:lnTo>
                  <a:lnTo>
                    <a:pt x="0" y="0"/>
                  </a:lnTo>
                  <a:lnTo>
                    <a:pt x="0" y="1163764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802501" y="3490582"/>
            <a:ext cx="1939925" cy="116395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21615" marR="212725" algn="ctr">
              <a:lnSpc>
                <a:spcPct val="100000"/>
              </a:lnSpc>
              <a:spcBef>
                <a:spcPts val="895"/>
              </a:spcBef>
            </a:pP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Project Management Office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35" name="object 35"/>
          <p:cNvSpPr txBox="1"/>
          <p:nvPr/>
        </p:nvSpPr>
        <p:spPr>
          <a:xfrm>
            <a:off x="269849" y="784097"/>
            <a:ext cx="81013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Project </a:t>
            </a:r>
            <a:r>
              <a:rPr sz="2400" spc="-25" dirty="0">
                <a:latin typeface="Segoe UI"/>
                <a:cs typeface="Segoe UI"/>
              </a:rPr>
              <a:t>Team: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set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individuals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who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support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project </a:t>
            </a:r>
            <a:r>
              <a:rPr sz="2400" dirty="0">
                <a:latin typeface="Segoe UI"/>
                <a:cs typeface="Segoe UI"/>
              </a:rPr>
              <a:t>manager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 performing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work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 the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achieve </a:t>
            </a:r>
            <a:r>
              <a:rPr sz="2400" dirty="0">
                <a:latin typeface="Segoe UI"/>
                <a:cs typeface="Segoe UI"/>
              </a:rPr>
              <a:t>its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objectives. PM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Leader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50" y="86994"/>
            <a:ext cx="2573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Project</a:t>
            </a:r>
            <a:r>
              <a:rPr spc="-80" dirty="0"/>
              <a:t> </a:t>
            </a:r>
            <a:r>
              <a:rPr spc="-20" dirty="0"/>
              <a:t>Team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04309"/>
            <a:ext cx="7736205" cy="15017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30" dirty="0">
                <a:latin typeface="Segoe UI"/>
                <a:cs typeface="Segoe UI"/>
              </a:rPr>
              <a:t>Team </a:t>
            </a:r>
            <a:r>
              <a:rPr sz="2400" dirty="0">
                <a:latin typeface="Segoe UI"/>
                <a:cs typeface="Segoe UI"/>
              </a:rPr>
              <a:t>composition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based</a:t>
            </a:r>
            <a:r>
              <a:rPr sz="2400" spc="-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on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factors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such </a:t>
            </a:r>
            <a:r>
              <a:rPr sz="2400" spc="-25" dirty="0">
                <a:latin typeface="Segoe UI"/>
                <a:cs typeface="Segoe UI"/>
              </a:rPr>
              <a:t>as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Organizational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culture,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Scope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&amp;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Location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relationship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between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PM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&amp;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team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varies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depending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on</a:t>
            </a:r>
            <a:endParaRPr sz="2000">
              <a:latin typeface="Segoe UI"/>
              <a:cs typeface="Segoe UI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authority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PM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43707" y="2505455"/>
            <a:ext cx="3004185" cy="2360295"/>
            <a:chOff x="2743707" y="2505455"/>
            <a:chExt cx="3004185" cy="2360295"/>
          </a:xfrm>
        </p:grpSpPr>
        <p:sp>
          <p:nvSpPr>
            <p:cNvPr id="5" name="object 5"/>
            <p:cNvSpPr/>
            <p:nvPr/>
          </p:nvSpPr>
          <p:spPr>
            <a:xfrm>
              <a:off x="3820159" y="2966973"/>
              <a:ext cx="1915160" cy="1885950"/>
            </a:xfrm>
            <a:custGeom>
              <a:avLst/>
              <a:gdLst/>
              <a:ahLst/>
              <a:cxnLst/>
              <a:rect l="l" t="t" r="r" b="b"/>
              <a:pathLst>
                <a:path w="1915160" h="1885950">
                  <a:moveTo>
                    <a:pt x="1035685" y="0"/>
                  </a:moveTo>
                  <a:lnTo>
                    <a:pt x="878966" y="0"/>
                  </a:lnTo>
                  <a:lnTo>
                    <a:pt x="844803" y="193294"/>
                  </a:lnTo>
                  <a:lnTo>
                    <a:pt x="793238" y="202660"/>
                  </a:lnTo>
                  <a:lnTo>
                    <a:pt x="742540" y="215476"/>
                  </a:lnTo>
                  <a:lnTo>
                    <a:pt x="692880" y="231679"/>
                  </a:lnTo>
                  <a:lnTo>
                    <a:pt x="644426" y="251205"/>
                  </a:lnTo>
                  <a:lnTo>
                    <a:pt x="597348" y="273991"/>
                  </a:lnTo>
                  <a:lnTo>
                    <a:pt x="551814" y="299974"/>
                  </a:lnTo>
                  <a:lnTo>
                    <a:pt x="401447" y="173736"/>
                  </a:lnTo>
                  <a:lnTo>
                    <a:pt x="281304" y="274574"/>
                  </a:lnTo>
                  <a:lnTo>
                    <a:pt x="379475" y="444500"/>
                  </a:lnTo>
                  <a:lnTo>
                    <a:pt x="345963" y="484882"/>
                  </a:lnTo>
                  <a:lnTo>
                    <a:pt x="315336" y="527318"/>
                  </a:lnTo>
                  <a:lnTo>
                    <a:pt x="287686" y="571658"/>
                  </a:lnTo>
                  <a:lnTo>
                    <a:pt x="263106" y="617756"/>
                  </a:lnTo>
                  <a:lnTo>
                    <a:pt x="241686" y="665462"/>
                  </a:lnTo>
                  <a:lnTo>
                    <a:pt x="223519" y="714629"/>
                  </a:lnTo>
                  <a:lnTo>
                    <a:pt x="27177" y="714629"/>
                  </a:lnTo>
                  <a:lnTo>
                    <a:pt x="0" y="869060"/>
                  </a:lnTo>
                  <a:lnTo>
                    <a:pt x="184403" y="936218"/>
                  </a:lnTo>
                  <a:lnTo>
                    <a:pt x="184672" y="988645"/>
                  </a:lnTo>
                  <a:lnTo>
                    <a:pt x="188500" y="1040815"/>
                  </a:lnTo>
                  <a:lnTo>
                    <a:pt x="195849" y="1092550"/>
                  </a:lnTo>
                  <a:lnTo>
                    <a:pt x="206680" y="1143673"/>
                  </a:lnTo>
                  <a:lnTo>
                    <a:pt x="220954" y="1194005"/>
                  </a:lnTo>
                  <a:lnTo>
                    <a:pt x="238632" y="1243368"/>
                  </a:lnTo>
                  <a:lnTo>
                    <a:pt x="88264" y="1369529"/>
                  </a:lnTo>
                  <a:lnTo>
                    <a:pt x="166624" y="1505331"/>
                  </a:lnTo>
                  <a:lnTo>
                    <a:pt x="351027" y="1438198"/>
                  </a:lnTo>
                  <a:lnTo>
                    <a:pt x="384978" y="1478180"/>
                  </a:lnTo>
                  <a:lnTo>
                    <a:pt x="421461" y="1515688"/>
                  </a:lnTo>
                  <a:lnTo>
                    <a:pt x="460343" y="1550606"/>
                  </a:lnTo>
                  <a:lnTo>
                    <a:pt x="501490" y="1582819"/>
                  </a:lnTo>
                  <a:lnTo>
                    <a:pt x="544767" y="1612212"/>
                  </a:lnTo>
                  <a:lnTo>
                    <a:pt x="590041" y="1638668"/>
                  </a:lnTo>
                  <a:lnTo>
                    <a:pt x="555878" y="1831975"/>
                  </a:lnTo>
                  <a:lnTo>
                    <a:pt x="703199" y="1885607"/>
                  </a:lnTo>
                  <a:lnTo>
                    <a:pt x="801369" y="1715617"/>
                  </a:lnTo>
                  <a:lnTo>
                    <a:pt x="853049" y="1724444"/>
                  </a:lnTo>
                  <a:lnTo>
                    <a:pt x="905096" y="1729739"/>
                  </a:lnTo>
                  <a:lnTo>
                    <a:pt x="957326" y="1731505"/>
                  </a:lnTo>
                  <a:lnTo>
                    <a:pt x="1009555" y="1729739"/>
                  </a:lnTo>
                  <a:lnTo>
                    <a:pt x="1061602" y="1724444"/>
                  </a:lnTo>
                  <a:lnTo>
                    <a:pt x="1113281" y="1715617"/>
                  </a:lnTo>
                  <a:lnTo>
                    <a:pt x="1211452" y="1885607"/>
                  </a:lnTo>
                  <a:lnTo>
                    <a:pt x="1358773" y="1831975"/>
                  </a:lnTo>
                  <a:lnTo>
                    <a:pt x="1324610" y="1638668"/>
                  </a:lnTo>
                  <a:lnTo>
                    <a:pt x="1369884" y="1612212"/>
                  </a:lnTo>
                  <a:lnTo>
                    <a:pt x="1413161" y="1582819"/>
                  </a:lnTo>
                  <a:lnTo>
                    <a:pt x="1454308" y="1550606"/>
                  </a:lnTo>
                  <a:lnTo>
                    <a:pt x="1493190" y="1515688"/>
                  </a:lnTo>
                  <a:lnTo>
                    <a:pt x="1529673" y="1478180"/>
                  </a:lnTo>
                  <a:lnTo>
                    <a:pt x="1563624" y="1438198"/>
                  </a:lnTo>
                  <a:lnTo>
                    <a:pt x="1748027" y="1505331"/>
                  </a:lnTo>
                  <a:lnTo>
                    <a:pt x="1826387" y="1369529"/>
                  </a:lnTo>
                  <a:lnTo>
                    <a:pt x="1676018" y="1243368"/>
                  </a:lnTo>
                  <a:lnTo>
                    <a:pt x="1693697" y="1194000"/>
                  </a:lnTo>
                  <a:lnTo>
                    <a:pt x="1707971" y="1143667"/>
                  </a:lnTo>
                  <a:lnTo>
                    <a:pt x="1718802" y="1092546"/>
                  </a:lnTo>
                  <a:lnTo>
                    <a:pt x="1726151" y="1040812"/>
                  </a:lnTo>
                  <a:lnTo>
                    <a:pt x="1729979" y="988644"/>
                  </a:lnTo>
                  <a:lnTo>
                    <a:pt x="1730248" y="936218"/>
                  </a:lnTo>
                  <a:lnTo>
                    <a:pt x="1914652" y="869060"/>
                  </a:lnTo>
                  <a:lnTo>
                    <a:pt x="1887474" y="714629"/>
                  </a:lnTo>
                  <a:lnTo>
                    <a:pt x="1691131" y="714629"/>
                  </a:lnTo>
                  <a:lnTo>
                    <a:pt x="1672965" y="665462"/>
                  </a:lnTo>
                  <a:lnTo>
                    <a:pt x="1651545" y="617756"/>
                  </a:lnTo>
                  <a:lnTo>
                    <a:pt x="1626965" y="571658"/>
                  </a:lnTo>
                  <a:lnTo>
                    <a:pt x="1599315" y="527318"/>
                  </a:lnTo>
                  <a:lnTo>
                    <a:pt x="1568688" y="484882"/>
                  </a:lnTo>
                  <a:lnTo>
                    <a:pt x="1535176" y="444500"/>
                  </a:lnTo>
                  <a:lnTo>
                    <a:pt x="1633347" y="274574"/>
                  </a:lnTo>
                  <a:lnTo>
                    <a:pt x="1513204" y="173736"/>
                  </a:lnTo>
                  <a:lnTo>
                    <a:pt x="1362837" y="299974"/>
                  </a:lnTo>
                  <a:lnTo>
                    <a:pt x="1317303" y="273991"/>
                  </a:lnTo>
                  <a:lnTo>
                    <a:pt x="1270225" y="251205"/>
                  </a:lnTo>
                  <a:lnTo>
                    <a:pt x="1221771" y="231679"/>
                  </a:lnTo>
                  <a:lnTo>
                    <a:pt x="1172111" y="215476"/>
                  </a:lnTo>
                  <a:lnTo>
                    <a:pt x="1121413" y="202660"/>
                  </a:lnTo>
                  <a:lnTo>
                    <a:pt x="1069848" y="193294"/>
                  </a:lnTo>
                  <a:lnTo>
                    <a:pt x="103568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20159" y="2966973"/>
              <a:ext cx="1915160" cy="1885950"/>
            </a:xfrm>
            <a:custGeom>
              <a:avLst/>
              <a:gdLst/>
              <a:ahLst/>
              <a:cxnLst/>
              <a:rect l="l" t="t" r="r" b="b"/>
              <a:pathLst>
                <a:path w="1915160" h="1885950">
                  <a:moveTo>
                    <a:pt x="1362837" y="299974"/>
                  </a:moveTo>
                  <a:lnTo>
                    <a:pt x="1513204" y="173736"/>
                  </a:lnTo>
                  <a:lnTo>
                    <a:pt x="1633347" y="274574"/>
                  </a:lnTo>
                  <a:lnTo>
                    <a:pt x="1535176" y="444500"/>
                  </a:lnTo>
                  <a:lnTo>
                    <a:pt x="1568688" y="484882"/>
                  </a:lnTo>
                  <a:lnTo>
                    <a:pt x="1599315" y="527318"/>
                  </a:lnTo>
                  <a:lnTo>
                    <a:pt x="1626965" y="571658"/>
                  </a:lnTo>
                  <a:lnTo>
                    <a:pt x="1651545" y="617756"/>
                  </a:lnTo>
                  <a:lnTo>
                    <a:pt x="1672965" y="665462"/>
                  </a:lnTo>
                  <a:lnTo>
                    <a:pt x="1691131" y="714629"/>
                  </a:lnTo>
                  <a:lnTo>
                    <a:pt x="1887474" y="714629"/>
                  </a:lnTo>
                  <a:lnTo>
                    <a:pt x="1914652" y="869060"/>
                  </a:lnTo>
                  <a:lnTo>
                    <a:pt x="1730248" y="936218"/>
                  </a:lnTo>
                  <a:lnTo>
                    <a:pt x="1729979" y="988644"/>
                  </a:lnTo>
                  <a:lnTo>
                    <a:pt x="1726151" y="1040812"/>
                  </a:lnTo>
                  <a:lnTo>
                    <a:pt x="1718802" y="1092546"/>
                  </a:lnTo>
                  <a:lnTo>
                    <a:pt x="1707971" y="1143667"/>
                  </a:lnTo>
                  <a:lnTo>
                    <a:pt x="1693697" y="1194000"/>
                  </a:lnTo>
                  <a:lnTo>
                    <a:pt x="1676018" y="1243368"/>
                  </a:lnTo>
                  <a:lnTo>
                    <a:pt x="1826387" y="1369529"/>
                  </a:lnTo>
                  <a:lnTo>
                    <a:pt x="1748027" y="1505331"/>
                  </a:lnTo>
                  <a:lnTo>
                    <a:pt x="1563624" y="1438198"/>
                  </a:lnTo>
                  <a:lnTo>
                    <a:pt x="1529673" y="1478180"/>
                  </a:lnTo>
                  <a:lnTo>
                    <a:pt x="1493190" y="1515688"/>
                  </a:lnTo>
                  <a:lnTo>
                    <a:pt x="1454308" y="1550606"/>
                  </a:lnTo>
                  <a:lnTo>
                    <a:pt x="1413161" y="1582819"/>
                  </a:lnTo>
                  <a:lnTo>
                    <a:pt x="1369884" y="1612212"/>
                  </a:lnTo>
                  <a:lnTo>
                    <a:pt x="1324610" y="1638668"/>
                  </a:lnTo>
                  <a:lnTo>
                    <a:pt x="1358773" y="1831975"/>
                  </a:lnTo>
                  <a:lnTo>
                    <a:pt x="1211452" y="1885607"/>
                  </a:lnTo>
                  <a:lnTo>
                    <a:pt x="1113281" y="1715617"/>
                  </a:lnTo>
                  <a:lnTo>
                    <a:pt x="1061602" y="1724444"/>
                  </a:lnTo>
                  <a:lnTo>
                    <a:pt x="1009555" y="1729739"/>
                  </a:lnTo>
                  <a:lnTo>
                    <a:pt x="957326" y="1731505"/>
                  </a:lnTo>
                  <a:lnTo>
                    <a:pt x="905096" y="1729739"/>
                  </a:lnTo>
                  <a:lnTo>
                    <a:pt x="853049" y="1724444"/>
                  </a:lnTo>
                  <a:lnTo>
                    <a:pt x="801369" y="1715617"/>
                  </a:lnTo>
                  <a:lnTo>
                    <a:pt x="703199" y="1885607"/>
                  </a:lnTo>
                  <a:lnTo>
                    <a:pt x="555878" y="1831975"/>
                  </a:lnTo>
                  <a:lnTo>
                    <a:pt x="590041" y="1638668"/>
                  </a:lnTo>
                  <a:lnTo>
                    <a:pt x="544767" y="1612212"/>
                  </a:lnTo>
                  <a:lnTo>
                    <a:pt x="501490" y="1582819"/>
                  </a:lnTo>
                  <a:lnTo>
                    <a:pt x="460343" y="1550606"/>
                  </a:lnTo>
                  <a:lnTo>
                    <a:pt x="421461" y="1515688"/>
                  </a:lnTo>
                  <a:lnTo>
                    <a:pt x="384978" y="1478180"/>
                  </a:lnTo>
                  <a:lnTo>
                    <a:pt x="351027" y="1438198"/>
                  </a:lnTo>
                  <a:lnTo>
                    <a:pt x="166624" y="1505331"/>
                  </a:lnTo>
                  <a:lnTo>
                    <a:pt x="88264" y="1369529"/>
                  </a:lnTo>
                  <a:lnTo>
                    <a:pt x="238632" y="1243368"/>
                  </a:lnTo>
                  <a:lnTo>
                    <a:pt x="220954" y="1194005"/>
                  </a:lnTo>
                  <a:lnTo>
                    <a:pt x="206680" y="1143673"/>
                  </a:lnTo>
                  <a:lnTo>
                    <a:pt x="195849" y="1092550"/>
                  </a:lnTo>
                  <a:lnTo>
                    <a:pt x="188500" y="1040815"/>
                  </a:lnTo>
                  <a:lnTo>
                    <a:pt x="184672" y="988645"/>
                  </a:lnTo>
                  <a:lnTo>
                    <a:pt x="184403" y="936218"/>
                  </a:lnTo>
                  <a:lnTo>
                    <a:pt x="0" y="869060"/>
                  </a:lnTo>
                  <a:lnTo>
                    <a:pt x="27177" y="714629"/>
                  </a:lnTo>
                  <a:lnTo>
                    <a:pt x="223519" y="714629"/>
                  </a:lnTo>
                  <a:lnTo>
                    <a:pt x="241686" y="665462"/>
                  </a:lnTo>
                  <a:lnTo>
                    <a:pt x="263106" y="617756"/>
                  </a:lnTo>
                  <a:lnTo>
                    <a:pt x="287686" y="571658"/>
                  </a:lnTo>
                  <a:lnTo>
                    <a:pt x="315336" y="527318"/>
                  </a:lnTo>
                  <a:lnTo>
                    <a:pt x="345963" y="484882"/>
                  </a:lnTo>
                  <a:lnTo>
                    <a:pt x="379475" y="444500"/>
                  </a:lnTo>
                  <a:lnTo>
                    <a:pt x="281304" y="274574"/>
                  </a:lnTo>
                  <a:lnTo>
                    <a:pt x="401447" y="173736"/>
                  </a:lnTo>
                  <a:lnTo>
                    <a:pt x="551814" y="299974"/>
                  </a:lnTo>
                  <a:lnTo>
                    <a:pt x="597348" y="273991"/>
                  </a:lnTo>
                  <a:lnTo>
                    <a:pt x="644426" y="251205"/>
                  </a:lnTo>
                  <a:lnTo>
                    <a:pt x="692880" y="231679"/>
                  </a:lnTo>
                  <a:lnTo>
                    <a:pt x="742540" y="215476"/>
                  </a:lnTo>
                  <a:lnTo>
                    <a:pt x="793238" y="202660"/>
                  </a:lnTo>
                  <a:lnTo>
                    <a:pt x="844803" y="193294"/>
                  </a:lnTo>
                  <a:lnTo>
                    <a:pt x="878966" y="0"/>
                  </a:lnTo>
                  <a:lnTo>
                    <a:pt x="1035685" y="0"/>
                  </a:lnTo>
                  <a:lnTo>
                    <a:pt x="1069848" y="193294"/>
                  </a:lnTo>
                  <a:lnTo>
                    <a:pt x="1121413" y="202660"/>
                  </a:lnTo>
                  <a:lnTo>
                    <a:pt x="1172111" y="215476"/>
                  </a:lnTo>
                  <a:lnTo>
                    <a:pt x="1221771" y="231679"/>
                  </a:lnTo>
                  <a:lnTo>
                    <a:pt x="1270225" y="251205"/>
                  </a:lnTo>
                  <a:lnTo>
                    <a:pt x="1317303" y="273991"/>
                  </a:lnTo>
                  <a:lnTo>
                    <a:pt x="1362837" y="29997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56407" y="2518155"/>
              <a:ext cx="1265555" cy="1373505"/>
            </a:xfrm>
            <a:custGeom>
              <a:avLst/>
              <a:gdLst/>
              <a:ahLst/>
              <a:cxnLst/>
              <a:rect l="l" t="t" r="r" b="b"/>
              <a:pathLst>
                <a:path w="1265554" h="1373504">
                  <a:moveTo>
                    <a:pt x="709168" y="0"/>
                  </a:moveTo>
                  <a:lnTo>
                    <a:pt x="556514" y="0"/>
                  </a:lnTo>
                  <a:lnTo>
                    <a:pt x="506856" y="210946"/>
                  </a:lnTo>
                  <a:lnTo>
                    <a:pt x="457146" y="226973"/>
                  </a:lnTo>
                  <a:lnTo>
                    <a:pt x="409611" y="248083"/>
                  </a:lnTo>
                  <a:lnTo>
                    <a:pt x="364631" y="274058"/>
                  </a:lnTo>
                  <a:lnTo>
                    <a:pt x="322583" y="304679"/>
                  </a:lnTo>
                  <a:lnTo>
                    <a:pt x="283844" y="339725"/>
                  </a:lnTo>
                  <a:lnTo>
                    <a:pt x="76327" y="277241"/>
                  </a:lnTo>
                  <a:lnTo>
                    <a:pt x="0" y="409448"/>
                  </a:lnTo>
                  <a:lnTo>
                    <a:pt x="157861" y="557783"/>
                  </a:lnTo>
                  <a:lnTo>
                    <a:pt x="146888" y="608857"/>
                  </a:lnTo>
                  <a:lnTo>
                    <a:pt x="141401" y="660595"/>
                  </a:lnTo>
                  <a:lnTo>
                    <a:pt x="141401" y="712564"/>
                  </a:lnTo>
                  <a:lnTo>
                    <a:pt x="146888" y="764332"/>
                  </a:lnTo>
                  <a:lnTo>
                    <a:pt x="157861" y="815467"/>
                  </a:lnTo>
                  <a:lnTo>
                    <a:pt x="0" y="963802"/>
                  </a:lnTo>
                  <a:lnTo>
                    <a:pt x="76327" y="1096010"/>
                  </a:lnTo>
                  <a:lnTo>
                    <a:pt x="283844" y="1033399"/>
                  </a:lnTo>
                  <a:lnTo>
                    <a:pt x="322583" y="1068506"/>
                  </a:lnTo>
                  <a:lnTo>
                    <a:pt x="364631" y="1099164"/>
                  </a:lnTo>
                  <a:lnTo>
                    <a:pt x="409611" y="1125159"/>
                  </a:lnTo>
                  <a:lnTo>
                    <a:pt x="457146" y="1146276"/>
                  </a:lnTo>
                  <a:lnTo>
                    <a:pt x="506856" y="1162304"/>
                  </a:lnTo>
                  <a:lnTo>
                    <a:pt x="556514" y="1373149"/>
                  </a:lnTo>
                  <a:lnTo>
                    <a:pt x="709168" y="1373149"/>
                  </a:lnTo>
                  <a:lnTo>
                    <a:pt x="758697" y="1162304"/>
                  </a:lnTo>
                  <a:lnTo>
                    <a:pt x="808422" y="1146276"/>
                  </a:lnTo>
                  <a:lnTo>
                    <a:pt x="855988" y="1125159"/>
                  </a:lnTo>
                  <a:lnTo>
                    <a:pt x="901006" y="1099164"/>
                  </a:lnTo>
                  <a:lnTo>
                    <a:pt x="943085" y="1068506"/>
                  </a:lnTo>
                  <a:lnTo>
                    <a:pt x="981837" y="1033399"/>
                  </a:lnTo>
                  <a:lnTo>
                    <a:pt x="1189228" y="1096010"/>
                  </a:lnTo>
                  <a:lnTo>
                    <a:pt x="1265555" y="963802"/>
                  </a:lnTo>
                  <a:lnTo>
                    <a:pt x="1107694" y="815467"/>
                  </a:lnTo>
                  <a:lnTo>
                    <a:pt x="1118666" y="764332"/>
                  </a:lnTo>
                  <a:lnTo>
                    <a:pt x="1124153" y="712564"/>
                  </a:lnTo>
                  <a:lnTo>
                    <a:pt x="1124153" y="660595"/>
                  </a:lnTo>
                  <a:lnTo>
                    <a:pt x="1118666" y="608857"/>
                  </a:lnTo>
                  <a:lnTo>
                    <a:pt x="1107694" y="557783"/>
                  </a:lnTo>
                  <a:lnTo>
                    <a:pt x="1265555" y="409448"/>
                  </a:lnTo>
                  <a:lnTo>
                    <a:pt x="1189228" y="277241"/>
                  </a:lnTo>
                  <a:lnTo>
                    <a:pt x="981837" y="339725"/>
                  </a:lnTo>
                  <a:lnTo>
                    <a:pt x="943085" y="304679"/>
                  </a:lnTo>
                  <a:lnTo>
                    <a:pt x="901006" y="274058"/>
                  </a:lnTo>
                  <a:lnTo>
                    <a:pt x="855988" y="248083"/>
                  </a:lnTo>
                  <a:lnTo>
                    <a:pt x="808422" y="226973"/>
                  </a:lnTo>
                  <a:lnTo>
                    <a:pt x="758697" y="210946"/>
                  </a:lnTo>
                  <a:lnTo>
                    <a:pt x="7091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56407" y="2518155"/>
              <a:ext cx="1265555" cy="1373505"/>
            </a:xfrm>
            <a:custGeom>
              <a:avLst/>
              <a:gdLst/>
              <a:ahLst/>
              <a:cxnLst/>
              <a:rect l="l" t="t" r="r" b="b"/>
              <a:pathLst>
                <a:path w="1265554" h="1373504">
                  <a:moveTo>
                    <a:pt x="981837" y="339725"/>
                  </a:moveTo>
                  <a:lnTo>
                    <a:pt x="1189228" y="277241"/>
                  </a:lnTo>
                  <a:lnTo>
                    <a:pt x="1265555" y="409448"/>
                  </a:lnTo>
                  <a:lnTo>
                    <a:pt x="1107694" y="557783"/>
                  </a:lnTo>
                  <a:lnTo>
                    <a:pt x="1118666" y="608857"/>
                  </a:lnTo>
                  <a:lnTo>
                    <a:pt x="1124153" y="660595"/>
                  </a:lnTo>
                  <a:lnTo>
                    <a:pt x="1124153" y="712564"/>
                  </a:lnTo>
                  <a:lnTo>
                    <a:pt x="1118666" y="764332"/>
                  </a:lnTo>
                  <a:lnTo>
                    <a:pt x="1107694" y="815467"/>
                  </a:lnTo>
                  <a:lnTo>
                    <a:pt x="1265555" y="963802"/>
                  </a:lnTo>
                  <a:lnTo>
                    <a:pt x="1189228" y="1096010"/>
                  </a:lnTo>
                  <a:lnTo>
                    <a:pt x="981837" y="1033399"/>
                  </a:lnTo>
                  <a:lnTo>
                    <a:pt x="943085" y="1068506"/>
                  </a:lnTo>
                  <a:lnTo>
                    <a:pt x="901006" y="1099164"/>
                  </a:lnTo>
                  <a:lnTo>
                    <a:pt x="855988" y="1125159"/>
                  </a:lnTo>
                  <a:lnTo>
                    <a:pt x="808422" y="1146276"/>
                  </a:lnTo>
                  <a:lnTo>
                    <a:pt x="758697" y="1162304"/>
                  </a:lnTo>
                  <a:lnTo>
                    <a:pt x="709168" y="1373149"/>
                  </a:lnTo>
                  <a:lnTo>
                    <a:pt x="556514" y="1373149"/>
                  </a:lnTo>
                  <a:lnTo>
                    <a:pt x="506856" y="1162304"/>
                  </a:lnTo>
                  <a:lnTo>
                    <a:pt x="457146" y="1146276"/>
                  </a:lnTo>
                  <a:lnTo>
                    <a:pt x="409611" y="1125159"/>
                  </a:lnTo>
                  <a:lnTo>
                    <a:pt x="364631" y="1099164"/>
                  </a:lnTo>
                  <a:lnTo>
                    <a:pt x="322583" y="1068506"/>
                  </a:lnTo>
                  <a:lnTo>
                    <a:pt x="283844" y="1033399"/>
                  </a:lnTo>
                  <a:lnTo>
                    <a:pt x="76327" y="1096010"/>
                  </a:lnTo>
                  <a:lnTo>
                    <a:pt x="0" y="963802"/>
                  </a:lnTo>
                  <a:lnTo>
                    <a:pt x="157861" y="815467"/>
                  </a:lnTo>
                  <a:lnTo>
                    <a:pt x="146888" y="764332"/>
                  </a:lnTo>
                  <a:lnTo>
                    <a:pt x="141401" y="712564"/>
                  </a:lnTo>
                  <a:lnTo>
                    <a:pt x="141401" y="660595"/>
                  </a:lnTo>
                  <a:lnTo>
                    <a:pt x="146888" y="608857"/>
                  </a:lnTo>
                  <a:lnTo>
                    <a:pt x="157861" y="557783"/>
                  </a:lnTo>
                  <a:lnTo>
                    <a:pt x="0" y="409448"/>
                  </a:lnTo>
                  <a:lnTo>
                    <a:pt x="76327" y="277241"/>
                  </a:lnTo>
                  <a:lnTo>
                    <a:pt x="283844" y="339725"/>
                  </a:lnTo>
                  <a:lnTo>
                    <a:pt x="322583" y="304679"/>
                  </a:lnTo>
                  <a:lnTo>
                    <a:pt x="364631" y="274058"/>
                  </a:lnTo>
                  <a:lnTo>
                    <a:pt x="409611" y="248083"/>
                  </a:lnTo>
                  <a:lnTo>
                    <a:pt x="457146" y="226973"/>
                  </a:lnTo>
                  <a:lnTo>
                    <a:pt x="506856" y="210946"/>
                  </a:lnTo>
                  <a:lnTo>
                    <a:pt x="556514" y="0"/>
                  </a:lnTo>
                  <a:lnTo>
                    <a:pt x="709168" y="0"/>
                  </a:lnTo>
                  <a:lnTo>
                    <a:pt x="758697" y="210946"/>
                  </a:lnTo>
                  <a:lnTo>
                    <a:pt x="808422" y="226973"/>
                  </a:lnTo>
                  <a:lnTo>
                    <a:pt x="855988" y="248083"/>
                  </a:lnTo>
                  <a:lnTo>
                    <a:pt x="901006" y="274058"/>
                  </a:lnTo>
                  <a:lnTo>
                    <a:pt x="943085" y="304679"/>
                  </a:lnTo>
                  <a:lnTo>
                    <a:pt x="981837" y="33972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01720" y="2838703"/>
            <a:ext cx="2150745" cy="121793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7940" marR="1581150" indent="-15240">
              <a:lnSpc>
                <a:spcPts val="2420"/>
              </a:lnSpc>
              <a:spcBef>
                <a:spcPts val="359"/>
              </a:spcBef>
            </a:pP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Part-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1216025">
              <a:lnSpc>
                <a:spcPct val="100000"/>
              </a:lnSpc>
              <a:spcBef>
                <a:spcPts val="1645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Fulltime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83454" y="2716073"/>
            <a:ext cx="1399540" cy="2049145"/>
          </a:xfrm>
          <a:custGeom>
            <a:avLst/>
            <a:gdLst/>
            <a:ahLst/>
            <a:cxnLst/>
            <a:rect l="l" t="t" r="r" b="b"/>
            <a:pathLst>
              <a:path w="1399539" h="2049145">
                <a:moveTo>
                  <a:pt x="280231" y="0"/>
                </a:moveTo>
                <a:lnTo>
                  <a:pt x="233820" y="1326"/>
                </a:lnTo>
                <a:lnTo>
                  <a:pt x="187223" y="4628"/>
                </a:lnTo>
                <a:lnTo>
                  <a:pt x="140492" y="9934"/>
                </a:lnTo>
                <a:lnTo>
                  <a:pt x="93676" y="17275"/>
                </a:lnTo>
                <a:lnTo>
                  <a:pt x="46829" y="26678"/>
                </a:lnTo>
                <a:lnTo>
                  <a:pt x="0" y="38175"/>
                </a:lnTo>
                <a:lnTo>
                  <a:pt x="29972" y="150316"/>
                </a:lnTo>
                <a:lnTo>
                  <a:pt x="77679" y="138768"/>
                </a:lnTo>
                <a:lnTo>
                  <a:pt x="125561" y="129634"/>
                </a:lnTo>
                <a:lnTo>
                  <a:pt x="173538" y="122887"/>
                </a:lnTo>
                <a:lnTo>
                  <a:pt x="221533" y="118503"/>
                </a:lnTo>
                <a:lnTo>
                  <a:pt x="269465" y="116456"/>
                </a:lnTo>
                <a:lnTo>
                  <a:pt x="317255" y="116719"/>
                </a:lnTo>
                <a:lnTo>
                  <a:pt x="364825" y="119267"/>
                </a:lnTo>
                <a:lnTo>
                  <a:pt x="412096" y="124074"/>
                </a:lnTo>
                <a:lnTo>
                  <a:pt x="458987" y="131115"/>
                </a:lnTo>
                <a:lnTo>
                  <a:pt x="505421" y="140364"/>
                </a:lnTo>
                <a:lnTo>
                  <a:pt x="551317" y="151794"/>
                </a:lnTo>
                <a:lnTo>
                  <a:pt x="596598" y="165381"/>
                </a:lnTo>
                <a:lnTo>
                  <a:pt x="641183" y="181099"/>
                </a:lnTo>
                <a:lnTo>
                  <a:pt x="684994" y="198921"/>
                </a:lnTo>
                <a:lnTo>
                  <a:pt x="727952" y="218823"/>
                </a:lnTo>
                <a:lnTo>
                  <a:pt x="769977" y="240778"/>
                </a:lnTo>
                <a:lnTo>
                  <a:pt x="810991" y="264760"/>
                </a:lnTo>
                <a:lnTo>
                  <a:pt x="850913" y="290744"/>
                </a:lnTo>
                <a:lnTo>
                  <a:pt x="889666" y="318705"/>
                </a:lnTo>
                <a:lnTo>
                  <a:pt x="927171" y="348615"/>
                </a:lnTo>
                <a:lnTo>
                  <a:pt x="963347" y="380451"/>
                </a:lnTo>
                <a:lnTo>
                  <a:pt x="998116" y="414185"/>
                </a:lnTo>
                <a:lnTo>
                  <a:pt x="1031399" y="449792"/>
                </a:lnTo>
                <a:lnTo>
                  <a:pt x="1063117" y="487247"/>
                </a:lnTo>
                <a:lnTo>
                  <a:pt x="1092483" y="525525"/>
                </a:lnTo>
                <a:lnTo>
                  <a:pt x="1119717" y="564761"/>
                </a:lnTo>
                <a:lnTo>
                  <a:pt x="1144826" y="604881"/>
                </a:lnTo>
                <a:lnTo>
                  <a:pt x="1167819" y="645811"/>
                </a:lnTo>
                <a:lnTo>
                  <a:pt x="1188703" y="687479"/>
                </a:lnTo>
                <a:lnTo>
                  <a:pt x="1207486" y="729811"/>
                </a:lnTo>
                <a:lnTo>
                  <a:pt x="1224176" y="772734"/>
                </a:lnTo>
                <a:lnTo>
                  <a:pt x="1238781" y="816174"/>
                </a:lnTo>
                <a:lnTo>
                  <a:pt x="1251309" y="860058"/>
                </a:lnTo>
                <a:lnTo>
                  <a:pt x="1261767" y="904313"/>
                </a:lnTo>
                <a:lnTo>
                  <a:pt x="1270164" y="948866"/>
                </a:lnTo>
                <a:lnTo>
                  <a:pt x="1276508" y="993642"/>
                </a:lnTo>
                <a:lnTo>
                  <a:pt x="1280806" y="1038570"/>
                </a:lnTo>
                <a:lnTo>
                  <a:pt x="1283066" y="1083575"/>
                </a:lnTo>
                <a:lnTo>
                  <a:pt x="1283296" y="1128584"/>
                </a:lnTo>
                <a:lnTo>
                  <a:pt x="1281505" y="1173524"/>
                </a:lnTo>
                <a:lnTo>
                  <a:pt x="1277699" y="1218321"/>
                </a:lnTo>
                <a:lnTo>
                  <a:pt x="1271887" y="1262903"/>
                </a:lnTo>
                <a:lnTo>
                  <a:pt x="1264077" y="1307195"/>
                </a:lnTo>
                <a:lnTo>
                  <a:pt x="1254276" y="1351125"/>
                </a:lnTo>
                <a:lnTo>
                  <a:pt x="1242493" y="1394619"/>
                </a:lnTo>
                <a:lnTo>
                  <a:pt x="1228735" y="1437604"/>
                </a:lnTo>
                <a:lnTo>
                  <a:pt x="1213011" y="1480006"/>
                </a:lnTo>
                <a:lnTo>
                  <a:pt x="1195328" y="1521753"/>
                </a:lnTo>
                <a:lnTo>
                  <a:pt x="1175693" y="1562770"/>
                </a:lnTo>
                <a:lnTo>
                  <a:pt x="1154116" y="1602985"/>
                </a:lnTo>
                <a:lnTo>
                  <a:pt x="1130604" y="1642324"/>
                </a:lnTo>
                <a:lnTo>
                  <a:pt x="1105164" y="1680714"/>
                </a:lnTo>
                <a:lnTo>
                  <a:pt x="1077805" y="1718081"/>
                </a:lnTo>
                <a:lnTo>
                  <a:pt x="1048534" y="1754353"/>
                </a:lnTo>
                <a:lnTo>
                  <a:pt x="1017360" y="1789456"/>
                </a:lnTo>
                <a:lnTo>
                  <a:pt x="984290" y="1823316"/>
                </a:lnTo>
                <a:lnTo>
                  <a:pt x="949332" y="1855860"/>
                </a:lnTo>
                <a:lnTo>
                  <a:pt x="912495" y="1887016"/>
                </a:lnTo>
                <a:lnTo>
                  <a:pt x="870077" y="1822639"/>
                </a:lnTo>
                <a:lnTo>
                  <a:pt x="866902" y="1991905"/>
                </a:lnTo>
                <a:lnTo>
                  <a:pt x="1018921" y="2048712"/>
                </a:lnTo>
                <a:lnTo>
                  <a:pt x="976503" y="1984310"/>
                </a:lnTo>
                <a:lnTo>
                  <a:pt x="1014422" y="1953002"/>
                </a:lnTo>
                <a:lnTo>
                  <a:pt x="1050698" y="1920267"/>
                </a:lnTo>
                <a:lnTo>
                  <a:pt x="1085308" y="1886168"/>
                </a:lnTo>
                <a:lnTo>
                  <a:pt x="1118231" y="1850769"/>
                </a:lnTo>
                <a:lnTo>
                  <a:pt x="1149447" y="1814133"/>
                </a:lnTo>
                <a:lnTo>
                  <a:pt x="1178934" y="1776324"/>
                </a:lnTo>
                <a:lnTo>
                  <a:pt x="1206670" y="1737406"/>
                </a:lnTo>
                <a:lnTo>
                  <a:pt x="1232636" y="1697441"/>
                </a:lnTo>
                <a:lnTo>
                  <a:pt x="1256810" y="1656495"/>
                </a:lnTo>
                <a:lnTo>
                  <a:pt x="1279171" y="1614629"/>
                </a:lnTo>
                <a:lnTo>
                  <a:pt x="1299697" y="1571908"/>
                </a:lnTo>
                <a:lnTo>
                  <a:pt x="1318368" y="1528396"/>
                </a:lnTo>
                <a:lnTo>
                  <a:pt x="1335163" y="1484155"/>
                </a:lnTo>
                <a:lnTo>
                  <a:pt x="1350060" y="1439250"/>
                </a:lnTo>
                <a:lnTo>
                  <a:pt x="1363038" y="1393744"/>
                </a:lnTo>
                <a:lnTo>
                  <a:pt x="1374077" y="1347700"/>
                </a:lnTo>
                <a:lnTo>
                  <a:pt x="1383154" y="1301182"/>
                </a:lnTo>
                <a:lnTo>
                  <a:pt x="1390250" y="1254254"/>
                </a:lnTo>
                <a:lnTo>
                  <a:pt x="1395342" y="1206979"/>
                </a:lnTo>
                <a:lnTo>
                  <a:pt x="1398411" y="1159421"/>
                </a:lnTo>
                <a:lnTo>
                  <a:pt x="1399434" y="1111644"/>
                </a:lnTo>
                <a:lnTo>
                  <a:pt x="1398390" y="1063710"/>
                </a:lnTo>
                <a:lnTo>
                  <a:pt x="1395259" y="1015684"/>
                </a:lnTo>
                <a:lnTo>
                  <a:pt x="1390020" y="967628"/>
                </a:lnTo>
                <a:lnTo>
                  <a:pt x="1382651" y="919608"/>
                </a:lnTo>
                <a:lnTo>
                  <a:pt x="1373131" y="871685"/>
                </a:lnTo>
                <a:lnTo>
                  <a:pt x="1361440" y="823924"/>
                </a:lnTo>
                <a:lnTo>
                  <a:pt x="1347959" y="777617"/>
                </a:lnTo>
                <a:lnTo>
                  <a:pt x="1332657" y="732342"/>
                </a:lnTo>
                <a:lnTo>
                  <a:pt x="1315585" y="688128"/>
                </a:lnTo>
                <a:lnTo>
                  <a:pt x="1296795" y="645004"/>
                </a:lnTo>
                <a:lnTo>
                  <a:pt x="1276336" y="603000"/>
                </a:lnTo>
                <a:lnTo>
                  <a:pt x="1254260" y="562146"/>
                </a:lnTo>
                <a:lnTo>
                  <a:pt x="1230619" y="522471"/>
                </a:lnTo>
                <a:lnTo>
                  <a:pt x="1205464" y="484004"/>
                </a:lnTo>
                <a:lnTo>
                  <a:pt x="1178845" y="446776"/>
                </a:lnTo>
                <a:lnTo>
                  <a:pt x="1150813" y="410814"/>
                </a:lnTo>
                <a:lnTo>
                  <a:pt x="1121420" y="376150"/>
                </a:lnTo>
                <a:lnTo>
                  <a:pt x="1090718" y="342812"/>
                </a:lnTo>
                <a:lnTo>
                  <a:pt x="1058756" y="310830"/>
                </a:lnTo>
                <a:lnTo>
                  <a:pt x="1025586" y="280233"/>
                </a:lnTo>
                <a:lnTo>
                  <a:pt x="991259" y="251051"/>
                </a:lnTo>
                <a:lnTo>
                  <a:pt x="955827" y="223314"/>
                </a:lnTo>
                <a:lnTo>
                  <a:pt x="919340" y="197050"/>
                </a:lnTo>
                <a:lnTo>
                  <a:pt x="881849" y="172290"/>
                </a:lnTo>
                <a:lnTo>
                  <a:pt x="843406" y="149062"/>
                </a:lnTo>
                <a:lnTo>
                  <a:pt x="804062" y="127397"/>
                </a:lnTo>
                <a:lnTo>
                  <a:pt x="763868" y="107323"/>
                </a:lnTo>
                <a:lnTo>
                  <a:pt x="722874" y="88871"/>
                </a:lnTo>
                <a:lnTo>
                  <a:pt x="681133" y="72069"/>
                </a:lnTo>
                <a:lnTo>
                  <a:pt x="638694" y="56947"/>
                </a:lnTo>
                <a:lnTo>
                  <a:pt x="595610" y="43535"/>
                </a:lnTo>
                <a:lnTo>
                  <a:pt x="551931" y="31863"/>
                </a:lnTo>
                <a:lnTo>
                  <a:pt x="507708" y="21959"/>
                </a:lnTo>
                <a:lnTo>
                  <a:pt x="462993" y="13853"/>
                </a:lnTo>
                <a:lnTo>
                  <a:pt x="417837" y="7574"/>
                </a:lnTo>
                <a:lnTo>
                  <a:pt x="372290" y="3153"/>
                </a:lnTo>
                <a:lnTo>
                  <a:pt x="326405" y="618"/>
                </a:lnTo>
                <a:lnTo>
                  <a:pt x="28023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3479" y="2334641"/>
            <a:ext cx="620395" cy="921385"/>
          </a:xfrm>
          <a:custGeom>
            <a:avLst/>
            <a:gdLst/>
            <a:ahLst/>
            <a:cxnLst/>
            <a:rect l="l" t="t" r="r" b="b"/>
            <a:pathLst>
              <a:path w="620394" h="921385">
                <a:moveTo>
                  <a:pt x="575563" y="0"/>
                </a:moveTo>
                <a:lnTo>
                  <a:pt x="530954" y="20244"/>
                </a:lnTo>
                <a:lnTo>
                  <a:pt x="488018" y="42878"/>
                </a:lnTo>
                <a:lnTo>
                  <a:pt x="446817" y="67799"/>
                </a:lnTo>
                <a:lnTo>
                  <a:pt x="407413" y="94904"/>
                </a:lnTo>
                <a:lnTo>
                  <a:pt x="369865" y="124091"/>
                </a:lnTo>
                <a:lnTo>
                  <a:pt x="334237" y="155258"/>
                </a:lnTo>
                <a:lnTo>
                  <a:pt x="300588" y="188301"/>
                </a:lnTo>
                <a:lnTo>
                  <a:pt x="268981" y="223117"/>
                </a:lnTo>
                <a:lnTo>
                  <a:pt x="239477" y="259605"/>
                </a:lnTo>
                <a:lnTo>
                  <a:pt x="212137" y="297662"/>
                </a:lnTo>
                <a:lnTo>
                  <a:pt x="187023" y="337185"/>
                </a:lnTo>
                <a:lnTo>
                  <a:pt x="164195" y="378071"/>
                </a:lnTo>
                <a:lnTo>
                  <a:pt x="143716" y="420217"/>
                </a:lnTo>
                <a:lnTo>
                  <a:pt x="125645" y="463522"/>
                </a:lnTo>
                <a:lnTo>
                  <a:pt x="110046" y="507883"/>
                </a:lnTo>
                <a:lnTo>
                  <a:pt x="96979" y="553197"/>
                </a:lnTo>
                <a:lnTo>
                  <a:pt x="86505" y="599360"/>
                </a:lnTo>
                <a:lnTo>
                  <a:pt x="78686" y="646272"/>
                </a:lnTo>
                <a:lnTo>
                  <a:pt x="73583" y="693829"/>
                </a:lnTo>
                <a:lnTo>
                  <a:pt x="71257" y="741928"/>
                </a:lnTo>
                <a:lnTo>
                  <a:pt x="71770" y="790466"/>
                </a:lnTo>
                <a:lnTo>
                  <a:pt x="75183" y="839342"/>
                </a:lnTo>
                <a:lnTo>
                  <a:pt x="0" y="855852"/>
                </a:lnTo>
                <a:lnTo>
                  <a:pt x="146812" y="921131"/>
                </a:lnTo>
                <a:lnTo>
                  <a:pt x="264413" y="797940"/>
                </a:lnTo>
                <a:lnTo>
                  <a:pt x="189356" y="814323"/>
                </a:lnTo>
                <a:lnTo>
                  <a:pt x="187141" y="766475"/>
                </a:lnTo>
                <a:lnTo>
                  <a:pt x="188141" y="719070"/>
                </a:lnTo>
                <a:lnTo>
                  <a:pt x="192277" y="672237"/>
                </a:lnTo>
                <a:lnTo>
                  <a:pt x="199471" y="626107"/>
                </a:lnTo>
                <a:lnTo>
                  <a:pt x="209643" y="580811"/>
                </a:lnTo>
                <a:lnTo>
                  <a:pt x="222714" y="536478"/>
                </a:lnTo>
                <a:lnTo>
                  <a:pt x="238604" y="493238"/>
                </a:lnTo>
                <a:lnTo>
                  <a:pt x="257235" y="451223"/>
                </a:lnTo>
                <a:lnTo>
                  <a:pt x="278527" y="410561"/>
                </a:lnTo>
                <a:lnTo>
                  <a:pt x="302402" y="371383"/>
                </a:lnTo>
                <a:lnTo>
                  <a:pt x="328779" y="333820"/>
                </a:lnTo>
                <a:lnTo>
                  <a:pt x="357580" y="298002"/>
                </a:lnTo>
                <a:lnTo>
                  <a:pt x="388725" y="264059"/>
                </a:lnTo>
                <a:lnTo>
                  <a:pt x="422136" y="232120"/>
                </a:lnTo>
                <a:lnTo>
                  <a:pt x="457732" y="202317"/>
                </a:lnTo>
                <a:lnTo>
                  <a:pt x="495436" y="174779"/>
                </a:lnTo>
                <a:lnTo>
                  <a:pt x="535167" y="149637"/>
                </a:lnTo>
                <a:lnTo>
                  <a:pt x="576846" y="127021"/>
                </a:lnTo>
                <a:lnTo>
                  <a:pt x="620394" y="107060"/>
                </a:lnTo>
                <a:lnTo>
                  <a:pt x="575563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50" y="86994"/>
            <a:ext cx="3636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Project</a:t>
            </a:r>
            <a:r>
              <a:rPr spc="-80" dirty="0"/>
              <a:t> </a:t>
            </a:r>
            <a:r>
              <a:rPr spc="-10" dirty="0"/>
              <a:t>Governance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11529"/>
            <a:ext cx="8039734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54000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alignment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objectives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with the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strategy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of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larger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organization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by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sponsor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and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team.</a:t>
            </a:r>
            <a:endParaRPr sz="2400">
              <a:latin typeface="Segoe UI"/>
              <a:cs typeface="Segoe UI"/>
            </a:endParaRPr>
          </a:p>
          <a:p>
            <a:pPr marL="354965" marR="5080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A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project’s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governance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defined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by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required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fit </a:t>
            </a:r>
            <a:r>
              <a:rPr sz="2400" dirty="0">
                <a:latin typeface="Segoe UI"/>
                <a:cs typeface="Segoe UI"/>
              </a:rPr>
              <a:t>within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larger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context of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program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or</a:t>
            </a:r>
            <a:r>
              <a:rPr sz="2400" spc="-10" dirty="0">
                <a:latin typeface="Segoe UI"/>
                <a:cs typeface="Segoe UI"/>
              </a:rPr>
              <a:t> organization </a:t>
            </a:r>
            <a:r>
              <a:rPr sz="2400" dirty="0">
                <a:latin typeface="Segoe UI"/>
                <a:cs typeface="Segoe UI"/>
              </a:rPr>
              <a:t>sponsoring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it,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but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separate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from</a:t>
            </a:r>
            <a:r>
              <a:rPr sz="2400" spc="-10" dirty="0">
                <a:latin typeface="Segoe UI"/>
                <a:cs typeface="Segoe UI"/>
              </a:rPr>
              <a:t> organizational governance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3661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Project</a:t>
            </a:r>
            <a:r>
              <a:rPr spc="-100" dirty="0"/>
              <a:t> </a:t>
            </a:r>
            <a:r>
              <a:rPr spc="-10" dirty="0"/>
              <a:t>Information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2016" y="900264"/>
            <a:ext cx="2574290" cy="104521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205104" rIns="0" bIns="0" rtlCol="0">
            <a:spAutoFit/>
          </a:bodyPr>
          <a:lstStyle/>
          <a:p>
            <a:pPr marL="3175" algn="ctr">
              <a:lnSpc>
                <a:spcPts val="2395"/>
              </a:lnSpc>
              <a:spcBef>
                <a:spcPts val="1614"/>
              </a:spcBef>
            </a:pP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Work</a:t>
            </a:r>
            <a:r>
              <a:rPr sz="2000" b="1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Performance</a:t>
            </a:r>
            <a:endParaRPr sz="2000">
              <a:latin typeface="Segoe UI"/>
              <a:cs typeface="Segoe UI"/>
            </a:endParaRPr>
          </a:p>
          <a:p>
            <a:pPr marL="635" algn="ctr">
              <a:lnSpc>
                <a:spcPts val="2395"/>
              </a:lnSpc>
            </a:pP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716" y="1932482"/>
            <a:ext cx="2548890" cy="2679065"/>
          </a:xfrm>
          <a:prstGeom prst="rect">
            <a:avLst/>
          </a:prstGeom>
          <a:solidFill>
            <a:srgbClr val="E8D0D0">
              <a:alpha val="90194"/>
            </a:srgbClr>
          </a:solidFill>
          <a:ln w="25400">
            <a:solidFill>
              <a:srgbClr val="E8D0D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335280" marR="247015" indent="-228600">
              <a:lnSpc>
                <a:spcPct val="93000"/>
              </a:lnSpc>
              <a:spcBef>
                <a:spcPts val="665"/>
              </a:spcBef>
              <a:buChar char="•"/>
              <a:tabLst>
                <a:tab pos="33591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raw </a:t>
            </a:r>
            <a:r>
              <a:rPr sz="2000" dirty="0">
                <a:latin typeface="Calibri"/>
                <a:cs typeface="Calibri"/>
              </a:rPr>
              <a:t>observations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measurements </a:t>
            </a:r>
            <a:r>
              <a:rPr sz="2000" dirty="0">
                <a:latin typeface="Calibri"/>
                <a:cs typeface="Calibri"/>
              </a:rPr>
              <a:t>identified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during activities </a:t>
            </a:r>
            <a:r>
              <a:rPr sz="2000" dirty="0">
                <a:latin typeface="Calibri"/>
                <a:cs typeface="Calibri"/>
              </a:rPr>
              <a:t>performed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carry </a:t>
            </a:r>
            <a:r>
              <a:rPr sz="2000" dirty="0">
                <a:latin typeface="Calibri"/>
                <a:cs typeface="Calibri"/>
              </a:rPr>
              <a:t>out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 </a:t>
            </a:r>
            <a:r>
              <a:rPr sz="2000" spc="-20" dirty="0">
                <a:latin typeface="Calibri"/>
                <a:cs typeface="Calibri"/>
              </a:rPr>
              <a:t>work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7445" y="900264"/>
            <a:ext cx="2574290" cy="1045210"/>
          </a:xfrm>
          <a:prstGeom prst="rect">
            <a:avLst/>
          </a:prstGeom>
          <a:solidFill>
            <a:srgbClr val="9BBA58"/>
          </a:solidFill>
        </p:spPr>
        <p:txBody>
          <a:bodyPr vert="horz" wrap="square" lIns="0" tIns="205104" rIns="0" bIns="0" rtlCol="0">
            <a:spAutoFit/>
          </a:bodyPr>
          <a:lstStyle/>
          <a:p>
            <a:pPr marL="1270" algn="ctr">
              <a:lnSpc>
                <a:spcPts val="2395"/>
              </a:lnSpc>
              <a:spcBef>
                <a:spcPts val="1614"/>
              </a:spcBef>
            </a:pP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Work</a:t>
            </a:r>
            <a:r>
              <a:rPr sz="2000" b="1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Performance</a:t>
            </a:r>
            <a:endParaRPr sz="2000">
              <a:latin typeface="Segoe UI"/>
              <a:cs typeface="Segoe UI"/>
            </a:endParaRPr>
          </a:p>
          <a:p>
            <a:pPr marL="2540" algn="ctr">
              <a:lnSpc>
                <a:spcPts val="2395"/>
              </a:lnSpc>
            </a:pP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Information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0145" y="1932482"/>
            <a:ext cx="2548890" cy="2679065"/>
          </a:xfrm>
          <a:prstGeom prst="rect">
            <a:avLst/>
          </a:prstGeom>
          <a:solidFill>
            <a:srgbClr val="DEE7D1">
              <a:alpha val="90194"/>
            </a:srgbClr>
          </a:solidFill>
          <a:ln w="25400">
            <a:solidFill>
              <a:srgbClr val="DEE7D1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335280" marR="145415" indent="-228600">
              <a:lnSpc>
                <a:spcPct val="93000"/>
              </a:lnSpc>
              <a:spcBef>
                <a:spcPts val="665"/>
              </a:spcBef>
              <a:buChar char="•"/>
              <a:tabLst>
                <a:tab pos="33591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performance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collected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controlling </a:t>
            </a:r>
            <a:r>
              <a:rPr sz="2000" dirty="0">
                <a:latin typeface="Calibri"/>
                <a:cs typeface="Calibri"/>
              </a:rPr>
              <a:t>processes,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analyzed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context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integrated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on </a:t>
            </a:r>
            <a:r>
              <a:rPr sz="2000" spc="-10" dirty="0">
                <a:latin typeface="Calibri"/>
                <a:cs typeface="Calibri"/>
              </a:rPr>
              <a:t>relationships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across areas;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2952" y="900264"/>
            <a:ext cx="2574290" cy="1045210"/>
          </a:xfrm>
          <a:prstGeom prst="rect">
            <a:avLst/>
          </a:prstGeom>
          <a:solidFill>
            <a:srgbClr val="8063A1"/>
          </a:solidFill>
        </p:spPr>
        <p:txBody>
          <a:bodyPr vert="horz" wrap="square" lIns="0" tIns="205104" rIns="0" bIns="0" rtlCol="0">
            <a:spAutoFit/>
          </a:bodyPr>
          <a:lstStyle/>
          <a:p>
            <a:pPr marL="1905" algn="ctr">
              <a:lnSpc>
                <a:spcPts val="2395"/>
              </a:lnSpc>
              <a:spcBef>
                <a:spcPts val="1614"/>
              </a:spcBef>
            </a:pP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Work</a:t>
            </a:r>
            <a:r>
              <a:rPr sz="2000" b="1" spc="-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Performance</a:t>
            </a:r>
            <a:endParaRPr sz="2000">
              <a:latin typeface="Segoe UI"/>
              <a:cs typeface="Segoe UI"/>
            </a:endParaRPr>
          </a:p>
          <a:p>
            <a:pPr marL="3175" algn="ctr">
              <a:lnSpc>
                <a:spcPts val="2395"/>
              </a:lnSpc>
            </a:pP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Reports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5652" y="1932482"/>
            <a:ext cx="2548890" cy="2679065"/>
          </a:xfrm>
          <a:prstGeom prst="rect">
            <a:avLst/>
          </a:prstGeom>
          <a:solidFill>
            <a:srgbClr val="D7D2DF">
              <a:alpha val="90194"/>
            </a:srgbClr>
          </a:solidFill>
          <a:ln w="25400">
            <a:solidFill>
              <a:srgbClr val="D7D2DF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335915" marR="292735" indent="-228600">
              <a:lnSpc>
                <a:spcPct val="93200"/>
              </a:lnSpc>
              <a:spcBef>
                <a:spcPts val="660"/>
              </a:spcBef>
              <a:buChar char="•"/>
              <a:tabLst>
                <a:tab pos="33655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compilation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work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performance information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consumption </a:t>
            </a:r>
            <a:r>
              <a:rPr sz="2000" dirty="0">
                <a:latin typeface="Calibri"/>
                <a:cs typeface="Calibri"/>
              </a:rPr>
              <a:t>purpose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as </a:t>
            </a:r>
            <a:r>
              <a:rPr sz="2000" dirty="0">
                <a:latin typeface="Calibri"/>
                <a:cs typeface="Calibri"/>
              </a:rPr>
              <a:t>status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decision making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50" y="86994"/>
            <a:ext cx="2754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Other</a:t>
            </a:r>
            <a:r>
              <a:rPr spc="-75" dirty="0"/>
              <a:t> </a:t>
            </a:r>
            <a:r>
              <a:rPr spc="-10" dirty="0"/>
              <a:t>concept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738671"/>
            <a:ext cx="7772400" cy="37090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Success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9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Measured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terms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completing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within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constraints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</a:t>
            </a:r>
            <a:endParaRPr sz="2000">
              <a:latin typeface="Segoe UI"/>
              <a:cs typeface="Segoe UI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Segoe UI"/>
                <a:cs typeface="Segoe UI"/>
              </a:rPr>
              <a:t>scope,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quality,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schedule,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budget,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resources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risks.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Responsibility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PM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PM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responsible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accountable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for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setting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realistic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and</a:t>
            </a:r>
            <a:endParaRPr sz="2000">
              <a:latin typeface="Segoe UI"/>
              <a:cs typeface="Segoe UI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Segoe UI"/>
                <a:cs typeface="Segoe UI"/>
              </a:rPr>
              <a:t>achievable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boundaries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for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 </a:t>
            </a:r>
            <a:r>
              <a:rPr sz="2000" spc="-50" dirty="0"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80" dirty="0">
                <a:latin typeface="Segoe UI"/>
                <a:cs typeface="Segoe UI"/>
              </a:rPr>
              <a:t>To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accomplish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within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approved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baselines</a:t>
            </a:r>
            <a:endParaRPr sz="20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Segoe UI"/>
                <a:cs typeface="Segoe UI"/>
              </a:rPr>
              <a:t>Cost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baseline</a:t>
            </a:r>
            <a:endParaRPr sz="20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Segoe UI"/>
                <a:cs typeface="Segoe UI"/>
              </a:rPr>
              <a:t>Schedule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baseline</a:t>
            </a:r>
            <a:endParaRPr sz="20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Segoe UI"/>
                <a:cs typeface="Segoe UI"/>
              </a:rPr>
              <a:t>Scope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baseline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spc="-10" dirty="0"/>
              <a:t>Overview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738671"/>
            <a:ext cx="7867650" cy="163512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When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will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end?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9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Segoe UI"/>
                <a:cs typeface="Segoe UI"/>
              </a:rPr>
              <a:t>Terminated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–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due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change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strategy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or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many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not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feasible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Stopped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–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When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need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for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no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longer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exist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Segoe UI"/>
                <a:cs typeface="Segoe UI"/>
              </a:rPr>
              <a:t>Project’s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are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authorized because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of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348523"/>
            <a:ext cx="2479040" cy="14897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Segoe UI"/>
                <a:cs typeface="Segoe UI"/>
              </a:rPr>
              <a:t>Marketing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Demand</a:t>
            </a:r>
            <a:endParaRPr sz="20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Segoe UI"/>
                <a:cs typeface="Segoe UI"/>
              </a:rPr>
              <a:t>Social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need</a:t>
            </a:r>
            <a:endParaRPr sz="20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Segoe UI"/>
                <a:cs typeface="Segoe UI"/>
              </a:rPr>
              <a:t>Legal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Requirement</a:t>
            </a:r>
            <a:endParaRPr sz="20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Segoe UI"/>
                <a:cs typeface="Segoe UI"/>
              </a:rPr>
              <a:t>…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4175" y="2348523"/>
            <a:ext cx="307657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latin typeface="Segoe UI"/>
                <a:cs typeface="Segoe UI"/>
              </a:rPr>
              <a:t>Strategic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&amp;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business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need </a:t>
            </a:r>
            <a:r>
              <a:rPr sz="2000" dirty="0">
                <a:latin typeface="Segoe UI"/>
                <a:cs typeface="Segoe UI"/>
              </a:rPr>
              <a:t>Customer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request </a:t>
            </a:r>
            <a:r>
              <a:rPr sz="2000" dirty="0">
                <a:latin typeface="Segoe UI"/>
                <a:cs typeface="Segoe UI"/>
              </a:rPr>
              <a:t>Environment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Consideration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Segoe UI"/>
                <a:cs typeface="Segoe UI"/>
              </a:rPr>
              <a:t>…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9" y="0"/>
            <a:ext cx="8950748" cy="7212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750" y="86994"/>
            <a:ext cx="3060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Nirmala UI"/>
                <a:cs typeface="Nirmala UI"/>
              </a:rPr>
              <a:t>Nikos</a:t>
            </a:r>
            <a:r>
              <a:rPr sz="2800" b="1" spc="-6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Nirmala UI"/>
                <a:cs typeface="Nirmala UI"/>
              </a:rPr>
              <a:t>Kazantzukis</a:t>
            </a:r>
            <a:endParaRPr sz="2800" dirty="0">
              <a:latin typeface="Nirmala UI"/>
              <a:cs typeface="Nirmala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6314" y="1615897"/>
            <a:ext cx="4090670" cy="171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3700" b="1" dirty="0">
                <a:latin typeface="Calibri"/>
                <a:cs typeface="Calibri"/>
              </a:rPr>
              <a:t>“In</a:t>
            </a:r>
            <a:r>
              <a:rPr sz="3700" b="1" spc="-85" dirty="0">
                <a:latin typeface="Calibri"/>
                <a:cs typeface="Calibri"/>
              </a:rPr>
              <a:t> </a:t>
            </a:r>
            <a:r>
              <a:rPr sz="3700" b="1" dirty="0">
                <a:latin typeface="Calibri"/>
                <a:cs typeface="Calibri"/>
              </a:rPr>
              <a:t>order</a:t>
            </a:r>
            <a:r>
              <a:rPr sz="3700" b="1" spc="-85" dirty="0">
                <a:latin typeface="Calibri"/>
                <a:cs typeface="Calibri"/>
              </a:rPr>
              <a:t> </a:t>
            </a:r>
            <a:r>
              <a:rPr sz="3700" b="1" dirty="0">
                <a:latin typeface="Calibri"/>
                <a:cs typeface="Calibri"/>
              </a:rPr>
              <a:t>to</a:t>
            </a:r>
            <a:r>
              <a:rPr sz="3700" b="1" spc="-80" dirty="0">
                <a:latin typeface="Calibri"/>
                <a:cs typeface="Calibri"/>
              </a:rPr>
              <a:t> </a:t>
            </a:r>
            <a:r>
              <a:rPr sz="3700" b="1" spc="-10" dirty="0">
                <a:latin typeface="Calibri"/>
                <a:cs typeface="Calibri"/>
              </a:rPr>
              <a:t>succeed, </a:t>
            </a:r>
            <a:r>
              <a:rPr sz="3700" b="1" dirty="0">
                <a:latin typeface="Calibri"/>
                <a:cs typeface="Calibri"/>
              </a:rPr>
              <a:t>we</a:t>
            </a:r>
            <a:r>
              <a:rPr sz="3700" b="1" spc="-114" dirty="0">
                <a:latin typeface="Calibri"/>
                <a:cs typeface="Calibri"/>
              </a:rPr>
              <a:t> </a:t>
            </a:r>
            <a:r>
              <a:rPr sz="3700" b="1" dirty="0">
                <a:latin typeface="Calibri"/>
                <a:cs typeface="Calibri"/>
              </a:rPr>
              <a:t>must</a:t>
            </a:r>
            <a:r>
              <a:rPr sz="3700" b="1" spc="-110" dirty="0">
                <a:latin typeface="Calibri"/>
                <a:cs typeface="Calibri"/>
              </a:rPr>
              <a:t> </a:t>
            </a:r>
            <a:r>
              <a:rPr sz="3700" b="1" dirty="0">
                <a:latin typeface="Calibri"/>
                <a:cs typeface="Calibri"/>
              </a:rPr>
              <a:t>first</a:t>
            </a:r>
            <a:r>
              <a:rPr sz="3700" b="1" spc="-100" dirty="0">
                <a:latin typeface="Calibri"/>
                <a:cs typeface="Calibri"/>
              </a:rPr>
              <a:t> </a:t>
            </a:r>
            <a:r>
              <a:rPr sz="3700" b="1" spc="-10" dirty="0">
                <a:latin typeface="Calibri"/>
                <a:cs typeface="Calibri"/>
              </a:rPr>
              <a:t>believe </a:t>
            </a:r>
            <a:r>
              <a:rPr sz="3700" b="1" dirty="0">
                <a:latin typeface="Calibri"/>
                <a:cs typeface="Calibri"/>
              </a:rPr>
              <a:t>that</a:t>
            </a:r>
            <a:r>
              <a:rPr sz="3700" b="1" spc="-75" dirty="0">
                <a:latin typeface="Calibri"/>
                <a:cs typeface="Calibri"/>
              </a:rPr>
              <a:t> </a:t>
            </a:r>
            <a:r>
              <a:rPr sz="3700" b="1" dirty="0">
                <a:latin typeface="Calibri"/>
                <a:cs typeface="Calibri"/>
              </a:rPr>
              <a:t>we</a:t>
            </a:r>
            <a:r>
              <a:rPr sz="3700" b="1" spc="-85" dirty="0">
                <a:latin typeface="Calibri"/>
                <a:cs typeface="Calibri"/>
              </a:rPr>
              <a:t> </a:t>
            </a:r>
            <a:r>
              <a:rPr sz="3700" b="1" spc="-20" dirty="0">
                <a:latin typeface="Calibri"/>
                <a:cs typeface="Calibri"/>
              </a:rPr>
              <a:t>can.”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9396" y="1007884"/>
            <a:ext cx="2384298" cy="333794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  <p:sp>
        <p:nvSpPr>
          <p:cNvPr id="8" name="Rectangle 7"/>
          <p:cNvSpPr/>
          <p:nvPr/>
        </p:nvSpPr>
        <p:spPr>
          <a:xfrm>
            <a:off x="7467600" y="0"/>
            <a:ext cx="1676400" cy="72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2943" y="804778"/>
            <a:ext cx="4059554" cy="37998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6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Enterprise</a:t>
            </a:r>
            <a:r>
              <a:rPr sz="2200" spc="-1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Environment</a:t>
            </a:r>
            <a:r>
              <a:rPr sz="2200" spc="-1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Factor</a:t>
            </a:r>
            <a:endParaRPr sz="2200">
              <a:latin typeface="Segoe UI"/>
              <a:cs typeface="Segoe UI"/>
            </a:endParaRPr>
          </a:p>
          <a:p>
            <a:pPr marL="697865" lvl="1" indent="-284480">
              <a:lnSpc>
                <a:spcPct val="100000"/>
              </a:lnSpc>
              <a:spcBef>
                <a:spcPts val="215"/>
              </a:spcBef>
              <a:buClr>
                <a:srgbClr val="E36C09"/>
              </a:buClr>
              <a:buFont typeface="Arial"/>
              <a:buChar char="–"/>
              <a:tabLst>
                <a:tab pos="697865" algn="l"/>
                <a:tab pos="698500" algn="l"/>
              </a:tabLst>
            </a:pPr>
            <a:r>
              <a:rPr sz="1700" spc="-20" dirty="0">
                <a:latin typeface="Segoe UI"/>
                <a:cs typeface="Segoe UI"/>
              </a:rPr>
              <a:t>PMIS</a:t>
            </a:r>
            <a:endParaRPr sz="17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54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Organizational</a:t>
            </a:r>
            <a:r>
              <a:rPr sz="2200" spc="-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Process</a:t>
            </a:r>
            <a:r>
              <a:rPr sz="2200" spc="-13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Asset</a:t>
            </a:r>
            <a:endParaRPr sz="2200">
              <a:latin typeface="Segoe UI"/>
              <a:cs typeface="Segoe UI"/>
            </a:endParaRPr>
          </a:p>
          <a:p>
            <a:pPr marL="354965" marR="469265" indent="-342265">
              <a:lnSpc>
                <a:spcPts val="2380"/>
              </a:lnSpc>
              <a:spcBef>
                <a:spcPts val="56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Definition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of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project</a:t>
            </a:r>
            <a:r>
              <a:rPr sz="2200" spc="-8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and </a:t>
            </a:r>
            <a:r>
              <a:rPr sz="2200" spc="-10" dirty="0">
                <a:latin typeface="Segoe UI"/>
                <a:cs typeface="Segoe UI"/>
              </a:rPr>
              <a:t>Constraints</a:t>
            </a:r>
            <a:endParaRPr sz="22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2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Organizational</a:t>
            </a:r>
            <a:r>
              <a:rPr sz="2200" spc="-10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Structure</a:t>
            </a:r>
            <a:endParaRPr sz="2200">
              <a:latin typeface="Segoe UI"/>
              <a:cs typeface="Segoe UI"/>
            </a:endParaRPr>
          </a:p>
          <a:p>
            <a:pPr marL="697865" lvl="1" indent="-284480">
              <a:lnSpc>
                <a:spcPct val="100000"/>
              </a:lnSpc>
              <a:spcBef>
                <a:spcPts val="210"/>
              </a:spcBef>
              <a:buClr>
                <a:srgbClr val="E36C09"/>
              </a:buClr>
              <a:buFont typeface="Arial"/>
              <a:buChar char="–"/>
              <a:tabLst>
                <a:tab pos="697865" algn="l"/>
                <a:tab pos="698500" algn="l"/>
              </a:tabLst>
            </a:pPr>
            <a:r>
              <a:rPr sz="1700" dirty="0">
                <a:latin typeface="Segoe UI"/>
                <a:cs typeface="Segoe UI"/>
              </a:rPr>
              <a:t>Matrix</a:t>
            </a:r>
            <a:r>
              <a:rPr sz="1700" spc="-65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(Strong,</a:t>
            </a:r>
            <a:r>
              <a:rPr sz="1700" spc="-4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Weak,</a:t>
            </a:r>
            <a:r>
              <a:rPr sz="1700" spc="-65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Balanced)</a:t>
            </a:r>
            <a:endParaRPr sz="1700">
              <a:latin typeface="Segoe UI"/>
              <a:cs typeface="Segoe UI"/>
            </a:endParaRPr>
          </a:p>
          <a:p>
            <a:pPr marL="697865" lvl="1" indent="-284480">
              <a:lnSpc>
                <a:spcPct val="100000"/>
              </a:lnSpc>
              <a:spcBef>
                <a:spcPts val="210"/>
              </a:spcBef>
              <a:buClr>
                <a:srgbClr val="E36C09"/>
              </a:buClr>
              <a:buFont typeface="Arial"/>
              <a:buChar char="–"/>
              <a:tabLst>
                <a:tab pos="697865" algn="l"/>
                <a:tab pos="698500" algn="l"/>
              </a:tabLst>
            </a:pPr>
            <a:r>
              <a:rPr sz="1700" spc="-10" dirty="0">
                <a:latin typeface="Segoe UI"/>
                <a:cs typeface="Segoe UI"/>
              </a:rPr>
              <a:t>Functional</a:t>
            </a:r>
            <a:endParaRPr sz="1700">
              <a:latin typeface="Segoe UI"/>
              <a:cs typeface="Segoe UI"/>
            </a:endParaRPr>
          </a:p>
          <a:p>
            <a:pPr marL="697865" lvl="1" indent="-284480">
              <a:lnSpc>
                <a:spcPct val="100000"/>
              </a:lnSpc>
              <a:spcBef>
                <a:spcPts val="204"/>
              </a:spcBef>
              <a:buClr>
                <a:srgbClr val="E36C09"/>
              </a:buClr>
              <a:buFont typeface="Arial"/>
              <a:buChar char="–"/>
              <a:tabLst>
                <a:tab pos="697865" algn="l"/>
                <a:tab pos="698500" algn="l"/>
              </a:tabLst>
            </a:pPr>
            <a:r>
              <a:rPr sz="1700" spc="-10" dirty="0">
                <a:latin typeface="Segoe UI"/>
                <a:cs typeface="Segoe UI"/>
              </a:rPr>
              <a:t>Projectized</a:t>
            </a:r>
            <a:endParaRPr sz="1700">
              <a:latin typeface="Segoe UI"/>
              <a:cs typeface="Segoe UI"/>
            </a:endParaRPr>
          </a:p>
          <a:p>
            <a:pPr marL="697865" lvl="1" indent="-284480">
              <a:lnSpc>
                <a:spcPct val="100000"/>
              </a:lnSpc>
              <a:spcBef>
                <a:spcPts val="200"/>
              </a:spcBef>
              <a:buClr>
                <a:srgbClr val="E36C09"/>
              </a:buClr>
              <a:buFont typeface="Arial"/>
              <a:buChar char="–"/>
              <a:tabLst>
                <a:tab pos="697865" algn="l"/>
                <a:tab pos="698500" algn="l"/>
              </a:tabLst>
            </a:pPr>
            <a:r>
              <a:rPr sz="1700" spc="-10" dirty="0">
                <a:latin typeface="Segoe UI"/>
                <a:cs typeface="Segoe UI"/>
              </a:rPr>
              <a:t>Project-</a:t>
            </a:r>
            <a:r>
              <a:rPr sz="1700" dirty="0">
                <a:latin typeface="Segoe UI"/>
                <a:cs typeface="Segoe UI"/>
              </a:rPr>
              <a:t>based</a:t>
            </a:r>
            <a:r>
              <a:rPr sz="1700" spc="-25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organization</a:t>
            </a:r>
            <a:endParaRPr sz="1700">
              <a:latin typeface="Segoe UI"/>
              <a:cs typeface="Segoe UI"/>
            </a:endParaRPr>
          </a:p>
          <a:p>
            <a:pPr marL="697865" lvl="1" indent="-284480">
              <a:lnSpc>
                <a:spcPct val="100000"/>
              </a:lnSpc>
              <a:spcBef>
                <a:spcPts val="204"/>
              </a:spcBef>
              <a:buClr>
                <a:srgbClr val="E36C09"/>
              </a:buClr>
              <a:buFont typeface="Arial"/>
              <a:buChar char="–"/>
              <a:tabLst>
                <a:tab pos="697865" algn="l"/>
                <a:tab pos="698500" algn="l"/>
              </a:tabLst>
            </a:pPr>
            <a:r>
              <a:rPr sz="1700" dirty="0">
                <a:latin typeface="Segoe UI"/>
                <a:cs typeface="Segoe UI"/>
              </a:rPr>
              <a:t>Organizational</a:t>
            </a:r>
            <a:r>
              <a:rPr sz="1700" spc="-85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Hierarchy</a:t>
            </a:r>
            <a:endParaRPr sz="1700">
              <a:latin typeface="Segoe UI"/>
              <a:cs typeface="Segoe UI"/>
            </a:endParaRPr>
          </a:p>
          <a:p>
            <a:pPr marL="697865" lvl="1" indent="-284480">
              <a:lnSpc>
                <a:spcPct val="100000"/>
              </a:lnSpc>
              <a:spcBef>
                <a:spcPts val="204"/>
              </a:spcBef>
              <a:buClr>
                <a:srgbClr val="E36C09"/>
              </a:buClr>
              <a:buFont typeface="Arial"/>
              <a:buChar char="–"/>
              <a:tabLst>
                <a:tab pos="697865" algn="l"/>
                <a:tab pos="698500" algn="l"/>
              </a:tabLst>
            </a:pPr>
            <a:r>
              <a:rPr sz="1700" dirty="0">
                <a:latin typeface="Segoe UI"/>
                <a:cs typeface="Segoe UI"/>
              </a:rPr>
              <a:t>Tight</a:t>
            </a:r>
            <a:r>
              <a:rPr sz="1700" spc="-45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matrix</a:t>
            </a:r>
            <a:endParaRPr sz="17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3236" y="822915"/>
            <a:ext cx="4352290" cy="36810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3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Segoe UI"/>
                <a:cs typeface="Segoe UI"/>
              </a:rPr>
              <a:t>Project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Life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Cycle</a:t>
            </a:r>
            <a:endParaRPr sz="2200">
              <a:latin typeface="Segoe UI"/>
              <a:cs typeface="Segoe UI"/>
            </a:endParaRPr>
          </a:p>
          <a:p>
            <a:pPr marL="698500" marR="571500" indent="-285115">
              <a:lnSpc>
                <a:spcPct val="100000"/>
              </a:lnSpc>
              <a:spcBef>
                <a:spcPts val="415"/>
              </a:spcBef>
              <a:tabLst>
                <a:tab pos="698500" algn="l"/>
              </a:tabLst>
            </a:pPr>
            <a:r>
              <a:rPr sz="1700" spc="-50" dirty="0">
                <a:solidFill>
                  <a:srgbClr val="E36C09"/>
                </a:solidFill>
                <a:latin typeface="Arial"/>
                <a:cs typeface="Arial"/>
              </a:rPr>
              <a:t>–</a:t>
            </a:r>
            <a:r>
              <a:rPr sz="1700" dirty="0">
                <a:solidFill>
                  <a:srgbClr val="E36C09"/>
                </a:solidFill>
                <a:latin typeface="Arial"/>
                <a:cs typeface="Arial"/>
              </a:rPr>
              <a:t>	</a:t>
            </a:r>
            <a:r>
              <a:rPr sz="1700" dirty="0">
                <a:latin typeface="Segoe UI"/>
                <a:cs typeface="Segoe UI"/>
              </a:rPr>
              <a:t>Predictive,</a:t>
            </a:r>
            <a:r>
              <a:rPr sz="1700" spc="-90" dirty="0">
                <a:latin typeface="Segoe UI"/>
                <a:cs typeface="Segoe UI"/>
              </a:rPr>
              <a:t> </a:t>
            </a:r>
            <a:r>
              <a:rPr sz="1700" dirty="0">
                <a:latin typeface="Segoe UI"/>
                <a:cs typeface="Segoe UI"/>
              </a:rPr>
              <a:t>Incremental,</a:t>
            </a:r>
            <a:r>
              <a:rPr sz="1700" spc="-60" dirty="0">
                <a:latin typeface="Segoe UI"/>
                <a:cs typeface="Segoe UI"/>
              </a:rPr>
              <a:t> </a:t>
            </a:r>
            <a:r>
              <a:rPr sz="1700" spc="-10" dirty="0">
                <a:latin typeface="Segoe UI"/>
                <a:cs typeface="Segoe UI"/>
              </a:rPr>
              <a:t>Iterative, Adaptive</a:t>
            </a:r>
            <a:endParaRPr sz="17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2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Segoe UI"/>
                <a:cs typeface="Segoe UI"/>
              </a:rPr>
              <a:t>Work</a:t>
            </a:r>
            <a:r>
              <a:rPr sz="2200" spc="-1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Performance</a:t>
            </a:r>
            <a:r>
              <a:rPr sz="2200" spc="-10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Data</a:t>
            </a:r>
            <a:r>
              <a:rPr sz="2200" spc="-13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and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Segoe UI"/>
                <a:cs typeface="Segoe UI"/>
              </a:rPr>
              <a:t>Information</a:t>
            </a:r>
            <a:endParaRPr sz="22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Segoe UI"/>
                <a:cs typeface="Segoe UI"/>
              </a:rPr>
              <a:t>Stakeholder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Management</a:t>
            </a:r>
            <a:endParaRPr sz="22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Segoe UI"/>
                <a:cs typeface="Segoe UI"/>
              </a:rPr>
              <a:t>Operational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work</a:t>
            </a:r>
            <a:endParaRPr sz="2200">
              <a:latin typeface="Segoe UI"/>
              <a:cs typeface="Segoe UI"/>
            </a:endParaRPr>
          </a:p>
          <a:p>
            <a:pPr marL="355600" marR="290830" indent="-343535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Segoe UI"/>
                <a:cs typeface="Segoe UI"/>
              </a:rPr>
              <a:t>PMO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(Supportive,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Controlling, Directive)</a:t>
            </a:r>
            <a:endParaRPr sz="22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Segoe UI"/>
                <a:cs typeface="Segoe UI"/>
              </a:rPr>
              <a:t>Program,</a:t>
            </a:r>
            <a:r>
              <a:rPr sz="2200" spc="-10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Portfolio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Management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50" y="86994"/>
            <a:ext cx="2666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Next</a:t>
            </a:r>
            <a:r>
              <a:rPr spc="-60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34492" y="920953"/>
            <a:ext cx="4180204" cy="295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What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 done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during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each </a:t>
            </a:r>
            <a:r>
              <a:rPr sz="2400" spc="-25" dirty="0">
                <a:latin typeface="Segoe UI"/>
                <a:cs typeface="Segoe UI"/>
              </a:rPr>
              <a:t>of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10" dirty="0">
                <a:latin typeface="Segoe UI"/>
                <a:cs typeface="Segoe UI"/>
              </a:rPr>
              <a:t> management </a:t>
            </a:r>
            <a:r>
              <a:rPr sz="2400" dirty="0">
                <a:latin typeface="Segoe UI"/>
                <a:cs typeface="Segoe UI"/>
              </a:rPr>
              <a:t>process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groups</a:t>
            </a:r>
            <a:endParaRPr sz="2400">
              <a:latin typeface="Segoe UI"/>
              <a:cs typeface="Segoe UI"/>
            </a:endParaRPr>
          </a:p>
          <a:p>
            <a:pPr marL="870585" lvl="1" indent="-457834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10" dirty="0">
                <a:latin typeface="Segoe UI"/>
                <a:cs typeface="Segoe UI"/>
              </a:rPr>
              <a:t>Initiating</a:t>
            </a:r>
            <a:endParaRPr sz="2000">
              <a:latin typeface="Segoe UI"/>
              <a:cs typeface="Segoe UI"/>
            </a:endParaRPr>
          </a:p>
          <a:p>
            <a:pPr marL="870585" lvl="1" indent="-457834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10" dirty="0">
                <a:latin typeface="Segoe UI"/>
                <a:cs typeface="Segoe UI"/>
              </a:rPr>
              <a:t>Planning</a:t>
            </a:r>
            <a:endParaRPr sz="2000">
              <a:latin typeface="Segoe UI"/>
              <a:cs typeface="Segoe UI"/>
            </a:endParaRPr>
          </a:p>
          <a:p>
            <a:pPr marL="870585" lvl="1" indent="-457834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10" dirty="0">
                <a:latin typeface="Segoe UI"/>
                <a:cs typeface="Segoe UI"/>
              </a:rPr>
              <a:t>Executing</a:t>
            </a:r>
            <a:endParaRPr sz="2000">
              <a:latin typeface="Segoe UI"/>
              <a:cs typeface="Segoe UI"/>
            </a:endParaRPr>
          </a:p>
          <a:p>
            <a:pPr marL="870585" lvl="1" indent="-457834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dirty="0">
                <a:latin typeface="Segoe UI"/>
                <a:cs typeface="Segoe UI"/>
              </a:rPr>
              <a:t>Monitoring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Controlling</a:t>
            </a:r>
            <a:endParaRPr sz="2000">
              <a:latin typeface="Segoe UI"/>
              <a:cs typeface="Segoe UI"/>
            </a:endParaRPr>
          </a:p>
          <a:p>
            <a:pPr marL="870585" lvl="1" indent="-457834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10" dirty="0">
                <a:latin typeface="Segoe UI"/>
                <a:cs typeface="Segoe UI"/>
              </a:rPr>
              <a:t>Closing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6134" y="939165"/>
            <a:ext cx="36836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What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you do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not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but </a:t>
            </a:r>
            <a:r>
              <a:rPr sz="2400" dirty="0">
                <a:latin typeface="Segoe UI"/>
                <a:cs typeface="Segoe UI"/>
              </a:rPr>
              <a:t>should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your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real </a:t>
            </a:r>
            <a:r>
              <a:rPr sz="2400" dirty="0">
                <a:latin typeface="Segoe UI"/>
                <a:cs typeface="Segoe UI"/>
              </a:rPr>
              <a:t>world during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each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 </a:t>
            </a:r>
            <a:r>
              <a:rPr sz="2400" spc="-25" dirty="0">
                <a:latin typeface="Segoe UI"/>
                <a:cs typeface="Segoe UI"/>
              </a:rPr>
              <a:t>the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management </a:t>
            </a:r>
            <a:r>
              <a:rPr sz="2400" dirty="0">
                <a:latin typeface="Segoe UI"/>
                <a:cs typeface="Segoe UI"/>
              </a:rPr>
              <a:t>process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groups.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4864" y="3125216"/>
            <a:ext cx="41503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E36C09"/>
                </a:solidFill>
                <a:latin typeface="Nirmala UI"/>
                <a:cs typeface="Nirmala UI"/>
              </a:rPr>
              <a:t>Thank </a:t>
            </a:r>
            <a:r>
              <a:rPr sz="6600" b="1" spc="-25" dirty="0">
                <a:solidFill>
                  <a:srgbClr val="E36C09"/>
                </a:solidFill>
                <a:latin typeface="Nirmala UI"/>
                <a:cs typeface="Nirmala UI"/>
              </a:rPr>
              <a:t>you</a:t>
            </a:r>
            <a:endParaRPr sz="6600">
              <a:latin typeface="Nirmala UI"/>
              <a:cs typeface="Nirmala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075" y="283845"/>
            <a:ext cx="2005202" cy="2891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50" y="86994"/>
            <a:ext cx="38754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Project</a:t>
            </a:r>
            <a:r>
              <a:rPr spc="-80" dirty="0"/>
              <a:t> </a:t>
            </a:r>
            <a:r>
              <a:rPr spc="-1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11529"/>
            <a:ext cx="80727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The</a:t>
            </a:r>
            <a:r>
              <a:rPr sz="2400" spc="2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application</a:t>
            </a:r>
            <a:r>
              <a:rPr sz="2400" spc="2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2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knowledge,</a:t>
            </a:r>
            <a:r>
              <a:rPr sz="2400" spc="2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skills,</a:t>
            </a:r>
            <a:r>
              <a:rPr sz="2400" spc="2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tools</a:t>
            </a:r>
            <a:r>
              <a:rPr sz="2400" spc="2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&amp;</a:t>
            </a:r>
            <a:r>
              <a:rPr sz="2400" spc="28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techniques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activities to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meet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 </a:t>
            </a:r>
            <a:r>
              <a:rPr sz="2400" spc="-10" dirty="0">
                <a:latin typeface="Segoe UI"/>
                <a:cs typeface="Segoe UI"/>
              </a:rPr>
              <a:t>requirements.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0935" y="1975792"/>
            <a:ext cx="5719064" cy="255095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50" y="86994"/>
            <a:ext cx="38754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Project</a:t>
            </a:r>
            <a:r>
              <a:rPr spc="-80" dirty="0"/>
              <a:t> </a:t>
            </a:r>
            <a:r>
              <a:rPr spc="-10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738501"/>
            <a:ext cx="7935595" cy="35375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10" dirty="0">
                <a:latin typeface="Segoe UI"/>
                <a:cs typeface="Segoe UI"/>
              </a:rPr>
              <a:t>Advantages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Better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control of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financial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physical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human </a:t>
            </a:r>
            <a:r>
              <a:rPr sz="2400" spc="-10" dirty="0">
                <a:latin typeface="Segoe UI"/>
                <a:cs typeface="Segoe UI"/>
              </a:rPr>
              <a:t>resource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Improved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customer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relations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Shorter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development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times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Lower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cost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&amp;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Higher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profit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margins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Improved</a:t>
            </a:r>
            <a:r>
              <a:rPr sz="2400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productivity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Better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internal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coordination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Higher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quality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increased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reliability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2165</Words>
  <Application>Microsoft Office PowerPoint</Application>
  <PresentationFormat>On-screen Show (16:9)</PresentationFormat>
  <Paragraphs>576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Nirmala UI</vt:lpstr>
      <vt:lpstr>Segoe UI</vt:lpstr>
      <vt:lpstr>Times New Roman</vt:lpstr>
      <vt:lpstr>Wingdings</vt:lpstr>
      <vt:lpstr>Office Theme</vt:lpstr>
      <vt:lpstr>Project Management Framework</vt:lpstr>
      <vt:lpstr>Objectives</vt:lpstr>
      <vt:lpstr>Content</vt:lpstr>
      <vt:lpstr>1. Project</vt:lpstr>
      <vt:lpstr>Overview</vt:lpstr>
      <vt:lpstr>Overview</vt:lpstr>
      <vt:lpstr>Overview</vt:lpstr>
      <vt:lpstr>Project Management</vt:lpstr>
      <vt:lpstr>Project Management</vt:lpstr>
      <vt:lpstr>Project Management</vt:lpstr>
      <vt:lpstr>Project Management</vt:lpstr>
      <vt:lpstr>Project Management</vt:lpstr>
      <vt:lpstr>2. Program &amp; Portfolio</vt:lpstr>
      <vt:lpstr>Program Overview</vt:lpstr>
      <vt:lpstr>Examples about program</vt:lpstr>
      <vt:lpstr>Program Management vs Program Manager</vt:lpstr>
      <vt:lpstr>Portfolio Overview</vt:lpstr>
      <vt:lpstr>Examples about portfolio</vt:lpstr>
      <vt:lpstr>Organizational Project Management</vt:lpstr>
      <vt:lpstr>3. Project Management Office (PMO)</vt:lpstr>
      <vt:lpstr>Overview</vt:lpstr>
      <vt:lpstr>Overview</vt:lpstr>
      <vt:lpstr>Overview</vt:lpstr>
      <vt:lpstr>Overview</vt:lpstr>
      <vt:lpstr>vs Project Manager</vt:lpstr>
      <vt:lpstr>Henry Ford</vt:lpstr>
      <vt:lpstr>4. Operation</vt:lpstr>
      <vt:lpstr>Overview</vt:lpstr>
      <vt:lpstr>Distinct Project with Operation</vt:lpstr>
      <vt:lpstr>Distinct Project with Operation</vt:lpstr>
      <vt:lpstr>5. Project Manager</vt:lpstr>
      <vt:lpstr>Overview</vt:lpstr>
      <vt:lpstr>Overview</vt:lpstr>
      <vt:lpstr>Overview</vt:lpstr>
      <vt:lpstr>Authority</vt:lpstr>
      <vt:lpstr>6. Organizational influence on Project Management</vt:lpstr>
      <vt:lpstr>Overview</vt:lpstr>
      <vt:lpstr>Overview</vt:lpstr>
      <vt:lpstr>Overview</vt:lpstr>
      <vt:lpstr>Overview</vt:lpstr>
      <vt:lpstr>Organization Type</vt:lpstr>
      <vt:lpstr>Organization Type</vt:lpstr>
      <vt:lpstr>Organization Type</vt:lpstr>
      <vt:lpstr>Organization Type</vt:lpstr>
      <vt:lpstr>Organization Type</vt:lpstr>
      <vt:lpstr>Organization Type</vt:lpstr>
      <vt:lpstr>Organization Type</vt:lpstr>
      <vt:lpstr>Organization Type</vt:lpstr>
      <vt:lpstr>Organization Type</vt:lpstr>
      <vt:lpstr>Organization Type</vt:lpstr>
      <vt:lpstr>Organization Type</vt:lpstr>
      <vt:lpstr>Organizational Process Asset</vt:lpstr>
      <vt:lpstr>Enterprise Environment Factor</vt:lpstr>
      <vt:lpstr>PowerPoint Presentation</vt:lpstr>
      <vt:lpstr>7. Project Life Cycle</vt:lpstr>
      <vt:lpstr>Overview</vt:lpstr>
      <vt:lpstr>Overview</vt:lpstr>
      <vt:lpstr>Overview</vt:lpstr>
      <vt:lpstr>Overview</vt:lpstr>
      <vt:lpstr>Project Management Process</vt:lpstr>
      <vt:lpstr>8. Project Elements</vt:lpstr>
      <vt:lpstr>Project Constraints</vt:lpstr>
      <vt:lpstr>Project Stakeholder</vt:lpstr>
      <vt:lpstr>Project Stakeholder</vt:lpstr>
      <vt:lpstr>Project Team</vt:lpstr>
      <vt:lpstr>Project Team</vt:lpstr>
      <vt:lpstr>Project Governance</vt:lpstr>
      <vt:lpstr>Project Information</vt:lpstr>
      <vt:lpstr>Other concept</vt:lpstr>
      <vt:lpstr>PowerPoint Presentation</vt:lpstr>
      <vt:lpstr>Summary</vt:lpstr>
      <vt:lpstr>Next Objectives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Phong</cp:lastModifiedBy>
  <cp:revision>4</cp:revision>
  <dcterms:created xsi:type="dcterms:W3CDTF">2023-08-22T08:17:13Z</dcterms:created>
  <dcterms:modified xsi:type="dcterms:W3CDTF">2023-08-22T09:15:36Z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2023-08-22T00:00:00Z</vt:filetime>
  </property>
  <property fmtid="{D5CDD505-2E9C-101B-9397-08002B2CF9AE}" pid="5" name="Producer">
    <vt:lpwstr>Microsoft® PowerPoint® 2010</vt:lpwstr>
  </property>
</Properties>
</file>