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318" r:id="rId3"/>
    <p:sldId id="257" r:id="rId4"/>
    <p:sldId id="259" r:id="rId5"/>
    <p:sldId id="260" r:id="rId6"/>
    <p:sldId id="258" r:id="rId7"/>
    <p:sldId id="305" r:id="rId8"/>
    <p:sldId id="261" r:id="rId9"/>
    <p:sldId id="3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84" r:id="rId21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Barlow Semi Condensed Light" panose="020B0604020202020204" charset="0"/>
      <p:regular r:id="rId30"/>
      <p:bold r:id="rId31"/>
      <p:italic r:id="rId32"/>
      <p:boldItalic r:id="rId33"/>
    </p:embeddedFont>
    <p:embeddedFont>
      <p:font typeface="Barlow Semi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EF852-6A8A-4C5B-A3B0-3BC924610650}">
  <a:tblStyle styleId="{43BEF852-6A8A-4C5B-A3B0-3BC9246106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90" d="100"/>
          <a:sy n="90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5C645-BBF5-409D-AA56-9FB1516EC02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30F42-1C94-484B-BBAF-7ADE669E66E8}">
      <dgm:prSet custT="1"/>
      <dgm:spPr>
        <a:gradFill rotWithShape="0">
          <a:gsLst>
            <a:gs pos="100000">
              <a:schemeClr val="accent1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sz="2000" dirty="0" smtClean="0"/>
            <a:t>Modern, advanced programming language </a:t>
          </a:r>
          <a:endParaRPr lang="en-US" sz="2000" dirty="0"/>
        </a:p>
      </dgm:t>
    </dgm:pt>
    <dgm:pt modelId="{7B0F2029-E5D3-4EFF-A1FE-10511A3FDE2D}" type="parTrans" cxnId="{3DFD30E3-8D49-45F2-93C7-1B28138BB58F}">
      <dgm:prSet/>
      <dgm:spPr/>
      <dgm:t>
        <a:bodyPr/>
        <a:lstStyle/>
        <a:p>
          <a:endParaRPr lang="en-US"/>
        </a:p>
      </dgm:t>
    </dgm:pt>
    <dgm:pt modelId="{717A5884-9EAD-4EC8-948C-6CCB257E47EB}" type="sibTrans" cxnId="{3DFD30E3-8D49-45F2-93C7-1B28138BB58F}">
      <dgm:prSet/>
      <dgm:spPr/>
      <dgm:t>
        <a:bodyPr/>
        <a:lstStyle/>
        <a:p>
          <a:endParaRPr lang="en-US"/>
        </a:p>
      </dgm:t>
    </dgm:pt>
    <dgm:pt modelId="{264C835A-3CBF-4F3E-8A6F-830E2AD48F3F}">
      <dgm:prSet custT="1"/>
      <dgm:spPr>
        <a:gradFill rotWithShape="0">
          <a:gsLst>
            <a:gs pos="100000">
              <a:schemeClr val="accent1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sz="2000" dirty="0" smtClean="0"/>
            <a:t>Java is a platform </a:t>
          </a:r>
          <a:endParaRPr lang="en-US" sz="2000" dirty="0"/>
        </a:p>
      </dgm:t>
    </dgm:pt>
    <dgm:pt modelId="{6A8C5C57-435E-4765-92BD-4F859F41F2DB}" type="parTrans" cxnId="{3037792B-E31C-417E-8C0D-2FC1A8454D2C}">
      <dgm:prSet/>
      <dgm:spPr/>
      <dgm:t>
        <a:bodyPr/>
        <a:lstStyle/>
        <a:p>
          <a:endParaRPr lang="en-US"/>
        </a:p>
      </dgm:t>
    </dgm:pt>
    <dgm:pt modelId="{7155C258-19F2-4879-907C-CE3D1429FA85}" type="sibTrans" cxnId="{3037792B-E31C-417E-8C0D-2FC1A8454D2C}">
      <dgm:prSet/>
      <dgm:spPr/>
      <dgm:t>
        <a:bodyPr/>
        <a:lstStyle/>
        <a:p>
          <a:endParaRPr lang="en-US"/>
        </a:p>
      </dgm:t>
    </dgm:pt>
    <dgm:pt modelId="{F965F337-F895-4823-80D4-709C546222D9}">
      <dgm:prSet custT="1"/>
      <dgm:spPr>
        <a:gradFill rotWithShape="0">
          <a:gsLst>
            <a:gs pos="100000">
              <a:schemeClr val="accent1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sz="2000" dirty="0" smtClean="0"/>
            <a:t>Object-Oriented Programming Language.</a:t>
          </a:r>
          <a:endParaRPr lang="en-US" sz="2000" dirty="0"/>
        </a:p>
      </dgm:t>
    </dgm:pt>
    <dgm:pt modelId="{42E3DB93-1A7A-49C5-A9B9-75FDD1DCA808}" type="parTrans" cxnId="{D6E23838-4FF9-4CAC-A59A-784E8CF0572B}">
      <dgm:prSet/>
      <dgm:spPr/>
      <dgm:t>
        <a:bodyPr/>
        <a:lstStyle/>
        <a:p>
          <a:endParaRPr lang="en-US"/>
        </a:p>
      </dgm:t>
    </dgm:pt>
    <dgm:pt modelId="{1C203269-AB45-43D9-AC5F-C501A7DFBFFD}" type="sibTrans" cxnId="{D6E23838-4FF9-4CAC-A59A-784E8CF0572B}">
      <dgm:prSet/>
      <dgm:spPr/>
      <dgm:t>
        <a:bodyPr/>
        <a:lstStyle/>
        <a:p>
          <a:endParaRPr lang="en-US"/>
        </a:p>
      </dgm:t>
    </dgm:pt>
    <dgm:pt modelId="{0BB54818-D39A-4947-8833-E12AD28F628C}" type="pres">
      <dgm:prSet presAssocID="{B0B5C645-BBF5-409D-AA56-9FB1516EC02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30673CC8-EBFD-417A-96EB-4B8F9012F16D}" type="pres">
      <dgm:prSet presAssocID="{E5730F42-1C94-484B-BBAF-7ADE669E66E8}" presName="parentLin" presStyleCnt="0"/>
      <dgm:spPr/>
    </dgm:pt>
    <dgm:pt modelId="{2EC25CBC-1E48-4E01-8FCE-A7659BA31C04}" type="pres">
      <dgm:prSet presAssocID="{E5730F42-1C94-484B-BBAF-7ADE669E66E8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CB3B4CC4-EB04-4689-9610-E07A683DF602}" type="pres">
      <dgm:prSet presAssocID="{E5730F42-1C94-484B-BBAF-7ADE669E66E8}" presName="parentText" presStyleLbl="node1" presStyleIdx="0" presStyleCnt="3" custScaleX="142857" custLinFactNeighborX="99755" custLinFactNeighborY="-341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2DFC6F1-308D-445D-B1FF-3EBD97D190A1}" type="pres">
      <dgm:prSet presAssocID="{E5730F42-1C94-484B-BBAF-7ADE669E66E8}" presName="negativeSpace" presStyleCnt="0"/>
      <dgm:spPr/>
    </dgm:pt>
    <dgm:pt modelId="{69267CB6-77EE-4335-A906-7A344330731D}" type="pres">
      <dgm:prSet presAssocID="{E5730F42-1C94-484B-BBAF-7ADE669E66E8}" presName="childText" presStyleLbl="conFgAcc1" presStyleIdx="0" presStyleCnt="3" custLinFactNeighborX="15380" custLinFactNeighborY="8161">
        <dgm:presLayoutVars>
          <dgm:bulletEnabled val="1"/>
        </dgm:presLayoutVars>
      </dgm:prSet>
      <dgm:spPr/>
    </dgm:pt>
    <dgm:pt modelId="{86063B29-A381-4C71-B5D9-CCDD93676ADB}" type="pres">
      <dgm:prSet presAssocID="{717A5884-9EAD-4EC8-948C-6CCB257E47EB}" presName="spaceBetweenRectangles" presStyleCnt="0"/>
      <dgm:spPr/>
    </dgm:pt>
    <dgm:pt modelId="{298F4BE9-D6EF-4AA8-A367-5179FB63DA57}" type="pres">
      <dgm:prSet presAssocID="{264C835A-3CBF-4F3E-8A6F-830E2AD48F3F}" presName="parentLin" presStyleCnt="0"/>
      <dgm:spPr/>
    </dgm:pt>
    <dgm:pt modelId="{FE849DB1-075E-4469-8B20-BB676D974156}" type="pres">
      <dgm:prSet presAssocID="{264C835A-3CBF-4F3E-8A6F-830E2AD48F3F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E48E5345-F11D-4DAE-8210-95C5860B3495}" type="pres">
      <dgm:prSet presAssocID="{264C835A-3CBF-4F3E-8A6F-830E2AD48F3F}" presName="parentText" presStyleLbl="node1" presStyleIdx="1" presStyleCnt="3" custScaleX="135932" custLinFactNeighborX="36480" custLinFactNeighborY="149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DB9CD27-4821-481D-9C0E-A8EEA9086F13}" type="pres">
      <dgm:prSet presAssocID="{264C835A-3CBF-4F3E-8A6F-830E2AD48F3F}" presName="negativeSpace" presStyleCnt="0"/>
      <dgm:spPr/>
    </dgm:pt>
    <dgm:pt modelId="{C94DCEF9-B03E-4FE0-AF89-8C84A86E2B99}" type="pres">
      <dgm:prSet presAssocID="{264C835A-3CBF-4F3E-8A6F-830E2AD48F3F}" presName="childText" presStyleLbl="conFgAcc1" presStyleIdx="1" presStyleCnt="3">
        <dgm:presLayoutVars>
          <dgm:bulletEnabled val="1"/>
        </dgm:presLayoutVars>
      </dgm:prSet>
      <dgm:spPr/>
    </dgm:pt>
    <dgm:pt modelId="{5F562310-DD0E-4870-990E-8BDBC4DE2E2B}" type="pres">
      <dgm:prSet presAssocID="{7155C258-19F2-4879-907C-CE3D1429FA85}" presName="spaceBetweenRectangles" presStyleCnt="0"/>
      <dgm:spPr/>
    </dgm:pt>
    <dgm:pt modelId="{5DBA30BC-9154-45BC-921B-C04A39F736DB}" type="pres">
      <dgm:prSet presAssocID="{F965F337-F895-4823-80D4-709C546222D9}" presName="parentLin" presStyleCnt="0"/>
      <dgm:spPr/>
    </dgm:pt>
    <dgm:pt modelId="{977A783E-377C-4011-ADEF-D5848891530B}" type="pres">
      <dgm:prSet presAssocID="{F965F337-F895-4823-80D4-709C546222D9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3615DC04-B681-4DBD-806B-FC25E39DFAD2}" type="pres">
      <dgm:prSet presAssocID="{F965F337-F895-4823-80D4-709C546222D9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3EB6825-E566-4C60-8BA9-4123CDDA809F}" type="pres">
      <dgm:prSet presAssocID="{F965F337-F895-4823-80D4-709C546222D9}" presName="negativeSpace" presStyleCnt="0"/>
      <dgm:spPr/>
    </dgm:pt>
    <dgm:pt modelId="{6BCA86F2-82CF-4D9D-BA65-43E871F5728B}" type="pres">
      <dgm:prSet presAssocID="{F965F337-F895-4823-80D4-709C546222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3DE317-B98A-454E-876A-87757AB46BAE}" type="presOf" srcId="{B0B5C645-BBF5-409D-AA56-9FB1516EC02B}" destId="{0BB54818-D39A-4947-8833-E12AD28F628C}" srcOrd="0" destOrd="0" presId="urn:microsoft.com/office/officeart/2005/8/layout/list1"/>
    <dgm:cxn modelId="{95AAA9FA-CFA4-487F-9575-6697AC7E8540}" type="presOf" srcId="{E5730F42-1C94-484B-BBAF-7ADE669E66E8}" destId="{CB3B4CC4-EB04-4689-9610-E07A683DF602}" srcOrd="1" destOrd="0" presId="urn:microsoft.com/office/officeart/2005/8/layout/list1"/>
    <dgm:cxn modelId="{2DDCC664-34EE-44AD-844D-A5C02D83F3B7}" type="presOf" srcId="{F965F337-F895-4823-80D4-709C546222D9}" destId="{3615DC04-B681-4DBD-806B-FC25E39DFAD2}" srcOrd="1" destOrd="0" presId="urn:microsoft.com/office/officeart/2005/8/layout/list1"/>
    <dgm:cxn modelId="{3DFD30E3-8D49-45F2-93C7-1B28138BB58F}" srcId="{B0B5C645-BBF5-409D-AA56-9FB1516EC02B}" destId="{E5730F42-1C94-484B-BBAF-7ADE669E66E8}" srcOrd="0" destOrd="0" parTransId="{7B0F2029-E5D3-4EFF-A1FE-10511A3FDE2D}" sibTransId="{717A5884-9EAD-4EC8-948C-6CCB257E47EB}"/>
    <dgm:cxn modelId="{7D52AD55-4D21-4795-B776-D88F5FB31A37}" type="presOf" srcId="{F965F337-F895-4823-80D4-709C546222D9}" destId="{977A783E-377C-4011-ADEF-D5848891530B}" srcOrd="0" destOrd="0" presId="urn:microsoft.com/office/officeart/2005/8/layout/list1"/>
    <dgm:cxn modelId="{42063BA7-7769-46CC-A3C2-1C307E16F18D}" type="presOf" srcId="{264C835A-3CBF-4F3E-8A6F-830E2AD48F3F}" destId="{E48E5345-F11D-4DAE-8210-95C5860B3495}" srcOrd="1" destOrd="0" presId="urn:microsoft.com/office/officeart/2005/8/layout/list1"/>
    <dgm:cxn modelId="{AEF265D9-5F7E-47FB-959B-64FE6BAC30F1}" type="presOf" srcId="{264C835A-3CBF-4F3E-8A6F-830E2AD48F3F}" destId="{FE849DB1-075E-4469-8B20-BB676D974156}" srcOrd="0" destOrd="0" presId="urn:microsoft.com/office/officeart/2005/8/layout/list1"/>
    <dgm:cxn modelId="{3037792B-E31C-417E-8C0D-2FC1A8454D2C}" srcId="{B0B5C645-BBF5-409D-AA56-9FB1516EC02B}" destId="{264C835A-3CBF-4F3E-8A6F-830E2AD48F3F}" srcOrd="1" destOrd="0" parTransId="{6A8C5C57-435E-4765-92BD-4F859F41F2DB}" sibTransId="{7155C258-19F2-4879-907C-CE3D1429FA85}"/>
    <dgm:cxn modelId="{D6E23838-4FF9-4CAC-A59A-784E8CF0572B}" srcId="{B0B5C645-BBF5-409D-AA56-9FB1516EC02B}" destId="{F965F337-F895-4823-80D4-709C546222D9}" srcOrd="2" destOrd="0" parTransId="{42E3DB93-1A7A-49C5-A9B9-75FDD1DCA808}" sibTransId="{1C203269-AB45-43D9-AC5F-C501A7DFBFFD}"/>
    <dgm:cxn modelId="{0BE1D682-E9E2-4A7E-A33A-93E31981A003}" type="presOf" srcId="{E5730F42-1C94-484B-BBAF-7ADE669E66E8}" destId="{2EC25CBC-1E48-4E01-8FCE-A7659BA31C04}" srcOrd="0" destOrd="0" presId="urn:microsoft.com/office/officeart/2005/8/layout/list1"/>
    <dgm:cxn modelId="{F11BF6FF-4EAB-4356-B98A-5AA1A3966188}" type="presParOf" srcId="{0BB54818-D39A-4947-8833-E12AD28F628C}" destId="{30673CC8-EBFD-417A-96EB-4B8F9012F16D}" srcOrd="0" destOrd="0" presId="urn:microsoft.com/office/officeart/2005/8/layout/list1"/>
    <dgm:cxn modelId="{592BE4F7-B4DD-4004-B625-B0DB4F8B46C0}" type="presParOf" srcId="{30673CC8-EBFD-417A-96EB-4B8F9012F16D}" destId="{2EC25CBC-1E48-4E01-8FCE-A7659BA31C04}" srcOrd="0" destOrd="0" presId="urn:microsoft.com/office/officeart/2005/8/layout/list1"/>
    <dgm:cxn modelId="{DDFF8EB4-A85E-49B2-9693-FD187E7F078D}" type="presParOf" srcId="{30673CC8-EBFD-417A-96EB-4B8F9012F16D}" destId="{CB3B4CC4-EB04-4689-9610-E07A683DF602}" srcOrd="1" destOrd="0" presId="urn:microsoft.com/office/officeart/2005/8/layout/list1"/>
    <dgm:cxn modelId="{B5DAF63D-8D7A-47DD-A96A-CAC669E78EBB}" type="presParOf" srcId="{0BB54818-D39A-4947-8833-E12AD28F628C}" destId="{82DFC6F1-308D-445D-B1FF-3EBD97D190A1}" srcOrd="1" destOrd="0" presId="urn:microsoft.com/office/officeart/2005/8/layout/list1"/>
    <dgm:cxn modelId="{6A8D1253-3F70-4EE6-B34A-2F861438C79F}" type="presParOf" srcId="{0BB54818-D39A-4947-8833-E12AD28F628C}" destId="{69267CB6-77EE-4335-A906-7A344330731D}" srcOrd="2" destOrd="0" presId="urn:microsoft.com/office/officeart/2005/8/layout/list1"/>
    <dgm:cxn modelId="{03324FFA-BA6E-4E99-BE15-498C9BA2784D}" type="presParOf" srcId="{0BB54818-D39A-4947-8833-E12AD28F628C}" destId="{86063B29-A381-4C71-B5D9-CCDD93676ADB}" srcOrd="3" destOrd="0" presId="urn:microsoft.com/office/officeart/2005/8/layout/list1"/>
    <dgm:cxn modelId="{F342DEF5-7BA0-4FD8-B6AD-0A28A45BC294}" type="presParOf" srcId="{0BB54818-D39A-4947-8833-E12AD28F628C}" destId="{298F4BE9-D6EF-4AA8-A367-5179FB63DA57}" srcOrd="4" destOrd="0" presId="urn:microsoft.com/office/officeart/2005/8/layout/list1"/>
    <dgm:cxn modelId="{BD233448-2797-49B3-A91F-8676D917BEFE}" type="presParOf" srcId="{298F4BE9-D6EF-4AA8-A367-5179FB63DA57}" destId="{FE849DB1-075E-4469-8B20-BB676D974156}" srcOrd="0" destOrd="0" presId="urn:microsoft.com/office/officeart/2005/8/layout/list1"/>
    <dgm:cxn modelId="{5E11C46E-7E07-4320-A0C2-A608FBB0ADC1}" type="presParOf" srcId="{298F4BE9-D6EF-4AA8-A367-5179FB63DA57}" destId="{E48E5345-F11D-4DAE-8210-95C5860B3495}" srcOrd="1" destOrd="0" presId="urn:microsoft.com/office/officeart/2005/8/layout/list1"/>
    <dgm:cxn modelId="{AAB685EE-EFE7-4C8F-A842-4AE8ECC10E0A}" type="presParOf" srcId="{0BB54818-D39A-4947-8833-E12AD28F628C}" destId="{6DB9CD27-4821-481D-9C0E-A8EEA9086F13}" srcOrd="5" destOrd="0" presId="urn:microsoft.com/office/officeart/2005/8/layout/list1"/>
    <dgm:cxn modelId="{C2AF4D09-118C-4CD4-9384-E33964037F52}" type="presParOf" srcId="{0BB54818-D39A-4947-8833-E12AD28F628C}" destId="{C94DCEF9-B03E-4FE0-AF89-8C84A86E2B99}" srcOrd="6" destOrd="0" presId="urn:microsoft.com/office/officeart/2005/8/layout/list1"/>
    <dgm:cxn modelId="{94DF0BC7-5897-46AD-B2DE-058F0781893B}" type="presParOf" srcId="{0BB54818-D39A-4947-8833-E12AD28F628C}" destId="{5F562310-DD0E-4870-990E-8BDBC4DE2E2B}" srcOrd="7" destOrd="0" presId="urn:microsoft.com/office/officeart/2005/8/layout/list1"/>
    <dgm:cxn modelId="{514B568E-B5DE-4841-8C81-B11D72B3ACBB}" type="presParOf" srcId="{0BB54818-D39A-4947-8833-E12AD28F628C}" destId="{5DBA30BC-9154-45BC-921B-C04A39F736DB}" srcOrd="8" destOrd="0" presId="urn:microsoft.com/office/officeart/2005/8/layout/list1"/>
    <dgm:cxn modelId="{A32A197C-3693-4A71-A548-28EBE21D6830}" type="presParOf" srcId="{5DBA30BC-9154-45BC-921B-C04A39F736DB}" destId="{977A783E-377C-4011-ADEF-D5848891530B}" srcOrd="0" destOrd="0" presId="urn:microsoft.com/office/officeart/2005/8/layout/list1"/>
    <dgm:cxn modelId="{4A114C31-1174-4806-962F-FC44EF7C59FD}" type="presParOf" srcId="{5DBA30BC-9154-45BC-921B-C04A39F736DB}" destId="{3615DC04-B681-4DBD-806B-FC25E39DFAD2}" srcOrd="1" destOrd="0" presId="urn:microsoft.com/office/officeart/2005/8/layout/list1"/>
    <dgm:cxn modelId="{6BB43209-6BE4-46E5-8418-9E568367C3E5}" type="presParOf" srcId="{0BB54818-D39A-4947-8833-E12AD28F628C}" destId="{13EB6825-E566-4C60-8BA9-4123CDDA809F}" srcOrd="9" destOrd="0" presId="urn:microsoft.com/office/officeart/2005/8/layout/list1"/>
    <dgm:cxn modelId="{EB84D634-260E-40B0-825D-C544A058006D}" type="presParOf" srcId="{0BB54818-D39A-4947-8833-E12AD28F628C}" destId="{6BCA86F2-82CF-4D9D-BA65-43E871F572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67CB6-77EE-4335-A906-7A344330731D}">
      <dsp:nvSpPr>
        <dsp:cNvPr id="0" name=""/>
        <dsp:cNvSpPr/>
      </dsp:nvSpPr>
      <dsp:spPr>
        <a:xfrm>
          <a:off x="0" y="415606"/>
          <a:ext cx="659803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B4CC4-EB04-4689-9610-E07A683DF602}">
      <dsp:nvSpPr>
        <dsp:cNvPr id="0" name=""/>
        <dsp:cNvSpPr/>
      </dsp:nvSpPr>
      <dsp:spPr>
        <a:xfrm>
          <a:off x="315732" y="10393"/>
          <a:ext cx="6282299" cy="738000"/>
        </a:xfrm>
        <a:prstGeom prst="roundRect">
          <a:avLst/>
        </a:prstGeom>
        <a:gradFill rotWithShape="0">
          <a:gsLst>
            <a:gs pos="100000">
              <a:schemeClr val="accent1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573" tIns="0" rIns="1745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Modern, advanced programming language </a:t>
          </a:r>
          <a:endParaRPr lang="en-US" sz="2000" kern="1200" dirty="0"/>
        </a:p>
      </dsp:txBody>
      <dsp:txXfrm>
        <a:off x="351758" y="46419"/>
        <a:ext cx="6210247" cy="665948"/>
      </dsp:txXfrm>
    </dsp:sp>
    <dsp:sp modelId="{C94DCEF9-B03E-4FE0-AF89-8C84A86E2B99}">
      <dsp:nvSpPr>
        <dsp:cNvPr id="0" name=""/>
        <dsp:cNvSpPr/>
      </dsp:nvSpPr>
      <dsp:spPr>
        <a:xfrm>
          <a:off x="0" y="1538589"/>
          <a:ext cx="659803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E5345-F11D-4DAE-8210-95C5860B3495}">
      <dsp:nvSpPr>
        <dsp:cNvPr id="0" name=""/>
        <dsp:cNvSpPr/>
      </dsp:nvSpPr>
      <dsp:spPr>
        <a:xfrm>
          <a:off x="332108" y="1180607"/>
          <a:ext cx="6265923" cy="738000"/>
        </a:xfrm>
        <a:prstGeom prst="roundRect">
          <a:avLst/>
        </a:prstGeom>
        <a:gradFill rotWithShape="0">
          <a:gsLst>
            <a:gs pos="100000">
              <a:schemeClr val="accent1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573" tIns="0" rIns="1745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is a platform </a:t>
          </a:r>
          <a:endParaRPr lang="en-US" sz="2000" kern="1200" dirty="0"/>
        </a:p>
      </dsp:txBody>
      <dsp:txXfrm>
        <a:off x="368134" y="1216633"/>
        <a:ext cx="6193871" cy="665948"/>
      </dsp:txXfrm>
    </dsp:sp>
    <dsp:sp modelId="{6BCA86F2-82CF-4D9D-BA65-43E871F5728B}">
      <dsp:nvSpPr>
        <dsp:cNvPr id="0" name=""/>
        <dsp:cNvSpPr/>
      </dsp:nvSpPr>
      <dsp:spPr>
        <a:xfrm>
          <a:off x="0" y="2672589"/>
          <a:ext cx="659803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5DC04-B681-4DBD-806B-FC25E39DFAD2}">
      <dsp:nvSpPr>
        <dsp:cNvPr id="0" name=""/>
        <dsp:cNvSpPr/>
      </dsp:nvSpPr>
      <dsp:spPr>
        <a:xfrm>
          <a:off x="314115" y="2303588"/>
          <a:ext cx="6282299" cy="738000"/>
        </a:xfrm>
        <a:prstGeom prst="roundRect">
          <a:avLst/>
        </a:prstGeom>
        <a:gradFill rotWithShape="0">
          <a:gsLst>
            <a:gs pos="100000">
              <a:schemeClr val="accent1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4573" tIns="0" rIns="1745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Object-Oriented Programming Language.</a:t>
          </a:r>
          <a:endParaRPr lang="en-US" sz="2000" kern="1200" dirty="0"/>
        </a:p>
      </dsp:txBody>
      <dsp:txXfrm>
        <a:off x="350141" y="2339614"/>
        <a:ext cx="621024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1546987" y="110169"/>
            <a:ext cx="5349571" cy="738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dirty="0" smtClean="0">
                <a:solidFill>
                  <a:schemeClr val="dk2"/>
                </a:solidFill>
              </a:rPr>
              <a:t>The</a:t>
            </a:r>
            <a:r>
              <a:rPr lang="en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Presentation</a:t>
            </a:r>
            <a:r>
              <a:rPr lang="en" sz="4000" dirty="0" smtClean="0">
                <a:solidFill>
                  <a:schemeClr val="tx1"/>
                </a:solidFill>
              </a:rPr>
              <a:t> </a:t>
            </a:r>
            <a:r>
              <a:rPr lang="en" sz="4000" dirty="0" smtClean="0">
                <a:solidFill>
                  <a:schemeClr val="dk2"/>
                </a:solidFill>
              </a:rPr>
              <a:t>Final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2440897" y="1811222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Mentor: Vo Tien Dung</a:t>
            </a:r>
            <a:endParaRPr sz="23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</a:endParaRPr>
          </a:p>
        </p:txBody>
      </p:sp>
      <p:sp>
        <p:nvSpPr>
          <p:cNvPr id="200" name="Google Shape;1885;p35"/>
          <p:cNvSpPr txBox="1">
            <a:spLocks/>
          </p:cNvSpPr>
          <p:nvPr/>
        </p:nvSpPr>
        <p:spPr>
          <a:xfrm>
            <a:off x="2571559" y="2259272"/>
            <a:ext cx="3133638" cy="355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Intern : Do Xuan Tien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endParaRPr lang="en-US"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189602" y="1635014"/>
            <a:ext cx="4475602" cy="1069800"/>
          </a:xfrm>
        </p:spPr>
        <p:txBody>
          <a:bodyPr/>
          <a:lstStyle/>
          <a:p>
            <a:r>
              <a:rPr lang="en-US" sz="5000" dirty="0" smtClean="0">
                <a:solidFill>
                  <a:schemeClr val="bg1"/>
                </a:solidFill>
              </a:rPr>
              <a:t>3. Spring boot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 ?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50373" y="1421306"/>
            <a:ext cx="7148299" cy="12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Spring Boot is a module of the Spring Framework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a standard for software design configuration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Spring Boot does not require XML configuration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2" descr="Learn Spring Boot Tutorial - javatpoint">
            <a:extLst>
              <a:ext uri="{FF2B5EF4-FFF2-40B4-BE49-F238E27FC236}">
                <a16:creationId xmlns:a16="http://schemas.microsoft.com/office/drawing/2014/main" id="{6ACCFDC1-6F6E-4726-AC04-4846ACD89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945" y="2790147"/>
            <a:ext cx="7549154" cy="20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84" y="350574"/>
            <a:ext cx="5577900" cy="594300"/>
          </a:xfrm>
        </p:spPr>
        <p:txBody>
          <a:bodyPr/>
          <a:lstStyle/>
          <a:p>
            <a:r>
              <a:rPr lang="en-US" dirty="0" smtClean="0"/>
              <a:t>Advantage </a:t>
            </a:r>
            <a:r>
              <a:rPr lang="en-US" dirty="0" err="1" smtClean="0"/>
              <a:t>SpringBoot</a:t>
            </a:r>
            <a:endParaRPr lang="en-US" dirty="0"/>
          </a:p>
        </p:txBody>
      </p:sp>
      <p:grpSp>
        <p:nvGrpSpPr>
          <p:cNvPr id="9" name="Google Shape;2620;p47"/>
          <p:cNvGrpSpPr/>
          <p:nvPr/>
        </p:nvGrpSpPr>
        <p:grpSpPr>
          <a:xfrm>
            <a:off x="1069150" y="1634063"/>
            <a:ext cx="3480300" cy="1145236"/>
            <a:chOff x="2771600" y="526920"/>
            <a:chExt cx="3480300" cy="1145236"/>
          </a:xfrm>
        </p:grpSpPr>
        <p:sp>
          <p:nvSpPr>
            <p:cNvPr id="10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2" name="Google Shape;2623;p47"/>
          <p:cNvGrpSpPr/>
          <p:nvPr/>
        </p:nvGrpSpPr>
        <p:grpSpPr>
          <a:xfrm>
            <a:off x="1060006" y="3127847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Barlow Semi Condensed" panose="020B0604020202020204" charset="0"/>
              </a:endParaRPr>
            </a:p>
          </p:txBody>
        </p:sp>
        <p:sp>
          <p:nvSpPr>
            <p:cNvPr id="14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Barlow Semi Condensed" panose="020B0604020202020204" charset="0"/>
              </a:endParaRPr>
            </a:p>
          </p:txBody>
        </p:sp>
      </p:grpSp>
      <p:grpSp>
        <p:nvGrpSpPr>
          <p:cNvPr id="15" name="Google Shape;2626;p47"/>
          <p:cNvGrpSpPr/>
          <p:nvPr/>
        </p:nvGrpSpPr>
        <p:grpSpPr>
          <a:xfrm>
            <a:off x="4748784" y="1639512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4673288" y="207458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Barlow Semi Condensed" panose="020B0604020202020204" charset="0"/>
              </a:rPr>
              <a:t>Create an independent app </a:t>
            </a:r>
            <a:endParaRPr lang="en-US" sz="1600" b="1" dirty="0">
              <a:solidFill>
                <a:schemeClr val="tx1"/>
              </a:solidFill>
              <a:latin typeface="Barlow Semi Condense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1069150" y="206956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Barlow Semi Condensed" panose="020B0604020202020204" charset="0"/>
              </a:rPr>
              <a:t>Embed server to server apps directly </a:t>
            </a:r>
            <a:endParaRPr lang="en-US" sz="1600" b="1" dirty="0">
              <a:solidFill>
                <a:schemeClr val="tx1"/>
              </a:solidFill>
              <a:latin typeface="Barlow Semi Condense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Google Shape;2633;p47"/>
          <p:cNvSpPr txBox="1">
            <a:spLocks/>
          </p:cNvSpPr>
          <p:nvPr/>
        </p:nvSpPr>
        <p:spPr>
          <a:xfrm>
            <a:off x="1053652" y="330495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Little </a:t>
            </a:r>
            <a:r>
              <a:rPr lang="en-US" b="1" dirty="0">
                <a:solidFill>
                  <a:schemeClr val="tx1"/>
                </a:solidFill>
                <a:latin typeface="Barlow Semi Condensed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</a:p>
        </p:txBody>
      </p:sp>
      <p:grpSp>
        <p:nvGrpSpPr>
          <p:cNvPr id="24" name="Google Shape;2623;p47"/>
          <p:cNvGrpSpPr/>
          <p:nvPr/>
        </p:nvGrpSpPr>
        <p:grpSpPr>
          <a:xfrm>
            <a:off x="4755138" y="3096506"/>
            <a:ext cx="3480300" cy="1145100"/>
            <a:chOff x="2771600" y="526920"/>
            <a:chExt cx="3480300" cy="1145100"/>
          </a:xfrm>
        </p:grpSpPr>
        <p:sp>
          <p:nvSpPr>
            <p:cNvPr id="25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633;p47"/>
          <p:cNvSpPr txBox="1">
            <a:spLocks/>
          </p:cNvSpPr>
          <p:nvPr/>
        </p:nvSpPr>
        <p:spPr>
          <a:xfrm>
            <a:off x="4748784" y="3273617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Barlow Semi Condensed" panose="020B0604020202020204" charset="0"/>
              </a:rPr>
              <a:t>Multiple supporting documents </a:t>
            </a:r>
            <a:endParaRPr lang="en-US" b="1" dirty="0">
              <a:solidFill>
                <a:schemeClr val="tx1"/>
              </a:solidFill>
              <a:latin typeface="Barlow Semi Condensed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594692" y="1767216"/>
            <a:ext cx="6172200" cy="1069800"/>
          </a:xfrm>
        </p:spPr>
        <p:txBody>
          <a:bodyPr/>
          <a:lstStyle/>
          <a:p>
            <a:r>
              <a:rPr lang="en-US" sz="5000" dirty="0" smtClean="0">
                <a:solidFill>
                  <a:schemeClr val="bg1"/>
                </a:solidFill>
              </a:rPr>
              <a:t>4. Project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1842" y="2993393"/>
            <a:ext cx="5577900" cy="594300"/>
          </a:xfrm>
        </p:spPr>
        <p:txBody>
          <a:bodyPr/>
          <a:lstStyle/>
          <a:p>
            <a:r>
              <a:rPr lang="en-US" sz="2500" dirty="0" smtClean="0">
                <a:solidFill>
                  <a:schemeClr val="tx1"/>
                </a:solidFill>
              </a:rPr>
              <a:t>Website Selling Watches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0" y="503581"/>
            <a:ext cx="5577900" cy="594300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1" y="1374627"/>
            <a:ext cx="2604879" cy="14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20" y="1374629"/>
            <a:ext cx="2565590" cy="14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99" y="1374628"/>
            <a:ext cx="2604879" cy="14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21" y="2839872"/>
            <a:ext cx="2370189" cy="12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05" y="2839872"/>
            <a:ext cx="2516826" cy="1476375"/>
          </a:xfrm>
          <a:prstGeom prst="rect">
            <a:avLst/>
          </a:prstGeom>
        </p:spPr>
      </p:pic>
      <p:pic>
        <p:nvPicPr>
          <p:cNvPr id="3084" name="Picture 12" descr="See the sourc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90" y="2871218"/>
            <a:ext cx="2604879" cy="14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User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0" y="932628"/>
            <a:ext cx="7028015" cy="35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5" y="749148"/>
            <a:ext cx="6589808" cy="397736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30089" y="154848"/>
            <a:ext cx="5577900" cy="594300"/>
          </a:xfrm>
        </p:spPr>
        <p:txBody>
          <a:bodyPr/>
          <a:lstStyle/>
          <a:p>
            <a:r>
              <a:rPr lang="en-US" dirty="0" smtClean="0"/>
              <a:t>Use Case Diagram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91" y="671260"/>
            <a:ext cx="5467731" cy="436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207" y="187897"/>
            <a:ext cx="5577900" cy="594300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039" y="1990483"/>
            <a:ext cx="5496900" cy="572700"/>
          </a:xfrm>
        </p:spPr>
        <p:txBody>
          <a:bodyPr/>
          <a:lstStyle/>
          <a:p>
            <a:pPr lvl="0"/>
            <a:r>
              <a:rPr lang="en-US" sz="5000" dirty="0">
                <a:solidFill>
                  <a:schemeClr val="bg1"/>
                </a:solidFill>
              </a:rPr>
              <a:t>5</a:t>
            </a:r>
            <a:r>
              <a:rPr lang="en-US" sz="5000" dirty="0" smtClean="0">
                <a:solidFill>
                  <a:schemeClr val="bg1"/>
                </a:solidFill>
              </a:rPr>
              <a:t>. Demo Project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707471" y="1587677"/>
            <a:ext cx="7906592" cy="93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285750" lvl="1" indent="-28575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Balsamiq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Mockups, Trello,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PostMan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ethod Agile, learn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Etiquette &amp; Professional Communication 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Learn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groups, Security Awreness, English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ReactJS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JS,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SpringBoot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784" y="342886"/>
            <a:ext cx="3470563" cy="594300"/>
          </a:xfrm>
        </p:spPr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82925"/>
            <a:ext cx="820364" cy="514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50" y="358124"/>
            <a:ext cx="2639289" cy="576000"/>
          </a:xfrm>
        </p:spPr>
        <p:txBody>
          <a:bodyPr/>
          <a:lstStyle/>
          <a:p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</a:rPr>
              <a:t>INFORMATION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422964"/>
            <a:ext cx="820364" cy="514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80;p12"/>
          <p:cNvSpPr txBox="1">
            <a:spLocks noGrp="1"/>
          </p:cNvSpPr>
          <p:nvPr>
            <p:ph type="body" idx="1"/>
          </p:nvPr>
        </p:nvSpPr>
        <p:spPr>
          <a:xfrm>
            <a:off x="820364" y="1515832"/>
            <a:ext cx="5299881" cy="170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42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Mentor: </a:t>
            </a:r>
            <a:r>
              <a:rPr lang="en-US" sz="2000" dirty="0" smtClean="0">
                <a:solidFill>
                  <a:schemeClr val="tx1"/>
                </a:solidFill>
              </a:rPr>
              <a:t>Vo Tien </a:t>
            </a:r>
            <a:r>
              <a:rPr lang="en-US" sz="2000" dirty="0" smtClean="0">
                <a:solidFill>
                  <a:schemeClr val="tx1"/>
                </a:solidFill>
              </a:rPr>
              <a:t>Dung, Long Nguyen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>
              <a:buSzPts val="42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Intern  : </a:t>
            </a:r>
            <a:r>
              <a:rPr lang="en-US" sz="2000" dirty="0" smtClean="0">
                <a:solidFill>
                  <a:schemeClr val="tx1"/>
                </a:solidFill>
              </a:rPr>
              <a:t>Do Xuan Tien</a:t>
            </a:r>
          </a:p>
          <a:p>
            <a:pPr marL="0" lvl="0" indent="0">
              <a:buSzPts val="42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Project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Websites that sell </a:t>
            </a:r>
            <a:r>
              <a:rPr lang="en-US" sz="2000" dirty="0" smtClean="0">
                <a:solidFill>
                  <a:schemeClr val="tx1"/>
                </a:solidFill>
              </a:rPr>
              <a:t>watches</a:t>
            </a:r>
          </a:p>
          <a:p>
            <a:pPr marL="0" lvl="0" indent="0">
              <a:buSzPts val="42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Target 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Develop </a:t>
            </a:r>
            <a:r>
              <a:rPr lang="en-US" sz="2000" dirty="0" smtClean="0">
                <a:solidFill>
                  <a:schemeClr val="tx1"/>
                </a:solidFill>
              </a:rPr>
              <a:t>yourself, improve </a:t>
            </a:r>
            <a:r>
              <a:rPr lang="en-US" sz="2000" dirty="0">
                <a:solidFill>
                  <a:schemeClr val="tx1"/>
                </a:solidFill>
              </a:rPr>
              <a:t>techniques, Learn how to communicate with people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SzPts val="420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lvl="0" indent="0">
              <a:buSzPts val="42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248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1106942" y="1181546"/>
            <a:ext cx="6934666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Thanks for watching!</a:t>
            </a:r>
            <a:endParaRPr sz="50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2721576" y="2260646"/>
            <a:ext cx="3705398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b="1" dirty="0">
              <a:solidFill>
                <a:schemeClr val="accent3">
                  <a:lumMod val="25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  <a:ea typeface="Barlow Semi Condensed Light"/>
                <a:cs typeface="Barlow Semi Condensed Light"/>
              </a:rPr>
              <a:t>Email : doxuantien26200@gmail.com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19301" y="361188"/>
            <a:ext cx="566242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400" dirty="0">
                <a:solidFill>
                  <a:schemeClr val="accent2">
                    <a:lumMod val="50000"/>
                  </a:schemeClr>
                </a:solidFill>
              </a:rPr>
              <a:t>Contents </a:t>
            </a:r>
            <a:r>
              <a:rPr lang="en" sz="3400" dirty="0" smtClean="0">
                <a:solidFill>
                  <a:schemeClr val="accent2">
                    <a:lumMod val="50000"/>
                  </a:schemeClr>
                </a:solidFill>
              </a:rPr>
              <a:t>of </a:t>
            </a:r>
            <a:r>
              <a:rPr lang="en-US" sz="3400" dirty="0" smtClean="0">
                <a:solidFill>
                  <a:schemeClr val="accent2">
                    <a:lumMod val="50000"/>
                  </a:schemeClr>
                </a:solidFill>
              </a:rPr>
              <a:t>Presentation</a:t>
            </a:r>
            <a:endParaRPr sz="3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Google Shape;80;p12"/>
          <p:cNvSpPr txBox="1">
            <a:spLocks noGrp="1"/>
          </p:cNvSpPr>
          <p:nvPr>
            <p:ph type="body" idx="1"/>
          </p:nvPr>
        </p:nvSpPr>
        <p:spPr>
          <a:xfrm>
            <a:off x="908499" y="1557945"/>
            <a:ext cx="7683556" cy="303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4200"/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1. </a:t>
            </a:r>
            <a:r>
              <a:rPr lang="en-US" sz="2500" dirty="0" err="1" smtClean="0">
                <a:solidFill>
                  <a:schemeClr val="tx1"/>
                </a:solidFill>
              </a:rPr>
              <a:t>Introduct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ReactJS</a:t>
            </a:r>
            <a:endParaRPr lang="en-US" sz="2500" dirty="0" smtClean="0">
              <a:solidFill>
                <a:schemeClr val="tx1"/>
              </a:solidFill>
            </a:endParaRPr>
          </a:p>
          <a:p>
            <a:pPr marL="0" lvl="0" indent="0">
              <a:buSzPts val="4200"/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2. </a:t>
            </a:r>
            <a:r>
              <a:rPr lang="en-US" sz="2500" dirty="0" err="1" smtClean="0">
                <a:solidFill>
                  <a:schemeClr val="tx1"/>
                </a:solidFill>
              </a:rPr>
              <a:t>Introduct</a:t>
            </a:r>
            <a:r>
              <a:rPr lang="en-US" sz="2500" dirty="0" smtClean="0">
                <a:solidFill>
                  <a:schemeClr val="tx1"/>
                </a:solidFill>
              </a:rPr>
              <a:t> Java</a:t>
            </a:r>
          </a:p>
          <a:p>
            <a:pPr marL="0" lvl="0" indent="0">
              <a:buSzPts val="4200"/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3. Spring Boot Framework</a:t>
            </a:r>
          </a:p>
          <a:p>
            <a:pPr marL="0" lvl="0" indent="0">
              <a:buSzPts val="4200"/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4. Introduction project</a:t>
            </a:r>
          </a:p>
          <a:p>
            <a:pPr marL="0" lvl="0" indent="0">
              <a:buSzPts val="4200"/>
              <a:buNone/>
            </a:pPr>
            <a:r>
              <a:rPr lang="en-US" sz="2500" dirty="0">
                <a:solidFill>
                  <a:schemeClr val="tx1"/>
                </a:solidFill>
              </a:rPr>
              <a:t>5</a:t>
            </a:r>
            <a:r>
              <a:rPr lang="en-US" sz="2500" dirty="0" smtClean="0">
                <a:solidFill>
                  <a:schemeClr val="tx1"/>
                </a:solidFill>
              </a:rPr>
              <a:t>. Demo Project</a:t>
            </a:r>
          </a:p>
          <a:p>
            <a:pPr marL="0" indent="0">
              <a:buSzPts val="4200"/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6. </a:t>
            </a:r>
            <a:r>
              <a:rPr lang="en-US" sz="2500" dirty="0">
                <a:solidFill>
                  <a:schemeClr val="tx1"/>
                </a:solidFill>
              </a:rPr>
              <a:t>Lesson Learned</a:t>
            </a:r>
          </a:p>
          <a:p>
            <a:pPr marL="0" lvl="0" indent="0">
              <a:buSzPts val="4200"/>
              <a:buNone/>
            </a:pPr>
            <a:endParaRPr lang="en-US" sz="2500" dirty="0" smtClean="0">
              <a:solidFill>
                <a:schemeClr val="tx1"/>
              </a:solidFill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endParaRPr sz="3500" dirty="0"/>
          </a:p>
        </p:txBody>
      </p:sp>
      <p:sp>
        <p:nvSpPr>
          <p:cNvPr id="5" name="Rectangle 4"/>
          <p:cNvSpPr/>
          <p:nvPr/>
        </p:nvSpPr>
        <p:spPr>
          <a:xfrm>
            <a:off x="0" y="422964"/>
            <a:ext cx="820364" cy="514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137053" y="1855351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bg1"/>
                </a:solidFill>
              </a:rPr>
              <a:t>1. ReactJS</a:t>
            </a:r>
            <a:endParaRPr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51291" y="37779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ReactJS ?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4969628" y="1583226"/>
            <a:ext cx="3982525" cy="264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ReactJS is a JavaScript library </a:t>
            </a:r>
            <a:r>
              <a:rPr lang="en-US" sz="1800" dirty="0"/>
              <a:t>not a </a:t>
            </a:r>
            <a:r>
              <a:rPr lang="en-US" sz="1800" dirty="0" smtClean="0"/>
              <a:t>FrameWork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err="1" smtClean="0"/>
              <a:t>ReactJS</a:t>
            </a:r>
            <a:r>
              <a:rPr lang="en-US" sz="1800" dirty="0" smtClean="0"/>
              <a:t> design </a:t>
            </a:r>
            <a:r>
              <a:rPr lang="en-US" sz="1800" dirty="0"/>
              <a:t>according to the MVC </a:t>
            </a:r>
            <a:r>
              <a:rPr lang="en-US" sz="1800" dirty="0" smtClean="0"/>
              <a:t>model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React is the most popular JavaScript library for building user interfaces.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sz="1800" dirty="0"/>
          </a:p>
          <a:p>
            <a:pPr lvl="0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7" y="1427504"/>
            <a:ext cx="4039164" cy="295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859994" y="1495614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842552" y="3292467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629106" y="1440572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715045" y="330483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624925" y="299961"/>
            <a:ext cx="337780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Why use ReactJS ?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770411" y="1847530"/>
            <a:ext cx="2385068" cy="1113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n-US" dirty="0"/>
              <a:t>Compared to other popular frontend frameworks like Angular </a:t>
            </a:r>
            <a:r>
              <a:rPr lang="en-US" dirty="0" smtClean="0"/>
              <a:t>&amp; </a:t>
            </a:r>
            <a:r>
              <a:rPr lang="en-US" dirty="0" err="1" smtClean="0"/>
              <a:t>Vue</a:t>
            </a:r>
            <a:r>
              <a:rPr lang="en-US" dirty="0"/>
              <a:t>, React is much easier to learn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770411" y="158033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780737" y="315076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 components </a:t>
            </a:r>
            <a:endParaRPr lang="en-US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780737" y="3434230"/>
            <a:ext cx="2416069" cy="1092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n-US" dirty="0"/>
              <a:t>React comes with JSX, an optional syntax extension that allows you to write your own components.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5667189" y="154045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Speed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5657398" y="1827598"/>
            <a:ext cx="2736287" cy="1323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allows to use individual parts of the application on both the client side and the server side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5657397" y="309165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Efficiency</a:t>
            </a:r>
            <a:endParaRPr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942163" y="164441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924721" y="34433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4711275" y="159265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4797214" y="345751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7397" y="3548904"/>
            <a:ext cx="2736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React JS is designed to provide </a:t>
            </a:r>
            <a:r>
              <a:rPr lang="en-US" dirty="0" smtClean="0"/>
              <a:t>high performance. Provides </a:t>
            </a:r>
            <a:r>
              <a:rPr lang="en-US" dirty="0"/>
              <a:t>virtual DOM programming and server-side rendering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046383" y="1961003"/>
            <a:ext cx="5026446" cy="909110"/>
          </a:xfrm>
        </p:spPr>
        <p:txBody>
          <a:bodyPr/>
          <a:lstStyle/>
          <a:p>
            <a:r>
              <a:rPr lang="en-US" sz="5000" dirty="0" smtClean="0">
                <a:solidFill>
                  <a:schemeClr val="bg1"/>
                </a:solidFill>
              </a:rPr>
              <a:t>2. JAVA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Java ?</a:t>
            </a:r>
            <a:endParaRPr dirty="0"/>
          </a:p>
        </p:txBody>
      </p:sp>
      <p:graphicFrame>
        <p:nvGraphicFramePr>
          <p:cNvPr id="46" name="TextBox 2">
            <a:extLst>
              <a:ext uri="{FF2B5EF4-FFF2-40B4-BE49-F238E27FC236}">
                <a16:creationId xmlns:a16="http://schemas.microsoft.com/office/drawing/2014/main" id="{1A7F28C8-E586-1D90-EA7C-61F6CB735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010981"/>
              </p:ext>
            </p:extLst>
          </p:nvPr>
        </p:nvGraphicFramePr>
        <p:xfrm>
          <a:off x="1302524" y="1366717"/>
          <a:ext cx="6598032" cy="333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339" y="577432"/>
            <a:ext cx="6006300" cy="595800"/>
          </a:xfrm>
        </p:spPr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" y="1415164"/>
            <a:ext cx="7955228" cy="30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332</Words>
  <Application>Microsoft Office PowerPoint</Application>
  <PresentationFormat>On-screen Show (16:9)</PresentationFormat>
  <Paragraphs>67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Barlow Semi Condensed Medium</vt:lpstr>
      <vt:lpstr>Wingdings</vt:lpstr>
      <vt:lpstr>Fjalla One</vt:lpstr>
      <vt:lpstr>Tahoma</vt:lpstr>
      <vt:lpstr>Arial</vt:lpstr>
      <vt:lpstr>Times New Roman</vt:lpstr>
      <vt:lpstr>Barlow Semi Condensed Light</vt:lpstr>
      <vt:lpstr>Roboto Condensed Light</vt:lpstr>
      <vt:lpstr>Barlow Semi Condensed</vt:lpstr>
      <vt:lpstr>Technology Consulting by Slidesgo</vt:lpstr>
      <vt:lpstr>The Presentation Final</vt:lpstr>
      <vt:lpstr>INFORMATION</vt:lpstr>
      <vt:lpstr>Contents of Presentation</vt:lpstr>
      <vt:lpstr>1. ReactJS</vt:lpstr>
      <vt:lpstr>What is ReactJS ?</vt:lpstr>
      <vt:lpstr> Why use ReactJS ?</vt:lpstr>
      <vt:lpstr>2. JAVA</vt:lpstr>
      <vt:lpstr>What is Java ?</vt:lpstr>
      <vt:lpstr>Interpreter</vt:lpstr>
      <vt:lpstr>3. Spring boot</vt:lpstr>
      <vt:lpstr>What is Spring Boot ?</vt:lpstr>
      <vt:lpstr>Advantage SpringBoot</vt:lpstr>
      <vt:lpstr>4. Project</vt:lpstr>
      <vt:lpstr>Technology</vt:lpstr>
      <vt:lpstr>Use Case Diagram User</vt:lpstr>
      <vt:lpstr>Use Case Diagram Admin</vt:lpstr>
      <vt:lpstr>Database Diagram</vt:lpstr>
      <vt:lpstr>5. Demo Project </vt:lpstr>
      <vt:lpstr>Lesson learned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 Final</dc:title>
  <dc:creator>Tiến Tiến Đỗ</dc:creator>
  <cp:lastModifiedBy>Tran Lam</cp:lastModifiedBy>
  <cp:revision>60</cp:revision>
  <dcterms:modified xsi:type="dcterms:W3CDTF">2022-05-06T08:47:43Z</dcterms:modified>
</cp:coreProperties>
</file>