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 Tuan Anh 20172949" initials="TTA2" lastIdx="3" clrIdx="0">
    <p:extLst>
      <p:ext uri="{19B8F6BF-5375-455C-9EA6-DF929625EA0E}">
        <p15:presenceInfo xmlns:p15="http://schemas.microsoft.com/office/powerpoint/2012/main" userId="S::anh.tt172949@sis.hust.edu.vn::9070a9de-a7c1-4656-8a7b-8ddb500950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6392" autoAdjust="0"/>
  </p:normalViewPr>
  <p:slideViewPr>
    <p:cSldViewPr snapToGrid="0">
      <p:cViewPr varScale="1">
        <p:scale>
          <a:sx n="48" d="100"/>
          <a:sy n="48" d="100"/>
        </p:scale>
        <p:origin x="68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2T21:45:20.704" idx="1">
    <p:pos x="10" y="10"/>
    <p:text>Xin chào tất cả mọi người. Chào mừng mọi người đến với khóa học lập trình vi điều khiển PIC của trung tâm deviot. Mình là Tuấn Anh, người sẽ hướng dẫn các bạn trong serie này. Với video đầu tiên thì mình sẽ đi vào giới thiệu tổng quan về khóa học này.</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22T21:49:22.244" idx="3">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041E5-F3D3-42B8-96BB-F56F5417F1EE}"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784C7-EAE7-48CB-9BC1-E5ACD8C71D22}" type="slidenum">
              <a:rPr lang="en-US" smtClean="0"/>
              <a:t>‹#›</a:t>
            </a:fld>
            <a:endParaRPr lang="en-US"/>
          </a:p>
        </p:txBody>
      </p:sp>
    </p:spTree>
    <p:extLst>
      <p:ext uri="{BB962C8B-B14F-4D97-AF65-F5344CB8AC3E}">
        <p14:creationId xmlns:p14="http://schemas.microsoft.com/office/powerpoint/2010/main" val="296904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Xin chào tất cả mọi người. Chào mừng mọi người đến với khóa học lập trình vi điều khiển PIC của trung tâm deviot. Mình là Tuấn Anh, người sẽ hướng dẫn các bạn trong serie này. Với video đầu tiên thì mình sẽ đi vào giới thiệu tổng quan về khóa học này.</a:t>
            </a:r>
          </a:p>
          <a:p>
            <a:endParaRPr lang="en-US" dirty="0"/>
          </a:p>
        </p:txBody>
      </p:sp>
      <p:sp>
        <p:nvSpPr>
          <p:cNvPr id="4" name="Slide Number Placeholder 3"/>
          <p:cNvSpPr>
            <a:spLocks noGrp="1"/>
          </p:cNvSpPr>
          <p:nvPr>
            <p:ph type="sldNum" sz="quarter" idx="5"/>
          </p:nvPr>
        </p:nvSpPr>
        <p:spPr/>
        <p:txBody>
          <a:bodyPr/>
          <a:lstStyle/>
          <a:p>
            <a:fld id="{DF7784C7-EAE7-48CB-9BC1-E5ACD8C71D22}" type="slidenum">
              <a:rPr lang="en-US" smtClean="0"/>
              <a:t>1</a:t>
            </a:fld>
            <a:endParaRPr lang="en-US"/>
          </a:p>
        </p:txBody>
      </p:sp>
    </p:spTree>
    <p:extLst>
      <p:ext uri="{BB962C8B-B14F-4D97-AF65-F5344CB8AC3E}">
        <p14:creationId xmlns:p14="http://schemas.microsoft.com/office/powerpoint/2010/main" val="2765286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Vè</a:t>
            </a:r>
            <a:r>
              <a:rPr lang="en-US" dirty="0"/>
              <a:t> </a:t>
            </a:r>
            <a:r>
              <a:rPr lang="en-US" dirty="0" err="1"/>
              <a:t>mục</a:t>
            </a:r>
            <a:r>
              <a:rPr lang="en-US" dirty="0"/>
              <a:t> </a:t>
            </a:r>
            <a:r>
              <a:rPr lang="en-US" dirty="0" err="1"/>
              <a:t>tiêu</a:t>
            </a:r>
            <a:r>
              <a:rPr lang="en-US" dirty="0"/>
              <a:t> </a:t>
            </a:r>
            <a:r>
              <a:rPr lang="en-US" dirty="0" err="1"/>
              <a:t>khóa</a:t>
            </a:r>
            <a:r>
              <a:rPr lang="en-US" dirty="0"/>
              <a:t> học</a:t>
            </a:r>
          </a:p>
        </p:txBody>
      </p:sp>
      <p:sp>
        <p:nvSpPr>
          <p:cNvPr id="4" name="Slide Number Placeholder 3"/>
          <p:cNvSpPr>
            <a:spLocks noGrp="1"/>
          </p:cNvSpPr>
          <p:nvPr>
            <p:ph type="sldNum" sz="quarter" idx="5"/>
          </p:nvPr>
        </p:nvSpPr>
        <p:spPr/>
        <p:txBody>
          <a:bodyPr/>
          <a:lstStyle/>
          <a:p>
            <a:fld id="{DF7784C7-EAE7-48CB-9BC1-E5ACD8C71D22}" type="slidenum">
              <a:rPr lang="en-US" smtClean="0"/>
              <a:t>2</a:t>
            </a:fld>
            <a:endParaRPr lang="en-US"/>
          </a:p>
        </p:txBody>
      </p:sp>
    </p:spTree>
    <p:extLst>
      <p:ext uri="{BB962C8B-B14F-4D97-AF65-F5344CB8AC3E}">
        <p14:creationId xmlns:p14="http://schemas.microsoft.com/office/powerpoint/2010/main" val="257865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Vậy thì </a:t>
            </a:r>
            <a:r>
              <a:rPr lang="en-US" dirty="0" err="1"/>
              <a:t>để</a:t>
            </a:r>
            <a:r>
              <a:rPr lang="en-US" dirty="0"/>
              <a:t> chuẩn bị </a:t>
            </a:r>
            <a:r>
              <a:rPr lang="en-US" dirty="0" err="1"/>
              <a:t>cho</a:t>
            </a:r>
            <a:r>
              <a:rPr lang="en-US" dirty="0"/>
              <a:t> </a:t>
            </a:r>
            <a:r>
              <a:rPr lang="en-US" dirty="0" err="1"/>
              <a:t>khóa</a:t>
            </a:r>
            <a:r>
              <a:rPr lang="en-US" dirty="0"/>
              <a:t> học này thì bạn cần </a:t>
            </a:r>
            <a:r>
              <a:rPr lang="en-US" dirty="0" err="1"/>
              <a:t>những</a:t>
            </a:r>
            <a:r>
              <a:rPr lang="en-US" dirty="0"/>
              <a:t> </a:t>
            </a:r>
            <a:r>
              <a:rPr lang="en-US" dirty="0" err="1"/>
              <a:t>kiến</a:t>
            </a:r>
            <a:r>
              <a:rPr lang="en-US" dirty="0"/>
              <a:t> thức gì?</a:t>
            </a:r>
          </a:p>
        </p:txBody>
      </p:sp>
      <p:sp>
        <p:nvSpPr>
          <p:cNvPr id="4" name="Slide Number Placeholder 3"/>
          <p:cNvSpPr>
            <a:spLocks noGrp="1"/>
          </p:cNvSpPr>
          <p:nvPr>
            <p:ph type="sldNum" sz="quarter" idx="5"/>
          </p:nvPr>
        </p:nvSpPr>
        <p:spPr/>
        <p:txBody>
          <a:bodyPr/>
          <a:lstStyle/>
          <a:p>
            <a:fld id="{DF7784C7-EAE7-48CB-9BC1-E5ACD8C71D22}" type="slidenum">
              <a:rPr lang="en-US" smtClean="0"/>
              <a:t>3</a:t>
            </a:fld>
            <a:endParaRPr lang="en-US"/>
          </a:p>
        </p:txBody>
      </p:sp>
    </p:spTree>
    <p:extLst>
      <p:ext uri="{BB962C8B-B14F-4D97-AF65-F5344CB8AC3E}">
        <p14:creationId xmlns:p14="http://schemas.microsoft.com/office/powerpoint/2010/main" val="3334245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Mplab</a:t>
            </a:r>
            <a:r>
              <a:rPr lang="en-US" dirty="0"/>
              <a:t>: </a:t>
            </a:r>
            <a:r>
              <a:rPr lang="en-US" dirty="0" err="1"/>
              <a:t>hiểu</a:t>
            </a:r>
            <a:r>
              <a:rPr lang="en-US" dirty="0"/>
              <a:t> </a:t>
            </a:r>
            <a:r>
              <a:rPr lang="en-US" dirty="0" err="1"/>
              <a:t>sâu</a:t>
            </a:r>
            <a:r>
              <a:rPr lang="en-US" dirty="0"/>
              <a:t> về </a:t>
            </a:r>
            <a:r>
              <a:rPr lang="en-US" dirty="0" err="1"/>
              <a:t>thanh</a:t>
            </a:r>
            <a:r>
              <a:rPr lang="en-US" dirty="0"/>
              <a:t> </a:t>
            </a:r>
            <a:r>
              <a:rPr lang="en-US" dirty="0" err="1"/>
              <a:t>ghi</a:t>
            </a:r>
            <a:r>
              <a:rPr lang="en-US" dirty="0"/>
              <a:t>, </a:t>
            </a:r>
            <a:r>
              <a:rPr lang="en-US" dirty="0" err="1"/>
              <a:t>khá</a:t>
            </a:r>
            <a:r>
              <a:rPr lang="en-US" dirty="0"/>
              <a:t> </a:t>
            </a:r>
            <a:r>
              <a:rPr lang="en-US" dirty="0" err="1"/>
              <a:t>phù</a:t>
            </a:r>
            <a:r>
              <a:rPr lang="en-US" dirty="0"/>
              <a:t> </a:t>
            </a:r>
            <a:r>
              <a:rPr lang="en-US" dirty="0" err="1"/>
              <a:t>hợp</a:t>
            </a:r>
            <a:r>
              <a:rPr lang="en-US" dirty="0"/>
              <a:t> </a:t>
            </a:r>
            <a:r>
              <a:rPr lang="en-US" dirty="0" err="1"/>
              <a:t>cho</a:t>
            </a:r>
            <a:r>
              <a:rPr lang="en-US" dirty="0"/>
              <a:t> ng bắt </a:t>
            </a:r>
            <a:r>
              <a:rPr lang="en-US" dirty="0" err="1"/>
              <a:t>đầu</a:t>
            </a:r>
            <a:r>
              <a:rPr lang="en-US" dirty="0"/>
              <a:t>, là phần </a:t>
            </a:r>
            <a:r>
              <a:rPr lang="en-US" dirty="0" err="1"/>
              <a:t>mềm</a:t>
            </a:r>
            <a:r>
              <a:rPr lang="en-US" dirty="0"/>
              <a:t> </a:t>
            </a:r>
            <a:r>
              <a:rPr lang="en-US" dirty="0" err="1"/>
              <a:t>sử</a:t>
            </a:r>
            <a:r>
              <a:rPr lang="en-US" dirty="0"/>
              <a:t> </a:t>
            </a:r>
            <a:r>
              <a:rPr lang="en-US" dirty="0" err="1"/>
              <a:t>dụng</a:t>
            </a:r>
            <a:r>
              <a:rPr lang="en-US" dirty="0"/>
              <a:t> trong </a:t>
            </a:r>
            <a:r>
              <a:rPr lang="en-US" dirty="0" err="1"/>
              <a:t>serie</a:t>
            </a:r>
            <a:endParaRPr lang="en-US" dirty="0"/>
          </a:p>
          <a:p>
            <a:r>
              <a:rPr lang="en-US" dirty="0"/>
              <a:t>XC8: là compiler </a:t>
            </a:r>
            <a:r>
              <a:rPr lang="en-US" dirty="0" err="1"/>
              <a:t>để</a:t>
            </a:r>
            <a:r>
              <a:rPr lang="en-US" dirty="0"/>
              <a:t> </a:t>
            </a:r>
            <a:r>
              <a:rPr lang="en-US" dirty="0" err="1"/>
              <a:t>biên</a:t>
            </a:r>
            <a:r>
              <a:rPr lang="en-US" dirty="0"/>
              <a:t> </a:t>
            </a:r>
            <a:r>
              <a:rPr lang="en-US" dirty="0" err="1"/>
              <a:t>dịch</a:t>
            </a:r>
            <a:r>
              <a:rPr lang="en-US" dirty="0"/>
              <a:t> </a:t>
            </a:r>
            <a:r>
              <a:rPr lang="en-US" dirty="0" err="1"/>
              <a:t>cho</a:t>
            </a:r>
            <a:r>
              <a:rPr lang="en-US" dirty="0"/>
              <a:t> code trên MPLAB, </a:t>
            </a:r>
            <a:r>
              <a:rPr lang="en-US" dirty="0" err="1"/>
              <a:t>chuyển</a:t>
            </a:r>
            <a:r>
              <a:rPr lang="en-US" dirty="0"/>
              <a:t> </a:t>
            </a:r>
            <a:r>
              <a:rPr lang="en-US" dirty="0" err="1"/>
              <a:t>đổi</a:t>
            </a:r>
            <a:r>
              <a:rPr lang="en-US" dirty="0"/>
              <a:t> C sang </a:t>
            </a:r>
            <a:r>
              <a:rPr lang="en-US" dirty="0" err="1"/>
              <a:t>mã</a:t>
            </a:r>
            <a:r>
              <a:rPr lang="en-US" dirty="0"/>
              <a:t> máy, </a:t>
            </a:r>
          </a:p>
          <a:p>
            <a:r>
              <a:rPr lang="en-US" dirty="0"/>
              <a:t>CCS và </a:t>
            </a:r>
            <a:r>
              <a:rPr lang="en-US" dirty="0" err="1"/>
              <a:t>mikro</a:t>
            </a:r>
            <a:r>
              <a:rPr lang="en-US" dirty="0"/>
              <a:t> C: </a:t>
            </a:r>
            <a:r>
              <a:rPr lang="en-US" dirty="0" err="1"/>
              <a:t>tập</a:t>
            </a:r>
            <a:r>
              <a:rPr lang="en-US" dirty="0"/>
              <a:t> </a:t>
            </a:r>
            <a:r>
              <a:rPr lang="en-US" dirty="0" err="1"/>
              <a:t>hợp</a:t>
            </a:r>
            <a:r>
              <a:rPr lang="en-US" dirty="0"/>
              <a:t> </a:t>
            </a:r>
            <a:r>
              <a:rPr lang="en-US" dirty="0" err="1"/>
              <a:t>gồm</a:t>
            </a:r>
            <a:r>
              <a:rPr lang="en-US" dirty="0"/>
              <a:t> </a:t>
            </a:r>
            <a:r>
              <a:rPr lang="en-US" dirty="0" err="1"/>
              <a:t>rất</a:t>
            </a:r>
            <a:r>
              <a:rPr lang="en-US" dirty="0"/>
              <a:t> nhiều </a:t>
            </a:r>
            <a:r>
              <a:rPr lang="en-US" dirty="0" err="1"/>
              <a:t>thư</a:t>
            </a:r>
            <a:r>
              <a:rPr lang="en-US" dirty="0"/>
              <a:t> </a:t>
            </a:r>
            <a:r>
              <a:rPr lang="en-US" dirty="0" err="1"/>
              <a:t>viện</a:t>
            </a:r>
            <a:r>
              <a:rPr lang="en-US" dirty="0"/>
              <a:t> </a:t>
            </a:r>
            <a:r>
              <a:rPr lang="en-US" dirty="0" err="1"/>
              <a:t>hỗ</a:t>
            </a:r>
            <a:r>
              <a:rPr lang="en-US" dirty="0"/>
              <a:t> </a:t>
            </a:r>
            <a:r>
              <a:rPr lang="en-US" dirty="0" err="1"/>
              <a:t>trợ</a:t>
            </a:r>
            <a:r>
              <a:rPr lang="en-US" dirty="0"/>
              <a:t> nhưng ko </a:t>
            </a:r>
            <a:r>
              <a:rPr lang="en-US" dirty="0" err="1"/>
              <a:t>phù</a:t>
            </a:r>
            <a:r>
              <a:rPr lang="en-US" dirty="0"/>
              <a:t> </a:t>
            </a:r>
            <a:r>
              <a:rPr lang="en-US" dirty="0" err="1"/>
              <a:t>hợp</a:t>
            </a:r>
            <a:r>
              <a:rPr lang="en-US" dirty="0"/>
              <a:t> </a:t>
            </a:r>
            <a:r>
              <a:rPr lang="en-US" dirty="0" err="1"/>
              <a:t>vì</a:t>
            </a:r>
            <a:r>
              <a:rPr lang="en-US" dirty="0"/>
              <a:t> ko </a:t>
            </a:r>
            <a:r>
              <a:rPr lang="en-US" dirty="0" err="1"/>
              <a:t>hiểu</a:t>
            </a:r>
            <a:r>
              <a:rPr lang="en-US" dirty="0"/>
              <a:t> </a:t>
            </a:r>
            <a:r>
              <a:rPr lang="en-US" dirty="0" err="1"/>
              <a:t>thanh</a:t>
            </a:r>
            <a:r>
              <a:rPr lang="en-US" dirty="0"/>
              <a:t> </a:t>
            </a:r>
            <a:r>
              <a:rPr lang="en-US" dirty="0" err="1"/>
              <a:t>ghi</a:t>
            </a:r>
            <a:endParaRPr lang="en-US" dirty="0"/>
          </a:p>
        </p:txBody>
      </p:sp>
      <p:sp>
        <p:nvSpPr>
          <p:cNvPr id="4" name="Slide Number Placeholder 3"/>
          <p:cNvSpPr>
            <a:spLocks noGrp="1"/>
          </p:cNvSpPr>
          <p:nvPr>
            <p:ph type="sldNum" sz="quarter" idx="5"/>
          </p:nvPr>
        </p:nvSpPr>
        <p:spPr/>
        <p:txBody>
          <a:bodyPr/>
          <a:lstStyle/>
          <a:p>
            <a:fld id="{DF7784C7-EAE7-48CB-9BC1-E5ACD8C71D22}" type="slidenum">
              <a:rPr lang="en-US" smtClean="0"/>
              <a:t>4</a:t>
            </a:fld>
            <a:endParaRPr lang="en-US"/>
          </a:p>
        </p:txBody>
      </p:sp>
    </p:spTree>
    <p:extLst>
      <p:ext uri="{BB962C8B-B14F-4D97-AF65-F5344CB8AC3E}">
        <p14:creationId xmlns:p14="http://schemas.microsoft.com/office/powerpoint/2010/main" val="99750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CPU chỉ </a:t>
            </a:r>
            <a:r>
              <a:rPr lang="en-US" sz="1200" dirty="0" err="1"/>
              <a:t>gồm</a:t>
            </a:r>
            <a:r>
              <a:rPr lang="en-US" sz="1200" dirty="0"/>
              <a:t> 35 </a:t>
            </a:r>
            <a:r>
              <a:rPr lang="en-US" sz="1200" dirty="0" err="1"/>
              <a:t>tập</a:t>
            </a:r>
            <a:r>
              <a:rPr lang="en-US" sz="1200" dirty="0"/>
              <a:t> </a:t>
            </a:r>
            <a:r>
              <a:rPr lang="en-US" sz="1200" dirty="0" err="1"/>
              <a:t>lệnh</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dirty="0"/>
              <a:t>8K x 14 bits/word Flash ROM.</a:t>
            </a:r>
          </a:p>
          <a:p>
            <a:r>
              <a:rPr lang="vi-VN" sz="1200" dirty="0"/>
              <a:t>368 x 8 Bytes RAM.</a:t>
            </a:r>
          </a:p>
          <a:p>
            <a:r>
              <a:rPr lang="vi-VN" sz="1200" dirty="0"/>
              <a:t>256 x 8 Bytes EEPROM.</a:t>
            </a:r>
          </a:p>
          <a:p>
            <a:r>
              <a:rPr lang="vi-VN" sz="1200" dirty="0"/>
              <a:t>5 Port xuất/nhập (A, B, C, D, E) tương ứng 35 chân ra.</a:t>
            </a:r>
          </a:p>
          <a:p>
            <a:r>
              <a:rPr lang="vi-VN" sz="1200" dirty="0"/>
              <a:t>2 Bộ định thời 8</a:t>
            </a:r>
            <a:r>
              <a:rPr lang="en-US" sz="1200" dirty="0"/>
              <a:t> </a:t>
            </a:r>
            <a:r>
              <a:rPr lang="vi-VN" sz="1200" dirty="0"/>
              <a:t>bit</a:t>
            </a:r>
            <a:r>
              <a:rPr lang="en-US" sz="1200" dirty="0"/>
              <a:t>:</a:t>
            </a:r>
            <a:r>
              <a:rPr lang="vi-VN" sz="1200" dirty="0"/>
              <a:t> Timer 0 và Timer 2.</a:t>
            </a:r>
          </a:p>
          <a:p>
            <a:r>
              <a:rPr lang="vi-VN" sz="1200" dirty="0"/>
              <a:t>1 Bộ định thời 16</a:t>
            </a:r>
            <a:r>
              <a:rPr lang="en-US" sz="1200" dirty="0"/>
              <a:t> </a:t>
            </a:r>
            <a:r>
              <a:rPr lang="vi-VN" sz="1200" dirty="0"/>
              <a:t>bit</a:t>
            </a:r>
            <a:r>
              <a:rPr lang="en-US" sz="1200" dirty="0"/>
              <a:t>: </a:t>
            </a:r>
            <a:r>
              <a:rPr lang="vi-VN" sz="1200" dirty="0"/>
              <a:t>Timer 1, có thể hoạt động ở chế độ tiết kiệm năng lượng với nguồn xung clock ngoài.</a:t>
            </a:r>
          </a:p>
          <a:p>
            <a:r>
              <a:rPr lang="vi-VN" sz="1200" dirty="0"/>
              <a:t>2 Bộ </a:t>
            </a:r>
            <a:r>
              <a:rPr lang="en-US" sz="1200" dirty="0"/>
              <a:t>CCP - </a:t>
            </a:r>
            <a:r>
              <a:rPr lang="vi-VN" sz="1200" dirty="0"/>
              <a:t>Capture/ Compare/ PWM (Bắt Giữ/ So Sánh/ Điều Biến Xung)</a:t>
            </a:r>
          </a:p>
          <a:p>
            <a:r>
              <a:rPr lang="vi-VN" sz="1200" dirty="0"/>
              <a:t>1 Bộ biến đổi Analog to Digital 10 bit, 14 ngõ vào.</a:t>
            </a:r>
            <a:endParaRPr lang="en-US" sz="1200" dirty="0"/>
          </a:p>
          <a:p>
            <a:r>
              <a:rPr lang="vi-VN" sz="1200" dirty="0"/>
              <a:t>2 Bộ so sánh tương tự (Comparator).</a:t>
            </a:r>
          </a:p>
          <a:p>
            <a:r>
              <a:rPr lang="vi-VN" sz="1200" dirty="0"/>
              <a:t>1 Bộ định thời giám sát (Watch Dog Timer).</a:t>
            </a:r>
          </a:p>
          <a:p>
            <a:r>
              <a:rPr lang="vi-VN" sz="1200" dirty="0"/>
              <a:t>1 Cổng giao tiếp song song 8 bit.</a:t>
            </a:r>
          </a:p>
          <a:p>
            <a:r>
              <a:rPr lang="vi-VN" sz="1200" dirty="0"/>
              <a:t>15 Nguồn ngắt (Interrupt).</a:t>
            </a:r>
          </a:p>
          <a:p>
            <a:r>
              <a:rPr lang="vi-VN" sz="1200" dirty="0"/>
              <a:t>Chế độ tiết kiệm năng lượng (Sleep Mode).</a:t>
            </a:r>
          </a:p>
          <a:p>
            <a:r>
              <a:rPr lang="vi-VN" sz="1200" dirty="0"/>
              <a:t>Nạp trương trình bằng cổng nối tiếp ( ICSP™</a:t>
            </a:r>
            <a:r>
              <a:rPr lang="en-US" sz="1200" dirty="0"/>
              <a:t>: </a:t>
            </a:r>
            <a:r>
              <a:rPr lang="vi-VN" sz="1200" dirty="0"/>
              <a:t>In-Circuit Serial Programming™)</a:t>
            </a:r>
          </a:p>
          <a:p>
            <a:r>
              <a:rPr lang="vi-VN" sz="1200" dirty="0"/>
              <a:t>Tần số hoạt động tối đa 20 MHz.</a:t>
            </a:r>
          </a:p>
          <a:p>
            <a:endParaRPr lang="en-US" dirty="0"/>
          </a:p>
        </p:txBody>
      </p:sp>
      <p:sp>
        <p:nvSpPr>
          <p:cNvPr id="4" name="Slide Number Placeholder 3"/>
          <p:cNvSpPr>
            <a:spLocks noGrp="1"/>
          </p:cNvSpPr>
          <p:nvPr>
            <p:ph type="sldNum" sz="quarter" idx="5"/>
          </p:nvPr>
        </p:nvSpPr>
        <p:spPr/>
        <p:txBody>
          <a:bodyPr/>
          <a:lstStyle/>
          <a:p>
            <a:fld id="{DF7784C7-EAE7-48CB-9BC1-E5ACD8C71D22}" type="slidenum">
              <a:rPr lang="en-US" smtClean="0"/>
              <a:t>9</a:t>
            </a:fld>
            <a:endParaRPr lang="en-US"/>
          </a:p>
        </p:txBody>
      </p:sp>
    </p:spTree>
    <p:extLst>
      <p:ext uri="{BB962C8B-B14F-4D97-AF65-F5344CB8AC3E}">
        <p14:creationId xmlns:p14="http://schemas.microsoft.com/office/powerpoint/2010/main" val="252182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85C8-73CD-4188-B2FB-4F3684689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06A496-5176-4967-A625-4D46BB7828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5DC6C4-7693-441E-B82D-B0EDD5286751}"/>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5" name="Footer Placeholder 4">
            <a:extLst>
              <a:ext uri="{FF2B5EF4-FFF2-40B4-BE49-F238E27FC236}">
                <a16:creationId xmlns:a16="http://schemas.microsoft.com/office/drawing/2014/main" id="{C940CD33-C853-490C-9E32-E41155893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186B2-5DF3-4C23-9882-26FE1B0870C2}"/>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14364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DA4B-0FA5-4A9F-8E7D-258DABFA01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7C9D72-2168-41A0-9BAF-AA4F7584C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EA0A1-D042-4327-A38C-65541BF7CC10}"/>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5" name="Footer Placeholder 4">
            <a:extLst>
              <a:ext uri="{FF2B5EF4-FFF2-40B4-BE49-F238E27FC236}">
                <a16:creationId xmlns:a16="http://schemas.microsoft.com/office/drawing/2014/main" id="{7D61EBF7-A82D-404F-94EC-5E99D31C1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40C21-C98B-49D9-80DB-7A90A2BA3AC4}"/>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51113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58AEBD-EAFD-47D7-BC05-1BDC601D2D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042C03-9791-4FD5-B558-481332CA7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4BDE6-503D-4A61-AAF4-0EC2CC51E1D9}"/>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5" name="Footer Placeholder 4">
            <a:extLst>
              <a:ext uri="{FF2B5EF4-FFF2-40B4-BE49-F238E27FC236}">
                <a16:creationId xmlns:a16="http://schemas.microsoft.com/office/drawing/2014/main" id="{792AAFFA-CCD3-4EB2-9413-6CC5898A1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DA0FF-32BE-4205-B896-BFB1AF71FE78}"/>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402518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D0E-4CC8-44D3-946A-891052A1BC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D4AC22-ED9B-4055-8257-3684DAC51D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2C2E2-9588-4A30-ADFF-44B569D32621}"/>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5" name="Footer Placeholder 4">
            <a:extLst>
              <a:ext uri="{FF2B5EF4-FFF2-40B4-BE49-F238E27FC236}">
                <a16:creationId xmlns:a16="http://schemas.microsoft.com/office/drawing/2014/main" id="{28AC921A-2AC8-4326-A8F5-5951571D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FA2A6-6679-4E96-BB5E-83D92DCB4C5D}"/>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30573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9ED0-071D-404B-A57E-70C1590E88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A778BF-6DEB-48DC-A254-7A02020C9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675D1-E258-421D-AC4C-39D156946349}"/>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5" name="Footer Placeholder 4">
            <a:extLst>
              <a:ext uri="{FF2B5EF4-FFF2-40B4-BE49-F238E27FC236}">
                <a16:creationId xmlns:a16="http://schemas.microsoft.com/office/drawing/2014/main" id="{6C8B99E6-C8A0-49D3-9B85-81DB25BD8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2E689-529E-4241-854E-F2C4E59305A0}"/>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190586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43C1-1729-4CAC-A463-1D107A520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D4795-CBFE-450D-8664-9B21C0F3F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0C25D8-DE5C-450B-8705-C3B82DBF1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42B2A-55DC-439D-A1FD-0BD250B99929}"/>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6" name="Footer Placeholder 5">
            <a:extLst>
              <a:ext uri="{FF2B5EF4-FFF2-40B4-BE49-F238E27FC236}">
                <a16:creationId xmlns:a16="http://schemas.microsoft.com/office/drawing/2014/main" id="{F34E673A-307E-41EC-862B-C460602B4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A280F-C117-477E-A0DA-1123D39EEBC3}"/>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324976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522F-7CB9-49D2-8AF6-E30976090C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D064D9-668A-4909-A574-EA6840109B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A4664E-1550-4C38-8969-1CB18B79E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3AB01A-CDB1-4323-BCFA-32E419623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02CD90-4764-4233-A7C9-ACE3FBAFC4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53BBC2-857F-42BF-AAB3-36D0DE776347}"/>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8" name="Footer Placeholder 7">
            <a:extLst>
              <a:ext uri="{FF2B5EF4-FFF2-40B4-BE49-F238E27FC236}">
                <a16:creationId xmlns:a16="http://schemas.microsoft.com/office/drawing/2014/main" id="{F2306118-AC92-42EE-8893-2217623E75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E88309-4B50-4529-AC0B-CF816A5E961E}"/>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174455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4826-CA78-44CD-A679-7705531E62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D111EE-907F-443C-B77B-89751CED043C}"/>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4" name="Footer Placeholder 3">
            <a:extLst>
              <a:ext uri="{FF2B5EF4-FFF2-40B4-BE49-F238E27FC236}">
                <a16:creationId xmlns:a16="http://schemas.microsoft.com/office/drawing/2014/main" id="{D82BDCBF-B8BF-4C74-A462-F3AE692EED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4D4EEA-7791-47E0-94AD-28A0B16DBD11}"/>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378018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58BA6D-0471-4EFD-8254-87F98850BA7C}"/>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3" name="Footer Placeholder 2">
            <a:extLst>
              <a:ext uri="{FF2B5EF4-FFF2-40B4-BE49-F238E27FC236}">
                <a16:creationId xmlns:a16="http://schemas.microsoft.com/office/drawing/2014/main" id="{98015495-54A4-4A60-B196-AC051A7121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E4D912-DDB6-4BBD-A4E5-FC9934FC64EE}"/>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4158711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BABC-E671-47FA-BC79-DBCA3F0EC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BD5DE-0909-46D4-9B98-5F5CA2B74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E79946-B5EC-4F58-A51E-CE6311C86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E7ED4-6254-450C-8547-CAA901B90E64}"/>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6" name="Footer Placeholder 5">
            <a:extLst>
              <a:ext uri="{FF2B5EF4-FFF2-40B4-BE49-F238E27FC236}">
                <a16:creationId xmlns:a16="http://schemas.microsoft.com/office/drawing/2014/main" id="{40865123-AB84-495D-9C1A-F411B5D75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C20AA-ADC0-495B-B7D0-F2F09F1A4E22}"/>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418797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C0B4-53D5-4D33-83E5-67932C70E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7922B8-25CB-4ADA-9EFE-832F6CA423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64279F-96D6-4C65-9650-CD3859BA2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95B88-6794-476B-95F6-89F11A344306}"/>
              </a:ext>
            </a:extLst>
          </p:cNvPr>
          <p:cNvSpPr>
            <a:spLocks noGrp="1"/>
          </p:cNvSpPr>
          <p:nvPr>
            <p:ph type="dt" sz="half" idx="10"/>
          </p:nvPr>
        </p:nvSpPr>
        <p:spPr/>
        <p:txBody>
          <a:bodyPr/>
          <a:lstStyle/>
          <a:p>
            <a:fld id="{043DCD5A-6ED7-408D-8C35-AF1BC95ED8C8}" type="datetimeFigureOut">
              <a:rPr lang="en-US" smtClean="0"/>
              <a:t>3/22/2021</a:t>
            </a:fld>
            <a:endParaRPr lang="en-US"/>
          </a:p>
        </p:txBody>
      </p:sp>
      <p:sp>
        <p:nvSpPr>
          <p:cNvPr id="6" name="Footer Placeholder 5">
            <a:extLst>
              <a:ext uri="{FF2B5EF4-FFF2-40B4-BE49-F238E27FC236}">
                <a16:creationId xmlns:a16="http://schemas.microsoft.com/office/drawing/2014/main" id="{AEC1A821-B39B-44CF-978C-6F03D4C9D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49117-ACE2-4E9E-9428-3B703D07523C}"/>
              </a:ext>
            </a:extLst>
          </p:cNvPr>
          <p:cNvSpPr>
            <a:spLocks noGrp="1"/>
          </p:cNvSpPr>
          <p:nvPr>
            <p:ph type="sldNum" sz="quarter" idx="12"/>
          </p:nvPr>
        </p:nvSpPr>
        <p:spPr/>
        <p:txBody>
          <a:bodyPr/>
          <a:lstStyle/>
          <a:p>
            <a:fld id="{C1351829-01AF-40DE-970B-287B52A8C5F5}" type="slidenum">
              <a:rPr lang="en-US" smtClean="0"/>
              <a:t>‹#›</a:t>
            </a:fld>
            <a:endParaRPr lang="en-US"/>
          </a:p>
        </p:txBody>
      </p:sp>
    </p:spTree>
    <p:extLst>
      <p:ext uri="{BB962C8B-B14F-4D97-AF65-F5344CB8AC3E}">
        <p14:creationId xmlns:p14="http://schemas.microsoft.com/office/powerpoint/2010/main" val="48811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34322-E106-4A06-BE48-E5116361AB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2D1660-2066-403E-997C-5F00E9778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295E5-1DC3-4B4B-A845-2AB51BC2B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DCD5A-6ED7-408D-8C35-AF1BC95ED8C8}" type="datetimeFigureOut">
              <a:rPr lang="en-US" smtClean="0"/>
              <a:t>3/22/2021</a:t>
            </a:fld>
            <a:endParaRPr lang="en-US"/>
          </a:p>
        </p:txBody>
      </p:sp>
      <p:sp>
        <p:nvSpPr>
          <p:cNvPr id="5" name="Footer Placeholder 4">
            <a:extLst>
              <a:ext uri="{FF2B5EF4-FFF2-40B4-BE49-F238E27FC236}">
                <a16:creationId xmlns:a16="http://schemas.microsoft.com/office/drawing/2014/main" id="{6E34374E-F27F-46DE-A65B-B8F79F0EA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ABD1F-8306-418D-8F9C-1536DDA2A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51829-01AF-40DE-970B-287B52A8C5F5}"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B057A47B-C22B-4F3F-8B09-816F4CC9F05F}"/>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3683203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CF2E7F-1C63-4F36-A39A-9DC45F13B570}"/>
              </a:ext>
            </a:extLst>
          </p:cNvPr>
          <p:cNvSpPr>
            <a:spLocks noGrp="1"/>
          </p:cNvSpPr>
          <p:nvPr>
            <p:ph type="ctrTitle"/>
          </p:nvPr>
        </p:nvSpPr>
        <p:spPr>
          <a:xfrm>
            <a:off x="1464010" y="1952625"/>
            <a:ext cx="10223159" cy="1683026"/>
          </a:xfrm>
        </p:spPr>
        <p:txBody>
          <a:bodyPr>
            <a:normAutofit fontScale="90000"/>
          </a:bodyPr>
          <a:lstStyle/>
          <a:p>
            <a:r>
              <a:rPr lang="en-US" b="1" dirty="0">
                <a:latin typeface="Arial" panose="020B0604020202020204" pitchFamily="34" charset="0"/>
                <a:ea typeface="Microsoft Sans Serif" panose="020B0604020202020204" pitchFamily="34" charset="0"/>
                <a:cs typeface="Arial" panose="020B0604020202020204" pitchFamily="34" charset="0"/>
              </a:rPr>
              <a:t>KHÓA HỌC: </a:t>
            </a:r>
            <a:br>
              <a:rPr lang="en-US" b="1" dirty="0">
                <a:latin typeface="Arial" panose="020B0604020202020204" pitchFamily="34" charset="0"/>
                <a:ea typeface="Microsoft Sans Serif" panose="020B0604020202020204" pitchFamily="34" charset="0"/>
                <a:cs typeface="Arial" panose="020B0604020202020204" pitchFamily="34" charset="0"/>
              </a:rPr>
            </a:br>
            <a:r>
              <a:rPr lang="en-US" b="1" dirty="0">
                <a:latin typeface="Arial" panose="020B0604020202020204" pitchFamily="34" charset="0"/>
                <a:ea typeface="Microsoft Sans Serif" panose="020B0604020202020204" pitchFamily="34" charset="0"/>
                <a:cs typeface="Arial" panose="020B0604020202020204" pitchFamily="34" charset="0"/>
              </a:rPr>
              <a:t>LẬP TRÌNH VI ĐIỀU KHIỂN PIC</a:t>
            </a:r>
          </a:p>
        </p:txBody>
      </p:sp>
      <p:sp>
        <p:nvSpPr>
          <p:cNvPr id="5" name="Subtitle 2">
            <a:extLst>
              <a:ext uri="{FF2B5EF4-FFF2-40B4-BE49-F238E27FC236}">
                <a16:creationId xmlns:a16="http://schemas.microsoft.com/office/drawing/2014/main" id="{8CF14041-6294-47C9-BC92-C2A8C1DC573E}"/>
              </a:ext>
            </a:extLst>
          </p:cNvPr>
          <p:cNvSpPr>
            <a:spLocks noGrp="1"/>
          </p:cNvSpPr>
          <p:nvPr>
            <p:ph type="subTitle" idx="1"/>
          </p:nvPr>
        </p:nvSpPr>
        <p:spPr>
          <a:xfrm>
            <a:off x="3036862" y="3748112"/>
            <a:ext cx="7077456" cy="868680"/>
          </a:xfrm>
        </p:spPr>
        <p:txBody>
          <a:bodyPr>
            <a:normAutofit/>
          </a:bodyPr>
          <a:lstStyle/>
          <a:p>
            <a:pPr marL="0" indent="0">
              <a:buNone/>
            </a:pPr>
            <a:r>
              <a:rPr lang="en-US" sz="2800" b="1" dirty="0"/>
              <a:t>Mentor: Trần Tuấn Anh</a:t>
            </a:r>
          </a:p>
        </p:txBody>
      </p:sp>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717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B8492B20-9366-42B6-9E90-7472F0878A17}"/>
              </a:ext>
            </a:extLst>
          </p:cNvPr>
          <p:cNvSpPr txBox="1">
            <a:spLocks/>
          </p:cNvSpPr>
          <p:nvPr/>
        </p:nvSpPr>
        <p:spPr>
          <a:xfrm>
            <a:off x="977900" y="533370"/>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t>Sơ</a:t>
            </a:r>
            <a:r>
              <a:rPr lang="en-US" dirty="0"/>
              <a:t> </a:t>
            </a:r>
            <a:r>
              <a:rPr lang="en-US" dirty="0" err="1"/>
              <a:t>đồ</a:t>
            </a:r>
            <a:r>
              <a:rPr lang="en-US" dirty="0"/>
              <a:t> chân </a:t>
            </a:r>
            <a:r>
              <a:rPr lang="en-US" dirty="0" err="1"/>
              <a:t>cắm</a:t>
            </a:r>
            <a:endParaRPr lang="en-US" dirty="0"/>
          </a:p>
        </p:txBody>
      </p:sp>
      <p:sp>
        <p:nvSpPr>
          <p:cNvPr id="4" name="Slide Number Placeholder 1">
            <a:extLst>
              <a:ext uri="{FF2B5EF4-FFF2-40B4-BE49-F238E27FC236}">
                <a16:creationId xmlns:a16="http://schemas.microsoft.com/office/drawing/2014/main" id="{6C676F89-8528-4037-8491-AD5964F5426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pic>
        <p:nvPicPr>
          <p:cNvPr id="5" name="Picture 2" descr="See the source image">
            <a:extLst>
              <a:ext uri="{FF2B5EF4-FFF2-40B4-BE49-F238E27FC236}">
                <a16:creationId xmlns:a16="http://schemas.microsoft.com/office/drawing/2014/main" id="{3592171F-0DD6-46B1-A9C9-156D30ADFD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32" r="20061" b="2"/>
          <a:stretch/>
        </p:blipFill>
        <p:spPr bwMode="auto">
          <a:xfrm>
            <a:off x="4988587" y="1444649"/>
            <a:ext cx="6670014" cy="4118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18">
            <a:extLst>
              <a:ext uri="{FF2B5EF4-FFF2-40B4-BE49-F238E27FC236}">
                <a16:creationId xmlns:a16="http://schemas.microsoft.com/office/drawing/2014/main" id="{BC733875-955F-4CCD-84CA-FA3494600C50}"/>
              </a:ext>
            </a:extLst>
          </p:cNvPr>
          <p:cNvSpPr txBox="1">
            <a:spLocks/>
          </p:cNvSpPr>
          <p:nvPr/>
        </p:nvSpPr>
        <p:spPr>
          <a:xfrm>
            <a:off x="1391306" y="1736158"/>
            <a:ext cx="3365063" cy="45790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Gồm</a:t>
            </a:r>
            <a:r>
              <a:rPr lang="en-US" sz="2000" dirty="0"/>
              <a:t> 40 chân </a:t>
            </a:r>
            <a:r>
              <a:rPr lang="en-US" sz="2000" dirty="0" err="1"/>
              <a:t>cắm</a:t>
            </a:r>
            <a:r>
              <a:rPr lang="en-US" sz="2000" dirty="0"/>
              <a:t>:</a:t>
            </a:r>
          </a:p>
          <a:p>
            <a:pPr marL="285750" indent="-285750">
              <a:buFontTx/>
              <a:buChar char="-"/>
            </a:pPr>
            <a:r>
              <a:rPr lang="en-US" sz="2000" dirty="0"/>
              <a:t>35 chân vào ra số</a:t>
            </a:r>
          </a:p>
          <a:p>
            <a:pPr marL="285750" indent="-285750">
              <a:buFontTx/>
              <a:buChar char="-"/>
            </a:pPr>
            <a:r>
              <a:rPr lang="en-US" sz="2000" dirty="0"/>
              <a:t>13 chân </a:t>
            </a:r>
            <a:r>
              <a:rPr lang="en-US" sz="2000" dirty="0" err="1"/>
              <a:t>đầu</a:t>
            </a:r>
            <a:r>
              <a:rPr lang="en-US" sz="2000" dirty="0"/>
              <a:t> vào </a:t>
            </a:r>
            <a:r>
              <a:rPr lang="en-US" sz="2000" dirty="0" err="1"/>
              <a:t>kênh</a:t>
            </a:r>
            <a:r>
              <a:rPr lang="en-US" sz="2000" dirty="0"/>
              <a:t> ADC</a:t>
            </a:r>
          </a:p>
          <a:p>
            <a:pPr marL="285750" indent="-285750">
              <a:buFontTx/>
              <a:buChar char="-"/>
            </a:pPr>
            <a:r>
              <a:rPr lang="en-US" sz="2000" dirty="0"/>
              <a:t>1 chân </a:t>
            </a:r>
            <a:r>
              <a:rPr lang="en-US" sz="2000" dirty="0" err="1"/>
              <a:t>ngắt</a:t>
            </a:r>
            <a:r>
              <a:rPr lang="en-US" sz="2000" dirty="0"/>
              <a:t> ngoài</a:t>
            </a:r>
          </a:p>
          <a:p>
            <a:pPr marL="285750" indent="-285750">
              <a:buFontTx/>
              <a:buChar char="-"/>
            </a:pPr>
            <a:r>
              <a:rPr lang="en-US" sz="2000" dirty="0"/>
              <a:t>2 chân </a:t>
            </a:r>
            <a:r>
              <a:rPr lang="en-US" sz="2000" dirty="0" err="1"/>
              <a:t>nối</a:t>
            </a:r>
            <a:r>
              <a:rPr lang="en-US" sz="2000" dirty="0"/>
              <a:t> </a:t>
            </a:r>
            <a:r>
              <a:rPr lang="en-US" sz="2000" dirty="0" err="1"/>
              <a:t>thạch</a:t>
            </a:r>
            <a:r>
              <a:rPr lang="en-US" sz="2000" dirty="0"/>
              <a:t> </a:t>
            </a:r>
            <a:r>
              <a:rPr lang="en-US" sz="2000" dirty="0" err="1"/>
              <a:t>anh</a:t>
            </a:r>
            <a:r>
              <a:rPr lang="en-US" sz="2000" dirty="0"/>
              <a:t> </a:t>
            </a:r>
            <a:r>
              <a:rPr lang="en-US" sz="2000" dirty="0" err="1"/>
              <a:t>ngoại</a:t>
            </a:r>
            <a:endParaRPr lang="en-US" sz="2000" dirty="0"/>
          </a:p>
          <a:p>
            <a:pPr marL="285750" indent="-285750">
              <a:buFontTx/>
              <a:buChar char="-"/>
            </a:pPr>
            <a:r>
              <a:rPr lang="en-US" sz="2000" dirty="0"/>
              <a:t>Các </a:t>
            </a:r>
            <a:r>
              <a:rPr lang="en-US" sz="2000" dirty="0" err="1"/>
              <a:t>cổng</a:t>
            </a:r>
            <a:r>
              <a:rPr lang="en-US" sz="2000" dirty="0"/>
              <a:t> </a:t>
            </a:r>
            <a:r>
              <a:rPr lang="en-US" sz="2000" dirty="0" err="1"/>
              <a:t>cho</a:t>
            </a:r>
            <a:r>
              <a:rPr lang="en-US" sz="2000" dirty="0"/>
              <a:t> </a:t>
            </a:r>
            <a:r>
              <a:rPr lang="en-US" sz="2000" dirty="0" err="1"/>
              <a:t>truyền</a:t>
            </a:r>
            <a:r>
              <a:rPr lang="en-US" sz="2000" dirty="0"/>
              <a:t> thông </a:t>
            </a:r>
            <a:r>
              <a:rPr lang="en-US" sz="2000" dirty="0" err="1"/>
              <a:t>nối</a:t>
            </a:r>
            <a:r>
              <a:rPr lang="en-US" sz="2000" dirty="0"/>
              <a:t> tiếp</a:t>
            </a:r>
          </a:p>
          <a:p>
            <a:pPr marL="285750" indent="-285750">
              <a:buFontTx/>
              <a:buChar char="-"/>
            </a:pPr>
            <a:r>
              <a:rPr lang="en-US" sz="2000" dirty="0"/>
              <a:t>Các chân </a:t>
            </a:r>
            <a:r>
              <a:rPr lang="en-US" sz="2000" dirty="0" err="1"/>
              <a:t>nguồn</a:t>
            </a:r>
            <a:r>
              <a:rPr lang="en-US" sz="2000" dirty="0"/>
              <a:t>: VDD,VSS</a:t>
            </a:r>
          </a:p>
          <a:p>
            <a:pPr marL="285750" indent="-285750">
              <a:buFontTx/>
              <a:buChar char="-"/>
            </a:pPr>
            <a:r>
              <a:rPr lang="en-US" sz="2000" dirty="0"/>
              <a:t>1 chân reset</a:t>
            </a:r>
          </a:p>
          <a:p>
            <a:pPr marL="285750" indent="-285750">
              <a:buFontTx/>
              <a:buChar char="-"/>
            </a:pPr>
            <a:r>
              <a:rPr lang="en-US" sz="2000" dirty="0"/>
              <a:t>2 chân </a:t>
            </a:r>
            <a:r>
              <a:rPr lang="en-US" sz="2000" dirty="0" err="1"/>
              <a:t>tham</a:t>
            </a:r>
            <a:r>
              <a:rPr lang="en-US" sz="2000" dirty="0"/>
              <a:t> </a:t>
            </a:r>
            <a:r>
              <a:rPr lang="en-US" sz="2000" dirty="0" err="1"/>
              <a:t>chiếu</a:t>
            </a:r>
            <a:r>
              <a:rPr lang="en-US" sz="2000" dirty="0"/>
              <a:t> điện </a:t>
            </a:r>
            <a:r>
              <a:rPr lang="en-US" sz="2000" dirty="0" err="1"/>
              <a:t>áp</a:t>
            </a:r>
            <a:endParaRPr lang="en-US" sz="2000" dirty="0"/>
          </a:p>
        </p:txBody>
      </p:sp>
    </p:spTree>
    <p:extLst>
      <p:ext uri="{BB962C8B-B14F-4D97-AF65-F5344CB8AC3E}">
        <p14:creationId xmlns:p14="http://schemas.microsoft.com/office/powerpoint/2010/main" val="294823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35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6">
            <a:extLst>
              <a:ext uri="{FF2B5EF4-FFF2-40B4-BE49-F238E27FC236}">
                <a16:creationId xmlns:a16="http://schemas.microsoft.com/office/drawing/2014/main" id="{D6D1F004-5AC4-49FE-BE16-522607D54CC9}"/>
              </a:ext>
            </a:extLst>
          </p:cNvPr>
          <p:cNvSpPr txBox="1">
            <a:spLocks/>
          </p:cNvSpPr>
          <p:nvPr/>
        </p:nvSpPr>
        <p:spPr>
          <a:xfrm>
            <a:off x="488950" y="635690"/>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Mục</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tiêu</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khóa</a:t>
            </a:r>
            <a:r>
              <a:rPr lang="en-US" b="1" dirty="0">
                <a:solidFill>
                  <a:schemeClr val="accent1"/>
                </a:solidFill>
                <a:latin typeface="Trebuchet MS" panose="020B0603020202020204" pitchFamily="34" charset="0"/>
              </a:rPr>
              <a:t> học</a:t>
            </a:r>
          </a:p>
        </p:txBody>
      </p:sp>
      <p:sp>
        <p:nvSpPr>
          <p:cNvPr id="10" name="Text Placeholder 9">
            <a:extLst>
              <a:ext uri="{FF2B5EF4-FFF2-40B4-BE49-F238E27FC236}">
                <a16:creationId xmlns:a16="http://schemas.microsoft.com/office/drawing/2014/main" id="{DF74B861-CC83-4EA8-AFE4-E0120474BD61}"/>
              </a:ext>
            </a:extLst>
          </p:cNvPr>
          <p:cNvSpPr txBox="1">
            <a:spLocks/>
          </p:cNvSpPr>
          <p:nvPr/>
        </p:nvSpPr>
        <p:spPr>
          <a:xfrm>
            <a:off x="1608207" y="1644986"/>
            <a:ext cx="8975586" cy="40932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t>Lập</a:t>
            </a:r>
            <a:r>
              <a:rPr lang="en-US" sz="2400" dirty="0"/>
              <a:t> </a:t>
            </a:r>
            <a:r>
              <a:rPr lang="en-US" sz="2400" dirty="0" err="1"/>
              <a:t>trình</a:t>
            </a:r>
            <a:r>
              <a:rPr lang="en-US" sz="2400" dirty="0"/>
              <a:t> </a:t>
            </a:r>
            <a:r>
              <a:rPr lang="en-US" sz="2400" dirty="0" err="1"/>
              <a:t>ứng</a:t>
            </a:r>
            <a:r>
              <a:rPr lang="en-US" sz="2400" dirty="0"/>
              <a:t> </a:t>
            </a:r>
            <a:r>
              <a:rPr lang="en-US" sz="2400" dirty="0" err="1"/>
              <a:t>dụng</a:t>
            </a:r>
            <a:r>
              <a:rPr lang="en-US" sz="2400" dirty="0"/>
              <a:t> vi </a:t>
            </a:r>
            <a:r>
              <a:rPr lang="en-US" sz="2400" dirty="0" err="1"/>
              <a:t>điều</a:t>
            </a:r>
            <a:r>
              <a:rPr lang="en-US" sz="2400" dirty="0"/>
              <a:t> </a:t>
            </a:r>
            <a:r>
              <a:rPr lang="en-US" sz="2400" dirty="0" err="1"/>
              <a:t>khiển</a:t>
            </a:r>
            <a:r>
              <a:rPr lang="en-US" sz="2400" dirty="0"/>
              <a:t> PIC bằng </a:t>
            </a:r>
            <a:r>
              <a:rPr lang="en-US" sz="2400" dirty="0" err="1"/>
              <a:t>ngôn</a:t>
            </a:r>
            <a:r>
              <a:rPr lang="en-US" sz="2400" dirty="0"/>
              <a:t> </a:t>
            </a:r>
            <a:r>
              <a:rPr lang="en-US" sz="2400" dirty="0" err="1"/>
              <a:t>ngữ</a:t>
            </a:r>
            <a:r>
              <a:rPr lang="en-US" sz="2400" dirty="0"/>
              <a:t> C</a:t>
            </a:r>
          </a:p>
          <a:p>
            <a:r>
              <a:rPr lang="en-US" sz="2400" dirty="0" err="1"/>
              <a:t>Tạo</a:t>
            </a:r>
            <a:r>
              <a:rPr lang="en-US" sz="2400" dirty="0"/>
              <a:t> </a:t>
            </a:r>
            <a:r>
              <a:rPr lang="en-US" sz="2400" dirty="0" err="1"/>
              <a:t>được</a:t>
            </a:r>
            <a:r>
              <a:rPr lang="en-US" sz="2400" dirty="0"/>
              <a:t> các </a:t>
            </a:r>
            <a:r>
              <a:rPr lang="en-US" sz="2400" dirty="0" err="1"/>
              <a:t>thư</a:t>
            </a:r>
            <a:r>
              <a:rPr lang="en-US" sz="2400" dirty="0"/>
              <a:t> </a:t>
            </a:r>
            <a:r>
              <a:rPr lang="en-US" sz="2400" dirty="0" err="1"/>
              <a:t>viện</a:t>
            </a:r>
            <a:r>
              <a:rPr lang="en-US" sz="2400" dirty="0"/>
              <a:t> và </a:t>
            </a:r>
            <a:r>
              <a:rPr lang="en-US" sz="2400" dirty="0" err="1"/>
              <a:t>sử</a:t>
            </a:r>
            <a:r>
              <a:rPr lang="en-US" sz="2400" dirty="0"/>
              <a:t> </a:t>
            </a:r>
            <a:r>
              <a:rPr lang="en-US" sz="2400" dirty="0" err="1"/>
              <a:t>dụng</a:t>
            </a:r>
            <a:r>
              <a:rPr lang="en-US" sz="2400" dirty="0"/>
              <a:t> các </a:t>
            </a:r>
            <a:r>
              <a:rPr lang="en-US" sz="2400" dirty="0" err="1"/>
              <a:t>hàm</a:t>
            </a:r>
            <a:r>
              <a:rPr lang="en-US" sz="2400" dirty="0"/>
              <a:t> trong </a:t>
            </a:r>
            <a:r>
              <a:rPr lang="en-US" sz="2400" dirty="0" err="1"/>
              <a:t>thư</a:t>
            </a:r>
            <a:r>
              <a:rPr lang="en-US" sz="2400" dirty="0"/>
              <a:t> </a:t>
            </a:r>
            <a:r>
              <a:rPr lang="en-US" sz="2400" dirty="0" err="1"/>
              <a:t>viện</a:t>
            </a:r>
            <a:endParaRPr lang="en-US" sz="2400" dirty="0"/>
          </a:p>
          <a:p>
            <a:r>
              <a:rPr lang="en-US" sz="2400" dirty="0"/>
              <a:t>Biết cách </a:t>
            </a:r>
            <a:r>
              <a:rPr lang="en-US" sz="2400" dirty="0" err="1"/>
              <a:t>đọc</a:t>
            </a:r>
            <a:r>
              <a:rPr lang="en-US" sz="2400" dirty="0"/>
              <a:t> và tra cứu datasheet </a:t>
            </a:r>
          </a:p>
          <a:p>
            <a:r>
              <a:rPr lang="en-US" sz="2400" dirty="0"/>
              <a:t>Có </a:t>
            </a:r>
            <a:r>
              <a:rPr lang="en-US" sz="2400" dirty="0" err="1"/>
              <a:t>được</a:t>
            </a:r>
            <a:r>
              <a:rPr lang="en-US" sz="2400" dirty="0"/>
              <a:t> các </a:t>
            </a:r>
            <a:r>
              <a:rPr lang="en-US" sz="2400" dirty="0" err="1"/>
              <a:t>kiến</a:t>
            </a:r>
            <a:r>
              <a:rPr lang="en-US" sz="2400" dirty="0"/>
              <a:t> thức về các </a:t>
            </a:r>
            <a:r>
              <a:rPr lang="en-US" sz="2400" dirty="0" err="1"/>
              <a:t>ngoại</a:t>
            </a:r>
            <a:r>
              <a:rPr lang="en-US" sz="2400" dirty="0"/>
              <a:t> vi và các chuẩn </a:t>
            </a:r>
            <a:r>
              <a:rPr lang="en-US" sz="2400" dirty="0" err="1"/>
              <a:t>giao</a:t>
            </a:r>
            <a:r>
              <a:rPr lang="en-US" sz="2400" dirty="0"/>
              <a:t> tiếp thông </a:t>
            </a:r>
            <a:r>
              <a:rPr lang="en-US" sz="2400" dirty="0" err="1"/>
              <a:t>dụng</a:t>
            </a:r>
            <a:r>
              <a:rPr lang="en-US" sz="2400" dirty="0"/>
              <a:t> với vi </a:t>
            </a:r>
            <a:r>
              <a:rPr lang="en-US" sz="2400" dirty="0" err="1"/>
              <a:t>điều</a:t>
            </a:r>
            <a:r>
              <a:rPr lang="en-US" sz="2400" dirty="0"/>
              <a:t> </a:t>
            </a:r>
            <a:r>
              <a:rPr lang="en-US" sz="2400" dirty="0" err="1"/>
              <a:t>khiển</a:t>
            </a:r>
            <a:endParaRPr lang="en-US" sz="2400" dirty="0"/>
          </a:p>
          <a:p>
            <a:endParaRPr lang="en-US" sz="2400" dirty="0"/>
          </a:p>
          <a:p>
            <a:endParaRPr lang="en-US" sz="2400" dirty="0"/>
          </a:p>
        </p:txBody>
      </p:sp>
    </p:spTree>
    <p:extLst>
      <p:ext uri="{BB962C8B-B14F-4D97-AF65-F5344CB8AC3E}">
        <p14:creationId xmlns:p14="http://schemas.microsoft.com/office/powerpoint/2010/main" val="292072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500"/>
                                        <p:tgtEl>
                                          <p:spTgt spid="10">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A0FE9E20-2851-45A7-BCCB-65F19B2C65FF}"/>
              </a:ext>
            </a:extLst>
          </p:cNvPr>
          <p:cNvSpPr txBox="1">
            <a:spLocks/>
          </p:cNvSpPr>
          <p:nvPr/>
        </p:nvSpPr>
        <p:spPr>
          <a:xfrm>
            <a:off x="444500" y="542925"/>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1"/>
                </a:solidFill>
                <a:latin typeface="Trebuchet MS" panose="020B0603020202020204" pitchFamily="34" charset="0"/>
              </a:rPr>
              <a:t>Kiến</a:t>
            </a:r>
            <a:r>
              <a:rPr lang="en-US" b="1" dirty="0">
                <a:solidFill>
                  <a:schemeClr val="accent1"/>
                </a:solidFill>
                <a:latin typeface="Trebuchet MS" panose="020B0603020202020204" pitchFamily="34" charset="0"/>
              </a:rPr>
              <a:t> thức cần có</a:t>
            </a:r>
          </a:p>
        </p:txBody>
      </p:sp>
      <p:sp>
        <p:nvSpPr>
          <p:cNvPr id="4" name="Text Placeholder 9">
            <a:extLst>
              <a:ext uri="{FF2B5EF4-FFF2-40B4-BE49-F238E27FC236}">
                <a16:creationId xmlns:a16="http://schemas.microsoft.com/office/drawing/2014/main" id="{E746C1D0-EAA2-4DE9-BA29-F3E0529C3D85}"/>
              </a:ext>
            </a:extLst>
          </p:cNvPr>
          <p:cNvSpPr txBox="1">
            <a:spLocks/>
          </p:cNvSpPr>
          <p:nvPr/>
        </p:nvSpPr>
        <p:spPr>
          <a:xfrm>
            <a:off x="1814443" y="1514259"/>
            <a:ext cx="8474213" cy="4907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Điện tử </a:t>
            </a:r>
            <a:r>
              <a:rPr lang="en-US" sz="1800" dirty="0" err="1"/>
              <a:t>cơ</a:t>
            </a:r>
            <a:r>
              <a:rPr lang="en-US" sz="1800" dirty="0"/>
              <a:t> bản:</a:t>
            </a:r>
          </a:p>
          <a:p>
            <a:pPr lvl="1"/>
            <a:r>
              <a:rPr lang="en-US" sz="1800" dirty="0"/>
              <a:t>Các </a:t>
            </a:r>
            <a:r>
              <a:rPr lang="en-US" sz="1800" dirty="0" err="1"/>
              <a:t>linh</a:t>
            </a:r>
            <a:r>
              <a:rPr lang="en-US" sz="1800" dirty="0"/>
              <a:t> </a:t>
            </a:r>
            <a:r>
              <a:rPr lang="en-US" sz="1800" dirty="0" err="1"/>
              <a:t>kiện</a:t>
            </a:r>
            <a:r>
              <a:rPr lang="en-US" sz="1800" dirty="0"/>
              <a:t> điện tử: </a:t>
            </a:r>
            <a:r>
              <a:rPr lang="en-US" sz="1800" dirty="0" err="1"/>
              <a:t>nguồn</a:t>
            </a:r>
            <a:r>
              <a:rPr lang="en-US" sz="1800" dirty="0"/>
              <a:t>, điện </a:t>
            </a:r>
            <a:r>
              <a:rPr lang="en-US" sz="1800" dirty="0" err="1"/>
              <a:t>trở</a:t>
            </a:r>
            <a:r>
              <a:rPr lang="en-US" sz="1800" dirty="0"/>
              <a:t>, </a:t>
            </a:r>
            <a:r>
              <a:rPr lang="en-US" sz="1800" dirty="0" err="1"/>
              <a:t>biến</a:t>
            </a:r>
            <a:r>
              <a:rPr lang="en-US" sz="1800" dirty="0"/>
              <a:t> </a:t>
            </a:r>
            <a:r>
              <a:rPr lang="en-US" sz="1800" dirty="0" err="1"/>
              <a:t>trở</a:t>
            </a:r>
            <a:r>
              <a:rPr lang="en-US" sz="1800" dirty="0"/>
              <a:t>, transistor,..	</a:t>
            </a:r>
          </a:p>
          <a:p>
            <a:pPr lvl="1"/>
            <a:r>
              <a:rPr lang="en-US" sz="1800" dirty="0"/>
              <a:t>Các mạch điện </a:t>
            </a:r>
            <a:r>
              <a:rPr lang="en-US" sz="1800" dirty="0" err="1"/>
              <a:t>cơ</a:t>
            </a:r>
            <a:r>
              <a:rPr lang="en-US" sz="1800" dirty="0"/>
              <a:t> bản: chia </a:t>
            </a:r>
            <a:r>
              <a:rPr lang="en-US" sz="1800" dirty="0" err="1"/>
              <a:t>cầu</a:t>
            </a:r>
            <a:r>
              <a:rPr lang="en-US" sz="1800" dirty="0"/>
              <a:t>, chia </a:t>
            </a:r>
            <a:r>
              <a:rPr lang="en-US" sz="1800" dirty="0" err="1"/>
              <a:t>áp</a:t>
            </a:r>
            <a:r>
              <a:rPr lang="en-US" sz="1800" dirty="0"/>
              <a:t>, </a:t>
            </a:r>
            <a:r>
              <a:rPr lang="en-US" sz="1800" dirty="0" err="1"/>
              <a:t>chỉnh</a:t>
            </a:r>
            <a:r>
              <a:rPr lang="en-US" sz="1800" dirty="0"/>
              <a:t> </a:t>
            </a:r>
            <a:r>
              <a:rPr lang="en-US" sz="1800" dirty="0" err="1"/>
              <a:t>lưu</a:t>
            </a:r>
            <a:r>
              <a:rPr lang="en-US" sz="1800" dirty="0"/>
              <a:t>,…</a:t>
            </a:r>
          </a:p>
          <a:p>
            <a:r>
              <a:rPr lang="en-US" sz="1800" dirty="0"/>
              <a:t>Điện tử số:</a:t>
            </a:r>
          </a:p>
          <a:p>
            <a:pPr lvl="1"/>
            <a:r>
              <a:rPr lang="en-US" sz="1800" dirty="0"/>
              <a:t>Tính toán, </a:t>
            </a:r>
            <a:r>
              <a:rPr lang="en-US" sz="1800" dirty="0" err="1"/>
              <a:t>chuyển</a:t>
            </a:r>
            <a:r>
              <a:rPr lang="en-US" sz="1800" dirty="0"/>
              <a:t> </a:t>
            </a:r>
            <a:r>
              <a:rPr lang="en-US" sz="1800" dirty="0" err="1"/>
              <a:t>đổi</a:t>
            </a:r>
            <a:r>
              <a:rPr lang="en-US" sz="1800" dirty="0"/>
              <a:t> các </a:t>
            </a:r>
            <a:r>
              <a:rPr lang="en-US" sz="1800" dirty="0" err="1"/>
              <a:t>hệ</a:t>
            </a:r>
            <a:r>
              <a:rPr lang="en-US" sz="1800" dirty="0"/>
              <a:t> </a:t>
            </a:r>
            <a:r>
              <a:rPr lang="en-US" sz="1800" dirty="0" err="1"/>
              <a:t>cơ</a:t>
            </a:r>
            <a:r>
              <a:rPr lang="en-US" sz="1800" dirty="0"/>
              <a:t> số: </a:t>
            </a:r>
            <a:r>
              <a:rPr lang="en-US" sz="1800" dirty="0" err="1"/>
              <a:t>nhị</a:t>
            </a:r>
            <a:r>
              <a:rPr lang="en-US" sz="1800" dirty="0"/>
              <a:t> phân, </a:t>
            </a:r>
            <a:r>
              <a:rPr lang="en-US" sz="1800" dirty="0" err="1"/>
              <a:t>thập</a:t>
            </a:r>
            <a:r>
              <a:rPr lang="en-US" sz="1800" dirty="0"/>
              <a:t> phân, </a:t>
            </a:r>
            <a:r>
              <a:rPr lang="en-US" sz="1800" dirty="0" err="1"/>
              <a:t>hexa</a:t>
            </a:r>
            <a:r>
              <a:rPr lang="en-US" sz="1800" dirty="0"/>
              <a:t>,…</a:t>
            </a:r>
          </a:p>
          <a:p>
            <a:pPr lvl="1"/>
            <a:r>
              <a:rPr lang="en-US" sz="1800" dirty="0"/>
              <a:t>Các mạch logic </a:t>
            </a:r>
            <a:r>
              <a:rPr lang="en-US" sz="1800" dirty="0" err="1"/>
              <a:t>cơ</a:t>
            </a:r>
            <a:r>
              <a:rPr lang="en-US" sz="1800" dirty="0"/>
              <a:t> bản: AND, OR, NAND,…</a:t>
            </a:r>
          </a:p>
          <a:p>
            <a:pPr lvl="1"/>
            <a:r>
              <a:rPr lang="en-US" sz="1800" dirty="0"/>
              <a:t>Mạch giải </a:t>
            </a:r>
            <a:r>
              <a:rPr lang="en-US" sz="1800" dirty="0" err="1"/>
              <a:t>mã</a:t>
            </a:r>
            <a:r>
              <a:rPr lang="en-US" sz="1800" dirty="0"/>
              <a:t>, </a:t>
            </a:r>
            <a:r>
              <a:rPr lang="en-US" sz="1800" dirty="0" err="1"/>
              <a:t>mã</a:t>
            </a:r>
            <a:r>
              <a:rPr lang="en-US" sz="1800" dirty="0"/>
              <a:t> </a:t>
            </a:r>
            <a:r>
              <a:rPr lang="en-US" sz="1800" dirty="0" err="1"/>
              <a:t>hóa</a:t>
            </a:r>
            <a:endParaRPr lang="en-US" sz="1800" dirty="0"/>
          </a:p>
          <a:p>
            <a:r>
              <a:rPr lang="en-US" sz="1800" dirty="0" err="1"/>
              <a:t>Lập</a:t>
            </a:r>
            <a:r>
              <a:rPr lang="en-US" sz="1800" dirty="0"/>
              <a:t> </a:t>
            </a:r>
            <a:r>
              <a:rPr lang="en-US" sz="1800" dirty="0" err="1"/>
              <a:t>trình</a:t>
            </a:r>
            <a:r>
              <a:rPr lang="en-US" sz="1800" dirty="0"/>
              <a:t> C </a:t>
            </a:r>
            <a:r>
              <a:rPr lang="en-US" sz="1800" dirty="0" err="1"/>
              <a:t>cơ</a:t>
            </a:r>
            <a:r>
              <a:rPr lang="en-US" sz="1800" dirty="0"/>
              <a:t> bản: </a:t>
            </a:r>
          </a:p>
          <a:p>
            <a:pPr lvl="1"/>
            <a:r>
              <a:rPr lang="en-US" sz="1800" dirty="0" err="1"/>
              <a:t>Cấu</a:t>
            </a:r>
            <a:r>
              <a:rPr lang="en-US" sz="1800" dirty="0"/>
              <a:t> </a:t>
            </a:r>
            <a:r>
              <a:rPr lang="en-US" sz="1800" dirty="0" err="1"/>
              <a:t>trúc</a:t>
            </a:r>
            <a:r>
              <a:rPr lang="en-US" sz="1800" dirty="0"/>
              <a:t> </a:t>
            </a:r>
            <a:r>
              <a:rPr lang="en-US" sz="1800" dirty="0" err="1"/>
              <a:t>điều</a:t>
            </a:r>
            <a:r>
              <a:rPr lang="en-US" sz="1800" dirty="0"/>
              <a:t> </a:t>
            </a:r>
            <a:r>
              <a:rPr lang="en-US" sz="1800" dirty="0" err="1"/>
              <a:t>khiển</a:t>
            </a:r>
            <a:r>
              <a:rPr lang="en-US" sz="1800" dirty="0"/>
              <a:t>: if-else, switch-case, for, while,…</a:t>
            </a:r>
          </a:p>
          <a:p>
            <a:pPr lvl="1"/>
            <a:r>
              <a:rPr lang="en-US" sz="1800" dirty="0" err="1"/>
              <a:t>Hàm</a:t>
            </a:r>
            <a:endParaRPr lang="en-US" sz="1800" dirty="0"/>
          </a:p>
          <a:p>
            <a:pPr lvl="1"/>
            <a:r>
              <a:rPr lang="en-US" sz="1800" dirty="0"/>
              <a:t>Con </a:t>
            </a:r>
            <a:r>
              <a:rPr lang="en-US" sz="1800" dirty="0" err="1"/>
              <a:t>trỏ</a:t>
            </a:r>
            <a:endParaRPr lang="en-US" sz="1800" dirty="0"/>
          </a:p>
          <a:p>
            <a:pPr lvl="1"/>
            <a:r>
              <a:rPr lang="en-US" sz="1800" dirty="0" err="1"/>
              <a:t>Mảng</a:t>
            </a:r>
            <a:r>
              <a:rPr lang="en-US" sz="1800" dirty="0"/>
              <a:t>, </a:t>
            </a:r>
            <a:r>
              <a:rPr lang="en-US" sz="1800" dirty="0" err="1"/>
              <a:t>chuỗi</a:t>
            </a:r>
            <a:endParaRPr lang="en-US" sz="1800" dirty="0"/>
          </a:p>
          <a:p>
            <a:pPr lvl="1"/>
            <a:endParaRPr lang="en-US" sz="1800" dirty="0"/>
          </a:p>
        </p:txBody>
      </p:sp>
    </p:spTree>
    <p:extLst>
      <p:ext uri="{BB962C8B-B14F-4D97-AF65-F5344CB8AC3E}">
        <p14:creationId xmlns:p14="http://schemas.microsoft.com/office/powerpoint/2010/main" val="396154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1000"/>
                                        <p:tgtEl>
                                          <p:spTgt spid="4">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1000"/>
                                        <p:tgtEl>
                                          <p:spTgt spid="4">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ircle(in)">
                                      <p:cBhvr>
                                        <p:cTn id="13" dur="10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ircle(in)">
                                      <p:cBhvr>
                                        <p:cTn id="18" dur="1000"/>
                                        <p:tgtEl>
                                          <p:spTgt spid="4">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ircle(in)">
                                      <p:cBhvr>
                                        <p:cTn id="21" dur="1000"/>
                                        <p:tgtEl>
                                          <p:spTgt spid="4">
                                            <p:txEl>
                                              <p:pRg st="4" end="4"/>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ircle(in)">
                                      <p:cBhvr>
                                        <p:cTn id="24" dur="1000"/>
                                        <p:tgtEl>
                                          <p:spTgt spid="4">
                                            <p:txEl>
                                              <p:pRg st="5" end="5"/>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ircle(in)">
                                      <p:cBhvr>
                                        <p:cTn id="27" dur="10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circle(in)">
                                      <p:cBhvr>
                                        <p:cTn id="32" dur="1000"/>
                                        <p:tgtEl>
                                          <p:spTgt spid="4">
                                            <p:txEl>
                                              <p:pRg st="7" end="7"/>
                                            </p:txEl>
                                          </p:spTgt>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circle(in)">
                                      <p:cBhvr>
                                        <p:cTn id="35" dur="1000"/>
                                        <p:tgtEl>
                                          <p:spTgt spid="4">
                                            <p:txEl>
                                              <p:pRg st="8" end="8"/>
                                            </p:txEl>
                                          </p:spTgt>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circle(in)">
                                      <p:cBhvr>
                                        <p:cTn id="38" dur="1000"/>
                                        <p:tgtEl>
                                          <p:spTgt spid="4">
                                            <p:txEl>
                                              <p:pRg st="9" end="9"/>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circle(in)">
                                      <p:cBhvr>
                                        <p:cTn id="41" dur="1000"/>
                                        <p:tgtEl>
                                          <p:spTgt spid="4">
                                            <p:txEl>
                                              <p:pRg st="10" end="10"/>
                                            </p:txEl>
                                          </p:spTgt>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circle(in)">
                                      <p:cBhvr>
                                        <p:cTn id="44" dur="1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07BF5F77-4AAE-4005-ABAB-3896E1E8EB57}"/>
              </a:ext>
            </a:extLst>
          </p:cNvPr>
          <p:cNvSpPr txBox="1">
            <a:spLocks/>
          </p:cNvSpPr>
          <p:nvPr/>
        </p:nvSpPr>
        <p:spPr>
          <a:xfrm>
            <a:off x="444500" y="542925"/>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Phần </a:t>
            </a:r>
            <a:r>
              <a:rPr lang="en-US" b="1" dirty="0" err="1">
                <a:solidFill>
                  <a:schemeClr val="accent1"/>
                </a:solidFill>
                <a:latin typeface="Trebuchet MS" panose="020B0603020202020204" pitchFamily="34" charset="0"/>
              </a:rPr>
              <a:t>mềm</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hỗ</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trợ</a:t>
            </a:r>
            <a:endParaRPr lang="en-US" b="1" dirty="0">
              <a:solidFill>
                <a:schemeClr val="accent1"/>
              </a:solidFill>
              <a:latin typeface="Trebuchet MS" panose="020B0603020202020204" pitchFamily="34" charset="0"/>
            </a:endParaRPr>
          </a:p>
        </p:txBody>
      </p:sp>
      <p:sp>
        <p:nvSpPr>
          <p:cNvPr id="6" name="Text Placeholder 19">
            <a:extLst>
              <a:ext uri="{FF2B5EF4-FFF2-40B4-BE49-F238E27FC236}">
                <a16:creationId xmlns:a16="http://schemas.microsoft.com/office/drawing/2014/main" id="{5B00B6B4-34FB-482C-B701-772A53BBB9CB}"/>
              </a:ext>
            </a:extLst>
          </p:cNvPr>
          <p:cNvSpPr txBox="1">
            <a:spLocks/>
          </p:cNvSpPr>
          <p:nvPr/>
        </p:nvSpPr>
        <p:spPr>
          <a:xfrm>
            <a:off x="4241887" y="4240093"/>
            <a:ext cx="1776140" cy="1463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MPLAB XC8 compiler</a:t>
            </a:r>
          </a:p>
        </p:txBody>
      </p:sp>
      <p:sp>
        <p:nvSpPr>
          <p:cNvPr id="11" name="Text Placeholder 21">
            <a:extLst>
              <a:ext uri="{FF2B5EF4-FFF2-40B4-BE49-F238E27FC236}">
                <a16:creationId xmlns:a16="http://schemas.microsoft.com/office/drawing/2014/main" id="{9A8B7384-2395-4FE1-A65C-1301B4A780D5}"/>
              </a:ext>
            </a:extLst>
          </p:cNvPr>
          <p:cNvSpPr txBox="1">
            <a:spLocks/>
          </p:cNvSpPr>
          <p:nvPr/>
        </p:nvSpPr>
        <p:spPr>
          <a:xfrm>
            <a:off x="7478631" y="4252743"/>
            <a:ext cx="1776140" cy="1463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CCS</a:t>
            </a:r>
          </a:p>
        </p:txBody>
      </p:sp>
      <p:sp>
        <p:nvSpPr>
          <p:cNvPr id="12" name="Text Placeholder 22">
            <a:extLst>
              <a:ext uri="{FF2B5EF4-FFF2-40B4-BE49-F238E27FC236}">
                <a16:creationId xmlns:a16="http://schemas.microsoft.com/office/drawing/2014/main" id="{6AF096E1-F1AA-4256-B750-14A297884786}"/>
              </a:ext>
            </a:extLst>
          </p:cNvPr>
          <p:cNvSpPr txBox="1">
            <a:spLocks/>
          </p:cNvSpPr>
          <p:nvPr/>
        </p:nvSpPr>
        <p:spPr>
          <a:xfrm>
            <a:off x="10140777" y="4252743"/>
            <a:ext cx="1776140" cy="1463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err="1"/>
              <a:t>Mikro</a:t>
            </a:r>
            <a:r>
              <a:rPr lang="en-US" sz="2000" dirty="0"/>
              <a:t> C</a:t>
            </a:r>
          </a:p>
        </p:txBody>
      </p:sp>
      <p:sp>
        <p:nvSpPr>
          <p:cNvPr id="13" name="Slide Number Placeholder 1">
            <a:extLst>
              <a:ext uri="{FF2B5EF4-FFF2-40B4-BE49-F238E27FC236}">
                <a16:creationId xmlns:a16="http://schemas.microsoft.com/office/drawing/2014/main" id="{0ABFF564-62E5-4769-BEFA-BAADBEF343F2}"/>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4</a:t>
            </a:fld>
            <a:endParaRPr lang="en-US" dirty="0"/>
          </a:p>
        </p:txBody>
      </p:sp>
      <p:pic>
        <p:nvPicPr>
          <p:cNvPr id="14" name="Picture 6" descr="See the source image">
            <a:extLst>
              <a:ext uri="{FF2B5EF4-FFF2-40B4-BE49-F238E27FC236}">
                <a16:creationId xmlns:a16="http://schemas.microsoft.com/office/drawing/2014/main" id="{B717DD3F-8D12-4D22-AC6A-23546CA16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33" r="8333"/>
          <a:stretch>
            <a:fillRect/>
          </a:stretch>
        </p:blipFill>
        <p:spPr bwMode="auto">
          <a:xfrm>
            <a:off x="4500205" y="2169493"/>
            <a:ext cx="1259505" cy="1259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2" descr="See the source image">
            <a:extLst>
              <a:ext uri="{FF2B5EF4-FFF2-40B4-BE49-F238E27FC236}">
                <a16:creationId xmlns:a16="http://schemas.microsoft.com/office/drawing/2014/main" id="{488BA499-37BC-4768-9908-02EDCA359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8333" b="8333"/>
          <a:stretch>
            <a:fillRect/>
          </a:stretch>
        </p:blipFill>
        <p:spPr bwMode="auto">
          <a:xfrm>
            <a:off x="7736948" y="2169493"/>
            <a:ext cx="1259505" cy="1259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4" descr="See the source image">
            <a:extLst>
              <a:ext uri="{FF2B5EF4-FFF2-40B4-BE49-F238E27FC236}">
                <a16:creationId xmlns:a16="http://schemas.microsoft.com/office/drawing/2014/main" id="{0527A667-B7AA-4592-8807-CA0778383E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85" r="785"/>
          <a:stretch>
            <a:fillRect/>
          </a:stretch>
        </p:blipFill>
        <p:spPr bwMode="auto">
          <a:xfrm>
            <a:off x="10399095" y="2169495"/>
            <a:ext cx="1259505" cy="1259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Text Placeholder 18">
            <a:extLst>
              <a:ext uri="{FF2B5EF4-FFF2-40B4-BE49-F238E27FC236}">
                <a16:creationId xmlns:a16="http://schemas.microsoft.com/office/drawing/2014/main" id="{BF54E477-D349-4586-A9E3-F3E59A1827D8}"/>
              </a:ext>
            </a:extLst>
          </p:cNvPr>
          <p:cNvSpPr txBox="1">
            <a:spLocks/>
          </p:cNvSpPr>
          <p:nvPr/>
        </p:nvSpPr>
        <p:spPr>
          <a:xfrm>
            <a:off x="1437079" y="4240093"/>
            <a:ext cx="1776140" cy="1463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err="1"/>
              <a:t>MPLABxIDE</a:t>
            </a:r>
            <a:r>
              <a:rPr lang="en-US" sz="2000" dirty="0"/>
              <a:t>	</a:t>
            </a:r>
          </a:p>
        </p:txBody>
      </p:sp>
      <p:pic>
        <p:nvPicPr>
          <p:cNvPr id="19" name="Picture 2" descr="See the source image">
            <a:extLst>
              <a:ext uri="{FF2B5EF4-FFF2-40B4-BE49-F238E27FC236}">
                <a16:creationId xmlns:a16="http://schemas.microsoft.com/office/drawing/2014/main" id="{B57FD941-8E29-4AB0-A6B4-A99B38A888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108" r="3108"/>
          <a:stretch>
            <a:fillRect/>
          </a:stretch>
        </p:blipFill>
        <p:spPr bwMode="auto">
          <a:xfrm>
            <a:off x="1695397" y="2169493"/>
            <a:ext cx="1259505" cy="1259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21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9F26A205-677B-4C78-9F5D-D7FEE33B6A26}"/>
              </a:ext>
            </a:extLst>
          </p:cNvPr>
          <p:cNvSpPr txBox="1">
            <a:spLocks/>
          </p:cNvSpPr>
          <p:nvPr/>
        </p:nvSpPr>
        <p:spPr>
          <a:xfrm>
            <a:off x="1083132" y="476664"/>
            <a:ext cx="11297949" cy="546769"/>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Phần </a:t>
            </a:r>
            <a:r>
              <a:rPr lang="en-US" b="1" dirty="0" err="1">
                <a:solidFill>
                  <a:schemeClr val="accent1"/>
                </a:solidFill>
                <a:latin typeface="Trebuchet MS" panose="020B0603020202020204" pitchFamily="34" charset="0"/>
              </a:rPr>
              <a:t>cứng</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hỗ</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trợ</a:t>
            </a:r>
            <a:r>
              <a:rPr lang="en-US" b="1" dirty="0">
                <a:solidFill>
                  <a:schemeClr val="accent1"/>
                </a:solidFill>
                <a:latin typeface="Trebuchet MS" panose="020B0603020202020204" pitchFamily="34" charset="0"/>
              </a:rPr>
              <a:t> </a:t>
            </a:r>
          </a:p>
        </p:txBody>
      </p:sp>
      <p:sp>
        <p:nvSpPr>
          <p:cNvPr id="4" name="Content Placeholder 3">
            <a:extLst>
              <a:ext uri="{FF2B5EF4-FFF2-40B4-BE49-F238E27FC236}">
                <a16:creationId xmlns:a16="http://schemas.microsoft.com/office/drawing/2014/main" id="{7D9485E3-9C4D-4014-80CB-90F9A0824369}"/>
              </a:ext>
            </a:extLst>
          </p:cNvPr>
          <p:cNvSpPr txBox="1">
            <a:spLocks/>
          </p:cNvSpPr>
          <p:nvPr/>
        </p:nvSpPr>
        <p:spPr>
          <a:xfrm>
            <a:off x="2319135" y="1500097"/>
            <a:ext cx="8825942" cy="16033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Vi </a:t>
            </a:r>
            <a:r>
              <a:rPr lang="en-US" dirty="0" err="1"/>
              <a:t>điều</a:t>
            </a:r>
            <a:r>
              <a:rPr lang="en-US" dirty="0"/>
              <a:t> </a:t>
            </a:r>
            <a:r>
              <a:rPr lang="en-US" dirty="0" err="1"/>
              <a:t>khiển</a:t>
            </a:r>
            <a:r>
              <a:rPr lang="en-US" dirty="0"/>
              <a:t> PIC16F887 hoặc PIC16F887a</a:t>
            </a:r>
          </a:p>
          <a:p>
            <a:pPr marL="342900" indent="-342900" algn="l">
              <a:buFont typeface="Arial" panose="020B0604020202020204" pitchFamily="34" charset="0"/>
              <a:buChar char="•"/>
            </a:pPr>
            <a:r>
              <a:rPr lang="en-US" dirty="0"/>
              <a:t>Mạch </a:t>
            </a:r>
            <a:r>
              <a:rPr lang="en-US" dirty="0" err="1"/>
              <a:t>nạp</a:t>
            </a:r>
            <a:r>
              <a:rPr lang="en-US" dirty="0"/>
              <a:t>: </a:t>
            </a:r>
            <a:r>
              <a:rPr lang="en-US" dirty="0" err="1"/>
              <a:t>PICkit</a:t>
            </a:r>
            <a:r>
              <a:rPr lang="en-US" dirty="0"/>
              <a:t> 2/3/4, burn-E</a:t>
            </a:r>
          </a:p>
          <a:p>
            <a:pPr marL="342900" indent="-342900" algn="l">
              <a:buFont typeface="Arial" panose="020B0604020202020204" pitchFamily="34" charset="0"/>
              <a:buChar char="•"/>
            </a:pPr>
            <a:r>
              <a:rPr lang="en-US" dirty="0"/>
              <a:t>Test board, </a:t>
            </a:r>
            <a:r>
              <a:rPr lang="en-US" dirty="0" err="1"/>
              <a:t>nguồn</a:t>
            </a:r>
            <a:r>
              <a:rPr lang="en-US" dirty="0"/>
              <a:t>, các </a:t>
            </a:r>
            <a:r>
              <a:rPr lang="en-US" dirty="0" err="1"/>
              <a:t>linh</a:t>
            </a:r>
            <a:r>
              <a:rPr lang="en-US" dirty="0"/>
              <a:t> </a:t>
            </a:r>
            <a:r>
              <a:rPr lang="en-US" dirty="0" err="1"/>
              <a:t>kiện</a:t>
            </a:r>
            <a:r>
              <a:rPr lang="en-US" dirty="0"/>
              <a:t> cần </a:t>
            </a:r>
            <a:r>
              <a:rPr lang="en-US" dirty="0" err="1"/>
              <a:t>thiết</a:t>
            </a:r>
            <a:r>
              <a:rPr lang="en-US" dirty="0"/>
              <a:t>,…</a:t>
            </a:r>
          </a:p>
        </p:txBody>
      </p:sp>
      <p:pic>
        <p:nvPicPr>
          <p:cNvPr id="1030" name="Picture 6" descr="See the source image">
            <a:extLst>
              <a:ext uri="{FF2B5EF4-FFF2-40B4-BE49-F238E27FC236}">
                <a16:creationId xmlns:a16="http://schemas.microsoft.com/office/drawing/2014/main" id="{CA5D372A-53EB-4634-A028-FABB447353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4" b="7788"/>
          <a:stretch/>
        </p:blipFill>
        <p:spPr bwMode="auto">
          <a:xfrm>
            <a:off x="4767691" y="3082500"/>
            <a:ext cx="3003954" cy="27809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151C34F-A484-41EA-9323-6608B25C8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258" y="3103473"/>
            <a:ext cx="3193819" cy="31452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303ABBD4-5AFB-4FBE-AF3A-1AC170F80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9086" y="4051538"/>
            <a:ext cx="2788720" cy="124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50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5">
            <a:extLst>
              <a:ext uri="{FF2B5EF4-FFF2-40B4-BE49-F238E27FC236}">
                <a16:creationId xmlns:a16="http://schemas.microsoft.com/office/drawing/2014/main" id="{5052BAEB-EF99-4E64-994B-E0D3CE3298BD}"/>
              </a:ext>
            </a:extLst>
          </p:cNvPr>
          <p:cNvSpPr txBox="1">
            <a:spLocks/>
          </p:cNvSpPr>
          <p:nvPr/>
        </p:nvSpPr>
        <p:spPr>
          <a:xfrm>
            <a:off x="1832121" y="1586948"/>
            <a:ext cx="9273200" cy="215127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857250" algn="l">
              <a:buFont typeface="Arial" panose="020B0604020202020204" pitchFamily="34" charset="0"/>
              <a:buChar char="•"/>
            </a:pPr>
            <a:r>
              <a:rPr lang="en-US" sz="2000" dirty="0">
                <a:latin typeface="+mn-lt"/>
              </a:rPr>
              <a:t>Học lần </a:t>
            </a:r>
            <a:r>
              <a:rPr lang="en-US" sz="2000" dirty="0" err="1">
                <a:latin typeface="+mn-lt"/>
              </a:rPr>
              <a:t>lượt</a:t>
            </a:r>
            <a:r>
              <a:rPr lang="en-US" sz="2000" dirty="0">
                <a:latin typeface="+mn-lt"/>
              </a:rPr>
              <a:t> </a:t>
            </a:r>
            <a:r>
              <a:rPr lang="en-US" sz="2000" dirty="0" err="1">
                <a:latin typeface="+mn-lt"/>
              </a:rPr>
              <a:t>theo</a:t>
            </a:r>
            <a:r>
              <a:rPr lang="en-US" sz="2000" dirty="0">
                <a:latin typeface="+mn-lt"/>
              </a:rPr>
              <a:t> thứ tự bài </a:t>
            </a:r>
            <a:r>
              <a:rPr lang="en-US" sz="2000" dirty="0" err="1">
                <a:latin typeface="+mn-lt"/>
              </a:rPr>
              <a:t>giảng</a:t>
            </a:r>
            <a:br>
              <a:rPr lang="en-US" sz="2000" dirty="0">
                <a:latin typeface="+mn-lt"/>
              </a:rPr>
            </a:br>
            <a:endParaRPr lang="en-US" sz="2000" dirty="0">
              <a:latin typeface="+mn-lt"/>
            </a:endParaRPr>
          </a:p>
          <a:p>
            <a:pPr marL="857250" indent="-857250" algn="l">
              <a:buFont typeface="Arial" panose="020B0604020202020204" pitchFamily="34" charset="0"/>
              <a:buChar char="•"/>
            </a:pPr>
            <a:r>
              <a:rPr lang="en-US" sz="2000" dirty="0">
                <a:latin typeface="+mn-lt"/>
              </a:rPr>
              <a:t>Mọi </a:t>
            </a:r>
            <a:r>
              <a:rPr lang="en-US" sz="2000" dirty="0" err="1">
                <a:latin typeface="+mn-lt"/>
              </a:rPr>
              <a:t>thắc</a:t>
            </a:r>
            <a:r>
              <a:rPr lang="en-US" sz="2000" dirty="0">
                <a:latin typeface="+mn-lt"/>
              </a:rPr>
              <a:t> </a:t>
            </a:r>
            <a:r>
              <a:rPr lang="en-US" sz="2000" dirty="0" err="1">
                <a:latin typeface="+mn-lt"/>
              </a:rPr>
              <a:t>mắc</a:t>
            </a:r>
            <a:r>
              <a:rPr lang="en-US" sz="2000" dirty="0">
                <a:latin typeface="+mn-lt"/>
              </a:rPr>
              <a:t>, </a:t>
            </a:r>
            <a:r>
              <a:rPr lang="en-US" sz="2000" dirty="0" err="1">
                <a:latin typeface="+mn-lt"/>
              </a:rPr>
              <a:t>đề</a:t>
            </a:r>
            <a:r>
              <a:rPr lang="en-US" sz="2000" dirty="0">
                <a:latin typeface="+mn-lt"/>
              </a:rPr>
              <a:t> </a:t>
            </a:r>
            <a:r>
              <a:rPr lang="en-US" sz="2000" dirty="0" err="1">
                <a:latin typeface="+mn-lt"/>
              </a:rPr>
              <a:t>xuất</a:t>
            </a:r>
            <a:r>
              <a:rPr lang="en-US" sz="2000" dirty="0">
                <a:latin typeface="+mn-lt"/>
              </a:rPr>
              <a:t> hay </a:t>
            </a:r>
            <a:r>
              <a:rPr lang="en-US" sz="2000" dirty="0" err="1">
                <a:latin typeface="+mn-lt"/>
              </a:rPr>
              <a:t>nhận</a:t>
            </a:r>
            <a:r>
              <a:rPr lang="en-US" sz="2000" dirty="0">
                <a:latin typeface="+mn-lt"/>
              </a:rPr>
              <a:t> </a:t>
            </a:r>
            <a:r>
              <a:rPr lang="en-US" sz="2000" dirty="0" err="1">
                <a:latin typeface="+mn-lt"/>
              </a:rPr>
              <a:t>xét</a:t>
            </a:r>
            <a:r>
              <a:rPr lang="en-US" sz="2000" dirty="0">
                <a:latin typeface="+mn-lt"/>
              </a:rPr>
              <a:t> về bài </a:t>
            </a:r>
            <a:r>
              <a:rPr lang="en-US" sz="2000" dirty="0" err="1">
                <a:latin typeface="+mn-lt"/>
              </a:rPr>
              <a:t>giảng</a:t>
            </a:r>
            <a:r>
              <a:rPr lang="en-US" sz="2000" dirty="0">
                <a:latin typeface="+mn-lt"/>
              </a:rPr>
              <a:t>, vui lòng </a:t>
            </a:r>
            <a:r>
              <a:rPr lang="en-US" sz="2000" dirty="0" err="1">
                <a:latin typeface="+mn-lt"/>
              </a:rPr>
              <a:t>liên</a:t>
            </a:r>
            <a:r>
              <a:rPr lang="en-US" sz="2000" dirty="0">
                <a:latin typeface="+mn-lt"/>
              </a:rPr>
              <a:t> </a:t>
            </a:r>
            <a:r>
              <a:rPr lang="en-US" sz="2000" dirty="0" err="1">
                <a:latin typeface="+mn-lt"/>
              </a:rPr>
              <a:t>hệ</a:t>
            </a:r>
            <a:r>
              <a:rPr lang="en-US" sz="2000" dirty="0">
                <a:latin typeface="+mn-lt"/>
              </a:rPr>
              <a:t> </a:t>
            </a:r>
            <a:r>
              <a:rPr lang="en-US" sz="2000" dirty="0" err="1">
                <a:latin typeface="+mn-lt"/>
              </a:rPr>
              <a:t>fanpage</a:t>
            </a:r>
            <a:r>
              <a:rPr lang="en-US" sz="2000" dirty="0">
                <a:latin typeface="+mn-lt"/>
              </a:rPr>
              <a:t> </a:t>
            </a:r>
            <a:r>
              <a:rPr lang="en-US" sz="2000" dirty="0" err="1">
                <a:latin typeface="+mn-lt"/>
              </a:rPr>
              <a:t>Deviot-Thời</a:t>
            </a:r>
            <a:r>
              <a:rPr lang="en-US" sz="2000" dirty="0">
                <a:latin typeface="+mn-lt"/>
              </a:rPr>
              <a:t> </a:t>
            </a:r>
            <a:r>
              <a:rPr lang="en-US" sz="2000" dirty="0" err="1">
                <a:latin typeface="+mn-lt"/>
              </a:rPr>
              <a:t>sự</a:t>
            </a:r>
            <a:r>
              <a:rPr lang="en-US" sz="2000" dirty="0">
                <a:latin typeface="+mn-lt"/>
              </a:rPr>
              <a:t> </a:t>
            </a:r>
            <a:r>
              <a:rPr lang="en-US" sz="2000" dirty="0" err="1">
                <a:latin typeface="+mn-lt"/>
              </a:rPr>
              <a:t>kỹ</a:t>
            </a:r>
            <a:r>
              <a:rPr lang="en-US" sz="2000" dirty="0">
                <a:latin typeface="+mn-lt"/>
              </a:rPr>
              <a:t> thuật &amp; IoT</a:t>
            </a:r>
            <a:br>
              <a:rPr lang="en-US" sz="2000" dirty="0">
                <a:latin typeface="+mn-lt"/>
              </a:rPr>
            </a:br>
            <a:endParaRPr lang="en-US" sz="2000" dirty="0">
              <a:latin typeface="+mn-lt"/>
            </a:endParaRPr>
          </a:p>
          <a:p>
            <a:pPr marL="857250" indent="-857250" algn="l">
              <a:buFont typeface="Arial" panose="020B0604020202020204" pitchFamily="34" charset="0"/>
              <a:buChar char="•"/>
            </a:pPr>
            <a:r>
              <a:rPr lang="en-US" sz="2000" dirty="0">
                <a:latin typeface="+mn-lt"/>
              </a:rPr>
              <a:t>Không quay lại video và </a:t>
            </a:r>
            <a:r>
              <a:rPr lang="en-US" sz="2000" dirty="0" err="1">
                <a:latin typeface="+mn-lt"/>
              </a:rPr>
              <a:t>bán</a:t>
            </a:r>
            <a:r>
              <a:rPr lang="en-US" sz="2000" dirty="0">
                <a:latin typeface="+mn-lt"/>
              </a:rPr>
              <a:t> lại </a:t>
            </a:r>
            <a:r>
              <a:rPr lang="en-US" sz="2000" dirty="0" err="1">
                <a:latin typeface="+mn-lt"/>
              </a:rPr>
              <a:t>cho</a:t>
            </a:r>
            <a:r>
              <a:rPr lang="en-US" sz="2000" dirty="0">
                <a:latin typeface="+mn-lt"/>
              </a:rPr>
              <a:t> </a:t>
            </a:r>
            <a:r>
              <a:rPr lang="en-US" sz="2000" dirty="0" err="1">
                <a:latin typeface="+mn-lt"/>
              </a:rPr>
              <a:t>bên</a:t>
            </a:r>
            <a:r>
              <a:rPr lang="en-US" sz="2000" dirty="0">
                <a:latin typeface="+mn-lt"/>
              </a:rPr>
              <a:t> thứ </a:t>
            </a:r>
            <a:r>
              <a:rPr lang="en-US" sz="2000" dirty="0" err="1">
                <a:latin typeface="+mn-lt"/>
              </a:rPr>
              <a:t>ba</a:t>
            </a:r>
            <a:r>
              <a:rPr lang="en-US" sz="2000" dirty="0">
                <a:latin typeface="+mn-lt"/>
              </a:rPr>
              <a:t>, bản </a:t>
            </a:r>
            <a:r>
              <a:rPr lang="en-US" sz="2000" dirty="0" err="1">
                <a:latin typeface="+mn-lt"/>
              </a:rPr>
              <a:t>quyền</a:t>
            </a:r>
            <a:r>
              <a:rPr lang="en-US" sz="2000" dirty="0">
                <a:latin typeface="+mn-lt"/>
              </a:rPr>
              <a:t> video </a:t>
            </a:r>
            <a:r>
              <a:rPr lang="en-US" sz="2000" dirty="0" err="1">
                <a:latin typeface="+mn-lt"/>
              </a:rPr>
              <a:t>thuộc</a:t>
            </a:r>
            <a:r>
              <a:rPr lang="en-US" sz="2000" dirty="0">
                <a:latin typeface="+mn-lt"/>
              </a:rPr>
              <a:t> </a:t>
            </a:r>
            <a:r>
              <a:rPr lang="en-US" sz="2000" dirty="0" err="1">
                <a:latin typeface="+mn-lt"/>
              </a:rPr>
              <a:t>trung</a:t>
            </a:r>
            <a:r>
              <a:rPr lang="en-US" sz="2000" dirty="0">
                <a:latin typeface="+mn-lt"/>
              </a:rPr>
              <a:t> tâm </a:t>
            </a:r>
            <a:r>
              <a:rPr lang="en-US" sz="2000" dirty="0" err="1">
                <a:latin typeface="+mn-lt"/>
              </a:rPr>
              <a:t>Deviot</a:t>
            </a:r>
            <a:r>
              <a:rPr lang="en-US" sz="2000" dirty="0">
                <a:latin typeface="+mn-lt"/>
              </a:rPr>
              <a:t>.</a:t>
            </a:r>
            <a:br>
              <a:rPr lang="en-US" sz="2000" dirty="0"/>
            </a:br>
            <a:endParaRPr lang="en-US" sz="2000" dirty="0"/>
          </a:p>
        </p:txBody>
      </p:sp>
      <p:sp>
        <p:nvSpPr>
          <p:cNvPr id="4" name="Slide Number Placeholder 1">
            <a:extLst>
              <a:ext uri="{FF2B5EF4-FFF2-40B4-BE49-F238E27FC236}">
                <a16:creationId xmlns:a16="http://schemas.microsoft.com/office/drawing/2014/main" id="{AADDBB4B-A575-4ABF-AD98-07C951CBBC7B}"/>
              </a:ext>
            </a:extLst>
          </p:cNvPr>
          <p:cNvSpPr>
            <a:spLocks noGrp="1"/>
          </p:cNvSpPr>
          <p:nvPr>
            <p:ph type="sldNum" sz="quarter" idx="12"/>
          </p:nvPr>
        </p:nvSpPr>
        <p:spPr>
          <a:xfrm>
            <a:off x="12829209" y="5215145"/>
            <a:ext cx="406400" cy="365125"/>
          </a:xfrm>
        </p:spPr>
        <p:txBody>
          <a:bodyPr/>
          <a:lstStyle/>
          <a:p>
            <a:fld id="{C263D6C4-4840-40CC-AC84-17E24B3B7BDE}" type="slidenum">
              <a:rPr lang="en-US" smtClean="0"/>
              <a:pPr/>
              <a:t>6</a:t>
            </a:fld>
            <a:endParaRPr lang="en-US" dirty="0"/>
          </a:p>
        </p:txBody>
      </p:sp>
      <p:sp>
        <p:nvSpPr>
          <p:cNvPr id="5" name="TextBox 4">
            <a:extLst>
              <a:ext uri="{FF2B5EF4-FFF2-40B4-BE49-F238E27FC236}">
                <a16:creationId xmlns:a16="http://schemas.microsoft.com/office/drawing/2014/main" id="{3736041D-CE4F-4D7F-8C21-82DAA0F15180}"/>
              </a:ext>
            </a:extLst>
          </p:cNvPr>
          <p:cNvSpPr txBox="1"/>
          <p:nvPr/>
        </p:nvSpPr>
        <p:spPr>
          <a:xfrm>
            <a:off x="4540200" y="220457"/>
            <a:ext cx="3591999" cy="677108"/>
          </a:xfrm>
          <a:prstGeom prst="rect">
            <a:avLst/>
          </a:prstGeom>
          <a:noFill/>
        </p:spPr>
        <p:txBody>
          <a:bodyPr wrap="square" rtlCol="0">
            <a:spAutoFit/>
          </a:bodyPr>
          <a:lstStyle/>
          <a:p>
            <a:pPr algn="ctr"/>
            <a:r>
              <a:rPr lang="en-US" sz="3800" b="1" dirty="0">
                <a:solidFill>
                  <a:schemeClr val="accent1"/>
                </a:solidFill>
                <a:latin typeface="Trebuchet MS" panose="020B0603020202020204" pitchFamily="34" charset="0"/>
              </a:rPr>
              <a:t>Cách làm việc</a:t>
            </a:r>
          </a:p>
        </p:txBody>
      </p:sp>
    </p:spTree>
    <p:extLst>
      <p:ext uri="{BB962C8B-B14F-4D97-AF65-F5344CB8AC3E}">
        <p14:creationId xmlns:p14="http://schemas.microsoft.com/office/powerpoint/2010/main" val="237046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6">
            <a:extLst>
              <a:ext uri="{FF2B5EF4-FFF2-40B4-BE49-F238E27FC236}">
                <a16:creationId xmlns:a16="http://schemas.microsoft.com/office/drawing/2014/main" id="{9C304B69-FFBC-43F4-A82C-E445A3E0EC4C}"/>
              </a:ext>
            </a:extLst>
          </p:cNvPr>
          <p:cNvSpPr txBox="1">
            <a:spLocks/>
          </p:cNvSpPr>
          <p:nvPr/>
        </p:nvSpPr>
        <p:spPr>
          <a:xfrm>
            <a:off x="444500" y="542925"/>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Dòng vi </a:t>
            </a:r>
            <a:r>
              <a:rPr lang="en-US" b="1" dirty="0" err="1">
                <a:solidFill>
                  <a:schemeClr val="accent1"/>
                </a:solidFill>
                <a:latin typeface="Trebuchet MS" panose="020B0603020202020204" pitchFamily="34" charset="0"/>
              </a:rPr>
              <a:t>điều</a:t>
            </a:r>
            <a:r>
              <a:rPr lang="en-US" b="1" dirty="0">
                <a:solidFill>
                  <a:schemeClr val="accent1"/>
                </a:solidFill>
                <a:latin typeface="Trebuchet MS" panose="020B0603020202020204" pitchFamily="34" charset="0"/>
              </a:rPr>
              <a:t> </a:t>
            </a:r>
            <a:r>
              <a:rPr lang="en-US" b="1" dirty="0" err="1">
                <a:solidFill>
                  <a:schemeClr val="accent1"/>
                </a:solidFill>
                <a:latin typeface="Trebuchet MS" panose="020B0603020202020204" pitchFamily="34" charset="0"/>
              </a:rPr>
              <a:t>khiển</a:t>
            </a:r>
            <a:r>
              <a:rPr lang="en-US" b="1" dirty="0">
                <a:solidFill>
                  <a:schemeClr val="accent1"/>
                </a:solidFill>
                <a:latin typeface="Trebuchet MS" panose="020B0603020202020204" pitchFamily="34" charset="0"/>
              </a:rPr>
              <a:t> PIC</a:t>
            </a:r>
          </a:p>
        </p:txBody>
      </p:sp>
      <p:sp>
        <p:nvSpPr>
          <p:cNvPr id="6" name="Text Placeholder 9">
            <a:extLst>
              <a:ext uri="{FF2B5EF4-FFF2-40B4-BE49-F238E27FC236}">
                <a16:creationId xmlns:a16="http://schemas.microsoft.com/office/drawing/2014/main" id="{D0BE66AD-DACB-412B-A710-4D59223C6FD0}"/>
              </a:ext>
            </a:extLst>
          </p:cNvPr>
          <p:cNvSpPr txBox="1">
            <a:spLocks/>
          </p:cNvSpPr>
          <p:nvPr/>
        </p:nvSpPr>
        <p:spPr>
          <a:xfrm>
            <a:off x="1669774" y="1510747"/>
            <a:ext cx="5770770" cy="46647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a:t>PIC là một họ vi điều khiển RISC được sản xuất bởi công ty Microchip Technology. PIC sử dụng tập lệnh RISC, với dòng PIC low-end (độ dài mã lệnh 12 Bit ví dụ PIC12Cxxx) và mid-range (độ dài mã lệnh 14 bit, ví dụ PIC16Fxxx),</a:t>
            </a:r>
          </a:p>
          <a:p>
            <a:r>
              <a:rPr lang="vi-VN" sz="2000" dirty="0"/>
              <a:t>Tập lệnh bao gồm các lệnh tính toán trên các thanh ghi, và các hằng số, hoặc các vị trí ô nhớ, cũng như có các lệnh điều kiện, nhảy/ gọi hàm và các lệnh quay trở về, nó cũng có các chức năng phần cứng khác như ngắt hoặc sleep.</a:t>
            </a:r>
          </a:p>
          <a:p>
            <a:r>
              <a:rPr lang="vi-VN" sz="2000" dirty="0"/>
              <a:t>Hiện nay, tại Việt Nam, đã có một cộng đồng nghiên cứu và phát triển </a:t>
            </a:r>
            <a:r>
              <a:rPr lang="vi-VN" sz="2000" b="1" dirty="0"/>
              <a:t>PIC</a:t>
            </a:r>
            <a:r>
              <a:rPr lang="vi-VN" sz="2000" dirty="0"/>
              <a:t>, dsPIC và </a:t>
            </a:r>
            <a:r>
              <a:rPr lang="vi-VN" sz="2000" b="1" dirty="0"/>
              <a:t>PIC32</a:t>
            </a:r>
            <a:r>
              <a:rPr lang="vi-VN" sz="2000" dirty="0"/>
              <a:t>.</a:t>
            </a:r>
          </a:p>
        </p:txBody>
      </p:sp>
      <p:sp>
        <p:nvSpPr>
          <p:cNvPr id="8" name="Slide Number Placeholder 1">
            <a:extLst>
              <a:ext uri="{FF2B5EF4-FFF2-40B4-BE49-F238E27FC236}">
                <a16:creationId xmlns:a16="http://schemas.microsoft.com/office/drawing/2014/main" id="{9E245095-F375-4D51-A050-050C887456E7}"/>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7</a:t>
            </a:fld>
            <a:endParaRPr lang="en-US" dirty="0"/>
          </a:p>
        </p:txBody>
      </p:sp>
      <p:pic>
        <p:nvPicPr>
          <p:cNvPr id="9" name="Picture 2">
            <a:extLst>
              <a:ext uri="{FF2B5EF4-FFF2-40B4-BE49-F238E27FC236}">
                <a16:creationId xmlns:a16="http://schemas.microsoft.com/office/drawing/2014/main" id="{E5728254-C9C3-4BF6-B11F-9046B17D6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6442" y="2868376"/>
            <a:ext cx="3701001" cy="335599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94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6D416C2D-915B-40D5-8547-05DBA60EC598}"/>
              </a:ext>
            </a:extLst>
          </p:cNvPr>
          <p:cNvSpPr txBox="1">
            <a:spLocks/>
          </p:cNvSpPr>
          <p:nvPr/>
        </p:nvSpPr>
        <p:spPr>
          <a:xfrm>
            <a:off x="867113" y="413271"/>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solidFill>
                  <a:schemeClr val="accent1"/>
                </a:solidFill>
                <a:latin typeface="Trebuchet MS" panose="020B0603020202020204" pitchFamily="34" charset="0"/>
              </a:rPr>
              <a:t>Dòng vi điều khiển PIC</a:t>
            </a:r>
            <a:endParaRPr lang="en-US" b="1" dirty="0">
              <a:solidFill>
                <a:schemeClr val="accent1"/>
              </a:solidFill>
              <a:latin typeface="Trebuchet MS" panose="020B0603020202020204" pitchFamily="34" charset="0"/>
            </a:endParaRPr>
          </a:p>
        </p:txBody>
      </p:sp>
      <p:sp>
        <p:nvSpPr>
          <p:cNvPr id="4" name="Slide Number Placeholder 1">
            <a:extLst>
              <a:ext uri="{FF2B5EF4-FFF2-40B4-BE49-F238E27FC236}">
                <a16:creationId xmlns:a16="http://schemas.microsoft.com/office/drawing/2014/main" id="{959FAC57-551A-459D-BF6F-820FA1256915}"/>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8</a:t>
            </a:fld>
            <a:endParaRPr lang="en-US"/>
          </a:p>
        </p:txBody>
      </p:sp>
      <p:sp>
        <p:nvSpPr>
          <p:cNvPr id="5" name="Rectangle 4">
            <a:extLst>
              <a:ext uri="{FF2B5EF4-FFF2-40B4-BE49-F238E27FC236}">
                <a16:creationId xmlns:a16="http://schemas.microsoft.com/office/drawing/2014/main" id="{BFFED67A-27C3-4015-B2BB-B66065EDEDA7}"/>
              </a:ext>
            </a:extLst>
          </p:cNvPr>
          <p:cNvSpPr/>
          <p:nvPr/>
        </p:nvSpPr>
        <p:spPr>
          <a:xfrm>
            <a:off x="6474163" y="1517715"/>
            <a:ext cx="5184437" cy="4659248"/>
          </a:xfrm>
          <a:prstGeom prst="rect">
            <a:avLst/>
          </a:prstGeom>
        </p:spPr>
        <p:txBody>
          <a:bodyPr vert="horz" lIns="91440" tIns="45720" rIns="91440" bIns="45720" rtlCol="0">
            <a:normAutofit/>
          </a:bodyPr>
          <a:lstStyle/>
          <a:p>
            <a:pPr lvl="0" indent="-228600">
              <a:lnSpc>
                <a:spcPct val="90000"/>
              </a:lnSpc>
              <a:spcAft>
                <a:spcPts val="600"/>
              </a:spcAft>
              <a:buClr>
                <a:schemeClr val="accent2"/>
              </a:buClr>
              <a:buFont typeface="Arial" panose="020B0604020202020204" pitchFamily="34" charset="0"/>
              <a:buChar char="•"/>
            </a:pPr>
            <a:r>
              <a:rPr lang="en-US" sz="2000" dirty="0"/>
              <a:t>PIC16F877 là </a:t>
            </a:r>
            <a:r>
              <a:rPr lang="en-US" sz="2000" dirty="0" err="1"/>
              <a:t>loại</a:t>
            </a:r>
            <a:r>
              <a:rPr lang="en-US" sz="2000" dirty="0"/>
              <a:t> vi </a:t>
            </a:r>
            <a:r>
              <a:rPr lang="en-US" sz="2000" dirty="0" err="1"/>
              <a:t>điều</a:t>
            </a:r>
            <a:r>
              <a:rPr lang="en-US" sz="2000" dirty="0"/>
              <a:t> </a:t>
            </a:r>
            <a:r>
              <a:rPr lang="en-US" sz="2000" dirty="0" err="1"/>
              <a:t>khiển</a:t>
            </a:r>
            <a:r>
              <a:rPr lang="en-US" sz="2000" dirty="0"/>
              <a:t> 8 bit tầm </a:t>
            </a:r>
            <a:r>
              <a:rPr lang="en-US" sz="2000" dirty="0" err="1"/>
              <a:t>trung</a:t>
            </a:r>
            <a:r>
              <a:rPr lang="en-US" sz="2000" dirty="0"/>
              <a:t> của </a:t>
            </a:r>
            <a:r>
              <a:rPr lang="en-US" sz="2000" dirty="0" err="1"/>
              <a:t>hãng</a:t>
            </a:r>
            <a:r>
              <a:rPr lang="en-US" sz="2000" dirty="0"/>
              <a:t> microchip. </a:t>
            </a:r>
          </a:p>
          <a:p>
            <a:pPr lvl="0" indent="-228600">
              <a:lnSpc>
                <a:spcPct val="90000"/>
              </a:lnSpc>
              <a:spcAft>
                <a:spcPts val="600"/>
              </a:spcAft>
              <a:buClr>
                <a:schemeClr val="accent2"/>
              </a:buClr>
              <a:buFont typeface="Arial" panose="020B0604020202020204" pitchFamily="34" charset="0"/>
              <a:buChar char="•"/>
            </a:pPr>
            <a:r>
              <a:rPr lang="en-US" sz="2000" dirty="0"/>
              <a:t>PIC16F877 có </a:t>
            </a:r>
            <a:r>
              <a:rPr lang="en-US" sz="2000" dirty="0" err="1"/>
              <a:t>kiến</a:t>
            </a:r>
            <a:r>
              <a:rPr lang="en-US" sz="2000" dirty="0"/>
              <a:t> </a:t>
            </a:r>
            <a:r>
              <a:rPr lang="en-US" sz="2000" dirty="0" err="1"/>
              <a:t>trúc</a:t>
            </a:r>
            <a:r>
              <a:rPr lang="en-US" sz="2000" dirty="0"/>
              <a:t> </a:t>
            </a:r>
            <a:r>
              <a:rPr lang="en-US" sz="2000" dirty="0" err="1"/>
              <a:t>Havard</a:t>
            </a:r>
            <a:r>
              <a:rPr lang="en-US" sz="2000" dirty="0"/>
              <a:t>, </a:t>
            </a:r>
            <a:r>
              <a:rPr lang="en-US" sz="2000" dirty="0" err="1"/>
              <a:t>sử</a:t>
            </a:r>
            <a:r>
              <a:rPr lang="en-US" sz="2000" dirty="0"/>
              <a:t> </a:t>
            </a:r>
            <a:r>
              <a:rPr lang="en-US" sz="2000" dirty="0" err="1"/>
              <a:t>dụng</a:t>
            </a:r>
            <a:r>
              <a:rPr lang="en-US" sz="2000" dirty="0"/>
              <a:t> </a:t>
            </a:r>
            <a:r>
              <a:rPr lang="en-US" sz="2000" dirty="0" err="1"/>
              <a:t>tập</a:t>
            </a:r>
            <a:r>
              <a:rPr lang="en-US" sz="2000" dirty="0"/>
              <a:t> </a:t>
            </a:r>
            <a:r>
              <a:rPr lang="en-US" sz="2000" dirty="0" err="1"/>
              <a:t>lệnh</a:t>
            </a:r>
            <a:r>
              <a:rPr lang="en-US" sz="2000" dirty="0"/>
              <a:t> kiểu RISC với chỉ 35 </a:t>
            </a:r>
            <a:r>
              <a:rPr lang="en-US" sz="2000" dirty="0" err="1"/>
              <a:t>lệnh</a:t>
            </a:r>
            <a:r>
              <a:rPr lang="en-US" sz="2000" dirty="0"/>
              <a:t> </a:t>
            </a:r>
            <a:r>
              <a:rPr lang="en-US" sz="2000" dirty="0" err="1"/>
              <a:t>cơ</a:t>
            </a:r>
            <a:r>
              <a:rPr lang="en-US" sz="2000" dirty="0"/>
              <a:t> bản. </a:t>
            </a:r>
          </a:p>
          <a:p>
            <a:pPr lvl="0" indent="-228600">
              <a:lnSpc>
                <a:spcPct val="90000"/>
              </a:lnSpc>
              <a:spcAft>
                <a:spcPts val="600"/>
              </a:spcAft>
              <a:buClr>
                <a:schemeClr val="accent2"/>
              </a:buClr>
              <a:buFont typeface="Arial" panose="020B0604020202020204" pitchFamily="34" charset="0"/>
              <a:buChar char="•"/>
            </a:pPr>
            <a:r>
              <a:rPr lang="en-US" sz="2000" dirty="0" err="1"/>
              <a:t>Tất</a:t>
            </a:r>
            <a:r>
              <a:rPr lang="en-US" sz="2000" dirty="0"/>
              <a:t> cả các </a:t>
            </a:r>
            <a:r>
              <a:rPr lang="en-US" sz="2000" dirty="0" err="1"/>
              <a:t>lệnh</a:t>
            </a:r>
            <a:r>
              <a:rPr lang="en-US" sz="2000" dirty="0"/>
              <a:t> </a:t>
            </a:r>
            <a:r>
              <a:rPr lang="en-US" sz="2000" dirty="0" err="1"/>
              <a:t>được</a:t>
            </a:r>
            <a:r>
              <a:rPr lang="en-US" sz="2000" dirty="0"/>
              <a:t> thực hiện trong </a:t>
            </a:r>
            <a:r>
              <a:rPr lang="en-US" sz="2000" dirty="0" err="1"/>
              <a:t>một</a:t>
            </a:r>
            <a:r>
              <a:rPr lang="en-US" sz="2000" dirty="0"/>
              <a:t> chu kì </a:t>
            </a:r>
            <a:r>
              <a:rPr lang="en-US" sz="2000" dirty="0" err="1"/>
              <a:t>lệnh</a:t>
            </a:r>
            <a:r>
              <a:rPr lang="en-US" sz="2000" dirty="0"/>
              <a:t> </a:t>
            </a:r>
            <a:r>
              <a:rPr lang="en-US" sz="2000" dirty="0" err="1"/>
              <a:t>ngoại</a:t>
            </a:r>
            <a:r>
              <a:rPr lang="en-US" sz="2000" dirty="0"/>
              <a:t> trừ các </a:t>
            </a:r>
            <a:r>
              <a:rPr lang="en-US" sz="2000" dirty="0" err="1"/>
              <a:t>lệnh</a:t>
            </a:r>
            <a:r>
              <a:rPr lang="en-US" sz="2000" dirty="0"/>
              <a:t> </a:t>
            </a:r>
            <a:r>
              <a:rPr lang="en-US" sz="2000" dirty="0" err="1"/>
              <a:t>rẽ</a:t>
            </a:r>
            <a:r>
              <a:rPr lang="en-US" sz="2000" dirty="0"/>
              <a:t> </a:t>
            </a:r>
            <a:r>
              <a:rPr lang="en-US" sz="2000" dirty="0" err="1"/>
              <a:t>nhánh</a:t>
            </a:r>
            <a:r>
              <a:rPr lang="en-US" sz="2000" dirty="0"/>
              <a:t>. </a:t>
            </a:r>
          </a:p>
          <a:p>
            <a:pPr lvl="0" indent="-228600">
              <a:lnSpc>
                <a:spcPct val="90000"/>
              </a:lnSpc>
              <a:spcAft>
                <a:spcPts val="600"/>
              </a:spcAft>
              <a:buClr>
                <a:schemeClr val="accent2"/>
              </a:buClr>
              <a:buFont typeface="Arial" panose="020B0604020202020204" pitchFamily="34" charset="0"/>
              <a:buChar char="•"/>
            </a:pPr>
            <a:r>
              <a:rPr lang="en-US" sz="2000" dirty="0"/>
              <a:t>PIC16F887 có </a:t>
            </a:r>
            <a:r>
              <a:rPr lang="en-US" sz="2000" dirty="0" err="1"/>
              <a:t>đầy</a:t>
            </a:r>
            <a:r>
              <a:rPr lang="en-US" sz="2000" dirty="0"/>
              <a:t> </a:t>
            </a:r>
            <a:r>
              <a:rPr lang="en-US" sz="2000" dirty="0" err="1"/>
              <a:t>đủ</a:t>
            </a:r>
            <a:r>
              <a:rPr lang="en-US" sz="2000" dirty="0"/>
              <a:t> các tính </a:t>
            </a:r>
            <a:r>
              <a:rPr lang="en-US" sz="2000" dirty="0" err="1"/>
              <a:t>năng</a:t>
            </a:r>
            <a:r>
              <a:rPr lang="en-US" sz="2000" dirty="0"/>
              <a:t> của mọi dòng vi </a:t>
            </a:r>
            <a:r>
              <a:rPr lang="en-US" sz="2000" dirty="0" err="1"/>
              <a:t>điều</a:t>
            </a:r>
            <a:r>
              <a:rPr lang="en-US" sz="2000" dirty="0"/>
              <a:t> </a:t>
            </a:r>
            <a:r>
              <a:rPr lang="en-US" sz="2000" dirty="0" err="1"/>
              <a:t>khiển</a:t>
            </a:r>
            <a:r>
              <a:rPr lang="en-US" sz="2000" dirty="0"/>
              <a:t> 8 bit khác: Timer, </a:t>
            </a:r>
            <a:r>
              <a:rPr lang="en-US" sz="2000" dirty="0" err="1"/>
              <a:t>ngắt</a:t>
            </a:r>
            <a:r>
              <a:rPr lang="en-US" sz="2000" dirty="0"/>
              <a:t>, ADC, các chuẩn </a:t>
            </a:r>
            <a:r>
              <a:rPr lang="en-US" sz="2000" dirty="0" err="1"/>
              <a:t>giao</a:t>
            </a:r>
            <a:r>
              <a:rPr lang="en-US" sz="2000" dirty="0"/>
              <a:t> tiếp: UART, SPI, I2C, …</a:t>
            </a:r>
          </a:p>
        </p:txBody>
      </p:sp>
      <p:pic>
        <p:nvPicPr>
          <p:cNvPr id="6" name="Picture 4" descr="PIC16F887 - Microcontrollers and Processors">
            <a:extLst>
              <a:ext uri="{FF2B5EF4-FFF2-40B4-BE49-F238E27FC236}">
                <a16:creationId xmlns:a16="http://schemas.microsoft.com/office/drawing/2014/main" id="{0C6C2337-C7E1-4254-A45F-7A7A958F9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221" y="2192120"/>
            <a:ext cx="4133618" cy="343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121EFAF0-CC5F-42AF-88CF-8AD5FF05548F}"/>
              </a:ext>
            </a:extLst>
          </p:cNvPr>
          <p:cNvSpPr txBox="1">
            <a:spLocks/>
          </p:cNvSpPr>
          <p:nvPr/>
        </p:nvSpPr>
        <p:spPr>
          <a:xfrm>
            <a:off x="444500" y="66833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latin typeface="Trebuchet MS" panose="020B0603020202020204" pitchFamily="34" charset="0"/>
              </a:rPr>
              <a:t>Các </a:t>
            </a:r>
            <a:r>
              <a:rPr lang="en-US" b="1" dirty="0" err="1">
                <a:solidFill>
                  <a:schemeClr val="accent1"/>
                </a:solidFill>
                <a:latin typeface="Trebuchet MS" panose="020B0603020202020204" pitchFamily="34" charset="0"/>
              </a:rPr>
              <a:t>đặc</a:t>
            </a:r>
            <a:r>
              <a:rPr lang="en-US" b="1" dirty="0">
                <a:solidFill>
                  <a:schemeClr val="accent1"/>
                </a:solidFill>
                <a:latin typeface="Trebuchet MS" panose="020B0603020202020204" pitchFamily="34" charset="0"/>
              </a:rPr>
              <a:t> điểm </a:t>
            </a:r>
            <a:r>
              <a:rPr lang="en-US" b="1" dirty="0" err="1">
                <a:solidFill>
                  <a:schemeClr val="accent1"/>
                </a:solidFill>
                <a:latin typeface="Trebuchet MS" panose="020B0603020202020204" pitchFamily="34" charset="0"/>
              </a:rPr>
              <a:t>cơ</a:t>
            </a:r>
            <a:r>
              <a:rPr lang="en-US" b="1" dirty="0">
                <a:solidFill>
                  <a:schemeClr val="accent1"/>
                </a:solidFill>
                <a:latin typeface="Trebuchet MS" panose="020B0603020202020204" pitchFamily="34" charset="0"/>
              </a:rPr>
              <a:t> bản</a:t>
            </a:r>
          </a:p>
        </p:txBody>
      </p:sp>
      <p:pic>
        <p:nvPicPr>
          <p:cNvPr id="4" name="Content Placeholder 17" descr="A picture containing text, outdoor, green&#10;&#10;Description automatically generated">
            <a:extLst>
              <a:ext uri="{FF2B5EF4-FFF2-40B4-BE49-F238E27FC236}">
                <a16:creationId xmlns:a16="http://schemas.microsoft.com/office/drawing/2014/main" id="{C7D62F5B-F043-41D5-B0DC-1DE77A7A6340}"/>
              </a:ext>
            </a:extLst>
          </p:cNvPr>
          <p:cNvPicPr>
            <a:picLocks noChangeAspect="1"/>
          </p:cNvPicPr>
          <p:nvPr/>
        </p:nvPicPr>
        <p:blipFill>
          <a:blip r:embed="rId3"/>
          <a:stretch>
            <a:fillRect/>
          </a:stretch>
        </p:blipFill>
        <p:spPr>
          <a:xfrm>
            <a:off x="2859653" y="1474752"/>
            <a:ext cx="6472694" cy="4714911"/>
          </a:xfrm>
          <a:prstGeom prst="rect">
            <a:avLst/>
          </a:prstGeom>
          <a:ln>
            <a:noFill/>
          </a:ln>
          <a:effectLst>
            <a:softEdge rad="112500"/>
          </a:effectLst>
        </p:spPr>
      </p:pic>
    </p:spTree>
    <p:extLst>
      <p:ext uri="{BB962C8B-B14F-4D97-AF65-F5344CB8AC3E}">
        <p14:creationId xmlns:p14="http://schemas.microsoft.com/office/powerpoint/2010/main" val="4014004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913</Words>
  <Application>Microsoft Office PowerPoint</Application>
  <PresentationFormat>Widescreen</PresentationFormat>
  <Paragraphs>85</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Trebuchet MS</vt:lpstr>
      <vt:lpstr>Office Theme</vt:lpstr>
      <vt:lpstr>KHÓA HỌC:  LẬP TRÌNH VI ĐIỀU KHIỂN PIC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Lập trình vi điều khiển PIC</dc:title>
  <dc:creator>Tran Tuan Anh 20172949</dc:creator>
  <cp:lastModifiedBy>Tran Tuan Anh 20172949</cp:lastModifiedBy>
  <cp:revision>6</cp:revision>
  <dcterms:created xsi:type="dcterms:W3CDTF">2021-03-20T06:36:20Z</dcterms:created>
  <dcterms:modified xsi:type="dcterms:W3CDTF">2021-03-22T16:27:52Z</dcterms:modified>
</cp:coreProperties>
</file>