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3C5-8E3F-41FD-A227-BE8C90D50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73FD-07D0-4FF3-B5CD-7C167252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2743-FE90-4BC1-A4CC-2ADA4E98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A321-9A36-4FE6-BA29-69A34A93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29FB-D837-4480-81C0-AAB42169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C6F-7650-4A9F-B4EB-B2FE975D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80EA2-8F56-4456-BCA5-4468F77A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23D9-95A8-4F6A-9DAB-B7BCC8B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1D58-07DD-41F2-99F8-C146A4A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371E-1092-4EBE-B390-854A7A29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A73E7-6D94-4ECD-B582-7FF55E2E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8856A-311B-4EEC-B989-7CD11220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B86C-8C63-4D77-9B53-7941DBA4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C119-8ACC-4CE2-8822-ADC3EB4B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AF9F-C875-4F26-AF10-73750C7B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7FFD-B6E4-4B53-9138-BB7ABF19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41CB-EADA-4DB6-964D-125C5808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579D1-7D58-4ACA-A55B-6BA62AEF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614F-7208-4C67-8396-A40BCB70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F6EF-691A-4F36-898F-3AA9C8A2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3A96-78C7-4413-AF59-36DFEA76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A512-3C99-4DE3-B37A-176D6844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A6BB-3950-4F80-AD3B-70E2FDB0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E054-D7F8-47A7-B1F6-4654664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DB5F-E751-4AFB-A731-9E486683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72B6-44EE-4762-976E-FD5C0908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72B3-2B0F-4F02-A185-C883B662C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0E7F-11F3-4E82-9EE0-F1452C0D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77A9-FDA0-4EA2-BA25-012AA381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8C967-C4E7-4984-BB6F-97FF78C9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11E0-7E9C-43C7-B56F-D45C8EDD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B52-B406-469C-8E25-77467342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CC6D-C50B-495E-AC6F-645EF5D6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6FF1-E3B1-41C3-A096-E239DD33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107B3-3147-4278-B948-0E06604A3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0F992-0A6D-4BF8-ACC1-3E4A4F7D7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A75B0-0455-4C14-9FF1-FEA24F41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C7BB7-C58F-4DB0-B41D-90EA33A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75E4D-2632-4261-8FE6-CB08541A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47A6-4C30-4782-9BED-EFF4366A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662B-047D-480B-B424-43F38117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062F4-46F1-4C25-A81B-BCA2C1C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EA84-67C1-4617-8DF1-CB4C1660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A5980-DC38-46A8-8E9E-94382EAD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550D-9981-4322-A7FA-17038D4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DC71-6D5B-4CF3-A9D0-20628F14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62E4-E1A8-4322-9DED-BB8F224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E06D-DE2A-4E5C-B08D-EC2CA3C8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11C72-087C-4415-9915-C1F301A2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89ED-9D3C-4DA1-A176-140A0896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92AF-5470-4690-A560-6BF30F8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2BAAB-0241-406C-A2E4-0584915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B497-C522-4693-85FB-0900F8EB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AE844-08F0-43E0-AB00-BD2222131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700F-A621-457A-ACBE-37AC52C1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D7653-9DD8-4002-861A-12E78599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ED96-CF9A-4B65-AE48-3823C58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10C0-E96D-4F7B-BF9E-024448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DE22F-3C48-4041-937F-0D8F6A10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1DFF-FC93-4E27-AC38-8478F2AC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1154-68BE-47CF-8BDF-7DF72DF65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85A2-2732-4A63-9660-D23BEE467CF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4B74-3E87-48EA-A101-10100A04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1C59-978B-4D14-B6B3-81A92C2F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2E0-04B8-436B-AEE6-9E8D7D7714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826ED66E-C3DC-4EF2-A907-DCBB7D75D2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1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472994-1C63-4E16-8876-175E2BAB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9" y="2488096"/>
            <a:ext cx="8741387" cy="1243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Bài 14: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</a:t>
            </a:r>
            <a:r>
              <a:rPr lang="en-US" b="1" dirty="0" err="1"/>
              <a:t>xung</a:t>
            </a:r>
            <a:endParaRPr lang="en-US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5F9E57-FAF6-420A-9655-F64311B5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972" y="3731680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56446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033CB-13E3-4610-9C4C-67E1D4C4EA65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Sơ đồ chân xuất xung PWM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9F30CBE-03E3-4F47-865C-13BC7512ED65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2DFE95-C4BF-461A-A181-98049CA79A31}"/>
              </a:ext>
            </a:extLst>
          </p:cNvPr>
          <p:cNvSpPr txBox="1">
            <a:spLocks/>
          </p:cNvSpPr>
          <p:nvPr/>
        </p:nvSpPr>
        <p:spPr>
          <a:xfrm>
            <a:off x="1219200" y="1505386"/>
            <a:ext cx="4585248" cy="4930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PIC16F887 có 2 khối CCP chuyên dụng để xuất xung PWM</a:t>
            </a:r>
          </a:p>
          <a:p>
            <a:r>
              <a:rPr lang="vi-VN" sz="2400" dirty="0"/>
              <a:t>Xung PWM được vi điều khiển đưa ra thông qua:</a:t>
            </a:r>
          </a:p>
          <a:p>
            <a:pPr marL="742950" lvl="1" indent="-285750"/>
            <a:r>
              <a:rPr lang="vi-VN" sz="2000" dirty="0"/>
              <a:t>Chân </a:t>
            </a:r>
            <a:r>
              <a:rPr lang="vi-VN" sz="2000" b="1" dirty="0"/>
              <a:t>RC2/P1A/CCP1</a:t>
            </a:r>
            <a:r>
              <a:rPr lang="vi-VN" sz="2000" dirty="0"/>
              <a:t> nếu dùng khối CCP1 </a:t>
            </a:r>
          </a:p>
          <a:p>
            <a:pPr marL="742950" lvl="1" indent="-285750"/>
            <a:r>
              <a:rPr lang="vi-VN" sz="2000" dirty="0"/>
              <a:t>Chân </a:t>
            </a:r>
            <a:r>
              <a:rPr lang="vi-VN" sz="2000" b="1" dirty="0"/>
              <a:t>RC1/T1OSI/CCP2 </a:t>
            </a:r>
            <a:r>
              <a:rPr lang="vi-VN" sz="2000" dirty="0"/>
              <a:t>nếu dùng khối CCP2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2B127-B4D0-4B96-A83B-102BEDBD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93" y="1407226"/>
            <a:ext cx="6404307" cy="457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2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742A91-BD70-4177-9298-F4B77FC03820}"/>
              </a:ext>
            </a:extLst>
          </p:cNvPr>
          <p:cNvSpPr txBox="1">
            <a:spLocks/>
          </p:cNvSpPr>
          <p:nvPr/>
        </p:nvSpPr>
        <p:spPr>
          <a:xfrm>
            <a:off x="977900" y="56239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/>
              <a:t>Khối</a:t>
            </a:r>
            <a:r>
              <a:rPr lang="en-US" b="1" spc="-70" dirty="0"/>
              <a:t> CCP trong PIC16F887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EB3F9DA-3101-4E04-9676-7DC6E95A6EE4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EA3032B-4B12-4AF5-82C6-347103F7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9" y="1097926"/>
            <a:ext cx="4481541" cy="5498825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9113B3-3F76-4467-8577-626E96B02771}"/>
              </a:ext>
            </a:extLst>
          </p:cNvPr>
          <p:cNvSpPr/>
          <p:nvPr/>
        </p:nvSpPr>
        <p:spPr>
          <a:xfrm>
            <a:off x="6474163" y="1517715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PIC16F887 có module Capture/ Compare/PWM (CCP) </a:t>
            </a:r>
            <a:r>
              <a:rPr lang="en-US" sz="2000" dirty="0" err="1"/>
              <a:t>đặc</a:t>
            </a:r>
            <a:r>
              <a:rPr lang="en-US" sz="2000" dirty="0"/>
              <a:t> biệt chuyên dùng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PWM.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timer 2 </a:t>
            </a:r>
            <a:r>
              <a:rPr lang="en-US" sz="2000" dirty="0" err="1"/>
              <a:t>cho</a:t>
            </a:r>
            <a:r>
              <a:rPr lang="en-US" sz="2000" dirty="0"/>
              <a:t> việc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xung</a:t>
            </a:r>
            <a:r>
              <a:rPr lang="en-US" sz="2000" dirty="0"/>
              <a:t> PWM. Và khi timer 2 ở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này thì </a:t>
            </a:r>
            <a:r>
              <a:rPr lang="en-US" sz="2000" dirty="0" err="1"/>
              <a:t>sẽ</a:t>
            </a:r>
            <a:r>
              <a:rPr lang="en-US" sz="2000" dirty="0"/>
              <a:t> không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hoặc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nữa.</a:t>
            </a:r>
            <a:endParaRPr lang="vi-V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000" dirty="0"/>
              <a:t>Các thanh ghi cần lưu ý: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000" dirty="0"/>
              <a:t>CCPxCON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000" dirty="0"/>
              <a:t>T2CON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000" dirty="0"/>
              <a:t>PR2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2000" dirty="0"/>
              <a:t>CCPRxL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7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64542FB-4558-4A5F-BF2F-67A2AF775CC7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290DC-E7C0-434A-ACA8-AFED734A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88" y="1378475"/>
            <a:ext cx="9284983" cy="1269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7D4990-27F2-4A1B-9F63-D94B160A1BC2}"/>
              </a:ext>
            </a:extLst>
          </p:cNvPr>
          <p:cNvSpPr txBox="1"/>
          <p:nvPr/>
        </p:nvSpPr>
        <p:spPr>
          <a:xfrm>
            <a:off x="1823188" y="2917524"/>
            <a:ext cx="10075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Bit 7-6 (P1M1-P1M0): Bit chọn output PWM</a:t>
            </a:r>
          </a:p>
          <a:p>
            <a:r>
              <a:rPr lang="vi-VN" dirty="0"/>
              <a:t>	00: </a:t>
            </a:r>
            <a:r>
              <a:rPr lang="en-US" dirty="0"/>
              <a:t>single output, chân P1A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P1B,P1C,P1D là các chân I/O</a:t>
            </a:r>
          </a:p>
          <a:p>
            <a:r>
              <a:rPr lang="en-US" dirty="0"/>
              <a:t>	01: </a:t>
            </a:r>
            <a:endParaRPr lang="vi-VN" dirty="0"/>
          </a:p>
          <a:p>
            <a:r>
              <a:rPr lang="vi-VN" dirty="0"/>
              <a:t>Bit 5-4: 2 bit cuối của duty cycle</a:t>
            </a:r>
          </a:p>
          <a:p>
            <a:r>
              <a:rPr lang="vi-VN" dirty="0"/>
              <a:t>Bit3-0 (CCP1M3-CCP1M0): Bit chọn chế độ khối CCP</a:t>
            </a:r>
          </a:p>
          <a:p>
            <a:r>
              <a:rPr lang="vi-VN" dirty="0"/>
              <a:t>	0000: Tắt khối CCP</a:t>
            </a:r>
          </a:p>
          <a:p>
            <a:r>
              <a:rPr lang="vi-VN" dirty="0"/>
              <a:t>	1100: Chế độ PWM, P1A,P1C tích cực mức cao, P1B, P1D tích cực mức cao</a:t>
            </a:r>
          </a:p>
          <a:p>
            <a:pPr lvl="2"/>
            <a:r>
              <a:rPr lang="vi-VN" dirty="0"/>
              <a:t>1101: Chế độ PWM, P1A,P1C tích cực mức cao, P1B, P1D tích cực mức thấp</a:t>
            </a:r>
          </a:p>
          <a:p>
            <a:pPr lvl="2"/>
            <a:r>
              <a:rPr lang="vi-VN" dirty="0"/>
              <a:t>1110: Chế độ PWM, P1A,P1C tích cực mức th, P1B, P1D tích cực mức cao</a:t>
            </a:r>
          </a:p>
          <a:p>
            <a:pPr lvl="2"/>
            <a:r>
              <a:rPr lang="vi-VN" dirty="0"/>
              <a:t>1111: Chế độ PWM, P1A,P1C tích cực mức thấp, P1B, P1D tích cực mức thấp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83CD4A-0DDE-40DA-8012-34C01E803327}"/>
              </a:ext>
            </a:extLst>
          </p:cNvPr>
          <p:cNvSpPr txBox="1">
            <a:spLocks/>
          </p:cNvSpPr>
          <p:nvPr/>
        </p:nvSpPr>
        <p:spPr>
          <a:xfrm>
            <a:off x="858630" y="62634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>
                <a:latin typeface="Trebuchet MS" panose="020B0603020202020204" pitchFamily="34" charset="0"/>
              </a:rPr>
              <a:t>Thanh </a:t>
            </a:r>
            <a:r>
              <a:rPr lang="en-US" b="1" spc="-70" dirty="0" err="1">
                <a:latin typeface="Trebuchet MS" panose="020B0603020202020204" pitchFamily="34" charset="0"/>
              </a:rPr>
              <a:t>ghi</a:t>
            </a:r>
            <a:r>
              <a:rPr lang="en-US" b="1" spc="-70" dirty="0">
                <a:latin typeface="Trebuchet MS" panose="020B0603020202020204" pitchFamily="34" charset="0"/>
              </a:rPr>
              <a:t> CCP1CON</a:t>
            </a:r>
          </a:p>
        </p:txBody>
      </p:sp>
    </p:spTree>
    <p:extLst>
      <p:ext uri="{BB962C8B-B14F-4D97-AF65-F5344CB8AC3E}">
        <p14:creationId xmlns:p14="http://schemas.microsoft.com/office/powerpoint/2010/main" val="308974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9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42C7-63E3-470C-9E2D-4CF88395EE5C}"/>
              </a:ext>
            </a:extLst>
          </p:cNvPr>
          <p:cNvSpPr txBox="1">
            <a:spLocks/>
          </p:cNvSpPr>
          <p:nvPr/>
        </p:nvSpPr>
        <p:spPr>
          <a:xfrm>
            <a:off x="2786799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Lý thuyết về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</a:t>
            </a:r>
            <a:r>
              <a:rPr lang="en-US" b="1" dirty="0" err="1"/>
              <a:t>xung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B0ADDC-0565-431D-941E-85175681F929}"/>
              </a:ext>
            </a:extLst>
          </p:cNvPr>
          <p:cNvSpPr txBox="1">
            <a:spLocks/>
          </p:cNvSpPr>
          <p:nvPr/>
        </p:nvSpPr>
        <p:spPr>
          <a:xfrm>
            <a:off x="960423" y="51642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/>
              <a:t>Điều</a:t>
            </a:r>
            <a:r>
              <a:rPr lang="en-US" b="1" spc="-70" dirty="0"/>
              <a:t> </a:t>
            </a:r>
            <a:r>
              <a:rPr lang="en-US" b="1" spc="-70" dirty="0" err="1"/>
              <a:t>chế</a:t>
            </a:r>
            <a:r>
              <a:rPr lang="en-US" b="1" spc="-70" dirty="0"/>
              <a:t> </a:t>
            </a:r>
            <a:r>
              <a:rPr lang="en-US" b="1" spc="-70" dirty="0" err="1"/>
              <a:t>độ</a:t>
            </a:r>
            <a:r>
              <a:rPr lang="en-US" b="1" spc="-70" dirty="0"/>
              <a:t> </a:t>
            </a:r>
            <a:r>
              <a:rPr lang="en-US" b="1" spc="-70" dirty="0" err="1"/>
              <a:t>rộng</a:t>
            </a:r>
            <a:r>
              <a:rPr lang="en-US" b="1" spc="-70" dirty="0"/>
              <a:t> </a:t>
            </a:r>
            <a:r>
              <a:rPr lang="en-US" b="1" spc="-70" dirty="0" err="1"/>
              <a:t>xung</a:t>
            </a:r>
            <a:endParaRPr lang="en-US" b="1" spc="-7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D86CF2A-FC20-40DA-AD94-BDC480D1B5F8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BE49C-D152-488B-A629-446A3AD2A17B}"/>
              </a:ext>
            </a:extLst>
          </p:cNvPr>
          <p:cNvSpPr/>
          <p:nvPr/>
        </p:nvSpPr>
        <p:spPr>
          <a:xfrm>
            <a:off x="1476363" y="1515879"/>
            <a:ext cx="10182221" cy="18096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chế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rộng</a:t>
            </a:r>
            <a:r>
              <a:rPr lang="en-US" sz="1900" dirty="0"/>
              <a:t> </a:t>
            </a:r>
            <a:r>
              <a:rPr lang="en-US" sz="1900" dirty="0" err="1"/>
              <a:t>xung</a:t>
            </a:r>
            <a:r>
              <a:rPr lang="en-US" sz="1900" dirty="0"/>
              <a:t> (Pulse Width Modulation - PWM) là </a:t>
            </a:r>
            <a:r>
              <a:rPr lang="en-US" sz="1900" dirty="0" err="1"/>
              <a:t>phương</a:t>
            </a:r>
            <a:r>
              <a:rPr lang="en-US" sz="1900" dirty="0"/>
              <a:t> pháp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chỉnh</a:t>
            </a:r>
            <a:r>
              <a:rPr lang="en-US" sz="1900" dirty="0"/>
              <a:t> </a:t>
            </a:r>
            <a:r>
              <a:rPr lang="en-US" sz="1900" dirty="0" err="1"/>
              <a:t>giá</a:t>
            </a:r>
            <a:r>
              <a:rPr lang="en-US" sz="1900" dirty="0"/>
              <a:t> </a:t>
            </a:r>
            <a:r>
              <a:rPr lang="en-US" sz="1900" dirty="0" err="1"/>
              <a:t>trị</a:t>
            </a:r>
            <a:r>
              <a:rPr lang="en-US" sz="1900" dirty="0"/>
              <a:t> điện </a:t>
            </a:r>
            <a:r>
              <a:rPr lang="en-US" sz="1900" dirty="0" err="1"/>
              <a:t>áp</a:t>
            </a:r>
            <a:r>
              <a:rPr lang="en-US" sz="1900" dirty="0"/>
              <a:t> </a:t>
            </a:r>
            <a:r>
              <a:rPr lang="en-US" sz="1900" dirty="0" err="1"/>
              <a:t>trung</a:t>
            </a:r>
            <a:r>
              <a:rPr lang="en-US" sz="1900" dirty="0"/>
              <a:t> </a:t>
            </a:r>
            <a:r>
              <a:rPr lang="en-US" sz="1900" dirty="0" err="1"/>
              <a:t>bình</a:t>
            </a:r>
            <a:r>
              <a:rPr lang="en-US" sz="1900" dirty="0"/>
              <a:t> ra </a:t>
            </a:r>
            <a:r>
              <a:rPr lang="en-US" sz="1900" dirty="0" err="1"/>
              <a:t>tải</a:t>
            </a:r>
            <a:r>
              <a:rPr lang="en-US" sz="19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PWM </a:t>
            </a:r>
            <a:r>
              <a:rPr lang="en-US" sz="1900" dirty="0" err="1"/>
              <a:t>thường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dùng trong các mạch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khiển</a:t>
            </a:r>
            <a:r>
              <a:rPr lang="en-US" sz="1900" dirty="0"/>
              <a:t> như là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khiển</a:t>
            </a:r>
            <a:r>
              <a:rPr lang="en-US" sz="1900" dirty="0"/>
              <a:t> </a:t>
            </a:r>
            <a:r>
              <a:rPr lang="en-US" sz="1900" dirty="0" err="1"/>
              <a:t>tốc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ađộng</a:t>
            </a:r>
            <a:r>
              <a:rPr lang="en-US" sz="1900" dirty="0"/>
              <a:t> </a:t>
            </a:r>
            <a:r>
              <a:rPr lang="en-US" sz="1900" dirty="0" err="1"/>
              <a:t>cơ</a:t>
            </a:r>
            <a:r>
              <a:rPr lang="en-US" sz="1900" dirty="0"/>
              <a:t>, các </a:t>
            </a:r>
            <a:r>
              <a:rPr lang="en-US" sz="1900" dirty="0" err="1"/>
              <a:t>bộ</a:t>
            </a:r>
            <a:r>
              <a:rPr lang="en-US" sz="1900" dirty="0"/>
              <a:t> </a:t>
            </a:r>
            <a:r>
              <a:rPr lang="en-US" sz="1900" dirty="0" err="1"/>
              <a:t>xung</a:t>
            </a:r>
            <a:r>
              <a:rPr lang="en-US" sz="1900" dirty="0"/>
              <a:t> </a:t>
            </a:r>
            <a:r>
              <a:rPr lang="en-US" sz="1900" dirty="0" err="1"/>
              <a:t>áp</a:t>
            </a:r>
            <a:r>
              <a:rPr lang="en-US" sz="1900" dirty="0"/>
              <a:t>,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áp</a:t>
            </a:r>
            <a:r>
              <a:rPr lang="en-US" sz="1900" dirty="0"/>
              <a:t>,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khiển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sáng </a:t>
            </a:r>
            <a:r>
              <a:rPr lang="en-US" sz="1900" dirty="0" err="1"/>
              <a:t>đèn</a:t>
            </a:r>
            <a:r>
              <a:rPr lang="en-US" sz="1900" dirty="0"/>
              <a:t>,…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Ngoài </a:t>
            </a:r>
            <a:r>
              <a:rPr lang="en-US" sz="1900" dirty="0" err="1"/>
              <a:t>lĩnh</a:t>
            </a:r>
            <a:r>
              <a:rPr lang="en-US" sz="1900" dirty="0"/>
              <a:t> </a:t>
            </a:r>
            <a:r>
              <a:rPr lang="en-US" sz="1900" dirty="0" err="1"/>
              <a:t>vực</a:t>
            </a:r>
            <a:r>
              <a:rPr lang="en-US" sz="1900" dirty="0"/>
              <a:t>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khiển</a:t>
            </a:r>
            <a:r>
              <a:rPr lang="en-US" sz="1900" dirty="0"/>
              <a:t> hay </a:t>
            </a:r>
            <a:r>
              <a:rPr lang="en-US" sz="1900" dirty="0" err="1"/>
              <a:t>ổn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tải</a:t>
            </a:r>
            <a:r>
              <a:rPr lang="en-US" sz="1900" dirty="0"/>
              <a:t> thì PWM còn </a:t>
            </a:r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gia</a:t>
            </a:r>
            <a:r>
              <a:rPr lang="en-US" sz="1900" dirty="0"/>
              <a:t> và </a:t>
            </a:r>
            <a:r>
              <a:rPr lang="en-US" sz="1900" dirty="0" err="1"/>
              <a:t>điều</a:t>
            </a:r>
            <a:r>
              <a:rPr lang="en-US" sz="1900" dirty="0"/>
              <a:t> </a:t>
            </a:r>
            <a:r>
              <a:rPr lang="en-US" sz="1900" dirty="0" err="1"/>
              <a:t>chế</a:t>
            </a:r>
            <a:r>
              <a:rPr lang="en-US" sz="1900" dirty="0"/>
              <a:t> các mạch </a:t>
            </a:r>
            <a:r>
              <a:rPr lang="en-US" sz="1900" dirty="0" err="1"/>
              <a:t>nguồn</a:t>
            </a:r>
            <a:r>
              <a:rPr lang="en-US" sz="1900" dirty="0"/>
              <a:t> như : boot, buck, nghịch </a:t>
            </a:r>
            <a:r>
              <a:rPr lang="en-US" sz="1900" dirty="0" err="1"/>
              <a:t>lưu</a:t>
            </a:r>
            <a:r>
              <a:rPr lang="en-US" sz="1900" dirty="0"/>
              <a:t> 1 </a:t>
            </a:r>
            <a:r>
              <a:rPr lang="en-US" sz="1900" dirty="0" err="1"/>
              <a:t>pha</a:t>
            </a:r>
            <a:r>
              <a:rPr lang="en-US" sz="1900" dirty="0"/>
              <a:t> và 3 </a:t>
            </a:r>
            <a:r>
              <a:rPr lang="en-US" sz="1900" dirty="0" err="1"/>
              <a:t>pha</a:t>
            </a:r>
            <a:r>
              <a:rPr lang="en-US" sz="1900" dirty="0"/>
              <a:t>…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900" b="0" i="0" dirty="0">
              <a:effectLst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EDAD1C4-87F2-469D-8834-E4B48315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28" y="3377452"/>
            <a:ext cx="6035889" cy="3480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0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6C427-E35A-46F8-BEE4-D3C49CBA578F}"/>
              </a:ext>
            </a:extLst>
          </p:cNvPr>
          <p:cNvSpPr txBox="1">
            <a:spLocks/>
          </p:cNvSpPr>
          <p:nvPr/>
        </p:nvSpPr>
        <p:spPr>
          <a:xfrm>
            <a:off x="937638" y="54858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/>
              <a:t>Điều</a:t>
            </a:r>
            <a:r>
              <a:rPr lang="en-US" b="1" spc="-70" dirty="0"/>
              <a:t> </a:t>
            </a:r>
            <a:r>
              <a:rPr lang="en-US" b="1" spc="-70" dirty="0" err="1"/>
              <a:t>chế</a:t>
            </a:r>
            <a:r>
              <a:rPr lang="en-US" b="1" spc="-70" dirty="0"/>
              <a:t> </a:t>
            </a:r>
            <a:r>
              <a:rPr lang="en-US" b="1" spc="-70" dirty="0" err="1"/>
              <a:t>độ</a:t>
            </a:r>
            <a:r>
              <a:rPr lang="en-US" b="1" spc="-70" dirty="0"/>
              <a:t> </a:t>
            </a:r>
            <a:r>
              <a:rPr lang="en-US" b="1" spc="-70" dirty="0" err="1"/>
              <a:t>rộng</a:t>
            </a:r>
            <a:r>
              <a:rPr lang="en-US" b="1" spc="-70" dirty="0"/>
              <a:t> </a:t>
            </a:r>
            <a:r>
              <a:rPr lang="en-US" b="1" spc="-70" dirty="0" err="1"/>
              <a:t>xung</a:t>
            </a:r>
            <a:endParaRPr lang="en-US" b="1" spc="-7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3073BC6-4D99-4EC4-BF62-C6FD597F24C1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E7E476-A333-497E-9841-37A2B16A9B12}"/>
                  </a:ext>
                </a:extLst>
              </p:cNvPr>
              <p:cNvSpPr/>
              <p:nvPr/>
            </p:nvSpPr>
            <p:spPr>
              <a:xfrm>
                <a:off x="6544688" y="1511430"/>
                <a:ext cx="5184437" cy="4484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</a:pPr>
                <a:r>
                  <a:rPr lang="en-US" sz="2000" dirty="0">
                    <a:solidFill>
                      <a:schemeClr val="tx1"/>
                    </a:solidFill>
                  </a:rPr>
                  <a:t>PWM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đặc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trưng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bởi</a:t>
                </a:r>
                <a:r>
                  <a:rPr lang="en-US" sz="2000" dirty="0">
                    <a:solidFill>
                      <a:schemeClr val="tx1"/>
                    </a:solidFill>
                  </a:rPr>
                  <a:t> các thông số: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Period: Chu kỳ T của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xung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Pulse width: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tín hiệu 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mức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cao</a:t>
                </a:r>
                <a:r>
                  <a:rPr lang="en-US" sz="2000" dirty="0">
                    <a:solidFill>
                      <a:schemeClr val="tx1"/>
                    </a:solidFill>
                  </a:rPr>
                  <a:t> trong 1 chu kỳ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Duty cycle: là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tỷ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lệ</a:t>
                </a:r>
                <a:r>
                  <a:rPr lang="en-US" sz="2000" dirty="0">
                    <a:solidFill>
                      <a:schemeClr val="tx1"/>
                    </a:solidFill>
                  </a:rPr>
                  <a:t> phần trăm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mức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cao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𝑑𝑢𝑡𝑦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Điện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trung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sz="2000" dirty="0">
                    <a:solidFill>
                      <a:schemeClr val="tx1"/>
                    </a:solidFill>
                  </a:rPr>
                  <a:t> ra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tải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𝑑𝑢𝑡𝑦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𝑑𝑢𝑡𝑦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E7E476-A333-497E-9841-37A2B16A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88" y="1511430"/>
                <a:ext cx="5184437" cy="4484538"/>
              </a:xfrm>
              <a:prstGeom prst="rect">
                <a:avLst/>
              </a:prstGeom>
              <a:blipFill>
                <a:blip r:embed="rId2"/>
                <a:stretch>
                  <a:fillRect l="-1294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EF987F-489B-4C95-AFBB-944F3FDE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72" y="1511430"/>
            <a:ext cx="4730145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95411-936D-434E-8F6B-FC7AADDF9673}"/>
              </a:ext>
            </a:extLst>
          </p:cNvPr>
          <p:cNvSpPr txBox="1">
            <a:spLocks/>
          </p:cNvSpPr>
          <p:nvPr/>
        </p:nvSpPr>
        <p:spPr>
          <a:xfrm>
            <a:off x="2707287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II. Timer 2 trong PIC16F887</a:t>
            </a:r>
          </a:p>
        </p:txBody>
      </p:sp>
    </p:spTree>
    <p:extLst>
      <p:ext uri="{BB962C8B-B14F-4D97-AF65-F5344CB8AC3E}">
        <p14:creationId xmlns:p14="http://schemas.microsoft.com/office/powerpoint/2010/main" val="248516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BB208FC-DEC5-44C9-9EB4-161FBE333509}"/>
              </a:ext>
            </a:extLst>
          </p:cNvPr>
          <p:cNvSpPr txBox="1">
            <a:spLocks/>
          </p:cNvSpPr>
          <p:nvPr/>
        </p:nvSpPr>
        <p:spPr>
          <a:xfrm>
            <a:off x="855317" y="544927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 2 trong PIC16F887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B3DA2D-A347-4134-B657-5CA03329A9BE}"/>
              </a:ext>
            </a:extLst>
          </p:cNvPr>
          <p:cNvSpPr txBox="1">
            <a:spLocks/>
          </p:cNvSpPr>
          <p:nvPr/>
        </p:nvSpPr>
        <p:spPr>
          <a:xfrm>
            <a:off x="1219200" y="1514231"/>
            <a:ext cx="10807691" cy="1914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à 1 bộ timer 8 bit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ó cả bộ chia trước và bộ chia sau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hỉ có 1 nguồn xung là xung nội</a:t>
            </a:r>
          </a:p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Có phát hiện ngắt tràn khi TMR2 trùng với giá trị thanh ghi PR2</a:t>
            </a:r>
          </a:p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Timer 2 có các chế độ: timer/ counter, điều chế xung PWM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5253B68-80CF-4581-AF0B-570985F2A027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457A5AF-D63E-4B3B-9158-14D32CE7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40" y="3429000"/>
            <a:ext cx="842696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A4FAD-05D6-4D28-ABCB-1342DEE6BDF4}"/>
              </a:ext>
            </a:extLst>
          </p:cNvPr>
          <p:cNvSpPr txBox="1">
            <a:spLocks/>
          </p:cNvSpPr>
          <p:nvPr/>
        </p:nvSpPr>
        <p:spPr>
          <a:xfrm>
            <a:off x="881822" y="556177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Thanh </a:t>
            </a:r>
            <a:r>
              <a:rPr lang="en-US" b="1" dirty="0" err="1"/>
              <a:t>ghi</a:t>
            </a:r>
            <a:r>
              <a:rPr lang="en-US" b="1" dirty="0"/>
              <a:t> TMR2 và PR2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EFCA8DC-D3AB-486E-85C9-796B45361866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0867-7998-4EB4-A619-539CB8537DE2}"/>
              </a:ext>
            </a:extLst>
          </p:cNvPr>
          <p:cNvSpPr txBox="1"/>
          <p:nvPr/>
        </p:nvSpPr>
        <p:spPr>
          <a:xfrm>
            <a:off x="1456646" y="1647635"/>
            <a:ext cx="1031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TMR2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của timer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PR2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timer 2 thực hiện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và reset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CACE74EF-CC35-43B2-B8BE-20DB8CB6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81" y="2627305"/>
            <a:ext cx="8395919" cy="352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74CEE-22B4-4B9E-A0C5-4F85E9C4DA82}"/>
              </a:ext>
            </a:extLst>
          </p:cNvPr>
          <p:cNvSpPr txBox="1">
            <a:spLocks/>
          </p:cNvSpPr>
          <p:nvPr/>
        </p:nvSpPr>
        <p:spPr>
          <a:xfrm>
            <a:off x="488950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Thanh </a:t>
            </a:r>
            <a:r>
              <a:rPr lang="en-US" b="1" dirty="0" err="1"/>
              <a:t>ghi</a:t>
            </a:r>
            <a:r>
              <a:rPr lang="en-US" b="1" dirty="0"/>
              <a:t> T2CON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770D05-E95D-4672-8F30-01D59428965C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4CC2B-0B7A-49CF-97C3-F26CA146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58" y="1537538"/>
            <a:ext cx="9611683" cy="1317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217F02-2229-4153-AF80-D9C2E7D4CB4D}"/>
              </a:ext>
            </a:extLst>
          </p:cNvPr>
          <p:cNvSpPr/>
          <p:nvPr/>
        </p:nvSpPr>
        <p:spPr>
          <a:xfrm>
            <a:off x="1807658" y="2986881"/>
            <a:ext cx="9611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6-3: TOUTPS3:TOUTPS0 – các bit chọn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timer 2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0000 là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0001 là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1111 là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1:16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Bit 2: Bit cho phép timer 2 (TMR2ON)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TMR2ON = 1: cho phép timer 2 đếm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TMR2ON = 0: timer 2 ngừng đếm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Bit 1-0: Bit lựa chọn hệ số chia trước cho timer 2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Tổ hợp: 00 là tỷ lệ 1:1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      01 là tỷ lệ 1:4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      1x là tỷ lệ 1:16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503B0-D8F3-4DF7-A6B7-C41A87270943}"/>
              </a:ext>
            </a:extLst>
          </p:cNvPr>
          <p:cNvSpPr txBox="1">
            <a:spLocks/>
          </p:cNvSpPr>
          <p:nvPr/>
        </p:nvSpPr>
        <p:spPr>
          <a:xfrm>
            <a:off x="2934098" y="2999472"/>
            <a:ext cx="6899011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rebuchet MS" panose="020B0603020202020204" pitchFamily="34" charset="0"/>
              </a:rPr>
              <a:t>III. </a:t>
            </a:r>
            <a:r>
              <a:rPr lang="vi-VN" sz="4800" b="1" dirty="0"/>
              <a:t>Điều chế độ rộng xung </a:t>
            </a:r>
            <a:r>
              <a:rPr lang="en-US" sz="4800" b="1" dirty="0">
                <a:latin typeface="Trebuchet MS" panose="020B0603020202020204" pitchFamily="34" charset="0"/>
              </a:rPr>
              <a:t>trong PIC16F887</a:t>
            </a:r>
          </a:p>
        </p:txBody>
      </p:sp>
    </p:spTree>
    <p:extLst>
      <p:ext uri="{BB962C8B-B14F-4D97-AF65-F5344CB8AC3E}">
        <p14:creationId xmlns:p14="http://schemas.microsoft.com/office/powerpoint/2010/main" val="119652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Trebuchet MS</vt:lpstr>
      <vt:lpstr>Office Theme</vt:lpstr>
      <vt:lpstr>Bài 14: Điều chế độ rộng xung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14: Điều chế độ rộng xung</dc:title>
  <dc:creator>Tran Tuan Anh 20172949</dc:creator>
  <cp:lastModifiedBy>Tran Tuan Anh 20172949</cp:lastModifiedBy>
  <cp:revision>4</cp:revision>
  <dcterms:created xsi:type="dcterms:W3CDTF">2021-03-20T08:53:26Z</dcterms:created>
  <dcterms:modified xsi:type="dcterms:W3CDTF">2021-03-20T09:36:30Z</dcterms:modified>
</cp:coreProperties>
</file>