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93" r:id="rId2"/>
    <p:sldId id="394" r:id="rId3"/>
    <p:sldId id="395" r:id="rId4"/>
    <p:sldId id="396" r:id="rId5"/>
    <p:sldId id="397" r:id="rId6"/>
    <p:sldId id="398" r:id="rId7"/>
    <p:sldId id="399" r:id="rId8"/>
    <p:sldId id="400" r:id="rId9"/>
    <p:sldId id="401" r:id="rId10"/>
    <p:sldId id="402" r:id="rId11"/>
    <p:sldId id="403" r:id="rId12"/>
    <p:sldId id="409" r:id="rId13"/>
    <p:sldId id="424" r:id="rId14"/>
    <p:sldId id="425" r:id="rId15"/>
    <p:sldId id="410" r:id="rId16"/>
    <p:sldId id="411" r:id="rId17"/>
    <p:sldId id="426" r:id="rId18"/>
    <p:sldId id="412" r:id="rId19"/>
    <p:sldId id="413" r:id="rId20"/>
    <p:sldId id="416" r:id="rId21"/>
    <p:sldId id="414" r:id="rId22"/>
    <p:sldId id="415" r:id="rId23"/>
    <p:sldId id="417" r:id="rId24"/>
    <p:sldId id="418" r:id="rId25"/>
    <p:sldId id="419" r:id="rId26"/>
    <p:sldId id="420" r:id="rId27"/>
    <p:sldId id="421" r:id="rId28"/>
    <p:sldId id="422" r:id="rId29"/>
    <p:sldId id="42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038" autoAdjust="0"/>
  </p:normalViewPr>
  <p:slideViewPr>
    <p:cSldViewPr snapToGrid="0">
      <p:cViewPr varScale="1">
        <p:scale>
          <a:sx n="77" d="100"/>
          <a:sy n="77" d="100"/>
        </p:scale>
        <p:origin x="1914" y="126"/>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EE840-167A-4171-913E-116623CF8DF2}" type="doc">
      <dgm:prSet loTypeId="urn:microsoft.com/office/officeart/2005/8/layout/bProcess3" loCatId="process" qsTypeId="urn:microsoft.com/office/officeart/2005/8/quickstyle/3d2" qsCatId="3D" csTypeId="urn:microsoft.com/office/officeart/2005/8/colors/accent1_2" csCatId="accent1" phldr="1"/>
      <dgm:spPr/>
      <dgm:t>
        <a:bodyPr/>
        <a:lstStyle/>
        <a:p>
          <a:endParaRPr lang="en-US"/>
        </a:p>
      </dgm:t>
    </dgm:pt>
    <dgm:pt modelId="{3C586773-BD5A-471D-8647-D9F227ABF5C7}">
      <dgm:prSet/>
      <dgm:spPr/>
      <dgm:t>
        <a:bodyPr/>
        <a:lstStyle/>
        <a:p>
          <a:r>
            <a:rPr lang="en-US" dirty="0"/>
            <a:t>1. </a:t>
          </a:r>
          <a:r>
            <a:rPr lang="en-US" dirty="0" err="1"/>
            <a:t>Khởi</a:t>
          </a:r>
          <a:r>
            <a:rPr lang="en-US" dirty="0"/>
            <a:t> </a:t>
          </a:r>
          <a:r>
            <a:rPr lang="en-US" dirty="0" err="1"/>
            <a:t>tạo</a:t>
          </a:r>
          <a:r>
            <a:rPr lang="en-US" dirty="0"/>
            <a:t> </a:t>
          </a:r>
          <a:r>
            <a:rPr lang="en-US" dirty="0" err="1"/>
            <a:t>Tốc</a:t>
          </a:r>
          <a:r>
            <a:rPr lang="en-US" dirty="0"/>
            <a:t> </a:t>
          </a:r>
          <a:r>
            <a:rPr lang="en-US" dirty="0" err="1"/>
            <a:t>độ</a:t>
          </a:r>
          <a:r>
            <a:rPr lang="en-US" dirty="0"/>
            <a:t> Baud bằng cách đưa </a:t>
          </a:r>
          <a:r>
            <a:rPr lang="en-US" dirty="0" err="1"/>
            <a:t>một</a:t>
          </a:r>
          <a:r>
            <a:rPr lang="en-US" dirty="0"/>
            <a:t> </a:t>
          </a:r>
          <a:r>
            <a:rPr lang="en-US" dirty="0" err="1"/>
            <a:t>giá</a:t>
          </a:r>
          <a:r>
            <a:rPr lang="en-US" dirty="0"/>
            <a:t> </a:t>
          </a:r>
          <a:r>
            <a:rPr lang="en-US" dirty="0" err="1"/>
            <a:t>trị</a:t>
          </a:r>
          <a:r>
            <a:rPr lang="en-US" dirty="0"/>
            <a:t> vào </a:t>
          </a:r>
          <a:r>
            <a:rPr lang="en-US" dirty="0" err="1"/>
            <a:t>thanh</a:t>
          </a:r>
          <a:r>
            <a:rPr lang="en-US" dirty="0"/>
            <a:t> </a:t>
          </a:r>
          <a:r>
            <a:rPr lang="en-US" dirty="0" err="1"/>
            <a:t>ghi</a:t>
          </a:r>
          <a:r>
            <a:rPr lang="en-US" dirty="0"/>
            <a:t> SPBRG.</a:t>
          </a:r>
        </a:p>
      </dgm:t>
    </dgm:pt>
    <dgm:pt modelId="{3EA2E8B3-CFED-47E3-AFCD-D72531E33A5E}" type="parTrans" cxnId="{7727D34F-D765-4B74-BF2C-FD8083093A76}">
      <dgm:prSet/>
      <dgm:spPr/>
      <dgm:t>
        <a:bodyPr/>
        <a:lstStyle/>
        <a:p>
          <a:endParaRPr lang="en-US"/>
        </a:p>
      </dgm:t>
    </dgm:pt>
    <dgm:pt modelId="{836C1779-9A55-4DE2-8E21-43568198E82D}" type="sibTrans" cxnId="{7727D34F-D765-4B74-BF2C-FD8083093A76}">
      <dgm:prSet/>
      <dgm:spPr/>
      <dgm:t>
        <a:bodyPr/>
        <a:lstStyle/>
        <a:p>
          <a:endParaRPr lang="en-US"/>
        </a:p>
      </dgm:t>
    </dgm:pt>
    <dgm:pt modelId="{F0166795-4957-4E2D-9380-E9C94DD51822}">
      <dgm:prSet/>
      <dgm:spPr/>
      <dgm:t>
        <a:bodyPr/>
        <a:lstStyle/>
        <a:p>
          <a:r>
            <a:rPr lang="en-US" dirty="0"/>
            <a:t>2. Sau </a:t>
          </a:r>
          <a:r>
            <a:rPr lang="en-US" dirty="0" err="1"/>
            <a:t>đó</a:t>
          </a:r>
          <a:r>
            <a:rPr lang="en-US" dirty="0"/>
            <a:t> </a:t>
          </a:r>
          <a:r>
            <a:rPr lang="en-US" dirty="0" err="1"/>
            <a:t>đặt</a:t>
          </a:r>
          <a:r>
            <a:rPr lang="en-US" dirty="0"/>
            <a:t> bit SPEN trong RCSTA </a:t>
          </a:r>
          <a:r>
            <a:rPr lang="en-US" dirty="0" err="1"/>
            <a:t>để</a:t>
          </a:r>
          <a:r>
            <a:rPr lang="en-US" dirty="0"/>
            <a:t> bật </a:t>
          </a:r>
          <a:r>
            <a:rPr lang="en-US" dirty="0" err="1"/>
            <a:t>cổng</a:t>
          </a:r>
          <a:r>
            <a:rPr lang="en-US" dirty="0"/>
            <a:t> </a:t>
          </a:r>
          <a:r>
            <a:rPr lang="en-US" dirty="0" err="1"/>
            <a:t>nối</a:t>
          </a:r>
          <a:r>
            <a:rPr lang="en-US" dirty="0"/>
            <a:t> tiếp.</a:t>
          </a:r>
        </a:p>
      </dgm:t>
    </dgm:pt>
    <dgm:pt modelId="{65A861EC-D86D-49E6-80FB-03772E1903AD}" type="parTrans" cxnId="{9879ED4F-264C-4DF9-BB9F-FDFFF2F33EBC}">
      <dgm:prSet/>
      <dgm:spPr/>
      <dgm:t>
        <a:bodyPr/>
        <a:lstStyle/>
        <a:p>
          <a:endParaRPr lang="en-US"/>
        </a:p>
      </dgm:t>
    </dgm:pt>
    <dgm:pt modelId="{19412EA8-A1F5-4741-A653-B94CF8310DD3}" type="sibTrans" cxnId="{9879ED4F-264C-4DF9-BB9F-FDFFF2F33EBC}">
      <dgm:prSet/>
      <dgm:spPr/>
      <dgm:t>
        <a:bodyPr/>
        <a:lstStyle/>
        <a:p>
          <a:endParaRPr lang="en-US"/>
        </a:p>
      </dgm:t>
    </dgm:pt>
    <dgm:pt modelId="{B81943CD-BF5B-4AAA-BFF9-19EEDBC390D3}">
      <dgm:prSet/>
      <dgm:spPr/>
      <dgm:t>
        <a:bodyPr/>
        <a:lstStyle/>
        <a:p>
          <a:r>
            <a:rPr lang="en-US"/>
            <a:t>3. Sau đó đặt bit BRGH trong TXSTA cho tốc độ thấp hoặc cao.</a:t>
          </a:r>
        </a:p>
      </dgm:t>
    </dgm:pt>
    <dgm:pt modelId="{EEF11220-069D-4E66-AD07-1028B79C650E}" type="parTrans" cxnId="{BAAD1D52-4E16-4F5C-9638-43E2F2EC2E26}">
      <dgm:prSet/>
      <dgm:spPr/>
      <dgm:t>
        <a:bodyPr/>
        <a:lstStyle/>
        <a:p>
          <a:endParaRPr lang="en-US"/>
        </a:p>
      </dgm:t>
    </dgm:pt>
    <dgm:pt modelId="{CA16C840-61BD-41DD-B6CC-C932F6DE8BB5}" type="sibTrans" cxnId="{BAAD1D52-4E16-4F5C-9638-43E2F2EC2E26}">
      <dgm:prSet/>
      <dgm:spPr/>
      <dgm:t>
        <a:bodyPr/>
        <a:lstStyle/>
        <a:p>
          <a:endParaRPr lang="en-US"/>
        </a:p>
      </dgm:t>
    </dgm:pt>
    <dgm:pt modelId="{134F2009-D92B-4CB2-B054-2FBBE1990058}">
      <dgm:prSet/>
      <dgm:spPr/>
      <dgm:t>
        <a:bodyPr/>
        <a:lstStyle/>
        <a:p>
          <a:r>
            <a:rPr lang="en-US" dirty="0"/>
            <a:t>4. </a:t>
          </a:r>
          <a:r>
            <a:rPr lang="en-US" dirty="0" err="1"/>
            <a:t>xóa</a:t>
          </a:r>
          <a:r>
            <a:rPr lang="en-US" dirty="0"/>
            <a:t> bit SYNC trong </a:t>
          </a:r>
          <a:r>
            <a:rPr lang="en-US" dirty="0" err="1"/>
            <a:t>thanh</a:t>
          </a:r>
          <a:r>
            <a:rPr lang="en-US" dirty="0"/>
            <a:t> </a:t>
          </a:r>
          <a:r>
            <a:rPr lang="en-US" dirty="0" err="1"/>
            <a:t>ghi</a:t>
          </a:r>
          <a:r>
            <a:rPr lang="en-US" dirty="0"/>
            <a:t> TXSTA </a:t>
          </a:r>
          <a:r>
            <a:rPr lang="en-US" dirty="0" err="1"/>
            <a:t>để</a:t>
          </a:r>
          <a:r>
            <a:rPr lang="en-US" dirty="0"/>
            <a:t> </a:t>
          </a:r>
          <a:r>
            <a:rPr lang="en-US" dirty="0" err="1"/>
            <a:t>cấu</a:t>
          </a:r>
          <a:r>
            <a:rPr lang="en-US" dirty="0"/>
            <a:t> hình </a:t>
          </a:r>
          <a:r>
            <a:rPr lang="en-US" dirty="0" err="1"/>
            <a:t>cho</a:t>
          </a:r>
          <a:r>
            <a:rPr lang="en-US" dirty="0"/>
            <a:t> </a:t>
          </a:r>
          <a:r>
            <a:rPr lang="en-US" dirty="0" err="1"/>
            <a:t>giao</a:t>
          </a:r>
          <a:r>
            <a:rPr lang="en-US" dirty="0"/>
            <a:t> tiếp không đồng </a:t>
          </a:r>
          <a:r>
            <a:rPr lang="en-US" dirty="0" err="1"/>
            <a:t>bộ</a:t>
          </a:r>
          <a:r>
            <a:rPr lang="en-US" dirty="0"/>
            <a:t>.</a:t>
          </a:r>
        </a:p>
      </dgm:t>
    </dgm:pt>
    <dgm:pt modelId="{700318CE-D5D6-46A3-8A4C-9B17AC6FD2F9}" type="parTrans" cxnId="{54045F02-A43B-4D65-904F-8D036980D5B5}">
      <dgm:prSet/>
      <dgm:spPr/>
      <dgm:t>
        <a:bodyPr/>
        <a:lstStyle/>
        <a:p>
          <a:endParaRPr lang="en-US"/>
        </a:p>
      </dgm:t>
    </dgm:pt>
    <dgm:pt modelId="{478B7C44-BB86-4CD5-84B4-24774626F8E6}" type="sibTrans" cxnId="{54045F02-A43B-4D65-904F-8D036980D5B5}">
      <dgm:prSet/>
      <dgm:spPr/>
      <dgm:t>
        <a:bodyPr/>
        <a:lstStyle/>
        <a:p>
          <a:endParaRPr lang="en-US"/>
        </a:p>
      </dgm:t>
    </dgm:pt>
    <dgm:pt modelId="{4EE74C8D-3C09-4429-B8C4-DEBCC4309877}">
      <dgm:prSet/>
      <dgm:spPr/>
      <dgm:t>
        <a:bodyPr/>
        <a:lstStyle/>
        <a:p>
          <a:r>
            <a:rPr lang="en-US" dirty="0"/>
            <a:t>5. </a:t>
          </a:r>
          <a:r>
            <a:rPr lang="en-US" dirty="0" err="1"/>
            <a:t>Đặt</a:t>
          </a:r>
          <a:r>
            <a:rPr lang="en-US" dirty="0"/>
            <a:t> bit TXEN trong </a:t>
          </a:r>
          <a:r>
            <a:rPr lang="en-US" dirty="0" err="1"/>
            <a:t>thanh</a:t>
          </a:r>
          <a:r>
            <a:rPr lang="en-US" dirty="0"/>
            <a:t> </a:t>
          </a:r>
          <a:r>
            <a:rPr lang="en-US" dirty="0" err="1"/>
            <a:t>ghi</a:t>
          </a:r>
          <a:r>
            <a:rPr lang="en-US" dirty="0"/>
            <a:t> TXSTA </a:t>
          </a:r>
          <a:r>
            <a:rPr lang="en-US" dirty="0" err="1"/>
            <a:t>để</a:t>
          </a:r>
          <a:r>
            <a:rPr lang="en-US" dirty="0"/>
            <a:t> </a:t>
          </a:r>
          <a:r>
            <a:rPr lang="en-US" dirty="0" err="1"/>
            <a:t>cho</a:t>
          </a:r>
          <a:r>
            <a:rPr lang="en-US" dirty="0"/>
            <a:t> </a:t>
          </a:r>
          <a:r>
            <a:rPr lang="en-US" dirty="0" err="1"/>
            <a:t>phép</a:t>
          </a:r>
          <a:r>
            <a:rPr lang="en-US" dirty="0"/>
            <a:t> </a:t>
          </a:r>
          <a:r>
            <a:rPr lang="en-US" dirty="0" err="1"/>
            <a:t>truyền</a:t>
          </a:r>
          <a:r>
            <a:rPr lang="en-US" dirty="0"/>
            <a:t>.</a:t>
          </a:r>
        </a:p>
      </dgm:t>
    </dgm:pt>
    <dgm:pt modelId="{066086A1-3D2E-4463-802F-E54AAC212D10}" type="parTrans" cxnId="{E76D2D02-DCD6-48F9-ADDE-5855D08E5DC5}">
      <dgm:prSet/>
      <dgm:spPr/>
      <dgm:t>
        <a:bodyPr/>
        <a:lstStyle/>
        <a:p>
          <a:endParaRPr lang="en-US"/>
        </a:p>
      </dgm:t>
    </dgm:pt>
    <dgm:pt modelId="{57B814E3-E823-48B6-ACBD-06E26EA65737}" type="sibTrans" cxnId="{E76D2D02-DCD6-48F9-ADDE-5855D08E5DC5}">
      <dgm:prSet/>
      <dgm:spPr/>
      <dgm:t>
        <a:bodyPr/>
        <a:lstStyle/>
        <a:p>
          <a:endParaRPr lang="en-US"/>
        </a:p>
      </dgm:t>
    </dgm:pt>
    <dgm:pt modelId="{8DECC623-FF2D-4927-BE84-8F67699D1DB1}">
      <dgm:prSet/>
      <dgm:spPr/>
      <dgm:t>
        <a:bodyPr/>
        <a:lstStyle/>
        <a:p>
          <a:r>
            <a:rPr lang="en-US" dirty="0"/>
            <a:t>6. </a:t>
          </a:r>
          <a:r>
            <a:rPr lang="en-US" dirty="0" err="1"/>
            <a:t>Đặt</a:t>
          </a:r>
          <a:r>
            <a:rPr lang="en-US" dirty="0"/>
            <a:t> bit CREN trong </a:t>
          </a:r>
          <a:r>
            <a:rPr lang="en-US" dirty="0" err="1"/>
            <a:t>thanh</a:t>
          </a:r>
          <a:r>
            <a:rPr lang="en-US" dirty="0"/>
            <a:t> </a:t>
          </a:r>
          <a:r>
            <a:rPr lang="en-US" dirty="0" err="1"/>
            <a:t>ghi</a:t>
          </a:r>
          <a:r>
            <a:rPr lang="en-US" dirty="0"/>
            <a:t> RCSTA </a:t>
          </a:r>
          <a:r>
            <a:rPr lang="en-US" dirty="0" err="1"/>
            <a:t>để</a:t>
          </a:r>
          <a:r>
            <a:rPr lang="en-US" dirty="0"/>
            <a:t> </a:t>
          </a:r>
          <a:r>
            <a:rPr lang="en-US" dirty="0" err="1"/>
            <a:t>cho</a:t>
          </a:r>
          <a:r>
            <a:rPr lang="en-US" dirty="0"/>
            <a:t> </a:t>
          </a:r>
          <a:r>
            <a:rPr lang="en-US" dirty="0" err="1"/>
            <a:t>phép</a:t>
          </a:r>
          <a:r>
            <a:rPr lang="en-US" dirty="0"/>
            <a:t> </a:t>
          </a:r>
          <a:r>
            <a:rPr lang="en-US" dirty="0" err="1"/>
            <a:t>nhận</a:t>
          </a:r>
          <a:r>
            <a:rPr lang="en-US" dirty="0"/>
            <a:t>.</a:t>
          </a:r>
        </a:p>
      </dgm:t>
    </dgm:pt>
    <dgm:pt modelId="{CC1D7C7E-B5E3-4BF2-8A52-3857E6901DC2}" type="parTrans" cxnId="{7CB1461A-923F-48A7-BA94-7C23FEF263FE}">
      <dgm:prSet/>
      <dgm:spPr/>
      <dgm:t>
        <a:bodyPr/>
        <a:lstStyle/>
        <a:p>
          <a:endParaRPr lang="en-US"/>
        </a:p>
      </dgm:t>
    </dgm:pt>
    <dgm:pt modelId="{66D8646D-2B20-4B64-B9C7-F6580EDC8436}" type="sibTrans" cxnId="{7CB1461A-923F-48A7-BA94-7C23FEF263FE}">
      <dgm:prSet/>
      <dgm:spPr/>
      <dgm:t>
        <a:bodyPr/>
        <a:lstStyle/>
        <a:p>
          <a:endParaRPr lang="en-US"/>
        </a:p>
      </dgm:t>
    </dgm:pt>
    <dgm:pt modelId="{C2847843-433A-4C52-BEB3-01706E44294B}" type="pres">
      <dgm:prSet presAssocID="{8CFEE840-167A-4171-913E-116623CF8DF2}" presName="Name0" presStyleCnt="0">
        <dgm:presLayoutVars>
          <dgm:dir/>
          <dgm:resizeHandles val="exact"/>
        </dgm:presLayoutVars>
      </dgm:prSet>
      <dgm:spPr/>
    </dgm:pt>
    <dgm:pt modelId="{718D4B7B-B34F-4E86-BCDE-B90977B56F10}" type="pres">
      <dgm:prSet presAssocID="{3C586773-BD5A-471D-8647-D9F227ABF5C7}" presName="node" presStyleLbl="node1" presStyleIdx="0" presStyleCnt="6">
        <dgm:presLayoutVars>
          <dgm:bulletEnabled val="1"/>
        </dgm:presLayoutVars>
      </dgm:prSet>
      <dgm:spPr/>
    </dgm:pt>
    <dgm:pt modelId="{622C1624-AF1F-4179-B5C7-2920C7A3889E}" type="pres">
      <dgm:prSet presAssocID="{836C1779-9A55-4DE2-8E21-43568198E82D}" presName="sibTrans" presStyleLbl="sibTrans1D1" presStyleIdx="0" presStyleCnt="5"/>
      <dgm:spPr/>
    </dgm:pt>
    <dgm:pt modelId="{9B5F3A49-DB1E-49EA-9A39-1E8F4E94D572}" type="pres">
      <dgm:prSet presAssocID="{836C1779-9A55-4DE2-8E21-43568198E82D}" presName="connectorText" presStyleLbl="sibTrans1D1" presStyleIdx="0" presStyleCnt="5"/>
      <dgm:spPr/>
    </dgm:pt>
    <dgm:pt modelId="{5AB26262-8A68-4FFB-9001-F0305207FD34}" type="pres">
      <dgm:prSet presAssocID="{F0166795-4957-4E2D-9380-E9C94DD51822}" presName="node" presStyleLbl="node1" presStyleIdx="1" presStyleCnt="6">
        <dgm:presLayoutVars>
          <dgm:bulletEnabled val="1"/>
        </dgm:presLayoutVars>
      </dgm:prSet>
      <dgm:spPr/>
    </dgm:pt>
    <dgm:pt modelId="{243A1448-52D9-488E-BC31-A83739F00AB7}" type="pres">
      <dgm:prSet presAssocID="{19412EA8-A1F5-4741-A653-B94CF8310DD3}" presName="sibTrans" presStyleLbl="sibTrans1D1" presStyleIdx="1" presStyleCnt="5"/>
      <dgm:spPr/>
    </dgm:pt>
    <dgm:pt modelId="{D2A3FC35-57E8-4816-B093-9A6BABF89D99}" type="pres">
      <dgm:prSet presAssocID="{19412EA8-A1F5-4741-A653-B94CF8310DD3}" presName="connectorText" presStyleLbl="sibTrans1D1" presStyleIdx="1" presStyleCnt="5"/>
      <dgm:spPr/>
    </dgm:pt>
    <dgm:pt modelId="{F0D301B0-5670-44A9-9E2F-CEB6692CAEC3}" type="pres">
      <dgm:prSet presAssocID="{B81943CD-BF5B-4AAA-BFF9-19EEDBC390D3}" presName="node" presStyleLbl="node1" presStyleIdx="2" presStyleCnt="6">
        <dgm:presLayoutVars>
          <dgm:bulletEnabled val="1"/>
        </dgm:presLayoutVars>
      </dgm:prSet>
      <dgm:spPr/>
    </dgm:pt>
    <dgm:pt modelId="{80B2A575-74D6-4136-8684-B8D4C1E103B1}" type="pres">
      <dgm:prSet presAssocID="{CA16C840-61BD-41DD-B6CC-C932F6DE8BB5}" presName="sibTrans" presStyleLbl="sibTrans1D1" presStyleIdx="2" presStyleCnt="5"/>
      <dgm:spPr/>
    </dgm:pt>
    <dgm:pt modelId="{3A9C14CE-362F-4CFB-B7EB-BD362DCE1251}" type="pres">
      <dgm:prSet presAssocID="{CA16C840-61BD-41DD-B6CC-C932F6DE8BB5}" presName="connectorText" presStyleLbl="sibTrans1D1" presStyleIdx="2" presStyleCnt="5"/>
      <dgm:spPr/>
    </dgm:pt>
    <dgm:pt modelId="{C1E14A16-6899-4A49-9FCC-46992CC824AD}" type="pres">
      <dgm:prSet presAssocID="{134F2009-D92B-4CB2-B054-2FBBE1990058}" presName="node" presStyleLbl="node1" presStyleIdx="3" presStyleCnt="6">
        <dgm:presLayoutVars>
          <dgm:bulletEnabled val="1"/>
        </dgm:presLayoutVars>
      </dgm:prSet>
      <dgm:spPr/>
    </dgm:pt>
    <dgm:pt modelId="{081B7B52-9C0B-4BF2-9269-898AF85228D4}" type="pres">
      <dgm:prSet presAssocID="{478B7C44-BB86-4CD5-84B4-24774626F8E6}" presName="sibTrans" presStyleLbl="sibTrans1D1" presStyleIdx="3" presStyleCnt="5"/>
      <dgm:spPr/>
    </dgm:pt>
    <dgm:pt modelId="{F965286D-CE62-4AD6-9C03-D14C2CEAD49A}" type="pres">
      <dgm:prSet presAssocID="{478B7C44-BB86-4CD5-84B4-24774626F8E6}" presName="connectorText" presStyleLbl="sibTrans1D1" presStyleIdx="3" presStyleCnt="5"/>
      <dgm:spPr/>
    </dgm:pt>
    <dgm:pt modelId="{8F3A6CE5-F474-4FA3-AC8C-5719A812BA7A}" type="pres">
      <dgm:prSet presAssocID="{4EE74C8D-3C09-4429-B8C4-DEBCC4309877}" presName="node" presStyleLbl="node1" presStyleIdx="4" presStyleCnt="6">
        <dgm:presLayoutVars>
          <dgm:bulletEnabled val="1"/>
        </dgm:presLayoutVars>
      </dgm:prSet>
      <dgm:spPr/>
    </dgm:pt>
    <dgm:pt modelId="{9F4A831A-04C2-4181-83FB-B167558BA2EB}" type="pres">
      <dgm:prSet presAssocID="{57B814E3-E823-48B6-ACBD-06E26EA65737}" presName="sibTrans" presStyleLbl="sibTrans1D1" presStyleIdx="4" presStyleCnt="5"/>
      <dgm:spPr/>
    </dgm:pt>
    <dgm:pt modelId="{15617AF6-9B2A-4415-885C-0D00BEC3220A}" type="pres">
      <dgm:prSet presAssocID="{57B814E3-E823-48B6-ACBD-06E26EA65737}" presName="connectorText" presStyleLbl="sibTrans1D1" presStyleIdx="4" presStyleCnt="5"/>
      <dgm:spPr/>
    </dgm:pt>
    <dgm:pt modelId="{BFBFEEFE-2CBB-4D5B-80CE-F6BBB57D7E37}" type="pres">
      <dgm:prSet presAssocID="{8DECC623-FF2D-4927-BE84-8F67699D1DB1}" presName="node" presStyleLbl="node1" presStyleIdx="5" presStyleCnt="6">
        <dgm:presLayoutVars>
          <dgm:bulletEnabled val="1"/>
        </dgm:presLayoutVars>
      </dgm:prSet>
      <dgm:spPr/>
    </dgm:pt>
  </dgm:ptLst>
  <dgm:cxnLst>
    <dgm:cxn modelId="{7E016E00-F9EB-45FB-8846-4DD370CFF193}" type="presOf" srcId="{8DECC623-FF2D-4927-BE84-8F67699D1DB1}" destId="{BFBFEEFE-2CBB-4D5B-80CE-F6BBB57D7E37}" srcOrd="0" destOrd="0" presId="urn:microsoft.com/office/officeart/2005/8/layout/bProcess3"/>
    <dgm:cxn modelId="{E76D2D02-DCD6-48F9-ADDE-5855D08E5DC5}" srcId="{8CFEE840-167A-4171-913E-116623CF8DF2}" destId="{4EE74C8D-3C09-4429-B8C4-DEBCC4309877}" srcOrd="4" destOrd="0" parTransId="{066086A1-3D2E-4463-802F-E54AAC212D10}" sibTransId="{57B814E3-E823-48B6-ACBD-06E26EA65737}"/>
    <dgm:cxn modelId="{54045F02-A43B-4D65-904F-8D036980D5B5}" srcId="{8CFEE840-167A-4171-913E-116623CF8DF2}" destId="{134F2009-D92B-4CB2-B054-2FBBE1990058}" srcOrd="3" destOrd="0" parTransId="{700318CE-D5D6-46A3-8A4C-9B17AC6FD2F9}" sibTransId="{478B7C44-BB86-4CD5-84B4-24774626F8E6}"/>
    <dgm:cxn modelId="{E342A012-3D94-4CD4-BA4C-24DCE8ABF816}" type="presOf" srcId="{8CFEE840-167A-4171-913E-116623CF8DF2}" destId="{C2847843-433A-4C52-BEB3-01706E44294B}" srcOrd="0" destOrd="0" presId="urn:microsoft.com/office/officeart/2005/8/layout/bProcess3"/>
    <dgm:cxn modelId="{7CB1461A-923F-48A7-BA94-7C23FEF263FE}" srcId="{8CFEE840-167A-4171-913E-116623CF8DF2}" destId="{8DECC623-FF2D-4927-BE84-8F67699D1DB1}" srcOrd="5" destOrd="0" parTransId="{CC1D7C7E-B5E3-4BF2-8A52-3857E6901DC2}" sibTransId="{66D8646D-2B20-4B64-B9C7-F6580EDC8436}"/>
    <dgm:cxn modelId="{5681853D-EE90-49A1-9DB0-B87EE8DE822C}" type="presOf" srcId="{134F2009-D92B-4CB2-B054-2FBBE1990058}" destId="{C1E14A16-6899-4A49-9FCC-46992CC824AD}" srcOrd="0" destOrd="0" presId="urn:microsoft.com/office/officeart/2005/8/layout/bProcess3"/>
    <dgm:cxn modelId="{B311B542-F038-4946-8655-9F0606EE96AE}" type="presOf" srcId="{478B7C44-BB86-4CD5-84B4-24774626F8E6}" destId="{081B7B52-9C0B-4BF2-9269-898AF85228D4}" srcOrd="0" destOrd="0" presId="urn:microsoft.com/office/officeart/2005/8/layout/bProcess3"/>
    <dgm:cxn modelId="{7727D34F-D765-4B74-BF2C-FD8083093A76}" srcId="{8CFEE840-167A-4171-913E-116623CF8DF2}" destId="{3C586773-BD5A-471D-8647-D9F227ABF5C7}" srcOrd="0" destOrd="0" parTransId="{3EA2E8B3-CFED-47E3-AFCD-D72531E33A5E}" sibTransId="{836C1779-9A55-4DE2-8E21-43568198E82D}"/>
    <dgm:cxn modelId="{9879ED4F-264C-4DF9-BB9F-FDFFF2F33EBC}" srcId="{8CFEE840-167A-4171-913E-116623CF8DF2}" destId="{F0166795-4957-4E2D-9380-E9C94DD51822}" srcOrd="1" destOrd="0" parTransId="{65A861EC-D86D-49E6-80FB-03772E1903AD}" sibTransId="{19412EA8-A1F5-4741-A653-B94CF8310DD3}"/>
    <dgm:cxn modelId="{BAAD1D52-4E16-4F5C-9638-43E2F2EC2E26}" srcId="{8CFEE840-167A-4171-913E-116623CF8DF2}" destId="{B81943CD-BF5B-4AAA-BFF9-19EEDBC390D3}" srcOrd="2" destOrd="0" parTransId="{EEF11220-069D-4E66-AD07-1028B79C650E}" sibTransId="{CA16C840-61BD-41DD-B6CC-C932F6DE8BB5}"/>
    <dgm:cxn modelId="{A2C24A75-AA21-42BC-AFC6-DE4131B7EE53}" type="presOf" srcId="{19412EA8-A1F5-4741-A653-B94CF8310DD3}" destId="{243A1448-52D9-488E-BC31-A83739F00AB7}" srcOrd="0" destOrd="0" presId="urn:microsoft.com/office/officeart/2005/8/layout/bProcess3"/>
    <dgm:cxn modelId="{D4801492-996C-41A9-9739-F6EDB7F80BC9}" type="presOf" srcId="{836C1779-9A55-4DE2-8E21-43568198E82D}" destId="{9B5F3A49-DB1E-49EA-9A39-1E8F4E94D572}" srcOrd="1" destOrd="0" presId="urn:microsoft.com/office/officeart/2005/8/layout/bProcess3"/>
    <dgm:cxn modelId="{CEF30D99-C0CB-4E76-80B0-6CB9C4B0AA21}" type="presOf" srcId="{3C586773-BD5A-471D-8647-D9F227ABF5C7}" destId="{718D4B7B-B34F-4E86-BCDE-B90977B56F10}" srcOrd="0" destOrd="0" presId="urn:microsoft.com/office/officeart/2005/8/layout/bProcess3"/>
    <dgm:cxn modelId="{85CBE699-D49C-4882-AEC9-9495CB5E7680}" type="presOf" srcId="{19412EA8-A1F5-4741-A653-B94CF8310DD3}" destId="{D2A3FC35-57E8-4816-B093-9A6BABF89D99}" srcOrd="1" destOrd="0" presId="urn:microsoft.com/office/officeart/2005/8/layout/bProcess3"/>
    <dgm:cxn modelId="{F7C7A0A0-738D-4E7B-B4BA-85063BD75EC1}" type="presOf" srcId="{836C1779-9A55-4DE2-8E21-43568198E82D}" destId="{622C1624-AF1F-4179-B5C7-2920C7A3889E}" srcOrd="0" destOrd="0" presId="urn:microsoft.com/office/officeart/2005/8/layout/bProcess3"/>
    <dgm:cxn modelId="{7A7B77A3-A4F4-47C8-9C4A-9C2EAAE1CC30}" type="presOf" srcId="{CA16C840-61BD-41DD-B6CC-C932F6DE8BB5}" destId="{3A9C14CE-362F-4CFB-B7EB-BD362DCE1251}" srcOrd="1" destOrd="0" presId="urn:microsoft.com/office/officeart/2005/8/layout/bProcess3"/>
    <dgm:cxn modelId="{5754B7BD-DEED-4281-A7D3-8A0BC070B15A}" type="presOf" srcId="{478B7C44-BB86-4CD5-84B4-24774626F8E6}" destId="{F965286D-CE62-4AD6-9C03-D14C2CEAD49A}" srcOrd="1" destOrd="0" presId="urn:microsoft.com/office/officeart/2005/8/layout/bProcess3"/>
    <dgm:cxn modelId="{4D3F90C0-4F85-40E7-A867-41BC97E65879}" type="presOf" srcId="{CA16C840-61BD-41DD-B6CC-C932F6DE8BB5}" destId="{80B2A575-74D6-4136-8684-B8D4C1E103B1}" srcOrd="0" destOrd="0" presId="urn:microsoft.com/office/officeart/2005/8/layout/bProcess3"/>
    <dgm:cxn modelId="{DEE489DD-8975-455B-A502-5190117F45A3}" type="presOf" srcId="{B81943CD-BF5B-4AAA-BFF9-19EEDBC390D3}" destId="{F0D301B0-5670-44A9-9E2F-CEB6692CAEC3}" srcOrd="0" destOrd="0" presId="urn:microsoft.com/office/officeart/2005/8/layout/bProcess3"/>
    <dgm:cxn modelId="{F01DE0DE-C946-4A3F-B29C-BEC3F02C7A10}" type="presOf" srcId="{F0166795-4957-4E2D-9380-E9C94DD51822}" destId="{5AB26262-8A68-4FFB-9001-F0305207FD34}" srcOrd="0" destOrd="0" presId="urn:microsoft.com/office/officeart/2005/8/layout/bProcess3"/>
    <dgm:cxn modelId="{5FA85FE7-5CD5-43AF-B7BE-7E16591BE7F2}" type="presOf" srcId="{57B814E3-E823-48B6-ACBD-06E26EA65737}" destId="{15617AF6-9B2A-4415-885C-0D00BEC3220A}" srcOrd="1" destOrd="0" presId="urn:microsoft.com/office/officeart/2005/8/layout/bProcess3"/>
    <dgm:cxn modelId="{014DCFEF-0F86-46A2-8B23-35F69DB9A8BA}" type="presOf" srcId="{4EE74C8D-3C09-4429-B8C4-DEBCC4309877}" destId="{8F3A6CE5-F474-4FA3-AC8C-5719A812BA7A}" srcOrd="0" destOrd="0" presId="urn:microsoft.com/office/officeart/2005/8/layout/bProcess3"/>
    <dgm:cxn modelId="{3F4A97FC-4EC3-4847-9742-BE39C0F5832F}" type="presOf" srcId="{57B814E3-E823-48B6-ACBD-06E26EA65737}" destId="{9F4A831A-04C2-4181-83FB-B167558BA2EB}" srcOrd="0" destOrd="0" presId="urn:microsoft.com/office/officeart/2005/8/layout/bProcess3"/>
    <dgm:cxn modelId="{8FE138FA-A2A3-443E-8380-E88C084B90D5}" type="presParOf" srcId="{C2847843-433A-4C52-BEB3-01706E44294B}" destId="{718D4B7B-B34F-4E86-BCDE-B90977B56F10}" srcOrd="0" destOrd="0" presId="urn:microsoft.com/office/officeart/2005/8/layout/bProcess3"/>
    <dgm:cxn modelId="{AB26B579-2FC3-4346-93BA-BBE1359ED8A6}" type="presParOf" srcId="{C2847843-433A-4C52-BEB3-01706E44294B}" destId="{622C1624-AF1F-4179-B5C7-2920C7A3889E}" srcOrd="1" destOrd="0" presId="urn:microsoft.com/office/officeart/2005/8/layout/bProcess3"/>
    <dgm:cxn modelId="{EA6EFE54-D492-4C60-89D5-0B7BDF2403E0}" type="presParOf" srcId="{622C1624-AF1F-4179-B5C7-2920C7A3889E}" destId="{9B5F3A49-DB1E-49EA-9A39-1E8F4E94D572}" srcOrd="0" destOrd="0" presId="urn:microsoft.com/office/officeart/2005/8/layout/bProcess3"/>
    <dgm:cxn modelId="{08F6C567-291F-4638-91B5-5DBDE000F565}" type="presParOf" srcId="{C2847843-433A-4C52-BEB3-01706E44294B}" destId="{5AB26262-8A68-4FFB-9001-F0305207FD34}" srcOrd="2" destOrd="0" presId="urn:microsoft.com/office/officeart/2005/8/layout/bProcess3"/>
    <dgm:cxn modelId="{259DCB5E-0169-493F-B1F0-E24B6B7DA27B}" type="presParOf" srcId="{C2847843-433A-4C52-BEB3-01706E44294B}" destId="{243A1448-52D9-488E-BC31-A83739F00AB7}" srcOrd="3" destOrd="0" presId="urn:microsoft.com/office/officeart/2005/8/layout/bProcess3"/>
    <dgm:cxn modelId="{8112EA0D-86B3-4FFC-8D21-0EDE7A292105}" type="presParOf" srcId="{243A1448-52D9-488E-BC31-A83739F00AB7}" destId="{D2A3FC35-57E8-4816-B093-9A6BABF89D99}" srcOrd="0" destOrd="0" presId="urn:microsoft.com/office/officeart/2005/8/layout/bProcess3"/>
    <dgm:cxn modelId="{AE15A8C2-6DEC-40A0-9592-B91F278296B2}" type="presParOf" srcId="{C2847843-433A-4C52-BEB3-01706E44294B}" destId="{F0D301B0-5670-44A9-9E2F-CEB6692CAEC3}" srcOrd="4" destOrd="0" presId="urn:microsoft.com/office/officeart/2005/8/layout/bProcess3"/>
    <dgm:cxn modelId="{5A96018B-8894-4F7A-B7C7-E7FB61696AFE}" type="presParOf" srcId="{C2847843-433A-4C52-BEB3-01706E44294B}" destId="{80B2A575-74D6-4136-8684-B8D4C1E103B1}" srcOrd="5" destOrd="0" presId="urn:microsoft.com/office/officeart/2005/8/layout/bProcess3"/>
    <dgm:cxn modelId="{3B2516E5-49A6-4CE7-A790-6A7AFCFA9BE1}" type="presParOf" srcId="{80B2A575-74D6-4136-8684-B8D4C1E103B1}" destId="{3A9C14CE-362F-4CFB-B7EB-BD362DCE1251}" srcOrd="0" destOrd="0" presId="urn:microsoft.com/office/officeart/2005/8/layout/bProcess3"/>
    <dgm:cxn modelId="{284F5C98-3859-44AD-B973-34D5002BEA68}" type="presParOf" srcId="{C2847843-433A-4C52-BEB3-01706E44294B}" destId="{C1E14A16-6899-4A49-9FCC-46992CC824AD}" srcOrd="6" destOrd="0" presId="urn:microsoft.com/office/officeart/2005/8/layout/bProcess3"/>
    <dgm:cxn modelId="{DD72524D-1CDB-48C1-B98A-4C1DA0DCB29F}" type="presParOf" srcId="{C2847843-433A-4C52-BEB3-01706E44294B}" destId="{081B7B52-9C0B-4BF2-9269-898AF85228D4}" srcOrd="7" destOrd="0" presId="urn:microsoft.com/office/officeart/2005/8/layout/bProcess3"/>
    <dgm:cxn modelId="{878F61F0-0FDD-41E6-BA79-9AEA3C9E6978}" type="presParOf" srcId="{081B7B52-9C0B-4BF2-9269-898AF85228D4}" destId="{F965286D-CE62-4AD6-9C03-D14C2CEAD49A}" srcOrd="0" destOrd="0" presId="urn:microsoft.com/office/officeart/2005/8/layout/bProcess3"/>
    <dgm:cxn modelId="{8913E3C3-9466-4179-9E56-3AD3D2A8A61B}" type="presParOf" srcId="{C2847843-433A-4C52-BEB3-01706E44294B}" destId="{8F3A6CE5-F474-4FA3-AC8C-5719A812BA7A}" srcOrd="8" destOrd="0" presId="urn:microsoft.com/office/officeart/2005/8/layout/bProcess3"/>
    <dgm:cxn modelId="{04FF923A-F012-4EC4-877D-146934C4D103}" type="presParOf" srcId="{C2847843-433A-4C52-BEB3-01706E44294B}" destId="{9F4A831A-04C2-4181-83FB-B167558BA2EB}" srcOrd="9" destOrd="0" presId="urn:microsoft.com/office/officeart/2005/8/layout/bProcess3"/>
    <dgm:cxn modelId="{5EE1D02F-9897-406C-A49A-5B1FDCB132F9}" type="presParOf" srcId="{9F4A831A-04C2-4181-83FB-B167558BA2EB}" destId="{15617AF6-9B2A-4415-885C-0D00BEC3220A}" srcOrd="0" destOrd="0" presId="urn:microsoft.com/office/officeart/2005/8/layout/bProcess3"/>
    <dgm:cxn modelId="{5843C68C-EE1F-4215-9CB2-2912EC7A41CA}" type="presParOf" srcId="{C2847843-433A-4C52-BEB3-01706E44294B}" destId="{BFBFEEFE-2CBB-4D5B-80CE-F6BBB57D7E37}"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AF338A-338A-4498-970C-BBC4BD5E7C9E}" type="doc">
      <dgm:prSet loTypeId="urn:microsoft.com/office/officeart/2005/8/layout/bProcess3" loCatId="process" qsTypeId="urn:microsoft.com/office/officeart/2005/8/quickstyle/3d3" qsCatId="3D" csTypeId="urn:microsoft.com/office/officeart/2005/8/colors/accent1_2" csCatId="accent1" phldr="1"/>
      <dgm:spPr/>
      <dgm:t>
        <a:bodyPr/>
        <a:lstStyle/>
        <a:p>
          <a:endParaRPr lang="en-US"/>
        </a:p>
      </dgm:t>
    </dgm:pt>
    <dgm:pt modelId="{F835C3B6-0109-4AE6-BD8B-FC651A064BA0}">
      <dgm:prSet/>
      <dgm:spPr/>
      <dgm:t>
        <a:bodyPr/>
        <a:lstStyle/>
        <a:p>
          <a:r>
            <a:rPr lang="en-US" dirty="0" err="1"/>
            <a:t>Khởi</a:t>
          </a:r>
          <a:r>
            <a:rPr lang="en-US" dirty="0"/>
            <a:t> </a:t>
          </a:r>
          <a:r>
            <a:rPr lang="en-US" dirty="0" err="1"/>
            <a:t>tạo</a:t>
          </a:r>
          <a:r>
            <a:rPr lang="en-US" dirty="0"/>
            <a:t> </a:t>
          </a:r>
          <a:r>
            <a:rPr lang="en-US" dirty="0" err="1"/>
            <a:t>Tốc</a:t>
          </a:r>
          <a:r>
            <a:rPr lang="en-US" dirty="0"/>
            <a:t> </a:t>
          </a:r>
          <a:r>
            <a:rPr lang="en-US" dirty="0" err="1"/>
            <a:t>độ</a:t>
          </a:r>
          <a:r>
            <a:rPr lang="en-US" dirty="0"/>
            <a:t> Baud bằng cách </a:t>
          </a:r>
          <a:r>
            <a:rPr lang="en-US" dirty="0" err="1"/>
            <a:t>ghi</a:t>
          </a:r>
          <a:r>
            <a:rPr lang="en-US" dirty="0"/>
            <a:t> </a:t>
          </a:r>
          <a:r>
            <a:rPr lang="en-US" dirty="0" err="1"/>
            <a:t>giá</a:t>
          </a:r>
          <a:r>
            <a:rPr lang="en-US" dirty="0"/>
            <a:t> </a:t>
          </a:r>
          <a:r>
            <a:rPr lang="en-US" dirty="0" err="1"/>
            <a:t>trị</a:t>
          </a:r>
          <a:r>
            <a:rPr lang="en-US" dirty="0"/>
            <a:t> vào </a:t>
          </a:r>
          <a:r>
            <a:rPr lang="en-US" dirty="0" err="1"/>
            <a:t>thanh</a:t>
          </a:r>
          <a:r>
            <a:rPr lang="en-US" dirty="0"/>
            <a:t> </a:t>
          </a:r>
          <a:r>
            <a:rPr lang="en-US" dirty="0" err="1"/>
            <a:t>ghi</a:t>
          </a:r>
          <a:r>
            <a:rPr lang="en-US" dirty="0"/>
            <a:t> SPBRG.</a:t>
          </a:r>
        </a:p>
      </dgm:t>
    </dgm:pt>
    <dgm:pt modelId="{23A3DABC-3A9E-4AF5-A1CD-300C58CA7D35}" type="parTrans" cxnId="{794E1559-EE7E-456F-B4D1-BBC46AF0E910}">
      <dgm:prSet/>
      <dgm:spPr/>
      <dgm:t>
        <a:bodyPr/>
        <a:lstStyle/>
        <a:p>
          <a:endParaRPr lang="en-US"/>
        </a:p>
      </dgm:t>
    </dgm:pt>
    <dgm:pt modelId="{3D33654B-AFB9-4B51-9F0F-7C40FA7FD03B}" type="sibTrans" cxnId="{794E1559-EE7E-456F-B4D1-BBC46AF0E910}">
      <dgm:prSet/>
      <dgm:spPr/>
      <dgm:t>
        <a:bodyPr/>
        <a:lstStyle/>
        <a:p>
          <a:endParaRPr lang="en-US"/>
        </a:p>
      </dgm:t>
    </dgm:pt>
    <dgm:pt modelId="{C81C5288-6850-4439-B6A6-FC5D970D1D4C}">
      <dgm:prSet/>
      <dgm:spPr/>
      <dgm:t>
        <a:bodyPr/>
        <a:lstStyle/>
        <a:p>
          <a:r>
            <a:rPr lang="en-US" dirty="0"/>
            <a:t>Set bit SPEN bit trong RCSTA </a:t>
          </a:r>
          <a:r>
            <a:rPr lang="en-US" dirty="0" err="1"/>
            <a:t>cho</a:t>
          </a:r>
          <a:r>
            <a:rPr lang="en-US" dirty="0"/>
            <a:t> </a:t>
          </a:r>
          <a:r>
            <a:rPr lang="en-US" dirty="0" err="1"/>
            <a:t>phép</a:t>
          </a:r>
          <a:r>
            <a:rPr lang="en-US" dirty="0"/>
            <a:t> </a:t>
          </a:r>
          <a:r>
            <a:rPr lang="en-US" dirty="0" err="1"/>
            <a:t>kích</a:t>
          </a:r>
          <a:r>
            <a:rPr lang="en-US" dirty="0"/>
            <a:t> </a:t>
          </a:r>
          <a:r>
            <a:rPr lang="en-US" dirty="0" err="1"/>
            <a:t>hoạt</a:t>
          </a:r>
          <a:r>
            <a:rPr lang="en-US" dirty="0"/>
            <a:t> </a:t>
          </a:r>
          <a:r>
            <a:rPr lang="en-US" dirty="0" err="1"/>
            <a:t>Cổng</a:t>
          </a:r>
          <a:r>
            <a:rPr lang="en-US" dirty="0"/>
            <a:t> </a:t>
          </a:r>
          <a:r>
            <a:rPr lang="en-US" dirty="0" err="1"/>
            <a:t>nối</a:t>
          </a:r>
          <a:r>
            <a:rPr lang="en-US" dirty="0"/>
            <a:t> tiếp.</a:t>
          </a:r>
        </a:p>
      </dgm:t>
    </dgm:pt>
    <dgm:pt modelId="{92DB25F0-38FD-4EA9-92E4-27E88F9E5854}" type="parTrans" cxnId="{A71ED8FB-A7ED-4727-8DC0-532A3B86976A}">
      <dgm:prSet/>
      <dgm:spPr/>
      <dgm:t>
        <a:bodyPr/>
        <a:lstStyle/>
        <a:p>
          <a:endParaRPr lang="en-US"/>
        </a:p>
      </dgm:t>
    </dgm:pt>
    <dgm:pt modelId="{DD12B75F-38E0-4015-BD02-5BAEA96F8E73}" type="sibTrans" cxnId="{A71ED8FB-A7ED-4727-8DC0-532A3B86976A}">
      <dgm:prSet/>
      <dgm:spPr/>
      <dgm:t>
        <a:bodyPr/>
        <a:lstStyle/>
        <a:p>
          <a:endParaRPr lang="en-US"/>
        </a:p>
      </dgm:t>
    </dgm:pt>
    <dgm:pt modelId="{51378BB7-D8AD-4062-9AEB-DBDD3EBFC111}">
      <dgm:prSet/>
      <dgm:spPr/>
      <dgm:t>
        <a:bodyPr/>
        <a:lstStyle/>
        <a:p>
          <a:r>
            <a:rPr lang="en-US" dirty="0" err="1"/>
            <a:t>Cấu</a:t>
          </a:r>
          <a:r>
            <a:rPr lang="en-US" dirty="0"/>
            <a:t> hình BRGH trong TXSTA </a:t>
          </a:r>
          <a:r>
            <a:rPr lang="en-US" dirty="0" err="1"/>
            <a:t>cho</a:t>
          </a:r>
          <a:r>
            <a:rPr lang="en-US" dirty="0"/>
            <a:t> </a:t>
          </a:r>
          <a:r>
            <a:rPr lang="en-US" dirty="0" err="1"/>
            <a:t>tốc</a:t>
          </a:r>
          <a:r>
            <a:rPr lang="en-US" dirty="0"/>
            <a:t> </a:t>
          </a:r>
          <a:r>
            <a:rPr lang="en-US" dirty="0" err="1"/>
            <a:t>độ</a:t>
          </a:r>
          <a:r>
            <a:rPr lang="en-US" dirty="0"/>
            <a:t> </a:t>
          </a:r>
          <a:r>
            <a:rPr lang="en-US" dirty="0" err="1"/>
            <a:t>thấp</a:t>
          </a:r>
          <a:r>
            <a:rPr lang="en-US" dirty="0"/>
            <a:t> hoặc </a:t>
          </a:r>
          <a:r>
            <a:rPr lang="en-US" dirty="0" err="1"/>
            <a:t>cao</a:t>
          </a:r>
          <a:r>
            <a:rPr lang="en-US" dirty="0"/>
            <a:t>.</a:t>
          </a:r>
        </a:p>
      </dgm:t>
    </dgm:pt>
    <dgm:pt modelId="{37892C63-298A-45BF-AA71-E12F8A7379A0}" type="parTrans" cxnId="{5F8139F6-DF82-4EB2-9C91-3EBBB8055707}">
      <dgm:prSet/>
      <dgm:spPr/>
      <dgm:t>
        <a:bodyPr/>
        <a:lstStyle/>
        <a:p>
          <a:endParaRPr lang="en-US"/>
        </a:p>
      </dgm:t>
    </dgm:pt>
    <dgm:pt modelId="{7124E09B-BA28-410D-83C1-560B0F0AF7A7}" type="sibTrans" cxnId="{5F8139F6-DF82-4EB2-9C91-3EBBB8055707}">
      <dgm:prSet/>
      <dgm:spPr/>
      <dgm:t>
        <a:bodyPr/>
        <a:lstStyle/>
        <a:p>
          <a:endParaRPr lang="en-US"/>
        </a:p>
      </dgm:t>
    </dgm:pt>
    <dgm:pt modelId="{4D246222-DA87-4383-8FF7-1C11A0268B6B}">
      <dgm:prSet/>
      <dgm:spPr/>
      <dgm:t>
        <a:bodyPr/>
        <a:lstStyle/>
        <a:p>
          <a:r>
            <a:rPr lang="en-US" dirty="0"/>
            <a:t>Ngoài ra, </a:t>
          </a:r>
          <a:r>
            <a:rPr lang="en-US" dirty="0" err="1"/>
            <a:t>xóa</a:t>
          </a:r>
          <a:r>
            <a:rPr lang="en-US" dirty="0"/>
            <a:t> bit SYNC trong </a:t>
          </a:r>
          <a:r>
            <a:rPr lang="en-US" dirty="0" err="1"/>
            <a:t>thanh</a:t>
          </a:r>
          <a:r>
            <a:rPr lang="en-US" dirty="0"/>
            <a:t> </a:t>
          </a:r>
          <a:r>
            <a:rPr lang="en-US" dirty="0" err="1"/>
            <a:t>ghi</a:t>
          </a:r>
          <a:r>
            <a:rPr lang="en-US" dirty="0"/>
            <a:t> TXSTA </a:t>
          </a:r>
          <a:r>
            <a:rPr lang="en-US" dirty="0" err="1"/>
            <a:t>cho</a:t>
          </a:r>
          <a:r>
            <a:rPr lang="en-US" dirty="0"/>
            <a:t> </a:t>
          </a:r>
          <a:r>
            <a:rPr lang="en-US" dirty="0" err="1"/>
            <a:t>giao</a:t>
          </a:r>
          <a:r>
            <a:rPr lang="en-US" dirty="0"/>
            <a:t> tiếp không đồng </a:t>
          </a:r>
          <a:r>
            <a:rPr lang="en-US" dirty="0" err="1"/>
            <a:t>bộ</a:t>
          </a:r>
          <a:r>
            <a:rPr lang="en-US" dirty="0"/>
            <a:t>.</a:t>
          </a:r>
        </a:p>
      </dgm:t>
    </dgm:pt>
    <dgm:pt modelId="{AFD3A22A-5942-47DA-9B55-BCD0E79EEAFD}" type="parTrans" cxnId="{C89556E8-7362-4111-A936-054BFFAFA178}">
      <dgm:prSet/>
      <dgm:spPr/>
      <dgm:t>
        <a:bodyPr/>
        <a:lstStyle/>
        <a:p>
          <a:endParaRPr lang="en-US"/>
        </a:p>
      </dgm:t>
    </dgm:pt>
    <dgm:pt modelId="{D3C81BDA-8C3B-4C6E-8021-2F1BA0C15BAB}" type="sibTrans" cxnId="{C89556E8-7362-4111-A936-054BFFAFA178}">
      <dgm:prSet/>
      <dgm:spPr/>
      <dgm:t>
        <a:bodyPr/>
        <a:lstStyle/>
        <a:p>
          <a:endParaRPr lang="en-US"/>
        </a:p>
      </dgm:t>
    </dgm:pt>
    <dgm:pt modelId="{9EBAC1F4-1907-4D44-809B-BF9D715C30F7}">
      <dgm:prSet/>
      <dgm:spPr/>
      <dgm:t>
        <a:bodyPr/>
        <a:lstStyle/>
        <a:p>
          <a:r>
            <a:rPr lang="en-US"/>
            <a:t>Đặt bit TXEN trong thanh ghi TXSTA để cho phép truyền.</a:t>
          </a:r>
        </a:p>
      </dgm:t>
    </dgm:pt>
    <dgm:pt modelId="{ABA35CDE-6CD5-4516-8804-B53D41E359D5}" type="parTrans" cxnId="{BB25D41F-617F-4789-93FF-80F417C13E48}">
      <dgm:prSet/>
      <dgm:spPr/>
      <dgm:t>
        <a:bodyPr/>
        <a:lstStyle/>
        <a:p>
          <a:endParaRPr lang="en-US"/>
        </a:p>
      </dgm:t>
    </dgm:pt>
    <dgm:pt modelId="{AD31CD5C-1957-4431-AB10-697F69F663D3}" type="sibTrans" cxnId="{BB25D41F-617F-4789-93FF-80F417C13E48}">
      <dgm:prSet/>
      <dgm:spPr/>
      <dgm:t>
        <a:bodyPr/>
        <a:lstStyle/>
        <a:p>
          <a:endParaRPr lang="en-US"/>
        </a:p>
      </dgm:t>
    </dgm:pt>
    <dgm:pt modelId="{C4855A95-2224-4CB3-9EAD-A8448204C8DE}">
      <dgm:prSet/>
      <dgm:spPr/>
      <dgm:t>
        <a:bodyPr/>
        <a:lstStyle/>
        <a:p>
          <a:r>
            <a:rPr lang="en-US" dirty="0" err="1"/>
            <a:t>Đặt</a:t>
          </a:r>
          <a:r>
            <a:rPr lang="en-US" dirty="0"/>
            <a:t> bit CREN trong </a:t>
          </a:r>
          <a:r>
            <a:rPr lang="en-US" dirty="0" err="1"/>
            <a:t>thanh</a:t>
          </a:r>
          <a:r>
            <a:rPr lang="en-US" dirty="0"/>
            <a:t> </a:t>
          </a:r>
          <a:r>
            <a:rPr lang="en-US" dirty="0" err="1"/>
            <a:t>ghi</a:t>
          </a:r>
          <a:r>
            <a:rPr lang="en-US" dirty="0"/>
            <a:t> RCSTA </a:t>
          </a:r>
          <a:r>
            <a:rPr lang="en-US" dirty="0" err="1"/>
            <a:t>để</a:t>
          </a:r>
          <a:r>
            <a:rPr lang="en-US" dirty="0"/>
            <a:t> </a:t>
          </a:r>
          <a:r>
            <a:rPr lang="en-US" dirty="0" err="1"/>
            <a:t>cho</a:t>
          </a:r>
          <a:r>
            <a:rPr lang="en-US" dirty="0"/>
            <a:t> </a:t>
          </a:r>
          <a:r>
            <a:rPr lang="en-US" dirty="0" err="1"/>
            <a:t>phép</a:t>
          </a:r>
          <a:r>
            <a:rPr lang="en-US" dirty="0"/>
            <a:t> </a:t>
          </a:r>
          <a:r>
            <a:rPr lang="en-US" dirty="0" err="1"/>
            <a:t>nhận</a:t>
          </a:r>
          <a:r>
            <a:rPr lang="en-US" dirty="0"/>
            <a:t>.</a:t>
          </a:r>
        </a:p>
      </dgm:t>
    </dgm:pt>
    <dgm:pt modelId="{8D7BD33F-56E4-4C87-B91F-5E8C4619713C}" type="parTrans" cxnId="{16FDF5D3-2AB3-47F2-9FD4-70D46507F725}">
      <dgm:prSet/>
      <dgm:spPr/>
      <dgm:t>
        <a:bodyPr/>
        <a:lstStyle/>
        <a:p>
          <a:endParaRPr lang="en-US"/>
        </a:p>
      </dgm:t>
    </dgm:pt>
    <dgm:pt modelId="{C7AC7C1E-EF5A-4ACA-835C-9A730D67AA89}" type="sibTrans" cxnId="{16FDF5D3-2AB3-47F2-9FD4-70D46507F725}">
      <dgm:prSet/>
      <dgm:spPr/>
      <dgm:t>
        <a:bodyPr/>
        <a:lstStyle/>
        <a:p>
          <a:endParaRPr lang="en-US"/>
        </a:p>
      </dgm:t>
    </dgm:pt>
    <dgm:pt modelId="{F4FBC502-E8F8-4C7E-A150-930144132E2E}">
      <dgm:prSet/>
      <dgm:spPr/>
      <dgm:t>
        <a:bodyPr/>
        <a:lstStyle/>
        <a:p>
          <a:r>
            <a:rPr lang="en-US" b="0" i="0" dirty="0"/>
            <a:t>Cho </a:t>
          </a:r>
          <a:r>
            <a:rPr lang="en-US" b="0" i="0" dirty="0" err="1"/>
            <a:t>phép</a:t>
          </a:r>
          <a:r>
            <a:rPr lang="en-US" b="0" i="0" dirty="0"/>
            <a:t> các </a:t>
          </a:r>
          <a:r>
            <a:rPr lang="en-US" b="0" i="0" dirty="0" err="1"/>
            <a:t>chế</a:t>
          </a:r>
          <a:r>
            <a:rPr lang="en-US" b="0" i="0" dirty="0"/>
            <a:t> </a:t>
          </a:r>
          <a:r>
            <a:rPr lang="en-US" b="0" i="0" dirty="0" err="1"/>
            <a:t>độ</a:t>
          </a:r>
          <a:r>
            <a:rPr lang="en-US" b="0" i="0" dirty="0"/>
            <a:t> </a:t>
          </a:r>
          <a:r>
            <a:rPr lang="en-US" b="0" i="0" dirty="0" err="1"/>
            <a:t>ngắt</a:t>
          </a:r>
          <a:r>
            <a:rPr lang="en-US" b="0" i="0" dirty="0"/>
            <a:t> thông qua việc set các bit GIE, PEIE, RCIE và TXIE</a:t>
          </a:r>
          <a:endParaRPr lang="en-US" dirty="0"/>
        </a:p>
      </dgm:t>
    </dgm:pt>
    <dgm:pt modelId="{048E07F6-F618-46A4-9388-20E1A7DA607D}" type="parTrans" cxnId="{ECFB3988-4AE7-4D76-B138-B27665F9E6E2}">
      <dgm:prSet/>
      <dgm:spPr/>
      <dgm:t>
        <a:bodyPr/>
        <a:lstStyle/>
        <a:p>
          <a:endParaRPr lang="en-US"/>
        </a:p>
      </dgm:t>
    </dgm:pt>
    <dgm:pt modelId="{9A8F48C5-07EC-471A-A0C3-7FE9AC80B5D3}" type="sibTrans" cxnId="{ECFB3988-4AE7-4D76-B138-B27665F9E6E2}">
      <dgm:prSet/>
      <dgm:spPr/>
      <dgm:t>
        <a:bodyPr/>
        <a:lstStyle/>
        <a:p>
          <a:endParaRPr lang="en-US"/>
        </a:p>
      </dgm:t>
    </dgm:pt>
    <dgm:pt modelId="{4CECC893-6AC2-4E82-8020-DB92DD776340}">
      <dgm:prSet/>
      <dgm:spPr/>
      <dgm:t>
        <a:bodyPr/>
        <a:lstStyle/>
        <a:p>
          <a:r>
            <a:rPr lang="en-US" dirty="0"/>
            <a:t>Thực hiện việc </a:t>
          </a:r>
          <a:r>
            <a:rPr lang="en-US" dirty="0" err="1"/>
            <a:t>truyền</a:t>
          </a:r>
          <a:r>
            <a:rPr lang="en-US" dirty="0"/>
            <a:t> </a:t>
          </a:r>
          <a:r>
            <a:rPr lang="en-US" dirty="0" err="1"/>
            <a:t>nhận</a:t>
          </a:r>
          <a:r>
            <a:rPr lang="en-US" dirty="0"/>
            <a:t> trong </a:t>
          </a:r>
          <a:r>
            <a:rPr lang="en-US" dirty="0" err="1"/>
            <a:t>hàm</a:t>
          </a:r>
          <a:r>
            <a:rPr lang="en-US" dirty="0"/>
            <a:t> </a:t>
          </a:r>
          <a:r>
            <a:rPr lang="en-US" dirty="0" err="1"/>
            <a:t>ngắt</a:t>
          </a:r>
          <a:r>
            <a:rPr lang="en-US" dirty="0"/>
            <a:t> khi có cờ </a:t>
          </a:r>
          <a:r>
            <a:rPr lang="en-US" dirty="0" err="1"/>
            <a:t>ngắt</a:t>
          </a:r>
          <a:r>
            <a:rPr lang="en-US" dirty="0"/>
            <a:t> TXIF, RCIF</a:t>
          </a:r>
        </a:p>
      </dgm:t>
    </dgm:pt>
    <dgm:pt modelId="{F142DBD0-E258-47EA-9587-5325D4A45B36}" type="parTrans" cxnId="{2CC5A110-B350-4C4A-B6B5-95B82D1E1E0B}">
      <dgm:prSet/>
      <dgm:spPr/>
      <dgm:t>
        <a:bodyPr/>
        <a:lstStyle/>
        <a:p>
          <a:endParaRPr lang="en-US"/>
        </a:p>
      </dgm:t>
    </dgm:pt>
    <dgm:pt modelId="{EEB56731-0859-4BC0-BEC8-30F37DDF1385}" type="sibTrans" cxnId="{2CC5A110-B350-4C4A-B6B5-95B82D1E1E0B}">
      <dgm:prSet/>
      <dgm:spPr/>
      <dgm:t>
        <a:bodyPr/>
        <a:lstStyle/>
        <a:p>
          <a:endParaRPr lang="en-US"/>
        </a:p>
      </dgm:t>
    </dgm:pt>
    <dgm:pt modelId="{1AD1DF77-41F5-49FA-8F13-8A51833FA3FC}" type="pres">
      <dgm:prSet presAssocID="{41AF338A-338A-4498-970C-BBC4BD5E7C9E}" presName="Name0" presStyleCnt="0">
        <dgm:presLayoutVars>
          <dgm:dir/>
          <dgm:resizeHandles val="exact"/>
        </dgm:presLayoutVars>
      </dgm:prSet>
      <dgm:spPr/>
    </dgm:pt>
    <dgm:pt modelId="{0D6CFF41-4C61-40DB-A9FD-BEDC6368C6DE}" type="pres">
      <dgm:prSet presAssocID="{F4FBC502-E8F8-4C7E-A150-930144132E2E}" presName="node" presStyleLbl="node1" presStyleIdx="0" presStyleCnt="8">
        <dgm:presLayoutVars>
          <dgm:bulletEnabled val="1"/>
        </dgm:presLayoutVars>
      </dgm:prSet>
      <dgm:spPr/>
    </dgm:pt>
    <dgm:pt modelId="{00A01C6F-5974-4CC5-8EFF-8CC922BA3B0A}" type="pres">
      <dgm:prSet presAssocID="{9A8F48C5-07EC-471A-A0C3-7FE9AC80B5D3}" presName="sibTrans" presStyleLbl="sibTrans1D1" presStyleIdx="0" presStyleCnt="7"/>
      <dgm:spPr/>
    </dgm:pt>
    <dgm:pt modelId="{C65B87DA-38F7-49A4-902B-8DCA3FBE3728}" type="pres">
      <dgm:prSet presAssocID="{9A8F48C5-07EC-471A-A0C3-7FE9AC80B5D3}" presName="connectorText" presStyleLbl="sibTrans1D1" presStyleIdx="0" presStyleCnt="7"/>
      <dgm:spPr/>
    </dgm:pt>
    <dgm:pt modelId="{86EDDDA6-A7C7-48A2-8759-393D6B31C0CF}" type="pres">
      <dgm:prSet presAssocID="{F835C3B6-0109-4AE6-BD8B-FC651A064BA0}" presName="node" presStyleLbl="node1" presStyleIdx="1" presStyleCnt="8">
        <dgm:presLayoutVars>
          <dgm:bulletEnabled val="1"/>
        </dgm:presLayoutVars>
      </dgm:prSet>
      <dgm:spPr/>
    </dgm:pt>
    <dgm:pt modelId="{8214EB4B-FA26-4B1B-B6F7-05CD64DEB0F7}" type="pres">
      <dgm:prSet presAssocID="{3D33654B-AFB9-4B51-9F0F-7C40FA7FD03B}" presName="sibTrans" presStyleLbl="sibTrans1D1" presStyleIdx="1" presStyleCnt="7"/>
      <dgm:spPr/>
    </dgm:pt>
    <dgm:pt modelId="{64272796-97AF-4A36-895C-289692B4C280}" type="pres">
      <dgm:prSet presAssocID="{3D33654B-AFB9-4B51-9F0F-7C40FA7FD03B}" presName="connectorText" presStyleLbl="sibTrans1D1" presStyleIdx="1" presStyleCnt="7"/>
      <dgm:spPr/>
    </dgm:pt>
    <dgm:pt modelId="{D0B099D8-89D8-4B4E-BC50-D6177C45C4D0}" type="pres">
      <dgm:prSet presAssocID="{C81C5288-6850-4439-B6A6-FC5D970D1D4C}" presName="node" presStyleLbl="node1" presStyleIdx="2" presStyleCnt="8">
        <dgm:presLayoutVars>
          <dgm:bulletEnabled val="1"/>
        </dgm:presLayoutVars>
      </dgm:prSet>
      <dgm:spPr/>
    </dgm:pt>
    <dgm:pt modelId="{B15EF51D-14AE-4BC9-BBC5-CA2C38FC6E12}" type="pres">
      <dgm:prSet presAssocID="{DD12B75F-38E0-4015-BD02-5BAEA96F8E73}" presName="sibTrans" presStyleLbl="sibTrans1D1" presStyleIdx="2" presStyleCnt="7"/>
      <dgm:spPr/>
    </dgm:pt>
    <dgm:pt modelId="{8486DF40-96FC-40F9-8243-E87473894D91}" type="pres">
      <dgm:prSet presAssocID="{DD12B75F-38E0-4015-BD02-5BAEA96F8E73}" presName="connectorText" presStyleLbl="sibTrans1D1" presStyleIdx="2" presStyleCnt="7"/>
      <dgm:spPr/>
    </dgm:pt>
    <dgm:pt modelId="{EBCDBB33-8139-4252-ABFC-798715CFD1BD}" type="pres">
      <dgm:prSet presAssocID="{51378BB7-D8AD-4062-9AEB-DBDD3EBFC111}" presName="node" presStyleLbl="node1" presStyleIdx="3" presStyleCnt="8">
        <dgm:presLayoutVars>
          <dgm:bulletEnabled val="1"/>
        </dgm:presLayoutVars>
      </dgm:prSet>
      <dgm:spPr/>
    </dgm:pt>
    <dgm:pt modelId="{58E1F6F8-1D18-4A95-860B-A762103B3976}" type="pres">
      <dgm:prSet presAssocID="{7124E09B-BA28-410D-83C1-560B0F0AF7A7}" presName="sibTrans" presStyleLbl="sibTrans1D1" presStyleIdx="3" presStyleCnt="7"/>
      <dgm:spPr/>
    </dgm:pt>
    <dgm:pt modelId="{F26AF28A-F71C-40CA-B36B-31927D0D0379}" type="pres">
      <dgm:prSet presAssocID="{7124E09B-BA28-410D-83C1-560B0F0AF7A7}" presName="connectorText" presStyleLbl="sibTrans1D1" presStyleIdx="3" presStyleCnt="7"/>
      <dgm:spPr/>
    </dgm:pt>
    <dgm:pt modelId="{01D4E357-3AC0-4937-BAB1-156D7EF671BA}" type="pres">
      <dgm:prSet presAssocID="{4D246222-DA87-4383-8FF7-1C11A0268B6B}" presName="node" presStyleLbl="node1" presStyleIdx="4" presStyleCnt="8">
        <dgm:presLayoutVars>
          <dgm:bulletEnabled val="1"/>
        </dgm:presLayoutVars>
      </dgm:prSet>
      <dgm:spPr/>
    </dgm:pt>
    <dgm:pt modelId="{75C6C5A8-FD0A-4AE0-9831-936DAD53C250}" type="pres">
      <dgm:prSet presAssocID="{D3C81BDA-8C3B-4C6E-8021-2F1BA0C15BAB}" presName="sibTrans" presStyleLbl="sibTrans1D1" presStyleIdx="4" presStyleCnt="7"/>
      <dgm:spPr/>
    </dgm:pt>
    <dgm:pt modelId="{E3B9FC4B-55E8-4A35-A00D-5CF8869AA4ED}" type="pres">
      <dgm:prSet presAssocID="{D3C81BDA-8C3B-4C6E-8021-2F1BA0C15BAB}" presName="connectorText" presStyleLbl="sibTrans1D1" presStyleIdx="4" presStyleCnt="7"/>
      <dgm:spPr/>
    </dgm:pt>
    <dgm:pt modelId="{4994DEAD-A0FB-48F3-B9FA-CA45F5939ABD}" type="pres">
      <dgm:prSet presAssocID="{9EBAC1F4-1907-4D44-809B-BF9D715C30F7}" presName="node" presStyleLbl="node1" presStyleIdx="5" presStyleCnt="8">
        <dgm:presLayoutVars>
          <dgm:bulletEnabled val="1"/>
        </dgm:presLayoutVars>
      </dgm:prSet>
      <dgm:spPr/>
    </dgm:pt>
    <dgm:pt modelId="{7ED719C2-0C48-40E6-BFFE-7B385A8D1625}" type="pres">
      <dgm:prSet presAssocID="{AD31CD5C-1957-4431-AB10-697F69F663D3}" presName="sibTrans" presStyleLbl="sibTrans1D1" presStyleIdx="5" presStyleCnt="7"/>
      <dgm:spPr/>
    </dgm:pt>
    <dgm:pt modelId="{1055792F-0DF6-4443-8FD2-FAE172199218}" type="pres">
      <dgm:prSet presAssocID="{AD31CD5C-1957-4431-AB10-697F69F663D3}" presName="connectorText" presStyleLbl="sibTrans1D1" presStyleIdx="5" presStyleCnt="7"/>
      <dgm:spPr/>
    </dgm:pt>
    <dgm:pt modelId="{E5DC83D8-437E-4117-866F-ABDD84B31E2C}" type="pres">
      <dgm:prSet presAssocID="{C4855A95-2224-4CB3-9EAD-A8448204C8DE}" presName="node" presStyleLbl="node1" presStyleIdx="6" presStyleCnt="8">
        <dgm:presLayoutVars>
          <dgm:bulletEnabled val="1"/>
        </dgm:presLayoutVars>
      </dgm:prSet>
      <dgm:spPr/>
    </dgm:pt>
    <dgm:pt modelId="{44DDBB6A-9221-4D97-B0A4-3FA884C0C8CC}" type="pres">
      <dgm:prSet presAssocID="{C7AC7C1E-EF5A-4ACA-835C-9A730D67AA89}" presName="sibTrans" presStyleLbl="sibTrans1D1" presStyleIdx="6" presStyleCnt="7"/>
      <dgm:spPr/>
    </dgm:pt>
    <dgm:pt modelId="{716BA363-19B2-4EB7-A605-A5BED20C135C}" type="pres">
      <dgm:prSet presAssocID="{C7AC7C1E-EF5A-4ACA-835C-9A730D67AA89}" presName="connectorText" presStyleLbl="sibTrans1D1" presStyleIdx="6" presStyleCnt="7"/>
      <dgm:spPr/>
    </dgm:pt>
    <dgm:pt modelId="{238B9F44-01B4-46F1-9A38-3A76B2E94D1D}" type="pres">
      <dgm:prSet presAssocID="{4CECC893-6AC2-4E82-8020-DB92DD776340}" presName="node" presStyleLbl="node1" presStyleIdx="7" presStyleCnt="8">
        <dgm:presLayoutVars>
          <dgm:bulletEnabled val="1"/>
        </dgm:presLayoutVars>
      </dgm:prSet>
      <dgm:spPr/>
    </dgm:pt>
  </dgm:ptLst>
  <dgm:cxnLst>
    <dgm:cxn modelId="{01F0560C-E7C1-4205-AEBD-C6A864EC5422}" type="presOf" srcId="{7124E09B-BA28-410D-83C1-560B0F0AF7A7}" destId="{F26AF28A-F71C-40CA-B36B-31927D0D0379}" srcOrd="1" destOrd="0" presId="urn:microsoft.com/office/officeart/2005/8/layout/bProcess3"/>
    <dgm:cxn modelId="{2CC5A110-B350-4C4A-B6B5-95B82D1E1E0B}" srcId="{41AF338A-338A-4498-970C-BBC4BD5E7C9E}" destId="{4CECC893-6AC2-4E82-8020-DB92DD776340}" srcOrd="7" destOrd="0" parTransId="{F142DBD0-E258-47EA-9587-5325D4A45B36}" sibTransId="{EEB56731-0859-4BC0-BEC8-30F37DDF1385}"/>
    <dgm:cxn modelId="{86EA6112-D2A7-47DA-AB89-5B904F7313D9}" type="presOf" srcId="{DD12B75F-38E0-4015-BD02-5BAEA96F8E73}" destId="{B15EF51D-14AE-4BC9-BBC5-CA2C38FC6E12}" srcOrd="0" destOrd="0" presId="urn:microsoft.com/office/officeart/2005/8/layout/bProcess3"/>
    <dgm:cxn modelId="{06AFA01A-4F94-457A-8A8D-CD5E1AD33404}" type="presOf" srcId="{9A8F48C5-07EC-471A-A0C3-7FE9AC80B5D3}" destId="{00A01C6F-5974-4CC5-8EFF-8CC922BA3B0A}" srcOrd="0" destOrd="0" presId="urn:microsoft.com/office/officeart/2005/8/layout/bProcess3"/>
    <dgm:cxn modelId="{BB25D41F-617F-4789-93FF-80F417C13E48}" srcId="{41AF338A-338A-4498-970C-BBC4BD5E7C9E}" destId="{9EBAC1F4-1907-4D44-809B-BF9D715C30F7}" srcOrd="5" destOrd="0" parTransId="{ABA35CDE-6CD5-4516-8804-B53D41E359D5}" sibTransId="{AD31CD5C-1957-4431-AB10-697F69F663D3}"/>
    <dgm:cxn modelId="{A3243A2F-9667-4FB2-A1C7-EEFFF9203B01}" type="presOf" srcId="{C7AC7C1E-EF5A-4ACA-835C-9A730D67AA89}" destId="{716BA363-19B2-4EB7-A605-A5BED20C135C}" srcOrd="1" destOrd="0" presId="urn:microsoft.com/office/officeart/2005/8/layout/bProcess3"/>
    <dgm:cxn modelId="{6C903031-C678-447B-AFE0-0DAE9B188E9C}" type="presOf" srcId="{D3C81BDA-8C3B-4C6E-8021-2F1BA0C15BAB}" destId="{75C6C5A8-FD0A-4AE0-9831-936DAD53C250}" srcOrd="0" destOrd="0" presId="urn:microsoft.com/office/officeart/2005/8/layout/bProcess3"/>
    <dgm:cxn modelId="{9110A143-78AC-400A-AAB2-3EA85257B498}" type="presOf" srcId="{AD31CD5C-1957-4431-AB10-697F69F663D3}" destId="{7ED719C2-0C48-40E6-BFFE-7B385A8D1625}" srcOrd="0" destOrd="0" presId="urn:microsoft.com/office/officeart/2005/8/layout/bProcess3"/>
    <dgm:cxn modelId="{38A35D68-0CD2-4D6A-A519-6F8AB19A81E8}" type="presOf" srcId="{3D33654B-AFB9-4B51-9F0F-7C40FA7FD03B}" destId="{8214EB4B-FA26-4B1B-B6F7-05CD64DEB0F7}" srcOrd="0" destOrd="0" presId="urn:microsoft.com/office/officeart/2005/8/layout/bProcess3"/>
    <dgm:cxn modelId="{38E77A6A-3E05-42B9-9DE6-65B873929F27}" type="presOf" srcId="{4D246222-DA87-4383-8FF7-1C11A0268B6B}" destId="{01D4E357-3AC0-4937-BAB1-156D7EF671BA}" srcOrd="0" destOrd="0" presId="urn:microsoft.com/office/officeart/2005/8/layout/bProcess3"/>
    <dgm:cxn modelId="{794E1559-EE7E-456F-B4D1-BBC46AF0E910}" srcId="{41AF338A-338A-4498-970C-BBC4BD5E7C9E}" destId="{F835C3B6-0109-4AE6-BD8B-FC651A064BA0}" srcOrd="1" destOrd="0" parTransId="{23A3DABC-3A9E-4AF5-A1CD-300C58CA7D35}" sibTransId="{3D33654B-AFB9-4B51-9F0F-7C40FA7FD03B}"/>
    <dgm:cxn modelId="{0AC22379-1D10-419F-8A4E-34AEF423A277}" type="presOf" srcId="{41AF338A-338A-4498-970C-BBC4BD5E7C9E}" destId="{1AD1DF77-41F5-49FA-8F13-8A51833FA3FC}" srcOrd="0" destOrd="0" presId="urn:microsoft.com/office/officeart/2005/8/layout/bProcess3"/>
    <dgm:cxn modelId="{8128477B-0C15-49DB-9CE7-6C1E04332014}" type="presOf" srcId="{9EBAC1F4-1907-4D44-809B-BF9D715C30F7}" destId="{4994DEAD-A0FB-48F3-B9FA-CA45F5939ABD}" srcOrd="0" destOrd="0" presId="urn:microsoft.com/office/officeart/2005/8/layout/bProcess3"/>
    <dgm:cxn modelId="{28191885-3534-4DFC-9052-01E88CB3604E}" type="presOf" srcId="{9A8F48C5-07EC-471A-A0C3-7FE9AC80B5D3}" destId="{C65B87DA-38F7-49A4-902B-8DCA3FBE3728}" srcOrd="1" destOrd="0" presId="urn:microsoft.com/office/officeart/2005/8/layout/bProcess3"/>
    <dgm:cxn modelId="{ECFB3988-4AE7-4D76-B138-B27665F9E6E2}" srcId="{41AF338A-338A-4498-970C-BBC4BD5E7C9E}" destId="{F4FBC502-E8F8-4C7E-A150-930144132E2E}" srcOrd="0" destOrd="0" parTransId="{048E07F6-F618-46A4-9388-20E1A7DA607D}" sibTransId="{9A8F48C5-07EC-471A-A0C3-7FE9AC80B5D3}"/>
    <dgm:cxn modelId="{0418998A-54F8-4939-B9F8-7995C78D4E73}" type="presOf" srcId="{7124E09B-BA28-410D-83C1-560B0F0AF7A7}" destId="{58E1F6F8-1D18-4A95-860B-A762103B3976}" srcOrd="0" destOrd="0" presId="urn:microsoft.com/office/officeart/2005/8/layout/bProcess3"/>
    <dgm:cxn modelId="{81393BA7-9C78-42B4-915D-42926D5CEF65}" type="presOf" srcId="{C81C5288-6850-4439-B6A6-FC5D970D1D4C}" destId="{D0B099D8-89D8-4B4E-BC50-D6177C45C4D0}" srcOrd="0" destOrd="0" presId="urn:microsoft.com/office/officeart/2005/8/layout/bProcess3"/>
    <dgm:cxn modelId="{FC85CAA7-9517-4656-B12A-03F6413E9BA4}" type="presOf" srcId="{C4855A95-2224-4CB3-9EAD-A8448204C8DE}" destId="{E5DC83D8-437E-4117-866F-ABDD84B31E2C}" srcOrd="0" destOrd="0" presId="urn:microsoft.com/office/officeart/2005/8/layout/bProcess3"/>
    <dgm:cxn modelId="{837987B6-DF8D-4356-AAD2-D89F64EDA31C}" type="presOf" srcId="{F835C3B6-0109-4AE6-BD8B-FC651A064BA0}" destId="{86EDDDA6-A7C7-48A2-8759-393D6B31C0CF}" srcOrd="0" destOrd="0" presId="urn:microsoft.com/office/officeart/2005/8/layout/bProcess3"/>
    <dgm:cxn modelId="{ECACEEBE-43C5-408D-BC25-29CD731FBA30}" type="presOf" srcId="{DD12B75F-38E0-4015-BD02-5BAEA96F8E73}" destId="{8486DF40-96FC-40F9-8243-E87473894D91}" srcOrd="1" destOrd="0" presId="urn:microsoft.com/office/officeart/2005/8/layout/bProcess3"/>
    <dgm:cxn modelId="{F51835C3-07EC-49EF-890F-DDBEBC6B1D69}" type="presOf" srcId="{D3C81BDA-8C3B-4C6E-8021-2F1BA0C15BAB}" destId="{E3B9FC4B-55E8-4A35-A00D-5CF8869AA4ED}" srcOrd="1" destOrd="0" presId="urn:microsoft.com/office/officeart/2005/8/layout/bProcess3"/>
    <dgm:cxn modelId="{FBEEE0C5-E255-4C7B-A89C-BA78467006D6}" type="presOf" srcId="{4CECC893-6AC2-4E82-8020-DB92DD776340}" destId="{238B9F44-01B4-46F1-9A38-3A76B2E94D1D}" srcOrd="0" destOrd="0" presId="urn:microsoft.com/office/officeart/2005/8/layout/bProcess3"/>
    <dgm:cxn modelId="{16FDF5D3-2AB3-47F2-9FD4-70D46507F725}" srcId="{41AF338A-338A-4498-970C-BBC4BD5E7C9E}" destId="{C4855A95-2224-4CB3-9EAD-A8448204C8DE}" srcOrd="6" destOrd="0" parTransId="{8D7BD33F-56E4-4C87-B91F-5E8C4619713C}" sibTransId="{C7AC7C1E-EF5A-4ACA-835C-9A730D67AA89}"/>
    <dgm:cxn modelId="{CABB26D6-C350-406A-BAAC-CBC2DD5FFAC3}" type="presOf" srcId="{AD31CD5C-1957-4431-AB10-697F69F663D3}" destId="{1055792F-0DF6-4443-8FD2-FAE172199218}" srcOrd="1" destOrd="0" presId="urn:microsoft.com/office/officeart/2005/8/layout/bProcess3"/>
    <dgm:cxn modelId="{6125A2E0-A5CD-4416-9332-68D78124228F}" type="presOf" srcId="{F4FBC502-E8F8-4C7E-A150-930144132E2E}" destId="{0D6CFF41-4C61-40DB-A9FD-BEDC6368C6DE}" srcOrd="0" destOrd="0" presId="urn:microsoft.com/office/officeart/2005/8/layout/bProcess3"/>
    <dgm:cxn modelId="{C89556E8-7362-4111-A936-054BFFAFA178}" srcId="{41AF338A-338A-4498-970C-BBC4BD5E7C9E}" destId="{4D246222-DA87-4383-8FF7-1C11A0268B6B}" srcOrd="4" destOrd="0" parTransId="{AFD3A22A-5942-47DA-9B55-BCD0E79EEAFD}" sibTransId="{D3C81BDA-8C3B-4C6E-8021-2F1BA0C15BAB}"/>
    <dgm:cxn modelId="{4E6091EF-E919-4CD8-BAD0-29A049B3DB3B}" type="presOf" srcId="{51378BB7-D8AD-4062-9AEB-DBDD3EBFC111}" destId="{EBCDBB33-8139-4252-ABFC-798715CFD1BD}" srcOrd="0" destOrd="0" presId="urn:microsoft.com/office/officeart/2005/8/layout/bProcess3"/>
    <dgm:cxn modelId="{5F8139F6-DF82-4EB2-9C91-3EBBB8055707}" srcId="{41AF338A-338A-4498-970C-BBC4BD5E7C9E}" destId="{51378BB7-D8AD-4062-9AEB-DBDD3EBFC111}" srcOrd="3" destOrd="0" parTransId="{37892C63-298A-45BF-AA71-E12F8A7379A0}" sibTransId="{7124E09B-BA28-410D-83C1-560B0F0AF7A7}"/>
    <dgm:cxn modelId="{F354A6FA-B54D-4789-A878-5CBCB980FC13}" type="presOf" srcId="{C7AC7C1E-EF5A-4ACA-835C-9A730D67AA89}" destId="{44DDBB6A-9221-4D97-B0A4-3FA884C0C8CC}" srcOrd="0" destOrd="0" presId="urn:microsoft.com/office/officeart/2005/8/layout/bProcess3"/>
    <dgm:cxn modelId="{A71ED8FB-A7ED-4727-8DC0-532A3B86976A}" srcId="{41AF338A-338A-4498-970C-BBC4BD5E7C9E}" destId="{C81C5288-6850-4439-B6A6-FC5D970D1D4C}" srcOrd="2" destOrd="0" parTransId="{92DB25F0-38FD-4EA9-92E4-27E88F9E5854}" sibTransId="{DD12B75F-38E0-4015-BD02-5BAEA96F8E73}"/>
    <dgm:cxn modelId="{98AFE0FB-EC56-4593-851D-58D26DA78033}" type="presOf" srcId="{3D33654B-AFB9-4B51-9F0F-7C40FA7FD03B}" destId="{64272796-97AF-4A36-895C-289692B4C280}" srcOrd="1" destOrd="0" presId="urn:microsoft.com/office/officeart/2005/8/layout/bProcess3"/>
    <dgm:cxn modelId="{35E65B00-5FE2-4840-B429-AECB4155BFB2}" type="presParOf" srcId="{1AD1DF77-41F5-49FA-8F13-8A51833FA3FC}" destId="{0D6CFF41-4C61-40DB-A9FD-BEDC6368C6DE}" srcOrd="0" destOrd="0" presId="urn:microsoft.com/office/officeart/2005/8/layout/bProcess3"/>
    <dgm:cxn modelId="{CEBA5C08-A944-4087-921B-4F88714CFB9D}" type="presParOf" srcId="{1AD1DF77-41F5-49FA-8F13-8A51833FA3FC}" destId="{00A01C6F-5974-4CC5-8EFF-8CC922BA3B0A}" srcOrd="1" destOrd="0" presId="urn:microsoft.com/office/officeart/2005/8/layout/bProcess3"/>
    <dgm:cxn modelId="{320D9499-FC81-4E1B-BC36-72B5FA086717}" type="presParOf" srcId="{00A01C6F-5974-4CC5-8EFF-8CC922BA3B0A}" destId="{C65B87DA-38F7-49A4-902B-8DCA3FBE3728}" srcOrd="0" destOrd="0" presId="urn:microsoft.com/office/officeart/2005/8/layout/bProcess3"/>
    <dgm:cxn modelId="{0F226E21-BA97-4816-B42B-ECD384EE17A6}" type="presParOf" srcId="{1AD1DF77-41F5-49FA-8F13-8A51833FA3FC}" destId="{86EDDDA6-A7C7-48A2-8759-393D6B31C0CF}" srcOrd="2" destOrd="0" presId="urn:microsoft.com/office/officeart/2005/8/layout/bProcess3"/>
    <dgm:cxn modelId="{4488DC42-C963-4650-B681-84A1F9F13733}" type="presParOf" srcId="{1AD1DF77-41F5-49FA-8F13-8A51833FA3FC}" destId="{8214EB4B-FA26-4B1B-B6F7-05CD64DEB0F7}" srcOrd="3" destOrd="0" presId="urn:microsoft.com/office/officeart/2005/8/layout/bProcess3"/>
    <dgm:cxn modelId="{DCA8DF17-6D3F-428B-A90B-05D754ED4A0B}" type="presParOf" srcId="{8214EB4B-FA26-4B1B-B6F7-05CD64DEB0F7}" destId="{64272796-97AF-4A36-895C-289692B4C280}" srcOrd="0" destOrd="0" presId="urn:microsoft.com/office/officeart/2005/8/layout/bProcess3"/>
    <dgm:cxn modelId="{DC10EF17-983E-48C5-A36A-3FEFE69B618C}" type="presParOf" srcId="{1AD1DF77-41F5-49FA-8F13-8A51833FA3FC}" destId="{D0B099D8-89D8-4B4E-BC50-D6177C45C4D0}" srcOrd="4" destOrd="0" presId="urn:microsoft.com/office/officeart/2005/8/layout/bProcess3"/>
    <dgm:cxn modelId="{1D2E9472-792F-4AB7-904B-0F1C48614A6E}" type="presParOf" srcId="{1AD1DF77-41F5-49FA-8F13-8A51833FA3FC}" destId="{B15EF51D-14AE-4BC9-BBC5-CA2C38FC6E12}" srcOrd="5" destOrd="0" presId="urn:microsoft.com/office/officeart/2005/8/layout/bProcess3"/>
    <dgm:cxn modelId="{97DD4CFF-9574-4B15-B5A5-72384230EF52}" type="presParOf" srcId="{B15EF51D-14AE-4BC9-BBC5-CA2C38FC6E12}" destId="{8486DF40-96FC-40F9-8243-E87473894D91}" srcOrd="0" destOrd="0" presId="urn:microsoft.com/office/officeart/2005/8/layout/bProcess3"/>
    <dgm:cxn modelId="{201EBF44-D9F2-4CA8-B6AB-A20B099220E2}" type="presParOf" srcId="{1AD1DF77-41F5-49FA-8F13-8A51833FA3FC}" destId="{EBCDBB33-8139-4252-ABFC-798715CFD1BD}" srcOrd="6" destOrd="0" presId="urn:microsoft.com/office/officeart/2005/8/layout/bProcess3"/>
    <dgm:cxn modelId="{3CB84787-BDC6-4098-8BF1-1D15B9781322}" type="presParOf" srcId="{1AD1DF77-41F5-49FA-8F13-8A51833FA3FC}" destId="{58E1F6F8-1D18-4A95-860B-A762103B3976}" srcOrd="7" destOrd="0" presId="urn:microsoft.com/office/officeart/2005/8/layout/bProcess3"/>
    <dgm:cxn modelId="{B18450DD-E6B2-44C7-9377-622969CFFA34}" type="presParOf" srcId="{58E1F6F8-1D18-4A95-860B-A762103B3976}" destId="{F26AF28A-F71C-40CA-B36B-31927D0D0379}" srcOrd="0" destOrd="0" presId="urn:microsoft.com/office/officeart/2005/8/layout/bProcess3"/>
    <dgm:cxn modelId="{A324AEEB-1F58-4D55-B621-5CECEC08FE6B}" type="presParOf" srcId="{1AD1DF77-41F5-49FA-8F13-8A51833FA3FC}" destId="{01D4E357-3AC0-4937-BAB1-156D7EF671BA}" srcOrd="8" destOrd="0" presId="urn:microsoft.com/office/officeart/2005/8/layout/bProcess3"/>
    <dgm:cxn modelId="{DCB2B582-1F16-4327-B4DA-763171E54970}" type="presParOf" srcId="{1AD1DF77-41F5-49FA-8F13-8A51833FA3FC}" destId="{75C6C5A8-FD0A-4AE0-9831-936DAD53C250}" srcOrd="9" destOrd="0" presId="urn:microsoft.com/office/officeart/2005/8/layout/bProcess3"/>
    <dgm:cxn modelId="{66BBBB30-2BE0-47CA-8D41-A94EC10F4F04}" type="presParOf" srcId="{75C6C5A8-FD0A-4AE0-9831-936DAD53C250}" destId="{E3B9FC4B-55E8-4A35-A00D-5CF8869AA4ED}" srcOrd="0" destOrd="0" presId="urn:microsoft.com/office/officeart/2005/8/layout/bProcess3"/>
    <dgm:cxn modelId="{3B689C8A-C515-4A88-A3D5-8A5CABD49DEC}" type="presParOf" srcId="{1AD1DF77-41F5-49FA-8F13-8A51833FA3FC}" destId="{4994DEAD-A0FB-48F3-B9FA-CA45F5939ABD}" srcOrd="10" destOrd="0" presId="urn:microsoft.com/office/officeart/2005/8/layout/bProcess3"/>
    <dgm:cxn modelId="{62E94C97-CFC6-409D-ACA1-E508B500D00D}" type="presParOf" srcId="{1AD1DF77-41F5-49FA-8F13-8A51833FA3FC}" destId="{7ED719C2-0C48-40E6-BFFE-7B385A8D1625}" srcOrd="11" destOrd="0" presId="urn:microsoft.com/office/officeart/2005/8/layout/bProcess3"/>
    <dgm:cxn modelId="{83EAD023-516C-4EDE-98BF-145CFB69C670}" type="presParOf" srcId="{7ED719C2-0C48-40E6-BFFE-7B385A8D1625}" destId="{1055792F-0DF6-4443-8FD2-FAE172199218}" srcOrd="0" destOrd="0" presId="urn:microsoft.com/office/officeart/2005/8/layout/bProcess3"/>
    <dgm:cxn modelId="{414DE40B-7200-406B-BD81-DC93A89BF089}" type="presParOf" srcId="{1AD1DF77-41F5-49FA-8F13-8A51833FA3FC}" destId="{E5DC83D8-437E-4117-866F-ABDD84B31E2C}" srcOrd="12" destOrd="0" presId="urn:microsoft.com/office/officeart/2005/8/layout/bProcess3"/>
    <dgm:cxn modelId="{6B10320E-451D-4433-9A53-EB44DC4CFFBA}" type="presParOf" srcId="{1AD1DF77-41F5-49FA-8F13-8A51833FA3FC}" destId="{44DDBB6A-9221-4D97-B0A4-3FA884C0C8CC}" srcOrd="13" destOrd="0" presId="urn:microsoft.com/office/officeart/2005/8/layout/bProcess3"/>
    <dgm:cxn modelId="{AE967C34-6F0D-4088-BAA0-94BB06EA2051}" type="presParOf" srcId="{44DDBB6A-9221-4D97-B0A4-3FA884C0C8CC}" destId="{716BA363-19B2-4EB7-A605-A5BED20C135C}" srcOrd="0" destOrd="0" presId="urn:microsoft.com/office/officeart/2005/8/layout/bProcess3"/>
    <dgm:cxn modelId="{EDD33498-3AF7-4F6B-817B-6E39F77D266C}" type="presParOf" srcId="{1AD1DF77-41F5-49FA-8F13-8A51833FA3FC}" destId="{238B9F44-01B4-46F1-9A38-3A76B2E94D1D}"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C1624-AF1F-4179-B5C7-2920C7A3889E}">
      <dsp:nvSpPr>
        <dsp:cNvPr id="0" name=""/>
        <dsp:cNvSpPr/>
      </dsp:nvSpPr>
      <dsp:spPr>
        <a:xfrm>
          <a:off x="2854821" y="1011540"/>
          <a:ext cx="624682" cy="91440"/>
        </a:xfrm>
        <a:custGeom>
          <a:avLst/>
          <a:gdLst/>
          <a:ahLst/>
          <a:cxnLst/>
          <a:rect l="0" t="0" r="0" b="0"/>
          <a:pathLst>
            <a:path>
              <a:moveTo>
                <a:pt x="0" y="45720"/>
              </a:moveTo>
              <a:lnTo>
                <a:pt x="62468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780" y="1053984"/>
        <a:ext cx="32764" cy="6552"/>
      </dsp:txXfrm>
    </dsp:sp>
    <dsp:sp modelId="{718D4B7B-B34F-4E86-BCDE-B90977B56F10}">
      <dsp:nvSpPr>
        <dsp:cNvPr id="0" name=""/>
        <dsp:cNvSpPr/>
      </dsp:nvSpPr>
      <dsp:spPr>
        <a:xfrm>
          <a:off x="7568" y="202544"/>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1. </a:t>
          </a:r>
          <a:r>
            <a:rPr lang="en-US" sz="2300" kern="1200" dirty="0" err="1"/>
            <a:t>Khởi</a:t>
          </a:r>
          <a:r>
            <a:rPr lang="en-US" sz="2300" kern="1200" dirty="0"/>
            <a:t> </a:t>
          </a:r>
          <a:r>
            <a:rPr lang="en-US" sz="2300" kern="1200" dirty="0" err="1"/>
            <a:t>tạo</a:t>
          </a:r>
          <a:r>
            <a:rPr lang="en-US" sz="2300" kern="1200" dirty="0"/>
            <a:t> </a:t>
          </a:r>
          <a:r>
            <a:rPr lang="en-US" sz="2300" kern="1200" dirty="0" err="1"/>
            <a:t>Tốc</a:t>
          </a:r>
          <a:r>
            <a:rPr lang="en-US" sz="2300" kern="1200" dirty="0"/>
            <a:t> </a:t>
          </a:r>
          <a:r>
            <a:rPr lang="en-US" sz="2300" kern="1200" dirty="0" err="1"/>
            <a:t>độ</a:t>
          </a:r>
          <a:r>
            <a:rPr lang="en-US" sz="2300" kern="1200" dirty="0"/>
            <a:t> Baud bằng cách đưa </a:t>
          </a:r>
          <a:r>
            <a:rPr lang="en-US" sz="2300" kern="1200" dirty="0" err="1"/>
            <a:t>một</a:t>
          </a:r>
          <a:r>
            <a:rPr lang="en-US" sz="2300" kern="1200" dirty="0"/>
            <a:t> </a:t>
          </a:r>
          <a:r>
            <a:rPr lang="en-US" sz="2300" kern="1200" dirty="0" err="1"/>
            <a:t>giá</a:t>
          </a:r>
          <a:r>
            <a:rPr lang="en-US" sz="2300" kern="1200" dirty="0"/>
            <a:t> </a:t>
          </a:r>
          <a:r>
            <a:rPr lang="en-US" sz="2300" kern="1200" dirty="0" err="1"/>
            <a:t>trị</a:t>
          </a:r>
          <a:r>
            <a:rPr lang="en-US" sz="2300" kern="1200" dirty="0"/>
            <a:t> vào </a:t>
          </a:r>
          <a:r>
            <a:rPr lang="en-US" sz="2300" kern="1200" dirty="0" err="1"/>
            <a:t>thanh</a:t>
          </a:r>
          <a:r>
            <a:rPr lang="en-US" sz="2300" kern="1200" dirty="0"/>
            <a:t> </a:t>
          </a:r>
          <a:r>
            <a:rPr lang="en-US" sz="2300" kern="1200" dirty="0" err="1"/>
            <a:t>ghi</a:t>
          </a:r>
          <a:r>
            <a:rPr lang="en-US" sz="2300" kern="1200" dirty="0"/>
            <a:t> SPBRG.</a:t>
          </a:r>
        </a:p>
      </dsp:txBody>
      <dsp:txXfrm>
        <a:off x="7568" y="202544"/>
        <a:ext cx="2849052" cy="1709431"/>
      </dsp:txXfrm>
    </dsp:sp>
    <dsp:sp modelId="{243A1448-52D9-488E-BC31-A83739F00AB7}">
      <dsp:nvSpPr>
        <dsp:cNvPr id="0" name=""/>
        <dsp:cNvSpPr/>
      </dsp:nvSpPr>
      <dsp:spPr>
        <a:xfrm>
          <a:off x="6359155" y="1011540"/>
          <a:ext cx="624682" cy="91440"/>
        </a:xfrm>
        <a:custGeom>
          <a:avLst/>
          <a:gdLst/>
          <a:ahLst/>
          <a:cxnLst/>
          <a:rect l="0" t="0" r="0" b="0"/>
          <a:pathLst>
            <a:path>
              <a:moveTo>
                <a:pt x="0" y="45720"/>
              </a:moveTo>
              <a:lnTo>
                <a:pt x="62468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55114" y="1053984"/>
        <a:ext cx="32764" cy="6552"/>
      </dsp:txXfrm>
    </dsp:sp>
    <dsp:sp modelId="{5AB26262-8A68-4FFB-9001-F0305207FD34}">
      <dsp:nvSpPr>
        <dsp:cNvPr id="0" name=""/>
        <dsp:cNvSpPr/>
      </dsp:nvSpPr>
      <dsp:spPr>
        <a:xfrm>
          <a:off x="3511903" y="202544"/>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2. Sau </a:t>
          </a:r>
          <a:r>
            <a:rPr lang="en-US" sz="2300" kern="1200" dirty="0" err="1"/>
            <a:t>đó</a:t>
          </a:r>
          <a:r>
            <a:rPr lang="en-US" sz="2300" kern="1200" dirty="0"/>
            <a:t> </a:t>
          </a:r>
          <a:r>
            <a:rPr lang="en-US" sz="2300" kern="1200" dirty="0" err="1"/>
            <a:t>đặt</a:t>
          </a:r>
          <a:r>
            <a:rPr lang="en-US" sz="2300" kern="1200" dirty="0"/>
            <a:t> bit SPEN trong RCSTA </a:t>
          </a:r>
          <a:r>
            <a:rPr lang="en-US" sz="2300" kern="1200" dirty="0" err="1"/>
            <a:t>để</a:t>
          </a:r>
          <a:r>
            <a:rPr lang="en-US" sz="2300" kern="1200" dirty="0"/>
            <a:t> bật </a:t>
          </a:r>
          <a:r>
            <a:rPr lang="en-US" sz="2300" kern="1200" dirty="0" err="1"/>
            <a:t>cổng</a:t>
          </a:r>
          <a:r>
            <a:rPr lang="en-US" sz="2300" kern="1200" dirty="0"/>
            <a:t> </a:t>
          </a:r>
          <a:r>
            <a:rPr lang="en-US" sz="2300" kern="1200" dirty="0" err="1"/>
            <a:t>nối</a:t>
          </a:r>
          <a:r>
            <a:rPr lang="en-US" sz="2300" kern="1200" dirty="0"/>
            <a:t> tiếp.</a:t>
          </a:r>
        </a:p>
      </dsp:txBody>
      <dsp:txXfrm>
        <a:off x="3511903" y="202544"/>
        <a:ext cx="2849052" cy="1709431"/>
      </dsp:txXfrm>
    </dsp:sp>
    <dsp:sp modelId="{80B2A575-74D6-4136-8684-B8D4C1E103B1}">
      <dsp:nvSpPr>
        <dsp:cNvPr id="0" name=""/>
        <dsp:cNvSpPr/>
      </dsp:nvSpPr>
      <dsp:spPr>
        <a:xfrm>
          <a:off x="1432094" y="1910176"/>
          <a:ext cx="7008669" cy="624682"/>
        </a:xfrm>
        <a:custGeom>
          <a:avLst/>
          <a:gdLst/>
          <a:ahLst/>
          <a:cxnLst/>
          <a:rect l="0" t="0" r="0" b="0"/>
          <a:pathLst>
            <a:path>
              <a:moveTo>
                <a:pt x="7008669" y="0"/>
              </a:moveTo>
              <a:lnTo>
                <a:pt x="7008669" y="329441"/>
              </a:lnTo>
              <a:lnTo>
                <a:pt x="0" y="329441"/>
              </a:lnTo>
              <a:lnTo>
                <a:pt x="0" y="624682"/>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60448" y="2219241"/>
        <a:ext cx="351961" cy="6552"/>
      </dsp:txXfrm>
    </dsp:sp>
    <dsp:sp modelId="{F0D301B0-5670-44A9-9E2F-CEB6692CAEC3}">
      <dsp:nvSpPr>
        <dsp:cNvPr id="0" name=""/>
        <dsp:cNvSpPr/>
      </dsp:nvSpPr>
      <dsp:spPr>
        <a:xfrm>
          <a:off x="7016237" y="202544"/>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3. Sau đó đặt bit BRGH trong TXSTA cho tốc độ thấp hoặc cao.</a:t>
          </a:r>
        </a:p>
      </dsp:txBody>
      <dsp:txXfrm>
        <a:off x="7016237" y="202544"/>
        <a:ext cx="2849052" cy="1709431"/>
      </dsp:txXfrm>
    </dsp:sp>
    <dsp:sp modelId="{081B7B52-9C0B-4BF2-9269-898AF85228D4}">
      <dsp:nvSpPr>
        <dsp:cNvPr id="0" name=""/>
        <dsp:cNvSpPr/>
      </dsp:nvSpPr>
      <dsp:spPr>
        <a:xfrm>
          <a:off x="2854821" y="3376254"/>
          <a:ext cx="624682" cy="91440"/>
        </a:xfrm>
        <a:custGeom>
          <a:avLst/>
          <a:gdLst/>
          <a:ahLst/>
          <a:cxnLst/>
          <a:rect l="0" t="0" r="0" b="0"/>
          <a:pathLst>
            <a:path>
              <a:moveTo>
                <a:pt x="0" y="45720"/>
              </a:moveTo>
              <a:lnTo>
                <a:pt x="62468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780" y="3418697"/>
        <a:ext cx="32764" cy="6552"/>
      </dsp:txXfrm>
    </dsp:sp>
    <dsp:sp modelId="{C1E14A16-6899-4A49-9FCC-46992CC824AD}">
      <dsp:nvSpPr>
        <dsp:cNvPr id="0" name=""/>
        <dsp:cNvSpPr/>
      </dsp:nvSpPr>
      <dsp:spPr>
        <a:xfrm>
          <a:off x="7568" y="2567258"/>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4. </a:t>
          </a:r>
          <a:r>
            <a:rPr lang="en-US" sz="2300" kern="1200" dirty="0" err="1"/>
            <a:t>xóa</a:t>
          </a:r>
          <a:r>
            <a:rPr lang="en-US" sz="2300" kern="1200" dirty="0"/>
            <a:t> bit SYNC trong </a:t>
          </a:r>
          <a:r>
            <a:rPr lang="en-US" sz="2300" kern="1200" dirty="0" err="1"/>
            <a:t>thanh</a:t>
          </a:r>
          <a:r>
            <a:rPr lang="en-US" sz="2300" kern="1200" dirty="0"/>
            <a:t> </a:t>
          </a:r>
          <a:r>
            <a:rPr lang="en-US" sz="2300" kern="1200" dirty="0" err="1"/>
            <a:t>ghi</a:t>
          </a:r>
          <a:r>
            <a:rPr lang="en-US" sz="2300" kern="1200" dirty="0"/>
            <a:t> TXSTA </a:t>
          </a:r>
          <a:r>
            <a:rPr lang="en-US" sz="2300" kern="1200" dirty="0" err="1"/>
            <a:t>để</a:t>
          </a:r>
          <a:r>
            <a:rPr lang="en-US" sz="2300" kern="1200" dirty="0"/>
            <a:t> </a:t>
          </a:r>
          <a:r>
            <a:rPr lang="en-US" sz="2300" kern="1200" dirty="0" err="1"/>
            <a:t>cấu</a:t>
          </a:r>
          <a:r>
            <a:rPr lang="en-US" sz="2300" kern="1200" dirty="0"/>
            <a:t> hình </a:t>
          </a:r>
          <a:r>
            <a:rPr lang="en-US" sz="2300" kern="1200" dirty="0" err="1"/>
            <a:t>cho</a:t>
          </a:r>
          <a:r>
            <a:rPr lang="en-US" sz="2300" kern="1200" dirty="0"/>
            <a:t> </a:t>
          </a:r>
          <a:r>
            <a:rPr lang="en-US" sz="2300" kern="1200" dirty="0" err="1"/>
            <a:t>giao</a:t>
          </a:r>
          <a:r>
            <a:rPr lang="en-US" sz="2300" kern="1200" dirty="0"/>
            <a:t> tiếp không đồng </a:t>
          </a:r>
          <a:r>
            <a:rPr lang="en-US" sz="2300" kern="1200" dirty="0" err="1"/>
            <a:t>bộ</a:t>
          </a:r>
          <a:r>
            <a:rPr lang="en-US" sz="2300" kern="1200" dirty="0"/>
            <a:t>.</a:t>
          </a:r>
        </a:p>
      </dsp:txBody>
      <dsp:txXfrm>
        <a:off x="7568" y="2567258"/>
        <a:ext cx="2849052" cy="1709431"/>
      </dsp:txXfrm>
    </dsp:sp>
    <dsp:sp modelId="{9F4A831A-04C2-4181-83FB-B167558BA2EB}">
      <dsp:nvSpPr>
        <dsp:cNvPr id="0" name=""/>
        <dsp:cNvSpPr/>
      </dsp:nvSpPr>
      <dsp:spPr>
        <a:xfrm>
          <a:off x="6359155" y="3376254"/>
          <a:ext cx="624682" cy="91440"/>
        </a:xfrm>
        <a:custGeom>
          <a:avLst/>
          <a:gdLst/>
          <a:ahLst/>
          <a:cxnLst/>
          <a:rect l="0" t="0" r="0" b="0"/>
          <a:pathLst>
            <a:path>
              <a:moveTo>
                <a:pt x="0" y="45720"/>
              </a:moveTo>
              <a:lnTo>
                <a:pt x="62468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55114" y="3418697"/>
        <a:ext cx="32764" cy="6552"/>
      </dsp:txXfrm>
    </dsp:sp>
    <dsp:sp modelId="{8F3A6CE5-F474-4FA3-AC8C-5719A812BA7A}">
      <dsp:nvSpPr>
        <dsp:cNvPr id="0" name=""/>
        <dsp:cNvSpPr/>
      </dsp:nvSpPr>
      <dsp:spPr>
        <a:xfrm>
          <a:off x="3511903" y="2567258"/>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5. </a:t>
          </a:r>
          <a:r>
            <a:rPr lang="en-US" sz="2300" kern="1200" dirty="0" err="1"/>
            <a:t>Đặt</a:t>
          </a:r>
          <a:r>
            <a:rPr lang="en-US" sz="2300" kern="1200" dirty="0"/>
            <a:t> bit TXEN trong </a:t>
          </a:r>
          <a:r>
            <a:rPr lang="en-US" sz="2300" kern="1200" dirty="0" err="1"/>
            <a:t>thanh</a:t>
          </a:r>
          <a:r>
            <a:rPr lang="en-US" sz="2300" kern="1200" dirty="0"/>
            <a:t> </a:t>
          </a:r>
          <a:r>
            <a:rPr lang="en-US" sz="2300" kern="1200" dirty="0" err="1"/>
            <a:t>ghi</a:t>
          </a:r>
          <a:r>
            <a:rPr lang="en-US" sz="2300" kern="1200" dirty="0"/>
            <a:t> TXSTA </a:t>
          </a:r>
          <a:r>
            <a:rPr lang="en-US" sz="2300" kern="1200" dirty="0" err="1"/>
            <a:t>để</a:t>
          </a:r>
          <a:r>
            <a:rPr lang="en-US" sz="2300" kern="1200" dirty="0"/>
            <a:t> </a:t>
          </a:r>
          <a:r>
            <a:rPr lang="en-US" sz="2300" kern="1200" dirty="0" err="1"/>
            <a:t>cho</a:t>
          </a:r>
          <a:r>
            <a:rPr lang="en-US" sz="2300" kern="1200" dirty="0"/>
            <a:t> </a:t>
          </a:r>
          <a:r>
            <a:rPr lang="en-US" sz="2300" kern="1200" dirty="0" err="1"/>
            <a:t>phép</a:t>
          </a:r>
          <a:r>
            <a:rPr lang="en-US" sz="2300" kern="1200" dirty="0"/>
            <a:t> </a:t>
          </a:r>
          <a:r>
            <a:rPr lang="en-US" sz="2300" kern="1200" dirty="0" err="1"/>
            <a:t>truyền</a:t>
          </a:r>
          <a:r>
            <a:rPr lang="en-US" sz="2300" kern="1200" dirty="0"/>
            <a:t>.</a:t>
          </a:r>
        </a:p>
      </dsp:txBody>
      <dsp:txXfrm>
        <a:off x="3511903" y="2567258"/>
        <a:ext cx="2849052" cy="1709431"/>
      </dsp:txXfrm>
    </dsp:sp>
    <dsp:sp modelId="{BFBFEEFE-2CBB-4D5B-80CE-F6BBB57D7E37}">
      <dsp:nvSpPr>
        <dsp:cNvPr id="0" name=""/>
        <dsp:cNvSpPr/>
      </dsp:nvSpPr>
      <dsp:spPr>
        <a:xfrm>
          <a:off x="7016237" y="2567258"/>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6. </a:t>
          </a:r>
          <a:r>
            <a:rPr lang="en-US" sz="2300" kern="1200" dirty="0" err="1"/>
            <a:t>Đặt</a:t>
          </a:r>
          <a:r>
            <a:rPr lang="en-US" sz="2300" kern="1200" dirty="0"/>
            <a:t> bit CREN trong </a:t>
          </a:r>
          <a:r>
            <a:rPr lang="en-US" sz="2300" kern="1200" dirty="0" err="1"/>
            <a:t>thanh</a:t>
          </a:r>
          <a:r>
            <a:rPr lang="en-US" sz="2300" kern="1200" dirty="0"/>
            <a:t> </a:t>
          </a:r>
          <a:r>
            <a:rPr lang="en-US" sz="2300" kern="1200" dirty="0" err="1"/>
            <a:t>ghi</a:t>
          </a:r>
          <a:r>
            <a:rPr lang="en-US" sz="2300" kern="1200" dirty="0"/>
            <a:t> RCSTA </a:t>
          </a:r>
          <a:r>
            <a:rPr lang="en-US" sz="2300" kern="1200" dirty="0" err="1"/>
            <a:t>để</a:t>
          </a:r>
          <a:r>
            <a:rPr lang="en-US" sz="2300" kern="1200" dirty="0"/>
            <a:t> </a:t>
          </a:r>
          <a:r>
            <a:rPr lang="en-US" sz="2300" kern="1200" dirty="0" err="1"/>
            <a:t>cho</a:t>
          </a:r>
          <a:r>
            <a:rPr lang="en-US" sz="2300" kern="1200" dirty="0"/>
            <a:t> </a:t>
          </a:r>
          <a:r>
            <a:rPr lang="en-US" sz="2300" kern="1200" dirty="0" err="1"/>
            <a:t>phép</a:t>
          </a:r>
          <a:r>
            <a:rPr lang="en-US" sz="2300" kern="1200" dirty="0"/>
            <a:t> </a:t>
          </a:r>
          <a:r>
            <a:rPr lang="en-US" sz="2300" kern="1200" dirty="0" err="1"/>
            <a:t>nhận</a:t>
          </a:r>
          <a:r>
            <a:rPr lang="en-US" sz="2300" kern="1200" dirty="0"/>
            <a:t>.</a:t>
          </a:r>
        </a:p>
      </dsp:txBody>
      <dsp:txXfrm>
        <a:off x="7016237" y="2567258"/>
        <a:ext cx="2849052" cy="1709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01C6F-5974-4CC5-8EFF-8CC922BA3B0A}">
      <dsp:nvSpPr>
        <dsp:cNvPr id="0" name=""/>
        <dsp:cNvSpPr/>
      </dsp:nvSpPr>
      <dsp:spPr>
        <a:xfrm>
          <a:off x="3075218" y="622916"/>
          <a:ext cx="480931" cy="91440"/>
        </a:xfrm>
        <a:custGeom>
          <a:avLst/>
          <a:gdLst/>
          <a:ahLst/>
          <a:cxnLst/>
          <a:rect l="0" t="0" r="0" b="0"/>
          <a:pathLst>
            <a:path>
              <a:moveTo>
                <a:pt x="0" y="45720"/>
              </a:moveTo>
              <a:lnTo>
                <a:pt x="480931"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895" y="666079"/>
        <a:ext cx="25576" cy="5115"/>
      </dsp:txXfrm>
    </dsp:sp>
    <dsp:sp modelId="{0D6CFF41-4C61-40DB-A9FD-BEDC6368C6DE}">
      <dsp:nvSpPr>
        <dsp:cNvPr id="0" name=""/>
        <dsp:cNvSpPr/>
      </dsp:nvSpPr>
      <dsp:spPr>
        <a:xfrm>
          <a:off x="852966" y="1421"/>
          <a:ext cx="2224051" cy="133443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t>Cho </a:t>
          </a:r>
          <a:r>
            <a:rPr lang="en-US" sz="1800" b="0" i="0" kern="1200" dirty="0" err="1"/>
            <a:t>phép</a:t>
          </a:r>
          <a:r>
            <a:rPr lang="en-US" sz="1800" b="0" i="0" kern="1200" dirty="0"/>
            <a:t> các </a:t>
          </a:r>
          <a:r>
            <a:rPr lang="en-US" sz="1800" b="0" i="0" kern="1200" dirty="0" err="1"/>
            <a:t>chế</a:t>
          </a:r>
          <a:r>
            <a:rPr lang="en-US" sz="1800" b="0" i="0" kern="1200" dirty="0"/>
            <a:t> </a:t>
          </a:r>
          <a:r>
            <a:rPr lang="en-US" sz="1800" b="0" i="0" kern="1200" dirty="0" err="1"/>
            <a:t>độ</a:t>
          </a:r>
          <a:r>
            <a:rPr lang="en-US" sz="1800" b="0" i="0" kern="1200" dirty="0"/>
            <a:t> </a:t>
          </a:r>
          <a:r>
            <a:rPr lang="en-US" sz="1800" b="0" i="0" kern="1200" dirty="0" err="1"/>
            <a:t>ngắt</a:t>
          </a:r>
          <a:r>
            <a:rPr lang="en-US" sz="1800" b="0" i="0" kern="1200" dirty="0"/>
            <a:t> thông qua việc set các bit GIE, PEIE, RCIE và TXIE</a:t>
          </a:r>
          <a:endParaRPr lang="en-US" sz="1800" kern="1200" dirty="0"/>
        </a:p>
      </dsp:txBody>
      <dsp:txXfrm>
        <a:off x="852966" y="1421"/>
        <a:ext cx="2224051" cy="1334431"/>
      </dsp:txXfrm>
    </dsp:sp>
    <dsp:sp modelId="{8214EB4B-FA26-4B1B-B6F7-05CD64DEB0F7}">
      <dsp:nvSpPr>
        <dsp:cNvPr id="0" name=""/>
        <dsp:cNvSpPr/>
      </dsp:nvSpPr>
      <dsp:spPr>
        <a:xfrm>
          <a:off x="5810801" y="622916"/>
          <a:ext cx="480931" cy="91440"/>
        </a:xfrm>
        <a:custGeom>
          <a:avLst/>
          <a:gdLst/>
          <a:ahLst/>
          <a:cxnLst/>
          <a:rect l="0" t="0" r="0" b="0"/>
          <a:pathLst>
            <a:path>
              <a:moveTo>
                <a:pt x="0" y="45720"/>
              </a:moveTo>
              <a:lnTo>
                <a:pt x="480931"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38479" y="666079"/>
        <a:ext cx="25576" cy="5115"/>
      </dsp:txXfrm>
    </dsp:sp>
    <dsp:sp modelId="{86EDDDA6-A7C7-48A2-8759-393D6B31C0CF}">
      <dsp:nvSpPr>
        <dsp:cNvPr id="0" name=""/>
        <dsp:cNvSpPr/>
      </dsp:nvSpPr>
      <dsp:spPr>
        <a:xfrm>
          <a:off x="3588550" y="1421"/>
          <a:ext cx="2224051" cy="133443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t>Khởi</a:t>
          </a:r>
          <a:r>
            <a:rPr lang="en-US" sz="1800" kern="1200" dirty="0"/>
            <a:t> </a:t>
          </a:r>
          <a:r>
            <a:rPr lang="en-US" sz="1800" kern="1200" dirty="0" err="1"/>
            <a:t>tạo</a:t>
          </a:r>
          <a:r>
            <a:rPr lang="en-US" sz="1800" kern="1200" dirty="0"/>
            <a:t> </a:t>
          </a:r>
          <a:r>
            <a:rPr lang="en-US" sz="1800" kern="1200" dirty="0" err="1"/>
            <a:t>Tốc</a:t>
          </a:r>
          <a:r>
            <a:rPr lang="en-US" sz="1800" kern="1200" dirty="0"/>
            <a:t> </a:t>
          </a:r>
          <a:r>
            <a:rPr lang="en-US" sz="1800" kern="1200" dirty="0" err="1"/>
            <a:t>độ</a:t>
          </a:r>
          <a:r>
            <a:rPr lang="en-US" sz="1800" kern="1200" dirty="0"/>
            <a:t> Baud bằng cách </a:t>
          </a:r>
          <a:r>
            <a:rPr lang="en-US" sz="1800" kern="1200" dirty="0" err="1"/>
            <a:t>ghi</a:t>
          </a:r>
          <a:r>
            <a:rPr lang="en-US" sz="1800" kern="1200" dirty="0"/>
            <a:t> </a:t>
          </a:r>
          <a:r>
            <a:rPr lang="en-US" sz="1800" kern="1200" dirty="0" err="1"/>
            <a:t>giá</a:t>
          </a:r>
          <a:r>
            <a:rPr lang="en-US" sz="1800" kern="1200" dirty="0"/>
            <a:t> </a:t>
          </a:r>
          <a:r>
            <a:rPr lang="en-US" sz="1800" kern="1200" dirty="0" err="1"/>
            <a:t>trị</a:t>
          </a:r>
          <a:r>
            <a:rPr lang="en-US" sz="1800" kern="1200" dirty="0"/>
            <a:t> vào </a:t>
          </a:r>
          <a:r>
            <a:rPr lang="en-US" sz="1800" kern="1200" dirty="0" err="1"/>
            <a:t>thanh</a:t>
          </a:r>
          <a:r>
            <a:rPr lang="en-US" sz="1800" kern="1200" dirty="0"/>
            <a:t> </a:t>
          </a:r>
          <a:r>
            <a:rPr lang="en-US" sz="1800" kern="1200" dirty="0" err="1"/>
            <a:t>ghi</a:t>
          </a:r>
          <a:r>
            <a:rPr lang="en-US" sz="1800" kern="1200" dirty="0"/>
            <a:t> SPBRG.</a:t>
          </a:r>
        </a:p>
      </dsp:txBody>
      <dsp:txXfrm>
        <a:off x="3588550" y="1421"/>
        <a:ext cx="2224051" cy="1334431"/>
      </dsp:txXfrm>
    </dsp:sp>
    <dsp:sp modelId="{B15EF51D-14AE-4BC9-BBC5-CA2C38FC6E12}">
      <dsp:nvSpPr>
        <dsp:cNvPr id="0" name=""/>
        <dsp:cNvSpPr/>
      </dsp:nvSpPr>
      <dsp:spPr>
        <a:xfrm>
          <a:off x="1964992" y="1334052"/>
          <a:ext cx="5471167" cy="480931"/>
        </a:xfrm>
        <a:custGeom>
          <a:avLst/>
          <a:gdLst/>
          <a:ahLst/>
          <a:cxnLst/>
          <a:rect l="0" t="0" r="0" b="0"/>
          <a:pathLst>
            <a:path>
              <a:moveTo>
                <a:pt x="5471167" y="0"/>
              </a:moveTo>
              <a:lnTo>
                <a:pt x="5471167" y="257565"/>
              </a:lnTo>
              <a:lnTo>
                <a:pt x="0" y="257565"/>
              </a:lnTo>
              <a:lnTo>
                <a:pt x="0" y="480931"/>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200" y="1571960"/>
        <a:ext cx="274751" cy="5115"/>
      </dsp:txXfrm>
    </dsp:sp>
    <dsp:sp modelId="{D0B099D8-89D8-4B4E-BC50-D6177C45C4D0}">
      <dsp:nvSpPr>
        <dsp:cNvPr id="0" name=""/>
        <dsp:cNvSpPr/>
      </dsp:nvSpPr>
      <dsp:spPr>
        <a:xfrm>
          <a:off x="6324133" y="1421"/>
          <a:ext cx="2224051" cy="133443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Set bit SPEN bit trong RCSTA </a:t>
          </a:r>
          <a:r>
            <a:rPr lang="en-US" sz="1800" kern="1200" dirty="0" err="1"/>
            <a:t>cho</a:t>
          </a:r>
          <a:r>
            <a:rPr lang="en-US" sz="1800" kern="1200" dirty="0"/>
            <a:t> </a:t>
          </a:r>
          <a:r>
            <a:rPr lang="en-US" sz="1800" kern="1200" dirty="0" err="1"/>
            <a:t>phép</a:t>
          </a:r>
          <a:r>
            <a:rPr lang="en-US" sz="1800" kern="1200" dirty="0"/>
            <a:t> </a:t>
          </a:r>
          <a:r>
            <a:rPr lang="en-US" sz="1800" kern="1200" dirty="0" err="1"/>
            <a:t>kích</a:t>
          </a:r>
          <a:r>
            <a:rPr lang="en-US" sz="1800" kern="1200" dirty="0"/>
            <a:t> </a:t>
          </a:r>
          <a:r>
            <a:rPr lang="en-US" sz="1800" kern="1200" dirty="0" err="1"/>
            <a:t>hoạt</a:t>
          </a:r>
          <a:r>
            <a:rPr lang="en-US" sz="1800" kern="1200" dirty="0"/>
            <a:t> </a:t>
          </a:r>
          <a:r>
            <a:rPr lang="en-US" sz="1800" kern="1200" dirty="0" err="1"/>
            <a:t>Cổng</a:t>
          </a:r>
          <a:r>
            <a:rPr lang="en-US" sz="1800" kern="1200" dirty="0"/>
            <a:t> </a:t>
          </a:r>
          <a:r>
            <a:rPr lang="en-US" sz="1800" kern="1200" dirty="0" err="1"/>
            <a:t>nối</a:t>
          </a:r>
          <a:r>
            <a:rPr lang="en-US" sz="1800" kern="1200" dirty="0"/>
            <a:t> tiếp.</a:t>
          </a:r>
        </a:p>
      </dsp:txBody>
      <dsp:txXfrm>
        <a:off x="6324133" y="1421"/>
        <a:ext cx="2224051" cy="1334431"/>
      </dsp:txXfrm>
    </dsp:sp>
    <dsp:sp modelId="{58E1F6F8-1D18-4A95-860B-A762103B3976}">
      <dsp:nvSpPr>
        <dsp:cNvPr id="0" name=""/>
        <dsp:cNvSpPr/>
      </dsp:nvSpPr>
      <dsp:spPr>
        <a:xfrm>
          <a:off x="3075218" y="2468880"/>
          <a:ext cx="480931" cy="91440"/>
        </a:xfrm>
        <a:custGeom>
          <a:avLst/>
          <a:gdLst/>
          <a:ahLst/>
          <a:cxnLst/>
          <a:rect l="0" t="0" r="0" b="0"/>
          <a:pathLst>
            <a:path>
              <a:moveTo>
                <a:pt x="0" y="45720"/>
              </a:moveTo>
              <a:lnTo>
                <a:pt x="480931"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895" y="2512042"/>
        <a:ext cx="25576" cy="5115"/>
      </dsp:txXfrm>
    </dsp:sp>
    <dsp:sp modelId="{EBCDBB33-8139-4252-ABFC-798715CFD1BD}">
      <dsp:nvSpPr>
        <dsp:cNvPr id="0" name=""/>
        <dsp:cNvSpPr/>
      </dsp:nvSpPr>
      <dsp:spPr>
        <a:xfrm>
          <a:off x="852966" y="1847384"/>
          <a:ext cx="2224051" cy="133443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t>Cấu</a:t>
          </a:r>
          <a:r>
            <a:rPr lang="en-US" sz="1800" kern="1200" dirty="0"/>
            <a:t> hình BRGH trong TXSTA </a:t>
          </a:r>
          <a:r>
            <a:rPr lang="en-US" sz="1800" kern="1200" dirty="0" err="1"/>
            <a:t>cho</a:t>
          </a:r>
          <a:r>
            <a:rPr lang="en-US" sz="1800" kern="1200" dirty="0"/>
            <a:t> </a:t>
          </a:r>
          <a:r>
            <a:rPr lang="en-US" sz="1800" kern="1200" dirty="0" err="1"/>
            <a:t>tốc</a:t>
          </a:r>
          <a:r>
            <a:rPr lang="en-US" sz="1800" kern="1200" dirty="0"/>
            <a:t> </a:t>
          </a:r>
          <a:r>
            <a:rPr lang="en-US" sz="1800" kern="1200" dirty="0" err="1"/>
            <a:t>độ</a:t>
          </a:r>
          <a:r>
            <a:rPr lang="en-US" sz="1800" kern="1200" dirty="0"/>
            <a:t> </a:t>
          </a:r>
          <a:r>
            <a:rPr lang="en-US" sz="1800" kern="1200" dirty="0" err="1"/>
            <a:t>thấp</a:t>
          </a:r>
          <a:r>
            <a:rPr lang="en-US" sz="1800" kern="1200" dirty="0"/>
            <a:t> hoặc </a:t>
          </a:r>
          <a:r>
            <a:rPr lang="en-US" sz="1800" kern="1200" dirty="0" err="1"/>
            <a:t>cao</a:t>
          </a:r>
          <a:r>
            <a:rPr lang="en-US" sz="1800" kern="1200" dirty="0"/>
            <a:t>.</a:t>
          </a:r>
        </a:p>
      </dsp:txBody>
      <dsp:txXfrm>
        <a:off x="852966" y="1847384"/>
        <a:ext cx="2224051" cy="1334431"/>
      </dsp:txXfrm>
    </dsp:sp>
    <dsp:sp modelId="{75C6C5A8-FD0A-4AE0-9831-936DAD53C250}">
      <dsp:nvSpPr>
        <dsp:cNvPr id="0" name=""/>
        <dsp:cNvSpPr/>
      </dsp:nvSpPr>
      <dsp:spPr>
        <a:xfrm>
          <a:off x="5810801" y="2468880"/>
          <a:ext cx="480931" cy="91440"/>
        </a:xfrm>
        <a:custGeom>
          <a:avLst/>
          <a:gdLst/>
          <a:ahLst/>
          <a:cxnLst/>
          <a:rect l="0" t="0" r="0" b="0"/>
          <a:pathLst>
            <a:path>
              <a:moveTo>
                <a:pt x="0" y="45720"/>
              </a:moveTo>
              <a:lnTo>
                <a:pt x="480931"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38479" y="2512042"/>
        <a:ext cx="25576" cy="5115"/>
      </dsp:txXfrm>
    </dsp:sp>
    <dsp:sp modelId="{01D4E357-3AC0-4937-BAB1-156D7EF671BA}">
      <dsp:nvSpPr>
        <dsp:cNvPr id="0" name=""/>
        <dsp:cNvSpPr/>
      </dsp:nvSpPr>
      <dsp:spPr>
        <a:xfrm>
          <a:off x="3588550" y="1847384"/>
          <a:ext cx="2224051" cy="133443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Ngoài ra, </a:t>
          </a:r>
          <a:r>
            <a:rPr lang="en-US" sz="1800" kern="1200" dirty="0" err="1"/>
            <a:t>xóa</a:t>
          </a:r>
          <a:r>
            <a:rPr lang="en-US" sz="1800" kern="1200" dirty="0"/>
            <a:t> bit SYNC trong </a:t>
          </a:r>
          <a:r>
            <a:rPr lang="en-US" sz="1800" kern="1200" dirty="0" err="1"/>
            <a:t>thanh</a:t>
          </a:r>
          <a:r>
            <a:rPr lang="en-US" sz="1800" kern="1200" dirty="0"/>
            <a:t> </a:t>
          </a:r>
          <a:r>
            <a:rPr lang="en-US" sz="1800" kern="1200" dirty="0" err="1"/>
            <a:t>ghi</a:t>
          </a:r>
          <a:r>
            <a:rPr lang="en-US" sz="1800" kern="1200" dirty="0"/>
            <a:t> TXSTA </a:t>
          </a:r>
          <a:r>
            <a:rPr lang="en-US" sz="1800" kern="1200" dirty="0" err="1"/>
            <a:t>cho</a:t>
          </a:r>
          <a:r>
            <a:rPr lang="en-US" sz="1800" kern="1200" dirty="0"/>
            <a:t> </a:t>
          </a:r>
          <a:r>
            <a:rPr lang="en-US" sz="1800" kern="1200" dirty="0" err="1"/>
            <a:t>giao</a:t>
          </a:r>
          <a:r>
            <a:rPr lang="en-US" sz="1800" kern="1200" dirty="0"/>
            <a:t> tiếp không đồng </a:t>
          </a:r>
          <a:r>
            <a:rPr lang="en-US" sz="1800" kern="1200" dirty="0" err="1"/>
            <a:t>bộ</a:t>
          </a:r>
          <a:r>
            <a:rPr lang="en-US" sz="1800" kern="1200" dirty="0"/>
            <a:t>.</a:t>
          </a:r>
        </a:p>
      </dsp:txBody>
      <dsp:txXfrm>
        <a:off x="3588550" y="1847384"/>
        <a:ext cx="2224051" cy="1334431"/>
      </dsp:txXfrm>
    </dsp:sp>
    <dsp:sp modelId="{7ED719C2-0C48-40E6-BFFE-7B385A8D1625}">
      <dsp:nvSpPr>
        <dsp:cNvPr id="0" name=""/>
        <dsp:cNvSpPr/>
      </dsp:nvSpPr>
      <dsp:spPr>
        <a:xfrm>
          <a:off x="1964992" y="3180015"/>
          <a:ext cx="5471167" cy="480931"/>
        </a:xfrm>
        <a:custGeom>
          <a:avLst/>
          <a:gdLst/>
          <a:ahLst/>
          <a:cxnLst/>
          <a:rect l="0" t="0" r="0" b="0"/>
          <a:pathLst>
            <a:path>
              <a:moveTo>
                <a:pt x="5471167" y="0"/>
              </a:moveTo>
              <a:lnTo>
                <a:pt x="5471167" y="257565"/>
              </a:lnTo>
              <a:lnTo>
                <a:pt x="0" y="257565"/>
              </a:lnTo>
              <a:lnTo>
                <a:pt x="0" y="480931"/>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200" y="3417923"/>
        <a:ext cx="274751" cy="5115"/>
      </dsp:txXfrm>
    </dsp:sp>
    <dsp:sp modelId="{4994DEAD-A0FB-48F3-B9FA-CA45F5939ABD}">
      <dsp:nvSpPr>
        <dsp:cNvPr id="0" name=""/>
        <dsp:cNvSpPr/>
      </dsp:nvSpPr>
      <dsp:spPr>
        <a:xfrm>
          <a:off x="6324133" y="1847384"/>
          <a:ext cx="2224051" cy="133443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Đặt bit TXEN trong thanh ghi TXSTA để cho phép truyền.</a:t>
          </a:r>
        </a:p>
      </dsp:txBody>
      <dsp:txXfrm>
        <a:off x="6324133" y="1847384"/>
        <a:ext cx="2224051" cy="1334431"/>
      </dsp:txXfrm>
    </dsp:sp>
    <dsp:sp modelId="{44DDBB6A-9221-4D97-B0A4-3FA884C0C8CC}">
      <dsp:nvSpPr>
        <dsp:cNvPr id="0" name=""/>
        <dsp:cNvSpPr/>
      </dsp:nvSpPr>
      <dsp:spPr>
        <a:xfrm>
          <a:off x="3075218" y="4314843"/>
          <a:ext cx="480931" cy="91440"/>
        </a:xfrm>
        <a:custGeom>
          <a:avLst/>
          <a:gdLst/>
          <a:ahLst/>
          <a:cxnLst/>
          <a:rect l="0" t="0" r="0" b="0"/>
          <a:pathLst>
            <a:path>
              <a:moveTo>
                <a:pt x="0" y="45720"/>
              </a:moveTo>
              <a:lnTo>
                <a:pt x="480931"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895" y="4358005"/>
        <a:ext cx="25576" cy="5115"/>
      </dsp:txXfrm>
    </dsp:sp>
    <dsp:sp modelId="{E5DC83D8-437E-4117-866F-ABDD84B31E2C}">
      <dsp:nvSpPr>
        <dsp:cNvPr id="0" name=""/>
        <dsp:cNvSpPr/>
      </dsp:nvSpPr>
      <dsp:spPr>
        <a:xfrm>
          <a:off x="852966" y="3693347"/>
          <a:ext cx="2224051" cy="133443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t>Đặt</a:t>
          </a:r>
          <a:r>
            <a:rPr lang="en-US" sz="1800" kern="1200" dirty="0"/>
            <a:t> bit CREN trong </a:t>
          </a:r>
          <a:r>
            <a:rPr lang="en-US" sz="1800" kern="1200" dirty="0" err="1"/>
            <a:t>thanh</a:t>
          </a:r>
          <a:r>
            <a:rPr lang="en-US" sz="1800" kern="1200" dirty="0"/>
            <a:t> </a:t>
          </a:r>
          <a:r>
            <a:rPr lang="en-US" sz="1800" kern="1200" dirty="0" err="1"/>
            <a:t>ghi</a:t>
          </a:r>
          <a:r>
            <a:rPr lang="en-US" sz="1800" kern="1200" dirty="0"/>
            <a:t> RCSTA </a:t>
          </a:r>
          <a:r>
            <a:rPr lang="en-US" sz="1800" kern="1200" dirty="0" err="1"/>
            <a:t>để</a:t>
          </a:r>
          <a:r>
            <a:rPr lang="en-US" sz="1800" kern="1200" dirty="0"/>
            <a:t> </a:t>
          </a:r>
          <a:r>
            <a:rPr lang="en-US" sz="1800" kern="1200" dirty="0" err="1"/>
            <a:t>cho</a:t>
          </a:r>
          <a:r>
            <a:rPr lang="en-US" sz="1800" kern="1200" dirty="0"/>
            <a:t> </a:t>
          </a:r>
          <a:r>
            <a:rPr lang="en-US" sz="1800" kern="1200" dirty="0" err="1"/>
            <a:t>phép</a:t>
          </a:r>
          <a:r>
            <a:rPr lang="en-US" sz="1800" kern="1200" dirty="0"/>
            <a:t> </a:t>
          </a:r>
          <a:r>
            <a:rPr lang="en-US" sz="1800" kern="1200" dirty="0" err="1"/>
            <a:t>nhận</a:t>
          </a:r>
          <a:r>
            <a:rPr lang="en-US" sz="1800" kern="1200" dirty="0"/>
            <a:t>.</a:t>
          </a:r>
        </a:p>
      </dsp:txBody>
      <dsp:txXfrm>
        <a:off x="852966" y="3693347"/>
        <a:ext cx="2224051" cy="1334431"/>
      </dsp:txXfrm>
    </dsp:sp>
    <dsp:sp modelId="{238B9F44-01B4-46F1-9A38-3A76B2E94D1D}">
      <dsp:nvSpPr>
        <dsp:cNvPr id="0" name=""/>
        <dsp:cNvSpPr/>
      </dsp:nvSpPr>
      <dsp:spPr>
        <a:xfrm>
          <a:off x="3588550" y="3693347"/>
          <a:ext cx="2224051" cy="133443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Thực hiện việc </a:t>
          </a:r>
          <a:r>
            <a:rPr lang="en-US" sz="1800" kern="1200" dirty="0" err="1"/>
            <a:t>truyền</a:t>
          </a:r>
          <a:r>
            <a:rPr lang="en-US" sz="1800" kern="1200" dirty="0"/>
            <a:t> </a:t>
          </a:r>
          <a:r>
            <a:rPr lang="en-US" sz="1800" kern="1200" dirty="0" err="1"/>
            <a:t>nhận</a:t>
          </a:r>
          <a:r>
            <a:rPr lang="en-US" sz="1800" kern="1200" dirty="0"/>
            <a:t> trong </a:t>
          </a:r>
          <a:r>
            <a:rPr lang="en-US" sz="1800" kern="1200" dirty="0" err="1"/>
            <a:t>hàm</a:t>
          </a:r>
          <a:r>
            <a:rPr lang="en-US" sz="1800" kern="1200" dirty="0"/>
            <a:t> </a:t>
          </a:r>
          <a:r>
            <a:rPr lang="en-US" sz="1800" kern="1200" dirty="0" err="1"/>
            <a:t>ngắt</a:t>
          </a:r>
          <a:r>
            <a:rPr lang="en-US" sz="1800" kern="1200" dirty="0"/>
            <a:t> khi có cờ </a:t>
          </a:r>
          <a:r>
            <a:rPr lang="en-US" sz="1800" kern="1200" dirty="0" err="1"/>
            <a:t>ngắt</a:t>
          </a:r>
          <a:r>
            <a:rPr lang="en-US" sz="1800" kern="1200" dirty="0"/>
            <a:t> TXIF, RCIF</a:t>
          </a:r>
        </a:p>
      </dsp:txBody>
      <dsp:txXfrm>
        <a:off x="3588550" y="3693347"/>
        <a:ext cx="2224051" cy="133443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9B1AA0-4C69-4E89-8C44-1A0E0C9BE3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718B603-7FBD-4651-87B6-0F63938F3D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F2B562-078F-4B8C-B7EF-244F3074F91B}" type="datetimeFigureOut">
              <a:rPr lang="en-US" smtClean="0"/>
              <a:t>5/8/2021</a:t>
            </a:fld>
            <a:endParaRPr lang="en-US"/>
          </a:p>
        </p:txBody>
      </p:sp>
      <p:sp>
        <p:nvSpPr>
          <p:cNvPr id="4" name="Footer Placeholder 3">
            <a:extLst>
              <a:ext uri="{FF2B5EF4-FFF2-40B4-BE49-F238E27FC236}">
                <a16:creationId xmlns:a16="http://schemas.microsoft.com/office/drawing/2014/main" id="{28B915AA-53DE-4C9E-9C6E-2CE2F9872D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F8E027-59F3-4B0C-904E-78E9CA948F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DEBDD4-F23F-449F-BC2C-50819987356E}" type="slidenum">
              <a:rPr lang="en-US" smtClean="0"/>
              <a:t>‹#›</a:t>
            </a:fld>
            <a:endParaRPr lang="en-US"/>
          </a:p>
        </p:txBody>
      </p:sp>
    </p:spTree>
    <p:extLst>
      <p:ext uri="{BB962C8B-B14F-4D97-AF65-F5344CB8AC3E}">
        <p14:creationId xmlns:p14="http://schemas.microsoft.com/office/powerpoint/2010/main" val="1346135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482A9-915B-4138-94D5-07CE7F6E5F5B}" type="datetimeFigureOut">
              <a:rPr lang="en-US" smtClean="0"/>
              <a:t>5/8/2021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FDB4B-068E-4110-A5C9-79A45A4FCB0A}" type="slidenum">
              <a:rPr lang="en-US" smtClean="0"/>
              <a:t>‹#›</a:t>
            </a:fld>
            <a:endParaRPr lang="en-US"/>
          </a:p>
        </p:txBody>
      </p:sp>
    </p:spTree>
    <p:extLst>
      <p:ext uri="{BB962C8B-B14F-4D97-AF65-F5344CB8AC3E}">
        <p14:creationId xmlns:p14="http://schemas.microsoft.com/office/powerpoint/2010/main" val="1003607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này chứng ta </a:t>
            </a:r>
            <a:r>
              <a:rPr lang="en-US" dirty="0" err="1"/>
              <a:t>sẽ</a:t>
            </a:r>
            <a:r>
              <a:rPr lang="en-US" dirty="0"/>
              <a:t> đi </a:t>
            </a:r>
            <a:r>
              <a:rPr lang="en-US" dirty="0" err="1"/>
              <a:t>tìm</a:t>
            </a:r>
            <a:r>
              <a:rPr lang="en-US" dirty="0"/>
              <a:t> </a:t>
            </a:r>
            <a:r>
              <a:rPr lang="en-US" dirty="0" err="1"/>
              <a:t>hiểu</a:t>
            </a:r>
            <a:r>
              <a:rPr lang="en-US" dirty="0"/>
              <a:t> 1 </a:t>
            </a:r>
            <a:r>
              <a:rPr lang="en-US" dirty="0" err="1"/>
              <a:t>ngoại</a:t>
            </a:r>
            <a:r>
              <a:rPr lang="en-US" dirty="0"/>
              <a:t> vi </a:t>
            </a:r>
            <a:r>
              <a:rPr lang="en-US" dirty="0" err="1"/>
              <a:t>vô</a:t>
            </a:r>
            <a:r>
              <a:rPr lang="en-US" dirty="0"/>
              <a:t> cùng </a:t>
            </a:r>
            <a:r>
              <a:rPr lang="en-US" dirty="0" err="1"/>
              <a:t>quan</a:t>
            </a:r>
            <a:r>
              <a:rPr lang="en-US" dirty="0"/>
              <a:t> </a:t>
            </a:r>
            <a:r>
              <a:rPr lang="en-US" dirty="0" err="1"/>
              <a:t>trọng</a:t>
            </a:r>
            <a:r>
              <a:rPr lang="en-US" dirty="0"/>
              <a:t> của </a:t>
            </a:r>
            <a:r>
              <a:rPr lang="en-US" dirty="0" err="1"/>
              <a:t>vđk</a:t>
            </a:r>
            <a:r>
              <a:rPr lang="en-US" dirty="0"/>
              <a:t>, </a:t>
            </a:r>
            <a:r>
              <a:rPr lang="en-US" dirty="0" err="1"/>
              <a:t>đó</a:t>
            </a:r>
            <a:r>
              <a:rPr lang="en-US" dirty="0"/>
              <a:t> </a:t>
            </a:r>
            <a:r>
              <a:rPr lang="en-US" dirty="0" err="1"/>
              <a:t>chính</a:t>
            </a:r>
            <a:r>
              <a:rPr lang="en-US" dirty="0"/>
              <a:t> là </a:t>
            </a:r>
            <a:r>
              <a:rPr lang="en-US" dirty="0" err="1"/>
              <a:t>giao</a:t>
            </a:r>
            <a:r>
              <a:rPr lang="en-US" dirty="0"/>
              <a:t> tiếp của </a:t>
            </a:r>
            <a:r>
              <a:rPr lang="en-US" dirty="0" err="1"/>
              <a:t>vđk</a:t>
            </a:r>
            <a:r>
              <a:rPr lang="en-US" dirty="0"/>
              <a:t>. Mở </a:t>
            </a:r>
            <a:r>
              <a:rPr lang="en-US" dirty="0" err="1"/>
              <a:t>đầu</a:t>
            </a:r>
            <a:r>
              <a:rPr lang="en-US" dirty="0"/>
              <a:t> </a:t>
            </a:r>
            <a:r>
              <a:rPr lang="en-US" dirty="0" err="1"/>
              <a:t>sẽ</a:t>
            </a:r>
            <a:r>
              <a:rPr lang="en-US" dirty="0"/>
              <a:t> là </a:t>
            </a:r>
            <a:r>
              <a:rPr lang="en-US" dirty="0" err="1"/>
              <a:t>giao</a:t>
            </a:r>
            <a:r>
              <a:rPr lang="en-US" dirty="0"/>
              <a:t> tiếp UART. Nhưng trc tiên ta </a:t>
            </a:r>
            <a:r>
              <a:rPr lang="en-US" dirty="0" err="1"/>
              <a:t>sẽ</a:t>
            </a:r>
            <a:r>
              <a:rPr lang="en-US" dirty="0"/>
              <a:t> cùng đi </a:t>
            </a:r>
            <a:r>
              <a:rPr lang="en-US" dirty="0" err="1"/>
              <a:t>tìm</a:t>
            </a:r>
            <a:r>
              <a:rPr lang="en-US" dirty="0"/>
              <a:t> </a:t>
            </a:r>
            <a:r>
              <a:rPr lang="en-US" dirty="0" err="1"/>
              <a:t>hiểu</a:t>
            </a:r>
            <a:r>
              <a:rPr lang="en-US" dirty="0"/>
              <a:t> </a:t>
            </a:r>
            <a:r>
              <a:rPr lang="en-US" dirty="0" err="1"/>
              <a:t>gt</a:t>
            </a:r>
            <a:r>
              <a:rPr lang="en-US" dirty="0"/>
              <a:t> </a:t>
            </a:r>
            <a:r>
              <a:rPr lang="en-US" dirty="0" err="1"/>
              <a:t>nt</a:t>
            </a:r>
            <a:r>
              <a:rPr lang="en-US" dirty="0"/>
              <a:t> và </a:t>
            </a:r>
            <a:r>
              <a:rPr lang="en-US" dirty="0" err="1"/>
              <a:t>gt</a:t>
            </a:r>
            <a:r>
              <a:rPr lang="en-US" dirty="0"/>
              <a:t> //</a:t>
            </a:r>
          </a:p>
        </p:txBody>
      </p:sp>
      <p:sp>
        <p:nvSpPr>
          <p:cNvPr id="4" name="Slide Number Placeholder 3"/>
          <p:cNvSpPr>
            <a:spLocks noGrp="1"/>
          </p:cNvSpPr>
          <p:nvPr>
            <p:ph type="sldNum" sz="quarter" idx="5"/>
          </p:nvPr>
        </p:nvSpPr>
        <p:spPr/>
        <p:txBody>
          <a:bodyPr/>
          <a:lstStyle/>
          <a:p>
            <a:fld id="{FFFFDB4B-068E-4110-A5C9-79A45A4FCB0A}" type="slidenum">
              <a:rPr lang="en-US" smtClean="0"/>
              <a:t>1</a:t>
            </a:fld>
            <a:endParaRPr lang="en-US"/>
          </a:p>
        </p:txBody>
      </p:sp>
    </p:spTree>
    <p:extLst>
      <p:ext uri="{BB962C8B-B14F-4D97-AF65-F5344CB8AC3E}">
        <p14:creationId xmlns:p14="http://schemas.microsoft.com/office/powerpoint/2010/main" val="126757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Mở </a:t>
            </a:r>
            <a:r>
              <a:rPr lang="en-US" dirty="0" err="1"/>
              <a:t>đầu</a:t>
            </a:r>
            <a:r>
              <a:rPr lang="en-US" dirty="0"/>
              <a:t> ta </a:t>
            </a:r>
            <a:r>
              <a:rPr lang="en-US" dirty="0" err="1"/>
              <a:t>sẽ</a:t>
            </a:r>
            <a:r>
              <a:rPr lang="en-US" dirty="0"/>
              <a:t> cùng đi so </a:t>
            </a:r>
            <a:r>
              <a:rPr lang="en-US" dirty="0" err="1"/>
              <a:t>sánh</a:t>
            </a:r>
            <a:r>
              <a:rPr lang="en-US" dirty="0"/>
              <a:t> 2 </a:t>
            </a:r>
            <a:r>
              <a:rPr lang="en-US" dirty="0" err="1"/>
              <a:t>loại</a:t>
            </a:r>
            <a:r>
              <a:rPr lang="en-US" dirty="0"/>
              <a:t> </a:t>
            </a:r>
            <a:r>
              <a:rPr lang="en-US" dirty="0" err="1"/>
              <a:t>gtiep</a:t>
            </a:r>
            <a:r>
              <a:rPr lang="en-US" dirty="0"/>
              <a:t> này có điểm gì khác nhau</a:t>
            </a:r>
          </a:p>
        </p:txBody>
      </p:sp>
      <p:sp>
        <p:nvSpPr>
          <p:cNvPr id="4" name="Slide Number Placeholder 3"/>
          <p:cNvSpPr>
            <a:spLocks noGrp="1"/>
          </p:cNvSpPr>
          <p:nvPr>
            <p:ph type="sldNum" sz="quarter" idx="5"/>
          </p:nvPr>
        </p:nvSpPr>
        <p:spPr/>
        <p:txBody>
          <a:bodyPr/>
          <a:lstStyle/>
          <a:p>
            <a:fld id="{FFFFDB4B-068E-4110-A5C9-79A45A4FCB0A}" type="slidenum">
              <a:rPr lang="en-US" smtClean="0"/>
              <a:t>2</a:t>
            </a:fld>
            <a:endParaRPr lang="en-US"/>
          </a:p>
        </p:txBody>
      </p:sp>
    </p:spTree>
    <p:extLst>
      <p:ext uri="{BB962C8B-B14F-4D97-AF65-F5344CB8AC3E}">
        <p14:creationId xmlns:p14="http://schemas.microsoft.com/office/powerpoint/2010/main" val="3388427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Đầu</a:t>
            </a:r>
            <a:r>
              <a:rPr lang="en-US" dirty="0"/>
              <a:t> tiên mình </a:t>
            </a:r>
            <a:r>
              <a:rPr lang="en-US" dirty="0" err="1"/>
              <a:t>sẽ</a:t>
            </a:r>
            <a:r>
              <a:rPr lang="en-US" dirty="0"/>
              <a:t> phân tích </a:t>
            </a:r>
            <a:r>
              <a:rPr lang="en-US" dirty="0" err="1"/>
              <a:t>hoạt</a:t>
            </a:r>
            <a:r>
              <a:rPr lang="en-US" dirty="0"/>
              <a:t> động của 2 </a:t>
            </a:r>
            <a:r>
              <a:rPr lang="en-US" dirty="0" err="1"/>
              <a:t>loại</a:t>
            </a:r>
            <a:r>
              <a:rPr lang="en-US" dirty="0"/>
              <a:t> </a:t>
            </a:r>
            <a:r>
              <a:rPr lang="en-US" dirty="0" err="1"/>
              <a:t>gt</a:t>
            </a:r>
            <a:r>
              <a:rPr lang="en-US" dirty="0"/>
              <a:t> này. Như </a:t>
            </a:r>
            <a:r>
              <a:rPr lang="en-US" dirty="0" err="1"/>
              <a:t>moi</a:t>
            </a:r>
            <a:r>
              <a:rPr lang="en-US" dirty="0"/>
              <a:t> ng thấy thì vs </a:t>
            </a:r>
            <a:r>
              <a:rPr lang="en-US" dirty="0" err="1"/>
              <a:t>gt</a:t>
            </a:r>
            <a:r>
              <a:rPr lang="en-US" dirty="0"/>
              <a:t> //, ta có </a:t>
            </a:r>
            <a:r>
              <a:rPr lang="en-US" dirty="0" err="1"/>
              <a:t>ví</a:t>
            </a:r>
            <a:r>
              <a:rPr lang="en-US" dirty="0"/>
              <a:t> </a:t>
            </a:r>
            <a:r>
              <a:rPr lang="en-US" dirty="0" err="1"/>
              <a:t>dụ</a:t>
            </a:r>
            <a:r>
              <a:rPr lang="en-US" dirty="0"/>
              <a:t> </a:t>
            </a:r>
            <a:r>
              <a:rPr lang="en-US" dirty="0" err="1"/>
              <a:t>truyền</a:t>
            </a:r>
            <a:r>
              <a:rPr lang="en-US" dirty="0"/>
              <a:t> 1 byte dữ liệu, thì 8 bit trong byte đc </a:t>
            </a:r>
            <a:r>
              <a:rPr lang="en-US" dirty="0" err="1"/>
              <a:t>nhận</a:t>
            </a:r>
            <a:r>
              <a:rPr lang="en-US" dirty="0"/>
              <a:t> cùng 1 lúc. Còn vs </a:t>
            </a:r>
            <a:r>
              <a:rPr lang="en-US" dirty="0" err="1"/>
              <a:t>nt</a:t>
            </a:r>
            <a:r>
              <a:rPr lang="en-US" dirty="0"/>
              <a:t> thì nó </a:t>
            </a:r>
            <a:r>
              <a:rPr lang="en-US" dirty="0" err="1"/>
              <a:t>truyền</a:t>
            </a:r>
            <a:r>
              <a:rPr lang="en-US" dirty="0"/>
              <a:t> lần </a:t>
            </a:r>
            <a:r>
              <a:rPr lang="en-US" dirty="0" err="1"/>
              <a:t>lượt</a:t>
            </a:r>
            <a:r>
              <a:rPr lang="en-US" dirty="0"/>
              <a:t> </a:t>
            </a:r>
            <a:r>
              <a:rPr lang="en-US" dirty="0" err="1"/>
              <a:t>từng</a:t>
            </a:r>
            <a:r>
              <a:rPr lang="en-US" dirty="0"/>
              <a:t> cái 1. </a:t>
            </a:r>
            <a:r>
              <a:rPr lang="en-US" dirty="0" err="1"/>
              <a:t>Đó</a:t>
            </a:r>
            <a:r>
              <a:rPr lang="en-US" dirty="0"/>
              <a:t> là </a:t>
            </a:r>
            <a:r>
              <a:rPr lang="en-US" dirty="0" err="1"/>
              <a:t>điều</a:t>
            </a:r>
            <a:r>
              <a:rPr lang="en-US" dirty="0"/>
              <a:t> khác số 1, thứ 2 là vs </a:t>
            </a:r>
            <a:r>
              <a:rPr lang="en-US" dirty="0" err="1"/>
              <a:t>gt</a:t>
            </a:r>
            <a:r>
              <a:rPr lang="en-US" dirty="0"/>
              <a:t> // thì cần dùng 8 </a:t>
            </a:r>
            <a:r>
              <a:rPr lang="en-US" dirty="0" err="1"/>
              <a:t>dây</a:t>
            </a:r>
            <a:r>
              <a:rPr lang="en-US" dirty="0"/>
              <a:t> </a:t>
            </a:r>
            <a:r>
              <a:rPr lang="en-US" dirty="0" err="1"/>
              <a:t>truyền</a:t>
            </a:r>
            <a:r>
              <a:rPr lang="en-US" dirty="0"/>
              <a:t> dl, </a:t>
            </a:r>
            <a:r>
              <a:rPr lang="en-US" dirty="0" err="1"/>
              <a:t>bên</a:t>
            </a:r>
            <a:r>
              <a:rPr lang="en-US" dirty="0"/>
              <a:t> </a:t>
            </a:r>
            <a:r>
              <a:rPr lang="en-US" dirty="0" err="1"/>
              <a:t>nt</a:t>
            </a:r>
            <a:r>
              <a:rPr lang="en-US" dirty="0"/>
              <a:t> chỉ 1 </a:t>
            </a:r>
            <a:r>
              <a:rPr lang="en-US" dirty="0" err="1"/>
              <a:t>dây</a:t>
            </a:r>
            <a:r>
              <a:rPr lang="en-US" dirty="0"/>
              <a:t>. </a:t>
            </a:r>
            <a:r>
              <a:rPr lang="en-US" dirty="0" err="1"/>
              <a:t>Vì</a:t>
            </a:r>
            <a:r>
              <a:rPr lang="en-US" dirty="0"/>
              <a:t> vậy ta có thể rút ra kết </a:t>
            </a:r>
            <a:r>
              <a:rPr lang="en-US" dirty="0" err="1"/>
              <a:t>luận</a:t>
            </a:r>
            <a:r>
              <a:rPr lang="en-US" dirty="0"/>
              <a:t> khi mà </a:t>
            </a:r>
            <a:r>
              <a:rPr lang="en-US" dirty="0" err="1"/>
              <a:t>gửi</a:t>
            </a:r>
            <a:r>
              <a:rPr lang="en-US" dirty="0"/>
              <a:t> n byte… </a:t>
            </a:r>
            <a:r>
              <a:rPr lang="en-US" dirty="0" err="1"/>
              <a:t>suy</a:t>
            </a:r>
            <a:r>
              <a:rPr lang="en-US" dirty="0"/>
              <a:t> ra </a:t>
            </a:r>
            <a:r>
              <a:rPr lang="en-US" dirty="0" err="1"/>
              <a:t>ưu</a:t>
            </a:r>
            <a:r>
              <a:rPr lang="en-US" dirty="0"/>
              <a:t> tiên </a:t>
            </a:r>
            <a:r>
              <a:rPr lang="en-US" dirty="0" err="1"/>
              <a:t>nt</a:t>
            </a:r>
            <a:r>
              <a:rPr lang="en-US" dirty="0"/>
              <a:t> hơn. Ta </a:t>
            </a:r>
            <a:r>
              <a:rPr lang="en-US" dirty="0" err="1"/>
              <a:t>sẽ</a:t>
            </a:r>
            <a:r>
              <a:rPr lang="en-US" dirty="0"/>
              <a:t> </a:t>
            </a:r>
            <a:r>
              <a:rPr lang="en-US" dirty="0" err="1"/>
              <a:t>tìm</a:t>
            </a:r>
            <a:r>
              <a:rPr lang="en-US" dirty="0"/>
              <a:t> </a:t>
            </a:r>
            <a:r>
              <a:rPr lang="en-US" dirty="0" err="1"/>
              <a:t>hiểu</a:t>
            </a:r>
            <a:r>
              <a:rPr lang="en-US" dirty="0"/>
              <a:t> các </a:t>
            </a:r>
            <a:r>
              <a:rPr lang="en-US" dirty="0" err="1"/>
              <a:t>loại</a:t>
            </a:r>
            <a:r>
              <a:rPr lang="en-US" dirty="0"/>
              <a:t> </a:t>
            </a:r>
            <a:r>
              <a:rPr lang="en-US" dirty="0" err="1"/>
              <a:t>truyền</a:t>
            </a:r>
            <a:r>
              <a:rPr lang="en-US" dirty="0"/>
              <a:t> thông </a:t>
            </a:r>
            <a:r>
              <a:rPr lang="en-US" dirty="0" err="1"/>
              <a:t>nt</a:t>
            </a:r>
            <a:endParaRPr lang="en-US" dirty="0"/>
          </a:p>
        </p:txBody>
      </p:sp>
      <p:sp>
        <p:nvSpPr>
          <p:cNvPr id="4" name="Slide Number Placeholder 3"/>
          <p:cNvSpPr>
            <a:spLocks noGrp="1"/>
          </p:cNvSpPr>
          <p:nvPr>
            <p:ph type="sldNum" sz="quarter" idx="5"/>
          </p:nvPr>
        </p:nvSpPr>
        <p:spPr/>
        <p:txBody>
          <a:bodyPr/>
          <a:lstStyle/>
          <a:p>
            <a:fld id="{FFFFDB4B-068E-4110-A5C9-79A45A4FCB0A}" type="slidenum">
              <a:rPr lang="en-US" smtClean="0"/>
              <a:t>3</a:t>
            </a:fld>
            <a:endParaRPr lang="en-US"/>
          </a:p>
        </p:txBody>
      </p:sp>
    </p:spTree>
    <p:extLst>
      <p:ext uri="{BB962C8B-B14F-4D97-AF65-F5344CB8AC3E}">
        <p14:creationId xmlns:p14="http://schemas.microsoft.com/office/powerpoint/2010/main" val="226049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kiến</a:t>
            </a:r>
            <a:r>
              <a:rPr lang="en-US" dirty="0"/>
              <a:t> thức nữa mình muốn </a:t>
            </a:r>
            <a:r>
              <a:rPr lang="en-US" dirty="0" err="1"/>
              <a:t>đề</a:t>
            </a:r>
            <a:r>
              <a:rPr lang="en-US" dirty="0"/>
              <a:t> </a:t>
            </a:r>
            <a:r>
              <a:rPr lang="en-US" dirty="0" err="1"/>
              <a:t>cập</a:t>
            </a:r>
            <a:r>
              <a:rPr lang="en-US" dirty="0"/>
              <a:t> đến ở đây là lý thuyết về đồng/ </a:t>
            </a:r>
            <a:r>
              <a:rPr lang="en-US" dirty="0" err="1"/>
              <a:t>bất</a:t>
            </a:r>
            <a:r>
              <a:rPr lang="en-US" dirty="0"/>
              <a:t> đồng </a:t>
            </a:r>
            <a:r>
              <a:rPr lang="en-US" dirty="0" err="1"/>
              <a:t>bộ</a:t>
            </a:r>
            <a:endParaRPr lang="en-US" dirty="0"/>
          </a:p>
        </p:txBody>
      </p:sp>
      <p:sp>
        <p:nvSpPr>
          <p:cNvPr id="4" name="Slide Number Placeholder 3"/>
          <p:cNvSpPr>
            <a:spLocks noGrp="1"/>
          </p:cNvSpPr>
          <p:nvPr>
            <p:ph type="sldNum" sz="quarter" idx="5"/>
          </p:nvPr>
        </p:nvSpPr>
        <p:spPr/>
        <p:txBody>
          <a:bodyPr/>
          <a:lstStyle/>
          <a:p>
            <a:fld id="{FFFFDB4B-068E-4110-A5C9-79A45A4FCB0A}" type="slidenum">
              <a:rPr lang="en-US" smtClean="0"/>
              <a:t>7</a:t>
            </a:fld>
            <a:endParaRPr lang="en-US"/>
          </a:p>
        </p:txBody>
      </p:sp>
    </p:spTree>
    <p:extLst>
      <p:ext uri="{BB962C8B-B14F-4D97-AF65-F5344CB8AC3E}">
        <p14:creationId xmlns:p14="http://schemas.microsoft.com/office/powerpoint/2010/main" val="167303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FFDB4B-068E-4110-A5C9-79A45A4FCB0A}" type="slidenum">
              <a:rPr lang="en-US" smtClean="0"/>
              <a:t>8</a:t>
            </a:fld>
            <a:endParaRPr lang="en-US"/>
          </a:p>
        </p:txBody>
      </p:sp>
    </p:spTree>
    <p:extLst>
      <p:ext uri="{BB962C8B-B14F-4D97-AF65-F5344CB8AC3E}">
        <p14:creationId xmlns:p14="http://schemas.microsoft.com/office/powerpoint/2010/main" val="356354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Bit 7: CSRC là bit chọn </a:t>
            </a:r>
            <a:r>
              <a:rPr lang="en-US" sz="1200" b="0" i="0" kern="1200" dirty="0" err="1">
                <a:solidFill>
                  <a:schemeClr val="tx1"/>
                </a:solidFill>
                <a:effectLst/>
                <a:latin typeface="+mn-lt"/>
                <a:ea typeface="+mn-ea"/>
                <a:cs typeface="+mn-cs"/>
              </a:rPr>
              <a:t>nguồn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xung</a:t>
            </a:r>
            <a:r>
              <a:rPr lang="en-US" sz="1200" b="0" i="0" kern="1200" dirty="0">
                <a:solidFill>
                  <a:schemeClr val="tx1"/>
                </a:solidFill>
                <a:effectLst/>
                <a:latin typeface="+mn-lt"/>
                <a:ea typeface="+mn-ea"/>
                <a:cs typeface="+mn-cs"/>
              </a:rPr>
              <a:t> clock (chỉ </a:t>
            </a:r>
            <a:r>
              <a:rPr lang="en-US" sz="1200" b="0" i="0" kern="1200" dirty="0" err="1">
                <a:solidFill>
                  <a:schemeClr val="tx1"/>
                </a:solidFill>
                <a:effectLst/>
                <a:latin typeface="+mn-lt"/>
                <a:ea typeface="+mn-ea"/>
                <a:cs typeface="+mn-cs"/>
              </a:rPr>
              <a:t>quan</a:t>
            </a:r>
            <a:r>
              <a:rPr lang="en-US" sz="1200" b="0" i="0" kern="1200" dirty="0">
                <a:solidFill>
                  <a:schemeClr val="tx1"/>
                </a:solidFill>
                <a:effectLst/>
                <a:latin typeface="+mn-lt"/>
                <a:ea typeface="+mn-ea"/>
                <a:cs typeface="+mn-cs"/>
              </a:rPr>
              <a:t> tâm khi ở </a:t>
            </a:r>
            <a:r>
              <a:rPr lang="en-US" sz="1200" b="0" i="0" kern="1200" dirty="0" err="1">
                <a:solidFill>
                  <a:schemeClr val="tx1"/>
                </a:solidFill>
                <a:effectLst/>
                <a:latin typeface="+mn-lt"/>
                <a:ea typeface="+mn-ea"/>
                <a:cs typeface="+mn-cs"/>
              </a:rPr>
              <a:t>chế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đồng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CSRC = 1: </a:t>
            </a:r>
            <a:r>
              <a:rPr lang="en-US" sz="1200" b="0" i="0" kern="1200" dirty="0" err="1">
                <a:solidFill>
                  <a:schemeClr val="tx1"/>
                </a:solidFill>
                <a:effectLst/>
                <a:latin typeface="+mn-lt"/>
                <a:ea typeface="+mn-ea"/>
                <a:cs typeface="+mn-cs"/>
              </a:rPr>
              <a:t>xung</a:t>
            </a:r>
            <a:r>
              <a:rPr lang="en-US" sz="1200" b="0" i="0" kern="1200" dirty="0">
                <a:solidFill>
                  <a:schemeClr val="tx1"/>
                </a:solidFill>
                <a:effectLst/>
                <a:latin typeface="+mn-lt"/>
                <a:ea typeface="+mn-ea"/>
                <a:cs typeface="+mn-cs"/>
              </a:rPr>
              <a:t> clock lấy từ BRG</a:t>
            </a:r>
          </a:p>
          <a:p>
            <a:r>
              <a:rPr lang="en-US" sz="1200" b="0" i="0" kern="1200" dirty="0">
                <a:solidFill>
                  <a:schemeClr val="tx1"/>
                </a:solidFill>
                <a:effectLst/>
                <a:latin typeface="+mn-lt"/>
                <a:ea typeface="+mn-ea"/>
                <a:cs typeface="+mn-cs"/>
              </a:rPr>
              <a:t>CSRC = 0: </a:t>
            </a:r>
            <a:r>
              <a:rPr lang="en-US" sz="1200" b="0" i="0" kern="1200" dirty="0" err="1">
                <a:solidFill>
                  <a:schemeClr val="tx1"/>
                </a:solidFill>
                <a:effectLst/>
                <a:latin typeface="+mn-lt"/>
                <a:ea typeface="+mn-ea"/>
                <a:cs typeface="+mn-cs"/>
              </a:rPr>
              <a:t>xung</a:t>
            </a:r>
            <a:r>
              <a:rPr lang="en-US" sz="1200" b="0" i="0" kern="1200" dirty="0">
                <a:solidFill>
                  <a:schemeClr val="tx1"/>
                </a:solidFill>
                <a:effectLst/>
                <a:latin typeface="+mn-lt"/>
                <a:ea typeface="+mn-ea"/>
                <a:cs typeface="+mn-cs"/>
              </a:rPr>
              <a:t> clock </a:t>
            </a:r>
            <a:r>
              <a:rPr lang="en-US" sz="1200" b="0" i="0" kern="1200" dirty="0" err="1">
                <a:solidFill>
                  <a:schemeClr val="tx1"/>
                </a:solidFill>
                <a:effectLst/>
                <a:latin typeface="+mn-lt"/>
                <a:ea typeface="+mn-ea"/>
                <a:cs typeface="+mn-cs"/>
              </a:rPr>
              <a:t>ngoại</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Bit 6: TX9 là bit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phép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9 data bit</a:t>
            </a:r>
          </a:p>
          <a:p>
            <a:r>
              <a:rPr lang="en-US" sz="1200" b="0" i="0" kern="1200" dirty="0">
                <a:solidFill>
                  <a:schemeClr val="tx1"/>
                </a:solidFill>
                <a:effectLst/>
                <a:latin typeface="+mn-lt"/>
                <a:ea typeface="+mn-ea"/>
                <a:cs typeface="+mn-cs"/>
              </a:rPr>
              <a:t>TX9 = 1: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9 data bit</a:t>
            </a:r>
          </a:p>
          <a:p>
            <a:r>
              <a:rPr lang="en-US" sz="1200" b="0" i="0" kern="1200" dirty="0">
                <a:solidFill>
                  <a:schemeClr val="tx1"/>
                </a:solidFill>
                <a:effectLst/>
                <a:latin typeface="+mn-lt"/>
                <a:ea typeface="+mn-ea"/>
                <a:cs typeface="+mn-cs"/>
              </a:rPr>
              <a:t>TX9 = 0: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8 data bit</a:t>
            </a:r>
          </a:p>
          <a:p>
            <a:r>
              <a:rPr lang="en-US" sz="1200" b="0" i="0" kern="1200" dirty="0">
                <a:solidFill>
                  <a:schemeClr val="tx1"/>
                </a:solidFill>
                <a:effectLst/>
                <a:latin typeface="+mn-lt"/>
                <a:ea typeface="+mn-ea"/>
                <a:cs typeface="+mn-cs"/>
              </a:rPr>
              <a:t>Bit 5: TXEN là bit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phép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dữ liệu</a:t>
            </a:r>
          </a:p>
          <a:p>
            <a:r>
              <a:rPr lang="en-US" sz="1200" b="0" i="0" kern="1200" dirty="0">
                <a:solidFill>
                  <a:schemeClr val="tx1"/>
                </a:solidFill>
                <a:effectLst/>
                <a:latin typeface="+mn-lt"/>
                <a:ea typeface="+mn-ea"/>
                <a:cs typeface="+mn-cs"/>
              </a:rPr>
              <a:t>TXEN = 0: </a:t>
            </a:r>
            <a:r>
              <a:rPr lang="en-US" sz="1200" b="0" i="0" kern="1200" dirty="0" err="1">
                <a:solidFill>
                  <a:schemeClr val="tx1"/>
                </a:solidFill>
                <a:effectLst/>
                <a:latin typeface="+mn-lt"/>
                <a:ea typeface="+mn-ea"/>
                <a:cs typeface="+mn-cs"/>
              </a:rPr>
              <a:t>cấm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truyền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TXEN = 1: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phép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truyền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Bit 4: SYNC là bit chọn </a:t>
            </a:r>
            <a:r>
              <a:rPr lang="en-US" sz="1200" b="0" i="0" kern="1200" dirty="0" err="1">
                <a:solidFill>
                  <a:schemeClr val="tx1"/>
                </a:solidFill>
                <a:effectLst/>
                <a:latin typeface="+mn-lt"/>
                <a:ea typeface="+mn-ea"/>
                <a:cs typeface="+mn-cs"/>
              </a:rPr>
              <a:t>chế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EUSART</a:t>
            </a:r>
          </a:p>
          <a:p>
            <a:r>
              <a:rPr lang="en-US" sz="1200" b="0" i="0" kern="1200" dirty="0">
                <a:solidFill>
                  <a:schemeClr val="tx1"/>
                </a:solidFill>
                <a:effectLst/>
                <a:latin typeface="+mn-lt"/>
                <a:ea typeface="+mn-ea"/>
                <a:cs typeface="+mn-cs"/>
              </a:rPr>
              <a:t>SYNC = 1: </a:t>
            </a:r>
            <a:r>
              <a:rPr lang="en-US" sz="1200" b="0" i="0" kern="1200" dirty="0" err="1">
                <a:solidFill>
                  <a:schemeClr val="tx1"/>
                </a:solidFill>
                <a:effectLst/>
                <a:latin typeface="+mn-lt"/>
                <a:ea typeface="+mn-ea"/>
                <a:cs typeface="+mn-cs"/>
              </a:rPr>
              <a:t>chế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đồng </a:t>
            </a:r>
            <a:r>
              <a:rPr lang="en-US" sz="1200" b="0" i="0" kern="1200" dirty="0" err="1">
                <a:solidFill>
                  <a:schemeClr val="tx1"/>
                </a:solidFill>
                <a:effectLst/>
                <a:latin typeface="+mn-lt"/>
                <a:ea typeface="+mn-ea"/>
                <a:cs typeface="+mn-cs"/>
              </a:rPr>
              <a:t>bộ</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SYNC = 0: </a:t>
            </a:r>
            <a:r>
              <a:rPr lang="en-US" sz="1200" b="0" i="0" kern="1200" dirty="0" err="1">
                <a:solidFill>
                  <a:schemeClr val="tx1"/>
                </a:solidFill>
                <a:effectLst/>
                <a:latin typeface="+mn-lt"/>
                <a:ea typeface="+mn-ea"/>
                <a:cs typeface="+mn-cs"/>
              </a:rPr>
              <a:t>chế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bất</a:t>
            </a:r>
            <a:r>
              <a:rPr lang="en-US" sz="1200" b="0" i="0" kern="1200" dirty="0">
                <a:solidFill>
                  <a:schemeClr val="tx1"/>
                </a:solidFill>
                <a:effectLst/>
                <a:latin typeface="+mn-lt"/>
                <a:ea typeface="+mn-ea"/>
                <a:cs typeface="+mn-cs"/>
              </a:rPr>
              <a:t> đồng </a:t>
            </a:r>
            <a:r>
              <a:rPr lang="en-US" sz="1200" b="0" i="0" kern="1200" dirty="0" err="1">
                <a:solidFill>
                  <a:schemeClr val="tx1"/>
                </a:solidFill>
                <a:effectLst/>
                <a:latin typeface="+mn-lt"/>
                <a:ea typeface="+mn-ea"/>
                <a:cs typeface="+mn-cs"/>
              </a:rPr>
              <a:t>bộ</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Bit 3: SENDB là bit </a:t>
            </a:r>
            <a:r>
              <a:rPr lang="en-US" sz="1200" b="0" i="0" kern="1200" dirty="0" err="1">
                <a:solidFill>
                  <a:schemeClr val="tx1"/>
                </a:solidFill>
                <a:effectLst/>
                <a:latin typeface="+mn-lt"/>
                <a:ea typeface="+mn-ea"/>
                <a:cs typeface="+mn-cs"/>
              </a:rPr>
              <a:t>gửi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ký</a:t>
            </a:r>
            <a:r>
              <a:rPr lang="en-US" sz="1200" b="0" i="0" kern="1200" dirty="0">
                <a:solidFill>
                  <a:schemeClr val="tx1"/>
                </a:solidFill>
                <a:effectLst/>
                <a:latin typeface="+mn-lt"/>
                <a:ea typeface="+mn-ea"/>
                <a:cs typeface="+mn-cs"/>
              </a:rPr>
              <a:t> tự </a:t>
            </a:r>
            <a:r>
              <a:rPr lang="en-US" sz="1200" b="0" i="0" kern="1200" dirty="0" err="1">
                <a:solidFill>
                  <a:schemeClr val="tx1"/>
                </a:solidFill>
                <a:effectLst/>
                <a:latin typeface="+mn-lt"/>
                <a:ea typeface="+mn-ea"/>
                <a:cs typeface="+mn-cs"/>
              </a:rPr>
              <a:t>ngừng</a:t>
            </a:r>
            <a:r>
              <a:rPr lang="en-US" sz="1200" b="0" i="0" kern="1200" dirty="0">
                <a:solidFill>
                  <a:schemeClr val="tx1"/>
                </a:solidFill>
                <a:effectLst/>
                <a:latin typeface="+mn-lt"/>
                <a:ea typeface="+mn-ea"/>
                <a:cs typeface="+mn-cs"/>
              </a:rPr>
              <a:t> (chỉ </a:t>
            </a:r>
            <a:r>
              <a:rPr lang="en-US" sz="1200" b="0" i="0" kern="1200" dirty="0" err="1">
                <a:solidFill>
                  <a:schemeClr val="tx1"/>
                </a:solidFill>
                <a:effectLst/>
                <a:latin typeface="+mn-lt"/>
                <a:ea typeface="+mn-ea"/>
                <a:cs typeface="+mn-cs"/>
              </a:rPr>
              <a:t>quan</a:t>
            </a:r>
            <a:r>
              <a:rPr lang="en-US" sz="1200" b="0" i="0" kern="1200" dirty="0">
                <a:solidFill>
                  <a:schemeClr val="tx1"/>
                </a:solidFill>
                <a:effectLst/>
                <a:latin typeface="+mn-lt"/>
                <a:ea typeface="+mn-ea"/>
                <a:cs typeface="+mn-cs"/>
              </a:rPr>
              <a:t> tâm khi ở </a:t>
            </a:r>
            <a:r>
              <a:rPr lang="en-US" sz="1200" b="0" i="0" kern="1200" dirty="0" err="1">
                <a:solidFill>
                  <a:schemeClr val="tx1"/>
                </a:solidFill>
                <a:effectLst/>
                <a:latin typeface="+mn-lt"/>
                <a:ea typeface="+mn-ea"/>
                <a:cs typeface="+mn-cs"/>
              </a:rPr>
              <a:t>chế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bất</a:t>
            </a:r>
            <a:r>
              <a:rPr lang="en-US" sz="1200" b="0" i="0" kern="1200" dirty="0">
                <a:solidFill>
                  <a:schemeClr val="tx1"/>
                </a:solidFill>
                <a:effectLst/>
                <a:latin typeface="+mn-lt"/>
                <a:ea typeface="+mn-ea"/>
                <a:cs typeface="+mn-cs"/>
              </a:rPr>
              <a:t> đồng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SENDB = 1: </a:t>
            </a:r>
            <a:r>
              <a:rPr lang="en-US" sz="1200" b="0" i="0" kern="1200" dirty="0" err="1">
                <a:solidFill>
                  <a:schemeClr val="tx1"/>
                </a:solidFill>
                <a:effectLst/>
                <a:latin typeface="+mn-lt"/>
                <a:ea typeface="+mn-ea"/>
                <a:cs typeface="+mn-cs"/>
              </a:rPr>
              <a:t>gửi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ngắt</a:t>
            </a:r>
            <a:r>
              <a:rPr lang="en-US" sz="1200" b="0" i="0" kern="1200" dirty="0">
                <a:solidFill>
                  <a:schemeClr val="tx1"/>
                </a:solidFill>
                <a:effectLst/>
                <a:latin typeface="+mn-lt"/>
                <a:ea typeface="+mn-ea"/>
                <a:cs typeface="+mn-cs"/>
              </a:rPr>
              <a:t> đồng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lần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tiếp </a:t>
            </a:r>
            <a:r>
              <a:rPr lang="en-US" sz="1200" b="0" i="0" kern="1200" dirty="0" err="1">
                <a:solidFill>
                  <a:schemeClr val="tx1"/>
                </a:solidFill>
                <a:effectLst/>
                <a:latin typeface="+mn-lt"/>
                <a:ea typeface="+mn-ea"/>
                <a:cs typeface="+mn-cs"/>
              </a:rPr>
              <a:t>theo</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SENDB = 0: </a:t>
            </a:r>
            <a:r>
              <a:rPr lang="en-US" sz="1200" b="0" i="0" kern="1200" dirty="0" err="1">
                <a:solidFill>
                  <a:schemeClr val="tx1"/>
                </a:solidFill>
                <a:effectLst/>
                <a:latin typeface="+mn-lt"/>
                <a:ea typeface="+mn-ea"/>
                <a:cs typeface="+mn-cs"/>
              </a:rPr>
              <a:t>ngừng</a:t>
            </a:r>
            <a:r>
              <a:rPr lang="en-US" sz="1200" b="0" i="0" kern="1200" dirty="0">
                <a:solidFill>
                  <a:schemeClr val="tx1"/>
                </a:solidFill>
                <a:effectLst/>
                <a:latin typeface="+mn-lt"/>
                <a:ea typeface="+mn-ea"/>
                <a:cs typeface="+mn-cs"/>
              </a:rPr>
              <a:t> đồng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hoàn</a:t>
            </a:r>
            <a:r>
              <a:rPr lang="en-US" sz="1200" b="0" i="0" kern="1200" dirty="0">
                <a:solidFill>
                  <a:schemeClr val="tx1"/>
                </a:solidFill>
                <a:effectLst/>
                <a:latin typeface="+mn-lt"/>
                <a:ea typeface="+mn-ea"/>
                <a:cs typeface="+mn-cs"/>
              </a:rPr>
              <a:t> thành</a:t>
            </a:r>
          </a:p>
          <a:p>
            <a:r>
              <a:rPr lang="en-US" sz="1200" b="0" i="0" kern="1200" dirty="0">
                <a:solidFill>
                  <a:schemeClr val="tx1"/>
                </a:solidFill>
                <a:effectLst/>
                <a:latin typeface="+mn-lt"/>
                <a:ea typeface="+mn-ea"/>
                <a:cs typeface="+mn-cs"/>
              </a:rPr>
              <a:t>Bit 2: BRGH bit chọn </a:t>
            </a:r>
            <a:r>
              <a:rPr lang="en-US" sz="1200" b="0" i="0" kern="1200" dirty="0" err="1">
                <a:solidFill>
                  <a:schemeClr val="tx1"/>
                </a:solidFill>
                <a:effectLst/>
                <a:latin typeface="+mn-lt"/>
                <a:ea typeface="+mn-ea"/>
                <a:cs typeface="+mn-cs"/>
              </a:rPr>
              <a:t>Baudrate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cao</a:t>
            </a:r>
            <a:r>
              <a:rPr lang="en-US" sz="1200" b="0" i="0" kern="1200" dirty="0">
                <a:solidFill>
                  <a:schemeClr val="tx1"/>
                </a:solidFill>
                <a:effectLst/>
                <a:latin typeface="+mn-lt"/>
                <a:ea typeface="+mn-ea"/>
                <a:cs typeface="+mn-cs"/>
              </a:rPr>
              <a:t> (chỉ dùng với </a:t>
            </a:r>
            <a:r>
              <a:rPr lang="en-US" sz="1200" b="0" i="0" kern="1200" dirty="0" err="1">
                <a:solidFill>
                  <a:schemeClr val="tx1"/>
                </a:solidFill>
                <a:effectLst/>
                <a:latin typeface="+mn-lt"/>
                <a:ea typeface="+mn-ea"/>
                <a:cs typeface="+mn-cs"/>
              </a:rPr>
              <a:t>chế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bất</a:t>
            </a:r>
            <a:r>
              <a:rPr lang="en-US" sz="1200" b="0" i="0" kern="1200" dirty="0">
                <a:solidFill>
                  <a:schemeClr val="tx1"/>
                </a:solidFill>
                <a:effectLst/>
                <a:latin typeface="+mn-lt"/>
                <a:ea typeface="+mn-ea"/>
                <a:cs typeface="+mn-cs"/>
              </a:rPr>
              <a:t> đồng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BRGH = 1: </a:t>
            </a:r>
            <a:r>
              <a:rPr lang="en-US" sz="1200" b="0" i="0" kern="1200" dirty="0" err="1">
                <a:solidFill>
                  <a:schemeClr val="tx1"/>
                </a:solidFill>
                <a:effectLst/>
                <a:latin typeface="+mn-lt"/>
                <a:ea typeface="+mn-ea"/>
                <a:cs typeface="+mn-cs"/>
              </a:rPr>
              <a:t>tốc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cao</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BRGH = 0: </a:t>
            </a:r>
            <a:r>
              <a:rPr lang="en-US" sz="1200" b="0" i="0" kern="1200" dirty="0" err="1">
                <a:solidFill>
                  <a:schemeClr val="tx1"/>
                </a:solidFill>
                <a:effectLst/>
                <a:latin typeface="+mn-lt"/>
                <a:ea typeface="+mn-ea"/>
                <a:cs typeface="+mn-cs"/>
              </a:rPr>
              <a:t>tốc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thấp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Bit 1: TRMT là bit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dịch</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TRMT = 1: TSR </a:t>
            </a:r>
            <a:r>
              <a:rPr lang="en-US" sz="1200" b="0" i="0" kern="1200" dirty="0" err="1">
                <a:solidFill>
                  <a:schemeClr val="tx1"/>
                </a:solidFill>
                <a:effectLst/>
                <a:latin typeface="+mn-lt"/>
                <a:ea typeface="+mn-ea"/>
                <a:cs typeface="+mn-cs"/>
              </a:rPr>
              <a:t>rỗng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TRMT = 0: TSR </a:t>
            </a:r>
            <a:r>
              <a:rPr lang="en-US" sz="1200" b="0" i="0" kern="1200" dirty="0" err="1">
                <a:solidFill>
                  <a:schemeClr val="tx1"/>
                </a:solidFill>
                <a:effectLst/>
                <a:latin typeface="+mn-lt"/>
                <a:ea typeface="+mn-ea"/>
                <a:cs typeface="+mn-cs"/>
              </a:rPr>
              <a:t>đầy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Bit 0: TX9D: có thể </a:t>
            </a:r>
            <a:r>
              <a:rPr lang="en-US" sz="1200" b="0" i="0" kern="1200" dirty="0" err="1">
                <a:solidFill>
                  <a:schemeClr val="tx1"/>
                </a:solidFill>
                <a:effectLst/>
                <a:latin typeface="+mn-lt"/>
                <a:ea typeface="+mn-ea"/>
                <a:cs typeface="+mn-cs"/>
              </a:rPr>
              <a:t>coi</a:t>
            </a:r>
            <a:r>
              <a:rPr lang="en-US" sz="1200" b="0" i="0" kern="1200" dirty="0">
                <a:solidFill>
                  <a:schemeClr val="tx1"/>
                </a:solidFill>
                <a:effectLst/>
                <a:latin typeface="+mn-lt"/>
                <a:ea typeface="+mn-ea"/>
                <a:cs typeface="+mn-cs"/>
              </a:rPr>
              <a:t> là data bit hoặc parity bit</a:t>
            </a:r>
          </a:p>
          <a:p>
            <a:endParaRPr lang="en-US" dirty="0"/>
          </a:p>
        </p:txBody>
      </p:sp>
      <p:sp>
        <p:nvSpPr>
          <p:cNvPr id="4" name="Slide Number Placeholder 3"/>
          <p:cNvSpPr>
            <a:spLocks noGrp="1"/>
          </p:cNvSpPr>
          <p:nvPr>
            <p:ph type="sldNum" sz="quarter" idx="5"/>
          </p:nvPr>
        </p:nvSpPr>
        <p:spPr/>
        <p:txBody>
          <a:bodyPr/>
          <a:lstStyle/>
          <a:p>
            <a:fld id="{FFFFDB4B-068E-4110-A5C9-79A45A4FCB0A}" type="slidenum">
              <a:rPr lang="en-US" smtClean="0"/>
              <a:t>16</a:t>
            </a:fld>
            <a:endParaRPr lang="en-US"/>
          </a:p>
        </p:txBody>
      </p:sp>
    </p:spTree>
    <p:extLst>
      <p:ext uri="{BB962C8B-B14F-4D97-AF65-F5344CB8AC3E}">
        <p14:creationId xmlns:p14="http://schemas.microsoft.com/office/powerpoint/2010/main" val="2224357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Bit 7: SPEN cho phép cổng nối tiếp</a:t>
            </a:r>
          </a:p>
          <a:p>
            <a:r>
              <a:rPr lang="vi-VN" sz="1200" b="0" i="0" kern="1200" dirty="0">
                <a:solidFill>
                  <a:schemeClr val="tx1"/>
                </a:solidFill>
                <a:effectLst/>
                <a:latin typeface="+mn-lt"/>
                <a:ea typeface="+mn-ea"/>
                <a:cs typeface="+mn-cs"/>
              </a:rPr>
              <a:t>SPEN = 1: cho phép cổng nối tiếp (cấu hình chân truyền và nhận dữ liệu là chân truyền dữ liệu nối tiếp)</a:t>
            </a:r>
          </a:p>
          <a:p>
            <a:r>
              <a:rPr lang="vi-VN" sz="1200" b="0" i="0" kern="1200" dirty="0">
                <a:solidFill>
                  <a:schemeClr val="tx1"/>
                </a:solidFill>
                <a:effectLst/>
                <a:latin typeface="+mn-lt"/>
                <a:ea typeface="+mn-ea"/>
                <a:cs typeface="+mn-cs"/>
              </a:rPr>
              <a:t>SPEN = 0: không cho phép chức năng này</a:t>
            </a:r>
          </a:p>
          <a:p>
            <a:r>
              <a:rPr lang="vi-VN" sz="1200" b="0" i="0" kern="1200" dirty="0">
                <a:solidFill>
                  <a:schemeClr val="tx1"/>
                </a:solidFill>
                <a:effectLst/>
                <a:latin typeface="+mn-lt"/>
                <a:ea typeface="+mn-ea"/>
                <a:cs typeface="+mn-cs"/>
              </a:rPr>
              <a:t>Bit 6: RX9</a:t>
            </a:r>
          </a:p>
          <a:p>
            <a:r>
              <a:rPr lang="vi-VN" sz="1200" b="0" i="0" kern="1200" dirty="0">
                <a:solidFill>
                  <a:schemeClr val="tx1"/>
                </a:solidFill>
                <a:effectLst/>
                <a:latin typeface="+mn-lt"/>
                <a:ea typeface="+mn-ea"/>
                <a:cs typeface="+mn-cs"/>
              </a:rPr>
              <a:t>RX9 = 1: nhận 9 data bit</a:t>
            </a:r>
          </a:p>
          <a:p>
            <a:r>
              <a:rPr lang="vi-VN" sz="1200" b="0" i="0" kern="1200" dirty="0">
                <a:solidFill>
                  <a:schemeClr val="tx1"/>
                </a:solidFill>
                <a:effectLst/>
                <a:latin typeface="+mn-lt"/>
                <a:ea typeface="+mn-ea"/>
                <a:cs typeface="+mn-cs"/>
              </a:rPr>
              <a:t>RX9 = 0: nhận 8 bit</a:t>
            </a:r>
          </a:p>
          <a:p>
            <a:r>
              <a:rPr lang="vi-VN" sz="1200" b="0" i="0" kern="1200" dirty="0">
                <a:solidFill>
                  <a:schemeClr val="tx1"/>
                </a:solidFill>
                <a:effectLst/>
                <a:latin typeface="+mn-lt"/>
                <a:ea typeface="+mn-ea"/>
                <a:cs typeface="+mn-cs"/>
              </a:rPr>
              <a:t>Bit 5: SREN là bit nhận dữ liệu đơn (chỉ quan tâm khi ở chế độ đồng bộ), sau quá trình nhận hoàn tất thì bit này bị xóa</a:t>
            </a:r>
          </a:p>
          <a:p>
            <a:r>
              <a:rPr lang="vi-VN" sz="1200" b="0" i="0" kern="1200" dirty="0">
                <a:solidFill>
                  <a:schemeClr val="tx1"/>
                </a:solidFill>
                <a:effectLst/>
                <a:latin typeface="+mn-lt"/>
                <a:ea typeface="+mn-ea"/>
                <a:cs typeface="+mn-cs"/>
              </a:rPr>
              <a:t>SREN = 1: cho phép</a:t>
            </a:r>
          </a:p>
          <a:p>
            <a:r>
              <a:rPr lang="vi-VN" sz="1200" b="0" i="0" kern="1200" dirty="0">
                <a:solidFill>
                  <a:schemeClr val="tx1"/>
                </a:solidFill>
                <a:effectLst/>
                <a:latin typeface="+mn-lt"/>
                <a:ea typeface="+mn-ea"/>
                <a:cs typeface="+mn-cs"/>
              </a:rPr>
              <a:t>SREN = 0: không cho phép</a:t>
            </a:r>
          </a:p>
          <a:p>
            <a:r>
              <a:rPr lang="vi-VN" sz="1200" b="0" i="0" kern="1200" dirty="0">
                <a:solidFill>
                  <a:schemeClr val="tx1"/>
                </a:solidFill>
                <a:effectLst/>
                <a:latin typeface="+mn-lt"/>
                <a:ea typeface="+mn-ea"/>
                <a:cs typeface="+mn-cs"/>
              </a:rPr>
              <a:t>Bit 4: CREN là bit cho phép nhận dữ liệu liên tục</a:t>
            </a:r>
          </a:p>
          <a:p>
            <a:r>
              <a:rPr lang="vi-VN" sz="1200" b="0" i="0" kern="1200" dirty="0">
                <a:solidFill>
                  <a:schemeClr val="tx1"/>
                </a:solidFill>
                <a:effectLst/>
                <a:latin typeface="+mn-lt"/>
                <a:ea typeface="+mn-ea"/>
                <a:cs typeface="+mn-cs"/>
              </a:rPr>
              <a:t>Chế độ bất đồng bộ:</a:t>
            </a:r>
          </a:p>
          <a:p>
            <a:r>
              <a:rPr lang="vi-VN" sz="1200" b="0" i="0" kern="1200" dirty="0">
                <a:solidFill>
                  <a:schemeClr val="tx1"/>
                </a:solidFill>
                <a:effectLst/>
                <a:latin typeface="+mn-lt"/>
                <a:ea typeface="+mn-ea"/>
                <a:cs typeface="+mn-cs"/>
              </a:rPr>
              <a:t>CREN = 1: cho phép</a:t>
            </a:r>
          </a:p>
          <a:p>
            <a:r>
              <a:rPr lang="vi-VN" sz="1200" b="0" i="0" kern="1200" dirty="0">
                <a:solidFill>
                  <a:schemeClr val="tx1"/>
                </a:solidFill>
                <a:effectLst/>
                <a:latin typeface="+mn-lt"/>
                <a:ea typeface="+mn-ea"/>
                <a:cs typeface="+mn-cs"/>
              </a:rPr>
              <a:t>CREN = 0: không cho phép</a:t>
            </a:r>
          </a:p>
          <a:p>
            <a:r>
              <a:rPr lang="vi-VN" sz="1200" b="0" i="0" kern="1200" dirty="0">
                <a:solidFill>
                  <a:schemeClr val="tx1"/>
                </a:solidFill>
                <a:effectLst/>
                <a:latin typeface="+mn-lt"/>
                <a:ea typeface="+mn-ea"/>
                <a:cs typeface="+mn-cs"/>
              </a:rPr>
              <a:t>Chế độ đồng bộ:</a:t>
            </a:r>
          </a:p>
          <a:p>
            <a:r>
              <a:rPr lang="vi-VN" sz="1200" b="0" i="0" kern="1200" dirty="0">
                <a:solidFill>
                  <a:schemeClr val="tx1"/>
                </a:solidFill>
                <a:effectLst/>
                <a:latin typeface="+mn-lt"/>
                <a:ea typeface="+mn-ea"/>
                <a:cs typeface="+mn-cs"/>
              </a:rPr>
              <a:t>CREN = 1: cho phép cho đến khi bit CREN bị xóa</a:t>
            </a:r>
          </a:p>
          <a:p>
            <a:r>
              <a:rPr lang="vi-VN" sz="1200" b="0" i="0" kern="1200" dirty="0">
                <a:solidFill>
                  <a:schemeClr val="tx1"/>
                </a:solidFill>
                <a:effectLst/>
                <a:latin typeface="+mn-lt"/>
                <a:ea typeface="+mn-ea"/>
                <a:cs typeface="+mn-cs"/>
              </a:rPr>
              <a:t>CREN = 0: không cho phép</a:t>
            </a:r>
          </a:p>
          <a:p>
            <a:r>
              <a:rPr lang="vi-VN" sz="1200" b="0" i="0" kern="1200" dirty="0">
                <a:solidFill>
                  <a:schemeClr val="tx1"/>
                </a:solidFill>
                <a:effectLst/>
                <a:latin typeface="+mn-lt"/>
                <a:ea typeface="+mn-ea"/>
                <a:cs typeface="+mn-cs"/>
              </a:rPr>
              <a:t>Bit 3: ADDEN chỉ quan tâm khi làm việc ở chế độ bất đồng bộ truyền 9 bits</a:t>
            </a:r>
          </a:p>
          <a:p>
            <a:r>
              <a:rPr lang="vi-VN" sz="1200" b="0" i="0" kern="1200" dirty="0">
                <a:solidFill>
                  <a:schemeClr val="tx1"/>
                </a:solidFill>
                <a:effectLst/>
                <a:latin typeface="+mn-lt"/>
                <a:ea typeface="+mn-ea"/>
                <a:cs typeface="+mn-cs"/>
              </a:rPr>
              <a:t>ADDEN = 1: cho phép bộ xác định địa chỉ, cho phép ngắt và nạp bộ đệm nhận dữ liệu khi bit RSR&lt;8&gt; = 1</a:t>
            </a:r>
          </a:p>
          <a:p>
            <a:r>
              <a:rPr lang="vi-VN" sz="1200" b="0" i="0" kern="1200" dirty="0">
                <a:solidFill>
                  <a:schemeClr val="tx1"/>
                </a:solidFill>
                <a:effectLst/>
                <a:latin typeface="+mn-lt"/>
                <a:ea typeface="+mn-ea"/>
                <a:cs typeface="+mn-cs"/>
              </a:rPr>
              <a:t> ADDEN = 0: không cho phép bộ xác định địa chỉ, tất cả byte đều được nhận và bit thứ 9 có thể dùng như parity bit</a:t>
            </a:r>
          </a:p>
          <a:p>
            <a:r>
              <a:rPr lang="vi-VN" sz="1200" b="0" i="0" kern="1200" dirty="0">
                <a:solidFill>
                  <a:schemeClr val="tx1"/>
                </a:solidFill>
                <a:effectLst/>
                <a:latin typeface="+mn-lt"/>
                <a:ea typeface="+mn-ea"/>
                <a:cs typeface="+mn-cs"/>
              </a:rPr>
              <a:t>Bit 2: FERR </a:t>
            </a:r>
          </a:p>
          <a:p>
            <a:r>
              <a:rPr lang="vi-VN" sz="1200" b="0" i="0" kern="1200" dirty="0">
                <a:solidFill>
                  <a:schemeClr val="tx1"/>
                </a:solidFill>
                <a:effectLst/>
                <a:latin typeface="+mn-lt"/>
                <a:ea typeface="+mn-ea"/>
                <a:cs typeface="+mn-cs"/>
              </a:rPr>
              <a:t>FERR = 1: lỗi khung truyền (có thể cập nhật bằng thanh ghi RCREG và nhận byte hợp lệ tiếp theo)</a:t>
            </a:r>
          </a:p>
          <a:p>
            <a:r>
              <a:rPr lang="vi-VN" sz="1200" b="0" i="0" kern="1200" dirty="0">
                <a:solidFill>
                  <a:schemeClr val="tx1"/>
                </a:solidFill>
                <a:effectLst/>
                <a:latin typeface="+mn-lt"/>
                <a:ea typeface="+mn-ea"/>
                <a:cs typeface="+mn-cs"/>
              </a:rPr>
              <a:t>FERR = 0: không có lỗi</a:t>
            </a:r>
          </a:p>
          <a:p>
            <a:r>
              <a:rPr lang="vi-VN" sz="1200" b="0" i="0" kern="1200" dirty="0">
                <a:solidFill>
                  <a:schemeClr val="tx1"/>
                </a:solidFill>
                <a:effectLst/>
                <a:latin typeface="+mn-lt"/>
                <a:ea typeface="+mn-ea"/>
                <a:cs typeface="+mn-cs"/>
              </a:rPr>
              <a:t>Bit 1: OERR</a:t>
            </a:r>
          </a:p>
          <a:p>
            <a:r>
              <a:rPr lang="vi-VN" sz="1200" b="0" i="0" kern="1200" dirty="0">
                <a:solidFill>
                  <a:schemeClr val="tx1"/>
                </a:solidFill>
                <a:effectLst/>
                <a:latin typeface="+mn-lt"/>
                <a:ea typeface="+mn-ea"/>
                <a:cs typeface="+mn-cs"/>
              </a:rPr>
              <a:t>OERR = 1: có lỗi tràn</a:t>
            </a:r>
          </a:p>
          <a:p>
            <a:r>
              <a:rPr lang="vi-VN" sz="1200" b="0" i="0" kern="1200" dirty="0">
                <a:solidFill>
                  <a:schemeClr val="tx1"/>
                </a:solidFill>
                <a:effectLst/>
                <a:latin typeface="+mn-lt"/>
                <a:ea typeface="+mn-ea"/>
                <a:cs typeface="+mn-cs"/>
              </a:rPr>
              <a:t>OERR = 0: không có lỗi tràn</a:t>
            </a:r>
          </a:p>
          <a:p>
            <a:r>
              <a:rPr lang="vi-VN" sz="1200" b="0" i="0" kern="1200" dirty="0">
                <a:solidFill>
                  <a:schemeClr val="tx1"/>
                </a:solidFill>
                <a:effectLst/>
                <a:latin typeface="+mn-lt"/>
                <a:ea typeface="+mn-ea"/>
                <a:cs typeface="+mn-cs"/>
              </a:rPr>
              <a:t>Bit 0: RX9D là bit thứ 9 của dữ liệu nhận được, cũng có thể được dùng như parity bit</a:t>
            </a:r>
          </a:p>
          <a:p>
            <a:endParaRPr lang="en-US" dirty="0"/>
          </a:p>
        </p:txBody>
      </p:sp>
      <p:sp>
        <p:nvSpPr>
          <p:cNvPr id="4" name="Slide Number Placeholder 3"/>
          <p:cNvSpPr>
            <a:spLocks noGrp="1"/>
          </p:cNvSpPr>
          <p:nvPr>
            <p:ph type="sldNum" sz="quarter" idx="5"/>
          </p:nvPr>
        </p:nvSpPr>
        <p:spPr/>
        <p:txBody>
          <a:bodyPr/>
          <a:lstStyle/>
          <a:p>
            <a:fld id="{FFFFDB4B-068E-4110-A5C9-79A45A4FCB0A}" type="slidenum">
              <a:rPr lang="en-US" smtClean="0"/>
              <a:t>18</a:t>
            </a:fld>
            <a:endParaRPr lang="en-US"/>
          </a:p>
        </p:txBody>
      </p:sp>
    </p:spTree>
    <p:extLst>
      <p:ext uri="{BB962C8B-B14F-4D97-AF65-F5344CB8AC3E}">
        <p14:creationId xmlns:p14="http://schemas.microsoft.com/office/powerpoint/2010/main" val="41581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Bit 7: ABDOVF là bit phát hiện tràn tốc độ truyền, chỉ quan tâm khi làm việc ở chế độ bất đồng bộ</a:t>
            </a:r>
          </a:p>
          <a:p>
            <a:r>
              <a:rPr lang="vi-VN" sz="1200" b="0" i="0" kern="1200" dirty="0">
                <a:solidFill>
                  <a:schemeClr val="tx1"/>
                </a:solidFill>
                <a:effectLst/>
                <a:latin typeface="+mn-lt"/>
                <a:ea typeface="+mn-ea"/>
                <a:cs typeface="+mn-cs"/>
              </a:rPr>
              <a:t>ABDOVF = 1: tràn timer tạo tốc độ baud tự động</a:t>
            </a:r>
          </a:p>
          <a:p>
            <a:r>
              <a:rPr lang="vi-VN" sz="1200" b="0" i="0" kern="1200" dirty="0">
                <a:solidFill>
                  <a:schemeClr val="tx1"/>
                </a:solidFill>
                <a:effectLst/>
                <a:latin typeface="+mn-lt"/>
                <a:ea typeface="+mn-ea"/>
                <a:cs typeface="+mn-cs"/>
              </a:rPr>
              <a:t>ABDOVF = 0: không tràn timer tạo tốc độ baud tự động</a:t>
            </a:r>
          </a:p>
          <a:p>
            <a:r>
              <a:rPr lang="vi-VN" sz="1200" b="0" i="0" kern="1200" dirty="0">
                <a:solidFill>
                  <a:schemeClr val="tx1"/>
                </a:solidFill>
                <a:effectLst/>
                <a:latin typeface="+mn-lt"/>
                <a:ea typeface="+mn-ea"/>
                <a:cs typeface="+mn-cs"/>
              </a:rPr>
              <a:t>Bit 6: RCIDL chỉ quan tâm khi ở chế độ bất đồng bộ</a:t>
            </a:r>
          </a:p>
          <a:p>
            <a:r>
              <a:rPr lang="vi-VN" sz="1200" b="0" i="0" kern="1200" dirty="0">
                <a:solidFill>
                  <a:schemeClr val="tx1"/>
                </a:solidFill>
                <a:effectLst/>
                <a:latin typeface="+mn-lt"/>
                <a:ea typeface="+mn-ea"/>
                <a:cs typeface="+mn-cs"/>
              </a:rPr>
              <a:t>RCIDL = 1: bộ nhận đang ngừng</a:t>
            </a:r>
          </a:p>
          <a:p>
            <a:r>
              <a:rPr lang="vi-VN" sz="1200" b="0" i="0" kern="1200" dirty="0">
                <a:solidFill>
                  <a:schemeClr val="tx1"/>
                </a:solidFill>
                <a:effectLst/>
                <a:latin typeface="+mn-lt"/>
                <a:ea typeface="+mn-ea"/>
                <a:cs typeface="+mn-cs"/>
              </a:rPr>
              <a:t>RCIDL = 0: đã nhận start bit và bộ nhận đang nhận</a:t>
            </a:r>
          </a:p>
          <a:p>
            <a:r>
              <a:rPr lang="vi-VN" sz="1200" b="0" i="0" kern="1200" dirty="0">
                <a:solidFill>
                  <a:schemeClr val="tx1"/>
                </a:solidFill>
                <a:effectLst/>
                <a:latin typeface="+mn-lt"/>
                <a:ea typeface="+mn-ea"/>
                <a:cs typeface="+mn-cs"/>
              </a:rPr>
              <a:t>Bit 4: SCKP </a:t>
            </a:r>
          </a:p>
          <a:p>
            <a:r>
              <a:rPr lang="vi-VN" sz="1200" b="0" i="0" kern="1200" dirty="0">
                <a:solidFill>
                  <a:schemeClr val="tx1"/>
                </a:solidFill>
                <a:effectLst/>
                <a:latin typeface="+mn-lt"/>
                <a:ea typeface="+mn-ea"/>
                <a:cs typeface="+mn-cs"/>
              </a:rPr>
              <a:t>Chế độ đồng bộ: </a:t>
            </a:r>
          </a:p>
          <a:p>
            <a:r>
              <a:rPr lang="vi-VN" sz="1200" b="0" i="0" kern="1200" dirty="0">
                <a:solidFill>
                  <a:schemeClr val="tx1"/>
                </a:solidFill>
                <a:effectLst/>
                <a:latin typeface="+mn-lt"/>
                <a:ea typeface="+mn-ea"/>
                <a:cs typeface="+mn-cs"/>
              </a:rPr>
              <a:t>SCKP = 1: dữ liệu được dịch vào mỗi sườn lên của xung clock</a:t>
            </a:r>
          </a:p>
          <a:p>
            <a:r>
              <a:rPr lang="vi-VN" sz="1200" b="0" i="0" kern="1200" dirty="0">
                <a:solidFill>
                  <a:schemeClr val="tx1"/>
                </a:solidFill>
                <a:effectLst/>
                <a:latin typeface="+mn-lt"/>
                <a:ea typeface="+mn-ea"/>
                <a:cs typeface="+mn-cs"/>
              </a:rPr>
              <a:t>SCKP = 0: dữ liệu được dịch vào mỗi sườn xuống của xung clock</a:t>
            </a:r>
          </a:p>
          <a:p>
            <a:r>
              <a:rPr lang="vi-VN" sz="1200" b="0" i="0" kern="1200" dirty="0">
                <a:solidFill>
                  <a:schemeClr val="tx1"/>
                </a:solidFill>
                <a:effectLst/>
                <a:latin typeface="+mn-lt"/>
                <a:ea typeface="+mn-ea"/>
                <a:cs typeface="+mn-cs"/>
              </a:rPr>
              <a:t>Chế độ bất đồng bộ:</a:t>
            </a:r>
          </a:p>
          <a:p>
            <a:r>
              <a:rPr lang="vi-VN" sz="1200" b="0" i="0" kern="1200" dirty="0">
                <a:solidFill>
                  <a:schemeClr val="tx1"/>
                </a:solidFill>
                <a:effectLst/>
                <a:latin typeface="+mn-lt"/>
                <a:ea typeface="+mn-ea"/>
                <a:cs typeface="+mn-cs"/>
              </a:rPr>
              <a:t>SCKP = 1: truyền dữ liệu đảo đến chân RB7/TX/CK</a:t>
            </a:r>
          </a:p>
          <a:p>
            <a:r>
              <a:rPr lang="vi-VN" sz="1200" b="0" i="0" kern="1200" dirty="0">
                <a:solidFill>
                  <a:schemeClr val="tx1"/>
                </a:solidFill>
                <a:effectLst/>
                <a:latin typeface="+mn-lt"/>
                <a:ea typeface="+mn-ea"/>
                <a:cs typeface="+mn-cs"/>
              </a:rPr>
              <a:t>SCKP = 0: truyền dữ liệu không đảo đến chân RB7/TX/CK</a:t>
            </a:r>
          </a:p>
          <a:p>
            <a:r>
              <a:rPr lang="vi-VN" sz="1200" b="0" i="0" kern="1200" dirty="0">
                <a:solidFill>
                  <a:schemeClr val="tx1"/>
                </a:solidFill>
                <a:effectLst/>
                <a:latin typeface="+mn-lt"/>
                <a:ea typeface="+mn-ea"/>
                <a:cs typeface="+mn-cs"/>
              </a:rPr>
              <a:t>Bit 3: BRG16</a:t>
            </a:r>
          </a:p>
          <a:p>
            <a:r>
              <a:rPr lang="vi-VN" sz="1200" b="0" i="0" kern="1200" dirty="0">
                <a:solidFill>
                  <a:schemeClr val="tx1"/>
                </a:solidFill>
                <a:effectLst/>
                <a:latin typeface="+mn-lt"/>
                <a:ea typeface="+mn-ea"/>
                <a:cs typeface="+mn-cs"/>
              </a:rPr>
              <a:t>BRG16 = 1: dùng bộ tạo tốc độ truyền 16 bit</a:t>
            </a:r>
          </a:p>
          <a:p>
            <a:r>
              <a:rPr lang="vi-VN" sz="1200" b="0" i="0" kern="1200" dirty="0">
                <a:solidFill>
                  <a:schemeClr val="tx1"/>
                </a:solidFill>
                <a:effectLst/>
                <a:latin typeface="+mn-lt"/>
                <a:ea typeface="+mn-ea"/>
                <a:cs typeface="+mn-cs"/>
              </a:rPr>
              <a:t>BRG16 = 0: dùng bộ tạo tốc độ truyền 8 bit</a:t>
            </a:r>
          </a:p>
          <a:p>
            <a:r>
              <a:rPr lang="vi-VN" sz="1200" b="0" i="0" kern="1200" dirty="0">
                <a:solidFill>
                  <a:schemeClr val="tx1"/>
                </a:solidFill>
                <a:effectLst/>
                <a:latin typeface="+mn-lt"/>
                <a:ea typeface="+mn-ea"/>
                <a:cs typeface="+mn-cs"/>
              </a:rPr>
              <a:t>Bit 1: WUE, chỉ quan tâm khi làm việc ở chế độ bất đồng bộ</a:t>
            </a:r>
          </a:p>
          <a:p>
            <a:r>
              <a:rPr lang="vi-VN" sz="1200" b="0" i="0" kern="1200" dirty="0">
                <a:solidFill>
                  <a:schemeClr val="tx1"/>
                </a:solidFill>
                <a:effectLst/>
                <a:latin typeface="+mn-lt"/>
                <a:ea typeface="+mn-ea"/>
                <a:cs typeface="+mn-cs"/>
              </a:rPr>
              <a:t>WUE = 1: bộ nhận chờ đến sườn xuống. Sẽ không nhận bất kỳ ký tự nào nếu bit RCIF đưa lên mức 1. WUE sẽ tự động xóa sau khi RCIF = 1</a:t>
            </a:r>
          </a:p>
          <a:p>
            <a:r>
              <a:rPr lang="vi-VN" sz="1200" b="0" i="0" kern="1200" dirty="0">
                <a:solidFill>
                  <a:schemeClr val="tx1"/>
                </a:solidFill>
                <a:effectLst/>
                <a:latin typeface="+mn-lt"/>
                <a:ea typeface="+mn-ea"/>
                <a:cs typeface="+mn-cs"/>
              </a:rPr>
              <a:t>WUE = 0: bộ nhận hoạt động bình thường</a:t>
            </a:r>
          </a:p>
          <a:p>
            <a:r>
              <a:rPr lang="vi-VN" sz="1200" b="0" i="0" kern="1200" dirty="0">
                <a:solidFill>
                  <a:schemeClr val="tx1"/>
                </a:solidFill>
                <a:effectLst/>
                <a:latin typeface="+mn-lt"/>
                <a:ea typeface="+mn-ea"/>
                <a:cs typeface="+mn-cs"/>
              </a:rPr>
              <a:t>Bit 0: ABDEN là bit cho phép hoạt động với tốc độ baud tự động, chỉ quan tâm khi ở chế độ bất đồng bộ</a:t>
            </a:r>
          </a:p>
          <a:p>
            <a:r>
              <a:rPr lang="vi-VN" sz="1200" b="0" i="0" kern="1200" dirty="0">
                <a:solidFill>
                  <a:schemeClr val="tx1"/>
                </a:solidFill>
                <a:effectLst/>
                <a:latin typeface="+mn-lt"/>
                <a:ea typeface="+mn-ea"/>
                <a:cs typeface="+mn-cs"/>
              </a:rPr>
              <a:t> ABDEN = 1: cho phép</a:t>
            </a:r>
          </a:p>
          <a:p>
            <a:r>
              <a:rPr lang="vi-VN" sz="1200" b="0" i="0" kern="1200" dirty="0">
                <a:solidFill>
                  <a:schemeClr val="tx1"/>
                </a:solidFill>
                <a:effectLst/>
                <a:latin typeface="+mn-lt"/>
                <a:ea typeface="+mn-ea"/>
                <a:cs typeface="+mn-cs"/>
              </a:rPr>
              <a:t>ABDEN = 0: không cho phép</a:t>
            </a:r>
          </a:p>
          <a:p>
            <a:endParaRPr lang="en-US" dirty="0"/>
          </a:p>
        </p:txBody>
      </p:sp>
      <p:sp>
        <p:nvSpPr>
          <p:cNvPr id="4" name="Slide Number Placeholder 3"/>
          <p:cNvSpPr>
            <a:spLocks noGrp="1"/>
          </p:cNvSpPr>
          <p:nvPr>
            <p:ph type="sldNum" sz="quarter" idx="5"/>
          </p:nvPr>
        </p:nvSpPr>
        <p:spPr/>
        <p:txBody>
          <a:bodyPr/>
          <a:lstStyle/>
          <a:p>
            <a:fld id="{FFFFDB4B-068E-4110-A5C9-79A45A4FCB0A}" type="slidenum">
              <a:rPr lang="en-US" smtClean="0"/>
              <a:t>19</a:t>
            </a:fld>
            <a:endParaRPr lang="en-US"/>
          </a:p>
        </p:txBody>
      </p:sp>
    </p:spTree>
    <p:extLst>
      <p:ext uri="{BB962C8B-B14F-4D97-AF65-F5344CB8AC3E}">
        <p14:creationId xmlns:p14="http://schemas.microsoft.com/office/powerpoint/2010/main" val="1762415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Giao tiếp USART trên được thực hiện bằng cách thăm dò cờ ngắt liên tục.</a:t>
            </a:r>
          </a:p>
          <a:p>
            <a:r>
              <a:rPr lang="vi-VN" dirty="0"/>
              <a:t>Tuy nhiên, việc thăm dò ý kiến của cờ ngắt sẽ làm tăng mức tiêu thụ điện năng trong bộ vi điều khiển và nó cũng không thể thực hiện các tác vụ khác vì quá trình thăm dò ngắt đang thực hiện liên tục.</a:t>
            </a:r>
          </a:p>
          <a:p>
            <a:r>
              <a:rPr lang="vi-VN" dirty="0"/>
              <a:t>Quy trình dịch vụ ngắt (ISR) thực thi mã ứng dụng bất cứ khi nào xảy ra ngắt.</a:t>
            </a:r>
          </a:p>
          <a:p>
            <a:r>
              <a:rPr lang="vi-VN" dirty="0"/>
              <a:t>Và nếu ngắt không xảy ra, bộ điều khiển vi điều khiển có thể thực thi các tác vụ khác.</a:t>
            </a:r>
          </a:p>
          <a:p>
            <a:r>
              <a:rPr lang="vi-VN" dirty="0"/>
              <a:t>Để sử dụng USART ISR trong PIC18F4550, GIE (Kích hoạt ngắt toàn cầu), PEIE (Cho phép ngắt ngoại vi) cần được bật cùng với RCIE (Cho phép ngắt nhận) và TXIE (Cho phép ngắt truyền).</a:t>
            </a:r>
            <a:endParaRPr lang="en-US" dirty="0"/>
          </a:p>
        </p:txBody>
      </p:sp>
      <p:sp>
        <p:nvSpPr>
          <p:cNvPr id="4" name="Slide Number Placeholder 3"/>
          <p:cNvSpPr>
            <a:spLocks noGrp="1"/>
          </p:cNvSpPr>
          <p:nvPr>
            <p:ph type="sldNum" sz="quarter" idx="5"/>
          </p:nvPr>
        </p:nvSpPr>
        <p:spPr/>
        <p:txBody>
          <a:bodyPr/>
          <a:lstStyle/>
          <a:p>
            <a:fld id="{FFFFDB4B-068E-4110-A5C9-79A45A4FCB0A}" type="slidenum">
              <a:rPr lang="en-US" smtClean="0"/>
              <a:t>27</a:t>
            </a:fld>
            <a:endParaRPr lang="en-US"/>
          </a:p>
        </p:txBody>
      </p:sp>
    </p:spTree>
    <p:extLst>
      <p:ext uri="{BB962C8B-B14F-4D97-AF65-F5344CB8AC3E}">
        <p14:creationId xmlns:p14="http://schemas.microsoft.com/office/powerpoint/2010/main" val="339412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7CAD-8A40-4679-BC7F-0E33D8D115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F53B45-C5DD-4CFC-9CE1-291C590180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A5E743-E9D0-4AA5-94B3-8160BF7ED7A2}"/>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5" name="Footer Placeholder 4">
            <a:extLst>
              <a:ext uri="{FF2B5EF4-FFF2-40B4-BE49-F238E27FC236}">
                <a16:creationId xmlns:a16="http://schemas.microsoft.com/office/drawing/2014/main" id="{FC2CE6F1-A5F8-46A8-AAE8-0C1809047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6BCF-F963-4E01-BA8B-0E800B3C12B9}"/>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305148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767A-E9CA-4097-8119-0908B44B3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8116A6-0E02-4559-A28F-0D926067A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B39BF-6842-45B1-AD4C-9CA4DC05F785}"/>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5" name="Footer Placeholder 4">
            <a:extLst>
              <a:ext uri="{FF2B5EF4-FFF2-40B4-BE49-F238E27FC236}">
                <a16:creationId xmlns:a16="http://schemas.microsoft.com/office/drawing/2014/main" id="{73A82287-E34D-49F7-B2DF-EB69D62E8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AD79B-2DDF-4FDF-8618-4FED21445FEF}"/>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131839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4784A6-E3D7-48CD-8450-CB114D6604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FBE9B5-87C0-41FB-A94A-7EDC60C83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F1D59-F229-4C09-BF4F-B6690D4356C6}"/>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5" name="Footer Placeholder 4">
            <a:extLst>
              <a:ext uri="{FF2B5EF4-FFF2-40B4-BE49-F238E27FC236}">
                <a16:creationId xmlns:a16="http://schemas.microsoft.com/office/drawing/2014/main" id="{C6FFD1C7-FC2C-4876-A292-9810E328A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1F51C-9548-44F5-89BB-CA169C89E2D5}"/>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352612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27ED-CF22-46F1-91C4-33E603651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9D88B-FEAD-443C-84A2-8D2E6F9686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F1E6D-7D5A-406F-9A7A-3C06A3638969}"/>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5" name="Footer Placeholder 4">
            <a:extLst>
              <a:ext uri="{FF2B5EF4-FFF2-40B4-BE49-F238E27FC236}">
                <a16:creationId xmlns:a16="http://schemas.microsoft.com/office/drawing/2014/main" id="{5E0FA8F3-3922-4CEF-A59F-856618250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43EFD-E47F-4AF9-894C-957F1050B979}"/>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268052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0BC8-4321-4320-81CB-0AE38CD8BE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EE15B9-C8EF-4ADA-8118-A65826594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43EF5D-FC05-4364-8D60-E1594B3FD64C}"/>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5" name="Footer Placeholder 4">
            <a:extLst>
              <a:ext uri="{FF2B5EF4-FFF2-40B4-BE49-F238E27FC236}">
                <a16:creationId xmlns:a16="http://schemas.microsoft.com/office/drawing/2014/main" id="{664F8DEC-5DB5-4815-8E12-A82433478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3E38-8F3D-4147-A59B-AD6955D944DC}"/>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181203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F62-F2F1-48AE-9880-FB5205F701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65628-D01C-462D-BCE1-912E6E540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57323-1C84-4186-AB2F-39148B1535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FB6521-3A13-48F9-8325-C6A0F31DF977}"/>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6" name="Footer Placeholder 5">
            <a:extLst>
              <a:ext uri="{FF2B5EF4-FFF2-40B4-BE49-F238E27FC236}">
                <a16:creationId xmlns:a16="http://schemas.microsoft.com/office/drawing/2014/main" id="{49E664D5-E4E1-49B7-B000-8635FC96D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266B7-8659-4E66-B38B-7A518513055D}"/>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63064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4A1B-9CF1-4E67-8837-BD040F1B9A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BCC3A-ED5E-48F1-9E0F-979103303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08754B-F5CB-415E-9DFB-E7A7CF616C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9088C5-5697-424C-A444-876C7301B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3C7E5-54F9-4114-A44F-7D8B8215C8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0FCCE5-5706-47AB-BB62-7521F67D2BF6}"/>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8" name="Footer Placeholder 7">
            <a:extLst>
              <a:ext uri="{FF2B5EF4-FFF2-40B4-BE49-F238E27FC236}">
                <a16:creationId xmlns:a16="http://schemas.microsoft.com/office/drawing/2014/main" id="{061FA502-C859-4F86-8135-F9E7D32BE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4869C3-707B-461B-A9D0-B481CC43CB41}"/>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401573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1CF9-0DFB-41AC-8084-82C9277996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60D199-D5FA-4E69-86FD-07B70FCC365B}"/>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4" name="Footer Placeholder 3">
            <a:extLst>
              <a:ext uri="{FF2B5EF4-FFF2-40B4-BE49-F238E27FC236}">
                <a16:creationId xmlns:a16="http://schemas.microsoft.com/office/drawing/2014/main" id="{E27E0781-7A3A-4CE8-B4B4-7A01B5DCC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CF8EBD-EAE7-4782-A432-84B215748F13}"/>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185476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115B5-05B0-42FF-AEF5-8D312E16FFA3}"/>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3" name="Footer Placeholder 2">
            <a:extLst>
              <a:ext uri="{FF2B5EF4-FFF2-40B4-BE49-F238E27FC236}">
                <a16:creationId xmlns:a16="http://schemas.microsoft.com/office/drawing/2014/main" id="{AA32021B-A096-4B78-87D3-A507E2028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B8AC78-3FE2-4A5E-B796-02BE4DC4F504}"/>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202524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D41F-D176-4865-9CEF-7F942B640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9BA488-F119-4778-AA18-BB927B7C8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544B88-9D67-4640-8C8D-47EF3A2F6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59983-E863-4F2A-A6ED-FFCDF2C9EE08}"/>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6" name="Footer Placeholder 5">
            <a:extLst>
              <a:ext uri="{FF2B5EF4-FFF2-40B4-BE49-F238E27FC236}">
                <a16:creationId xmlns:a16="http://schemas.microsoft.com/office/drawing/2014/main" id="{AAD0206E-9964-4933-BF4D-7E8EA92C2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97B14-C314-4003-ABA2-BE5C990209E5}"/>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341743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FECA-5EE7-4754-8DB8-651BC1A53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743049-0FEE-4B9B-A828-1D0A9801A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316C21-A5DB-452D-B313-E2F10A2C0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27D69-59AF-40D5-B046-A1734476ACE9}"/>
              </a:ext>
            </a:extLst>
          </p:cNvPr>
          <p:cNvSpPr>
            <a:spLocks noGrp="1"/>
          </p:cNvSpPr>
          <p:nvPr>
            <p:ph type="dt" sz="half" idx="10"/>
          </p:nvPr>
        </p:nvSpPr>
        <p:spPr/>
        <p:txBody>
          <a:bodyPr/>
          <a:lstStyle/>
          <a:p>
            <a:fld id="{C645C6D7-28F1-4E4F-9704-5689FC2AE52E}" type="datetimeFigureOut">
              <a:rPr lang="en-US" smtClean="0"/>
              <a:t>5/8/2021</a:t>
            </a:fld>
            <a:endParaRPr lang="en-US"/>
          </a:p>
        </p:txBody>
      </p:sp>
      <p:sp>
        <p:nvSpPr>
          <p:cNvPr id="6" name="Footer Placeholder 5">
            <a:extLst>
              <a:ext uri="{FF2B5EF4-FFF2-40B4-BE49-F238E27FC236}">
                <a16:creationId xmlns:a16="http://schemas.microsoft.com/office/drawing/2014/main" id="{362AC06C-A8BB-48B7-BDB9-933073913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7EF45-9022-4587-93E5-9C615710611A}"/>
              </a:ext>
            </a:extLst>
          </p:cNvPr>
          <p:cNvSpPr>
            <a:spLocks noGrp="1"/>
          </p:cNvSpPr>
          <p:nvPr>
            <p:ph type="sldNum" sz="quarter" idx="12"/>
          </p:nvPr>
        </p:nvSpPr>
        <p:spPr/>
        <p:txBody>
          <a:bodyPr/>
          <a:lstStyle/>
          <a:p>
            <a:fld id="{BB2E9A5B-1EA8-469F-A4A2-F2A9D73A3038}" type="slidenum">
              <a:rPr lang="en-US" smtClean="0"/>
              <a:t>‹#›</a:t>
            </a:fld>
            <a:endParaRPr lang="en-US"/>
          </a:p>
        </p:txBody>
      </p:sp>
    </p:spTree>
    <p:extLst>
      <p:ext uri="{BB962C8B-B14F-4D97-AF65-F5344CB8AC3E}">
        <p14:creationId xmlns:p14="http://schemas.microsoft.com/office/powerpoint/2010/main" val="1843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2E809-97F8-4968-90AA-33B823DAD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EEE753-F6A8-49D4-AE7E-0E475C495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DB939-2DCB-4270-986B-CCAF0FA0F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5C6D7-28F1-4E4F-9704-5689FC2AE52E}" type="datetimeFigureOut">
              <a:rPr lang="en-US" smtClean="0"/>
              <a:t>5/8/2021</a:t>
            </a:fld>
            <a:endParaRPr lang="en-US"/>
          </a:p>
        </p:txBody>
      </p:sp>
      <p:sp>
        <p:nvSpPr>
          <p:cNvPr id="5" name="Footer Placeholder 4">
            <a:extLst>
              <a:ext uri="{FF2B5EF4-FFF2-40B4-BE49-F238E27FC236}">
                <a16:creationId xmlns:a16="http://schemas.microsoft.com/office/drawing/2014/main" id="{F57ED82F-A5A1-4A4E-9563-3F28EA7FF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14BDBE-203D-4804-B374-1AB240E1C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E9A5B-1EA8-469F-A4A2-F2A9D73A3038}"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E99A8B9A-CBA5-4542-A416-50C24D2986AB}"/>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1938192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a:t>
            </a:fld>
            <a:endParaRPr lang="en-US" noProof="0" dirty="0"/>
          </a:p>
        </p:txBody>
      </p:sp>
      <p:sp>
        <p:nvSpPr>
          <p:cNvPr id="2" name="TextBox 1">
            <a:extLst>
              <a:ext uri="{FF2B5EF4-FFF2-40B4-BE49-F238E27FC236}">
                <a16:creationId xmlns:a16="http://schemas.microsoft.com/office/drawing/2014/main" id="{EF8F2482-65AE-472C-AB1B-05F0B175308C}"/>
              </a:ext>
            </a:extLst>
          </p:cNvPr>
          <p:cNvSpPr txBox="1"/>
          <p:nvPr/>
        </p:nvSpPr>
        <p:spPr>
          <a:xfrm>
            <a:off x="1870773" y="2505670"/>
            <a:ext cx="8729855" cy="923330"/>
          </a:xfrm>
          <a:prstGeom prst="rect">
            <a:avLst/>
          </a:prstGeom>
          <a:noFill/>
        </p:spPr>
        <p:txBody>
          <a:bodyPr wrap="square" rtlCol="0">
            <a:spAutoFit/>
          </a:bodyPr>
          <a:lstStyle/>
          <a:p>
            <a:pPr algn="ctr"/>
            <a:r>
              <a:rPr lang="en-US" sz="5400" b="1" dirty="0">
                <a:latin typeface="Trebuchet MS" panose="020B0603020202020204" pitchFamily="34" charset="0"/>
              </a:rPr>
              <a:t>Bài 18: Giao tiếp UART</a:t>
            </a:r>
          </a:p>
        </p:txBody>
      </p:sp>
      <p:sp>
        <p:nvSpPr>
          <p:cNvPr id="3" name="TextBox 2">
            <a:extLst>
              <a:ext uri="{FF2B5EF4-FFF2-40B4-BE49-F238E27FC236}">
                <a16:creationId xmlns:a16="http://schemas.microsoft.com/office/drawing/2014/main" id="{36B658C0-383F-4368-A943-2967EF04CFCD}"/>
              </a:ext>
            </a:extLst>
          </p:cNvPr>
          <p:cNvSpPr txBox="1"/>
          <p:nvPr/>
        </p:nvSpPr>
        <p:spPr>
          <a:xfrm>
            <a:off x="4426779" y="3372750"/>
            <a:ext cx="3617841" cy="461665"/>
          </a:xfrm>
          <a:prstGeom prst="rect">
            <a:avLst/>
          </a:prstGeom>
          <a:noFill/>
        </p:spPr>
        <p:txBody>
          <a:bodyPr wrap="square" rtlCol="0">
            <a:spAutoFit/>
          </a:bodyPr>
          <a:lstStyle/>
          <a:p>
            <a:pPr algn="ctr"/>
            <a:r>
              <a:rPr lang="en-US" sz="2400" dirty="0"/>
              <a:t>Mentor: Trần Tuấn Anh</a:t>
            </a:r>
          </a:p>
        </p:txBody>
      </p:sp>
    </p:spTree>
    <p:extLst>
      <p:ext uri="{BB962C8B-B14F-4D97-AF65-F5344CB8AC3E}">
        <p14:creationId xmlns:p14="http://schemas.microsoft.com/office/powerpoint/2010/main" val="342175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10</a:t>
            </a:fld>
            <a:endParaRPr lang="en-US" noProof="0" dirty="0"/>
          </a:p>
        </p:txBody>
      </p:sp>
      <p:sp>
        <p:nvSpPr>
          <p:cNvPr id="4" name="Title 6">
            <a:extLst>
              <a:ext uri="{FF2B5EF4-FFF2-40B4-BE49-F238E27FC236}">
                <a16:creationId xmlns:a16="http://schemas.microsoft.com/office/drawing/2014/main" id="{C3E2467D-932A-4175-B1FB-543BD758DE6D}"/>
              </a:ext>
            </a:extLst>
          </p:cNvPr>
          <p:cNvSpPr txBox="1">
            <a:spLocks/>
          </p:cNvSpPr>
          <p:nvPr/>
        </p:nvSpPr>
        <p:spPr>
          <a:xfrm>
            <a:off x="886804" y="477116"/>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latin typeface="Trebuchet MS" panose="020B0603020202020204" pitchFamily="34" charset="0"/>
              </a:rPr>
              <a:t>Giao tiếp UART</a:t>
            </a:r>
          </a:p>
        </p:txBody>
      </p:sp>
      <p:sp>
        <p:nvSpPr>
          <p:cNvPr id="6" name="Text Placeholder 9">
            <a:extLst>
              <a:ext uri="{FF2B5EF4-FFF2-40B4-BE49-F238E27FC236}">
                <a16:creationId xmlns:a16="http://schemas.microsoft.com/office/drawing/2014/main" id="{524606E3-E40A-4246-BC63-7EDB61C9FB22}"/>
              </a:ext>
            </a:extLst>
          </p:cNvPr>
          <p:cNvSpPr txBox="1">
            <a:spLocks/>
          </p:cNvSpPr>
          <p:nvPr/>
        </p:nvSpPr>
        <p:spPr>
          <a:xfrm>
            <a:off x="1329111" y="1317273"/>
            <a:ext cx="10329489" cy="21117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Universal asynchronous receiver transmitter là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tiếp </a:t>
            </a:r>
            <a:r>
              <a:rPr lang="en-US" dirty="0" err="1">
                <a:latin typeface="Arial" panose="020B0604020202020204" pitchFamily="34" charset="0"/>
                <a:cs typeface="Arial" panose="020B0604020202020204" pitchFamily="34" charset="0"/>
              </a:rPr>
              <a:t>bất</a:t>
            </a:r>
            <a:r>
              <a:rPr lang="en-US" dirty="0">
                <a:latin typeface="Arial" panose="020B0604020202020204" pitchFamily="34" charset="0"/>
                <a:cs typeface="Arial" panose="020B0604020202020204" pitchFamily="34" charset="0"/>
              </a:rPr>
              <a:t> đồng </a:t>
            </a:r>
            <a:r>
              <a:rPr lang="en-US" dirty="0" err="1">
                <a:latin typeface="Arial" panose="020B0604020202020204" pitchFamily="34" charset="0"/>
                <a:cs typeface="Arial" panose="020B0604020202020204" pitchFamily="34" charset="0"/>
              </a:rPr>
              <a:t>bộ</a:t>
            </a:r>
            <a:endParaRPr lang="en-US" dirty="0">
              <a:latin typeface="Arial" panose="020B0604020202020204" pitchFamily="34" charset="0"/>
              <a:cs typeface="Arial" panose="020B0604020202020204" pitchFamily="34" charset="0"/>
            </a:endParaRPr>
          </a:p>
          <a:p>
            <a:r>
              <a:rPr lang="vi-VN" dirty="0"/>
              <a:t>UART bao gồm hai thành phần là thiết bị gửi và thiết bị thu. </a:t>
            </a:r>
            <a:endParaRPr lang="en-US" dirty="0"/>
          </a:p>
          <a:p>
            <a:endParaRPr lang="en-US" dirty="0"/>
          </a:p>
          <a:p>
            <a:endParaRPr lang="en-US" dirty="0"/>
          </a:p>
          <a:p>
            <a:endParaRPr lang="en-US" dirty="0"/>
          </a:p>
        </p:txBody>
      </p:sp>
      <p:sp>
        <p:nvSpPr>
          <p:cNvPr id="8" name="Slide Number Placeholder 1">
            <a:extLst>
              <a:ext uri="{FF2B5EF4-FFF2-40B4-BE49-F238E27FC236}">
                <a16:creationId xmlns:a16="http://schemas.microsoft.com/office/drawing/2014/main" id="{A6160C17-BCEA-4288-B4F0-A75832748ECE}"/>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10</a:t>
            </a:fld>
            <a:endParaRPr lang="en-US" dirty="0"/>
          </a:p>
        </p:txBody>
      </p:sp>
      <p:pic>
        <p:nvPicPr>
          <p:cNvPr id="9" name="Picture 8" descr="Diagram, text&#10;&#10;Description automatically generated">
            <a:extLst>
              <a:ext uri="{FF2B5EF4-FFF2-40B4-BE49-F238E27FC236}">
                <a16:creationId xmlns:a16="http://schemas.microsoft.com/office/drawing/2014/main" id="{0D4593B0-A9A7-455F-962F-3B1C68CA151B}"/>
              </a:ext>
            </a:extLst>
          </p:cNvPr>
          <p:cNvPicPr>
            <a:picLocks noChangeAspect="1"/>
          </p:cNvPicPr>
          <p:nvPr/>
        </p:nvPicPr>
        <p:blipFill>
          <a:blip r:embed="rId2"/>
          <a:stretch>
            <a:fillRect/>
          </a:stretch>
        </p:blipFill>
        <p:spPr>
          <a:xfrm>
            <a:off x="3574442" y="3667817"/>
            <a:ext cx="5838825" cy="2590800"/>
          </a:xfrm>
          <a:prstGeom prst="rect">
            <a:avLst/>
          </a:prstGeom>
        </p:spPr>
      </p:pic>
    </p:spTree>
    <p:extLst>
      <p:ext uri="{BB962C8B-B14F-4D97-AF65-F5344CB8AC3E}">
        <p14:creationId xmlns:p14="http://schemas.microsoft.com/office/powerpoint/2010/main" val="2506757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11</a:t>
            </a:fld>
            <a:endParaRPr lang="en-US" noProof="0" dirty="0"/>
          </a:p>
        </p:txBody>
      </p:sp>
      <p:sp>
        <p:nvSpPr>
          <p:cNvPr id="4" name="Title 1">
            <a:extLst>
              <a:ext uri="{FF2B5EF4-FFF2-40B4-BE49-F238E27FC236}">
                <a16:creationId xmlns:a16="http://schemas.microsoft.com/office/drawing/2014/main" id="{E4AE360B-F8CB-4D34-B1E4-031911663164}"/>
              </a:ext>
            </a:extLst>
          </p:cNvPr>
          <p:cNvSpPr txBox="1">
            <a:spLocks/>
          </p:cNvSpPr>
          <p:nvPr/>
        </p:nvSpPr>
        <p:spPr>
          <a:xfrm>
            <a:off x="875544" y="436493"/>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rPr>
              <a:t>Khung</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truyền</a:t>
            </a:r>
            <a:r>
              <a:rPr lang="en-US" b="1" dirty="0">
                <a:solidFill>
                  <a:schemeClr val="accent5"/>
                </a:solidFill>
                <a:latin typeface="Trebuchet MS" panose="020B0603020202020204" pitchFamily="34" charset="0"/>
              </a:rPr>
              <a:t> dữ liệu</a:t>
            </a:r>
          </a:p>
        </p:txBody>
      </p:sp>
      <p:sp>
        <p:nvSpPr>
          <p:cNvPr id="6" name="Slide Number Placeholder 2">
            <a:extLst>
              <a:ext uri="{FF2B5EF4-FFF2-40B4-BE49-F238E27FC236}">
                <a16:creationId xmlns:a16="http://schemas.microsoft.com/office/drawing/2014/main" id="{26BDFF13-AB61-4689-9B52-D5BE9DE186FE}"/>
              </a:ext>
            </a:extLst>
          </p:cNvPr>
          <p:cNvSpPr txBox="1">
            <a:spLocks/>
          </p:cNvSpPr>
          <p:nvPr/>
        </p:nvSpPr>
        <p:spPr>
          <a:xfrm>
            <a:off x="11252200" y="6315075"/>
            <a:ext cx="4064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263D6C4-4840-40CC-AC84-17E24B3B7BDE}" type="slidenum">
              <a:rPr lang="en-US" smtClean="0"/>
              <a:pPr>
                <a:spcAft>
                  <a:spcPts val="600"/>
                </a:spcAft>
              </a:pPr>
              <a:t>11</a:t>
            </a:fld>
            <a:endParaRPr lang="en-US"/>
          </a:p>
        </p:txBody>
      </p:sp>
      <p:sp>
        <p:nvSpPr>
          <p:cNvPr id="8" name="Text Placeholder 4">
            <a:extLst>
              <a:ext uri="{FF2B5EF4-FFF2-40B4-BE49-F238E27FC236}">
                <a16:creationId xmlns:a16="http://schemas.microsoft.com/office/drawing/2014/main" id="{A5464985-0669-4632-BE4C-D1C540B7FBB5}"/>
              </a:ext>
            </a:extLst>
          </p:cNvPr>
          <p:cNvSpPr txBox="1">
            <a:spLocks/>
          </p:cNvSpPr>
          <p:nvPr/>
        </p:nvSpPr>
        <p:spPr>
          <a:xfrm>
            <a:off x="1513486" y="3724616"/>
            <a:ext cx="10145114" cy="259045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vi-VN" sz="1600" dirty="0"/>
              <a:t>Baudrate : tốc độ truyền bit – số bit truyền đi trong 1 giây (bps – bit per second)</a:t>
            </a:r>
          </a:p>
          <a:p>
            <a:pPr marL="285750" indent="-285750" algn="l">
              <a:buFont typeface="Arial" panose="020B0604020202020204" pitchFamily="34" charset="0"/>
              <a:buChar char="•"/>
            </a:pPr>
            <a:r>
              <a:rPr lang="vi-VN" sz="1600" dirty="0"/>
              <a:t>Data Frame: khung truyền dữ liệu, gồm các data bits thường có độ dài 5-9 bits</a:t>
            </a:r>
          </a:p>
          <a:p>
            <a:pPr marL="285750" indent="-285750" algn="l">
              <a:buFont typeface="Arial" panose="020B0604020202020204" pitchFamily="34" charset="0"/>
              <a:buChar char="•"/>
            </a:pPr>
            <a:r>
              <a:rPr lang="vi-VN" sz="1600" dirty="0"/>
              <a:t>Start bit: là bit đầu tiên được truyền trong 1 Frame. Báo hiệu cho thiết bị nhận có một gói dữ liệu sắp đc truyền đến. Đường truyền UART luôn ở trạng thái cao mức “1” cho đến khi chip muốn truyền dữ liệu đi thì nó gửi bit start bằng cách kéo xuống mức “0”</a:t>
            </a:r>
          </a:p>
          <a:p>
            <a:pPr marL="285750" indent="-285750" algn="l">
              <a:buFont typeface="Arial" panose="020B0604020202020204" pitchFamily="34" charset="0"/>
              <a:buChar char="•"/>
            </a:pPr>
            <a:r>
              <a:rPr lang="vi-VN" sz="1600" dirty="0"/>
              <a:t>Stop bit: là 1 hoặc các bit báo cho thiết bị rằng các bit đã được gửi xong. Thiết bị nhận sẽ tiến hành kiểm tra khung truyền nhằm đảm bảo tính đúng đắn của dữ liệu. Stop bit sẽ có độ lớn tùy thuộc vào người lập trình.</a:t>
            </a:r>
          </a:p>
          <a:p>
            <a:pPr marL="285750" indent="-285750" algn="l">
              <a:buFont typeface="Arial" panose="020B0604020202020204" pitchFamily="34" charset="0"/>
              <a:buChar char="•"/>
            </a:pPr>
            <a:r>
              <a:rPr lang="vi-VN" sz="1600" dirty="0"/>
              <a:t>Parity bit : kiểm tra dữ liệu truyền có đúng không. Parity chẵn nghĩa là số bit 1 trong trong data truyền + bit Parity luôn là số chẵn và ngược lại với parity lẻ. Bit này thì có thể không cần quan tâm.</a:t>
            </a:r>
          </a:p>
          <a:p>
            <a:pPr marL="285750" indent="-285750" algn="l">
              <a:buFont typeface="Arial" panose="020B0604020202020204" pitchFamily="34" charset="0"/>
              <a:buChar char="•"/>
            </a:pPr>
            <a:endParaRPr lang="en-US" sz="1400" dirty="0"/>
          </a:p>
        </p:txBody>
      </p:sp>
      <p:pic>
        <p:nvPicPr>
          <p:cNvPr id="1026" name="Picture 2" descr="See the source image">
            <a:extLst>
              <a:ext uri="{FF2B5EF4-FFF2-40B4-BE49-F238E27FC236}">
                <a16:creationId xmlns:a16="http://schemas.microsoft.com/office/drawing/2014/main" id="{F375B78D-2BC5-4CDC-89F3-BEEB29424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072" y="1553558"/>
            <a:ext cx="8811044" cy="1875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0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12</a:t>
            </a:fld>
            <a:endParaRPr lang="en-US" noProof="0" dirty="0"/>
          </a:p>
        </p:txBody>
      </p:sp>
      <p:sp>
        <p:nvSpPr>
          <p:cNvPr id="4" name="Title 3">
            <a:extLst>
              <a:ext uri="{FF2B5EF4-FFF2-40B4-BE49-F238E27FC236}">
                <a16:creationId xmlns:a16="http://schemas.microsoft.com/office/drawing/2014/main" id="{F1A7E94E-C769-4802-AEE6-8AE6A7469A40}"/>
              </a:ext>
            </a:extLst>
          </p:cNvPr>
          <p:cNvSpPr txBox="1">
            <a:spLocks/>
          </p:cNvSpPr>
          <p:nvPr/>
        </p:nvSpPr>
        <p:spPr>
          <a:xfrm>
            <a:off x="1821122" y="2999472"/>
            <a:ext cx="9837478" cy="859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Trebuchet MS" panose="020B0603020202020204" pitchFamily="34" charset="0"/>
              </a:rPr>
              <a:t>IV. Module EUSART trong PIC16F887</a:t>
            </a:r>
          </a:p>
        </p:txBody>
      </p:sp>
    </p:spTree>
    <p:extLst>
      <p:ext uri="{BB962C8B-B14F-4D97-AF65-F5344CB8AC3E}">
        <p14:creationId xmlns:p14="http://schemas.microsoft.com/office/powerpoint/2010/main" val="344902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13</a:t>
            </a:fld>
            <a:endParaRPr lang="en-US" noProof="0" dirty="0"/>
          </a:p>
        </p:txBody>
      </p:sp>
      <p:pic>
        <p:nvPicPr>
          <p:cNvPr id="3" name="Picture 2" descr="A picture containing table&#10;&#10;Description automatically generated">
            <a:extLst>
              <a:ext uri="{FF2B5EF4-FFF2-40B4-BE49-F238E27FC236}">
                <a16:creationId xmlns:a16="http://schemas.microsoft.com/office/drawing/2014/main" id="{9DDD89FE-D9EB-46C8-8ECA-6DFABBA6A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370" y="1429895"/>
            <a:ext cx="7320660" cy="5132641"/>
          </a:xfrm>
          <a:prstGeom prst="rect">
            <a:avLst/>
          </a:prstGeom>
        </p:spPr>
      </p:pic>
      <p:sp>
        <p:nvSpPr>
          <p:cNvPr id="8" name="Title 6">
            <a:extLst>
              <a:ext uri="{FF2B5EF4-FFF2-40B4-BE49-F238E27FC236}">
                <a16:creationId xmlns:a16="http://schemas.microsoft.com/office/drawing/2014/main" id="{724368B6-A7CB-4796-A4CF-1B5D0D4FE1EA}"/>
              </a:ext>
            </a:extLst>
          </p:cNvPr>
          <p:cNvSpPr txBox="1">
            <a:spLocks/>
          </p:cNvSpPr>
          <p:nvPr/>
        </p:nvSpPr>
        <p:spPr>
          <a:xfrm>
            <a:off x="488950" y="447182"/>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rPr>
              <a:t>Sơ</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đồ</a:t>
            </a:r>
            <a:r>
              <a:rPr lang="en-US" b="1" dirty="0">
                <a:solidFill>
                  <a:schemeClr val="accent5"/>
                </a:solidFill>
                <a:latin typeface="Trebuchet MS" panose="020B0603020202020204" pitchFamily="34" charset="0"/>
              </a:rPr>
              <a:t> chân trong </a:t>
            </a:r>
            <a:r>
              <a:rPr lang="en-US" b="1" dirty="0" err="1">
                <a:solidFill>
                  <a:schemeClr val="accent5"/>
                </a:solidFill>
                <a:latin typeface="Trebuchet MS" panose="020B0603020202020204" pitchFamily="34" charset="0"/>
              </a:rPr>
              <a:t>giao</a:t>
            </a:r>
            <a:r>
              <a:rPr lang="en-US" b="1" dirty="0">
                <a:solidFill>
                  <a:schemeClr val="accent5"/>
                </a:solidFill>
                <a:latin typeface="Trebuchet MS" panose="020B0603020202020204" pitchFamily="34" charset="0"/>
              </a:rPr>
              <a:t> tiếp UART</a:t>
            </a:r>
          </a:p>
        </p:txBody>
      </p:sp>
    </p:spTree>
    <p:extLst>
      <p:ext uri="{BB962C8B-B14F-4D97-AF65-F5344CB8AC3E}">
        <p14:creationId xmlns:p14="http://schemas.microsoft.com/office/powerpoint/2010/main" val="81269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14</a:t>
            </a:fld>
            <a:endParaRPr lang="en-US" noProof="0" dirty="0"/>
          </a:p>
        </p:txBody>
      </p:sp>
      <p:sp>
        <p:nvSpPr>
          <p:cNvPr id="4" name="Title 6">
            <a:extLst>
              <a:ext uri="{FF2B5EF4-FFF2-40B4-BE49-F238E27FC236}">
                <a16:creationId xmlns:a16="http://schemas.microsoft.com/office/drawing/2014/main" id="{F1D31350-E642-4B25-B7AD-616536434617}"/>
              </a:ext>
            </a:extLst>
          </p:cNvPr>
          <p:cNvSpPr txBox="1">
            <a:spLocks/>
          </p:cNvSpPr>
          <p:nvPr/>
        </p:nvSpPr>
        <p:spPr>
          <a:xfrm>
            <a:off x="747092" y="695325"/>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latin typeface="Trebuchet MS" panose="020B0603020202020204" pitchFamily="34" charset="0"/>
              </a:rPr>
              <a:t>Module EUSART trong PIC16F887</a:t>
            </a:r>
          </a:p>
        </p:txBody>
      </p:sp>
      <p:sp>
        <p:nvSpPr>
          <p:cNvPr id="6" name="Text Placeholder 9">
            <a:extLst>
              <a:ext uri="{FF2B5EF4-FFF2-40B4-BE49-F238E27FC236}">
                <a16:creationId xmlns:a16="http://schemas.microsoft.com/office/drawing/2014/main" id="{4ACEC7A4-FA5A-4DE4-9F84-8F7F6025A59F}"/>
              </a:ext>
            </a:extLst>
          </p:cNvPr>
          <p:cNvSpPr txBox="1">
            <a:spLocks/>
          </p:cNvSpPr>
          <p:nvPr/>
        </p:nvSpPr>
        <p:spPr>
          <a:xfrm>
            <a:off x="1841501" y="1699584"/>
            <a:ext cx="9025282" cy="29386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Vi điều khiển PIC16F887 có khối truyền dữ liệu đồng bộ/ bất đồng bộ cải tiến (EUSART - Enha</a:t>
            </a:r>
            <a:r>
              <a:rPr lang="en-US" sz="2400" dirty="0">
                <a:latin typeface="Arial" panose="020B0604020202020204" pitchFamily="34" charset="0"/>
                <a:cs typeface="Arial" panose="020B0604020202020204" pitchFamily="34" charset="0"/>
              </a:rPr>
              <a:t>n</a:t>
            </a:r>
            <a:r>
              <a:rPr lang="vi-VN" sz="2400" dirty="0"/>
              <a:t>ced Universal Synchronous</a:t>
            </a:r>
            <a:r>
              <a:rPr lang="en-US" sz="2400" dirty="0"/>
              <a:t>/</a:t>
            </a:r>
            <a:r>
              <a:rPr lang="vi-VN" sz="2400" dirty="0"/>
              <a:t> Asynchronos Receiver Transmitter).</a:t>
            </a:r>
            <a:endParaRPr lang="en-US" sz="2400" dirty="0"/>
          </a:p>
          <a:p>
            <a:r>
              <a:rPr lang="vi-VN" sz="2400" dirty="0"/>
              <a:t>Nó bao gồm bộ sinh xung clock, thanh ghi dịch và bộ đệm dữ liệu cần thiết. </a:t>
            </a:r>
            <a:endParaRPr lang="en-US" sz="2400" dirty="0"/>
          </a:p>
          <a:p>
            <a:r>
              <a:rPr lang="en-US" sz="2400" dirty="0"/>
              <a:t>Module</a:t>
            </a:r>
            <a:r>
              <a:rPr lang="vi-VN" sz="2400" dirty="0"/>
              <a:t> EUSART cũng có thể coi là giao tiếp truyền nối tiếp (SCI), có thể cấu hình như là hệ thống bất đồng bộ song công hoặc đồng bộ bán công</a:t>
            </a:r>
            <a:endParaRPr lang="en-US" sz="2400" dirty="0"/>
          </a:p>
          <a:p>
            <a:pPr marL="0" indent="0">
              <a:buNone/>
            </a:pPr>
            <a:endParaRPr lang="en-US" sz="2400" dirty="0"/>
          </a:p>
        </p:txBody>
      </p:sp>
      <p:sp>
        <p:nvSpPr>
          <p:cNvPr id="8" name="Slide Number Placeholder 1">
            <a:extLst>
              <a:ext uri="{FF2B5EF4-FFF2-40B4-BE49-F238E27FC236}">
                <a16:creationId xmlns:a16="http://schemas.microsoft.com/office/drawing/2014/main" id="{D61C2099-006E-4A8A-A171-0468C61460E7}"/>
              </a:ext>
            </a:extLst>
          </p:cNvPr>
          <p:cNvSpPr txBox="1">
            <a:spLocks/>
          </p:cNvSpPr>
          <p:nvPr/>
        </p:nvSpPr>
        <p:spPr>
          <a:xfrm>
            <a:off x="11404600" y="64674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76855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15</a:t>
            </a:fld>
            <a:endParaRPr lang="en-US" noProof="0" dirty="0"/>
          </a:p>
        </p:txBody>
      </p:sp>
      <p:sp>
        <p:nvSpPr>
          <p:cNvPr id="6" name="Title 6">
            <a:extLst>
              <a:ext uri="{FF2B5EF4-FFF2-40B4-BE49-F238E27FC236}">
                <a16:creationId xmlns:a16="http://schemas.microsoft.com/office/drawing/2014/main" id="{8159B39B-384F-4BC9-9216-90BA2A34ACD5}"/>
              </a:ext>
            </a:extLst>
          </p:cNvPr>
          <p:cNvSpPr txBox="1">
            <a:spLocks/>
          </p:cNvSpPr>
          <p:nvPr/>
        </p:nvSpPr>
        <p:spPr>
          <a:xfrm>
            <a:off x="488950" y="52304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rPr>
              <a:t>Khối</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truyền</a:t>
            </a:r>
            <a:r>
              <a:rPr lang="en-US" b="1" dirty="0">
                <a:solidFill>
                  <a:schemeClr val="accent5"/>
                </a:solidFill>
                <a:latin typeface="Trebuchet MS" panose="020B0603020202020204" pitchFamily="34" charset="0"/>
              </a:rPr>
              <a:t> EUSART trong PIC16F887</a:t>
            </a:r>
          </a:p>
        </p:txBody>
      </p:sp>
      <p:pic>
        <p:nvPicPr>
          <p:cNvPr id="4" name="Picture 3" descr="Diagram&#10;&#10;Description automatically generated">
            <a:extLst>
              <a:ext uri="{FF2B5EF4-FFF2-40B4-BE49-F238E27FC236}">
                <a16:creationId xmlns:a16="http://schemas.microsoft.com/office/drawing/2014/main" id="{7C350546-F799-495A-857F-294F19026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76" y="1331947"/>
            <a:ext cx="8053899" cy="4194105"/>
          </a:xfrm>
          <a:prstGeom prst="rect">
            <a:avLst/>
          </a:prstGeom>
        </p:spPr>
      </p:pic>
    </p:spTree>
    <p:extLst>
      <p:ext uri="{BB962C8B-B14F-4D97-AF65-F5344CB8AC3E}">
        <p14:creationId xmlns:p14="http://schemas.microsoft.com/office/powerpoint/2010/main" val="257491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16</a:t>
            </a:fld>
            <a:endParaRPr lang="en-US" noProof="0" dirty="0"/>
          </a:p>
        </p:txBody>
      </p:sp>
      <p:sp>
        <p:nvSpPr>
          <p:cNvPr id="4" name="Title 6">
            <a:extLst>
              <a:ext uri="{FF2B5EF4-FFF2-40B4-BE49-F238E27FC236}">
                <a16:creationId xmlns:a16="http://schemas.microsoft.com/office/drawing/2014/main" id="{8D45DAF4-09B1-4445-BE54-9080909FAC8A}"/>
              </a:ext>
            </a:extLst>
          </p:cNvPr>
          <p:cNvSpPr txBox="1">
            <a:spLocks/>
          </p:cNvSpPr>
          <p:nvPr/>
        </p:nvSpPr>
        <p:spPr>
          <a:xfrm>
            <a:off x="444495" y="55101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latin typeface="Trebuchet MS" panose="020B0603020202020204" pitchFamily="34" charset="0"/>
              </a:rPr>
              <a:t>Thanh </a:t>
            </a:r>
            <a:r>
              <a:rPr lang="en-US" b="1" dirty="0" err="1">
                <a:solidFill>
                  <a:schemeClr val="accent5"/>
                </a:solidFill>
                <a:latin typeface="Trebuchet MS" panose="020B0603020202020204" pitchFamily="34" charset="0"/>
              </a:rPr>
              <a:t>ghi</a:t>
            </a:r>
            <a:r>
              <a:rPr lang="en-US" b="1" dirty="0">
                <a:solidFill>
                  <a:schemeClr val="accent5"/>
                </a:solidFill>
                <a:latin typeface="Trebuchet MS" panose="020B0603020202020204" pitchFamily="34" charset="0"/>
              </a:rPr>
              <a:t> TXSTA</a:t>
            </a:r>
          </a:p>
        </p:txBody>
      </p:sp>
      <p:pic>
        <p:nvPicPr>
          <p:cNvPr id="3" name="Picture 2" descr="Table&#10;&#10;Description automatically generated">
            <a:extLst>
              <a:ext uri="{FF2B5EF4-FFF2-40B4-BE49-F238E27FC236}">
                <a16:creationId xmlns:a16="http://schemas.microsoft.com/office/drawing/2014/main" id="{BC88ABA0-78BE-4A0E-877A-25790048B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087" y="1518304"/>
            <a:ext cx="9604512" cy="1197703"/>
          </a:xfrm>
          <a:prstGeom prst="rect">
            <a:avLst/>
          </a:prstGeom>
        </p:spPr>
      </p:pic>
      <p:sp>
        <p:nvSpPr>
          <p:cNvPr id="6" name="Rectangle 5">
            <a:extLst>
              <a:ext uri="{FF2B5EF4-FFF2-40B4-BE49-F238E27FC236}">
                <a16:creationId xmlns:a16="http://schemas.microsoft.com/office/drawing/2014/main" id="{AEF64E25-2392-423B-ACCE-EFB9C433F255}"/>
              </a:ext>
            </a:extLst>
          </p:cNvPr>
          <p:cNvSpPr/>
          <p:nvPr/>
        </p:nvSpPr>
        <p:spPr>
          <a:xfrm>
            <a:off x="2054087" y="2940106"/>
            <a:ext cx="9604508" cy="3046988"/>
          </a:xfrm>
          <a:prstGeom prst="rect">
            <a:avLst/>
          </a:prstGeom>
        </p:spPr>
        <p:txBody>
          <a:bodyPr wrap="square">
            <a:spAutoFit/>
          </a:bodyPr>
          <a:lstStyle/>
          <a:p>
            <a:r>
              <a:rPr lang="en-US" sz="2400" b="1" i="0" dirty="0">
                <a:solidFill>
                  <a:srgbClr val="212529"/>
                </a:solidFill>
                <a:effectLst/>
                <a:latin typeface="Arial" panose="020B0604020202020204" pitchFamily="34" charset="0"/>
                <a:cs typeface="Arial" panose="020B0604020202020204" pitchFamily="34" charset="0"/>
              </a:rPr>
              <a:t>Thanh </a:t>
            </a:r>
            <a:r>
              <a:rPr lang="en-US" sz="2400" b="1" i="0" dirty="0" err="1">
                <a:solidFill>
                  <a:srgbClr val="212529"/>
                </a:solidFill>
                <a:effectLst/>
                <a:latin typeface="Arial" panose="020B0604020202020204" pitchFamily="34" charset="0"/>
                <a:cs typeface="Arial" panose="020B0604020202020204" pitchFamily="34" charset="0"/>
              </a:rPr>
              <a:t>ghi</a:t>
            </a:r>
            <a:r>
              <a:rPr lang="en-US" sz="2400" b="1" i="0" dirty="0">
                <a:solidFill>
                  <a:srgbClr val="212529"/>
                </a:solidFill>
                <a:effectLst/>
                <a:latin typeface="Arial" panose="020B0604020202020204" pitchFamily="34" charset="0"/>
                <a:cs typeface="Arial" panose="020B0604020202020204" pitchFamily="34" charset="0"/>
              </a:rPr>
              <a:t> TXSTA là </a:t>
            </a:r>
            <a:r>
              <a:rPr lang="en-US" sz="2400" b="1" i="0" dirty="0" err="1">
                <a:solidFill>
                  <a:srgbClr val="212529"/>
                </a:solidFill>
                <a:effectLst/>
                <a:latin typeface="Arial" panose="020B0604020202020204" pitchFamily="34" charset="0"/>
                <a:cs typeface="Arial" panose="020B0604020202020204" pitchFamily="34" charset="0"/>
              </a:rPr>
              <a:t>thanh</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ghi</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điều</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khiển</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trạng</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thái</a:t>
            </a:r>
            <a:r>
              <a:rPr lang="en-US" sz="2400" b="1" i="0" dirty="0">
                <a:solidFill>
                  <a:srgbClr val="212529"/>
                </a:solidFill>
                <a:effectLst/>
                <a:latin typeface="Arial" panose="020B0604020202020204" pitchFamily="34" charset="0"/>
                <a:cs typeface="Arial" panose="020B0604020202020204" pitchFamily="34" charset="0"/>
              </a:rPr>
              <a:t> của </a:t>
            </a:r>
            <a:r>
              <a:rPr lang="en-US" sz="2400" b="1" i="0" dirty="0" err="1">
                <a:solidFill>
                  <a:srgbClr val="212529"/>
                </a:solidFill>
                <a:effectLst/>
                <a:latin typeface="Arial" panose="020B0604020202020204" pitchFamily="34" charset="0"/>
                <a:cs typeface="Arial" panose="020B0604020202020204" pitchFamily="34" charset="0"/>
              </a:rPr>
              <a:t>khối</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truyền</a:t>
            </a:r>
            <a:endParaRPr lang="en-US" sz="2400" b="1" i="0" dirty="0">
              <a:solidFill>
                <a:srgbClr val="212529"/>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7: CSRC là bit chọn </a:t>
            </a:r>
            <a:r>
              <a:rPr lang="en-US" b="0" i="0" dirty="0" err="1">
                <a:solidFill>
                  <a:srgbClr val="212529"/>
                </a:solidFill>
                <a:effectLst/>
                <a:latin typeface="Arial" panose="020B0604020202020204" pitchFamily="34" charset="0"/>
                <a:cs typeface="Arial" panose="020B0604020202020204" pitchFamily="34" charset="0"/>
              </a:rPr>
              <a:t>nguồn</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xung</a:t>
            </a:r>
            <a:r>
              <a:rPr lang="en-US" b="0" i="0" dirty="0">
                <a:solidFill>
                  <a:srgbClr val="212529"/>
                </a:solidFill>
                <a:effectLst/>
                <a:latin typeface="Arial" panose="020B0604020202020204" pitchFamily="34" charset="0"/>
                <a:cs typeface="Arial" panose="020B0604020202020204" pitchFamily="34" charset="0"/>
              </a:rPr>
              <a:t> clock (chỉ </a:t>
            </a:r>
            <a:r>
              <a:rPr lang="en-US" b="0" i="0" dirty="0" err="1">
                <a:solidFill>
                  <a:srgbClr val="212529"/>
                </a:solidFill>
                <a:effectLst/>
                <a:latin typeface="Arial" panose="020B0604020202020204" pitchFamily="34" charset="0"/>
                <a:cs typeface="Arial" panose="020B0604020202020204" pitchFamily="34" charset="0"/>
              </a:rPr>
              <a:t>quan</a:t>
            </a:r>
            <a:r>
              <a:rPr lang="en-US" b="0" i="0" dirty="0">
                <a:solidFill>
                  <a:srgbClr val="212529"/>
                </a:solidFill>
                <a:effectLst/>
                <a:latin typeface="Arial" panose="020B0604020202020204" pitchFamily="34" charset="0"/>
                <a:cs typeface="Arial" panose="020B0604020202020204" pitchFamily="34" charset="0"/>
              </a:rPr>
              <a:t> tâm khi ở </a:t>
            </a:r>
            <a:r>
              <a:rPr lang="en-US" b="0" i="0" dirty="0" err="1">
                <a:solidFill>
                  <a:srgbClr val="212529"/>
                </a:solidFill>
                <a:effectLst/>
                <a:latin typeface="Arial" panose="020B0604020202020204" pitchFamily="34" charset="0"/>
                <a:cs typeface="Arial" panose="020B0604020202020204" pitchFamily="34" charset="0"/>
              </a:rPr>
              <a:t>chế</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đồng </a:t>
            </a:r>
            <a:r>
              <a:rPr lang="en-US" b="0" i="0" dirty="0" err="1">
                <a:solidFill>
                  <a:srgbClr val="212529"/>
                </a:solidFill>
                <a:effectLst/>
                <a:latin typeface="Arial" panose="020B0604020202020204" pitchFamily="34" charset="0"/>
                <a:cs typeface="Arial" panose="020B0604020202020204" pitchFamily="34" charset="0"/>
              </a:rPr>
              <a:t>bộ</a:t>
            </a:r>
            <a:r>
              <a:rPr lang="en-US" b="0" i="0" dirty="0">
                <a:solidFill>
                  <a:srgbClr val="212529"/>
                </a:solidFill>
                <a:effectLst/>
                <a:latin typeface="Arial" panose="020B0604020202020204" pitchFamily="34" charset="0"/>
                <a:cs typeface="Arial" panose="020B0604020202020204" pitchFamily="34" charset="0"/>
              </a:rPr>
              <a: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6: TX9 là bit </a:t>
            </a:r>
            <a:r>
              <a:rPr lang="en-US" b="0" i="0" dirty="0" err="1">
                <a:solidFill>
                  <a:srgbClr val="212529"/>
                </a:solidFill>
                <a:effectLst/>
                <a:latin typeface="Arial" panose="020B0604020202020204" pitchFamily="34" charset="0"/>
                <a:cs typeface="Arial" panose="020B0604020202020204" pitchFamily="34" charset="0"/>
              </a:rPr>
              <a:t>cho</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phép</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truyền</a:t>
            </a:r>
            <a:r>
              <a:rPr lang="en-US" b="0" i="0" dirty="0">
                <a:solidFill>
                  <a:srgbClr val="212529"/>
                </a:solidFill>
                <a:effectLst/>
                <a:latin typeface="Arial" panose="020B0604020202020204" pitchFamily="34" charset="0"/>
                <a:cs typeface="Arial" panose="020B0604020202020204" pitchFamily="34" charset="0"/>
              </a:rPr>
              <a:t> 9 data bit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5: TXEN là bit </a:t>
            </a:r>
            <a:r>
              <a:rPr lang="en-US" b="0" i="0" dirty="0" err="1">
                <a:solidFill>
                  <a:srgbClr val="212529"/>
                </a:solidFill>
                <a:effectLst/>
                <a:latin typeface="Arial" panose="020B0604020202020204" pitchFamily="34" charset="0"/>
                <a:cs typeface="Arial" panose="020B0604020202020204" pitchFamily="34" charset="0"/>
              </a:rPr>
              <a:t>cho</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phép</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truyền</a:t>
            </a:r>
            <a:r>
              <a:rPr lang="en-US" b="0" i="0" dirty="0">
                <a:solidFill>
                  <a:srgbClr val="212529"/>
                </a:solidFill>
                <a:effectLst/>
                <a:latin typeface="Arial" panose="020B0604020202020204" pitchFamily="34" charset="0"/>
                <a:cs typeface="Arial" panose="020B0604020202020204" pitchFamily="34" charset="0"/>
              </a:rPr>
              <a:t> dữ liệu</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4: SYNC là bit chọn </a:t>
            </a:r>
            <a:r>
              <a:rPr lang="en-US" b="0" i="0" dirty="0" err="1">
                <a:solidFill>
                  <a:srgbClr val="212529"/>
                </a:solidFill>
                <a:effectLst/>
                <a:latin typeface="Arial" panose="020B0604020202020204" pitchFamily="34" charset="0"/>
                <a:cs typeface="Arial" panose="020B0604020202020204" pitchFamily="34" charset="0"/>
              </a:rPr>
              <a:t>chế</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EUSART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3: SENDB là bit </a:t>
            </a:r>
            <a:r>
              <a:rPr lang="en-US" b="0" i="0" dirty="0" err="1">
                <a:solidFill>
                  <a:srgbClr val="212529"/>
                </a:solidFill>
                <a:effectLst/>
                <a:latin typeface="Arial" panose="020B0604020202020204" pitchFamily="34" charset="0"/>
                <a:cs typeface="Arial" panose="020B0604020202020204" pitchFamily="34" charset="0"/>
              </a:rPr>
              <a:t>gửi</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ký</a:t>
            </a:r>
            <a:r>
              <a:rPr lang="en-US" b="0" i="0" dirty="0">
                <a:solidFill>
                  <a:srgbClr val="212529"/>
                </a:solidFill>
                <a:effectLst/>
                <a:latin typeface="Arial" panose="020B0604020202020204" pitchFamily="34" charset="0"/>
                <a:cs typeface="Arial" panose="020B0604020202020204" pitchFamily="34" charset="0"/>
              </a:rPr>
              <a:t> tự </a:t>
            </a:r>
            <a:r>
              <a:rPr lang="en-US" b="0" i="0" dirty="0" err="1">
                <a:solidFill>
                  <a:srgbClr val="212529"/>
                </a:solidFill>
                <a:effectLst/>
                <a:latin typeface="Arial" panose="020B0604020202020204" pitchFamily="34" charset="0"/>
                <a:cs typeface="Arial" panose="020B0604020202020204" pitchFamily="34" charset="0"/>
              </a:rPr>
              <a:t>ngừng</a:t>
            </a:r>
            <a:r>
              <a:rPr lang="en-US" b="0" i="0" dirty="0">
                <a:solidFill>
                  <a:srgbClr val="212529"/>
                </a:solidFill>
                <a:effectLst/>
                <a:latin typeface="Arial" panose="020B0604020202020204" pitchFamily="34" charset="0"/>
                <a:cs typeface="Arial" panose="020B0604020202020204" pitchFamily="34" charset="0"/>
              </a:rPr>
              <a:t> (chỉ </a:t>
            </a:r>
            <a:r>
              <a:rPr lang="en-US" b="0" i="0" dirty="0" err="1">
                <a:solidFill>
                  <a:srgbClr val="212529"/>
                </a:solidFill>
                <a:effectLst/>
                <a:latin typeface="Arial" panose="020B0604020202020204" pitchFamily="34" charset="0"/>
                <a:cs typeface="Arial" panose="020B0604020202020204" pitchFamily="34" charset="0"/>
              </a:rPr>
              <a:t>quan</a:t>
            </a:r>
            <a:r>
              <a:rPr lang="en-US" b="0" i="0" dirty="0">
                <a:solidFill>
                  <a:srgbClr val="212529"/>
                </a:solidFill>
                <a:effectLst/>
                <a:latin typeface="Arial" panose="020B0604020202020204" pitchFamily="34" charset="0"/>
                <a:cs typeface="Arial" panose="020B0604020202020204" pitchFamily="34" charset="0"/>
              </a:rPr>
              <a:t> tâm khi ở </a:t>
            </a:r>
            <a:r>
              <a:rPr lang="en-US" b="0" i="0" dirty="0" err="1">
                <a:solidFill>
                  <a:srgbClr val="212529"/>
                </a:solidFill>
                <a:effectLst/>
                <a:latin typeface="Arial" panose="020B0604020202020204" pitchFamily="34" charset="0"/>
                <a:cs typeface="Arial" panose="020B0604020202020204" pitchFamily="34" charset="0"/>
              </a:rPr>
              <a:t>chế</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bất</a:t>
            </a:r>
            <a:r>
              <a:rPr lang="en-US" b="0" i="0" dirty="0">
                <a:solidFill>
                  <a:srgbClr val="212529"/>
                </a:solidFill>
                <a:effectLst/>
                <a:latin typeface="Arial" panose="020B0604020202020204" pitchFamily="34" charset="0"/>
                <a:cs typeface="Arial" panose="020B0604020202020204" pitchFamily="34" charset="0"/>
              </a:rPr>
              <a:t> đồng </a:t>
            </a:r>
            <a:r>
              <a:rPr lang="en-US" b="0" i="0" dirty="0" err="1">
                <a:solidFill>
                  <a:srgbClr val="212529"/>
                </a:solidFill>
                <a:effectLst/>
                <a:latin typeface="Arial" panose="020B0604020202020204" pitchFamily="34" charset="0"/>
                <a:cs typeface="Arial" panose="020B0604020202020204" pitchFamily="34" charset="0"/>
              </a:rPr>
              <a:t>bộ</a:t>
            </a:r>
            <a:r>
              <a:rPr lang="en-US" b="0" i="0" dirty="0">
                <a:solidFill>
                  <a:srgbClr val="212529"/>
                </a:solidFill>
                <a:effectLst/>
                <a:latin typeface="Arial" panose="020B0604020202020204" pitchFamily="34" charset="0"/>
                <a:cs typeface="Arial" panose="020B0604020202020204" pitchFamily="34" charset="0"/>
              </a:rPr>
              <a: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2: BRGH bit chọn </a:t>
            </a:r>
            <a:r>
              <a:rPr lang="en-US" b="0" i="0" dirty="0" err="1">
                <a:solidFill>
                  <a:srgbClr val="212529"/>
                </a:solidFill>
                <a:effectLst/>
                <a:latin typeface="Arial" panose="020B0604020202020204" pitchFamily="34" charset="0"/>
                <a:cs typeface="Arial" panose="020B0604020202020204" pitchFamily="34" charset="0"/>
              </a:rPr>
              <a:t>Baudrate</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tốc</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cao</a:t>
            </a:r>
            <a:r>
              <a:rPr lang="en-US" b="0" i="0" dirty="0">
                <a:solidFill>
                  <a:srgbClr val="212529"/>
                </a:solidFill>
                <a:effectLst/>
                <a:latin typeface="Arial" panose="020B0604020202020204" pitchFamily="34" charset="0"/>
                <a:cs typeface="Arial" panose="020B0604020202020204" pitchFamily="34" charset="0"/>
              </a:rPr>
              <a:t> (chỉ dùng với </a:t>
            </a:r>
            <a:r>
              <a:rPr lang="en-US" b="0" i="0" dirty="0" err="1">
                <a:solidFill>
                  <a:srgbClr val="212529"/>
                </a:solidFill>
                <a:effectLst/>
                <a:latin typeface="Arial" panose="020B0604020202020204" pitchFamily="34" charset="0"/>
                <a:cs typeface="Arial" panose="020B0604020202020204" pitchFamily="34" charset="0"/>
              </a:rPr>
              <a:t>chế</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bất</a:t>
            </a:r>
            <a:r>
              <a:rPr lang="en-US" b="0" i="0" dirty="0">
                <a:solidFill>
                  <a:srgbClr val="212529"/>
                </a:solidFill>
                <a:effectLst/>
                <a:latin typeface="Arial" panose="020B0604020202020204" pitchFamily="34" charset="0"/>
                <a:cs typeface="Arial" panose="020B0604020202020204" pitchFamily="34" charset="0"/>
              </a:rPr>
              <a:t> đồng </a:t>
            </a:r>
            <a:r>
              <a:rPr lang="en-US" b="0" i="0" dirty="0" err="1">
                <a:solidFill>
                  <a:srgbClr val="212529"/>
                </a:solidFill>
                <a:effectLst/>
                <a:latin typeface="Arial" panose="020B0604020202020204" pitchFamily="34" charset="0"/>
                <a:cs typeface="Arial" panose="020B0604020202020204" pitchFamily="34" charset="0"/>
              </a:rPr>
              <a:t>bộ</a:t>
            </a:r>
            <a:r>
              <a:rPr lang="en-US" b="0" i="0" dirty="0">
                <a:solidFill>
                  <a:srgbClr val="212529"/>
                </a:solidFill>
                <a:effectLst/>
                <a:latin typeface="Arial" panose="020B0604020202020204" pitchFamily="34" charset="0"/>
                <a:cs typeface="Arial" panose="020B0604020202020204" pitchFamily="34" charset="0"/>
              </a:rPr>
              <a: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1: TRMT là bit </a:t>
            </a:r>
            <a:r>
              <a:rPr lang="en-US" b="0" i="0" dirty="0" err="1">
                <a:solidFill>
                  <a:srgbClr val="212529"/>
                </a:solidFill>
                <a:effectLst/>
                <a:latin typeface="Arial" panose="020B0604020202020204" pitchFamily="34" charset="0"/>
                <a:cs typeface="Arial" panose="020B0604020202020204" pitchFamily="34" charset="0"/>
              </a:rPr>
              <a:t>truyền</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trạng</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thái</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thanh</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ghi</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dịch</a:t>
            </a:r>
            <a:endParaRPr lang="en-US" b="0" i="0" dirty="0">
              <a:solidFill>
                <a:srgbClr val="212529"/>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0: TX9D: có thể </a:t>
            </a:r>
            <a:r>
              <a:rPr lang="en-US" b="0" i="0" dirty="0" err="1">
                <a:solidFill>
                  <a:srgbClr val="212529"/>
                </a:solidFill>
                <a:effectLst/>
                <a:latin typeface="Arial" panose="020B0604020202020204" pitchFamily="34" charset="0"/>
                <a:cs typeface="Arial" panose="020B0604020202020204" pitchFamily="34" charset="0"/>
              </a:rPr>
              <a:t>coi</a:t>
            </a:r>
            <a:r>
              <a:rPr lang="en-US" b="0" i="0" dirty="0">
                <a:solidFill>
                  <a:srgbClr val="212529"/>
                </a:solidFill>
                <a:effectLst/>
                <a:latin typeface="Arial" panose="020B0604020202020204" pitchFamily="34" charset="0"/>
                <a:cs typeface="Arial" panose="020B0604020202020204" pitchFamily="34" charset="0"/>
              </a:rPr>
              <a:t> là data bit hoặc parity bit</a:t>
            </a:r>
          </a:p>
        </p:txBody>
      </p:sp>
    </p:spTree>
    <p:extLst>
      <p:ext uri="{BB962C8B-B14F-4D97-AF65-F5344CB8AC3E}">
        <p14:creationId xmlns:p14="http://schemas.microsoft.com/office/powerpoint/2010/main" val="125323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17</a:t>
            </a:fld>
            <a:endParaRPr lang="en-US" noProof="0" dirty="0"/>
          </a:p>
        </p:txBody>
      </p:sp>
      <p:sp>
        <p:nvSpPr>
          <p:cNvPr id="6" name="Title 6">
            <a:extLst>
              <a:ext uri="{FF2B5EF4-FFF2-40B4-BE49-F238E27FC236}">
                <a16:creationId xmlns:a16="http://schemas.microsoft.com/office/drawing/2014/main" id="{8159B39B-384F-4BC9-9216-90BA2A34ACD5}"/>
              </a:ext>
            </a:extLst>
          </p:cNvPr>
          <p:cNvSpPr txBox="1">
            <a:spLocks/>
          </p:cNvSpPr>
          <p:nvPr/>
        </p:nvSpPr>
        <p:spPr>
          <a:xfrm>
            <a:off x="488950" y="52304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rPr>
              <a:t>Khối</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nhận</a:t>
            </a:r>
            <a:r>
              <a:rPr lang="en-US" b="1" dirty="0">
                <a:solidFill>
                  <a:schemeClr val="accent5"/>
                </a:solidFill>
                <a:latin typeface="Trebuchet MS" panose="020B0603020202020204" pitchFamily="34" charset="0"/>
              </a:rPr>
              <a:t> EUSART trong PIC16F887</a:t>
            </a:r>
          </a:p>
        </p:txBody>
      </p:sp>
      <p:pic>
        <p:nvPicPr>
          <p:cNvPr id="3" name="Picture 2" descr="Diagram&#10;&#10;Description automatically generated">
            <a:extLst>
              <a:ext uri="{FF2B5EF4-FFF2-40B4-BE49-F238E27FC236}">
                <a16:creationId xmlns:a16="http://schemas.microsoft.com/office/drawing/2014/main" id="{AA6B3365-5F21-4905-A89A-BFBAB2D16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123" y="1238560"/>
            <a:ext cx="9507277" cy="4896533"/>
          </a:xfrm>
          <a:prstGeom prst="rect">
            <a:avLst/>
          </a:prstGeom>
        </p:spPr>
      </p:pic>
    </p:spTree>
    <p:extLst>
      <p:ext uri="{BB962C8B-B14F-4D97-AF65-F5344CB8AC3E}">
        <p14:creationId xmlns:p14="http://schemas.microsoft.com/office/powerpoint/2010/main" val="370054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18</a:t>
            </a:fld>
            <a:endParaRPr lang="en-US" noProof="0" dirty="0"/>
          </a:p>
        </p:txBody>
      </p:sp>
      <p:sp>
        <p:nvSpPr>
          <p:cNvPr id="4" name="Title 6">
            <a:extLst>
              <a:ext uri="{FF2B5EF4-FFF2-40B4-BE49-F238E27FC236}">
                <a16:creationId xmlns:a16="http://schemas.microsoft.com/office/drawing/2014/main" id="{9E7CF76B-A029-4A8E-BB45-14BF7D8C5341}"/>
              </a:ext>
            </a:extLst>
          </p:cNvPr>
          <p:cNvSpPr txBox="1">
            <a:spLocks/>
          </p:cNvSpPr>
          <p:nvPr/>
        </p:nvSpPr>
        <p:spPr>
          <a:xfrm>
            <a:off x="488950" y="50331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latin typeface="Trebuchet MS" panose="020B0603020202020204" pitchFamily="34" charset="0"/>
              </a:rPr>
              <a:t>Thanh </a:t>
            </a:r>
            <a:r>
              <a:rPr lang="en-US" b="1" dirty="0" err="1">
                <a:solidFill>
                  <a:schemeClr val="accent5"/>
                </a:solidFill>
                <a:latin typeface="Trebuchet MS" panose="020B0603020202020204" pitchFamily="34" charset="0"/>
              </a:rPr>
              <a:t>ghi</a:t>
            </a:r>
            <a:r>
              <a:rPr lang="en-US" b="1" dirty="0">
                <a:solidFill>
                  <a:schemeClr val="accent5"/>
                </a:solidFill>
                <a:latin typeface="Trebuchet MS" panose="020B0603020202020204" pitchFamily="34" charset="0"/>
              </a:rPr>
              <a:t> RCSTA</a:t>
            </a:r>
          </a:p>
        </p:txBody>
      </p:sp>
      <p:pic>
        <p:nvPicPr>
          <p:cNvPr id="3" name="Picture 2" descr="Table&#10;&#10;Description automatically generated">
            <a:extLst>
              <a:ext uri="{FF2B5EF4-FFF2-40B4-BE49-F238E27FC236}">
                <a16:creationId xmlns:a16="http://schemas.microsoft.com/office/drawing/2014/main" id="{183FC0DF-EC6B-4042-A58A-9AD4D2CE5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363" y="1369590"/>
            <a:ext cx="10193173" cy="1400370"/>
          </a:xfrm>
          <a:prstGeom prst="rect">
            <a:avLst/>
          </a:prstGeom>
        </p:spPr>
      </p:pic>
      <p:sp>
        <p:nvSpPr>
          <p:cNvPr id="6" name="Rectangle 5">
            <a:extLst>
              <a:ext uri="{FF2B5EF4-FFF2-40B4-BE49-F238E27FC236}">
                <a16:creationId xmlns:a16="http://schemas.microsoft.com/office/drawing/2014/main" id="{B0B8D4AF-41FD-4CF2-A0A0-22F4E4B2A2B9}"/>
              </a:ext>
            </a:extLst>
          </p:cNvPr>
          <p:cNvSpPr/>
          <p:nvPr/>
        </p:nvSpPr>
        <p:spPr>
          <a:xfrm>
            <a:off x="1580329" y="2895913"/>
            <a:ext cx="10009240" cy="3293209"/>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RCSTA là </a:t>
            </a:r>
            <a:r>
              <a:rPr lang="en-US" sz="2400" b="1" dirty="0" err="1">
                <a:latin typeface="Arial" panose="020B0604020202020204" pitchFamily="34" charset="0"/>
                <a:cs typeface="Arial" panose="020B0604020202020204" pitchFamily="34" charset="0"/>
              </a:rPr>
              <a:t>t</a:t>
            </a:r>
            <a:r>
              <a:rPr lang="en-US" sz="2400" b="1" i="0" dirty="0" err="1">
                <a:effectLst/>
                <a:latin typeface="Arial" panose="020B0604020202020204" pitchFamily="34" charset="0"/>
                <a:cs typeface="Arial" panose="020B0604020202020204" pitchFamily="34" charset="0"/>
              </a:rPr>
              <a:t>hanh</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ghi</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điều</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khiển</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trạng</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thái</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khối</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nhận</a:t>
            </a:r>
            <a:endParaRPr lang="en-US" sz="2400" b="1"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7: SPEN cho phép cổng nối tiếp</a:t>
            </a: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6: RX9</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9 bit</a:t>
            </a:r>
            <a:endParaRPr lang="vi-V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5: SREN là bit nhận dữ liệu đơn (chỉ quan tâm khi ở chế độ đồng bộ), sau quá trình nhận hoàn tất thì bit này bị xóa</a:t>
            </a: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4: CREN là bit cho phép nhận dữ liệu liên tục</a:t>
            </a: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3: ADDEN chỉ quan tâm khi làm việc ở chế độ bất đồng bộ truyền 9 bits</a:t>
            </a: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2: FERR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endParaRPr lang="vi-V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1: OERR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overrun</a:t>
            </a:r>
            <a:endParaRPr lang="vi-V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0: RX9D là bit thứ 9 của dữ liệu nhận được, cũng có thể được dùng như parity bit</a:t>
            </a:r>
          </a:p>
          <a:p>
            <a:r>
              <a:rPr lang="en-US" b="0" i="0" dirty="0">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08461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19</a:t>
            </a:fld>
            <a:endParaRPr lang="en-US" noProof="0" dirty="0"/>
          </a:p>
        </p:txBody>
      </p:sp>
      <p:sp>
        <p:nvSpPr>
          <p:cNvPr id="4" name="Title 6">
            <a:extLst>
              <a:ext uri="{FF2B5EF4-FFF2-40B4-BE49-F238E27FC236}">
                <a16:creationId xmlns:a16="http://schemas.microsoft.com/office/drawing/2014/main" id="{1077A469-7F2D-4579-963E-489A43D66283}"/>
              </a:ext>
            </a:extLst>
          </p:cNvPr>
          <p:cNvSpPr txBox="1">
            <a:spLocks/>
          </p:cNvSpPr>
          <p:nvPr/>
        </p:nvSpPr>
        <p:spPr>
          <a:xfrm>
            <a:off x="488950" y="347596"/>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latin typeface="Trebuchet MS" panose="020B0603020202020204" pitchFamily="34" charset="0"/>
              </a:rPr>
              <a:t>Thanh </a:t>
            </a:r>
            <a:r>
              <a:rPr lang="en-US" b="1" dirty="0" err="1">
                <a:solidFill>
                  <a:schemeClr val="accent5"/>
                </a:solidFill>
                <a:latin typeface="Trebuchet MS" panose="020B0603020202020204" pitchFamily="34" charset="0"/>
              </a:rPr>
              <a:t>ghi</a:t>
            </a:r>
            <a:r>
              <a:rPr lang="en-US" b="1" dirty="0">
                <a:solidFill>
                  <a:schemeClr val="accent5"/>
                </a:solidFill>
                <a:latin typeface="Trebuchet MS" panose="020B0603020202020204" pitchFamily="34" charset="0"/>
              </a:rPr>
              <a:t> BAUDCTL</a:t>
            </a:r>
          </a:p>
        </p:txBody>
      </p:sp>
      <p:pic>
        <p:nvPicPr>
          <p:cNvPr id="3" name="Picture 2" descr="Table&#10;&#10;Description automatically generated">
            <a:extLst>
              <a:ext uri="{FF2B5EF4-FFF2-40B4-BE49-F238E27FC236}">
                <a16:creationId xmlns:a16="http://schemas.microsoft.com/office/drawing/2014/main" id="{56A1B78C-0CE3-4B77-BBEF-E03D65694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825" y="1203831"/>
            <a:ext cx="9381375" cy="1260317"/>
          </a:xfrm>
          <a:prstGeom prst="rect">
            <a:avLst/>
          </a:prstGeom>
        </p:spPr>
      </p:pic>
      <p:sp>
        <p:nvSpPr>
          <p:cNvPr id="6" name="Rectangle 5">
            <a:extLst>
              <a:ext uri="{FF2B5EF4-FFF2-40B4-BE49-F238E27FC236}">
                <a16:creationId xmlns:a16="http://schemas.microsoft.com/office/drawing/2014/main" id="{BF16D489-C368-4A8E-AE76-BBE30C9A47F6}"/>
              </a:ext>
            </a:extLst>
          </p:cNvPr>
          <p:cNvSpPr/>
          <p:nvPr/>
        </p:nvSpPr>
        <p:spPr>
          <a:xfrm>
            <a:off x="1870825" y="3020218"/>
            <a:ext cx="9237870" cy="2954655"/>
          </a:xfrm>
          <a:prstGeom prst="rect">
            <a:avLst/>
          </a:prstGeom>
        </p:spPr>
        <p:txBody>
          <a:bodyPr wrap="square">
            <a:spAutoFit/>
          </a:bodyPr>
          <a:lstStyle/>
          <a:p>
            <a:r>
              <a:rPr lang="en-US" sz="2400" b="1" i="0" dirty="0">
                <a:solidFill>
                  <a:srgbClr val="212529"/>
                </a:solidFill>
                <a:effectLst/>
                <a:latin typeface="Nunito"/>
              </a:rPr>
              <a:t>Thanh </a:t>
            </a:r>
            <a:r>
              <a:rPr lang="en-US" sz="2400" b="1" i="0" dirty="0" err="1">
                <a:solidFill>
                  <a:srgbClr val="212529"/>
                </a:solidFill>
                <a:effectLst/>
                <a:latin typeface="Nunito"/>
              </a:rPr>
              <a:t>ghi</a:t>
            </a:r>
            <a:r>
              <a:rPr lang="en-US" sz="2400" b="1" i="0" dirty="0">
                <a:solidFill>
                  <a:srgbClr val="212529"/>
                </a:solidFill>
                <a:effectLst/>
                <a:latin typeface="Nunito"/>
              </a:rPr>
              <a:t> BAUDCTL </a:t>
            </a:r>
            <a:r>
              <a:rPr lang="en-US" sz="2400" b="1" i="0" dirty="0" err="1">
                <a:solidFill>
                  <a:srgbClr val="212529"/>
                </a:solidFill>
                <a:effectLst/>
                <a:latin typeface="Nunito"/>
              </a:rPr>
              <a:t>điều</a:t>
            </a:r>
            <a:r>
              <a:rPr lang="en-US" sz="2400" b="1" i="0" dirty="0">
                <a:solidFill>
                  <a:srgbClr val="212529"/>
                </a:solidFill>
                <a:effectLst/>
                <a:latin typeface="Nunito"/>
              </a:rPr>
              <a:t> </a:t>
            </a:r>
            <a:r>
              <a:rPr lang="en-US" sz="2400" b="1" i="0" dirty="0" err="1">
                <a:solidFill>
                  <a:srgbClr val="212529"/>
                </a:solidFill>
                <a:effectLst/>
                <a:latin typeface="Nunito"/>
              </a:rPr>
              <a:t>khiển</a:t>
            </a:r>
            <a:r>
              <a:rPr lang="en-US" sz="2400" b="1" i="0" dirty="0">
                <a:solidFill>
                  <a:srgbClr val="212529"/>
                </a:solidFill>
                <a:effectLst/>
                <a:latin typeface="Nunito"/>
              </a:rPr>
              <a:t> </a:t>
            </a:r>
            <a:r>
              <a:rPr lang="en-US" sz="2400" b="1" i="0" dirty="0" err="1">
                <a:solidFill>
                  <a:srgbClr val="212529"/>
                </a:solidFill>
                <a:effectLst/>
                <a:latin typeface="Nunito"/>
              </a:rPr>
              <a:t>tốc</a:t>
            </a:r>
            <a:r>
              <a:rPr lang="en-US" sz="2400" b="1" i="0" dirty="0">
                <a:solidFill>
                  <a:srgbClr val="212529"/>
                </a:solidFill>
                <a:effectLst/>
                <a:latin typeface="Nunito"/>
              </a:rPr>
              <a:t> </a:t>
            </a:r>
            <a:r>
              <a:rPr lang="en-US" sz="2400" b="1" i="0" dirty="0" err="1">
                <a:solidFill>
                  <a:srgbClr val="212529"/>
                </a:solidFill>
                <a:effectLst/>
                <a:latin typeface="Nunito"/>
              </a:rPr>
              <a:t>độ</a:t>
            </a:r>
            <a:r>
              <a:rPr lang="en-US" sz="2400" b="1" i="0" dirty="0">
                <a:solidFill>
                  <a:srgbClr val="212529"/>
                </a:solidFill>
                <a:effectLst/>
                <a:latin typeface="Nunito"/>
              </a:rPr>
              <a:t> </a:t>
            </a:r>
            <a:r>
              <a:rPr lang="en-US" sz="2400" b="1" i="0" dirty="0" err="1">
                <a:solidFill>
                  <a:srgbClr val="212529"/>
                </a:solidFill>
                <a:effectLst/>
                <a:latin typeface="Nunito"/>
              </a:rPr>
              <a:t>truyền</a:t>
            </a:r>
            <a:r>
              <a:rPr lang="en-US" sz="2400" b="1" i="0" dirty="0">
                <a:solidFill>
                  <a:srgbClr val="212529"/>
                </a:solidFill>
                <a:effectLst/>
                <a:latin typeface="Nunito"/>
              </a:rPr>
              <a:t> dữ liệu</a:t>
            </a:r>
          </a:p>
          <a:p>
            <a:pPr lvl="1">
              <a:buFont typeface="Arial" panose="020B0604020202020204" pitchFamily="34" charset="0"/>
              <a:buChar char="•"/>
            </a:pPr>
            <a:r>
              <a:rPr lang="vi-VN" b="0" i="0" dirty="0">
                <a:solidFill>
                  <a:srgbClr val="212529"/>
                </a:solidFill>
                <a:effectLst/>
                <a:latin typeface="Nunito"/>
              </a:rPr>
              <a:t>Bit 7: ABDOVF là bit phát hiện tràn tốc độ truyền, chỉ quan tâm khi làm việc ở chế độ bất đồng bộ</a:t>
            </a:r>
          </a:p>
          <a:p>
            <a:pPr lvl="1">
              <a:buFont typeface="Arial" panose="020B0604020202020204" pitchFamily="34" charset="0"/>
              <a:buChar char="•"/>
            </a:pPr>
            <a:r>
              <a:rPr lang="vi-VN" b="0" i="0" dirty="0">
                <a:solidFill>
                  <a:srgbClr val="212529"/>
                </a:solidFill>
                <a:effectLst/>
                <a:latin typeface="Nunito"/>
              </a:rPr>
              <a:t>Bit 6: RCIDL chỉ quan tâm khi ở chế độ bất đồng bộ</a:t>
            </a:r>
          </a:p>
          <a:p>
            <a:pPr lvl="1">
              <a:buFont typeface="Arial" panose="020B0604020202020204" pitchFamily="34" charset="0"/>
              <a:buChar char="•"/>
            </a:pPr>
            <a:r>
              <a:rPr lang="vi-VN" b="0" i="0" dirty="0">
                <a:solidFill>
                  <a:srgbClr val="212529"/>
                </a:solidFill>
                <a:effectLst/>
                <a:latin typeface="Nunito"/>
              </a:rPr>
              <a:t>Bit 4: SCKP </a:t>
            </a:r>
            <a:r>
              <a:rPr lang="en-US" b="0" i="0" dirty="0">
                <a:solidFill>
                  <a:srgbClr val="212529"/>
                </a:solidFill>
                <a:effectLst/>
                <a:latin typeface="Nunito"/>
              </a:rPr>
              <a:t>bit chọn </a:t>
            </a:r>
            <a:r>
              <a:rPr lang="en-US" b="0" i="0" dirty="0" err="1">
                <a:solidFill>
                  <a:srgbClr val="212529"/>
                </a:solidFill>
                <a:effectLst/>
                <a:latin typeface="Nunito"/>
              </a:rPr>
              <a:t>cực</a:t>
            </a:r>
            <a:r>
              <a:rPr lang="en-US" b="0" i="0" dirty="0">
                <a:solidFill>
                  <a:srgbClr val="212529"/>
                </a:solidFill>
                <a:effectLst/>
                <a:latin typeface="Nunito"/>
              </a:rPr>
              <a:t> </a:t>
            </a:r>
            <a:r>
              <a:rPr lang="en-US" b="0" i="0" dirty="0" err="1">
                <a:solidFill>
                  <a:srgbClr val="212529"/>
                </a:solidFill>
                <a:effectLst/>
                <a:latin typeface="Nunito"/>
              </a:rPr>
              <a:t>xung</a:t>
            </a:r>
            <a:r>
              <a:rPr lang="en-US" b="0" i="0" dirty="0">
                <a:solidFill>
                  <a:srgbClr val="212529"/>
                </a:solidFill>
                <a:effectLst/>
                <a:latin typeface="Nunito"/>
              </a:rPr>
              <a:t> đồng </a:t>
            </a:r>
            <a:r>
              <a:rPr lang="en-US" b="0" i="0" dirty="0" err="1">
                <a:solidFill>
                  <a:srgbClr val="212529"/>
                </a:solidFill>
                <a:effectLst/>
                <a:latin typeface="Nunito"/>
              </a:rPr>
              <a:t>bộ</a:t>
            </a:r>
            <a:endParaRPr lang="vi-VN" b="0" i="0" dirty="0">
              <a:solidFill>
                <a:srgbClr val="212529"/>
              </a:solidFill>
              <a:effectLst/>
              <a:latin typeface="Nunito"/>
            </a:endParaRPr>
          </a:p>
          <a:p>
            <a:pPr lvl="1">
              <a:buFont typeface="Arial" panose="020B0604020202020204" pitchFamily="34" charset="0"/>
              <a:buChar char="•"/>
            </a:pPr>
            <a:r>
              <a:rPr lang="vi-VN" b="0" i="0" dirty="0">
                <a:solidFill>
                  <a:srgbClr val="212529"/>
                </a:solidFill>
                <a:effectLst/>
                <a:latin typeface="Nunito"/>
              </a:rPr>
              <a:t>Bit 3: BRG16</a:t>
            </a:r>
            <a:r>
              <a:rPr lang="en-US" b="0" i="0" dirty="0">
                <a:solidFill>
                  <a:srgbClr val="212529"/>
                </a:solidFill>
                <a:effectLst/>
                <a:latin typeface="Nunito"/>
              </a:rPr>
              <a:t> </a:t>
            </a:r>
            <a:r>
              <a:rPr lang="en-US" b="0" i="0" dirty="0" err="1">
                <a:solidFill>
                  <a:srgbClr val="212529"/>
                </a:solidFill>
                <a:effectLst/>
                <a:latin typeface="Nunito"/>
              </a:rPr>
              <a:t>cho</a:t>
            </a:r>
            <a:r>
              <a:rPr lang="en-US" b="0" i="0" dirty="0">
                <a:solidFill>
                  <a:srgbClr val="212529"/>
                </a:solidFill>
                <a:effectLst/>
                <a:latin typeface="Nunito"/>
              </a:rPr>
              <a:t> </a:t>
            </a:r>
            <a:r>
              <a:rPr lang="en-US" b="0" i="0" dirty="0" err="1">
                <a:solidFill>
                  <a:srgbClr val="212529"/>
                </a:solidFill>
                <a:effectLst/>
                <a:latin typeface="Nunito"/>
              </a:rPr>
              <a:t>phép</a:t>
            </a:r>
            <a:r>
              <a:rPr lang="en-US" b="0" i="0" dirty="0">
                <a:solidFill>
                  <a:srgbClr val="212529"/>
                </a:solidFill>
                <a:effectLst/>
                <a:latin typeface="Nunito"/>
              </a:rPr>
              <a:t> </a:t>
            </a:r>
            <a:r>
              <a:rPr lang="en-US" b="0" i="0" dirty="0" err="1">
                <a:solidFill>
                  <a:srgbClr val="212529"/>
                </a:solidFill>
                <a:effectLst/>
                <a:latin typeface="Nunito"/>
              </a:rPr>
              <a:t>bộ</a:t>
            </a:r>
            <a:r>
              <a:rPr lang="en-US" b="0" i="0" dirty="0">
                <a:solidFill>
                  <a:srgbClr val="212529"/>
                </a:solidFill>
                <a:effectLst/>
                <a:latin typeface="Nunito"/>
              </a:rPr>
              <a:t> </a:t>
            </a:r>
            <a:r>
              <a:rPr lang="en-US" b="0" i="0" dirty="0" err="1">
                <a:solidFill>
                  <a:srgbClr val="212529"/>
                </a:solidFill>
                <a:effectLst/>
                <a:latin typeface="Nunito"/>
              </a:rPr>
              <a:t>tạo</a:t>
            </a:r>
            <a:r>
              <a:rPr lang="en-US" b="0" i="0" dirty="0">
                <a:solidFill>
                  <a:srgbClr val="212529"/>
                </a:solidFill>
                <a:effectLst/>
                <a:latin typeface="Nunito"/>
              </a:rPr>
              <a:t> </a:t>
            </a:r>
            <a:r>
              <a:rPr lang="en-US" b="0" i="0" dirty="0" err="1">
                <a:solidFill>
                  <a:srgbClr val="212529"/>
                </a:solidFill>
                <a:effectLst/>
                <a:latin typeface="Nunito"/>
              </a:rPr>
              <a:t>baudrate</a:t>
            </a:r>
            <a:r>
              <a:rPr lang="en-US" b="0" i="0" dirty="0">
                <a:solidFill>
                  <a:srgbClr val="212529"/>
                </a:solidFill>
                <a:effectLst/>
                <a:latin typeface="Nunito"/>
              </a:rPr>
              <a:t> 16 bit</a:t>
            </a:r>
            <a:endParaRPr lang="vi-VN" b="0" i="0" dirty="0">
              <a:solidFill>
                <a:srgbClr val="212529"/>
              </a:solidFill>
              <a:effectLst/>
              <a:latin typeface="Nunito"/>
            </a:endParaRPr>
          </a:p>
          <a:p>
            <a:pPr lvl="1">
              <a:buFont typeface="Arial" panose="020B0604020202020204" pitchFamily="34" charset="0"/>
              <a:buChar char="•"/>
            </a:pPr>
            <a:r>
              <a:rPr lang="vi-VN" b="0" i="0" dirty="0">
                <a:solidFill>
                  <a:srgbClr val="212529"/>
                </a:solidFill>
                <a:effectLst/>
                <a:latin typeface="Nunito"/>
              </a:rPr>
              <a:t>Bit 1: WUE</a:t>
            </a:r>
            <a:r>
              <a:rPr lang="en-US" b="0" i="0" dirty="0">
                <a:solidFill>
                  <a:srgbClr val="212529"/>
                </a:solidFill>
                <a:effectLst/>
                <a:latin typeface="Nunito"/>
              </a:rPr>
              <a:t> bit </a:t>
            </a:r>
            <a:r>
              <a:rPr lang="en-US" b="0" i="0" dirty="0" err="1">
                <a:solidFill>
                  <a:srgbClr val="212529"/>
                </a:solidFill>
                <a:effectLst/>
                <a:latin typeface="Nunito"/>
              </a:rPr>
              <a:t>cho</a:t>
            </a:r>
            <a:r>
              <a:rPr lang="en-US" b="0" i="0" dirty="0">
                <a:solidFill>
                  <a:srgbClr val="212529"/>
                </a:solidFill>
                <a:effectLst/>
                <a:latin typeface="Nunito"/>
              </a:rPr>
              <a:t> </a:t>
            </a:r>
            <a:r>
              <a:rPr lang="en-US" b="0" i="0" dirty="0" err="1">
                <a:solidFill>
                  <a:srgbClr val="212529"/>
                </a:solidFill>
                <a:effectLst/>
                <a:latin typeface="Nunito"/>
              </a:rPr>
              <a:t>phép</a:t>
            </a:r>
            <a:r>
              <a:rPr lang="en-US" b="0" i="0" dirty="0">
                <a:solidFill>
                  <a:srgbClr val="212529"/>
                </a:solidFill>
                <a:effectLst/>
                <a:latin typeface="Nunito"/>
              </a:rPr>
              <a:t> </a:t>
            </a:r>
            <a:r>
              <a:rPr lang="en-US" b="0" i="0" dirty="0" err="1">
                <a:solidFill>
                  <a:srgbClr val="212529"/>
                </a:solidFill>
                <a:effectLst/>
                <a:latin typeface="Nunito"/>
              </a:rPr>
              <a:t>trạng</a:t>
            </a:r>
            <a:r>
              <a:rPr lang="en-US" b="0" i="0" dirty="0">
                <a:solidFill>
                  <a:srgbClr val="212529"/>
                </a:solidFill>
                <a:effectLst/>
                <a:latin typeface="Nunito"/>
              </a:rPr>
              <a:t> </a:t>
            </a:r>
            <a:r>
              <a:rPr lang="en-US" b="0" i="0" dirty="0" err="1">
                <a:solidFill>
                  <a:srgbClr val="212529"/>
                </a:solidFill>
                <a:effectLst/>
                <a:latin typeface="Nunito"/>
              </a:rPr>
              <a:t>thái</a:t>
            </a:r>
            <a:r>
              <a:rPr lang="en-US" b="0" i="0" dirty="0">
                <a:solidFill>
                  <a:srgbClr val="212529"/>
                </a:solidFill>
                <a:effectLst/>
                <a:latin typeface="Nunito"/>
              </a:rPr>
              <a:t> wake-up,</a:t>
            </a:r>
            <a:r>
              <a:rPr lang="vi-VN" b="0" i="0" dirty="0">
                <a:solidFill>
                  <a:srgbClr val="212529"/>
                </a:solidFill>
                <a:effectLst/>
                <a:latin typeface="Nunito"/>
              </a:rPr>
              <a:t> chỉ quan tâm khi làm việc ở chế độ bất đồng bộ</a:t>
            </a:r>
          </a:p>
          <a:p>
            <a:pPr lvl="1">
              <a:buFont typeface="Arial" panose="020B0604020202020204" pitchFamily="34" charset="0"/>
              <a:buChar char="•"/>
            </a:pPr>
            <a:r>
              <a:rPr lang="vi-VN" b="0" i="0" dirty="0">
                <a:solidFill>
                  <a:srgbClr val="212529"/>
                </a:solidFill>
                <a:effectLst/>
                <a:latin typeface="Nunito"/>
              </a:rPr>
              <a:t>Bit 0: ABDEN là bit cho phép hoạt động với tốc độ baud tự động, chỉ quan tâm khi ở chế độ bất đồng bộ</a:t>
            </a:r>
          </a:p>
        </p:txBody>
      </p:sp>
    </p:spTree>
    <p:extLst>
      <p:ext uri="{BB962C8B-B14F-4D97-AF65-F5344CB8AC3E}">
        <p14:creationId xmlns:p14="http://schemas.microsoft.com/office/powerpoint/2010/main" val="136462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6B390365-BCD5-4640-92A9-B9A89B845E75}"/>
              </a:ext>
            </a:extLst>
          </p:cNvPr>
          <p:cNvSpPr txBox="1">
            <a:spLocks/>
          </p:cNvSpPr>
          <p:nvPr/>
        </p:nvSpPr>
        <p:spPr>
          <a:xfrm>
            <a:off x="2627773" y="2999472"/>
            <a:ext cx="7781544" cy="85905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Trebuchet MS" panose="020B0603020202020204" pitchFamily="34" charset="0"/>
              </a:rPr>
              <a:t>I. </a:t>
            </a:r>
            <a:r>
              <a:rPr lang="en-US" b="1" dirty="0" err="1">
                <a:latin typeface="Trebuchet MS" panose="020B0603020202020204" pitchFamily="34" charset="0"/>
              </a:rPr>
              <a:t>Truyền</a:t>
            </a:r>
            <a:r>
              <a:rPr lang="en-US" b="1" dirty="0">
                <a:latin typeface="Trebuchet MS" panose="020B0603020202020204" pitchFamily="34" charset="0"/>
              </a:rPr>
              <a:t> thông </a:t>
            </a:r>
            <a:r>
              <a:rPr lang="en-US" b="1" dirty="0" err="1">
                <a:latin typeface="Trebuchet MS" panose="020B0603020202020204" pitchFamily="34" charset="0"/>
              </a:rPr>
              <a:t>nối</a:t>
            </a:r>
            <a:r>
              <a:rPr lang="en-US" b="1" dirty="0">
                <a:latin typeface="Trebuchet MS" panose="020B0603020202020204" pitchFamily="34" charset="0"/>
              </a:rPr>
              <a:t> tiếp &amp; song </a:t>
            </a:r>
            <a:r>
              <a:rPr lang="en-US" b="1" dirty="0" err="1">
                <a:latin typeface="Trebuchet MS" panose="020B0603020202020204" pitchFamily="34" charset="0"/>
              </a:rPr>
              <a:t>song</a:t>
            </a:r>
            <a:endParaRPr lang="en-US" b="1" dirty="0">
              <a:latin typeface="Trebuchet MS" panose="020B0603020202020204" pitchFamily="34" charset="0"/>
            </a:endParaRPr>
          </a:p>
        </p:txBody>
      </p:sp>
    </p:spTree>
    <p:extLst>
      <p:ext uri="{BB962C8B-B14F-4D97-AF65-F5344CB8AC3E}">
        <p14:creationId xmlns:p14="http://schemas.microsoft.com/office/powerpoint/2010/main" val="2755310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20</a:t>
            </a:fld>
            <a:endParaRPr lang="en-US" noProof="0" dirty="0"/>
          </a:p>
        </p:txBody>
      </p:sp>
      <p:pic>
        <p:nvPicPr>
          <p:cNvPr id="2050" name="Picture 2" descr="PIC18F4550-USART-TXREG">
            <a:extLst>
              <a:ext uri="{FF2B5EF4-FFF2-40B4-BE49-F238E27FC236}">
                <a16:creationId xmlns:a16="http://schemas.microsoft.com/office/drawing/2014/main" id="{8308532B-6334-4C13-85F9-D17349A70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4" y="2232394"/>
            <a:ext cx="7372350" cy="923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18F4550-USART-RCREG">
            <a:extLst>
              <a:ext uri="{FF2B5EF4-FFF2-40B4-BE49-F238E27FC236}">
                <a16:creationId xmlns:a16="http://schemas.microsoft.com/office/drawing/2014/main" id="{88B2CB60-A946-4025-B0E3-98D0B2833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1" y="5081067"/>
            <a:ext cx="7343775" cy="8667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A018F96-4E56-46F0-9DBF-CE5E166C0EC3}"/>
              </a:ext>
            </a:extLst>
          </p:cNvPr>
          <p:cNvSpPr txBox="1"/>
          <p:nvPr/>
        </p:nvSpPr>
        <p:spPr>
          <a:xfrm>
            <a:off x="3500853" y="1538493"/>
            <a:ext cx="5190293" cy="461665"/>
          </a:xfrm>
          <a:prstGeom prst="rect">
            <a:avLst/>
          </a:prstGeom>
          <a:noFill/>
        </p:spPr>
        <p:txBody>
          <a:bodyPr wrap="square" rtlCol="0">
            <a:spAutoFit/>
          </a:bodyPr>
          <a:lstStyle/>
          <a:p>
            <a:pPr algn="ctr"/>
            <a:r>
              <a:rPr lang="en-US" sz="2400" b="1" dirty="0"/>
              <a:t>Thanh </a:t>
            </a:r>
            <a:r>
              <a:rPr lang="en-US" sz="2400" b="1" dirty="0" err="1"/>
              <a:t>ghi</a:t>
            </a:r>
            <a:r>
              <a:rPr lang="en-US" sz="2400" b="1" dirty="0"/>
              <a:t> 8 bit </a:t>
            </a:r>
            <a:r>
              <a:rPr lang="en-US" sz="2400" b="1" dirty="0" err="1"/>
              <a:t>chứa</a:t>
            </a:r>
            <a:r>
              <a:rPr lang="en-US" sz="2400" b="1" dirty="0"/>
              <a:t> dữ liệu </a:t>
            </a:r>
            <a:r>
              <a:rPr lang="en-US" sz="2400" b="1" dirty="0" err="1"/>
              <a:t>truyền</a:t>
            </a:r>
            <a:endParaRPr lang="en-US" sz="2400" b="1" dirty="0"/>
          </a:p>
        </p:txBody>
      </p:sp>
      <p:sp>
        <p:nvSpPr>
          <p:cNvPr id="8" name="TextBox 7">
            <a:extLst>
              <a:ext uri="{FF2B5EF4-FFF2-40B4-BE49-F238E27FC236}">
                <a16:creationId xmlns:a16="http://schemas.microsoft.com/office/drawing/2014/main" id="{95BE35AE-5922-4581-AE39-273163F40A02}"/>
              </a:ext>
            </a:extLst>
          </p:cNvPr>
          <p:cNvSpPr txBox="1"/>
          <p:nvPr/>
        </p:nvSpPr>
        <p:spPr>
          <a:xfrm>
            <a:off x="3823253" y="3933295"/>
            <a:ext cx="4545492" cy="461665"/>
          </a:xfrm>
          <a:prstGeom prst="rect">
            <a:avLst/>
          </a:prstGeom>
          <a:noFill/>
        </p:spPr>
        <p:txBody>
          <a:bodyPr wrap="square" rtlCol="0">
            <a:spAutoFit/>
          </a:bodyPr>
          <a:lstStyle/>
          <a:p>
            <a:pPr algn="ctr"/>
            <a:r>
              <a:rPr lang="en-US" sz="2400" b="1" dirty="0"/>
              <a:t>Thanh </a:t>
            </a:r>
            <a:r>
              <a:rPr lang="en-US" sz="2400" b="1" dirty="0" err="1"/>
              <a:t>ghi</a:t>
            </a:r>
            <a:r>
              <a:rPr lang="en-US" sz="2400" b="1" dirty="0"/>
              <a:t> 8 bit </a:t>
            </a:r>
            <a:r>
              <a:rPr lang="en-US" sz="2400" b="1" dirty="0" err="1"/>
              <a:t>chứa</a:t>
            </a:r>
            <a:r>
              <a:rPr lang="en-US" sz="2400" b="1" dirty="0"/>
              <a:t> dữ liệu </a:t>
            </a:r>
            <a:r>
              <a:rPr lang="en-US" sz="2400" b="1" dirty="0" err="1"/>
              <a:t>nhận</a:t>
            </a:r>
            <a:endParaRPr lang="en-US" sz="2400" b="1" dirty="0"/>
          </a:p>
        </p:txBody>
      </p:sp>
      <p:sp>
        <p:nvSpPr>
          <p:cNvPr id="9" name="Title 6">
            <a:extLst>
              <a:ext uri="{FF2B5EF4-FFF2-40B4-BE49-F238E27FC236}">
                <a16:creationId xmlns:a16="http://schemas.microsoft.com/office/drawing/2014/main" id="{EE9F8C52-EFE7-4CF3-BBBD-A7D46CF9C834}"/>
              </a:ext>
            </a:extLst>
          </p:cNvPr>
          <p:cNvSpPr txBox="1">
            <a:spLocks/>
          </p:cNvSpPr>
          <p:nvPr/>
        </p:nvSpPr>
        <p:spPr>
          <a:xfrm>
            <a:off x="488950" y="38595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latin typeface="Trebuchet MS" panose="020B0603020202020204" pitchFamily="34" charset="0"/>
              </a:rPr>
              <a:t>Thanh </a:t>
            </a:r>
            <a:r>
              <a:rPr lang="en-US" b="1" dirty="0" err="1">
                <a:solidFill>
                  <a:schemeClr val="accent5"/>
                </a:solidFill>
                <a:latin typeface="Trebuchet MS" panose="020B0603020202020204" pitchFamily="34" charset="0"/>
              </a:rPr>
              <a:t>ghi</a:t>
            </a:r>
            <a:r>
              <a:rPr lang="en-US" b="1" dirty="0">
                <a:solidFill>
                  <a:schemeClr val="accent5"/>
                </a:solidFill>
                <a:latin typeface="Trebuchet MS" panose="020B0603020202020204" pitchFamily="34" charset="0"/>
              </a:rPr>
              <a:t> TXREG và RCREG</a:t>
            </a:r>
          </a:p>
        </p:txBody>
      </p:sp>
    </p:spTree>
    <p:extLst>
      <p:ext uri="{BB962C8B-B14F-4D97-AF65-F5344CB8AC3E}">
        <p14:creationId xmlns:p14="http://schemas.microsoft.com/office/powerpoint/2010/main" val="1454225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21</a:t>
            </a:fld>
            <a:endParaRPr lang="en-US" noProof="0" dirty="0"/>
          </a:p>
        </p:txBody>
      </p:sp>
      <p:sp>
        <p:nvSpPr>
          <p:cNvPr id="4" name="Title 6">
            <a:extLst>
              <a:ext uri="{FF2B5EF4-FFF2-40B4-BE49-F238E27FC236}">
                <a16:creationId xmlns:a16="http://schemas.microsoft.com/office/drawing/2014/main" id="{6EEDE179-1C70-4A56-9D58-B4E288E07D6D}"/>
              </a:ext>
            </a:extLst>
          </p:cNvPr>
          <p:cNvSpPr txBox="1">
            <a:spLocks/>
          </p:cNvSpPr>
          <p:nvPr/>
        </p:nvSpPr>
        <p:spPr>
          <a:xfrm>
            <a:off x="977900" y="559640"/>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latin typeface="Trebuchet MS" panose="020B0603020202020204" pitchFamily="34" charset="0"/>
              </a:rPr>
              <a:t>Cách tính </a:t>
            </a:r>
            <a:r>
              <a:rPr lang="en-US" b="1" dirty="0" err="1">
                <a:solidFill>
                  <a:schemeClr val="accent5"/>
                </a:solidFill>
                <a:latin typeface="Trebuchet MS" panose="020B0603020202020204" pitchFamily="34" charset="0"/>
              </a:rPr>
              <a:t>tốc</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độ</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baudrate</a:t>
            </a:r>
            <a:endParaRPr lang="en-US" b="1" dirty="0">
              <a:solidFill>
                <a:schemeClr val="accent5"/>
              </a:solidFill>
              <a:latin typeface="Trebuchet MS" panose="020B0603020202020204" pitchFamily="34" charset="0"/>
            </a:endParaRPr>
          </a:p>
        </p:txBody>
      </p:sp>
      <p:sp>
        <p:nvSpPr>
          <p:cNvPr id="2" name="Rectangle 1">
            <a:extLst>
              <a:ext uri="{FF2B5EF4-FFF2-40B4-BE49-F238E27FC236}">
                <a16:creationId xmlns:a16="http://schemas.microsoft.com/office/drawing/2014/main" id="{E505A753-E38C-428F-8778-3963BB568C41}"/>
              </a:ext>
            </a:extLst>
          </p:cNvPr>
          <p:cNvSpPr/>
          <p:nvPr/>
        </p:nvSpPr>
        <p:spPr>
          <a:xfrm>
            <a:off x="1676402" y="1458752"/>
            <a:ext cx="10058395" cy="646331"/>
          </a:xfrm>
          <a:prstGeom prst="rect">
            <a:avLst/>
          </a:prstGeom>
        </p:spPr>
        <p:txBody>
          <a:bodyPr wrap="square">
            <a:spAutoFit/>
          </a:bodyPr>
          <a:lstStyle/>
          <a:p>
            <a:r>
              <a:rPr lang="vi-VN" b="0" i="0" dirty="0">
                <a:solidFill>
                  <a:srgbClr val="000000"/>
                </a:solidFill>
                <a:effectLst/>
                <a:latin typeface="Nunito"/>
              </a:rPr>
              <a:t>Bộ sinh tốc độ baud (BRG) là 1 timer 8 hoặc 16 bit dùng để hỗ trợ cho cả 2 chế độ đồng bộ và không đồng bộ. 2 thanh ghi SPBRGH và SPBRG ghi giá trị phục vụ tính toán cho tốc độ baud như sau:</a:t>
            </a:r>
            <a:endParaRPr lang="en-US" dirty="0"/>
          </a:p>
        </p:txBody>
      </p:sp>
      <p:pic>
        <p:nvPicPr>
          <p:cNvPr id="6" name="Picture 5" descr="Table&#10;&#10;Description automatically generated">
            <a:extLst>
              <a:ext uri="{FF2B5EF4-FFF2-40B4-BE49-F238E27FC236}">
                <a16:creationId xmlns:a16="http://schemas.microsoft.com/office/drawing/2014/main" id="{6B5C17C5-5CFD-49EA-B899-14CCA04CD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404" y="2610593"/>
            <a:ext cx="9126392" cy="2947301"/>
          </a:xfrm>
          <a:prstGeom prst="rect">
            <a:avLst/>
          </a:prstGeom>
        </p:spPr>
      </p:pic>
    </p:spTree>
    <p:extLst>
      <p:ext uri="{BB962C8B-B14F-4D97-AF65-F5344CB8AC3E}">
        <p14:creationId xmlns:p14="http://schemas.microsoft.com/office/powerpoint/2010/main" val="4109468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22</a:t>
            </a:fld>
            <a:endParaRPr lang="en-US" noProof="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CA913E8-41F7-4D2F-82B6-E96343926922}"/>
                  </a:ext>
                </a:extLst>
              </p:cNvPr>
              <p:cNvSpPr>
                <a:spLocks noChangeArrowheads="1"/>
              </p:cNvSpPr>
              <p:nvPr/>
            </p:nvSpPr>
            <p:spPr bwMode="auto">
              <a:xfrm>
                <a:off x="1623396" y="1859951"/>
                <a:ext cx="9349404" cy="28496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a:rPr>
                  <a:t>Ví </a:t>
                </a:r>
                <a:r>
                  <a:rPr kumimoji="0" lang="en-US" altLang="en-US" b="0" i="0" u="none" strike="noStrike" cap="none" normalizeH="0" baseline="0" dirty="0" err="1">
                    <a:ln>
                      <a:noFill/>
                    </a:ln>
                    <a:solidFill>
                      <a:srgbClr val="000000"/>
                    </a:solidFill>
                    <a:effectLst/>
                    <a:latin typeface="Nunito"/>
                  </a:rPr>
                  <a:t>dụ</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tốc</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độ</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truyền</a:t>
                </a:r>
                <a:r>
                  <a:rPr kumimoji="0" lang="en-US" altLang="en-US" b="0" i="0" u="none" strike="noStrike" cap="none" normalizeH="0" baseline="0" dirty="0">
                    <a:ln>
                      <a:noFill/>
                    </a:ln>
                    <a:solidFill>
                      <a:srgbClr val="000000"/>
                    </a:solidFill>
                    <a:effectLst/>
                    <a:latin typeface="Nunito"/>
                  </a:rPr>
                  <a:t> là 9600 bit/s ở </a:t>
                </a:r>
                <a:r>
                  <a:rPr kumimoji="0" lang="en-US" altLang="en-US" b="0" i="0" u="none" strike="noStrike" cap="none" normalizeH="0" baseline="0" dirty="0" err="1">
                    <a:ln>
                      <a:noFill/>
                    </a:ln>
                    <a:solidFill>
                      <a:srgbClr val="000000"/>
                    </a:solidFill>
                    <a:effectLst/>
                    <a:latin typeface="Nunito"/>
                  </a:rPr>
                  <a:t>chế</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độ</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bất</a:t>
                </a:r>
                <a:r>
                  <a:rPr kumimoji="0" lang="en-US" altLang="en-US" b="0" i="0" u="none" strike="noStrike" cap="none" normalizeH="0" baseline="0" dirty="0">
                    <a:ln>
                      <a:noFill/>
                    </a:ln>
                    <a:solidFill>
                      <a:srgbClr val="000000"/>
                    </a:solidFill>
                    <a:effectLst/>
                    <a:latin typeface="Nunito"/>
                  </a:rPr>
                  <a:t> đồng </a:t>
                </a:r>
                <a:r>
                  <a:rPr kumimoji="0" lang="en-US" altLang="en-US" b="0" i="0" u="none" strike="noStrike" cap="none" normalizeH="0" baseline="0" dirty="0" err="1">
                    <a:ln>
                      <a:noFill/>
                    </a:ln>
                    <a:solidFill>
                      <a:srgbClr val="000000"/>
                    </a:solidFill>
                    <a:effectLst/>
                    <a:latin typeface="Nunito"/>
                  </a:rPr>
                  <a:t>bộ</a:t>
                </a:r>
                <a:r>
                  <a:rPr kumimoji="0" lang="en-US" altLang="en-US" b="0" i="0" u="none" strike="noStrike" cap="none" normalizeH="0" baseline="0" dirty="0">
                    <a:ln>
                      <a:noFill/>
                    </a:ln>
                    <a:solidFill>
                      <a:srgbClr val="000000"/>
                    </a:solidFill>
                    <a:effectLst/>
                    <a:latin typeface="Nunito"/>
                  </a:rPr>
                  <a:t> 8 bit, </a:t>
                </a:r>
                <a:r>
                  <a:rPr kumimoji="0" lang="en-US" altLang="en-US" b="0" i="0" u="none" strike="noStrike" cap="none" normalizeH="0" baseline="0" dirty="0" err="1">
                    <a:ln>
                      <a:noFill/>
                    </a:ln>
                    <a:solidFill>
                      <a:srgbClr val="000000"/>
                    </a:solidFill>
                    <a:effectLst/>
                    <a:latin typeface="Nunito"/>
                  </a:rPr>
                  <a:t>tần</a:t>
                </a:r>
                <a:r>
                  <a:rPr kumimoji="0" lang="en-US" altLang="en-US" b="0" i="0" u="none" strike="noStrike" cap="none" normalizeH="0" baseline="0" dirty="0">
                    <a:ln>
                      <a:noFill/>
                    </a:ln>
                    <a:solidFill>
                      <a:srgbClr val="000000"/>
                    </a:solidFill>
                    <a:effectLst/>
                    <a:latin typeface="Nunito"/>
                  </a:rPr>
                  <a:t> số </a:t>
                </a:r>
                <a:r>
                  <a:rPr kumimoji="0" lang="en-US" altLang="en-US" b="0" i="0" u="none" strike="noStrike" cap="none" normalizeH="0" baseline="0" dirty="0" err="1">
                    <a:ln>
                      <a:noFill/>
                    </a:ln>
                    <a:solidFill>
                      <a:srgbClr val="000000"/>
                    </a:solidFill>
                    <a:effectLst/>
                    <a:latin typeface="Nunito"/>
                  </a:rPr>
                  <a:t>thạch</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anh</a:t>
                </a:r>
                <a:r>
                  <a:rPr kumimoji="0" lang="en-US" altLang="en-US" b="0" i="0" u="none" strike="noStrike" cap="none" normalizeH="0" baseline="0" dirty="0">
                    <a:ln>
                      <a:noFill/>
                    </a:ln>
                    <a:solidFill>
                      <a:srgbClr val="000000"/>
                    </a:solidFill>
                    <a:effectLst/>
                    <a:latin typeface="Nunito"/>
                  </a:rPr>
                  <a:t> nội của PIC16F887 là 8MHz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chemeClr val="tx1"/>
                  </a:solidFill>
                  <a:effectLst/>
                </a:endParaRPr>
              </a:p>
              <a:p>
                <a:pPr lvl="0" algn="ctr"/>
                <a14:m>
                  <m:oMathPara xmlns:m="http://schemas.openxmlformats.org/officeDocument/2006/math">
                    <m:oMathParaPr>
                      <m:jc m:val="centerGroup"/>
                    </m:oMathParaPr>
                    <m:oMath xmlns:m="http://schemas.openxmlformats.org/officeDocument/2006/math">
                      <m:r>
                        <a:rPr kumimoji="0" lang="en-US" altLang="en-US" b="1" i="1" u="none" strike="noStrike" cap="none" normalizeH="0" baseline="0" dirty="0" smtClean="0">
                          <a:ln>
                            <a:noFill/>
                          </a:ln>
                          <a:solidFill>
                            <a:schemeClr val="tx1"/>
                          </a:solidFill>
                          <a:effectLst/>
                          <a:latin typeface="Cambria Math" panose="02040503050406030204" pitchFamily="18" charset="0"/>
                        </a:rPr>
                        <m:t>&lt;</m:t>
                      </m:r>
                      <m:r>
                        <a:rPr kumimoji="0" lang="en-US" altLang="en-US" b="1" i="1" u="none" strike="noStrike" cap="none" normalizeH="0" baseline="0" dirty="0" smtClean="0">
                          <a:ln>
                            <a:noFill/>
                          </a:ln>
                          <a:solidFill>
                            <a:schemeClr val="tx1"/>
                          </a:solidFill>
                          <a:effectLst/>
                          <a:latin typeface="Cambria Math" panose="02040503050406030204" pitchFamily="18" charset="0"/>
                        </a:rPr>
                        <m:t>𝑺𝑷𝑩𝑹𝑮𝑯</m:t>
                      </m:r>
                      <m:r>
                        <a:rPr kumimoji="0" lang="en-US" altLang="en-US" b="1" i="1" u="none" strike="noStrike" cap="none" normalizeH="0" baseline="0" dirty="0" smtClean="0">
                          <a:ln>
                            <a:noFill/>
                          </a:ln>
                          <a:solidFill>
                            <a:schemeClr val="tx1"/>
                          </a:solidFill>
                          <a:effectLst/>
                          <a:latin typeface="Cambria Math" panose="02040503050406030204" pitchFamily="18" charset="0"/>
                        </a:rPr>
                        <m:t>:</m:t>
                      </m:r>
                      <m:r>
                        <a:rPr kumimoji="0" lang="en-US" altLang="en-US" b="1" i="1" u="none" strike="noStrike" cap="none" normalizeH="0" baseline="0" dirty="0" smtClean="0">
                          <a:ln>
                            <a:noFill/>
                          </a:ln>
                          <a:solidFill>
                            <a:schemeClr val="tx1"/>
                          </a:solidFill>
                          <a:effectLst/>
                          <a:latin typeface="Cambria Math" panose="02040503050406030204" pitchFamily="18" charset="0"/>
                        </a:rPr>
                        <m:t>𝑺𝑷𝑩𝑹𝑮</m:t>
                      </m:r>
                      <m:r>
                        <a:rPr kumimoji="0" lang="en-US" altLang="en-US" b="1" i="1" u="none" strike="noStrike" cap="none" normalizeH="0" baseline="0" dirty="0" smtClean="0">
                          <a:ln>
                            <a:noFill/>
                          </a:ln>
                          <a:solidFill>
                            <a:schemeClr val="tx1"/>
                          </a:solidFill>
                          <a:effectLst/>
                          <a:latin typeface="Cambria Math" panose="02040503050406030204" pitchFamily="18" charset="0"/>
                        </a:rPr>
                        <m:t>&gt; = </m:t>
                      </m:r>
                      <m:f>
                        <m:fPr>
                          <m:ctrlPr>
                            <a:rPr kumimoji="0" lang="en-US" altLang="en-US" b="1" i="1" u="none" strike="noStrike" cap="none" normalizeH="0" baseline="0" dirty="0" smtClean="0">
                              <a:ln>
                                <a:noFill/>
                              </a:ln>
                              <a:solidFill>
                                <a:schemeClr val="tx1"/>
                              </a:solidFill>
                              <a:effectLst/>
                              <a:latin typeface="Cambria Math" panose="02040503050406030204" pitchFamily="18" charset="0"/>
                            </a:rPr>
                          </m:ctrlPr>
                        </m:fPr>
                        <m:num>
                          <m:r>
                            <a:rPr kumimoji="0" lang="en-US" altLang="en-US" b="1" i="1" u="none" strike="noStrike" cap="none" normalizeH="0" baseline="0" dirty="0" smtClean="0">
                              <a:ln>
                                <a:noFill/>
                              </a:ln>
                              <a:solidFill>
                                <a:schemeClr val="tx1"/>
                              </a:solidFill>
                              <a:effectLst/>
                              <a:latin typeface="Cambria Math" panose="02040503050406030204" pitchFamily="18" charset="0"/>
                            </a:rPr>
                            <m:t>𝑭𝒐𝒔𝒄</m:t>
                          </m:r>
                        </m:num>
                        <m:den>
                          <m:r>
                            <a:rPr kumimoji="0" lang="en-US" altLang="en-US" b="1" i="1" u="none" strike="noStrike" cap="none" normalizeH="0" baseline="0" dirty="0" smtClean="0">
                              <a:ln>
                                <a:noFill/>
                              </a:ln>
                              <a:solidFill>
                                <a:schemeClr val="tx1"/>
                              </a:solidFill>
                              <a:effectLst/>
                              <a:latin typeface="Cambria Math" panose="02040503050406030204" pitchFamily="18" charset="0"/>
                            </a:rPr>
                            <m:t>𝟔𝟒</m:t>
                          </m:r>
                          <m:r>
                            <a:rPr kumimoji="0" lang="en-US" altLang="en-US" b="1" i="1" u="none" strike="noStrike" cap="none" normalizeH="0" baseline="0" dirty="0" smtClean="0">
                              <a:ln>
                                <a:noFill/>
                              </a:ln>
                              <a:solidFill>
                                <a:schemeClr val="tx1"/>
                              </a:solidFill>
                              <a:effectLst/>
                              <a:latin typeface="Cambria Math" panose="02040503050406030204" pitchFamily="18" charset="0"/>
                            </a:rPr>
                            <m:t>∗</m:t>
                          </m:r>
                          <m:r>
                            <a:rPr kumimoji="0" lang="en-US" altLang="en-US" b="1" i="1" u="none" strike="noStrike" cap="none" normalizeH="0" baseline="0" dirty="0" err="1" smtClean="0">
                              <a:ln>
                                <a:noFill/>
                              </a:ln>
                              <a:solidFill>
                                <a:schemeClr val="tx1"/>
                              </a:solidFill>
                              <a:effectLst/>
                              <a:latin typeface="Cambria Math" panose="02040503050406030204" pitchFamily="18" charset="0"/>
                            </a:rPr>
                            <m:t>𝒃𝒂𝒖𝒅𝒓𝒂𝒕𝒆</m:t>
                          </m:r>
                        </m:den>
                      </m:f>
                      <m:r>
                        <a:rPr kumimoji="0" lang="en-US" altLang="en-US" b="1" i="1" u="none" strike="noStrike" cap="none" normalizeH="0" baseline="0" dirty="0" smtClean="0">
                          <a:ln>
                            <a:noFill/>
                          </a:ln>
                          <a:solidFill>
                            <a:schemeClr val="tx1"/>
                          </a:solidFill>
                          <a:effectLst/>
                          <a:latin typeface="Cambria Math" panose="02040503050406030204" pitchFamily="18" charset="0"/>
                        </a:rPr>
                        <m:t>− </m:t>
                      </m:r>
                      <m:r>
                        <a:rPr kumimoji="0" lang="en-US" altLang="en-US" b="1" i="1" u="none" strike="noStrike" cap="none" normalizeH="0" baseline="0" dirty="0" smtClean="0">
                          <a:ln>
                            <a:noFill/>
                          </a:ln>
                          <a:solidFill>
                            <a:schemeClr val="tx1"/>
                          </a:solidFill>
                          <a:effectLst/>
                          <a:latin typeface="Cambria Math" panose="02040503050406030204" pitchFamily="18" charset="0"/>
                        </a:rPr>
                        <m:t>𝟏</m:t>
                      </m:r>
                      <m:r>
                        <a:rPr kumimoji="0" lang="en-US" altLang="en-US" b="1" i="1" u="none" strike="noStrike" cap="none" normalizeH="0" baseline="0" dirty="0" smtClean="0">
                          <a:ln>
                            <a:noFill/>
                          </a:ln>
                          <a:solidFill>
                            <a:schemeClr val="tx1"/>
                          </a:solidFill>
                          <a:effectLst/>
                          <a:latin typeface="Cambria Math" panose="02040503050406030204" pitchFamily="18" charset="0"/>
                        </a:rPr>
                        <m:t> </m:t>
                      </m:r>
                    </m:oMath>
                  </m:oMathPara>
                </a14:m>
                <a:endParaRPr kumimoji="0" lang="en-US" altLang="en-US" b="1" i="1" u="none" strike="noStrike" cap="none" normalizeH="0" baseline="0" dirty="0">
                  <a:ln>
                    <a:noFill/>
                  </a:ln>
                  <a:solidFill>
                    <a:schemeClr val="tx1"/>
                  </a:solidFill>
                  <a:effectLst/>
                  <a:latin typeface="Cambria Math" panose="02040503050406030204" pitchFamily="18" charset="0"/>
                </a:endParaRPr>
              </a:p>
              <a:p>
                <a:pPr lvl="0" algn="ctr"/>
                <a14:m>
                  <m:oMathPara xmlns:m="http://schemas.openxmlformats.org/officeDocument/2006/math">
                    <m:oMathParaPr>
                      <m:jc m:val="centerGroup"/>
                    </m:oMathParaPr>
                    <m:oMath xmlns:m="http://schemas.openxmlformats.org/officeDocument/2006/math">
                      <m:r>
                        <a:rPr kumimoji="0" lang="en-US" altLang="en-US" b="1" i="1" u="none" strike="noStrike" cap="none" normalizeH="0" baseline="0" dirty="0" smtClean="0">
                          <a:ln>
                            <a:noFill/>
                          </a:ln>
                          <a:solidFill>
                            <a:schemeClr val="tx1"/>
                          </a:solidFill>
                          <a:effectLst/>
                          <a:latin typeface="Cambria Math" panose="02040503050406030204" pitchFamily="18" charset="0"/>
                        </a:rPr>
                        <m:t>=</m:t>
                      </m:r>
                      <m:f>
                        <m:fPr>
                          <m:ctrlPr>
                            <a:rPr kumimoji="0" lang="en-US" altLang="en-US" b="1" i="1" u="none" strike="noStrike" cap="none" normalizeH="0" baseline="0" dirty="0" smtClean="0">
                              <a:ln>
                                <a:noFill/>
                              </a:ln>
                              <a:solidFill>
                                <a:schemeClr val="tx1"/>
                              </a:solidFill>
                              <a:effectLst/>
                              <a:latin typeface="Cambria Math" panose="02040503050406030204" pitchFamily="18" charset="0"/>
                            </a:rPr>
                          </m:ctrlPr>
                        </m:fPr>
                        <m:num>
                          <m:r>
                            <a:rPr kumimoji="0" lang="en-US" altLang="en-US" b="1" i="1" u="none" strike="noStrike" cap="none" normalizeH="0" baseline="0" dirty="0" smtClean="0">
                              <a:ln>
                                <a:noFill/>
                              </a:ln>
                              <a:solidFill>
                                <a:schemeClr val="tx1"/>
                              </a:solidFill>
                              <a:effectLst/>
                              <a:latin typeface="Cambria Math" panose="02040503050406030204" pitchFamily="18" charset="0"/>
                            </a:rPr>
                            <m:t>𝟖</m:t>
                          </m:r>
                          <m:d>
                            <m:dPr>
                              <m:ctrlPr>
                                <a:rPr kumimoji="0" lang="en-US" altLang="en-US" b="1" i="1" u="none" strike="noStrike" cap="none" normalizeH="0" baseline="0" dirty="0" smtClean="0">
                                  <a:ln>
                                    <a:noFill/>
                                  </a:ln>
                                  <a:solidFill>
                                    <a:schemeClr val="tx1"/>
                                  </a:solidFill>
                                  <a:effectLst/>
                                  <a:latin typeface="Cambria Math" panose="02040503050406030204" pitchFamily="18" charset="0"/>
                                </a:rPr>
                              </m:ctrlPr>
                            </m:dPr>
                            <m:e>
                              <m:r>
                                <a:rPr kumimoji="0" lang="en-US" altLang="en-US" b="1" i="1" u="none" strike="noStrike" cap="none" normalizeH="0" baseline="0" dirty="0" err="1" smtClean="0">
                                  <a:ln>
                                    <a:noFill/>
                                  </a:ln>
                                  <a:solidFill>
                                    <a:schemeClr val="tx1"/>
                                  </a:solidFill>
                                  <a:effectLst/>
                                  <a:latin typeface="Cambria Math" panose="02040503050406030204" pitchFamily="18" charset="0"/>
                                </a:rPr>
                                <m:t>𝑴𝒉𝒛</m:t>
                              </m:r>
                            </m:e>
                          </m:d>
                        </m:num>
                        <m:den>
                          <m:d>
                            <m:dPr>
                              <m:ctrlPr>
                                <a:rPr kumimoji="0" lang="en-US" altLang="en-US" b="1" i="1" u="none" strike="noStrike" cap="none" normalizeH="0" baseline="0" dirty="0" smtClean="0">
                                  <a:ln>
                                    <a:noFill/>
                                  </a:ln>
                                  <a:solidFill>
                                    <a:schemeClr val="tx1"/>
                                  </a:solidFill>
                                  <a:effectLst/>
                                  <a:latin typeface="Cambria Math" panose="02040503050406030204" pitchFamily="18" charset="0"/>
                                </a:rPr>
                              </m:ctrlPr>
                            </m:dPr>
                            <m:e>
                              <m:r>
                                <a:rPr kumimoji="0" lang="en-US" altLang="en-US" b="1" i="1" u="none" strike="noStrike" cap="none" normalizeH="0" baseline="0" dirty="0" smtClean="0">
                                  <a:ln>
                                    <a:noFill/>
                                  </a:ln>
                                  <a:solidFill>
                                    <a:schemeClr val="tx1"/>
                                  </a:solidFill>
                                  <a:effectLst/>
                                  <a:latin typeface="Cambria Math" panose="02040503050406030204" pitchFamily="18" charset="0"/>
                                </a:rPr>
                                <m:t>𝟔𝟒</m:t>
                              </m:r>
                              <m:r>
                                <a:rPr kumimoji="0" lang="en-US" altLang="en-US" b="1" i="1" u="none" strike="noStrike" cap="none" normalizeH="0" baseline="0" dirty="0" smtClean="0">
                                  <a:ln>
                                    <a:noFill/>
                                  </a:ln>
                                  <a:solidFill>
                                    <a:schemeClr val="tx1"/>
                                  </a:solidFill>
                                  <a:effectLst/>
                                  <a:latin typeface="Cambria Math" panose="02040503050406030204" pitchFamily="18" charset="0"/>
                                </a:rPr>
                                <m:t>∗</m:t>
                              </m:r>
                              <m:r>
                                <a:rPr kumimoji="0" lang="en-US" altLang="en-US" b="1" i="1" u="none" strike="noStrike" cap="none" normalizeH="0" baseline="0" dirty="0" smtClean="0">
                                  <a:ln>
                                    <a:noFill/>
                                  </a:ln>
                                  <a:solidFill>
                                    <a:schemeClr val="tx1"/>
                                  </a:solidFill>
                                  <a:effectLst/>
                                  <a:latin typeface="Cambria Math" panose="02040503050406030204" pitchFamily="18" charset="0"/>
                                </a:rPr>
                                <m:t>𝟗𝟔𝟎𝟎</m:t>
                              </m:r>
                            </m:e>
                          </m:d>
                        </m:den>
                      </m:f>
                      <m:r>
                        <a:rPr kumimoji="0" lang="en-US" altLang="en-US" b="1" i="1" u="none" strike="noStrike" cap="none" normalizeH="0" baseline="0" dirty="0" smtClean="0">
                          <a:ln>
                            <a:noFill/>
                          </a:ln>
                          <a:solidFill>
                            <a:schemeClr val="tx1"/>
                          </a:solidFill>
                          <a:effectLst/>
                          <a:latin typeface="Cambria Math" panose="02040503050406030204" pitchFamily="18" charset="0"/>
                        </a:rPr>
                        <m:t>− </m:t>
                      </m:r>
                      <m:r>
                        <a:rPr kumimoji="0" lang="en-US" altLang="en-US" b="1" i="1" u="none" strike="noStrike" cap="none" normalizeH="0" baseline="0" dirty="0" smtClean="0">
                          <a:ln>
                            <a:noFill/>
                          </a:ln>
                          <a:solidFill>
                            <a:schemeClr val="tx1"/>
                          </a:solidFill>
                          <a:effectLst/>
                          <a:latin typeface="Cambria Math" panose="02040503050406030204" pitchFamily="18" charset="0"/>
                        </a:rPr>
                        <m:t>𝟏</m:t>
                      </m:r>
                      <m:r>
                        <a:rPr kumimoji="0" lang="en-US" altLang="en-US" b="1" i="1" u="none" strike="noStrike" cap="none" normalizeH="0" baseline="0" dirty="0" smtClean="0">
                          <a:ln>
                            <a:noFill/>
                          </a:ln>
                          <a:solidFill>
                            <a:schemeClr val="tx1"/>
                          </a:solidFill>
                          <a:effectLst/>
                          <a:latin typeface="Cambria Math" panose="02040503050406030204" pitchFamily="18" charset="0"/>
                        </a:rPr>
                        <m:t> = [</m:t>
                      </m:r>
                      <m:r>
                        <a:rPr kumimoji="0" lang="en-US" altLang="en-US" b="1" i="1" u="none" strike="noStrike" cap="none" normalizeH="0" baseline="0" dirty="0" smtClean="0">
                          <a:ln>
                            <a:noFill/>
                          </a:ln>
                          <a:solidFill>
                            <a:schemeClr val="tx1"/>
                          </a:solidFill>
                          <a:effectLst/>
                          <a:latin typeface="Cambria Math" panose="02040503050406030204" pitchFamily="18" charset="0"/>
                        </a:rPr>
                        <m:t>𝟏𝟐</m:t>
                      </m:r>
                      <m:r>
                        <a:rPr kumimoji="0" lang="en-US" altLang="en-US" b="1" i="1" u="none" strike="noStrike" cap="none" normalizeH="0" baseline="0" dirty="0" smtClean="0">
                          <a:ln>
                            <a:noFill/>
                          </a:ln>
                          <a:solidFill>
                            <a:schemeClr val="tx1"/>
                          </a:solidFill>
                          <a:effectLst/>
                          <a:latin typeface="Cambria Math" panose="02040503050406030204" pitchFamily="18" charset="0"/>
                        </a:rPr>
                        <m:t>.</m:t>
                      </m:r>
                      <m:r>
                        <a:rPr kumimoji="0" lang="en-US" altLang="en-US" b="1" i="1" u="none" strike="noStrike" cap="none" normalizeH="0" baseline="0" dirty="0" smtClean="0">
                          <a:ln>
                            <a:noFill/>
                          </a:ln>
                          <a:solidFill>
                            <a:schemeClr val="tx1"/>
                          </a:solidFill>
                          <a:effectLst/>
                          <a:latin typeface="Cambria Math" panose="02040503050406030204" pitchFamily="18" charset="0"/>
                        </a:rPr>
                        <m:t>𝟎𝟐</m:t>
                      </m:r>
                      <m:r>
                        <a:rPr kumimoji="0" lang="en-US" altLang="en-US" b="1" i="1" u="none" strike="noStrike" cap="none" normalizeH="0" baseline="0" dirty="0" smtClean="0">
                          <a:ln>
                            <a:noFill/>
                          </a:ln>
                          <a:solidFill>
                            <a:schemeClr val="tx1"/>
                          </a:solidFill>
                          <a:effectLst/>
                          <a:latin typeface="Cambria Math" panose="02040503050406030204" pitchFamily="18" charset="0"/>
                        </a:rPr>
                        <m:t> ] = </m:t>
                      </m:r>
                      <m:r>
                        <a:rPr kumimoji="0" lang="en-US" altLang="en-US" b="1" i="1" u="none" strike="noStrike" cap="none" normalizeH="0" baseline="0" dirty="0" smtClean="0">
                          <a:ln>
                            <a:noFill/>
                          </a:ln>
                          <a:solidFill>
                            <a:schemeClr val="tx1"/>
                          </a:solidFill>
                          <a:effectLst/>
                          <a:latin typeface="Cambria Math" panose="02040503050406030204" pitchFamily="18" charset="0"/>
                        </a:rPr>
                        <m:t>𝟏𝟐</m:t>
                      </m:r>
                    </m:oMath>
                  </m:oMathPara>
                </a14:m>
                <a:endParaRPr kumimoji="0" lang="en-US" altLang="en-US" b="1" i="0" u="none" strike="noStrike" cap="none" normalizeH="0" baseline="0" dirty="0">
                  <a:ln>
                    <a:noFill/>
                  </a:ln>
                  <a:solidFill>
                    <a:srgbClr val="000000"/>
                  </a:solidFill>
                  <a:effectLst/>
                  <a:latin typeface="Nunito"/>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00000"/>
                    </a:solidFill>
                    <a:effectLst/>
                    <a:latin typeface="Nunito"/>
                  </a:rPr>
                </a:b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Nunito"/>
                  </a:rPr>
                  <a:t>Vì</a:t>
                </a:r>
                <a:r>
                  <a:rPr kumimoji="0" lang="en-US" altLang="en-US" b="0" i="0" u="none" strike="noStrike" cap="none" normalizeH="0" baseline="0" dirty="0">
                    <a:ln>
                      <a:noFill/>
                    </a:ln>
                    <a:solidFill>
                      <a:srgbClr val="000000"/>
                    </a:solidFill>
                    <a:effectLst/>
                    <a:latin typeface="Nunito"/>
                  </a:rPr>
                  <a:t> thế ta </a:t>
                </a:r>
                <a:r>
                  <a:rPr kumimoji="0" lang="en-US" altLang="en-US" b="0" i="0" u="none" strike="noStrike" cap="none" normalizeH="0" baseline="0" dirty="0" err="1">
                    <a:ln>
                      <a:noFill/>
                    </a:ln>
                    <a:solidFill>
                      <a:srgbClr val="000000"/>
                    </a:solidFill>
                    <a:effectLst/>
                    <a:latin typeface="Nunito"/>
                  </a:rPr>
                  <a:t>sẽ</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ghi</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giá</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trị</a:t>
                </a:r>
                <a:r>
                  <a:rPr kumimoji="0" lang="en-US" altLang="en-US" b="0" i="0" u="none" strike="noStrike" cap="none" normalizeH="0" baseline="0" dirty="0">
                    <a:ln>
                      <a:noFill/>
                    </a:ln>
                    <a:solidFill>
                      <a:srgbClr val="000000"/>
                    </a:solidFill>
                    <a:effectLst/>
                    <a:latin typeface="Nunito"/>
                  </a:rPr>
                  <a:t> 12 vào </a:t>
                </a:r>
                <a:r>
                  <a:rPr kumimoji="0" lang="en-US" altLang="en-US" b="0" i="0" u="none" strike="noStrike" cap="none" normalizeH="0" baseline="0" dirty="0" err="1">
                    <a:ln>
                      <a:noFill/>
                    </a:ln>
                    <a:solidFill>
                      <a:srgbClr val="000000"/>
                    </a:solidFill>
                    <a:effectLst/>
                    <a:latin typeface="Nunito"/>
                  </a:rPr>
                  <a:t>cặp</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thanh</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ghi</a:t>
                </a:r>
                <a:r>
                  <a:rPr kumimoji="0" lang="en-US" altLang="en-US" b="0" i="0" u="none" strike="noStrike" cap="none" normalizeH="0" baseline="0" dirty="0">
                    <a:ln>
                      <a:noFill/>
                    </a:ln>
                    <a:solidFill>
                      <a:srgbClr val="000000"/>
                    </a:solidFill>
                    <a:effectLst/>
                    <a:latin typeface="Nunito"/>
                  </a:rPr>
                  <a:t> &lt;SPBRGH:SPBRG&gt; </a:t>
                </a:r>
                <a:r>
                  <a:rPr kumimoji="0" lang="en-US" altLang="en-US" b="0" i="0" u="none" strike="noStrike" cap="none" normalizeH="0" baseline="0" dirty="0" err="1">
                    <a:ln>
                      <a:noFill/>
                    </a:ln>
                    <a:solidFill>
                      <a:srgbClr val="000000"/>
                    </a:solidFill>
                    <a:effectLst/>
                    <a:latin typeface="Nunito"/>
                  </a:rPr>
                  <a:t>để</a:t>
                </a:r>
                <a:r>
                  <a:rPr kumimoji="0" lang="en-US" altLang="en-US" b="0" i="0" u="none" strike="noStrike" cap="none" normalizeH="0" baseline="0" dirty="0">
                    <a:ln>
                      <a:noFill/>
                    </a:ln>
                    <a:solidFill>
                      <a:srgbClr val="000000"/>
                    </a:solidFill>
                    <a:effectLst/>
                    <a:latin typeface="Nunito"/>
                  </a:rPr>
                  <a:t> có </a:t>
                </a:r>
                <a:r>
                  <a:rPr kumimoji="0" lang="en-US" altLang="en-US" b="0" i="0" u="none" strike="noStrike" cap="none" normalizeH="0" baseline="0" dirty="0" err="1">
                    <a:ln>
                      <a:noFill/>
                    </a:ln>
                    <a:solidFill>
                      <a:srgbClr val="000000"/>
                    </a:solidFill>
                    <a:effectLst/>
                    <a:latin typeface="Nunito"/>
                  </a:rPr>
                  <a:t>được</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tốc</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độ</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thỏa</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mãn</a:t>
                </a:r>
                <a:r>
                  <a:rPr kumimoji="0" lang="en-US" altLang="en-US" b="0" i="0" u="none" strike="noStrike" cap="none" normalizeH="0" baseline="0" dirty="0">
                    <a:ln>
                      <a:noFill/>
                    </a:ln>
                    <a:solidFill>
                      <a:srgbClr val="000000"/>
                    </a:solidFill>
                    <a:effectLst/>
                    <a:latin typeface="Nunito"/>
                  </a:rPr>
                  <a:t> yêu </a:t>
                </a:r>
                <a:r>
                  <a:rPr kumimoji="0" lang="en-US" altLang="en-US" b="0" i="0" u="none" strike="noStrike" cap="none" normalizeH="0" baseline="0" dirty="0" err="1">
                    <a:ln>
                      <a:noFill/>
                    </a:ln>
                    <a:solidFill>
                      <a:srgbClr val="000000"/>
                    </a:solidFill>
                    <a:effectLst/>
                    <a:latin typeface="Nunito"/>
                  </a:rPr>
                  <a:t>cầu</a:t>
                </a:r>
                <a:endParaRPr kumimoji="0" lang="en-US" altLang="en-US" b="0" i="0" u="none" strike="noStrike" cap="none" normalizeH="0" baseline="0" dirty="0">
                  <a:ln>
                    <a:noFill/>
                  </a:ln>
                  <a:solidFill>
                    <a:schemeClr val="tx1"/>
                  </a:solidFill>
                  <a:effectLst/>
                  <a:latin typeface="Arial" panose="020B0604020202020204" pitchFamily="34" charset="0"/>
                </a:endParaRPr>
              </a:p>
            </p:txBody>
          </p:sp>
        </mc:Choice>
        <mc:Fallback xmlns="">
          <p:sp>
            <p:nvSpPr>
              <p:cNvPr id="2" name="Rectangle 1">
                <a:extLst>
                  <a:ext uri="{FF2B5EF4-FFF2-40B4-BE49-F238E27FC236}">
                    <a16:creationId xmlns:a16="http://schemas.microsoft.com/office/drawing/2014/main" id="{ACA913E8-41F7-4D2F-82B6-E96343926922}"/>
                  </a:ext>
                </a:extLst>
              </p:cNvPr>
              <p:cNvSpPr>
                <a:spLocks noRot="1" noChangeAspect="1" noMove="1" noResize="1" noEditPoints="1" noAdjustHandles="1" noChangeArrowheads="1" noChangeShapeType="1" noTextEdit="1"/>
              </p:cNvSpPr>
              <p:nvPr/>
            </p:nvSpPr>
            <p:spPr bwMode="auto">
              <a:xfrm>
                <a:off x="1623396" y="1859951"/>
                <a:ext cx="9349404" cy="2849626"/>
              </a:xfrm>
              <a:prstGeom prst="rect">
                <a:avLst/>
              </a:prstGeom>
              <a:blipFill>
                <a:blip r:embed="rId2"/>
                <a:stretch>
                  <a:fillRect l="-522" t="-641" b="-27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Title 6">
            <a:extLst>
              <a:ext uri="{FF2B5EF4-FFF2-40B4-BE49-F238E27FC236}">
                <a16:creationId xmlns:a16="http://schemas.microsoft.com/office/drawing/2014/main" id="{D9843A0C-A73A-4A0F-AA15-57FDBF3341B5}"/>
              </a:ext>
            </a:extLst>
          </p:cNvPr>
          <p:cNvSpPr txBox="1">
            <a:spLocks/>
          </p:cNvSpPr>
          <p:nvPr/>
        </p:nvSpPr>
        <p:spPr>
          <a:xfrm>
            <a:off x="488950" y="662210"/>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latin typeface="Trebuchet MS" panose="020B0603020202020204" pitchFamily="34" charset="0"/>
              </a:rPr>
              <a:t>Cách tính </a:t>
            </a:r>
            <a:r>
              <a:rPr lang="en-US" b="1" dirty="0" err="1">
                <a:solidFill>
                  <a:schemeClr val="accent5"/>
                </a:solidFill>
                <a:latin typeface="Trebuchet MS" panose="020B0603020202020204" pitchFamily="34" charset="0"/>
              </a:rPr>
              <a:t>tốc</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độ</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baudrate</a:t>
            </a:r>
            <a:endParaRPr lang="en-US" b="1" dirty="0">
              <a:solidFill>
                <a:schemeClr val="accent5"/>
              </a:solidFill>
              <a:latin typeface="Trebuchet MS" panose="020B0603020202020204" pitchFamily="34" charset="0"/>
            </a:endParaRPr>
          </a:p>
        </p:txBody>
      </p:sp>
    </p:spTree>
    <p:extLst>
      <p:ext uri="{BB962C8B-B14F-4D97-AF65-F5344CB8AC3E}">
        <p14:creationId xmlns:p14="http://schemas.microsoft.com/office/powerpoint/2010/main" val="99317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23</a:t>
            </a:fld>
            <a:endParaRPr lang="en-US" noProof="0" dirty="0"/>
          </a:p>
        </p:txBody>
      </p:sp>
      <p:sp>
        <p:nvSpPr>
          <p:cNvPr id="4" name="Title 3">
            <a:extLst>
              <a:ext uri="{FF2B5EF4-FFF2-40B4-BE49-F238E27FC236}">
                <a16:creationId xmlns:a16="http://schemas.microsoft.com/office/drawing/2014/main" id="{B9720B15-C8FA-424B-9D4C-2DD9A11018E9}"/>
              </a:ext>
            </a:extLst>
          </p:cNvPr>
          <p:cNvSpPr txBox="1">
            <a:spLocks/>
          </p:cNvSpPr>
          <p:nvPr/>
        </p:nvSpPr>
        <p:spPr>
          <a:xfrm>
            <a:off x="2202615" y="2569945"/>
            <a:ext cx="8770185" cy="859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Trebuchet MS" panose="020B0603020202020204" pitchFamily="34" charset="0"/>
              </a:rPr>
              <a:t>II. </a:t>
            </a:r>
            <a:r>
              <a:rPr lang="en-US" sz="4400" b="1" dirty="0" err="1">
                <a:latin typeface="Trebuchet MS" panose="020B0603020202020204" pitchFamily="34" charset="0"/>
              </a:rPr>
              <a:t>Truyền</a:t>
            </a:r>
            <a:r>
              <a:rPr lang="en-US" sz="4400" b="1" dirty="0">
                <a:latin typeface="Trebuchet MS" panose="020B0603020202020204" pitchFamily="34" charset="0"/>
              </a:rPr>
              <a:t> </a:t>
            </a:r>
            <a:r>
              <a:rPr lang="en-US" sz="4400" b="1" dirty="0" err="1">
                <a:latin typeface="Trebuchet MS" panose="020B0603020202020204" pitchFamily="34" charset="0"/>
              </a:rPr>
              <a:t>nhận</a:t>
            </a:r>
            <a:r>
              <a:rPr lang="en-US" sz="4400" b="1" dirty="0">
                <a:latin typeface="Trebuchet MS" panose="020B0603020202020204" pitchFamily="34" charset="0"/>
              </a:rPr>
              <a:t> dữ liệu UART trong PIC16F887</a:t>
            </a:r>
          </a:p>
        </p:txBody>
      </p:sp>
    </p:spTree>
    <p:extLst>
      <p:ext uri="{BB962C8B-B14F-4D97-AF65-F5344CB8AC3E}">
        <p14:creationId xmlns:p14="http://schemas.microsoft.com/office/powerpoint/2010/main" val="867565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24</a:t>
            </a:fld>
            <a:endParaRPr lang="en-US" noProof="0" dirty="0"/>
          </a:p>
        </p:txBody>
      </p:sp>
      <p:graphicFrame>
        <p:nvGraphicFramePr>
          <p:cNvPr id="3" name="Diagram 2">
            <a:extLst>
              <a:ext uri="{FF2B5EF4-FFF2-40B4-BE49-F238E27FC236}">
                <a16:creationId xmlns:a16="http://schemas.microsoft.com/office/drawing/2014/main" id="{21CB19AF-A357-49CA-B9D7-9987D22718F9}"/>
              </a:ext>
            </a:extLst>
          </p:cNvPr>
          <p:cNvGraphicFramePr/>
          <p:nvPr>
            <p:extLst>
              <p:ext uri="{D42A27DB-BD31-4B8C-83A1-F6EECF244321}">
                <p14:modId xmlns:p14="http://schemas.microsoft.com/office/powerpoint/2010/main" val="2211385596"/>
              </p:ext>
            </p:extLst>
          </p:nvPr>
        </p:nvGraphicFramePr>
        <p:xfrm>
          <a:off x="1769169" y="1649443"/>
          <a:ext cx="9872859" cy="4479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a:extLst>
              <a:ext uri="{FF2B5EF4-FFF2-40B4-BE49-F238E27FC236}">
                <a16:creationId xmlns:a16="http://schemas.microsoft.com/office/drawing/2014/main" id="{56F23BFA-F0B6-4433-B1CB-CF1B8937519D}"/>
              </a:ext>
            </a:extLst>
          </p:cNvPr>
          <p:cNvSpPr txBox="1">
            <a:spLocks/>
          </p:cNvSpPr>
          <p:nvPr/>
        </p:nvSpPr>
        <p:spPr>
          <a:xfrm>
            <a:off x="1098549" y="729322"/>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Khởi</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tạo</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chế</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độ</a:t>
            </a:r>
            <a:r>
              <a:rPr lang="en-US" b="1" dirty="0">
                <a:solidFill>
                  <a:schemeClr val="accent1"/>
                </a:solidFill>
                <a:latin typeface="Trebuchet MS" panose="020B0603020202020204" pitchFamily="34" charset="0"/>
              </a:rPr>
              <a:t> UART</a:t>
            </a:r>
          </a:p>
        </p:txBody>
      </p:sp>
    </p:spTree>
    <p:extLst>
      <p:ext uri="{BB962C8B-B14F-4D97-AF65-F5344CB8AC3E}">
        <p14:creationId xmlns:p14="http://schemas.microsoft.com/office/powerpoint/2010/main" val="72136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718D4B7B-B34F-4E86-BCDE-B90977B56F10}"/>
                                            </p:graphicEl>
                                          </p:spTgt>
                                        </p:tgtEl>
                                        <p:attrNameLst>
                                          <p:attrName>style.visibility</p:attrName>
                                        </p:attrNameLst>
                                      </p:cBhvr>
                                      <p:to>
                                        <p:strVal val="visible"/>
                                      </p:to>
                                    </p:set>
                                    <p:animEffect transition="in" filter="fade">
                                      <p:cBhvr>
                                        <p:cTn id="7" dur="500"/>
                                        <p:tgtEl>
                                          <p:spTgt spid="3">
                                            <p:graphicEl>
                                              <a:dgm id="{718D4B7B-B34F-4E86-BCDE-B90977B56F1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622C1624-AF1F-4179-B5C7-2920C7A3889E}"/>
                                            </p:graphicEl>
                                          </p:spTgt>
                                        </p:tgtEl>
                                        <p:attrNameLst>
                                          <p:attrName>style.visibility</p:attrName>
                                        </p:attrNameLst>
                                      </p:cBhvr>
                                      <p:to>
                                        <p:strVal val="visible"/>
                                      </p:to>
                                    </p:set>
                                    <p:animEffect transition="in" filter="fade">
                                      <p:cBhvr>
                                        <p:cTn id="12" dur="500"/>
                                        <p:tgtEl>
                                          <p:spTgt spid="3">
                                            <p:graphicEl>
                                              <a:dgm id="{622C1624-AF1F-4179-B5C7-2920C7A3889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5AB26262-8A68-4FFB-9001-F0305207FD34}"/>
                                            </p:graphicEl>
                                          </p:spTgt>
                                        </p:tgtEl>
                                        <p:attrNameLst>
                                          <p:attrName>style.visibility</p:attrName>
                                        </p:attrNameLst>
                                      </p:cBhvr>
                                      <p:to>
                                        <p:strVal val="visible"/>
                                      </p:to>
                                    </p:set>
                                    <p:animEffect transition="in" filter="fade">
                                      <p:cBhvr>
                                        <p:cTn id="15" dur="500"/>
                                        <p:tgtEl>
                                          <p:spTgt spid="3">
                                            <p:graphicEl>
                                              <a:dgm id="{5AB26262-8A68-4FFB-9001-F0305207FD3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243A1448-52D9-488E-BC31-A83739F00AB7}"/>
                                            </p:graphicEl>
                                          </p:spTgt>
                                        </p:tgtEl>
                                        <p:attrNameLst>
                                          <p:attrName>style.visibility</p:attrName>
                                        </p:attrNameLst>
                                      </p:cBhvr>
                                      <p:to>
                                        <p:strVal val="visible"/>
                                      </p:to>
                                    </p:set>
                                    <p:animEffect transition="in" filter="fade">
                                      <p:cBhvr>
                                        <p:cTn id="20" dur="500"/>
                                        <p:tgtEl>
                                          <p:spTgt spid="3">
                                            <p:graphicEl>
                                              <a:dgm id="{243A1448-52D9-488E-BC31-A83739F00AB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F0D301B0-5670-44A9-9E2F-CEB6692CAEC3}"/>
                                            </p:graphicEl>
                                          </p:spTgt>
                                        </p:tgtEl>
                                        <p:attrNameLst>
                                          <p:attrName>style.visibility</p:attrName>
                                        </p:attrNameLst>
                                      </p:cBhvr>
                                      <p:to>
                                        <p:strVal val="visible"/>
                                      </p:to>
                                    </p:set>
                                    <p:animEffect transition="in" filter="fade">
                                      <p:cBhvr>
                                        <p:cTn id="23" dur="500"/>
                                        <p:tgtEl>
                                          <p:spTgt spid="3">
                                            <p:graphicEl>
                                              <a:dgm id="{F0D301B0-5670-44A9-9E2F-CEB6692CAEC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80B2A575-74D6-4136-8684-B8D4C1E103B1}"/>
                                            </p:graphicEl>
                                          </p:spTgt>
                                        </p:tgtEl>
                                        <p:attrNameLst>
                                          <p:attrName>style.visibility</p:attrName>
                                        </p:attrNameLst>
                                      </p:cBhvr>
                                      <p:to>
                                        <p:strVal val="visible"/>
                                      </p:to>
                                    </p:set>
                                    <p:animEffect transition="in" filter="fade">
                                      <p:cBhvr>
                                        <p:cTn id="28" dur="500"/>
                                        <p:tgtEl>
                                          <p:spTgt spid="3">
                                            <p:graphicEl>
                                              <a:dgm id="{80B2A575-74D6-4136-8684-B8D4C1E103B1}"/>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C1E14A16-6899-4A49-9FCC-46992CC824AD}"/>
                                            </p:graphicEl>
                                          </p:spTgt>
                                        </p:tgtEl>
                                        <p:attrNameLst>
                                          <p:attrName>style.visibility</p:attrName>
                                        </p:attrNameLst>
                                      </p:cBhvr>
                                      <p:to>
                                        <p:strVal val="visible"/>
                                      </p:to>
                                    </p:set>
                                    <p:animEffect transition="in" filter="fade">
                                      <p:cBhvr>
                                        <p:cTn id="31" dur="500"/>
                                        <p:tgtEl>
                                          <p:spTgt spid="3">
                                            <p:graphicEl>
                                              <a:dgm id="{C1E14A16-6899-4A49-9FCC-46992CC824A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081B7B52-9C0B-4BF2-9269-898AF85228D4}"/>
                                            </p:graphicEl>
                                          </p:spTgt>
                                        </p:tgtEl>
                                        <p:attrNameLst>
                                          <p:attrName>style.visibility</p:attrName>
                                        </p:attrNameLst>
                                      </p:cBhvr>
                                      <p:to>
                                        <p:strVal val="visible"/>
                                      </p:to>
                                    </p:set>
                                    <p:animEffect transition="in" filter="fade">
                                      <p:cBhvr>
                                        <p:cTn id="36" dur="500"/>
                                        <p:tgtEl>
                                          <p:spTgt spid="3">
                                            <p:graphicEl>
                                              <a:dgm id="{081B7B52-9C0B-4BF2-9269-898AF85228D4}"/>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graphicEl>
                                              <a:dgm id="{8F3A6CE5-F474-4FA3-AC8C-5719A812BA7A}"/>
                                            </p:graphicEl>
                                          </p:spTgt>
                                        </p:tgtEl>
                                        <p:attrNameLst>
                                          <p:attrName>style.visibility</p:attrName>
                                        </p:attrNameLst>
                                      </p:cBhvr>
                                      <p:to>
                                        <p:strVal val="visible"/>
                                      </p:to>
                                    </p:set>
                                    <p:animEffect transition="in" filter="fade">
                                      <p:cBhvr>
                                        <p:cTn id="39" dur="500"/>
                                        <p:tgtEl>
                                          <p:spTgt spid="3">
                                            <p:graphicEl>
                                              <a:dgm id="{8F3A6CE5-F474-4FA3-AC8C-5719A812BA7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graphicEl>
                                              <a:dgm id="{9F4A831A-04C2-4181-83FB-B167558BA2EB}"/>
                                            </p:graphicEl>
                                          </p:spTgt>
                                        </p:tgtEl>
                                        <p:attrNameLst>
                                          <p:attrName>style.visibility</p:attrName>
                                        </p:attrNameLst>
                                      </p:cBhvr>
                                      <p:to>
                                        <p:strVal val="visible"/>
                                      </p:to>
                                    </p:set>
                                    <p:animEffect transition="in" filter="fade">
                                      <p:cBhvr>
                                        <p:cTn id="44" dur="500"/>
                                        <p:tgtEl>
                                          <p:spTgt spid="3">
                                            <p:graphicEl>
                                              <a:dgm id="{9F4A831A-04C2-4181-83FB-B167558BA2EB}"/>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graphicEl>
                                              <a:dgm id="{BFBFEEFE-2CBB-4D5B-80CE-F6BBB57D7E37}"/>
                                            </p:graphicEl>
                                          </p:spTgt>
                                        </p:tgtEl>
                                        <p:attrNameLst>
                                          <p:attrName>style.visibility</p:attrName>
                                        </p:attrNameLst>
                                      </p:cBhvr>
                                      <p:to>
                                        <p:strVal val="visible"/>
                                      </p:to>
                                    </p:set>
                                    <p:animEffect transition="in" filter="fade">
                                      <p:cBhvr>
                                        <p:cTn id="47" dur="500"/>
                                        <p:tgtEl>
                                          <p:spTgt spid="3">
                                            <p:graphicEl>
                                              <a:dgm id="{BFBFEEFE-2CBB-4D5B-80CE-F6BBB57D7E3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25</a:t>
            </a:fld>
            <a:endParaRPr lang="en-US" noProof="0" dirty="0"/>
          </a:p>
        </p:txBody>
      </p:sp>
      <p:sp>
        <p:nvSpPr>
          <p:cNvPr id="4" name="Title 6">
            <a:extLst>
              <a:ext uri="{FF2B5EF4-FFF2-40B4-BE49-F238E27FC236}">
                <a16:creationId xmlns:a16="http://schemas.microsoft.com/office/drawing/2014/main" id="{C58B97C0-CB70-471C-A6A8-CA7075C73F4F}"/>
              </a:ext>
            </a:extLst>
          </p:cNvPr>
          <p:cNvSpPr txBox="1">
            <a:spLocks/>
          </p:cNvSpPr>
          <p:nvPr/>
        </p:nvSpPr>
        <p:spPr>
          <a:xfrm>
            <a:off x="1098549" y="729322"/>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Chế</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độ</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truyền</a:t>
            </a:r>
            <a:r>
              <a:rPr lang="en-US" b="1" dirty="0">
                <a:solidFill>
                  <a:schemeClr val="accent1"/>
                </a:solidFill>
                <a:latin typeface="Trebuchet MS" panose="020B0603020202020204" pitchFamily="34" charset="0"/>
              </a:rPr>
              <a:t> dữ liệu</a:t>
            </a:r>
          </a:p>
        </p:txBody>
      </p:sp>
      <p:sp>
        <p:nvSpPr>
          <p:cNvPr id="2" name="Rectangle 1">
            <a:extLst>
              <a:ext uri="{FF2B5EF4-FFF2-40B4-BE49-F238E27FC236}">
                <a16:creationId xmlns:a16="http://schemas.microsoft.com/office/drawing/2014/main" id="{D884CA9B-4424-4F54-A200-A8C4780E8061}"/>
              </a:ext>
            </a:extLst>
          </p:cNvPr>
          <p:cNvSpPr/>
          <p:nvPr/>
        </p:nvSpPr>
        <p:spPr>
          <a:xfrm>
            <a:off x="1884682" y="1710058"/>
            <a:ext cx="8942343" cy="646331"/>
          </a:xfrm>
          <a:prstGeom prst="rect">
            <a:avLst/>
          </a:prstGeom>
        </p:spPr>
        <p:txBody>
          <a:bodyPr wrap="square">
            <a:spAutoFit/>
          </a:bodyPr>
          <a:lstStyle/>
          <a:p>
            <a:r>
              <a:rPr lang="en-US" b="1" dirty="0" err="1"/>
              <a:t>Bước</a:t>
            </a:r>
            <a:r>
              <a:rPr lang="en-US" b="1" dirty="0"/>
              <a:t> 1: </a:t>
            </a:r>
            <a:r>
              <a:rPr lang="en-US" dirty="0"/>
              <a:t>Sao </a:t>
            </a:r>
            <a:r>
              <a:rPr lang="en-US" dirty="0" err="1"/>
              <a:t>chép</a:t>
            </a:r>
            <a:r>
              <a:rPr lang="en-US" dirty="0"/>
              <a:t> dữ liệu mà muốn </a:t>
            </a:r>
            <a:r>
              <a:rPr lang="en-US" dirty="0" err="1"/>
              <a:t>truyền</a:t>
            </a:r>
            <a:r>
              <a:rPr lang="en-US" dirty="0"/>
              <a:t> vào </a:t>
            </a:r>
            <a:r>
              <a:rPr lang="en-US" dirty="0" err="1"/>
              <a:t>thanh</a:t>
            </a:r>
            <a:r>
              <a:rPr lang="en-US" dirty="0"/>
              <a:t> </a:t>
            </a:r>
            <a:r>
              <a:rPr lang="en-US" dirty="0" err="1"/>
              <a:t>ghi</a:t>
            </a:r>
            <a:r>
              <a:rPr lang="en-US" dirty="0"/>
              <a:t> TXREG.</a:t>
            </a:r>
          </a:p>
          <a:p>
            <a:r>
              <a:rPr lang="en-US" b="1" dirty="0" err="1"/>
              <a:t>Bước</a:t>
            </a:r>
            <a:r>
              <a:rPr lang="en-US" b="1" dirty="0"/>
              <a:t> 2: </a:t>
            </a:r>
            <a:r>
              <a:rPr lang="en-US" dirty="0" err="1"/>
              <a:t>Kiểm</a:t>
            </a:r>
            <a:r>
              <a:rPr lang="en-US" dirty="0"/>
              <a:t> tra </a:t>
            </a:r>
            <a:r>
              <a:rPr lang="en-US" dirty="0" err="1"/>
              <a:t>giá</a:t>
            </a:r>
            <a:r>
              <a:rPr lang="en-US" dirty="0"/>
              <a:t> </a:t>
            </a:r>
            <a:r>
              <a:rPr lang="en-US" dirty="0" err="1"/>
              <a:t>trị</a:t>
            </a:r>
            <a:r>
              <a:rPr lang="en-US" dirty="0"/>
              <a:t> cờ TXIF </a:t>
            </a:r>
            <a:r>
              <a:rPr lang="en-US" dirty="0" err="1"/>
              <a:t>được</a:t>
            </a:r>
            <a:r>
              <a:rPr lang="en-US" dirty="0"/>
              <a:t> đưa lên </a:t>
            </a:r>
            <a:r>
              <a:rPr lang="en-US" dirty="0" err="1"/>
              <a:t>mức</a:t>
            </a:r>
            <a:r>
              <a:rPr lang="en-US" dirty="0"/>
              <a:t> 1 khi quá </a:t>
            </a:r>
            <a:r>
              <a:rPr lang="en-US" dirty="0" err="1"/>
              <a:t>trình</a:t>
            </a:r>
            <a:r>
              <a:rPr lang="en-US" dirty="0"/>
              <a:t> </a:t>
            </a:r>
            <a:r>
              <a:rPr lang="en-US" dirty="0" err="1"/>
              <a:t>truyền</a:t>
            </a:r>
            <a:r>
              <a:rPr lang="en-US" dirty="0"/>
              <a:t> </a:t>
            </a:r>
            <a:r>
              <a:rPr lang="en-US" dirty="0" err="1"/>
              <a:t>hoàn</a:t>
            </a:r>
            <a:r>
              <a:rPr lang="en-US" dirty="0"/>
              <a:t> </a:t>
            </a:r>
            <a:r>
              <a:rPr lang="en-US" dirty="0" err="1"/>
              <a:t>tất</a:t>
            </a:r>
            <a:r>
              <a:rPr lang="en-US" dirty="0"/>
              <a:t>.</a:t>
            </a:r>
          </a:p>
        </p:txBody>
      </p:sp>
      <p:pic>
        <p:nvPicPr>
          <p:cNvPr id="3" name="Picture 2">
            <a:extLst>
              <a:ext uri="{FF2B5EF4-FFF2-40B4-BE49-F238E27FC236}">
                <a16:creationId xmlns:a16="http://schemas.microsoft.com/office/drawing/2014/main" id="{6C3EDD8B-B6AC-4633-B93B-E88DCA91B763}"/>
              </a:ext>
            </a:extLst>
          </p:cNvPr>
          <p:cNvPicPr>
            <a:picLocks noChangeAspect="1"/>
          </p:cNvPicPr>
          <p:nvPr/>
        </p:nvPicPr>
        <p:blipFill>
          <a:blip r:embed="rId2"/>
          <a:stretch>
            <a:fillRect/>
          </a:stretch>
        </p:blipFill>
        <p:spPr>
          <a:xfrm>
            <a:off x="2367282" y="2642041"/>
            <a:ext cx="9088118" cy="3486637"/>
          </a:xfrm>
          <a:prstGeom prst="rect">
            <a:avLst/>
          </a:prstGeom>
        </p:spPr>
      </p:pic>
    </p:spTree>
    <p:extLst>
      <p:ext uri="{BB962C8B-B14F-4D97-AF65-F5344CB8AC3E}">
        <p14:creationId xmlns:p14="http://schemas.microsoft.com/office/powerpoint/2010/main" val="3562517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26</a:t>
            </a:fld>
            <a:endParaRPr lang="en-US" noProof="0" dirty="0"/>
          </a:p>
        </p:txBody>
      </p:sp>
      <p:sp>
        <p:nvSpPr>
          <p:cNvPr id="4" name="Title 6">
            <a:extLst>
              <a:ext uri="{FF2B5EF4-FFF2-40B4-BE49-F238E27FC236}">
                <a16:creationId xmlns:a16="http://schemas.microsoft.com/office/drawing/2014/main" id="{69D18233-E418-4226-8ADC-AC069951EC4B}"/>
              </a:ext>
            </a:extLst>
          </p:cNvPr>
          <p:cNvSpPr txBox="1">
            <a:spLocks/>
          </p:cNvSpPr>
          <p:nvPr/>
        </p:nvSpPr>
        <p:spPr>
          <a:xfrm>
            <a:off x="1098548" y="555820"/>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Chế</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độ</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nhận</a:t>
            </a:r>
            <a:r>
              <a:rPr lang="en-US" b="1" dirty="0">
                <a:solidFill>
                  <a:schemeClr val="accent1"/>
                </a:solidFill>
                <a:latin typeface="Trebuchet MS" panose="020B0603020202020204" pitchFamily="34" charset="0"/>
              </a:rPr>
              <a:t> dữ liệu</a:t>
            </a:r>
          </a:p>
        </p:txBody>
      </p:sp>
      <p:sp>
        <p:nvSpPr>
          <p:cNvPr id="2" name="Rectangle 1">
            <a:extLst>
              <a:ext uri="{FF2B5EF4-FFF2-40B4-BE49-F238E27FC236}">
                <a16:creationId xmlns:a16="http://schemas.microsoft.com/office/drawing/2014/main" id="{EE5AA40E-529A-45D5-A6BE-2A93DD2518CC}"/>
              </a:ext>
            </a:extLst>
          </p:cNvPr>
          <p:cNvSpPr/>
          <p:nvPr/>
        </p:nvSpPr>
        <p:spPr>
          <a:xfrm>
            <a:off x="1790710" y="1419412"/>
            <a:ext cx="9829778" cy="1200329"/>
          </a:xfrm>
          <a:prstGeom prst="rect">
            <a:avLst/>
          </a:prstGeom>
        </p:spPr>
        <p:txBody>
          <a:bodyPr wrap="square">
            <a:spAutoFit/>
          </a:bodyPr>
          <a:lstStyle/>
          <a:p>
            <a:r>
              <a:rPr lang="en-US" b="1" dirty="0" err="1"/>
              <a:t>Bước</a:t>
            </a:r>
            <a:r>
              <a:rPr lang="en-US" b="1" dirty="0"/>
              <a:t> 1:</a:t>
            </a:r>
            <a:r>
              <a:rPr lang="en-US" dirty="0"/>
              <a:t> Theo </a:t>
            </a:r>
            <a:r>
              <a:rPr lang="en-US" dirty="0" err="1"/>
              <a:t>dõi</a:t>
            </a:r>
            <a:r>
              <a:rPr lang="en-US" dirty="0"/>
              <a:t> cờ RCIF </a:t>
            </a:r>
            <a:r>
              <a:rPr lang="en-US" dirty="0" err="1"/>
              <a:t>cho</a:t>
            </a:r>
            <a:r>
              <a:rPr lang="en-US" dirty="0"/>
              <a:t> đến khi nó </a:t>
            </a:r>
            <a:r>
              <a:rPr lang="en-US" dirty="0" err="1"/>
              <a:t>được</a:t>
            </a:r>
            <a:r>
              <a:rPr lang="en-US" dirty="0"/>
              <a:t> </a:t>
            </a:r>
            <a:r>
              <a:rPr lang="en-US" dirty="0" err="1"/>
              <a:t>đặt</a:t>
            </a:r>
            <a:r>
              <a:rPr lang="en-US" dirty="0"/>
              <a:t> </a:t>
            </a:r>
            <a:r>
              <a:rPr lang="en-US" dirty="0" err="1"/>
              <a:t>mức</a:t>
            </a:r>
            <a:r>
              <a:rPr lang="en-US" dirty="0"/>
              <a:t> 1, </a:t>
            </a:r>
            <a:r>
              <a:rPr lang="en-US" dirty="0" err="1"/>
              <a:t>điều</a:t>
            </a:r>
            <a:r>
              <a:rPr lang="en-US" dirty="0"/>
              <a:t> này </a:t>
            </a:r>
            <a:r>
              <a:rPr lang="en-US" dirty="0" err="1"/>
              <a:t>cho</a:t>
            </a:r>
            <a:r>
              <a:rPr lang="en-US" dirty="0"/>
              <a:t> biết 1 byte </a:t>
            </a:r>
            <a:r>
              <a:rPr lang="en-US" dirty="0" err="1"/>
              <a:t>hoàn</a:t>
            </a:r>
            <a:r>
              <a:rPr lang="en-US" dirty="0"/>
              <a:t> </a:t>
            </a:r>
            <a:r>
              <a:rPr lang="en-US" dirty="0" err="1"/>
              <a:t>chỉnh</a:t>
            </a:r>
            <a:r>
              <a:rPr lang="en-US" dirty="0"/>
              <a:t> </a:t>
            </a:r>
            <a:r>
              <a:rPr lang="en-US" dirty="0" err="1"/>
              <a:t>được</a:t>
            </a:r>
            <a:r>
              <a:rPr lang="en-US" dirty="0"/>
              <a:t> </a:t>
            </a:r>
            <a:r>
              <a:rPr lang="en-US" dirty="0" err="1"/>
              <a:t>nhận</a:t>
            </a:r>
            <a:r>
              <a:rPr lang="en-US" dirty="0"/>
              <a:t> trong </a:t>
            </a:r>
            <a:r>
              <a:rPr lang="en-US" dirty="0" err="1"/>
              <a:t>thanh</a:t>
            </a:r>
            <a:r>
              <a:rPr lang="en-US" dirty="0"/>
              <a:t> </a:t>
            </a:r>
            <a:r>
              <a:rPr lang="en-US" dirty="0" err="1"/>
              <a:t>ghi</a:t>
            </a:r>
            <a:r>
              <a:rPr lang="en-US" dirty="0"/>
              <a:t> RCREG.</a:t>
            </a:r>
          </a:p>
          <a:p>
            <a:r>
              <a:rPr lang="en-US" b="1" dirty="0" err="1"/>
              <a:t>Bước</a:t>
            </a:r>
            <a:r>
              <a:rPr lang="en-US" b="1" dirty="0"/>
              <a:t> 2: </a:t>
            </a:r>
            <a:r>
              <a:rPr lang="en-US" dirty="0"/>
              <a:t>Ngoài ra, </a:t>
            </a:r>
            <a:r>
              <a:rPr lang="en-US" dirty="0" err="1"/>
              <a:t>hãy</a:t>
            </a:r>
            <a:r>
              <a:rPr lang="en-US" dirty="0"/>
              <a:t> </a:t>
            </a:r>
            <a:r>
              <a:rPr lang="en-US" dirty="0" err="1"/>
              <a:t>kiểm</a:t>
            </a:r>
            <a:r>
              <a:rPr lang="en-US" dirty="0"/>
              <a:t> tra bit OERR. </a:t>
            </a:r>
            <a:r>
              <a:rPr lang="en-US" dirty="0" err="1"/>
              <a:t>Nếu</a:t>
            </a:r>
            <a:r>
              <a:rPr lang="en-US" dirty="0"/>
              <a:t> nó </a:t>
            </a:r>
            <a:r>
              <a:rPr lang="en-US" dirty="0" err="1"/>
              <a:t>được</a:t>
            </a:r>
            <a:r>
              <a:rPr lang="en-US" dirty="0"/>
              <a:t> đưa lên </a:t>
            </a:r>
            <a:r>
              <a:rPr lang="en-US" dirty="0" err="1"/>
              <a:t>mức</a:t>
            </a:r>
            <a:r>
              <a:rPr lang="en-US" dirty="0"/>
              <a:t> 1 thì </a:t>
            </a:r>
            <a:r>
              <a:rPr lang="en-US" dirty="0" err="1"/>
              <a:t>hãy</a:t>
            </a:r>
            <a:r>
              <a:rPr lang="en-US" dirty="0"/>
              <a:t> </a:t>
            </a:r>
            <a:r>
              <a:rPr lang="en-US" dirty="0" err="1"/>
              <a:t>tắt</a:t>
            </a:r>
            <a:r>
              <a:rPr lang="en-US" dirty="0"/>
              <a:t> OERR và bật CREN.</a:t>
            </a:r>
          </a:p>
          <a:p>
            <a:r>
              <a:rPr lang="en-US" b="1" dirty="0" err="1"/>
              <a:t>Bước</a:t>
            </a:r>
            <a:r>
              <a:rPr lang="en-US" b="1" dirty="0"/>
              <a:t> 3: </a:t>
            </a:r>
            <a:r>
              <a:rPr lang="en-US" dirty="0"/>
              <a:t>Sau </a:t>
            </a:r>
            <a:r>
              <a:rPr lang="en-US" dirty="0" err="1"/>
              <a:t>đó</a:t>
            </a:r>
            <a:r>
              <a:rPr lang="en-US" dirty="0"/>
              <a:t>, </a:t>
            </a:r>
            <a:r>
              <a:rPr lang="en-US" dirty="0" err="1"/>
              <a:t>đọc</a:t>
            </a:r>
            <a:r>
              <a:rPr lang="en-US" dirty="0"/>
              <a:t> </a:t>
            </a:r>
            <a:r>
              <a:rPr lang="en-US" dirty="0" err="1"/>
              <a:t>thanh</a:t>
            </a:r>
            <a:r>
              <a:rPr lang="en-US" dirty="0"/>
              <a:t> </a:t>
            </a:r>
            <a:r>
              <a:rPr lang="en-US" dirty="0" err="1"/>
              <a:t>ghi</a:t>
            </a:r>
            <a:r>
              <a:rPr lang="en-US" dirty="0"/>
              <a:t> RCREG ngay </a:t>
            </a:r>
            <a:r>
              <a:rPr lang="en-US" dirty="0" err="1"/>
              <a:t>lập</a:t>
            </a:r>
            <a:r>
              <a:rPr lang="en-US" dirty="0"/>
              <a:t> </a:t>
            </a:r>
            <a:r>
              <a:rPr lang="en-US" dirty="0" err="1"/>
              <a:t>tức</a:t>
            </a:r>
            <a:r>
              <a:rPr lang="en-US" dirty="0"/>
              <a:t> </a:t>
            </a:r>
            <a:r>
              <a:rPr lang="en-US" dirty="0" err="1"/>
              <a:t>để</a:t>
            </a:r>
            <a:r>
              <a:rPr lang="en-US" dirty="0"/>
              <a:t> </a:t>
            </a:r>
            <a:r>
              <a:rPr lang="en-US" dirty="0" err="1"/>
              <a:t>tránh</a:t>
            </a:r>
            <a:r>
              <a:rPr lang="en-US" dirty="0"/>
              <a:t> trận dữ liệu.</a:t>
            </a:r>
          </a:p>
        </p:txBody>
      </p:sp>
      <p:pic>
        <p:nvPicPr>
          <p:cNvPr id="3" name="Picture 2">
            <a:extLst>
              <a:ext uri="{FF2B5EF4-FFF2-40B4-BE49-F238E27FC236}">
                <a16:creationId xmlns:a16="http://schemas.microsoft.com/office/drawing/2014/main" id="{FCD1F977-9A01-4B24-BE0E-72053D02D2C4}"/>
              </a:ext>
            </a:extLst>
          </p:cNvPr>
          <p:cNvPicPr>
            <a:picLocks noChangeAspect="1"/>
          </p:cNvPicPr>
          <p:nvPr/>
        </p:nvPicPr>
        <p:blipFill>
          <a:blip r:embed="rId2"/>
          <a:stretch>
            <a:fillRect/>
          </a:stretch>
        </p:blipFill>
        <p:spPr>
          <a:xfrm>
            <a:off x="2400309" y="2611065"/>
            <a:ext cx="8610579" cy="4069135"/>
          </a:xfrm>
          <a:prstGeom prst="rect">
            <a:avLst/>
          </a:prstGeom>
        </p:spPr>
      </p:pic>
    </p:spTree>
    <p:extLst>
      <p:ext uri="{BB962C8B-B14F-4D97-AF65-F5344CB8AC3E}">
        <p14:creationId xmlns:p14="http://schemas.microsoft.com/office/powerpoint/2010/main" val="3719664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27</a:t>
            </a:fld>
            <a:endParaRPr lang="en-US" noProof="0" dirty="0"/>
          </a:p>
        </p:txBody>
      </p:sp>
      <p:sp>
        <p:nvSpPr>
          <p:cNvPr id="4" name="Title 6">
            <a:extLst>
              <a:ext uri="{FF2B5EF4-FFF2-40B4-BE49-F238E27FC236}">
                <a16:creationId xmlns:a16="http://schemas.microsoft.com/office/drawing/2014/main" id="{AF3115CD-66DB-4CA8-941B-3F9AC02A8686}"/>
              </a:ext>
            </a:extLst>
          </p:cNvPr>
          <p:cNvSpPr txBox="1">
            <a:spLocks/>
          </p:cNvSpPr>
          <p:nvPr/>
        </p:nvSpPr>
        <p:spPr>
          <a:xfrm>
            <a:off x="1098548" y="555820"/>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Ngắt</a:t>
            </a:r>
            <a:r>
              <a:rPr lang="en-US" b="1" dirty="0">
                <a:solidFill>
                  <a:schemeClr val="accent1"/>
                </a:solidFill>
                <a:latin typeface="Trebuchet MS" panose="020B0603020202020204" pitchFamily="34" charset="0"/>
              </a:rPr>
              <a:t> khi </a:t>
            </a:r>
            <a:r>
              <a:rPr lang="en-US" b="1" dirty="0" err="1">
                <a:solidFill>
                  <a:schemeClr val="accent1"/>
                </a:solidFill>
                <a:latin typeface="Trebuchet MS" panose="020B0603020202020204" pitchFamily="34" charset="0"/>
              </a:rPr>
              <a:t>nhận</a:t>
            </a:r>
            <a:r>
              <a:rPr lang="en-US" b="1" dirty="0">
                <a:solidFill>
                  <a:schemeClr val="accent1"/>
                </a:solidFill>
                <a:latin typeface="Trebuchet MS" panose="020B0603020202020204" pitchFamily="34" charset="0"/>
              </a:rPr>
              <a:t> dữ liệu UART</a:t>
            </a:r>
          </a:p>
        </p:txBody>
      </p:sp>
      <p:graphicFrame>
        <p:nvGraphicFramePr>
          <p:cNvPr id="3" name="Diagram 2">
            <a:extLst>
              <a:ext uri="{FF2B5EF4-FFF2-40B4-BE49-F238E27FC236}">
                <a16:creationId xmlns:a16="http://schemas.microsoft.com/office/drawing/2014/main" id="{A62A1599-0C22-40CF-8806-3830F364C3EB}"/>
              </a:ext>
            </a:extLst>
          </p:cNvPr>
          <p:cNvGraphicFramePr/>
          <p:nvPr>
            <p:extLst>
              <p:ext uri="{D42A27DB-BD31-4B8C-83A1-F6EECF244321}">
                <p14:modId xmlns:p14="http://schemas.microsoft.com/office/powerpoint/2010/main" val="1042230351"/>
              </p:ext>
            </p:extLst>
          </p:nvPr>
        </p:nvGraphicFramePr>
        <p:xfrm>
          <a:off x="1851048" y="1468437"/>
          <a:ext cx="9401152"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490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28</a:t>
            </a:fld>
            <a:endParaRPr lang="en-US" noProof="0" dirty="0"/>
          </a:p>
        </p:txBody>
      </p:sp>
    </p:spTree>
    <p:extLst>
      <p:ext uri="{BB962C8B-B14F-4D97-AF65-F5344CB8AC3E}">
        <p14:creationId xmlns:p14="http://schemas.microsoft.com/office/powerpoint/2010/main" val="1735359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29</a:t>
            </a:fld>
            <a:endParaRPr lang="en-US" noProof="0" dirty="0"/>
          </a:p>
        </p:txBody>
      </p:sp>
    </p:spTree>
    <p:extLst>
      <p:ext uri="{BB962C8B-B14F-4D97-AF65-F5344CB8AC3E}">
        <p14:creationId xmlns:p14="http://schemas.microsoft.com/office/powerpoint/2010/main" val="336363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3</a:t>
            </a:fld>
            <a:endParaRPr lang="en-US" noProof="0" dirty="0"/>
          </a:p>
        </p:txBody>
      </p:sp>
      <p:sp>
        <p:nvSpPr>
          <p:cNvPr id="4" name="Title 1">
            <a:extLst>
              <a:ext uri="{FF2B5EF4-FFF2-40B4-BE49-F238E27FC236}">
                <a16:creationId xmlns:a16="http://schemas.microsoft.com/office/drawing/2014/main" id="{7FE771BA-951E-4EEB-A132-B8118A1EB059}"/>
              </a:ext>
            </a:extLst>
          </p:cNvPr>
          <p:cNvSpPr txBox="1">
            <a:spLocks/>
          </p:cNvSpPr>
          <p:nvPr/>
        </p:nvSpPr>
        <p:spPr>
          <a:xfrm>
            <a:off x="488950" y="406246"/>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rPr>
              <a:t>Truyền</a:t>
            </a:r>
            <a:r>
              <a:rPr lang="en-US" b="1" dirty="0">
                <a:solidFill>
                  <a:schemeClr val="accent5"/>
                </a:solidFill>
                <a:latin typeface="Trebuchet MS" panose="020B0603020202020204" pitchFamily="34" charset="0"/>
              </a:rPr>
              <a:t> thông </a:t>
            </a:r>
            <a:r>
              <a:rPr lang="en-US" b="1" dirty="0" err="1">
                <a:solidFill>
                  <a:schemeClr val="accent5"/>
                </a:solidFill>
                <a:latin typeface="Trebuchet MS" panose="020B0603020202020204" pitchFamily="34" charset="0"/>
              </a:rPr>
              <a:t>nối</a:t>
            </a:r>
            <a:r>
              <a:rPr lang="en-US" b="1" dirty="0">
                <a:solidFill>
                  <a:schemeClr val="accent5"/>
                </a:solidFill>
                <a:latin typeface="Trebuchet MS" panose="020B0603020202020204" pitchFamily="34" charset="0"/>
              </a:rPr>
              <a:t> tiếp &amp; song </a:t>
            </a:r>
            <a:r>
              <a:rPr lang="en-US" b="1" dirty="0" err="1">
                <a:solidFill>
                  <a:schemeClr val="accent5"/>
                </a:solidFill>
                <a:latin typeface="Trebuchet MS" panose="020B0603020202020204" pitchFamily="34" charset="0"/>
              </a:rPr>
              <a:t>song</a:t>
            </a:r>
            <a:endParaRPr lang="en-US" b="1" dirty="0">
              <a:solidFill>
                <a:schemeClr val="accent5"/>
              </a:solidFill>
              <a:latin typeface="Trebuchet MS" panose="020B0603020202020204" pitchFamily="34" charset="0"/>
            </a:endParaRPr>
          </a:p>
        </p:txBody>
      </p:sp>
      <p:sp>
        <p:nvSpPr>
          <p:cNvPr id="6" name="Slide Number Placeholder 2">
            <a:extLst>
              <a:ext uri="{FF2B5EF4-FFF2-40B4-BE49-F238E27FC236}">
                <a16:creationId xmlns:a16="http://schemas.microsoft.com/office/drawing/2014/main" id="{F0A49331-2B22-4366-AE1F-3D66086056DB}"/>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3</a:t>
            </a:fld>
            <a:endParaRPr lang="en-US" dirty="0"/>
          </a:p>
        </p:txBody>
      </p:sp>
      <p:sp>
        <p:nvSpPr>
          <p:cNvPr id="8" name="Text Placeholder 3">
            <a:extLst>
              <a:ext uri="{FF2B5EF4-FFF2-40B4-BE49-F238E27FC236}">
                <a16:creationId xmlns:a16="http://schemas.microsoft.com/office/drawing/2014/main" id="{465C94E6-684B-4577-9FDF-231987193A75}"/>
              </a:ext>
            </a:extLst>
          </p:cNvPr>
          <p:cNvSpPr txBox="1">
            <a:spLocks/>
          </p:cNvSpPr>
          <p:nvPr/>
        </p:nvSpPr>
        <p:spPr>
          <a:xfrm>
            <a:off x="1281113" y="1681163"/>
            <a:ext cx="5157787" cy="41195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t>Truyền</a:t>
            </a:r>
            <a:r>
              <a:rPr lang="en-US" dirty="0"/>
              <a:t> thông song </a:t>
            </a:r>
            <a:r>
              <a:rPr lang="en-US" dirty="0" err="1"/>
              <a:t>song</a:t>
            </a:r>
            <a:endParaRPr lang="en-US" dirty="0"/>
          </a:p>
        </p:txBody>
      </p:sp>
      <p:sp>
        <p:nvSpPr>
          <p:cNvPr id="9" name="Text Placeholder 4">
            <a:extLst>
              <a:ext uri="{FF2B5EF4-FFF2-40B4-BE49-F238E27FC236}">
                <a16:creationId xmlns:a16="http://schemas.microsoft.com/office/drawing/2014/main" id="{0C61AD9F-39B3-43DF-B98B-30FFE6946EBC}"/>
              </a:ext>
            </a:extLst>
          </p:cNvPr>
          <p:cNvSpPr txBox="1">
            <a:spLocks/>
          </p:cNvSpPr>
          <p:nvPr/>
        </p:nvSpPr>
        <p:spPr>
          <a:xfrm>
            <a:off x="6500812" y="1681163"/>
            <a:ext cx="5157788" cy="4119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err="1"/>
              <a:t>Truyền</a:t>
            </a:r>
            <a:r>
              <a:rPr lang="en-US" sz="2400" dirty="0"/>
              <a:t> thông </a:t>
            </a:r>
            <a:r>
              <a:rPr lang="en-US" sz="2400" dirty="0" err="1"/>
              <a:t>nối</a:t>
            </a:r>
            <a:r>
              <a:rPr lang="en-US" sz="2400" dirty="0"/>
              <a:t> tiếp</a:t>
            </a:r>
          </a:p>
        </p:txBody>
      </p:sp>
      <p:pic>
        <p:nvPicPr>
          <p:cNvPr id="10" name="Content Placeholder 8" descr="Background pattern&#10;&#10;Description automatically generated">
            <a:extLst>
              <a:ext uri="{FF2B5EF4-FFF2-40B4-BE49-F238E27FC236}">
                <a16:creationId xmlns:a16="http://schemas.microsoft.com/office/drawing/2014/main" id="{80C55B4D-4B21-4C3D-B539-D179410FDAF8}"/>
              </a:ext>
            </a:extLst>
          </p:cNvPr>
          <p:cNvPicPr>
            <a:picLocks noChangeAspect="1"/>
          </p:cNvPicPr>
          <p:nvPr/>
        </p:nvPicPr>
        <p:blipFill>
          <a:blip r:embed="rId3"/>
          <a:stretch>
            <a:fillRect/>
          </a:stretch>
        </p:blipFill>
        <p:spPr>
          <a:xfrm>
            <a:off x="2745581" y="2049967"/>
            <a:ext cx="2105025" cy="1381125"/>
          </a:xfrm>
          <a:prstGeom prst="rect">
            <a:avLst/>
          </a:prstGeom>
        </p:spPr>
      </p:pic>
      <p:pic>
        <p:nvPicPr>
          <p:cNvPr id="11" name="Content Placeholder 10">
            <a:extLst>
              <a:ext uri="{FF2B5EF4-FFF2-40B4-BE49-F238E27FC236}">
                <a16:creationId xmlns:a16="http://schemas.microsoft.com/office/drawing/2014/main" id="{88D809B9-3F14-4B07-9519-28782D6F3013}"/>
              </a:ext>
            </a:extLst>
          </p:cNvPr>
          <p:cNvPicPr>
            <a:picLocks noChangeAspect="1"/>
          </p:cNvPicPr>
          <p:nvPr/>
        </p:nvPicPr>
        <p:blipFill>
          <a:blip r:embed="rId4"/>
          <a:stretch>
            <a:fillRect/>
          </a:stretch>
        </p:blipFill>
        <p:spPr>
          <a:xfrm>
            <a:off x="8027193" y="2093118"/>
            <a:ext cx="2105025" cy="1381125"/>
          </a:xfrm>
          <a:prstGeom prst="rect">
            <a:avLst/>
          </a:prstGeom>
        </p:spPr>
      </p:pic>
      <p:graphicFrame>
        <p:nvGraphicFramePr>
          <p:cNvPr id="12" name="Table 13">
            <a:extLst>
              <a:ext uri="{FF2B5EF4-FFF2-40B4-BE49-F238E27FC236}">
                <a16:creationId xmlns:a16="http://schemas.microsoft.com/office/drawing/2014/main" id="{C555ECC6-E367-481A-A84C-BAC6BCDF0F40}"/>
              </a:ext>
            </a:extLst>
          </p:cNvPr>
          <p:cNvGraphicFramePr>
            <a:graphicFrameLocks noGrp="1"/>
          </p:cNvGraphicFramePr>
          <p:nvPr>
            <p:extLst>
              <p:ext uri="{D42A27DB-BD31-4B8C-83A1-F6EECF244321}">
                <p14:modId xmlns:p14="http://schemas.microsoft.com/office/powerpoint/2010/main" val="2937301368"/>
              </p:ext>
            </p:extLst>
          </p:nvPr>
        </p:nvGraphicFramePr>
        <p:xfrm>
          <a:off x="2181281" y="4165766"/>
          <a:ext cx="8639062" cy="1112520"/>
        </p:xfrm>
        <a:graphic>
          <a:graphicData uri="http://schemas.openxmlformats.org/drawingml/2006/table">
            <a:tbl>
              <a:tblPr firstRow="1" bandRow="1">
                <a:tableStyleId>{69CF1AB2-1976-4502-BF36-3FF5EA218861}</a:tableStyleId>
              </a:tblPr>
              <a:tblGrid>
                <a:gridCol w="2876890">
                  <a:extLst>
                    <a:ext uri="{9D8B030D-6E8A-4147-A177-3AD203B41FA5}">
                      <a16:colId xmlns:a16="http://schemas.microsoft.com/office/drawing/2014/main" val="3342998922"/>
                    </a:ext>
                  </a:extLst>
                </a:gridCol>
                <a:gridCol w="3164115">
                  <a:extLst>
                    <a:ext uri="{9D8B030D-6E8A-4147-A177-3AD203B41FA5}">
                      <a16:colId xmlns:a16="http://schemas.microsoft.com/office/drawing/2014/main" val="830169416"/>
                    </a:ext>
                  </a:extLst>
                </a:gridCol>
                <a:gridCol w="2598057">
                  <a:extLst>
                    <a:ext uri="{9D8B030D-6E8A-4147-A177-3AD203B41FA5}">
                      <a16:colId xmlns:a16="http://schemas.microsoft.com/office/drawing/2014/main" val="2436580996"/>
                    </a:ext>
                  </a:extLst>
                </a:gridCol>
              </a:tblGrid>
              <a:tr h="370840">
                <a:tc>
                  <a:txBody>
                    <a:bodyPr/>
                    <a:lstStyle/>
                    <a:p>
                      <a:pPr algn="ctr"/>
                      <a:endParaRPr lang="en-US" dirty="0"/>
                    </a:p>
                  </a:txBody>
                  <a:tcPr/>
                </a:tc>
                <a:tc>
                  <a:txBody>
                    <a:bodyPr/>
                    <a:lstStyle/>
                    <a:p>
                      <a:pPr algn="ctr"/>
                      <a:r>
                        <a:rPr lang="en-US" dirty="0" err="1"/>
                        <a:t>Truyền</a:t>
                      </a:r>
                      <a:r>
                        <a:rPr lang="en-US" dirty="0"/>
                        <a:t> thông song song</a:t>
                      </a:r>
                    </a:p>
                  </a:txBody>
                  <a:tcPr/>
                </a:tc>
                <a:tc>
                  <a:txBody>
                    <a:bodyPr/>
                    <a:lstStyle/>
                    <a:p>
                      <a:pPr algn="ctr"/>
                      <a:r>
                        <a:rPr lang="en-US" dirty="0" err="1"/>
                        <a:t>Truyền</a:t>
                      </a:r>
                      <a:r>
                        <a:rPr lang="en-US" dirty="0"/>
                        <a:t> thông </a:t>
                      </a:r>
                      <a:r>
                        <a:rPr lang="en-US" dirty="0" err="1"/>
                        <a:t>nối</a:t>
                      </a:r>
                      <a:r>
                        <a:rPr lang="en-US" dirty="0"/>
                        <a:t> tiếp</a:t>
                      </a:r>
                    </a:p>
                  </a:txBody>
                  <a:tcPr/>
                </a:tc>
                <a:extLst>
                  <a:ext uri="{0D108BD9-81ED-4DB2-BD59-A6C34878D82A}">
                    <a16:rowId xmlns:a16="http://schemas.microsoft.com/office/drawing/2014/main" val="1470756347"/>
                  </a:ext>
                </a:extLst>
              </a:tr>
              <a:tr h="370840">
                <a:tc>
                  <a:txBody>
                    <a:bodyPr/>
                    <a:lstStyle/>
                    <a:p>
                      <a:pPr algn="ctr"/>
                      <a:r>
                        <a:rPr lang="en-US" dirty="0" err="1"/>
                        <a:t>Thời</a:t>
                      </a:r>
                      <a:r>
                        <a:rPr lang="en-US" dirty="0"/>
                        <a:t> </a:t>
                      </a:r>
                      <a:r>
                        <a:rPr lang="en-US" dirty="0" err="1"/>
                        <a:t>gian</a:t>
                      </a:r>
                      <a:endParaRPr lang="en-US" dirty="0"/>
                    </a:p>
                  </a:txBody>
                  <a:tcPr/>
                </a:tc>
                <a:tc>
                  <a:txBody>
                    <a:bodyPr/>
                    <a:lstStyle/>
                    <a:p>
                      <a:pPr algn="ctr"/>
                      <a:r>
                        <a:rPr lang="en-US" dirty="0"/>
                        <a:t>1 </a:t>
                      </a:r>
                      <a:r>
                        <a:rPr lang="en-US" dirty="0" err="1"/>
                        <a:t>xung</a:t>
                      </a:r>
                      <a:r>
                        <a:rPr lang="en-US" dirty="0"/>
                        <a:t> clock</a:t>
                      </a:r>
                    </a:p>
                  </a:txBody>
                  <a:tcPr/>
                </a:tc>
                <a:tc>
                  <a:txBody>
                    <a:bodyPr/>
                    <a:lstStyle/>
                    <a:p>
                      <a:pPr algn="ctr"/>
                      <a:r>
                        <a:rPr lang="en-US" dirty="0"/>
                        <a:t>8*n </a:t>
                      </a:r>
                      <a:r>
                        <a:rPr lang="en-US" dirty="0" err="1"/>
                        <a:t>xung</a:t>
                      </a:r>
                      <a:r>
                        <a:rPr lang="en-US" dirty="0"/>
                        <a:t> clock</a:t>
                      </a:r>
                    </a:p>
                  </a:txBody>
                  <a:tcPr/>
                </a:tc>
                <a:extLst>
                  <a:ext uri="{0D108BD9-81ED-4DB2-BD59-A6C34878D82A}">
                    <a16:rowId xmlns:a16="http://schemas.microsoft.com/office/drawing/2014/main" val="4087822789"/>
                  </a:ext>
                </a:extLst>
              </a:tr>
              <a:tr h="370840">
                <a:tc>
                  <a:txBody>
                    <a:bodyPr/>
                    <a:lstStyle/>
                    <a:p>
                      <a:pPr algn="ctr"/>
                      <a:r>
                        <a:rPr lang="en-US" dirty="0"/>
                        <a:t>Số lượng </a:t>
                      </a:r>
                      <a:r>
                        <a:rPr lang="en-US" dirty="0" err="1"/>
                        <a:t>đường</a:t>
                      </a:r>
                      <a:r>
                        <a:rPr lang="en-US" dirty="0"/>
                        <a:t> </a:t>
                      </a:r>
                      <a:r>
                        <a:rPr lang="en-US" dirty="0" err="1"/>
                        <a:t>truyền</a:t>
                      </a:r>
                      <a:endParaRPr lang="en-US" dirty="0"/>
                    </a:p>
                  </a:txBody>
                  <a:tcPr/>
                </a:tc>
                <a:tc>
                  <a:txBody>
                    <a:bodyPr/>
                    <a:lstStyle/>
                    <a:p>
                      <a:pPr algn="ctr"/>
                      <a:r>
                        <a:rPr lang="en-US" dirty="0"/>
                        <a:t>8*n</a:t>
                      </a:r>
                    </a:p>
                  </a:txBody>
                  <a:tcPr/>
                </a:tc>
                <a:tc>
                  <a:txBody>
                    <a:bodyPr/>
                    <a:lstStyle/>
                    <a:p>
                      <a:pPr algn="ctr"/>
                      <a:r>
                        <a:rPr lang="en-US" dirty="0"/>
                        <a:t>1</a:t>
                      </a:r>
                    </a:p>
                  </a:txBody>
                  <a:tcPr/>
                </a:tc>
                <a:extLst>
                  <a:ext uri="{0D108BD9-81ED-4DB2-BD59-A6C34878D82A}">
                    <a16:rowId xmlns:a16="http://schemas.microsoft.com/office/drawing/2014/main" val="3311566712"/>
                  </a:ext>
                </a:extLst>
              </a:tr>
            </a:tbl>
          </a:graphicData>
        </a:graphic>
      </p:graphicFrame>
      <p:sp>
        <p:nvSpPr>
          <p:cNvPr id="13" name="TextBox 12">
            <a:extLst>
              <a:ext uri="{FF2B5EF4-FFF2-40B4-BE49-F238E27FC236}">
                <a16:creationId xmlns:a16="http://schemas.microsoft.com/office/drawing/2014/main" id="{EBA8AC4B-0E3D-4217-91A9-6EF4E650AEF0}"/>
              </a:ext>
            </a:extLst>
          </p:cNvPr>
          <p:cNvSpPr txBox="1"/>
          <p:nvPr/>
        </p:nvSpPr>
        <p:spPr>
          <a:xfrm>
            <a:off x="1776469" y="3749717"/>
            <a:ext cx="8161338" cy="369332"/>
          </a:xfrm>
          <a:prstGeom prst="rect">
            <a:avLst/>
          </a:prstGeom>
          <a:noFill/>
        </p:spPr>
        <p:txBody>
          <a:bodyPr wrap="square" rtlCol="0">
            <a:spAutoFit/>
          </a:bodyPr>
          <a:lstStyle/>
          <a:p>
            <a:r>
              <a:rPr lang="en-US" dirty="0" err="1"/>
              <a:t>Xét</a:t>
            </a:r>
            <a:r>
              <a:rPr lang="en-US" dirty="0"/>
              <a:t> khi </a:t>
            </a:r>
            <a:r>
              <a:rPr lang="en-US" dirty="0" err="1"/>
              <a:t>gửi</a:t>
            </a:r>
            <a:r>
              <a:rPr lang="en-US" dirty="0"/>
              <a:t> n byte dữ liệu: </a:t>
            </a:r>
          </a:p>
        </p:txBody>
      </p:sp>
    </p:spTree>
    <p:extLst>
      <p:ext uri="{BB962C8B-B14F-4D97-AF65-F5344CB8AC3E}">
        <p14:creationId xmlns:p14="http://schemas.microsoft.com/office/powerpoint/2010/main" val="35253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4</a:t>
            </a:fld>
            <a:endParaRPr lang="en-US" noProof="0" dirty="0"/>
          </a:p>
        </p:txBody>
      </p:sp>
      <p:sp>
        <p:nvSpPr>
          <p:cNvPr id="6" name="Slide Number Placeholder 2">
            <a:extLst>
              <a:ext uri="{FF2B5EF4-FFF2-40B4-BE49-F238E27FC236}">
                <a16:creationId xmlns:a16="http://schemas.microsoft.com/office/drawing/2014/main" id="{03F6BB71-23A6-4A56-962C-E6B9084C492D}"/>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4</a:t>
            </a:fld>
            <a:endParaRPr lang="en-US" dirty="0"/>
          </a:p>
        </p:txBody>
      </p:sp>
      <p:pic>
        <p:nvPicPr>
          <p:cNvPr id="8" name="Picture 7" descr="Graphical user interface&#10;&#10;Description automatically generated">
            <a:extLst>
              <a:ext uri="{FF2B5EF4-FFF2-40B4-BE49-F238E27FC236}">
                <a16:creationId xmlns:a16="http://schemas.microsoft.com/office/drawing/2014/main" id="{D74CC68F-84FE-444F-87CA-A5AB6994A12F}"/>
              </a:ext>
            </a:extLst>
          </p:cNvPr>
          <p:cNvPicPr>
            <a:picLocks noChangeAspect="1"/>
          </p:cNvPicPr>
          <p:nvPr/>
        </p:nvPicPr>
        <p:blipFill>
          <a:blip r:embed="rId2"/>
          <a:stretch>
            <a:fillRect/>
          </a:stretch>
        </p:blipFill>
        <p:spPr>
          <a:xfrm>
            <a:off x="3248025" y="1874845"/>
            <a:ext cx="5695950" cy="1905000"/>
          </a:xfrm>
          <a:prstGeom prst="rect">
            <a:avLst/>
          </a:prstGeom>
          <a:solidFill>
            <a:schemeClr val="bg1"/>
          </a:solidFill>
        </p:spPr>
      </p:pic>
      <p:sp>
        <p:nvSpPr>
          <p:cNvPr id="9" name="Rectangle 8">
            <a:extLst>
              <a:ext uri="{FF2B5EF4-FFF2-40B4-BE49-F238E27FC236}">
                <a16:creationId xmlns:a16="http://schemas.microsoft.com/office/drawing/2014/main" id="{4044C91B-935C-41F2-B45B-02B12EAF411D}"/>
              </a:ext>
            </a:extLst>
          </p:cNvPr>
          <p:cNvSpPr/>
          <p:nvPr/>
        </p:nvSpPr>
        <p:spPr>
          <a:xfrm>
            <a:off x="2393269" y="4083093"/>
            <a:ext cx="7405461" cy="646331"/>
          </a:xfrm>
          <a:prstGeom prst="rect">
            <a:avLst/>
          </a:prstGeom>
        </p:spPr>
        <p:txBody>
          <a:bodyPr wrap="square">
            <a:spAutoFit/>
          </a:bodyPr>
          <a:lstStyle/>
          <a:p>
            <a:pPr algn="ctr"/>
            <a:r>
              <a:rPr lang="vi-VN" dirty="0"/>
              <a:t> Kênh truyền nối tiếp</a:t>
            </a:r>
            <a:r>
              <a:rPr lang="en-US" dirty="0"/>
              <a:t> </a:t>
            </a:r>
            <a:r>
              <a:rPr lang="en-US" dirty="0">
                <a:latin typeface="Arial" panose="020B0604020202020204" pitchFamily="34" charset="0"/>
                <a:cs typeface="Arial" panose="020B0604020202020204" pitchFamily="34" charset="0"/>
              </a:rPr>
              <a:t>đơn công</a:t>
            </a:r>
            <a:r>
              <a:rPr lang="vi-VN" dirty="0">
                <a:latin typeface="Arial" panose="020B0604020202020204" pitchFamily="34" charset="0"/>
                <a:cs typeface="Arial" panose="020B0604020202020204" pitchFamily="34" charset="0"/>
              </a:rPr>
              <a:t> </a:t>
            </a:r>
            <a:r>
              <a:rPr lang="en-US" dirty="0"/>
              <a:t>(</a:t>
            </a:r>
            <a:r>
              <a:rPr lang="vi-VN" dirty="0"/>
              <a:t>simplex</a:t>
            </a:r>
            <a:r>
              <a:rPr lang="en-US" dirty="0"/>
              <a:t>)</a:t>
            </a:r>
            <a:r>
              <a:rPr lang="vi-VN" dirty="0"/>
              <a:t> chỉ truyền được theo một hướng duy nhất trên một đường truyền xác định.</a:t>
            </a:r>
            <a:endParaRPr lang="en-US" dirty="0"/>
          </a:p>
        </p:txBody>
      </p:sp>
      <p:sp>
        <p:nvSpPr>
          <p:cNvPr id="10" name="Title 1">
            <a:extLst>
              <a:ext uri="{FF2B5EF4-FFF2-40B4-BE49-F238E27FC236}">
                <a16:creationId xmlns:a16="http://schemas.microsoft.com/office/drawing/2014/main" id="{0AB540B6-798F-45F7-B696-B12A5D78CC5E}"/>
              </a:ext>
            </a:extLst>
          </p:cNvPr>
          <p:cNvSpPr txBox="1">
            <a:spLocks/>
          </p:cNvSpPr>
          <p:nvPr/>
        </p:nvSpPr>
        <p:spPr>
          <a:xfrm>
            <a:off x="488950" y="389735"/>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cs typeface="Arial" panose="020B0604020202020204" pitchFamily="34" charset="0"/>
              </a:rPr>
              <a:t>Truyền</a:t>
            </a:r>
            <a:r>
              <a:rPr lang="en-US" b="1" dirty="0">
                <a:solidFill>
                  <a:schemeClr val="accent5"/>
                </a:solidFill>
                <a:latin typeface="Trebuchet MS" panose="020B0603020202020204" pitchFamily="34" charset="0"/>
                <a:cs typeface="Arial" panose="020B0604020202020204" pitchFamily="34" charset="0"/>
              </a:rPr>
              <a:t> đơn công</a:t>
            </a:r>
          </a:p>
        </p:txBody>
      </p:sp>
    </p:spTree>
    <p:extLst>
      <p:ext uri="{BB962C8B-B14F-4D97-AF65-F5344CB8AC3E}">
        <p14:creationId xmlns:p14="http://schemas.microsoft.com/office/powerpoint/2010/main" val="39669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5</a:t>
            </a:fld>
            <a:endParaRPr lang="en-US" noProof="0" dirty="0"/>
          </a:p>
        </p:txBody>
      </p:sp>
      <p:sp>
        <p:nvSpPr>
          <p:cNvPr id="6" name="Slide Number Placeholder 2">
            <a:extLst>
              <a:ext uri="{FF2B5EF4-FFF2-40B4-BE49-F238E27FC236}">
                <a16:creationId xmlns:a16="http://schemas.microsoft.com/office/drawing/2014/main" id="{CB3816C0-202A-4FE6-886E-70E9AE9D60E6}"/>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5</a:t>
            </a:fld>
            <a:endParaRPr lang="en-US" dirty="0"/>
          </a:p>
        </p:txBody>
      </p:sp>
      <p:sp>
        <p:nvSpPr>
          <p:cNvPr id="8" name="Rectangle 7">
            <a:extLst>
              <a:ext uri="{FF2B5EF4-FFF2-40B4-BE49-F238E27FC236}">
                <a16:creationId xmlns:a16="http://schemas.microsoft.com/office/drawing/2014/main" id="{4EEB5F48-435B-4B74-A2D9-592602DD9195}"/>
              </a:ext>
            </a:extLst>
          </p:cNvPr>
          <p:cNvSpPr/>
          <p:nvPr/>
        </p:nvSpPr>
        <p:spPr>
          <a:xfrm>
            <a:off x="1743318" y="3843465"/>
            <a:ext cx="8705364" cy="923330"/>
          </a:xfrm>
          <a:prstGeom prst="rect">
            <a:avLst/>
          </a:prstGeom>
        </p:spPr>
        <p:txBody>
          <a:bodyPr wrap="square">
            <a:spAutoFit/>
          </a:bodyPr>
          <a:lstStyle/>
          <a:p>
            <a:pPr algn="ctr"/>
            <a:r>
              <a:rPr lang="vi-VN" dirty="0"/>
              <a:t>Kênh truyền nối tiếp half –</a:t>
            </a:r>
            <a:r>
              <a:rPr lang="en-US" dirty="0"/>
              <a:t> </a:t>
            </a:r>
            <a:r>
              <a:rPr lang="vi-VN" dirty="0"/>
              <a:t>duplex chỉ có một trường truyền nhưng dữ liệu có thể truyền theo 2 hướng, tuy nhiên trong một lúc, dữ liệu chỉ đi được theo 1 hướng.</a:t>
            </a:r>
            <a:endParaRPr lang="en-US" dirty="0"/>
          </a:p>
          <a:p>
            <a:pPr algn="ctr"/>
            <a:endParaRPr lang="en-US" dirty="0"/>
          </a:p>
        </p:txBody>
      </p:sp>
      <p:pic>
        <p:nvPicPr>
          <p:cNvPr id="9" name="Picture 8">
            <a:extLst>
              <a:ext uri="{FF2B5EF4-FFF2-40B4-BE49-F238E27FC236}">
                <a16:creationId xmlns:a16="http://schemas.microsoft.com/office/drawing/2014/main" id="{ED9E9F81-A0B9-46C3-AFC4-841ADFF3DBB7}"/>
              </a:ext>
            </a:extLst>
          </p:cNvPr>
          <p:cNvPicPr>
            <a:picLocks noChangeAspect="1"/>
          </p:cNvPicPr>
          <p:nvPr/>
        </p:nvPicPr>
        <p:blipFill>
          <a:blip r:embed="rId2"/>
          <a:stretch>
            <a:fillRect/>
          </a:stretch>
        </p:blipFill>
        <p:spPr>
          <a:xfrm>
            <a:off x="3248025" y="1790671"/>
            <a:ext cx="5695950" cy="1905000"/>
          </a:xfrm>
          <a:prstGeom prst="rect">
            <a:avLst/>
          </a:prstGeom>
          <a:solidFill>
            <a:schemeClr val="bg1"/>
          </a:solidFill>
        </p:spPr>
      </p:pic>
      <p:sp>
        <p:nvSpPr>
          <p:cNvPr id="10" name="Title 1">
            <a:extLst>
              <a:ext uri="{FF2B5EF4-FFF2-40B4-BE49-F238E27FC236}">
                <a16:creationId xmlns:a16="http://schemas.microsoft.com/office/drawing/2014/main" id="{59250409-E262-4B85-96DE-CDDE3066559D}"/>
              </a:ext>
            </a:extLst>
          </p:cNvPr>
          <p:cNvSpPr txBox="1">
            <a:spLocks/>
          </p:cNvSpPr>
          <p:nvPr/>
        </p:nvSpPr>
        <p:spPr>
          <a:xfrm>
            <a:off x="488950" y="389735"/>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cs typeface="Arial" panose="020B0604020202020204" pitchFamily="34" charset="0"/>
              </a:rPr>
              <a:t>Truyền</a:t>
            </a:r>
            <a:r>
              <a:rPr lang="en-US" b="1" dirty="0">
                <a:solidFill>
                  <a:schemeClr val="accent5"/>
                </a:solidFill>
                <a:latin typeface="Trebuchet MS" panose="020B0603020202020204" pitchFamily="34" charset="0"/>
                <a:cs typeface="Arial" panose="020B0604020202020204" pitchFamily="34" charset="0"/>
              </a:rPr>
              <a:t> </a:t>
            </a:r>
            <a:r>
              <a:rPr lang="en-US" b="1" dirty="0" err="1">
                <a:solidFill>
                  <a:schemeClr val="accent5"/>
                </a:solidFill>
                <a:latin typeface="Trebuchet MS" panose="020B0603020202020204" pitchFamily="34" charset="0"/>
                <a:cs typeface="Arial" panose="020B0604020202020204" pitchFamily="34" charset="0"/>
              </a:rPr>
              <a:t>bán</a:t>
            </a:r>
            <a:r>
              <a:rPr lang="en-US" b="1" dirty="0">
                <a:solidFill>
                  <a:schemeClr val="accent5"/>
                </a:solidFill>
                <a:latin typeface="Trebuchet MS" panose="020B0603020202020204" pitchFamily="34" charset="0"/>
                <a:cs typeface="Arial" panose="020B0604020202020204" pitchFamily="34" charset="0"/>
              </a:rPr>
              <a:t> công</a:t>
            </a:r>
          </a:p>
        </p:txBody>
      </p:sp>
    </p:spTree>
    <p:extLst>
      <p:ext uri="{BB962C8B-B14F-4D97-AF65-F5344CB8AC3E}">
        <p14:creationId xmlns:p14="http://schemas.microsoft.com/office/powerpoint/2010/main" val="185134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6</a:t>
            </a:fld>
            <a:endParaRPr lang="en-US" noProof="0" dirty="0"/>
          </a:p>
        </p:txBody>
      </p:sp>
      <p:sp>
        <p:nvSpPr>
          <p:cNvPr id="4" name="Title 1">
            <a:extLst>
              <a:ext uri="{FF2B5EF4-FFF2-40B4-BE49-F238E27FC236}">
                <a16:creationId xmlns:a16="http://schemas.microsoft.com/office/drawing/2014/main" id="{7AF19F86-F8F1-420F-ACB7-D458921DBCC8}"/>
              </a:ext>
            </a:extLst>
          </p:cNvPr>
          <p:cNvSpPr txBox="1">
            <a:spLocks/>
          </p:cNvSpPr>
          <p:nvPr/>
        </p:nvSpPr>
        <p:spPr>
          <a:xfrm>
            <a:off x="488950" y="369240"/>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rPr>
              <a:t>Truyền</a:t>
            </a:r>
            <a:r>
              <a:rPr lang="en-US" b="1" dirty="0">
                <a:solidFill>
                  <a:schemeClr val="accent5"/>
                </a:solidFill>
                <a:latin typeface="Trebuchet MS" panose="020B0603020202020204" pitchFamily="34" charset="0"/>
              </a:rPr>
              <a:t> song công</a:t>
            </a:r>
          </a:p>
        </p:txBody>
      </p:sp>
      <p:sp>
        <p:nvSpPr>
          <p:cNvPr id="6" name="Slide Number Placeholder 2">
            <a:extLst>
              <a:ext uri="{FF2B5EF4-FFF2-40B4-BE49-F238E27FC236}">
                <a16:creationId xmlns:a16="http://schemas.microsoft.com/office/drawing/2014/main" id="{C887C5F4-0DDD-4157-BB9B-16A15F1DC0DD}"/>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6</a:t>
            </a:fld>
            <a:endParaRPr lang="en-US" dirty="0"/>
          </a:p>
        </p:txBody>
      </p:sp>
      <p:sp>
        <p:nvSpPr>
          <p:cNvPr id="8" name="Rectangle 7">
            <a:extLst>
              <a:ext uri="{FF2B5EF4-FFF2-40B4-BE49-F238E27FC236}">
                <a16:creationId xmlns:a16="http://schemas.microsoft.com/office/drawing/2014/main" id="{CD0EAB8F-A4BA-49BE-B77C-4C27ECB2B34C}"/>
              </a:ext>
            </a:extLst>
          </p:cNvPr>
          <p:cNvSpPr/>
          <p:nvPr/>
        </p:nvSpPr>
        <p:spPr>
          <a:xfrm>
            <a:off x="1838259" y="4182085"/>
            <a:ext cx="8515481" cy="646331"/>
          </a:xfrm>
          <a:prstGeom prst="rect">
            <a:avLst/>
          </a:prstGeom>
        </p:spPr>
        <p:txBody>
          <a:bodyPr wrap="square">
            <a:spAutoFit/>
          </a:bodyPr>
          <a:lstStyle/>
          <a:p>
            <a:pPr algn="ctr"/>
            <a:r>
              <a:rPr lang="vi-VN" dirty="0"/>
              <a:t>Kênh truyền nối tiếp full – duplex có 2 đường truyền dữ liệu riêng biệt, một đường truyền và một đường nhận, cho phép dữ liệu truyền nhận theo 2 hướng cùng lúc.</a:t>
            </a:r>
            <a:endParaRPr lang="en-US" dirty="0"/>
          </a:p>
        </p:txBody>
      </p:sp>
      <p:pic>
        <p:nvPicPr>
          <p:cNvPr id="3" name="Picture 2" descr="Graphical user interface&#10;&#10;Description automatically generated">
            <a:extLst>
              <a:ext uri="{FF2B5EF4-FFF2-40B4-BE49-F238E27FC236}">
                <a16:creationId xmlns:a16="http://schemas.microsoft.com/office/drawing/2014/main" id="{7CC53EEA-DB52-4D01-8902-E76F31ACD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25" y="1976385"/>
            <a:ext cx="5695950" cy="1905000"/>
          </a:xfrm>
          <a:prstGeom prst="rect">
            <a:avLst/>
          </a:prstGeom>
        </p:spPr>
      </p:pic>
    </p:spTree>
    <p:extLst>
      <p:ext uri="{BB962C8B-B14F-4D97-AF65-F5344CB8AC3E}">
        <p14:creationId xmlns:p14="http://schemas.microsoft.com/office/powerpoint/2010/main" val="174389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7</a:t>
            </a:fld>
            <a:endParaRPr lang="en-US" noProof="0" dirty="0"/>
          </a:p>
        </p:txBody>
      </p:sp>
      <p:sp>
        <p:nvSpPr>
          <p:cNvPr id="4" name="Title 3">
            <a:extLst>
              <a:ext uri="{FF2B5EF4-FFF2-40B4-BE49-F238E27FC236}">
                <a16:creationId xmlns:a16="http://schemas.microsoft.com/office/drawing/2014/main" id="{39FC3E8D-CF7E-4CF9-B5DC-9614C4E0D3D5}"/>
              </a:ext>
            </a:extLst>
          </p:cNvPr>
          <p:cNvSpPr txBox="1">
            <a:spLocks/>
          </p:cNvSpPr>
          <p:nvPr/>
        </p:nvSpPr>
        <p:spPr>
          <a:xfrm>
            <a:off x="2295401" y="3429000"/>
            <a:ext cx="8677399" cy="859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Trebuchet MS" panose="020B0603020202020204" pitchFamily="34" charset="0"/>
              </a:rPr>
              <a:t>II. </a:t>
            </a:r>
            <a:r>
              <a:rPr lang="en-US" sz="5400" b="1" dirty="0" err="1">
                <a:latin typeface="Trebuchet MS" panose="020B0603020202020204" pitchFamily="34" charset="0"/>
              </a:rPr>
              <a:t>Truyền</a:t>
            </a:r>
            <a:r>
              <a:rPr lang="en-US" sz="5400" b="1" dirty="0">
                <a:latin typeface="Trebuchet MS" panose="020B0603020202020204" pitchFamily="34" charset="0"/>
              </a:rPr>
              <a:t> thông đồng </a:t>
            </a:r>
            <a:r>
              <a:rPr lang="en-US" sz="5400" b="1" dirty="0" err="1">
                <a:latin typeface="Trebuchet MS" panose="020B0603020202020204" pitchFamily="34" charset="0"/>
              </a:rPr>
              <a:t>bộ</a:t>
            </a:r>
            <a:r>
              <a:rPr lang="en-US" sz="5400" b="1" dirty="0">
                <a:latin typeface="Trebuchet MS" panose="020B0603020202020204" pitchFamily="34" charset="0"/>
              </a:rPr>
              <a:t> và </a:t>
            </a:r>
            <a:r>
              <a:rPr lang="en-US" sz="5400" b="1" dirty="0" err="1">
                <a:latin typeface="Trebuchet MS" panose="020B0603020202020204" pitchFamily="34" charset="0"/>
              </a:rPr>
              <a:t>bất</a:t>
            </a:r>
            <a:r>
              <a:rPr lang="en-US" sz="5400" b="1" dirty="0">
                <a:latin typeface="Trebuchet MS" panose="020B0603020202020204" pitchFamily="34" charset="0"/>
              </a:rPr>
              <a:t> đồng </a:t>
            </a:r>
            <a:r>
              <a:rPr lang="en-US" sz="5400" b="1" dirty="0" err="1">
                <a:latin typeface="Trebuchet MS" panose="020B0603020202020204" pitchFamily="34" charset="0"/>
              </a:rPr>
              <a:t>bộ</a:t>
            </a:r>
            <a:endParaRPr lang="en-US" sz="5400" b="1" dirty="0">
              <a:latin typeface="Trebuchet MS" panose="020B0603020202020204" pitchFamily="34" charset="0"/>
            </a:endParaRPr>
          </a:p>
        </p:txBody>
      </p:sp>
      <p:sp>
        <p:nvSpPr>
          <p:cNvPr id="6" name="Slide Number Placeholder 1">
            <a:extLst>
              <a:ext uri="{FF2B5EF4-FFF2-40B4-BE49-F238E27FC236}">
                <a16:creationId xmlns:a16="http://schemas.microsoft.com/office/drawing/2014/main" id="{81185708-AACD-4342-9505-8434B9B596E1}"/>
              </a:ext>
            </a:extLst>
          </p:cNvPr>
          <p:cNvSpPr txBox="1">
            <a:spLocks/>
          </p:cNvSpPr>
          <p:nvPr/>
        </p:nvSpPr>
        <p:spPr>
          <a:xfrm>
            <a:off x="12994861" y="4998820"/>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01256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8</a:t>
            </a:fld>
            <a:endParaRPr lang="en-US" noProof="0" dirty="0"/>
          </a:p>
        </p:txBody>
      </p:sp>
      <p:sp>
        <p:nvSpPr>
          <p:cNvPr id="4" name="Title 3">
            <a:extLst>
              <a:ext uri="{FF2B5EF4-FFF2-40B4-BE49-F238E27FC236}">
                <a16:creationId xmlns:a16="http://schemas.microsoft.com/office/drawing/2014/main" id="{C7FE98F8-C932-4CB8-A5AB-FD4B64162F80}"/>
              </a:ext>
            </a:extLst>
          </p:cNvPr>
          <p:cNvSpPr txBox="1">
            <a:spLocks/>
          </p:cNvSpPr>
          <p:nvPr/>
        </p:nvSpPr>
        <p:spPr>
          <a:xfrm>
            <a:off x="488950" y="481803"/>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rPr>
              <a:t>Truyền</a:t>
            </a:r>
            <a:r>
              <a:rPr lang="en-US" b="1" dirty="0">
                <a:solidFill>
                  <a:schemeClr val="accent5"/>
                </a:solidFill>
                <a:latin typeface="Trebuchet MS" panose="020B0603020202020204" pitchFamily="34" charset="0"/>
              </a:rPr>
              <a:t> thông đồng </a:t>
            </a:r>
            <a:r>
              <a:rPr lang="en-US" b="1" dirty="0" err="1">
                <a:solidFill>
                  <a:schemeClr val="accent5"/>
                </a:solidFill>
                <a:latin typeface="Trebuchet MS" panose="020B0603020202020204" pitchFamily="34" charset="0"/>
              </a:rPr>
              <a:t>bộ</a:t>
            </a:r>
            <a:r>
              <a:rPr lang="en-US" b="1" dirty="0">
                <a:solidFill>
                  <a:schemeClr val="accent5"/>
                </a:solidFill>
                <a:latin typeface="Trebuchet MS" panose="020B0603020202020204" pitchFamily="34" charset="0"/>
              </a:rPr>
              <a:t> và </a:t>
            </a:r>
            <a:r>
              <a:rPr lang="en-US" b="1" dirty="0" err="1">
                <a:solidFill>
                  <a:schemeClr val="accent5"/>
                </a:solidFill>
                <a:latin typeface="Trebuchet MS" panose="020B0603020202020204" pitchFamily="34" charset="0"/>
              </a:rPr>
              <a:t>bất</a:t>
            </a:r>
            <a:r>
              <a:rPr lang="en-US" b="1" dirty="0">
                <a:solidFill>
                  <a:schemeClr val="accent5"/>
                </a:solidFill>
                <a:latin typeface="Trebuchet MS" panose="020B0603020202020204" pitchFamily="34" charset="0"/>
              </a:rPr>
              <a:t> đồng </a:t>
            </a:r>
            <a:r>
              <a:rPr lang="en-US" b="1" dirty="0" err="1">
                <a:solidFill>
                  <a:schemeClr val="accent5"/>
                </a:solidFill>
                <a:latin typeface="Trebuchet MS" panose="020B0603020202020204" pitchFamily="34" charset="0"/>
              </a:rPr>
              <a:t>bộ</a:t>
            </a:r>
            <a:endParaRPr lang="en-US" b="1" dirty="0">
              <a:solidFill>
                <a:schemeClr val="accent5"/>
              </a:solidFill>
              <a:latin typeface="Trebuchet MS" panose="020B0603020202020204" pitchFamily="34" charset="0"/>
            </a:endParaRPr>
          </a:p>
        </p:txBody>
      </p:sp>
      <p:sp>
        <p:nvSpPr>
          <p:cNvPr id="6" name="Slide Number Placeholder 1">
            <a:extLst>
              <a:ext uri="{FF2B5EF4-FFF2-40B4-BE49-F238E27FC236}">
                <a16:creationId xmlns:a16="http://schemas.microsoft.com/office/drawing/2014/main" id="{AACF553D-BCD0-4EFE-AFF4-8AE47FF96E57}"/>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8</a:t>
            </a:fld>
            <a:endParaRPr lang="en-US" dirty="0"/>
          </a:p>
        </p:txBody>
      </p:sp>
      <p:sp>
        <p:nvSpPr>
          <p:cNvPr id="8" name="TextBox 7">
            <a:extLst>
              <a:ext uri="{FF2B5EF4-FFF2-40B4-BE49-F238E27FC236}">
                <a16:creationId xmlns:a16="http://schemas.microsoft.com/office/drawing/2014/main" id="{6AD0CB70-2AD8-4EDD-B28C-6C575DA472B8}"/>
              </a:ext>
            </a:extLst>
          </p:cNvPr>
          <p:cNvSpPr txBox="1"/>
          <p:nvPr/>
        </p:nvSpPr>
        <p:spPr>
          <a:xfrm>
            <a:off x="3232676" y="1630363"/>
            <a:ext cx="7157884" cy="369332"/>
          </a:xfrm>
          <a:prstGeom prst="rect">
            <a:avLst/>
          </a:prstGeom>
          <a:noFill/>
        </p:spPr>
        <p:txBody>
          <a:bodyPr wrap="square" rtlCol="0">
            <a:spAutoFit/>
          </a:bodyPr>
          <a:lstStyle/>
          <a:p>
            <a:pPr algn="ctr"/>
            <a:r>
              <a:rPr lang="en-US" dirty="0"/>
              <a:t>So </a:t>
            </a:r>
            <a:r>
              <a:rPr lang="en-US" dirty="0" err="1"/>
              <a:t>sánh</a:t>
            </a:r>
            <a:r>
              <a:rPr lang="en-US" dirty="0"/>
              <a:t> </a:t>
            </a:r>
            <a:r>
              <a:rPr lang="en-US" dirty="0" err="1"/>
              <a:t>xung</a:t>
            </a:r>
            <a:r>
              <a:rPr lang="en-US" dirty="0"/>
              <a:t> clock của </a:t>
            </a:r>
            <a:r>
              <a:rPr lang="en-US" dirty="0" err="1"/>
              <a:t>thiết</a:t>
            </a:r>
            <a:r>
              <a:rPr lang="en-US" dirty="0"/>
              <a:t> bị </a:t>
            </a:r>
            <a:r>
              <a:rPr lang="en-US" dirty="0" err="1"/>
              <a:t>truyền</a:t>
            </a:r>
            <a:r>
              <a:rPr lang="en-US" dirty="0"/>
              <a:t> và </a:t>
            </a:r>
            <a:r>
              <a:rPr lang="en-US" dirty="0" err="1"/>
              <a:t>thiết</a:t>
            </a:r>
            <a:r>
              <a:rPr lang="en-US" dirty="0"/>
              <a:t> bị </a:t>
            </a:r>
            <a:r>
              <a:rPr lang="en-US" dirty="0" err="1"/>
              <a:t>nhận</a:t>
            </a:r>
            <a:r>
              <a:rPr lang="en-US" dirty="0"/>
              <a:t> thông tin</a:t>
            </a:r>
          </a:p>
        </p:txBody>
      </p:sp>
      <p:pic>
        <p:nvPicPr>
          <p:cNvPr id="9" name="Picture 8" descr="A picture containing clock&#10;&#10;Description automatically generated">
            <a:extLst>
              <a:ext uri="{FF2B5EF4-FFF2-40B4-BE49-F238E27FC236}">
                <a16:creationId xmlns:a16="http://schemas.microsoft.com/office/drawing/2014/main" id="{C0813727-5DDD-4D6F-AC5D-5513ADA97DE1}"/>
              </a:ext>
            </a:extLst>
          </p:cNvPr>
          <p:cNvPicPr>
            <a:picLocks noChangeAspect="1"/>
          </p:cNvPicPr>
          <p:nvPr/>
        </p:nvPicPr>
        <p:blipFill>
          <a:blip r:embed="rId3"/>
          <a:stretch>
            <a:fillRect/>
          </a:stretch>
        </p:blipFill>
        <p:spPr>
          <a:xfrm>
            <a:off x="6374626" y="2241183"/>
            <a:ext cx="873984" cy="873984"/>
          </a:xfrm>
          <a:prstGeom prst="rect">
            <a:avLst/>
          </a:prstGeom>
          <a:noFill/>
        </p:spPr>
      </p:pic>
      <p:cxnSp>
        <p:nvCxnSpPr>
          <p:cNvPr id="10" name="Straight Arrow Connector 9">
            <a:extLst>
              <a:ext uri="{FF2B5EF4-FFF2-40B4-BE49-F238E27FC236}">
                <a16:creationId xmlns:a16="http://schemas.microsoft.com/office/drawing/2014/main" id="{8F69EF9C-9F63-45D3-A2D7-C44FCCFDF292}"/>
              </a:ext>
            </a:extLst>
          </p:cNvPr>
          <p:cNvCxnSpPr/>
          <p:nvPr/>
        </p:nvCxnSpPr>
        <p:spPr>
          <a:xfrm flipH="1">
            <a:off x="4398385" y="3115167"/>
            <a:ext cx="1976241" cy="632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BEB0346-9F73-40FC-BA09-9B7007CD9A67}"/>
              </a:ext>
            </a:extLst>
          </p:cNvPr>
          <p:cNvCxnSpPr>
            <a:cxnSpLocks/>
            <a:endCxn id="15" idx="0"/>
          </p:cNvCxnSpPr>
          <p:nvPr/>
        </p:nvCxnSpPr>
        <p:spPr>
          <a:xfrm>
            <a:off x="7248610" y="3093491"/>
            <a:ext cx="1731562" cy="70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F5CC815-1E7C-4A9C-856A-E71C0B94856B}"/>
              </a:ext>
            </a:extLst>
          </p:cNvPr>
          <p:cNvCxnSpPr/>
          <p:nvPr/>
        </p:nvCxnSpPr>
        <p:spPr>
          <a:xfrm>
            <a:off x="4398385" y="4216992"/>
            <a:ext cx="0"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F29DC11-140E-4D5F-92B3-3B807D62369B}"/>
              </a:ext>
            </a:extLst>
          </p:cNvPr>
          <p:cNvCxnSpPr/>
          <p:nvPr/>
        </p:nvCxnSpPr>
        <p:spPr>
          <a:xfrm>
            <a:off x="8980172" y="4216991"/>
            <a:ext cx="0"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B753D5-97C3-4241-B130-B1E62C460D07}"/>
              </a:ext>
            </a:extLst>
          </p:cNvPr>
          <p:cNvSpPr txBox="1"/>
          <p:nvPr/>
        </p:nvSpPr>
        <p:spPr>
          <a:xfrm>
            <a:off x="3676932" y="3812223"/>
            <a:ext cx="1417721" cy="369332"/>
          </a:xfrm>
          <a:prstGeom prst="rect">
            <a:avLst/>
          </a:prstGeom>
          <a:noFill/>
        </p:spPr>
        <p:txBody>
          <a:bodyPr wrap="square" rtlCol="0">
            <a:spAutoFit/>
          </a:bodyPr>
          <a:lstStyle/>
          <a:p>
            <a:pPr algn="ctr"/>
            <a:r>
              <a:rPr lang="en-US" dirty="0"/>
              <a:t>Giống nhau</a:t>
            </a:r>
          </a:p>
        </p:txBody>
      </p:sp>
      <p:sp>
        <p:nvSpPr>
          <p:cNvPr id="15" name="TextBox 14">
            <a:extLst>
              <a:ext uri="{FF2B5EF4-FFF2-40B4-BE49-F238E27FC236}">
                <a16:creationId xmlns:a16="http://schemas.microsoft.com/office/drawing/2014/main" id="{21C63EAE-FB1F-4557-8A68-097E4EC153A2}"/>
              </a:ext>
            </a:extLst>
          </p:cNvPr>
          <p:cNvSpPr txBox="1"/>
          <p:nvPr/>
        </p:nvSpPr>
        <p:spPr>
          <a:xfrm>
            <a:off x="8271311" y="3802852"/>
            <a:ext cx="1417721" cy="369332"/>
          </a:xfrm>
          <a:prstGeom prst="rect">
            <a:avLst/>
          </a:prstGeom>
          <a:noFill/>
        </p:spPr>
        <p:txBody>
          <a:bodyPr wrap="square" rtlCol="0">
            <a:spAutoFit/>
          </a:bodyPr>
          <a:lstStyle/>
          <a:p>
            <a:pPr algn="ctr"/>
            <a:r>
              <a:rPr lang="en-US" dirty="0"/>
              <a:t>Khác nhau</a:t>
            </a:r>
          </a:p>
        </p:txBody>
      </p:sp>
      <p:sp>
        <p:nvSpPr>
          <p:cNvPr id="16" name="TextBox 15">
            <a:extLst>
              <a:ext uri="{FF2B5EF4-FFF2-40B4-BE49-F238E27FC236}">
                <a16:creationId xmlns:a16="http://schemas.microsoft.com/office/drawing/2014/main" id="{C7825918-6BD2-47F6-B855-26F78CA3DEA3}"/>
              </a:ext>
            </a:extLst>
          </p:cNvPr>
          <p:cNvSpPr txBox="1"/>
          <p:nvPr/>
        </p:nvSpPr>
        <p:spPr>
          <a:xfrm>
            <a:off x="3482203" y="5258366"/>
            <a:ext cx="1900098" cy="646331"/>
          </a:xfrm>
          <a:prstGeom prst="rect">
            <a:avLst/>
          </a:prstGeom>
          <a:noFill/>
        </p:spPr>
        <p:txBody>
          <a:bodyPr wrap="square" rtlCol="0">
            <a:spAutoFit/>
          </a:bodyPr>
          <a:lstStyle/>
          <a:p>
            <a:pPr algn="ctr"/>
            <a:r>
              <a:rPr lang="en-US" dirty="0"/>
              <a:t>Đồng </a:t>
            </a:r>
            <a:r>
              <a:rPr lang="en-US" dirty="0" err="1"/>
              <a:t>bộ</a:t>
            </a:r>
            <a:endParaRPr lang="en-US" dirty="0"/>
          </a:p>
          <a:p>
            <a:pPr algn="ctr"/>
            <a:r>
              <a:rPr lang="en-US" dirty="0"/>
              <a:t>(Synchronous)</a:t>
            </a:r>
          </a:p>
        </p:txBody>
      </p:sp>
      <p:sp>
        <p:nvSpPr>
          <p:cNvPr id="17" name="TextBox 16">
            <a:extLst>
              <a:ext uri="{FF2B5EF4-FFF2-40B4-BE49-F238E27FC236}">
                <a16:creationId xmlns:a16="http://schemas.microsoft.com/office/drawing/2014/main" id="{83C95796-2E72-4BCC-B2ED-B2CB49150277}"/>
              </a:ext>
            </a:extLst>
          </p:cNvPr>
          <p:cNvSpPr txBox="1"/>
          <p:nvPr/>
        </p:nvSpPr>
        <p:spPr>
          <a:xfrm>
            <a:off x="8030125" y="5258366"/>
            <a:ext cx="1900092" cy="646331"/>
          </a:xfrm>
          <a:prstGeom prst="rect">
            <a:avLst/>
          </a:prstGeom>
          <a:noFill/>
        </p:spPr>
        <p:txBody>
          <a:bodyPr wrap="square" rtlCol="0">
            <a:spAutoFit/>
          </a:bodyPr>
          <a:lstStyle/>
          <a:p>
            <a:pPr algn="ctr"/>
            <a:r>
              <a:rPr lang="en-US" dirty="0" err="1"/>
              <a:t>Bất</a:t>
            </a:r>
            <a:r>
              <a:rPr lang="en-US" dirty="0"/>
              <a:t> đồng </a:t>
            </a:r>
            <a:r>
              <a:rPr lang="en-US" dirty="0" err="1"/>
              <a:t>bộ</a:t>
            </a:r>
            <a:endParaRPr lang="en-US" dirty="0"/>
          </a:p>
          <a:p>
            <a:pPr algn="ctr"/>
            <a:r>
              <a:rPr lang="en-US" dirty="0"/>
              <a:t>(Asynchronous)</a:t>
            </a:r>
          </a:p>
        </p:txBody>
      </p:sp>
    </p:spTree>
    <p:extLst>
      <p:ext uri="{BB962C8B-B14F-4D97-AF65-F5344CB8AC3E}">
        <p14:creationId xmlns:p14="http://schemas.microsoft.com/office/powerpoint/2010/main" val="8002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anim calcmode="lin" valueType="num">
                                      <p:cBhvr>
                                        <p:cTn id="39" dur="500" fill="hold"/>
                                        <p:tgtEl>
                                          <p:spTgt spid="13"/>
                                        </p:tgtEl>
                                        <p:attrNameLst>
                                          <p:attrName>ppt_x</p:attrName>
                                        </p:attrNameLst>
                                      </p:cBhvr>
                                      <p:tavLst>
                                        <p:tav tm="0">
                                          <p:val>
                                            <p:strVal val="#ppt_x"/>
                                          </p:val>
                                        </p:tav>
                                        <p:tav tm="100000">
                                          <p:val>
                                            <p:strVal val="#ppt_x"/>
                                          </p:val>
                                        </p:tav>
                                      </p:tavLst>
                                    </p:anim>
                                    <p:anim calcmode="lin" valueType="num">
                                      <p:cBhvr>
                                        <p:cTn id="4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9</a:t>
            </a:fld>
            <a:endParaRPr lang="en-US" noProof="0" dirty="0"/>
          </a:p>
        </p:txBody>
      </p:sp>
      <p:sp>
        <p:nvSpPr>
          <p:cNvPr id="4" name="Title 1">
            <a:extLst>
              <a:ext uri="{FF2B5EF4-FFF2-40B4-BE49-F238E27FC236}">
                <a16:creationId xmlns:a16="http://schemas.microsoft.com/office/drawing/2014/main" id="{AF318CDB-D6FE-4E41-9840-C16995352168}"/>
              </a:ext>
            </a:extLst>
          </p:cNvPr>
          <p:cNvSpPr txBox="1">
            <a:spLocks/>
          </p:cNvSpPr>
          <p:nvPr/>
        </p:nvSpPr>
        <p:spPr>
          <a:xfrm>
            <a:off x="2205228" y="2753139"/>
            <a:ext cx="7781544" cy="85905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Trebuchet MS" panose="020B0603020202020204" pitchFamily="34" charset="0"/>
              </a:rPr>
              <a:t>III. Giao tiếp UART</a:t>
            </a:r>
          </a:p>
        </p:txBody>
      </p:sp>
      <p:sp>
        <p:nvSpPr>
          <p:cNvPr id="6" name="Slide Number Placeholder 3">
            <a:extLst>
              <a:ext uri="{FF2B5EF4-FFF2-40B4-BE49-F238E27FC236}">
                <a16:creationId xmlns:a16="http://schemas.microsoft.com/office/drawing/2014/main" id="{781053E2-1CEF-4E40-BEB8-E11B0A1A588C}"/>
              </a:ext>
            </a:extLst>
          </p:cNvPr>
          <p:cNvSpPr txBox="1">
            <a:spLocks/>
          </p:cNvSpPr>
          <p:nvPr/>
        </p:nvSpPr>
        <p:spPr>
          <a:xfrm>
            <a:off x="12625324" y="5182014"/>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8135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2724</Words>
  <Application>Microsoft Office PowerPoint</Application>
  <PresentationFormat>Widescreen</PresentationFormat>
  <Paragraphs>239</Paragraphs>
  <Slides>29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Nunito</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Tuan Anh 20172949</dc:creator>
  <cp:lastModifiedBy>Tran Tuan Anh 20172949</cp:lastModifiedBy>
  <cp:revision>17</cp:revision>
  <dcterms:created xsi:type="dcterms:W3CDTF">2021-03-20T10:50:26Z</dcterms:created>
  <dcterms:modified xsi:type="dcterms:W3CDTF">2021-05-08T05:00:20Z</dcterms:modified>
</cp:coreProperties>
</file>