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0"/>
  </p:handoutMasterIdLst>
  <p:sldIdLst>
    <p:sldId id="407" r:id="rId2"/>
    <p:sldId id="408" r:id="rId3"/>
    <p:sldId id="424" r:id="rId4"/>
    <p:sldId id="409" r:id="rId5"/>
    <p:sldId id="410" r:id="rId6"/>
    <p:sldId id="411" r:id="rId7"/>
    <p:sldId id="412" r:id="rId8"/>
    <p:sldId id="413" r:id="rId9"/>
    <p:sldId id="416" r:id="rId10"/>
    <p:sldId id="414" r:id="rId11"/>
    <p:sldId id="415" r:id="rId12"/>
    <p:sldId id="417" r:id="rId13"/>
    <p:sldId id="418" r:id="rId14"/>
    <p:sldId id="419" r:id="rId15"/>
    <p:sldId id="420" r:id="rId16"/>
    <p:sldId id="421" r:id="rId17"/>
    <p:sldId id="422" r:id="rId18"/>
    <p:sldId id="42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FEE840-167A-4171-913E-116623CF8DF2}" type="doc">
      <dgm:prSet loTypeId="urn:microsoft.com/office/officeart/2005/8/layout/bProcess3" loCatId="process" qsTypeId="urn:microsoft.com/office/officeart/2005/8/quickstyle/3d2" qsCatId="3D" csTypeId="urn:microsoft.com/office/officeart/2005/8/colors/accent1_2" csCatId="accent1" phldr="1"/>
      <dgm:spPr/>
      <dgm:t>
        <a:bodyPr/>
        <a:lstStyle/>
        <a:p>
          <a:endParaRPr lang="en-US"/>
        </a:p>
      </dgm:t>
    </dgm:pt>
    <dgm:pt modelId="{3C586773-BD5A-471D-8647-D9F227ABF5C7}">
      <dgm:prSet/>
      <dgm:spPr/>
      <dgm:t>
        <a:bodyPr/>
        <a:lstStyle/>
        <a:p>
          <a:r>
            <a:rPr lang="en-US" dirty="0"/>
            <a:t>1. </a:t>
          </a:r>
          <a:r>
            <a:rPr lang="en-US" dirty="0" err="1"/>
            <a:t>Khởi</a:t>
          </a:r>
          <a:r>
            <a:rPr lang="en-US" dirty="0"/>
            <a:t> </a:t>
          </a:r>
          <a:r>
            <a:rPr lang="en-US" dirty="0" err="1"/>
            <a:t>tạo</a:t>
          </a:r>
          <a:r>
            <a:rPr lang="en-US" dirty="0"/>
            <a:t> </a:t>
          </a:r>
          <a:r>
            <a:rPr lang="en-US" dirty="0" err="1"/>
            <a:t>Tốc</a:t>
          </a:r>
          <a:r>
            <a:rPr lang="en-US" dirty="0"/>
            <a:t> </a:t>
          </a:r>
          <a:r>
            <a:rPr lang="en-US" dirty="0" err="1"/>
            <a:t>độ</a:t>
          </a:r>
          <a:r>
            <a:rPr lang="en-US" dirty="0"/>
            <a:t> Baud bằng cách đưa </a:t>
          </a:r>
          <a:r>
            <a:rPr lang="en-US" dirty="0" err="1"/>
            <a:t>một</a:t>
          </a:r>
          <a:r>
            <a:rPr lang="en-US" dirty="0"/>
            <a:t> </a:t>
          </a:r>
          <a:r>
            <a:rPr lang="en-US" dirty="0" err="1"/>
            <a:t>giá</a:t>
          </a:r>
          <a:r>
            <a:rPr lang="en-US" dirty="0"/>
            <a:t> </a:t>
          </a:r>
          <a:r>
            <a:rPr lang="en-US" dirty="0" err="1"/>
            <a:t>trị</a:t>
          </a:r>
          <a:r>
            <a:rPr lang="en-US" dirty="0"/>
            <a:t> vào </a:t>
          </a:r>
          <a:r>
            <a:rPr lang="en-US" dirty="0" err="1"/>
            <a:t>thanh</a:t>
          </a:r>
          <a:r>
            <a:rPr lang="en-US" dirty="0"/>
            <a:t> </a:t>
          </a:r>
          <a:r>
            <a:rPr lang="en-US" dirty="0" err="1"/>
            <a:t>ghi</a:t>
          </a:r>
          <a:r>
            <a:rPr lang="en-US" dirty="0"/>
            <a:t> SPBRG.</a:t>
          </a:r>
        </a:p>
      </dgm:t>
    </dgm:pt>
    <dgm:pt modelId="{3EA2E8B3-CFED-47E3-AFCD-D72531E33A5E}" type="parTrans" cxnId="{7727D34F-D765-4B74-BF2C-FD8083093A76}">
      <dgm:prSet/>
      <dgm:spPr/>
      <dgm:t>
        <a:bodyPr/>
        <a:lstStyle/>
        <a:p>
          <a:endParaRPr lang="en-US"/>
        </a:p>
      </dgm:t>
    </dgm:pt>
    <dgm:pt modelId="{836C1779-9A55-4DE2-8E21-43568198E82D}" type="sibTrans" cxnId="{7727D34F-D765-4B74-BF2C-FD8083093A76}">
      <dgm:prSet/>
      <dgm:spPr/>
      <dgm:t>
        <a:bodyPr/>
        <a:lstStyle/>
        <a:p>
          <a:endParaRPr lang="en-US"/>
        </a:p>
      </dgm:t>
    </dgm:pt>
    <dgm:pt modelId="{F0166795-4957-4E2D-9380-E9C94DD51822}">
      <dgm:prSet/>
      <dgm:spPr/>
      <dgm:t>
        <a:bodyPr/>
        <a:lstStyle/>
        <a:p>
          <a:r>
            <a:rPr lang="en-US" dirty="0"/>
            <a:t>2. Sau </a:t>
          </a:r>
          <a:r>
            <a:rPr lang="en-US" dirty="0" err="1"/>
            <a:t>đó</a:t>
          </a:r>
          <a:r>
            <a:rPr lang="en-US" dirty="0"/>
            <a:t> </a:t>
          </a:r>
          <a:r>
            <a:rPr lang="en-US" dirty="0" err="1"/>
            <a:t>đặt</a:t>
          </a:r>
          <a:r>
            <a:rPr lang="en-US" dirty="0"/>
            <a:t> bit SPEN trong RCSTA </a:t>
          </a:r>
          <a:r>
            <a:rPr lang="en-US" dirty="0" err="1"/>
            <a:t>để</a:t>
          </a:r>
          <a:r>
            <a:rPr lang="en-US" dirty="0"/>
            <a:t> bật </a:t>
          </a:r>
          <a:r>
            <a:rPr lang="en-US" dirty="0" err="1"/>
            <a:t>cổng</a:t>
          </a:r>
          <a:r>
            <a:rPr lang="en-US" dirty="0"/>
            <a:t> </a:t>
          </a:r>
          <a:r>
            <a:rPr lang="en-US" dirty="0" err="1"/>
            <a:t>nối</a:t>
          </a:r>
          <a:r>
            <a:rPr lang="en-US" dirty="0"/>
            <a:t> tiếp.</a:t>
          </a:r>
        </a:p>
      </dgm:t>
    </dgm:pt>
    <dgm:pt modelId="{65A861EC-D86D-49E6-80FB-03772E1903AD}" type="parTrans" cxnId="{9879ED4F-264C-4DF9-BB9F-FDFFF2F33EBC}">
      <dgm:prSet/>
      <dgm:spPr/>
      <dgm:t>
        <a:bodyPr/>
        <a:lstStyle/>
        <a:p>
          <a:endParaRPr lang="en-US"/>
        </a:p>
      </dgm:t>
    </dgm:pt>
    <dgm:pt modelId="{19412EA8-A1F5-4741-A653-B94CF8310DD3}" type="sibTrans" cxnId="{9879ED4F-264C-4DF9-BB9F-FDFFF2F33EBC}">
      <dgm:prSet/>
      <dgm:spPr/>
      <dgm:t>
        <a:bodyPr/>
        <a:lstStyle/>
        <a:p>
          <a:endParaRPr lang="en-US"/>
        </a:p>
      </dgm:t>
    </dgm:pt>
    <dgm:pt modelId="{B81943CD-BF5B-4AAA-BFF9-19EEDBC390D3}">
      <dgm:prSet/>
      <dgm:spPr/>
      <dgm:t>
        <a:bodyPr/>
        <a:lstStyle/>
        <a:p>
          <a:r>
            <a:rPr lang="en-US"/>
            <a:t>3. Sau đó đặt bit BRGH trong TXSTA cho tốc độ thấp hoặc cao.</a:t>
          </a:r>
        </a:p>
      </dgm:t>
    </dgm:pt>
    <dgm:pt modelId="{EEF11220-069D-4E66-AD07-1028B79C650E}" type="parTrans" cxnId="{BAAD1D52-4E16-4F5C-9638-43E2F2EC2E26}">
      <dgm:prSet/>
      <dgm:spPr/>
      <dgm:t>
        <a:bodyPr/>
        <a:lstStyle/>
        <a:p>
          <a:endParaRPr lang="en-US"/>
        </a:p>
      </dgm:t>
    </dgm:pt>
    <dgm:pt modelId="{CA16C840-61BD-41DD-B6CC-C932F6DE8BB5}" type="sibTrans" cxnId="{BAAD1D52-4E16-4F5C-9638-43E2F2EC2E26}">
      <dgm:prSet/>
      <dgm:spPr/>
      <dgm:t>
        <a:bodyPr/>
        <a:lstStyle/>
        <a:p>
          <a:endParaRPr lang="en-US"/>
        </a:p>
      </dgm:t>
    </dgm:pt>
    <dgm:pt modelId="{134F2009-D92B-4CB2-B054-2FBBE1990058}">
      <dgm:prSet/>
      <dgm:spPr/>
      <dgm:t>
        <a:bodyPr/>
        <a:lstStyle/>
        <a:p>
          <a:r>
            <a:rPr lang="en-US" dirty="0"/>
            <a:t>4. Cũng </a:t>
          </a:r>
          <a:r>
            <a:rPr lang="en-US" dirty="0" err="1"/>
            <a:t>xóa</a:t>
          </a:r>
          <a:r>
            <a:rPr lang="en-US" dirty="0"/>
            <a:t> bit SYNC trong </a:t>
          </a:r>
          <a:r>
            <a:rPr lang="en-US" dirty="0" err="1"/>
            <a:t>thanh</a:t>
          </a:r>
          <a:r>
            <a:rPr lang="en-US" dirty="0"/>
            <a:t> </a:t>
          </a:r>
          <a:r>
            <a:rPr lang="en-US" dirty="0" err="1"/>
            <a:t>ghi</a:t>
          </a:r>
          <a:r>
            <a:rPr lang="en-US" dirty="0"/>
            <a:t> TXSTA </a:t>
          </a:r>
          <a:r>
            <a:rPr lang="en-US" dirty="0" err="1"/>
            <a:t>để</a:t>
          </a:r>
          <a:r>
            <a:rPr lang="en-US" dirty="0"/>
            <a:t> </a:t>
          </a:r>
          <a:r>
            <a:rPr lang="en-US" dirty="0" err="1"/>
            <a:t>cấu</a:t>
          </a:r>
          <a:r>
            <a:rPr lang="en-US" dirty="0"/>
            <a:t> hình </a:t>
          </a:r>
          <a:r>
            <a:rPr lang="en-US" dirty="0" err="1"/>
            <a:t>cho</a:t>
          </a:r>
          <a:r>
            <a:rPr lang="en-US" dirty="0"/>
            <a:t> </a:t>
          </a:r>
          <a:r>
            <a:rPr lang="en-US" dirty="0" err="1"/>
            <a:t>giao</a:t>
          </a:r>
          <a:r>
            <a:rPr lang="en-US" dirty="0"/>
            <a:t> tiếp không đồng </a:t>
          </a:r>
          <a:r>
            <a:rPr lang="en-US" dirty="0" err="1"/>
            <a:t>bộ</a:t>
          </a:r>
          <a:r>
            <a:rPr lang="en-US" dirty="0"/>
            <a:t>.</a:t>
          </a:r>
        </a:p>
      </dgm:t>
    </dgm:pt>
    <dgm:pt modelId="{700318CE-D5D6-46A3-8A4C-9B17AC6FD2F9}" type="parTrans" cxnId="{54045F02-A43B-4D65-904F-8D036980D5B5}">
      <dgm:prSet/>
      <dgm:spPr/>
      <dgm:t>
        <a:bodyPr/>
        <a:lstStyle/>
        <a:p>
          <a:endParaRPr lang="en-US"/>
        </a:p>
      </dgm:t>
    </dgm:pt>
    <dgm:pt modelId="{478B7C44-BB86-4CD5-84B4-24774626F8E6}" type="sibTrans" cxnId="{54045F02-A43B-4D65-904F-8D036980D5B5}">
      <dgm:prSet/>
      <dgm:spPr/>
      <dgm:t>
        <a:bodyPr/>
        <a:lstStyle/>
        <a:p>
          <a:endParaRPr lang="en-US"/>
        </a:p>
      </dgm:t>
    </dgm:pt>
    <dgm:pt modelId="{4EE74C8D-3C09-4429-B8C4-DEBCC4309877}">
      <dgm:prSet/>
      <dgm:spPr/>
      <dgm:t>
        <a:bodyPr/>
        <a:lstStyle/>
        <a:p>
          <a:r>
            <a:rPr lang="en-US" dirty="0"/>
            <a:t>5. </a:t>
          </a:r>
          <a:r>
            <a:rPr lang="en-US" dirty="0" err="1"/>
            <a:t>Đặt</a:t>
          </a:r>
          <a:r>
            <a:rPr lang="en-US" dirty="0"/>
            <a:t> bit TXEN trong </a:t>
          </a:r>
          <a:r>
            <a:rPr lang="en-US" dirty="0" err="1"/>
            <a:t>thanh</a:t>
          </a:r>
          <a:r>
            <a:rPr lang="en-US" dirty="0"/>
            <a:t> </a:t>
          </a:r>
          <a:r>
            <a:rPr lang="en-US" dirty="0" err="1"/>
            <a:t>ghi</a:t>
          </a:r>
          <a:r>
            <a:rPr lang="en-US" dirty="0"/>
            <a:t> TXSTA </a:t>
          </a:r>
          <a:r>
            <a:rPr lang="en-US" dirty="0" err="1"/>
            <a:t>để</a:t>
          </a:r>
          <a:r>
            <a:rPr lang="en-US" dirty="0"/>
            <a:t> </a:t>
          </a:r>
          <a:r>
            <a:rPr lang="en-US" dirty="0" err="1"/>
            <a:t>cho</a:t>
          </a:r>
          <a:r>
            <a:rPr lang="en-US" dirty="0"/>
            <a:t> </a:t>
          </a:r>
          <a:r>
            <a:rPr lang="en-US" dirty="0" err="1"/>
            <a:t>phép</a:t>
          </a:r>
          <a:r>
            <a:rPr lang="en-US" dirty="0"/>
            <a:t> </a:t>
          </a:r>
          <a:r>
            <a:rPr lang="en-US" dirty="0" err="1"/>
            <a:t>truyền</a:t>
          </a:r>
          <a:r>
            <a:rPr lang="en-US" dirty="0"/>
            <a:t>.</a:t>
          </a:r>
        </a:p>
      </dgm:t>
    </dgm:pt>
    <dgm:pt modelId="{066086A1-3D2E-4463-802F-E54AAC212D10}" type="parTrans" cxnId="{E76D2D02-DCD6-48F9-ADDE-5855D08E5DC5}">
      <dgm:prSet/>
      <dgm:spPr/>
      <dgm:t>
        <a:bodyPr/>
        <a:lstStyle/>
        <a:p>
          <a:endParaRPr lang="en-US"/>
        </a:p>
      </dgm:t>
    </dgm:pt>
    <dgm:pt modelId="{57B814E3-E823-48B6-ACBD-06E26EA65737}" type="sibTrans" cxnId="{E76D2D02-DCD6-48F9-ADDE-5855D08E5DC5}">
      <dgm:prSet/>
      <dgm:spPr/>
      <dgm:t>
        <a:bodyPr/>
        <a:lstStyle/>
        <a:p>
          <a:endParaRPr lang="en-US"/>
        </a:p>
      </dgm:t>
    </dgm:pt>
    <dgm:pt modelId="{8DECC623-FF2D-4927-BE84-8F67699D1DB1}">
      <dgm:prSet/>
      <dgm:spPr/>
      <dgm:t>
        <a:bodyPr/>
        <a:lstStyle/>
        <a:p>
          <a:r>
            <a:rPr lang="en-US" dirty="0"/>
            <a:t>6. </a:t>
          </a:r>
          <a:r>
            <a:rPr lang="en-US" dirty="0" err="1"/>
            <a:t>Đặt</a:t>
          </a:r>
          <a:r>
            <a:rPr lang="en-US" dirty="0"/>
            <a:t> bit CREN trong </a:t>
          </a:r>
          <a:r>
            <a:rPr lang="en-US" dirty="0" err="1"/>
            <a:t>thanh</a:t>
          </a:r>
          <a:r>
            <a:rPr lang="en-US" dirty="0"/>
            <a:t> </a:t>
          </a:r>
          <a:r>
            <a:rPr lang="en-US" dirty="0" err="1"/>
            <a:t>ghi</a:t>
          </a:r>
          <a:r>
            <a:rPr lang="en-US" dirty="0"/>
            <a:t> RCSTA </a:t>
          </a:r>
          <a:r>
            <a:rPr lang="en-US" dirty="0" err="1"/>
            <a:t>để</a:t>
          </a:r>
          <a:r>
            <a:rPr lang="en-US" dirty="0"/>
            <a:t> </a:t>
          </a:r>
          <a:r>
            <a:rPr lang="en-US" dirty="0" err="1"/>
            <a:t>cho</a:t>
          </a:r>
          <a:r>
            <a:rPr lang="en-US" dirty="0"/>
            <a:t> </a:t>
          </a:r>
          <a:r>
            <a:rPr lang="en-US" dirty="0" err="1"/>
            <a:t>phép</a:t>
          </a:r>
          <a:r>
            <a:rPr lang="en-US" dirty="0"/>
            <a:t> </a:t>
          </a:r>
          <a:r>
            <a:rPr lang="en-US" dirty="0" err="1"/>
            <a:t>nhận</a:t>
          </a:r>
          <a:r>
            <a:rPr lang="en-US" dirty="0"/>
            <a:t>.</a:t>
          </a:r>
        </a:p>
      </dgm:t>
    </dgm:pt>
    <dgm:pt modelId="{CC1D7C7E-B5E3-4BF2-8A52-3857E6901DC2}" type="parTrans" cxnId="{7CB1461A-923F-48A7-BA94-7C23FEF263FE}">
      <dgm:prSet/>
      <dgm:spPr/>
      <dgm:t>
        <a:bodyPr/>
        <a:lstStyle/>
        <a:p>
          <a:endParaRPr lang="en-US"/>
        </a:p>
      </dgm:t>
    </dgm:pt>
    <dgm:pt modelId="{66D8646D-2B20-4B64-B9C7-F6580EDC8436}" type="sibTrans" cxnId="{7CB1461A-923F-48A7-BA94-7C23FEF263FE}">
      <dgm:prSet/>
      <dgm:spPr/>
      <dgm:t>
        <a:bodyPr/>
        <a:lstStyle/>
        <a:p>
          <a:endParaRPr lang="en-US"/>
        </a:p>
      </dgm:t>
    </dgm:pt>
    <dgm:pt modelId="{C2847843-433A-4C52-BEB3-01706E44294B}" type="pres">
      <dgm:prSet presAssocID="{8CFEE840-167A-4171-913E-116623CF8DF2}" presName="Name0" presStyleCnt="0">
        <dgm:presLayoutVars>
          <dgm:dir/>
          <dgm:resizeHandles val="exact"/>
        </dgm:presLayoutVars>
      </dgm:prSet>
      <dgm:spPr/>
    </dgm:pt>
    <dgm:pt modelId="{718D4B7B-B34F-4E86-BCDE-B90977B56F10}" type="pres">
      <dgm:prSet presAssocID="{3C586773-BD5A-471D-8647-D9F227ABF5C7}" presName="node" presStyleLbl="node1" presStyleIdx="0" presStyleCnt="6">
        <dgm:presLayoutVars>
          <dgm:bulletEnabled val="1"/>
        </dgm:presLayoutVars>
      </dgm:prSet>
      <dgm:spPr/>
    </dgm:pt>
    <dgm:pt modelId="{622C1624-AF1F-4179-B5C7-2920C7A3889E}" type="pres">
      <dgm:prSet presAssocID="{836C1779-9A55-4DE2-8E21-43568198E82D}" presName="sibTrans" presStyleLbl="sibTrans1D1" presStyleIdx="0" presStyleCnt="5"/>
      <dgm:spPr/>
    </dgm:pt>
    <dgm:pt modelId="{9B5F3A49-DB1E-49EA-9A39-1E8F4E94D572}" type="pres">
      <dgm:prSet presAssocID="{836C1779-9A55-4DE2-8E21-43568198E82D}" presName="connectorText" presStyleLbl="sibTrans1D1" presStyleIdx="0" presStyleCnt="5"/>
      <dgm:spPr/>
    </dgm:pt>
    <dgm:pt modelId="{5AB26262-8A68-4FFB-9001-F0305207FD34}" type="pres">
      <dgm:prSet presAssocID="{F0166795-4957-4E2D-9380-E9C94DD51822}" presName="node" presStyleLbl="node1" presStyleIdx="1" presStyleCnt="6">
        <dgm:presLayoutVars>
          <dgm:bulletEnabled val="1"/>
        </dgm:presLayoutVars>
      </dgm:prSet>
      <dgm:spPr/>
    </dgm:pt>
    <dgm:pt modelId="{243A1448-52D9-488E-BC31-A83739F00AB7}" type="pres">
      <dgm:prSet presAssocID="{19412EA8-A1F5-4741-A653-B94CF8310DD3}" presName="sibTrans" presStyleLbl="sibTrans1D1" presStyleIdx="1" presStyleCnt="5"/>
      <dgm:spPr/>
    </dgm:pt>
    <dgm:pt modelId="{D2A3FC35-57E8-4816-B093-9A6BABF89D99}" type="pres">
      <dgm:prSet presAssocID="{19412EA8-A1F5-4741-A653-B94CF8310DD3}" presName="connectorText" presStyleLbl="sibTrans1D1" presStyleIdx="1" presStyleCnt="5"/>
      <dgm:spPr/>
    </dgm:pt>
    <dgm:pt modelId="{F0D301B0-5670-44A9-9E2F-CEB6692CAEC3}" type="pres">
      <dgm:prSet presAssocID="{B81943CD-BF5B-4AAA-BFF9-19EEDBC390D3}" presName="node" presStyleLbl="node1" presStyleIdx="2" presStyleCnt="6">
        <dgm:presLayoutVars>
          <dgm:bulletEnabled val="1"/>
        </dgm:presLayoutVars>
      </dgm:prSet>
      <dgm:spPr/>
    </dgm:pt>
    <dgm:pt modelId="{80B2A575-74D6-4136-8684-B8D4C1E103B1}" type="pres">
      <dgm:prSet presAssocID="{CA16C840-61BD-41DD-B6CC-C932F6DE8BB5}" presName="sibTrans" presStyleLbl="sibTrans1D1" presStyleIdx="2" presStyleCnt="5"/>
      <dgm:spPr/>
    </dgm:pt>
    <dgm:pt modelId="{3A9C14CE-362F-4CFB-B7EB-BD362DCE1251}" type="pres">
      <dgm:prSet presAssocID="{CA16C840-61BD-41DD-B6CC-C932F6DE8BB5}" presName="connectorText" presStyleLbl="sibTrans1D1" presStyleIdx="2" presStyleCnt="5"/>
      <dgm:spPr/>
    </dgm:pt>
    <dgm:pt modelId="{C1E14A16-6899-4A49-9FCC-46992CC824AD}" type="pres">
      <dgm:prSet presAssocID="{134F2009-D92B-4CB2-B054-2FBBE1990058}" presName="node" presStyleLbl="node1" presStyleIdx="3" presStyleCnt="6">
        <dgm:presLayoutVars>
          <dgm:bulletEnabled val="1"/>
        </dgm:presLayoutVars>
      </dgm:prSet>
      <dgm:spPr/>
    </dgm:pt>
    <dgm:pt modelId="{081B7B52-9C0B-4BF2-9269-898AF85228D4}" type="pres">
      <dgm:prSet presAssocID="{478B7C44-BB86-4CD5-84B4-24774626F8E6}" presName="sibTrans" presStyleLbl="sibTrans1D1" presStyleIdx="3" presStyleCnt="5"/>
      <dgm:spPr/>
    </dgm:pt>
    <dgm:pt modelId="{F965286D-CE62-4AD6-9C03-D14C2CEAD49A}" type="pres">
      <dgm:prSet presAssocID="{478B7C44-BB86-4CD5-84B4-24774626F8E6}" presName="connectorText" presStyleLbl="sibTrans1D1" presStyleIdx="3" presStyleCnt="5"/>
      <dgm:spPr/>
    </dgm:pt>
    <dgm:pt modelId="{8F3A6CE5-F474-4FA3-AC8C-5719A812BA7A}" type="pres">
      <dgm:prSet presAssocID="{4EE74C8D-3C09-4429-B8C4-DEBCC4309877}" presName="node" presStyleLbl="node1" presStyleIdx="4" presStyleCnt="6">
        <dgm:presLayoutVars>
          <dgm:bulletEnabled val="1"/>
        </dgm:presLayoutVars>
      </dgm:prSet>
      <dgm:spPr/>
    </dgm:pt>
    <dgm:pt modelId="{9F4A831A-04C2-4181-83FB-B167558BA2EB}" type="pres">
      <dgm:prSet presAssocID="{57B814E3-E823-48B6-ACBD-06E26EA65737}" presName="sibTrans" presStyleLbl="sibTrans1D1" presStyleIdx="4" presStyleCnt="5"/>
      <dgm:spPr/>
    </dgm:pt>
    <dgm:pt modelId="{15617AF6-9B2A-4415-885C-0D00BEC3220A}" type="pres">
      <dgm:prSet presAssocID="{57B814E3-E823-48B6-ACBD-06E26EA65737}" presName="connectorText" presStyleLbl="sibTrans1D1" presStyleIdx="4" presStyleCnt="5"/>
      <dgm:spPr/>
    </dgm:pt>
    <dgm:pt modelId="{BFBFEEFE-2CBB-4D5B-80CE-F6BBB57D7E37}" type="pres">
      <dgm:prSet presAssocID="{8DECC623-FF2D-4927-BE84-8F67699D1DB1}" presName="node" presStyleLbl="node1" presStyleIdx="5" presStyleCnt="6">
        <dgm:presLayoutVars>
          <dgm:bulletEnabled val="1"/>
        </dgm:presLayoutVars>
      </dgm:prSet>
      <dgm:spPr/>
    </dgm:pt>
  </dgm:ptLst>
  <dgm:cxnLst>
    <dgm:cxn modelId="{7E016E00-F9EB-45FB-8846-4DD370CFF193}" type="presOf" srcId="{8DECC623-FF2D-4927-BE84-8F67699D1DB1}" destId="{BFBFEEFE-2CBB-4D5B-80CE-F6BBB57D7E37}" srcOrd="0" destOrd="0" presId="urn:microsoft.com/office/officeart/2005/8/layout/bProcess3"/>
    <dgm:cxn modelId="{E76D2D02-DCD6-48F9-ADDE-5855D08E5DC5}" srcId="{8CFEE840-167A-4171-913E-116623CF8DF2}" destId="{4EE74C8D-3C09-4429-B8C4-DEBCC4309877}" srcOrd="4" destOrd="0" parTransId="{066086A1-3D2E-4463-802F-E54AAC212D10}" sibTransId="{57B814E3-E823-48B6-ACBD-06E26EA65737}"/>
    <dgm:cxn modelId="{54045F02-A43B-4D65-904F-8D036980D5B5}" srcId="{8CFEE840-167A-4171-913E-116623CF8DF2}" destId="{134F2009-D92B-4CB2-B054-2FBBE1990058}" srcOrd="3" destOrd="0" parTransId="{700318CE-D5D6-46A3-8A4C-9B17AC6FD2F9}" sibTransId="{478B7C44-BB86-4CD5-84B4-24774626F8E6}"/>
    <dgm:cxn modelId="{E342A012-3D94-4CD4-BA4C-24DCE8ABF816}" type="presOf" srcId="{8CFEE840-167A-4171-913E-116623CF8DF2}" destId="{C2847843-433A-4C52-BEB3-01706E44294B}" srcOrd="0" destOrd="0" presId="urn:microsoft.com/office/officeart/2005/8/layout/bProcess3"/>
    <dgm:cxn modelId="{7CB1461A-923F-48A7-BA94-7C23FEF263FE}" srcId="{8CFEE840-167A-4171-913E-116623CF8DF2}" destId="{8DECC623-FF2D-4927-BE84-8F67699D1DB1}" srcOrd="5" destOrd="0" parTransId="{CC1D7C7E-B5E3-4BF2-8A52-3857E6901DC2}" sibTransId="{66D8646D-2B20-4B64-B9C7-F6580EDC8436}"/>
    <dgm:cxn modelId="{5681853D-EE90-49A1-9DB0-B87EE8DE822C}" type="presOf" srcId="{134F2009-D92B-4CB2-B054-2FBBE1990058}" destId="{C1E14A16-6899-4A49-9FCC-46992CC824AD}" srcOrd="0" destOrd="0" presId="urn:microsoft.com/office/officeart/2005/8/layout/bProcess3"/>
    <dgm:cxn modelId="{B311B542-F038-4946-8655-9F0606EE96AE}" type="presOf" srcId="{478B7C44-BB86-4CD5-84B4-24774626F8E6}" destId="{081B7B52-9C0B-4BF2-9269-898AF85228D4}" srcOrd="0" destOrd="0" presId="urn:microsoft.com/office/officeart/2005/8/layout/bProcess3"/>
    <dgm:cxn modelId="{7727D34F-D765-4B74-BF2C-FD8083093A76}" srcId="{8CFEE840-167A-4171-913E-116623CF8DF2}" destId="{3C586773-BD5A-471D-8647-D9F227ABF5C7}" srcOrd="0" destOrd="0" parTransId="{3EA2E8B3-CFED-47E3-AFCD-D72531E33A5E}" sibTransId="{836C1779-9A55-4DE2-8E21-43568198E82D}"/>
    <dgm:cxn modelId="{9879ED4F-264C-4DF9-BB9F-FDFFF2F33EBC}" srcId="{8CFEE840-167A-4171-913E-116623CF8DF2}" destId="{F0166795-4957-4E2D-9380-E9C94DD51822}" srcOrd="1" destOrd="0" parTransId="{65A861EC-D86D-49E6-80FB-03772E1903AD}" sibTransId="{19412EA8-A1F5-4741-A653-B94CF8310DD3}"/>
    <dgm:cxn modelId="{BAAD1D52-4E16-4F5C-9638-43E2F2EC2E26}" srcId="{8CFEE840-167A-4171-913E-116623CF8DF2}" destId="{B81943CD-BF5B-4AAA-BFF9-19EEDBC390D3}" srcOrd="2" destOrd="0" parTransId="{EEF11220-069D-4E66-AD07-1028B79C650E}" sibTransId="{CA16C840-61BD-41DD-B6CC-C932F6DE8BB5}"/>
    <dgm:cxn modelId="{A2C24A75-AA21-42BC-AFC6-DE4131B7EE53}" type="presOf" srcId="{19412EA8-A1F5-4741-A653-B94CF8310DD3}" destId="{243A1448-52D9-488E-BC31-A83739F00AB7}" srcOrd="0" destOrd="0" presId="urn:microsoft.com/office/officeart/2005/8/layout/bProcess3"/>
    <dgm:cxn modelId="{D4801492-996C-41A9-9739-F6EDB7F80BC9}" type="presOf" srcId="{836C1779-9A55-4DE2-8E21-43568198E82D}" destId="{9B5F3A49-DB1E-49EA-9A39-1E8F4E94D572}" srcOrd="1" destOrd="0" presId="urn:microsoft.com/office/officeart/2005/8/layout/bProcess3"/>
    <dgm:cxn modelId="{CEF30D99-C0CB-4E76-80B0-6CB9C4B0AA21}" type="presOf" srcId="{3C586773-BD5A-471D-8647-D9F227ABF5C7}" destId="{718D4B7B-B34F-4E86-BCDE-B90977B56F10}" srcOrd="0" destOrd="0" presId="urn:microsoft.com/office/officeart/2005/8/layout/bProcess3"/>
    <dgm:cxn modelId="{85CBE699-D49C-4882-AEC9-9495CB5E7680}" type="presOf" srcId="{19412EA8-A1F5-4741-A653-B94CF8310DD3}" destId="{D2A3FC35-57E8-4816-B093-9A6BABF89D99}" srcOrd="1" destOrd="0" presId="urn:microsoft.com/office/officeart/2005/8/layout/bProcess3"/>
    <dgm:cxn modelId="{F7C7A0A0-738D-4E7B-B4BA-85063BD75EC1}" type="presOf" srcId="{836C1779-9A55-4DE2-8E21-43568198E82D}" destId="{622C1624-AF1F-4179-B5C7-2920C7A3889E}" srcOrd="0" destOrd="0" presId="urn:microsoft.com/office/officeart/2005/8/layout/bProcess3"/>
    <dgm:cxn modelId="{7A7B77A3-A4F4-47C8-9C4A-9C2EAAE1CC30}" type="presOf" srcId="{CA16C840-61BD-41DD-B6CC-C932F6DE8BB5}" destId="{3A9C14CE-362F-4CFB-B7EB-BD362DCE1251}" srcOrd="1" destOrd="0" presId="urn:microsoft.com/office/officeart/2005/8/layout/bProcess3"/>
    <dgm:cxn modelId="{5754B7BD-DEED-4281-A7D3-8A0BC070B15A}" type="presOf" srcId="{478B7C44-BB86-4CD5-84B4-24774626F8E6}" destId="{F965286D-CE62-4AD6-9C03-D14C2CEAD49A}" srcOrd="1" destOrd="0" presId="urn:microsoft.com/office/officeart/2005/8/layout/bProcess3"/>
    <dgm:cxn modelId="{4D3F90C0-4F85-40E7-A867-41BC97E65879}" type="presOf" srcId="{CA16C840-61BD-41DD-B6CC-C932F6DE8BB5}" destId="{80B2A575-74D6-4136-8684-B8D4C1E103B1}" srcOrd="0" destOrd="0" presId="urn:microsoft.com/office/officeart/2005/8/layout/bProcess3"/>
    <dgm:cxn modelId="{DEE489DD-8975-455B-A502-5190117F45A3}" type="presOf" srcId="{B81943CD-BF5B-4AAA-BFF9-19EEDBC390D3}" destId="{F0D301B0-5670-44A9-9E2F-CEB6692CAEC3}" srcOrd="0" destOrd="0" presId="urn:microsoft.com/office/officeart/2005/8/layout/bProcess3"/>
    <dgm:cxn modelId="{F01DE0DE-C946-4A3F-B29C-BEC3F02C7A10}" type="presOf" srcId="{F0166795-4957-4E2D-9380-E9C94DD51822}" destId="{5AB26262-8A68-4FFB-9001-F0305207FD34}" srcOrd="0" destOrd="0" presId="urn:microsoft.com/office/officeart/2005/8/layout/bProcess3"/>
    <dgm:cxn modelId="{5FA85FE7-5CD5-43AF-B7BE-7E16591BE7F2}" type="presOf" srcId="{57B814E3-E823-48B6-ACBD-06E26EA65737}" destId="{15617AF6-9B2A-4415-885C-0D00BEC3220A}" srcOrd="1" destOrd="0" presId="urn:microsoft.com/office/officeart/2005/8/layout/bProcess3"/>
    <dgm:cxn modelId="{014DCFEF-0F86-46A2-8B23-35F69DB9A8BA}" type="presOf" srcId="{4EE74C8D-3C09-4429-B8C4-DEBCC4309877}" destId="{8F3A6CE5-F474-4FA3-AC8C-5719A812BA7A}" srcOrd="0" destOrd="0" presId="urn:microsoft.com/office/officeart/2005/8/layout/bProcess3"/>
    <dgm:cxn modelId="{3F4A97FC-4EC3-4847-9742-BE39C0F5832F}" type="presOf" srcId="{57B814E3-E823-48B6-ACBD-06E26EA65737}" destId="{9F4A831A-04C2-4181-83FB-B167558BA2EB}" srcOrd="0" destOrd="0" presId="urn:microsoft.com/office/officeart/2005/8/layout/bProcess3"/>
    <dgm:cxn modelId="{8FE138FA-A2A3-443E-8380-E88C084B90D5}" type="presParOf" srcId="{C2847843-433A-4C52-BEB3-01706E44294B}" destId="{718D4B7B-B34F-4E86-BCDE-B90977B56F10}" srcOrd="0" destOrd="0" presId="urn:microsoft.com/office/officeart/2005/8/layout/bProcess3"/>
    <dgm:cxn modelId="{AB26B579-2FC3-4346-93BA-BBE1359ED8A6}" type="presParOf" srcId="{C2847843-433A-4C52-BEB3-01706E44294B}" destId="{622C1624-AF1F-4179-B5C7-2920C7A3889E}" srcOrd="1" destOrd="0" presId="urn:microsoft.com/office/officeart/2005/8/layout/bProcess3"/>
    <dgm:cxn modelId="{EA6EFE54-D492-4C60-89D5-0B7BDF2403E0}" type="presParOf" srcId="{622C1624-AF1F-4179-B5C7-2920C7A3889E}" destId="{9B5F3A49-DB1E-49EA-9A39-1E8F4E94D572}" srcOrd="0" destOrd="0" presId="urn:microsoft.com/office/officeart/2005/8/layout/bProcess3"/>
    <dgm:cxn modelId="{08F6C567-291F-4638-91B5-5DBDE000F565}" type="presParOf" srcId="{C2847843-433A-4C52-BEB3-01706E44294B}" destId="{5AB26262-8A68-4FFB-9001-F0305207FD34}" srcOrd="2" destOrd="0" presId="urn:microsoft.com/office/officeart/2005/8/layout/bProcess3"/>
    <dgm:cxn modelId="{259DCB5E-0169-493F-B1F0-E24B6B7DA27B}" type="presParOf" srcId="{C2847843-433A-4C52-BEB3-01706E44294B}" destId="{243A1448-52D9-488E-BC31-A83739F00AB7}" srcOrd="3" destOrd="0" presId="urn:microsoft.com/office/officeart/2005/8/layout/bProcess3"/>
    <dgm:cxn modelId="{8112EA0D-86B3-4FFC-8D21-0EDE7A292105}" type="presParOf" srcId="{243A1448-52D9-488E-BC31-A83739F00AB7}" destId="{D2A3FC35-57E8-4816-B093-9A6BABF89D99}" srcOrd="0" destOrd="0" presId="urn:microsoft.com/office/officeart/2005/8/layout/bProcess3"/>
    <dgm:cxn modelId="{AE15A8C2-6DEC-40A0-9592-B91F278296B2}" type="presParOf" srcId="{C2847843-433A-4C52-BEB3-01706E44294B}" destId="{F0D301B0-5670-44A9-9E2F-CEB6692CAEC3}" srcOrd="4" destOrd="0" presId="urn:microsoft.com/office/officeart/2005/8/layout/bProcess3"/>
    <dgm:cxn modelId="{5A96018B-8894-4F7A-B7C7-E7FB61696AFE}" type="presParOf" srcId="{C2847843-433A-4C52-BEB3-01706E44294B}" destId="{80B2A575-74D6-4136-8684-B8D4C1E103B1}" srcOrd="5" destOrd="0" presId="urn:microsoft.com/office/officeart/2005/8/layout/bProcess3"/>
    <dgm:cxn modelId="{3B2516E5-49A6-4CE7-A790-6A7AFCFA9BE1}" type="presParOf" srcId="{80B2A575-74D6-4136-8684-B8D4C1E103B1}" destId="{3A9C14CE-362F-4CFB-B7EB-BD362DCE1251}" srcOrd="0" destOrd="0" presId="urn:microsoft.com/office/officeart/2005/8/layout/bProcess3"/>
    <dgm:cxn modelId="{284F5C98-3859-44AD-B973-34D5002BEA68}" type="presParOf" srcId="{C2847843-433A-4C52-BEB3-01706E44294B}" destId="{C1E14A16-6899-4A49-9FCC-46992CC824AD}" srcOrd="6" destOrd="0" presId="urn:microsoft.com/office/officeart/2005/8/layout/bProcess3"/>
    <dgm:cxn modelId="{DD72524D-1CDB-48C1-B98A-4C1DA0DCB29F}" type="presParOf" srcId="{C2847843-433A-4C52-BEB3-01706E44294B}" destId="{081B7B52-9C0B-4BF2-9269-898AF85228D4}" srcOrd="7" destOrd="0" presId="urn:microsoft.com/office/officeart/2005/8/layout/bProcess3"/>
    <dgm:cxn modelId="{878F61F0-0FDD-41E6-BA79-9AEA3C9E6978}" type="presParOf" srcId="{081B7B52-9C0B-4BF2-9269-898AF85228D4}" destId="{F965286D-CE62-4AD6-9C03-D14C2CEAD49A}" srcOrd="0" destOrd="0" presId="urn:microsoft.com/office/officeart/2005/8/layout/bProcess3"/>
    <dgm:cxn modelId="{8913E3C3-9466-4179-9E56-3AD3D2A8A61B}" type="presParOf" srcId="{C2847843-433A-4C52-BEB3-01706E44294B}" destId="{8F3A6CE5-F474-4FA3-AC8C-5719A812BA7A}" srcOrd="8" destOrd="0" presId="urn:microsoft.com/office/officeart/2005/8/layout/bProcess3"/>
    <dgm:cxn modelId="{04FF923A-F012-4EC4-877D-146934C4D103}" type="presParOf" srcId="{C2847843-433A-4C52-BEB3-01706E44294B}" destId="{9F4A831A-04C2-4181-83FB-B167558BA2EB}" srcOrd="9" destOrd="0" presId="urn:microsoft.com/office/officeart/2005/8/layout/bProcess3"/>
    <dgm:cxn modelId="{5EE1D02F-9897-406C-A49A-5B1FDCB132F9}" type="presParOf" srcId="{9F4A831A-04C2-4181-83FB-B167558BA2EB}" destId="{15617AF6-9B2A-4415-885C-0D00BEC3220A}" srcOrd="0" destOrd="0" presId="urn:microsoft.com/office/officeart/2005/8/layout/bProcess3"/>
    <dgm:cxn modelId="{5843C68C-EE1F-4215-9CB2-2912EC7A41CA}" type="presParOf" srcId="{C2847843-433A-4C52-BEB3-01706E44294B}" destId="{BFBFEEFE-2CBB-4D5B-80CE-F6BBB57D7E37}"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C1624-AF1F-4179-B5C7-2920C7A3889E}">
      <dsp:nvSpPr>
        <dsp:cNvPr id="0" name=""/>
        <dsp:cNvSpPr/>
      </dsp:nvSpPr>
      <dsp:spPr>
        <a:xfrm>
          <a:off x="2854821" y="1011540"/>
          <a:ext cx="624682" cy="91440"/>
        </a:xfrm>
        <a:custGeom>
          <a:avLst/>
          <a:gdLst/>
          <a:ahLst/>
          <a:cxnLst/>
          <a:rect l="0" t="0" r="0" b="0"/>
          <a:pathLst>
            <a:path>
              <a:moveTo>
                <a:pt x="0" y="45720"/>
              </a:moveTo>
              <a:lnTo>
                <a:pt x="624682"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780" y="1053984"/>
        <a:ext cx="32764" cy="6552"/>
      </dsp:txXfrm>
    </dsp:sp>
    <dsp:sp modelId="{718D4B7B-B34F-4E86-BCDE-B90977B56F10}">
      <dsp:nvSpPr>
        <dsp:cNvPr id="0" name=""/>
        <dsp:cNvSpPr/>
      </dsp:nvSpPr>
      <dsp:spPr>
        <a:xfrm>
          <a:off x="7568" y="202544"/>
          <a:ext cx="2849052" cy="170943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1. </a:t>
          </a:r>
          <a:r>
            <a:rPr lang="en-US" sz="2200" kern="1200" dirty="0" err="1"/>
            <a:t>Khởi</a:t>
          </a:r>
          <a:r>
            <a:rPr lang="en-US" sz="2200" kern="1200" dirty="0"/>
            <a:t> </a:t>
          </a:r>
          <a:r>
            <a:rPr lang="en-US" sz="2200" kern="1200" dirty="0" err="1"/>
            <a:t>tạo</a:t>
          </a:r>
          <a:r>
            <a:rPr lang="en-US" sz="2200" kern="1200" dirty="0"/>
            <a:t> </a:t>
          </a:r>
          <a:r>
            <a:rPr lang="en-US" sz="2200" kern="1200" dirty="0" err="1"/>
            <a:t>Tốc</a:t>
          </a:r>
          <a:r>
            <a:rPr lang="en-US" sz="2200" kern="1200" dirty="0"/>
            <a:t> </a:t>
          </a:r>
          <a:r>
            <a:rPr lang="en-US" sz="2200" kern="1200" dirty="0" err="1"/>
            <a:t>độ</a:t>
          </a:r>
          <a:r>
            <a:rPr lang="en-US" sz="2200" kern="1200" dirty="0"/>
            <a:t> Baud bằng cách đưa </a:t>
          </a:r>
          <a:r>
            <a:rPr lang="en-US" sz="2200" kern="1200" dirty="0" err="1"/>
            <a:t>một</a:t>
          </a:r>
          <a:r>
            <a:rPr lang="en-US" sz="2200" kern="1200" dirty="0"/>
            <a:t> </a:t>
          </a:r>
          <a:r>
            <a:rPr lang="en-US" sz="2200" kern="1200" dirty="0" err="1"/>
            <a:t>giá</a:t>
          </a:r>
          <a:r>
            <a:rPr lang="en-US" sz="2200" kern="1200" dirty="0"/>
            <a:t> </a:t>
          </a:r>
          <a:r>
            <a:rPr lang="en-US" sz="2200" kern="1200" dirty="0" err="1"/>
            <a:t>trị</a:t>
          </a:r>
          <a:r>
            <a:rPr lang="en-US" sz="2200" kern="1200" dirty="0"/>
            <a:t> vào </a:t>
          </a:r>
          <a:r>
            <a:rPr lang="en-US" sz="2200" kern="1200" dirty="0" err="1"/>
            <a:t>thanh</a:t>
          </a:r>
          <a:r>
            <a:rPr lang="en-US" sz="2200" kern="1200" dirty="0"/>
            <a:t> </a:t>
          </a:r>
          <a:r>
            <a:rPr lang="en-US" sz="2200" kern="1200" dirty="0" err="1"/>
            <a:t>ghi</a:t>
          </a:r>
          <a:r>
            <a:rPr lang="en-US" sz="2200" kern="1200" dirty="0"/>
            <a:t> SPBRG.</a:t>
          </a:r>
        </a:p>
      </dsp:txBody>
      <dsp:txXfrm>
        <a:off x="7568" y="202544"/>
        <a:ext cx="2849052" cy="1709431"/>
      </dsp:txXfrm>
    </dsp:sp>
    <dsp:sp modelId="{243A1448-52D9-488E-BC31-A83739F00AB7}">
      <dsp:nvSpPr>
        <dsp:cNvPr id="0" name=""/>
        <dsp:cNvSpPr/>
      </dsp:nvSpPr>
      <dsp:spPr>
        <a:xfrm>
          <a:off x="6359155" y="1011540"/>
          <a:ext cx="624682" cy="91440"/>
        </a:xfrm>
        <a:custGeom>
          <a:avLst/>
          <a:gdLst/>
          <a:ahLst/>
          <a:cxnLst/>
          <a:rect l="0" t="0" r="0" b="0"/>
          <a:pathLst>
            <a:path>
              <a:moveTo>
                <a:pt x="0" y="45720"/>
              </a:moveTo>
              <a:lnTo>
                <a:pt x="624682"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55114" y="1053984"/>
        <a:ext cx="32764" cy="6552"/>
      </dsp:txXfrm>
    </dsp:sp>
    <dsp:sp modelId="{5AB26262-8A68-4FFB-9001-F0305207FD34}">
      <dsp:nvSpPr>
        <dsp:cNvPr id="0" name=""/>
        <dsp:cNvSpPr/>
      </dsp:nvSpPr>
      <dsp:spPr>
        <a:xfrm>
          <a:off x="3511903" y="202544"/>
          <a:ext cx="2849052" cy="170943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2. Sau </a:t>
          </a:r>
          <a:r>
            <a:rPr lang="en-US" sz="2200" kern="1200" dirty="0" err="1"/>
            <a:t>đó</a:t>
          </a:r>
          <a:r>
            <a:rPr lang="en-US" sz="2200" kern="1200" dirty="0"/>
            <a:t> </a:t>
          </a:r>
          <a:r>
            <a:rPr lang="en-US" sz="2200" kern="1200" dirty="0" err="1"/>
            <a:t>đặt</a:t>
          </a:r>
          <a:r>
            <a:rPr lang="en-US" sz="2200" kern="1200" dirty="0"/>
            <a:t> bit SPEN trong RCSTA </a:t>
          </a:r>
          <a:r>
            <a:rPr lang="en-US" sz="2200" kern="1200" dirty="0" err="1"/>
            <a:t>để</a:t>
          </a:r>
          <a:r>
            <a:rPr lang="en-US" sz="2200" kern="1200" dirty="0"/>
            <a:t> bật </a:t>
          </a:r>
          <a:r>
            <a:rPr lang="en-US" sz="2200" kern="1200" dirty="0" err="1"/>
            <a:t>cổng</a:t>
          </a:r>
          <a:r>
            <a:rPr lang="en-US" sz="2200" kern="1200" dirty="0"/>
            <a:t> </a:t>
          </a:r>
          <a:r>
            <a:rPr lang="en-US" sz="2200" kern="1200" dirty="0" err="1"/>
            <a:t>nối</a:t>
          </a:r>
          <a:r>
            <a:rPr lang="en-US" sz="2200" kern="1200" dirty="0"/>
            <a:t> tiếp.</a:t>
          </a:r>
        </a:p>
      </dsp:txBody>
      <dsp:txXfrm>
        <a:off x="3511903" y="202544"/>
        <a:ext cx="2849052" cy="1709431"/>
      </dsp:txXfrm>
    </dsp:sp>
    <dsp:sp modelId="{80B2A575-74D6-4136-8684-B8D4C1E103B1}">
      <dsp:nvSpPr>
        <dsp:cNvPr id="0" name=""/>
        <dsp:cNvSpPr/>
      </dsp:nvSpPr>
      <dsp:spPr>
        <a:xfrm>
          <a:off x="1432094" y="1910176"/>
          <a:ext cx="7008669" cy="624682"/>
        </a:xfrm>
        <a:custGeom>
          <a:avLst/>
          <a:gdLst/>
          <a:ahLst/>
          <a:cxnLst/>
          <a:rect l="0" t="0" r="0" b="0"/>
          <a:pathLst>
            <a:path>
              <a:moveTo>
                <a:pt x="7008669" y="0"/>
              </a:moveTo>
              <a:lnTo>
                <a:pt x="7008669" y="329441"/>
              </a:lnTo>
              <a:lnTo>
                <a:pt x="0" y="329441"/>
              </a:lnTo>
              <a:lnTo>
                <a:pt x="0" y="624682"/>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60448" y="2219241"/>
        <a:ext cx="351961" cy="6552"/>
      </dsp:txXfrm>
    </dsp:sp>
    <dsp:sp modelId="{F0D301B0-5670-44A9-9E2F-CEB6692CAEC3}">
      <dsp:nvSpPr>
        <dsp:cNvPr id="0" name=""/>
        <dsp:cNvSpPr/>
      </dsp:nvSpPr>
      <dsp:spPr>
        <a:xfrm>
          <a:off x="7016237" y="202544"/>
          <a:ext cx="2849052" cy="170943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3. Sau đó đặt bit BRGH trong TXSTA cho tốc độ thấp hoặc cao.</a:t>
          </a:r>
        </a:p>
      </dsp:txBody>
      <dsp:txXfrm>
        <a:off x="7016237" y="202544"/>
        <a:ext cx="2849052" cy="1709431"/>
      </dsp:txXfrm>
    </dsp:sp>
    <dsp:sp modelId="{081B7B52-9C0B-4BF2-9269-898AF85228D4}">
      <dsp:nvSpPr>
        <dsp:cNvPr id="0" name=""/>
        <dsp:cNvSpPr/>
      </dsp:nvSpPr>
      <dsp:spPr>
        <a:xfrm>
          <a:off x="2854821" y="3376254"/>
          <a:ext cx="624682" cy="91440"/>
        </a:xfrm>
        <a:custGeom>
          <a:avLst/>
          <a:gdLst/>
          <a:ahLst/>
          <a:cxnLst/>
          <a:rect l="0" t="0" r="0" b="0"/>
          <a:pathLst>
            <a:path>
              <a:moveTo>
                <a:pt x="0" y="45720"/>
              </a:moveTo>
              <a:lnTo>
                <a:pt x="624682"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780" y="3418697"/>
        <a:ext cx="32764" cy="6552"/>
      </dsp:txXfrm>
    </dsp:sp>
    <dsp:sp modelId="{C1E14A16-6899-4A49-9FCC-46992CC824AD}">
      <dsp:nvSpPr>
        <dsp:cNvPr id="0" name=""/>
        <dsp:cNvSpPr/>
      </dsp:nvSpPr>
      <dsp:spPr>
        <a:xfrm>
          <a:off x="7568" y="2567258"/>
          <a:ext cx="2849052" cy="170943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4. Cũng </a:t>
          </a:r>
          <a:r>
            <a:rPr lang="en-US" sz="2200" kern="1200" dirty="0" err="1"/>
            <a:t>xóa</a:t>
          </a:r>
          <a:r>
            <a:rPr lang="en-US" sz="2200" kern="1200" dirty="0"/>
            <a:t> bit SYNC trong </a:t>
          </a:r>
          <a:r>
            <a:rPr lang="en-US" sz="2200" kern="1200" dirty="0" err="1"/>
            <a:t>thanh</a:t>
          </a:r>
          <a:r>
            <a:rPr lang="en-US" sz="2200" kern="1200" dirty="0"/>
            <a:t> </a:t>
          </a:r>
          <a:r>
            <a:rPr lang="en-US" sz="2200" kern="1200" dirty="0" err="1"/>
            <a:t>ghi</a:t>
          </a:r>
          <a:r>
            <a:rPr lang="en-US" sz="2200" kern="1200" dirty="0"/>
            <a:t> TXSTA </a:t>
          </a:r>
          <a:r>
            <a:rPr lang="en-US" sz="2200" kern="1200" dirty="0" err="1"/>
            <a:t>để</a:t>
          </a:r>
          <a:r>
            <a:rPr lang="en-US" sz="2200" kern="1200" dirty="0"/>
            <a:t> </a:t>
          </a:r>
          <a:r>
            <a:rPr lang="en-US" sz="2200" kern="1200" dirty="0" err="1"/>
            <a:t>cấu</a:t>
          </a:r>
          <a:r>
            <a:rPr lang="en-US" sz="2200" kern="1200" dirty="0"/>
            <a:t> hình </a:t>
          </a:r>
          <a:r>
            <a:rPr lang="en-US" sz="2200" kern="1200" dirty="0" err="1"/>
            <a:t>cho</a:t>
          </a:r>
          <a:r>
            <a:rPr lang="en-US" sz="2200" kern="1200" dirty="0"/>
            <a:t> </a:t>
          </a:r>
          <a:r>
            <a:rPr lang="en-US" sz="2200" kern="1200" dirty="0" err="1"/>
            <a:t>giao</a:t>
          </a:r>
          <a:r>
            <a:rPr lang="en-US" sz="2200" kern="1200" dirty="0"/>
            <a:t> tiếp không đồng </a:t>
          </a:r>
          <a:r>
            <a:rPr lang="en-US" sz="2200" kern="1200" dirty="0" err="1"/>
            <a:t>bộ</a:t>
          </a:r>
          <a:r>
            <a:rPr lang="en-US" sz="2200" kern="1200" dirty="0"/>
            <a:t>.</a:t>
          </a:r>
        </a:p>
      </dsp:txBody>
      <dsp:txXfrm>
        <a:off x="7568" y="2567258"/>
        <a:ext cx="2849052" cy="1709431"/>
      </dsp:txXfrm>
    </dsp:sp>
    <dsp:sp modelId="{9F4A831A-04C2-4181-83FB-B167558BA2EB}">
      <dsp:nvSpPr>
        <dsp:cNvPr id="0" name=""/>
        <dsp:cNvSpPr/>
      </dsp:nvSpPr>
      <dsp:spPr>
        <a:xfrm>
          <a:off x="6359155" y="3376254"/>
          <a:ext cx="624682" cy="91440"/>
        </a:xfrm>
        <a:custGeom>
          <a:avLst/>
          <a:gdLst/>
          <a:ahLst/>
          <a:cxnLst/>
          <a:rect l="0" t="0" r="0" b="0"/>
          <a:pathLst>
            <a:path>
              <a:moveTo>
                <a:pt x="0" y="45720"/>
              </a:moveTo>
              <a:lnTo>
                <a:pt x="624682"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55114" y="3418697"/>
        <a:ext cx="32764" cy="6552"/>
      </dsp:txXfrm>
    </dsp:sp>
    <dsp:sp modelId="{8F3A6CE5-F474-4FA3-AC8C-5719A812BA7A}">
      <dsp:nvSpPr>
        <dsp:cNvPr id="0" name=""/>
        <dsp:cNvSpPr/>
      </dsp:nvSpPr>
      <dsp:spPr>
        <a:xfrm>
          <a:off x="3511903" y="2567258"/>
          <a:ext cx="2849052" cy="170943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5. </a:t>
          </a:r>
          <a:r>
            <a:rPr lang="en-US" sz="2200" kern="1200" dirty="0" err="1"/>
            <a:t>Đặt</a:t>
          </a:r>
          <a:r>
            <a:rPr lang="en-US" sz="2200" kern="1200" dirty="0"/>
            <a:t> bit TXEN trong </a:t>
          </a:r>
          <a:r>
            <a:rPr lang="en-US" sz="2200" kern="1200" dirty="0" err="1"/>
            <a:t>thanh</a:t>
          </a:r>
          <a:r>
            <a:rPr lang="en-US" sz="2200" kern="1200" dirty="0"/>
            <a:t> </a:t>
          </a:r>
          <a:r>
            <a:rPr lang="en-US" sz="2200" kern="1200" dirty="0" err="1"/>
            <a:t>ghi</a:t>
          </a:r>
          <a:r>
            <a:rPr lang="en-US" sz="2200" kern="1200" dirty="0"/>
            <a:t> TXSTA </a:t>
          </a:r>
          <a:r>
            <a:rPr lang="en-US" sz="2200" kern="1200" dirty="0" err="1"/>
            <a:t>để</a:t>
          </a:r>
          <a:r>
            <a:rPr lang="en-US" sz="2200" kern="1200" dirty="0"/>
            <a:t> </a:t>
          </a:r>
          <a:r>
            <a:rPr lang="en-US" sz="2200" kern="1200" dirty="0" err="1"/>
            <a:t>cho</a:t>
          </a:r>
          <a:r>
            <a:rPr lang="en-US" sz="2200" kern="1200" dirty="0"/>
            <a:t> </a:t>
          </a:r>
          <a:r>
            <a:rPr lang="en-US" sz="2200" kern="1200" dirty="0" err="1"/>
            <a:t>phép</a:t>
          </a:r>
          <a:r>
            <a:rPr lang="en-US" sz="2200" kern="1200" dirty="0"/>
            <a:t> </a:t>
          </a:r>
          <a:r>
            <a:rPr lang="en-US" sz="2200" kern="1200" dirty="0" err="1"/>
            <a:t>truyền</a:t>
          </a:r>
          <a:r>
            <a:rPr lang="en-US" sz="2200" kern="1200" dirty="0"/>
            <a:t>.</a:t>
          </a:r>
        </a:p>
      </dsp:txBody>
      <dsp:txXfrm>
        <a:off x="3511903" y="2567258"/>
        <a:ext cx="2849052" cy="1709431"/>
      </dsp:txXfrm>
    </dsp:sp>
    <dsp:sp modelId="{BFBFEEFE-2CBB-4D5B-80CE-F6BBB57D7E37}">
      <dsp:nvSpPr>
        <dsp:cNvPr id="0" name=""/>
        <dsp:cNvSpPr/>
      </dsp:nvSpPr>
      <dsp:spPr>
        <a:xfrm>
          <a:off x="7016237" y="2567258"/>
          <a:ext cx="2849052" cy="170943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6. </a:t>
          </a:r>
          <a:r>
            <a:rPr lang="en-US" sz="2200" kern="1200" dirty="0" err="1"/>
            <a:t>Đặt</a:t>
          </a:r>
          <a:r>
            <a:rPr lang="en-US" sz="2200" kern="1200" dirty="0"/>
            <a:t> bit CREN trong </a:t>
          </a:r>
          <a:r>
            <a:rPr lang="en-US" sz="2200" kern="1200" dirty="0" err="1"/>
            <a:t>thanh</a:t>
          </a:r>
          <a:r>
            <a:rPr lang="en-US" sz="2200" kern="1200" dirty="0"/>
            <a:t> </a:t>
          </a:r>
          <a:r>
            <a:rPr lang="en-US" sz="2200" kern="1200" dirty="0" err="1"/>
            <a:t>ghi</a:t>
          </a:r>
          <a:r>
            <a:rPr lang="en-US" sz="2200" kern="1200" dirty="0"/>
            <a:t> RCSTA </a:t>
          </a:r>
          <a:r>
            <a:rPr lang="en-US" sz="2200" kern="1200" dirty="0" err="1"/>
            <a:t>để</a:t>
          </a:r>
          <a:r>
            <a:rPr lang="en-US" sz="2200" kern="1200" dirty="0"/>
            <a:t> </a:t>
          </a:r>
          <a:r>
            <a:rPr lang="en-US" sz="2200" kern="1200" dirty="0" err="1"/>
            <a:t>cho</a:t>
          </a:r>
          <a:r>
            <a:rPr lang="en-US" sz="2200" kern="1200" dirty="0"/>
            <a:t> </a:t>
          </a:r>
          <a:r>
            <a:rPr lang="en-US" sz="2200" kern="1200" dirty="0" err="1"/>
            <a:t>phép</a:t>
          </a:r>
          <a:r>
            <a:rPr lang="en-US" sz="2200" kern="1200" dirty="0"/>
            <a:t> </a:t>
          </a:r>
          <a:r>
            <a:rPr lang="en-US" sz="2200" kern="1200" dirty="0" err="1"/>
            <a:t>nhận</a:t>
          </a:r>
          <a:r>
            <a:rPr lang="en-US" sz="2200" kern="1200" dirty="0"/>
            <a:t>.</a:t>
          </a:r>
        </a:p>
      </dsp:txBody>
      <dsp:txXfrm>
        <a:off x="7016237" y="2567258"/>
        <a:ext cx="2849052" cy="170943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160AA4-2FB2-46F8-A1E5-B335D1ED1C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5D7E43F-3D50-4144-A04E-7B6A5BDBCE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E48759-C595-467B-92D2-ED006A93BBD3}" type="datetimeFigureOut">
              <a:rPr lang="en-US" smtClean="0"/>
              <a:t>3/21/2021</a:t>
            </a:fld>
            <a:endParaRPr lang="en-US"/>
          </a:p>
        </p:txBody>
      </p:sp>
      <p:sp>
        <p:nvSpPr>
          <p:cNvPr id="4" name="Footer Placeholder 3">
            <a:extLst>
              <a:ext uri="{FF2B5EF4-FFF2-40B4-BE49-F238E27FC236}">
                <a16:creationId xmlns:a16="http://schemas.microsoft.com/office/drawing/2014/main" id="{3D096CAC-410A-4EAF-BEE5-384DC0DF95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3307B3B-8CDA-4792-8F9E-994027AD5E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036A91-D2ED-48BA-897E-22454286A463}" type="slidenum">
              <a:rPr lang="en-US" smtClean="0"/>
              <a:t>‹#›</a:t>
            </a:fld>
            <a:endParaRPr lang="en-US"/>
          </a:p>
        </p:txBody>
      </p:sp>
    </p:spTree>
    <p:extLst>
      <p:ext uri="{BB962C8B-B14F-4D97-AF65-F5344CB8AC3E}">
        <p14:creationId xmlns:p14="http://schemas.microsoft.com/office/powerpoint/2010/main" val="14762497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9387-DFB3-4086-B806-F93612E15A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29FFDB-9306-44CB-BB3D-914D1D2FAE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B91A9B-23AB-41CA-A6FB-D48C251D441F}"/>
              </a:ext>
            </a:extLst>
          </p:cNvPr>
          <p:cNvSpPr>
            <a:spLocks noGrp="1"/>
          </p:cNvSpPr>
          <p:nvPr>
            <p:ph type="dt" sz="half" idx="10"/>
          </p:nvPr>
        </p:nvSpPr>
        <p:spPr/>
        <p:txBody>
          <a:bodyPr/>
          <a:lstStyle/>
          <a:p>
            <a:fld id="{03581413-79D9-4B4D-A16F-9FD8FE74568C}" type="datetimeFigureOut">
              <a:rPr lang="en-US" smtClean="0"/>
              <a:t>3/21/2021</a:t>
            </a:fld>
            <a:endParaRPr lang="en-US"/>
          </a:p>
        </p:txBody>
      </p:sp>
      <p:sp>
        <p:nvSpPr>
          <p:cNvPr id="5" name="Footer Placeholder 4">
            <a:extLst>
              <a:ext uri="{FF2B5EF4-FFF2-40B4-BE49-F238E27FC236}">
                <a16:creationId xmlns:a16="http://schemas.microsoft.com/office/drawing/2014/main" id="{B0E5CA13-10BF-41C5-A7C9-D87C51A3F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5ED25-C7B7-474D-8E4D-DABAE0866E22}"/>
              </a:ext>
            </a:extLst>
          </p:cNvPr>
          <p:cNvSpPr>
            <a:spLocks noGrp="1"/>
          </p:cNvSpPr>
          <p:nvPr>
            <p:ph type="sldNum" sz="quarter" idx="12"/>
          </p:nvPr>
        </p:nvSpPr>
        <p:spPr/>
        <p:txBody>
          <a:bodyPr/>
          <a:lstStyle/>
          <a:p>
            <a:fld id="{FC9A9B6D-3951-4122-AF38-0755A8A0F6EC}" type="slidenum">
              <a:rPr lang="en-US" smtClean="0"/>
              <a:t>‹#›</a:t>
            </a:fld>
            <a:endParaRPr lang="en-US"/>
          </a:p>
        </p:txBody>
      </p:sp>
    </p:spTree>
    <p:extLst>
      <p:ext uri="{BB962C8B-B14F-4D97-AF65-F5344CB8AC3E}">
        <p14:creationId xmlns:p14="http://schemas.microsoft.com/office/powerpoint/2010/main" val="1076009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42E9-4427-452E-A16C-1205EB7885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4A2141-D890-492F-96F9-F443923F84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00116-9A7D-4EAE-B817-865914209743}"/>
              </a:ext>
            </a:extLst>
          </p:cNvPr>
          <p:cNvSpPr>
            <a:spLocks noGrp="1"/>
          </p:cNvSpPr>
          <p:nvPr>
            <p:ph type="dt" sz="half" idx="10"/>
          </p:nvPr>
        </p:nvSpPr>
        <p:spPr/>
        <p:txBody>
          <a:bodyPr/>
          <a:lstStyle/>
          <a:p>
            <a:fld id="{03581413-79D9-4B4D-A16F-9FD8FE74568C}" type="datetimeFigureOut">
              <a:rPr lang="en-US" smtClean="0"/>
              <a:t>3/21/2021</a:t>
            </a:fld>
            <a:endParaRPr lang="en-US"/>
          </a:p>
        </p:txBody>
      </p:sp>
      <p:sp>
        <p:nvSpPr>
          <p:cNvPr id="5" name="Footer Placeholder 4">
            <a:extLst>
              <a:ext uri="{FF2B5EF4-FFF2-40B4-BE49-F238E27FC236}">
                <a16:creationId xmlns:a16="http://schemas.microsoft.com/office/drawing/2014/main" id="{36E4F56F-30A7-47AB-A316-E44E71A6D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F17CB-F71D-4498-B86B-AB3466D75CF5}"/>
              </a:ext>
            </a:extLst>
          </p:cNvPr>
          <p:cNvSpPr>
            <a:spLocks noGrp="1"/>
          </p:cNvSpPr>
          <p:nvPr>
            <p:ph type="sldNum" sz="quarter" idx="12"/>
          </p:nvPr>
        </p:nvSpPr>
        <p:spPr/>
        <p:txBody>
          <a:bodyPr/>
          <a:lstStyle/>
          <a:p>
            <a:fld id="{FC9A9B6D-3951-4122-AF38-0755A8A0F6EC}" type="slidenum">
              <a:rPr lang="en-US" smtClean="0"/>
              <a:t>‹#›</a:t>
            </a:fld>
            <a:endParaRPr lang="en-US"/>
          </a:p>
        </p:txBody>
      </p:sp>
    </p:spTree>
    <p:extLst>
      <p:ext uri="{BB962C8B-B14F-4D97-AF65-F5344CB8AC3E}">
        <p14:creationId xmlns:p14="http://schemas.microsoft.com/office/powerpoint/2010/main" val="279339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A79677-6CB0-432A-84CA-28F4D7F11E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20BC08-B860-41B4-847D-5D724763E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2E6FB-EF00-4995-9FCD-E3C0D6E9C351}"/>
              </a:ext>
            </a:extLst>
          </p:cNvPr>
          <p:cNvSpPr>
            <a:spLocks noGrp="1"/>
          </p:cNvSpPr>
          <p:nvPr>
            <p:ph type="dt" sz="half" idx="10"/>
          </p:nvPr>
        </p:nvSpPr>
        <p:spPr/>
        <p:txBody>
          <a:bodyPr/>
          <a:lstStyle/>
          <a:p>
            <a:fld id="{03581413-79D9-4B4D-A16F-9FD8FE74568C}" type="datetimeFigureOut">
              <a:rPr lang="en-US" smtClean="0"/>
              <a:t>3/21/2021</a:t>
            </a:fld>
            <a:endParaRPr lang="en-US"/>
          </a:p>
        </p:txBody>
      </p:sp>
      <p:sp>
        <p:nvSpPr>
          <p:cNvPr id="5" name="Footer Placeholder 4">
            <a:extLst>
              <a:ext uri="{FF2B5EF4-FFF2-40B4-BE49-F238E27FC236}">
                <a16:creationId xmlns:a16="http://schemas.microsoft.com/office/drawing/2014/main" id="{F797C1EA-7223-4F2D-B10E-F984F229C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8591F-6DCE-4993-B637-259988DD0BA4}"/>
              </a:ext>
            </a:extLst>
          </p:cNvPr>
          <p:cNvSpPr>
            <a:spLocks noGrp="1"/>
          </p:cNvSpPr>
          <p:nvPr>
            <p:ph type="sldNum" sz="quarter" idx="12"/>
          </p:nvPr>
        </p:nvSpPr>
        <p:spPr/>
        <p:txBody>
          <a:bodyPr/>
          <a:lstStyle/>
          <a:p>
            <a:fld id="{FC9A9B6D-3951-4122-AF38-0755A8A0F6EC}" type="slidenum">
              <a:rPr lang="en-US" smtClean="0"/>
              <a:t>‹#›</a:t>
            </a:fld>
            <a:endParaRPr lang="en-US"/>
          </a:p>
        </p:txBody>
      </p:sp>
    </p:spTree>
    <p:extLst>
      <p:ext uri="{BB962C8B-B14F-4D97-AF65-F5344CB8AC3E}">
        <p14:creationId xmlns:p14="http://schemas.microsoft.com/office/powerpoint/2010/main" val="385570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CA291-F753-4E68-A866-655E10CF9A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1BE049-347C-480E-B346-5D6A4A8973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25D0D-63E2-4704-BE9E-BE6F72B47B7F}"/>
              </a:ext>
            </a:extLst>
          </p:cNvPr>
          <p:cNvSpPr>
            <a:spLocks noGrp="1"/>
          </p:cNvSpPr>
          <p:nvPr>
            <p:ph type="dt" sz="half" idx="10"/>
          </p:nvPr>
        </p:nvSpPr>
        <p:spPr/>
        <p:txBody>
          <a:bodyPr/>
          <a:lstStyle/>
          <a:p>
            <a:fld id="{03581413-79D9-4B4D-A16F-9FD8FE74568C}" type="datetimeFigureOut">
              <a:rPr lang="en-US" smtClean="0"/>
              <a:t>3/21/2021</a:t>
            </a:fld>
            <a:endParaRPr lang="en-US"/>
          </a:p>
        </p:txBody>
      </p:sp>
      <p:sp>
        <p:nvSpPr>
          <p:cNvPr id="5" name="Footer Placeholder 4">
            <a:extLst>
              <a:ext uri="{FF2B5EF4-FFF2-40B4-BE49-F238E27FC236}">
                <a16:creationId xmlns:a16="http://schemas.microsoft.com/office/drawing/2014/main" id="{6461C8D3-0984-4D04-A269-94B35B314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F6D1DE-0759-4189-9925-B5A160FE8B67}"/>
              </a:ext>
            </a:extLst>
          </p:cNvPr>
          <p:cNvSpPr>
            <a:spLocks noGrp="1"/>
          </p:cNvSpPr>
          <p:nvPr>
            <p:ph type="sldNum" sz="quarter" idx="12"/>
          </p:nvPr>
        </p:nvSpPr>
        <p:spPr/>
        <p:txBody>
          <a:bodyPr/>
          <a:lstStyle/>
          <a:p>
            <a:fld id="{FC9A9B6D-3951-4122-AF38-0755A8A0F6EC}" type="slidenum">
              <a:rPr lang="en-US" smtClean="0"/>
              <a:t>‹#›</a:t>
            </a:fld>
            <a:endParaRPr lang="en-US"/>
          </a:p>
        </p:txBody>
      </p:sp>
    </p:spTree>
    <p:extLst>
      <p:ext uri="{BB962C8B-B14F-4D97-AF65-F5344CB8AC3E}">
        <p14:creationId xmlns:p14="http://schemas.microsoft.com/office/powerpoint/2010/main" val="388818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3C50A-09D3-4C1D-B512-A3B5438761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6992A7-D5B1-4D92-AFC5-C1F932DF3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58C282-05E6-4E3F-9AA9-F249CC933B38}"/>
              </a:ext>
            </a:extLst>
          </p:cNvPr>
          <p:cNvSpPr>
            <a:spLocks noGrp="1"/>
          </p:cNvSpPr>
          <p:nvPr>
            <p:ph type="dt" sz="half" idx="10"/>
          </p:nvPr>
        </p:nvSpPr>
        <p:spPr/>
        <p:txBody>
          <a:bodyPr/>
          <a:lstStyle/>
          <a:p>
            <a:fld id="{03581413-79D9-4B4D-A16F-9FD8FE74568C}" type="datetimeFigureOut">
              <a:rPr lang="en-US" smtClean="0"/>
              <a:t>3/21/2021</a:t>
            </a:fld>
            <a:endParaRPr lang="en-US"/>
          </a:p>
        </p:txBody>
      </p:sp>
      <p:sp>
        <p:nvSpPr>
          <p:cNvPr id="5" name="Footer Placeholder 4">
            <a:extLst>
              <a:ext uri="{FF2B5EF4-FFF2-40B4-BE49-F238E27FC236}">
                <a16:creationId xmlns:a16="http://schemas.microsoft.com/office/drawing/2014/main" id="{590272B1-312D-4631-A9FE-71D6698AF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121E5-323C-46E8-8A8A-7F0C138E6DF7}"/>
              </a:ext>
            </a:extLst>
          </p:cNvPr>
          <p:cNvSpPr>
            <a:spLocks noGrp="1"/>
          </p:cNvSpPr>
          <p:nvPr>
            <p:ph type="sldNum" sz="quarter" idx="12"/>
          </p:nvPr>
        </p:nvSpPr>
        <p:spPr/>
        <p:txBody>
          <a:bodyPr/>
          <a:lstStyle/>
          <a:p>
            <a:fld id="{FC9A9B6D-3951-4122-AF38-0755A8A0F6EC}" type="slidenum">
              <a:rPr lang="en-US" smtClean="0"/>
              <a:t>‹#›</a:t>
            </a:fld>
            <a:endParaRPr lang="en-US"/>
          </a:p>
        </p:txBody>
      </p:sp>
    </p:spTree>
    <p:extLst>
      <p:ext uri="{BB962C8B-B14F-4D97-AF65-F5344CB8AC3E}">
        <p14:creationId xmlns:p14="http://schemas.microsoft.com/office/powerpoint/2010/main" val="222292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90DA2-1CE9-4EF5-86B1-960756970A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65C69B-645D-4D6F-A06E-BFA543E4BA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FFDAEA-9AD8-420F-A900-5D333F3F4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2F6922-6E0E-4CA2-A58D-7002AADE92B7}"/>
              </a:ext>
            </a:extLst>
          </p:cNvPr>
          <p:cNvSpPr>
            <a:spLocks noGrp="1"/>
          </p:cNvSpPr>
          <p:nvPr>
            <p:ph type="dt" sz="half" idx="10"/>
          </p:nvPr>
        </p:nvSpPr>
        <p:spPr/>
        <p:txBody>
          <a:bodyPr/>
          <a:lstStyle/>
          <a:p>
            <a:fld id="{03581413-79D9-4B4D-A16F-9FD8FE74568C}" type="datetimeFigureOut">
              <a:rPr lang="en-US" smtClean="0"/>
              <a:t>3/21/2021</a:t>
            </a:fld>
            <a:endParaRPr lang="en-US"/>
          </a:p>
        </p:txBody>
      </p:sp>
      <p:sp>
        <p:nvSpPr>
          <p:cNvPr id="6" name="Footer Placeholder 5">
            <a:extLst>
              <a:ext uri="{FF2B5EF4-FFF2-40B4-BE49-F238E27FC236}">
                <a16:creationId xmlns:a16="http://schemas.microsoft.com/office/drawing/2014/main" id="{843E33B2-959B-47FE-BEFB-B4E05CE25F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FCAE46-4184-416D-970B-1572B20C956C}"/>
              </a:ext>
            </a:extLst>
          </p:cNvPr>
          <p:cNvSpPr>
            <a:spLocks noGrp="1"/>
          </p:cNvSpPr>
          <p:nvPr>
            <p:ph type="sldNum" sz="quarter" idx="12"/>
          </p:nvPr>
        </p:nvSpPr>
        <p:spPr/>
        <p:txBody>
          <a:bodyPr/>
          <a:lstStyle/>
          <a:p>
            <a:fld id="{FC9A9B6D-3951-4122-AF38-0755A8A0F6EC}" type="slidenum">
              <a:rPr lang="en-US" smtClean="0"/>
              <a:t>‹#›</a:t>
            </a:fld>
            <a:endParaRPr lang="en-US"/>
          </a:p>
        </p:txBody>
      </p:sp>
    </p:spTree>
    <p:extLst>
      <p:ext uri="{BB962C8B-B14F-4D97-AF65-F5344CB8AC3E}">
        <p14:creationId xmlns:p14="http://schemas.microsoft.com/office/powerpoint/2010/main" val="233348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0CF95-F4C9-41A5-8E38-35967692AA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B7B594-D849-4C16-9BAA-0757E9F758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EC14B0-146A-4238-9DCC-069D177C24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7AAD13-299D-481A-8F2A-38D1E6446B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C3885E-9261-4EB1-926E-D7640213D9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AEFE2E-726F-46A0-976A-8BC2719C73B1}"/>
              </a:ext>
            </a:extLst>
          </p:cNvPr>
          <p:cNvSpPr>
            <a:spLocks noGrp="1"/>
          </p:cNvSpPr>
          <p:nvPr>
            <p:ph type="dt" sz="half" idx="10"/>
          </p:nvPr>
        </p:nvSpPr>
        <p:spPr/>
        <p:txBody>
          <a:bodyPr/>
          <a:lstStyle/>
          <a:p>
            <a:fld id="{03581413-79D9-4B4D-A16F-9FD8FE74568C}" type="datetimeFigureOut">
              <a:rPr lang="en-US" smtClean="0"/>
              <a:t>3/21/2021</a:t>
            </a:fld>
            <a:endParaRPr lang="en-US"/>
          </a:p>
        </p:txBody>
      </p:sp>
      <p:sp>
        <p:nvSpPr>
          <p:cNvPr id="8" name="Footer Placeholder 7">
            <a:extLst>
              <a:ext uri="{FF2B5EF4-FFF2-40B4-BE49-F238E27FC236}">
                <a16:creationId xmlns:a16="http://schemas.microsoft.com/office/drawing/2014/main" id="{7E47416C-C86D-44C4-AF69-1844C34653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BFD20A-1CBC-4355-A73C-58476C9D00B1}"/>
              </a:ext>
            </a:extLst>
          </p:cNvPr>
          <p:cNvSpPr>
            <a:spLocks noGrp="1"/>
          </p:cNvSpPr>
          <p:nvPr>
            <p:ph type="sldNum" sz="quarter" idx="12"/>
          </p:nvPr>
        </p:nvSpPr>
        <p:spPr/>
        <p:txBody>
          <a:bodyPr/>
          <a:lstStyle/>
          <a:p>
            <a:fld id="{FC9A9B6D-3951-4122-AF38-0755A8A0F6EC}" type="slidenum">
              <a:rPr lang="en-US" smtClean="0"/>
              <a:t>‹#›</a:t>
            </a:fld>
            <a:endParaRPr lang="en-US"/>
          </a:p>
        </p:txBody>
      </p:sp>
    </p:spTree>
    <p:extLst>
      <p:ext uri="{BB962C8B-B14F-4D97-AF65-F5344CB8AC3E}">
        <p14:creationId xmlns:p14="http://schemas.microsoft.com/office/powerpoint/2010/main" val="194294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68F3-353A-42FF-8D86-09F90B9B0B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B121B9-30D6-40BB-B84D-0ABFB84267D3}"/>
              </a:ext>
            </a:extLst>
          </p:cNvPr>
          <p:cNvSpPr>
            <a:spLocks noGrp="1"/>
          </p:cNvSpPr>
          <p:nvPr>
            <p:ph type="dt" sz="half" idx="10"/>
          </p:nvPr>
        </p:nvSpPr>
        <p:spPr/>
        <p:txBody>
          <a:bodyPr/>
          <a:lstStyle/>
          <a:p>
            <a:fld id="{03581413-79D9-4B4D-A16F-9FD8FE74568C}" type="datetimeFigureOut">
              <a:rPr lang="en-US" smtClean="0"/>
              <a:t>3/21/2021</a:t>
            </a:fld>
            <a:endParaRPr lang="en-US"/>
          </a:p>
        </p:txBody>
      </p:sp>
      <p:sp>
        <p:nvSpPr>
          <p:cNvPr id="4" name="Footer Placeholder 3">
            <a:extLst>
              <a:ext uri="{FF2B5EF4-FFF2-40B4-BE49-F238E27FC236}">
                <a16:creationId xmlns:a16="http://schemas.microsoft.com/office/drawing/2014/main" id="{DB70C154-5DF9-4AB2-B5CF-640CC30772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9BF565-4ADF-4C41-9667-97E39429F936}"/>
              </a:ext>
            </a:extLst>
          </p:cNvPr>
          <p:cNvSpPr>
            <a:spLocks noGrp="1"/>
          </p:cNvSpPr>
          <p:nvPr>
            <p:ph type="sldNum" sz="quarter" idx="12"/>
          </p:nvPr>
        </p:nvSpPr>
        <p:spPr/>
        <p:txBody>
          <a:bodyPr/>
          <a:lstStyle/>
          <a:p>
            <a:fld id="{FC9A9B6D-3951-4122-AF38-0755A8A0F6EC}" type="slidenum">
              <a:rPr lang="en-US" smtClean="0"/>
              <a:t>‹#›</a:t>
            </a:fld>
            <a:endParaRPr lang="en-US"/>
          </a:p>
        </p:txBody>
      </p:sp>
    </p:spTree>
    <p:extLst>
      <p:ext uri="{BB962C8B-B14F-4D97-AF65-F5344CB8AC3E}">
        <p14:creationId xmlns:p14="http://schemas.microsoft.com/office/powerpoint/2010/main" val="335960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EE3920-7B23-43D9-8DA8-39A3326B01C2}"/>
              </a:ext>
            </a:extLst>
          </p:cNvPr>
          <p:cNvSpPr>
            <a:spLocks noGrp="1"/>
          </p:cNvSpPr>
          <p:nvPr>
            <p:ph type="dt" sz="half" idx="10"/>
          </p:nvPr>
        </p:nvSpPr>
        <p:spPr/>
        <p:txBody>
          <a:bodyPr/>
          <a:lstStyle/>
          <a:p>
            <a:fld id="{03581413-79D9-4B4D-A16F-9FD8FE74568C}" type="datetimeFigureOut">
              <a:rPr lang="en-US" smtClean="0"/>
              <a:t>3/21/2021</a:t>
            </a:fld>
            <a:endParaRPr lang="en-US"/>
          </a:p>
        </p:txBody>
      </p:sp>
      <p:sp>
        <p:nvSpPr>
          <p:cNvPr id="3" name="Footer Placeholder 2">
            <a:extLst>
              <a:ext uri="{FF2B5EF4-FFF2-40B4-BE49-F238E27FC236}">
                <a16:creationId xmlns:a16="http://schemas.microsoft.com/office/drawing/2014/main" id="{E1D423FD-0DC1-441A-9C03-022FC3E9A4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114B10-C0CD-4CA2-955F-186F4047E70E}"/>
              </a:ext>
            </a:extLst>
          </p:cNvPr>
          <p:cNvSpPr>
            <a:spLocks noGrp="1"/>
          </p:cNvSpPr>
          <p:nvPr>
            <p:ph type="sldNum" sz="quarter" idx="12"/>
          </p:nvPr>
        </p:nvSpPr>
        <p:spPr/>
        <p:txBody>
          <a:bodyPr/>
          <a:lstStyle/>
          <a:p>
            <a:fld id="{FC9A9B6D-3951-4122-AF38-0755A8A0F6EC}" type="slidenum">
              <a:rPr lang="en-US" smtClean="0"/>
              <a:t>‹#›</a:t>
            </a:fld>
            <a:endParaRPr lang="en-US"/>
          </a:p>
        </p:txBody>
      </p:sp>
    </p:spTree>
    <p:extLst>
      <p:ext uri="{BB962C8B-B14F-4D97-AF65-F5344CB8AC3E}">
        <p14:creationId xmlns:p14="http://schemas.microsoft.com/office/powerpoint/2010/main" val="4178365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2D78-4103-4119-98EF-383687FAD5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A697B1-E7DF-4A74-BD50-04D3F7A38F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4B6689-DEFE-4CAC-B113-91AB3383C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82F7B5-E1BB-46BB-B30E-89CBE284AC83}"/>
              </a:ext>
            </a:extLst>
          </p:cNvPr>
          <p:cNvSpPr>
            <a:spLocks noGrp="1"/>
          </p:cNvSpPr>
          <p:nvPr>
            <p:ph type="dt" sz="half" idx="10"/>
          </p:nvPr>
        </p:nvSpPr>
        <p:spPr/>
        <p:txBody>
          <a:bodyPr/>
          <a:lstStyle/>
          <a:p>
            <a:fld id="{03581413-79D9-4B4D-A16F-9FD8FE74568C}" type="datetimeFigureOut">
              <a:rPr lang="en-US" smtClean="0"/>
              <a:t>3/21/2021</a:t>
            </a:fld>
            <a:endParaRPr lang="en-US"/>
          </a:p>
        </p:txBody>
      </p:sp>
      <p:sp>
        <p:nvSpPr>
          <p:cNvPr id="6" name="Footer Placeholder 5">
            <a:extLst>
              <a:ext uri="{FF2B5EF4-FFF2-40B4-BE49-F238E27FC236}">
                <a16:creationId xmlns:a16="http://schemas.microsoft.com/office/drawing/2014/main" id="{93422168-96A6-491A-BA43-E14C6C7187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704F85-E64C-4D75-A475-74756A6D7C32}"/>
              </a:ext>
            </a:extLst>
          </p:cNvPr>
          <p:cNvSpPr>
            <a:spLocks noGrp="1"/>
          </p:cNvSpPr>
          <p:nvPr>
            <p:ph type="sldNum" sz="quarter" idx="12"/>
          </p:nvPr>
        </p:nvSpPr>
        <p:spPr/>
        <p:txBody>
          <a:bodyPr/>
          <a:lstStyle/>
          <a:p>
            <a:fld id="{FC9A9B6D-3951-4122-AF38-0755A8A0F6EC}" type="slidenum">
              <a:rPr lang="en-US" smtClean="0"/>
              <a:t>‹#›</a:t>
            </a:fld>
            <a:endParaRPr lang="en-US"/>
          </a:p>
        </p:txBody>
      </p:sp>
    </p:spTree>
    <p:extLst>
      <p:ext uri="{BB962C8B-B14F-4D97-AF65-F5344CB8AC3E}">
        <p14:creationId xmlns:p14="http://schemas.microsoft.com/office/powerpoint/2010/main" val="134882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1502-AA13-463A-A13B-A942E6E516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7704FF-A3CD-4160-A61F-F4B66952AF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0C2E3C-BB61-48FF-9F6B-1FFD4F025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E1FC1-14D5-4B49-93F4-125409BB6167}"/>
              </a:ext>
            </a:extLst>
          </p:cNvPr>
          <p:cNvSpPr>
            <a:spLocks noGrp="1"/>
          </p:cNvSpPr>
          <p:nvPr>
            <p:ph type="dt" sz="half" idx="10"/>
          </p:nvPr>
        </p:nvSpPr>
        <p:spPr/>
        <p:txBody>
          <a:bodyPr/>
          <a:lstStyle/>
          <a:p>
            <a:fld id="{03581413-79D9-4B4D-A16F-9FD8FE74568C}" type="datetimeFigureOut">
              <a:rPr lang="en-US" smtClean="0"/>
              <a:t>3/21/2021</a:t>
            </a:fld>
            <a:endParaRPr lang="en-US"/>
          </a:p>
        </p:txBody>
      </p:sp>
      <p:sp>
        <p:nvSpPr>
          <p:cNvPr id="6" name="Footer Placeholder 5">
            <a:extLst>
              <a:ext uri="{FF2B5EF4-FFF2-40B4-BE49-F238E27FC236}">
                <a16:creationId xmlns:a16="http://schemas.microsoft.com/office/drawing/2014/main" id="{D108844B-02B5-4383-A930-9242B2D1A1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67A979-7136-4C34-927A-0A4B196D6FFD}"/>
              </a:ext>
            </a:extLst>
          </p:cNvPr>
          <p:cNvSpPr>
            <a:spLocks noGrp="1"/>
          </p:cNvSpPr>
          <p:nvPr>
            <p:ph type="sldNum" sz="quarter" idx="12"/>
          </p:nvPr>
        </p:nvSpPr>
        <p:spPr/>
        <p:txBody>
          <a:bodyPr/>
          <a:lstStyle/>
          <a:p>
            <a:fld id="{FC9A9B6D-3951-4122-AF38-0755A8A0F6EC}" type="slidenum">
              <a:rPr lang="en-US" smtClean="0"/>
              <a:t>‹#›</a:t>
            </a:fld>
            <a:endParaRPr lang="en-US"/>
          </a:p>
        </p:txBody>
      </p:sp>
    </p:spTree>
    <p:extLst>
      <p:ext uri="{BB962C8B-B14F-4D97-AF65-F5344CB8AC3E}">
        <p14:creationId xmlns:p14="http://schemas.microsoft.com/office/powerpoint/2010/main" val="3258439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0705E0-A650-47CA-A228-CFE0123B0A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C9F67E-A840-431F-9D7C-9163610F5F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77267-2546-4752-865E-B00EC3A57E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81413-79D9-4B4D-A16F-9FD8FE74568C}" type="datetimeFigureOut">
              <a:rPr lang="en-US" smtClean="0"/>
              <a:t>3/21/2021</a:t>
            </a:fld>
            <a:endParaRPr lang="en-US"/>
          </a:p>
        </p:txBody>
      </p:sp>
      <p:sp>
        <p:nvSpPr>
          <p:cNvPr id="5" name="Footer Placeholder 4">
            <a:extLst>
              <a:ext uri="{FF2B5EF4-FFF2-40B4-BE49-F238E27FC236}">
                <a16:creationId xmlns:a16="http://schemas.microsoft.com/office/drawing/2014/main" id="{B1391A07-5C3D-42AA-88CA-D612BF297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437E3F-84E7-41BD-9421-FAE192D41C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A9B6D-3951-4122-AF38-0755A8A0F6EC}" type="slidenum">
              <a:rPr lang="en-US" smtClean="0"/>
              <a:t>‹#›</a:t>
            </a:fld>
            <a:endParaRPr lang="en-US"/>
          </a:p>
        </p:txBody>
      </p:sp>
      <p:pic>
        <p:nvPicPr>
          <p:cNvPr id="7" name="Picture 6" descr="A picture containing text, sign, vector graphics&#10;&#10;Description automatically generated">
            <a:extLst>
              <a:ext uri="{FF2B5EF4-FFF2-40B4-BE49-F238E27FC236}">
                <a16:creationId xmlns:a16="http://schemas.microsoft.com/office/drawing/2014/main" id="{A46CC684-268B-4018-ADB0-537DC8E6A869}"/>
              </a:ext>
            </a:extLst>
          </p:cNvPr>
          <p:cNvPicPr>
            <a:picLocks noChangeAspect="1"/>
          </p:cNvPicPr>
          <p:nvPr userDrawn="1"/>
        </p:nvPicPr>
        <p:blipFill>
          <a:blip r:embed="rId13">
            <a:alphaModFix/>
          </a:blip>
          <a:stretch>
            <a:fillRect/>
          </a:stretch>
        </p:blipFill>
        <p:spPr>
          <a:xfrm>
            <a:off x="10406877" y="-216229"/>
            <a:ext cx="1785122" cy="1785122"/>
          </a:xfrm>
          <a:prstGeom prst="rect">
            <a:avLst/>
          </a:prstGeom>
        </p:spPr>
      </p:pic>
    </p:spTree>
    <p:extLst>
      <p:ext uri="{BB962C8B-B14F-4D97-AF65-F5344CB8AC3E}">
        <p14:creationId xmlns:p14="http://schemas.microsoft.com/office/powerpoint/2010/main" val="1929418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a:t>
            </a:fld>
            <a:endParaRPr lang="en-US" noProof="0" dirty="0"/>
          </a:p>
        </p:txBody>
      </p:sp>
      <p:sp>
        <p:nvSpPr>
          <p:cNvPr id="4" name="Title 1">
            <a:extLst>
              <a:ext uri="{FF2B5EF4-FFF2-40B4-BE49-F238E27FC236}">
                <a16:creationId xmlns:a16="http://schemas.microsoft.com/office/drawing/2014/main" id="{AC230C40-ADD1-4DD3-915A-01738C3BB9CC}"/>
              </a:ext>
            </a:extLst>
          </p:cNvPr>
          <p:cNvSpPr>
            <a:spLocks noGrp="1"/>
          </p:cNvSpPr>
          <p:nvPr>
            <p:ph type="ctrTitle"/>
          </p:nvPr>
        </p:nvSpPr>
        <p:spPr>
          <a:xfrm>
            <a:off x="2152992" y="2478024"/>
            <a:ext cx="9099208" cy="1243584"/>
          </a:xfrm>
        </p:spPr>
        <p:txBody>
          <a:bodyPr>
            <a:normAutofit fontScale="90000"/>
          </a:bodyPr>
          <a:lstStyle/>
          <a:p>
            <a:r>
              <a:rPr lang="en-US" b="1" dirty="0">
                <a:latin typeface="Trebuchet MS" panose="020B0603020202020204" pitchFamily="34" charset="0"/>
              </a:rPr>
              <a:t>Bài 19: </a:t>
            </a:r>
            <a:r>
              <a:rPr lang="en-US" b="1" dirty="0" err="1">
                <a:latin typeface="Trebuchet MS" panose="020B0603020202020204" pitchFamily="34" charset="0"/>
              </a:rPr>
              <a:t>Truyền</a:t>
            </a:r>
            <a:r>
              <a:rPr lang="en-US" b="1" dirty="0">
                <a:latin typeface="Trebuchet MS" panose="020B0603020202020204" pitchFamily="34" charset="0"/>
              </a:rPr>
              <a:t> </a:t>
            </a:r>
            <a:r>
              <a:rPr lang="en-US" b="1" dirty="0" err="1">
                <a:latin typeface="Trebuchet MS" panose="020B0603020202020204" pitchFamily="34" charset="0"/>
              </a:rPr>
              <a:t>nhận</a:t>
            </a:r>
            <a:r>
              <a:rPr lang="en-US" b="1" dirty="0">
                <a:latin typeface="Trebuchet MS" panose="020B0603020202020204" pitchFamily="34" charset="0"/>
              </a:rPr>
              <a:t> USART trong PIC16F887</a:t>
            </a:r>
          </a:p>
        </p:txBody>
      </p:sp>
      <p:sp>
        <p:nvSpPr>
          <p:cNvPr id="6" name="Subtitle 2">
            <a:extLst>
              <a:ext uri="{FF2B5EF4-FFF2-40B4-BE49-F238E27FC236}">
                <a16:creationId xmlns:a16="http://schemas.microsoft.com/office/drawing/2014/main" id="{1B6FE625-77A5-41BD-970A-A18AD9AAE465}"/>
              </a:ext>
            </a:extLst>
          </p:cNvPr>
          <p:cNvSpPr>
            <a:spLocks noGrp="1"/>
          </p:cNvSpPr>
          <p:nvPr>
            <p:ph type="subTitle" idx="1"/>
          </p:nvPr>
        </p:nvSpPr>
        <p:spPr>
          <a:xfrm>
            <a:off x="3163868" y="3699816"/>
            <a:ext cx="7077456" cy="868680"/>
          </a:xfrm>
        </p:spPr>
        <p:txBody>
          <a:bodyPr/>
          <a:lstStyle/>
          <a:p>
            <a:pPr marL="0" indent="0">
              <a:buNone/>
            </a:pPr>
            <a:r>
              <a:rPr lang="en-US" dirty="0"/>
              <a:t>Mentor: Trần Tuấn Anh</a:t>
            </a:r>
          </a:p>
        </p:txBody>
      </p:sp>
    </p:spTree>
    <p:extLst>
      <p:ext uri="{BB962C8B-B14F-4D97-AF65-F5344CB8AC3E}">
        <p14:creationId xmlns:p14="http://schemas.microsoft.com/office/powerpoint/2010/main" val="464320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10</a:t>
            </a:fld>
            <a:endParaRPr lang="en-US" noProof="0" dirty="0"/>
          </a:p>
        </p:txBody>
      </p:sp>
      <p:sp>
        <p:nvSpPr>
          <p:cNvPr id="4" name="Title 6">
            <a:extLst>
              <a:ext uri="{FF2B5EF4-FFF2-40B4-BE49-F238E27FC236}">
                <a16:creationId xmlns:a16="http://schemas.microsoft.com/office/drawing/2014/main" id="{6EEDE179-1C70-4A56-9D58-B4E288E07D6D}"/>
              </a:ext>
            </a:extLst>
          </p:cNvPr>
          <p:cNvSpPr txBox="1">
            <a:spLocks/>
          </p:cNvSpPr>
          <p:nvPr/>
        </p:nvSpPr>
        <p:spPr>
          <a:xfrm>
            <a:off x="1098549" y="729322"/>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1"/>
                </a:solidFill>
                <a:latin typeface="Trebuchet MS" panose="020B0603020202020204" pitchFamily="34" charset="0"/>
              </a:rPr>
              <a:t>Cách tính </a:t>
            </a:r>
            <a:r>
              <a:rPr lang="en-US" b="1" dirty="0" err="1">
                <a:solidFill>
                  <a:schemeClr val="accent1"/>
                </a:solidFill>
                <a:latin typeface="Trebuchet MS" panose="020B0603020202020204" pitchFamily="34" charset="0"/>
              </a:rPr>
              <a:t>tốc</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độ</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baudrate</a:t>
            </a:r>
            <a:endParaRPr lang="en-US" b="1" dirty="0">
              <a:solidFill>
                <a:schemeClr val="accent1"/>
              </a:solidFill>
              <a:latin typeface="Trebuchet MS" panose="020B0603020202020204" pitchFamily="34" charset="0"/>
            </a:endParaRPr>
          </a:p>
        </p:txBody>
      </p:sp>
      <p:sp>
        <p:nvSpPr>
          <p:cNvPr id="2" name="Rectangle 1">
            <a:extLst>
              <a:ext uri="{FF2B5EF4-FFF2-40B4-BE49-F238E27FC236}">
                <a16:creationId xmlns:a16="http://schemas.microsoft.com/office/drawing/2014/main" id="{E505A753-E38C-428F-8778-3963BB568C41}"/>
              </a:ext>
            </a:extLst>
          </p:cNvPr>
          <p:cNvSpPr/>
          <p:nvPr/>
        </p:nvSpPr>
        <p:spPr>
          <a:xfrm>
            <a:off x="1676402" y="1458752"/>
            <a:ext cx="10058395" cy="646331"/>
          </a:xfrm>
          <a:prstGeom prst="rect">
            <a:avLst/>
          </a:prstGeom>
        </p:spPr>
        <p:txBody>
          <a:bodyPr wrap="square">
            <a:spAutoFit/>
          </a:bodyPr>
          <a:lstStyle/>
          <a:p>
            <a:r>
              <a:rPr lang="vi-VN" b="0" i="0" dirty="0">
                <a:solidFill>
                  <a:srgbClr val="000000"/>
                </a:solidFill>
                <a:effectLst/>
                <a:latin typeface="Nunito"/>
              </a:rPr>
              <a:t>Bộ sinh tốc độ baud (BRG) là 1 timer 8 hoặc 16 bit dùng để hỗ trợ cho cả 2 chế độ đồng bộ và không đồng bộ. 2 thanh ghi SPBRGH và SPBRG ghi giá trị phục vụ tính toán cho tốc độ baud như sau:</a:t>
            </a:r>
            <a:endParaRPr lang="en-US" dirty="0"/>
          </a:p>
        </p:txBody>
      </p:sp>
      <p:pic>
        <p:nvPicPr>
          <p:cNvPr id="6" name="Picture 5" descr="Table&#10;&#10;Description automatically generated">
            <a:extLst>
              <a:ext uri="{FF2B5EF4-FFF2-40B4-BE49-F238E27FC236}">
                <a16:creationId xmlns:a16="http://schemas.microsoft.com/office/drawing/2014/main" id="{6B5C17C5-5CFD-49EA-B899-14CCA04CD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403" y="2736428"/>
            <a:ext cx="9126392" cy="2947301"/>
          </a:xfrm>
          <a:prstGeom prst="rect">
            <a:avLst/>
          </a:prstGeom>
        </p:spPr>
      </p:pic>
    </p:spTree>
    <p:extLst>
      <p:ext uri="{BB962C8B-B14F-4D97-AF65-F5344CB8AC3E}">
        <p14:creationId xmlns:p14="http://schemas.microsoft.com/office/powerpoint/2010/main" val="4109468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11</a:t>
            </a:fld>
            <a:endParaRPr lang="en-US" noProof="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CA913E8-41F7-4D2F-82B6-E96343926922}"/>
                  </a:ext>
                </a:extLst>
              </p:cNvPr>
              <p:cNvSpPr>
                <a:spLocks noChangeArrowheads="1"/>
              </p:cNvSpPr>
              <p:nvPr/>
            </p:nvSpPr>
            <p:spPr bwMode="auto">
              <a:xfrm>
                <a:off x="2030897" y="1994175"/>
                <a:ext cx="9349404" cy="257262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Nunito"/>
                  </a:rPr>
                  <a:t>Ví </a:t>
                </a:r>
                <a:r>
                  <a:rPr kumimoji="0" lang="en-US" altLang="en-US" b="0" i="0" u="none" strike="noStrike" cap="none" normalizeH="0" baseline="0" dirty="0" err="1">
                    <a:ln>
                      <a:noFill/>
                    </a:ln>
                    <a:solidFill>
                      <a:srgbClr val="000000"/>
                    </a:solidFill>
                    <a:effectLst/>
                    <a:latin typeface="Nunito"/>
                  </a:rPr>
                  <a:t>dụ</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tốc</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độ</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truyền</a:t>
                </a:r>
                <a:r>
                  <a:rPr kumimoji="0" lang="en-US" altLang="en-US" b="0" i="0" u="none" strike="noStrike" cap="none" normalizeH="0" baseline="0" dirty="0">
                    <a:ln>
                      <a:noFill/>
                    </a:ln>
                    <a:solidFill>
                      <a:srgbClr val="000000"/>
                    </a:solidFill>
                    <a:effectLst/>
                    <a:latin typeface="Nunito"/>
                  </a:rPr>
                  <a:t> là 9600 bit/s ở </a:t>
                </a:r>
                <a:r>
                  <a:rPr kumimoji="0" lang="en-US" altLang="en-US" b="0" i="0" u="none" strike="noStrike" cap="none" normalizeH="0" baseline="0" dirty="0" err="1">
                    <a:ln>
                      <a:noFill/>
                    </a:ln>
                    <a:solidFill>
                      <a:srgbClr val="000000"/>
                    </a:solidFill>
                    <a:effectLst/>
                    <a:latin typeface="Nunito"/>
                  </a:rPr>
                  <a:t>chế</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độ</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bất</a:t>
                </a:r>
                <a:r>
                  <a:rPr kumimoji="0" lang="en-US" altLang="en-US" b="0" i="0" u="none" strike="noStrike" cap="none" normalizeH="0" baseline="0" dirty="0">
                    <a:ln>
                      <a:noFill/>
                    </a:ln>
                    <a:solidFill>
                      <a:srgbClr val="000000"/>
                    </a:solidFill>
                    <a:effectLst/>
                    <a:latin typeface="Nunito"/>
                  </a:rPr>
                  <a:t> đồng </a:t>
                </a:r>
                <a:r>
                  <a:rPr kumimoji="0" lang="en-US" altLang="en-US" b="0" i="0" u="none" strike="noStrike" cap="none" normalizeH="0" baseline="0" dirty="0" err="1">
                    <a:ln>
                      <a:noFill/>
                    </a:ln>
                    <a:solidFill>
                      <a:srgbClr val="000000"/>
                    </a:solidFill>
                    <a:effectLst/>
                    <a:latin typeface="Nunito"/>
                  </a:rPr>
                  <a:t>bộ</a:t>
                </a:r>
                <a:r>
                  <a:rPr kumimoji="0" lang="en-US" altLang="en-US" b="0" i="0" u="none" strike="noStrike" cap="none" normalizeH="0" baseline="0" dirty="0">
                    <a:ln>
                      <a:noFill/>
                    </a:ln>
                    <a:solidFill>
                      <a:srgbClr val="000000"/>
                    </a:solidFill>
                    <a:effectLst/>
                    <a:latin typeface="Nunito"/>
                  </a:rPr>
                  <a:t> 8 bit, </a:t>
                </a:r>
                <a:r>
                  <a:rPr kumimoji="0" lang="en-US" altLang="en-US" b="0" i="0" u="none" strike="noStrike" cap="none" normalizeH="0" baseline="0" dirty="0" err="1">
                    <a:ln>
                      <a:noFill/>
                    </a:ln>
                    <a:solidFill>
                      <a:srgbClr val="000000"/>
                    </a:solidFill>
                    <a:effectLst/>
                    <a:latin typeface="Nunito"/>
                  </a:rPr>
                  <a:t>tần</a:t>
                </a:r>
                <a:r>
                  <a:rPr kumimoji="0" lang="en-US" altLang="en-US" b="0" i="0" u="none" strike="noStrike" cap="none" normalizeH="0" baseline="0" dirty="0">
                    <a:ln>
                      <a:noFill/>
                    </a:ln>
                    <a:solidFill>
                      <a:srgbClr val="000000"/>
                    </a:solidFill>
                    <a:effectLst/>
                    <a:latin typeface="Nunito"/>
                  </a:rPr>
                  <a:t> số </a:t>
                </a:r>
                <a:r>
                  <a:rPr kumimoji="0" lang="en-US" altLang="en-US" b="0" i="0" u="none" strike="noStrike" cap="none" normalizeH="0" baseline="0" dirty="0" err="1">
                    <a:ln>
                      <a:noFill/>
                    </a:ln>
                    <a:solidFill>
                      <a:srgbClr val="000000"/>
                    </a:solidFill>
                    <a:effectLst/>
                    <a:latin typeface="Nunito"/>
                  </a:rPr>
                  <a:t>thạch</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anh</a:t>
                </a:r>
                <a:r>
                  <a:rPr kumimoji="0" lang="en-US" altLang="en-US" b="0" i="0" u="none" strike="noStrike" cap="none" normalizeH="0" baseline="0" dirty="0">
                    <a:ln>
                      <a:noFill/>
                    </a:ln>
                    <a:solidFill>
                      <a:srgbClr val="000000"/>
                    </a:solidFill>
                    <a:effectLst/>
                    <a:latin typeface="Nunito"/>
                  </a:rPr>
                  <a:t> nội của PIC16F887 là 8MHz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1" u="none" strike="noStrike" cap="none" normalizeH="0" baseline="0" dirty="0">
                  <a:ln>
                    <a:noFill/>
                  </a:ln>
                  <a:solidFill>
                    <a:schemeClr val="tx1"/>
                  </a:solidFill>
                  <a:effectLst/>
                </a:endParaRPr>
              </a:p>
              <a:p>
                <a:pPr lvl="0" algn="ctr"/>
                <a14:m>
                  <m:oMathPara xmlns:m="http://schemas.openxmlformats.org/officeDocument/2006/math">
                    <m:oMathParaPr>
                      <m:jc m:val="centerGroup"/>
                    </m:oMathParaPr>
                    <m:oMath xmlns:m="http://schemas.openxmlformats.org/officeDocument/2006/math">
                      <m:r>
                        <a:rPr kumimoji="0" lang="en-US" altLang="en-US" b="0" i="1" u="none" strike="noStrike" cap="none" normalizeH="0" baseline="0" dirty="0" smtClean="0">
                          <a:ln>
                            <a:noFill/>
                          </a:ln>
                          <a:solidFill>
                            <a:schemeClr val="tx1"/>
                          </a:solidFill>
                          <a:effectLst/>
                          <a:latin typeface="Cambria Math" panose="02040503050406030204" pitchFamily="18" charset="0"/>
                        </a:rPr>
                        <m:t>&lt;</m:t>
                      </m:r>
                      <m:r>
                        <a:rPr kumimoji="0" lang="en-US" altLang="en-US" b="0" i="1" u="none" strike="noStrike" cap="none" normalizeH="0" baseline="0" dirty="0" smtClean="0">
                          <a:ln>
                            <a:noFill/>
                          </a:ln>
                          <a:solidFill>
                            <a:schemeClr val="tx1"/>
                          </a:solidFill>
                          <a:effectLst/>
                          <a:latin typeface="Cambria Math" panose="02040503050406030204" pitchFamily="18" charset="0"/>
                        </a:rPr>
                        <m:t>𝑆𝑃𝐵𝑅𝐺𝐻</m:t>
                      </m:r>
                      <m:r>
                        <a:rPr kumimoji="0" lang="en-US" altLang="en-US" b="0" i="1" u="none" strike="noStrike" cap="none" normalizeH="0" baseline="0" dirty="0" smtClean="0">
                          <a:ln>
                            <a:noFill/>
                          </a:ln>
                          <a:solidFill>
                            <a:schemeClr val="tx1"/>
                          </a:solidFill>
                          <a:effectLst/>
                          <a:latin typeface="Cambria Math" panose="02040503050406030204" pitchFamily="18" charset="0"/>
                        </a:rPr>
                        <m:t>:</m:t>
                      </m:r>
                      <m:r>
                        <a:rPr kumimoji="0" lang="en-US" altLang="en-US" b="0" i="1" u="none" strike="noStrike" cap="none" normalizeH="0" baseline="0" dirty="0" smtClean="0">
                          <a:ln>
                            <a:noFill/>
                          </a:ln>
                          <a:solidFill>
                            <a:schemeClr val="tx1"/>
                          </a:solidFill>
                          <a:effectLst/>
                          <a:latin typeface="Cambria Math" panose="02040503050406030204" pitchFamily="18" charset="0"/>
                        </a:rPr>
                        <m:t>𝑆𝑃𝐵𝑅𝐺</m:t>
                      </m:r>
                      <m:r>
                        <a:rPr kumimoji="0" lang="en-US" altLang="en-US" b="0" i="1" u="none" strike="noStrike" cap="none" normalizeH="0" baseline="0" dirty="0" smtClean="0">
                          <a:ln>
                            <a:noFill/>
                          </a:ln>
                          <a:solidFill>
                            <a:schemeClr val="tx1"/>
                          </a:solidFill>
                          <a:effectLst/>
                          <a:latin typeface="Cambria Math" panose="02040503050406030204" pitchFamily="18" charset="0"/>
                        </a:rPr>
                        <m:t>&gt; = </m:t>
                      </m:r>
                      <m:f>
                        <m:fPr>
                          <m:ctrlPr>
                            <a:rPr kumimoji="0" lang="en-US" altLang="en-US" b="0" i="1" u="none" strike="noStrike" cap="none" normalizeH="0" baseline="0" dirty="0" smtClean="0">
                              <a:ln>
                                <a:noFill/>
                              </a:ln>
                              <a:solidFill>
                                <a:schemeClr val="tx1"/>
                              </a:solidFill>
                              <a:effectLst/>
                              <a:latin typeface="Cambria Math" panose="02040503050406030204" pitchFamily="18" charset="0"/>
                            </a:rPr>
                          </m:ctrlPr>
                        </m:fPr>
                        <m:num>
                          <m:r>
                            <a:rPr kumimoji="0" lang="en-US" altLang="en-US" b="0" i="1" u="none" strike="noStrike" cap="none" normalizeH="0" baseline="0" dirty="0" smtClean="0">
                              <a:ln>
                                <a:noFill/>
                              </a:ln>
                              <a:solidFill>
                                <a:schemeClr val="tx1"/>
                              </a:solidFill>
                              <a:effectLst/>
                              <a:latin typeface="Cambria Math" panose="02040503050406030204" pitchFamily="18" charset="0"/>
                            </a:rPr>
                            <m:t>𝐹𝑜𝑠𝑐</m:t>
                          </m:r>
                        </m:num>
                        <m:den>
                          <m:r>
                            <a:rPr kumimoji="0" lang="en-US" altLang="en-US" b="0" i="1" u="none" strike="noStrike" cap="none" normalizeH="0" baseline="0" dirty="0" smtClean="0">
                              <a:ln>
                                <a:noFill/>
                              </a:ln>
                              <a:solidFill>
                                <a:schemeClr val="tx1"/>
                              </a:solidFill>
                              <a:effectLst/>
                              <a:latin typeface="Cambria Math" panose="02040503050406030204" pitchFamily="18" charset="0"/>
                            </a:rPr>
                            <m:t>64∗</m:t>
                          </m:r>
                          <m:r>
                            <a:rPr kumimoji="0" lang="en-US" altLang="en-US" b="0" i="1" u="none" strike="noStrike" cap="none" normalizeH="0" baseline="0" dirty="0" err="1" smtClean="0">
                              <a:ln>
                                <a:noFill/>
                              </a:ln>
                              <a:solidFill>
                                <a:schemeClr val="tx1"/>
                              </a:solidFill>
                              <a:effectLst/>
                              <a:latin typeface="Cambria Math" panose="02040503050406030204" pitchFamily="18" charset="0"/>
                            </a:rPr>
                            <m:t>𝑏𝑎𝑢𝑑𝑟𝑎𝑡𝑒</m:t>
                          </m:r>
                        </m:den>
                      </m:f>
                      <m:r>
                        <a:rPr kumimoji="0" lang="en-US" altLang="en-US" b="0" i="1" u="none" strike="noStrike" cap="none" normalizeH="0" baseline="0" dirty="0" smtClean="0">
                          <a:ln>
                            <a:noFill/>
                          </a:ln>
                          <a:solidFill>
                            <a:schemeClr val="tx1"/>
                          </a:solidFill>
                          <a:effectLst/>
                          <a:latin typeface="Cambria Math" panose="02040503050406030204" pitchFamily="18" charset="0"/>
                        </a:rPr>
                        <m:t>− 1 </m:t>
                      </m:r>
                    </m:oMath>
                  </m:oMathPara>
                </a14:m>
                <a:endParaRPr kumimoji="0" lang="en-US" altLang="en-US" b="0" i="1" u="none" strike="noStrike" cap="none" normalizeH="0" baseline="0" dirty="0">
                  <a:ln>
                    <a:noFill/>
                  </a:ln>
                  <a:solidFill>
                    <a:schemeClr val="tx1"/>
                  </a:solidFill>
                  <a:effectLst/>
                  <a:latin typeface="Cambria Math" panose="02040503050406030204" pitchFamily="18" charset="0"/>
                </a:endParaRPr>
              </a:p>
              <a:p>
                <a:pPr lvl="0" algn="ctr"/>
                <a14:m>
                  <m:oMathPara xmlns:m="http://schemas.openxmlformats.org/officeDocument/2006/math">
                    <m:oMathParaPr>
                      <m:jc m:val="centerGroup"/>
                    </m:oMathParaPr>
                    <m:oMath xmlns:m="http://schemas.openxmlformats.org/officeDocument/2006/math">
                      <m:r>
                        <a:rPr kumimoji="0" lang="en-US" altLang="en-US" b="0" i="1" u="none" strike="noStrike" cap="none" normalizeH="0" baseline="0" dirty="0" smtClean="0">
                          <a:ln>
                            <a:noFill/>
                          </a:ln>
                          <a:solidFill>
                            <a:schemeClr val="tx1"/>
                          </a:solidFill>
                          <a:effectLst/>
                          <a:latin typeface="Cambria Math" panose="02040503050406030204" pitchFamily="18" charset="0"/>
                        </a:rPr>
                        <m:t>=</m:t>
                      </m:r>
                      <m:f>
                        <m:fPr>
                          <m:ctrlPr>
                            <a:rPr kumimoji="0" lang="en-US" altLang="en-US" b="0" i="1" u="none" strike="noStrike" cap="none" normalizeH="0" baseline="0" dirty="0" smtClean="0">
                              <a:ln>
                                <a:noFill/>
                              </a:ln>
                              <a:solidFill>
                                <a:schemeClr val="tx1"/>
                              </a:solidFill>
                              <a:effectLst/>
                              <a:latin typeface="Cambria Math" panose="02040503050406030204" pitchFamily="18" charset="0"/>
                            </a:rPr>
                          </m:ctrlPr>
                        </m:fPr>
                        <m:num>
                          <m:r>
                            <a:rPr kumimoji="0" lang="en-US" altLang="en-US" b="0" i="1" u="none" strike="noStrike" cap="none" normalizeH="0" baseline="0" dirty="0" smtClean="0">
                              <a:ln>
                                <a:noFill/>
                              </a:ln>
                              <a:solidFill>
                                <a:schemeClr val="tx1"/>
                              </a:solidFill>
                              <a:effectLst/>
                              <a:latin typeface="Cambria Math" panose="02040503050406030204" pitchFamily="18" charset="0"/>
                            </a:rPr>
                            <m:t>8</m:t>
                          </m:r>
                          <m:d>
                            <m:dPr>
                              <m:ctrlPr>
                                <a:rPr kumimoji="0" lang="en-US" altLang="en-US" b="0" i="1" u="none" strike="noStrike" cap="none" normalizeH="0" baseline="0" dirty="0" smtClean="0">
                                  <a:ln>
                                    <a:noFill/>
                                  </a:ln>
                                  <a:solidFill>
                                    <a:schemeClr val="tx1"/>
                                  </a:solidFill>
                                  <a:effectLst/>
                                  <a:latin typeface="Cambria Math" panose="02040503050406030204" pitchFamily="18" charset="0"/>
                                </a:rPr>
                              </m:ctrlPr>
                            </m:dPr>
                            <m:e>
                              <m:r>
                                <a:rPr kumimoji="0" lang="en-US" altLang="en-US" b="0" i="1" u="none" strike="noStrike" cap="none" normalizeH="0" baseline="0" dirty="0" err="1" smtClean="0">
                                  <a:ln>
                                    <a:noFill/>
                                  </a:ln>
                                  <a:solidFill>
                                    <a:schemeClr val="tx1"/>
                                  </a:solidFill>
                                  <a:effectLst/>
                                  <a:latin typeface="Cambria Math" panose="02040503050406030204" pitchFamily="18" charset="0"/>
                                </a:rPr>
                                <m:t>𝑀h𝑧</m:t>
                              </m:r>
                            </m:e>
                          </m:d>
                        </m:num>
                        <m:den>
                          <m:d>
                            <m:dPr>
                              <m:ctrlPr>
                                <a:rPr kumimoji="0" lang="en-US" altLang="en-US" b="0" i="1" u="none" strike="noStrike" cap="none" normalizeH="0" baseline="0" dirty="0" smtClean="0">
                                  <a:ln>
                                    <a:noFill/>
                                  </a:ln>
                                  <a:solidFill>
                                    <a:schemeClr val="tx1"/>
                                  </a:solidFill>
                                  <a:effectLst/>
                                  <a:latin typeface="Cambria Math" panose="02040503050406030204" pitchFamily="18" charset="0"/>
                                </a:rPr>
                              </m:ctrlPr>
                            </m:dPr>
                            <m:e>
                              <m:r>
                                <a:rPr kumimoji="0" lang="en-US" altLang="en-US" b="0" i="1" u="none" strike="noStrike" cap="none" normalizeH="0" baseline="0" dirty="0" smtClean="0">
                                  <a:ln>
                                    <a:noFill/>
                                  </a:ln>
                                  <a:solidFill>
                                    <a:schemeClr val="tx1"/>
                                  </a:solidFill>
                                  <a:effectLst/>
                                  <a:latin typeface="Cambria Math" panose="02040503050406030204" pitchFamily="18" charset="0"/>
                                </a:rPr>
                                <m:t>64∗9600</m:t>
                              </m:r>
                            </m:e>
                          </m:d>
                        </m:den>
                      </m:f>
                      <m:r>
                        <a:rPr kumimoji="0" lang="en-US" altLang="en-US" b="0" i="1" u="none" strike="noStrike" cap="none" normalizeH="0" baseline="0" dirty="0" smtClean="0">
                          <a:ln>
                            <a:noFill/>
                          </a:ln>
                          <a:solidFill>
                            <a:schemeClr val="tx1"/>
                          </a:solidFill>
                          <a:effectLst/>
                          <a:latin typeface="Cambria Math" panose="02040503050406030204" pitchFamily="18" charset="0"/>
                        </a:rPr>
                        <m:t>− 1 </m:t>
                      </m:r>
                    </m:oMath>
                  </m:oMathPara>
                </a14:m>
                <a:endParaRPr kumimoji="0" lang="en-US" altLang="en-US" b="0" i="1" u="none" strike="noStrike" cap="none" normalizeH="0" baseline="0" dirty="0">
                  <a:ln>
                    <a:noFill/>
                  </a:ln>
                  <a:solidFill>
                    <a:schemeClr val="tx1"/>
                  </a:solidFill>
                  <a:effectLst/>
                  <a:latin typeface="Cambria Math" panose="020405030504060302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en-US" b="0" i="1" u="none" strike="noStrike" cap="none" normalizeH="0" baseline="0" dirty="0" smtClean="0">
                          <a:ln>
                            <a:noFill/>
                          </a:ln>
                          <a:solidFill>
                            <a:schemeClr val="tx1"/>
                          </a:solidFill>
                          <a:effectLst/>
                          <a:latin typeface="Cambria Math" panose="02040503050406030204" pitchFamily="18" charset="0"/>
                        </a:rPr>
                        <m:t>= [12.02 ] = 12</m:t>
                      </m:r>
                    </m:oMath>
                  </m:oMathPara>
                </a14:m>
                <a:br>
                  <a:rPr kumimoji="0" lang="en-US" altLang="en-US" b="0" i="0" u="none" strike="noStrike" cap="none" normalizeH="0" baseline="0" dirty="0">
                    <a:ln>
                      <a:noFill/>
                    </a:ln>
                    <a:solidFill>
                      <a:srgbClr val="000000"/>
                    </a:solidFill>
                    <a:effectLst/>
                    <a:latin typeface="Nunito"/>
                  </a:rPr>
                </a:b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Nunito"/>
                  </a:rPr>
                  <a:t>Vì</a:t>
                </a:r>
                <a:r>
                  <a:rPr kumimoji="0" lang="en-US" altLang="en-US" b="0" i="0" u="none" strike="noStrike" cap="none" normalizeH="0" baseline="0" dirty="0">
                    <a:ln>
                      <a:noFill/>
                    </a:ln>
                    <a:solidFill>
                      <a:srgbClr val="000000"/>
                    </a:solidFill>
                    <a:effectLst/>
                    <a:latin typeface="Nunito"/>
                  </a:rPr>
                  <a:t> thế ta </a:t>
                </a:r>
                <a:r>
                  <a:rPr kumimoji="0" lang="en-US" altLang="en-US" b="0" i="0" u="none" strike="noStrike" cap="none" normalizeH="0" baseline="0" dirty="0" err="1">
                    <a:ln>
                      <a:noFill/>
                    </a:ln>
                    <a:solidFill>
                      <a:srgbClr val="000000"/>
                    </a:solidFill>
                    <a:effectLst/>
                    <a:latin typeface="Nunito"/>
                  </a:rPr>
                  <a:t>sẽ</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ghi</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giá</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trị</a:t>
                </a:r>
                <a:r>
                  <a:rPr kumimoji="0" lang="en-US" altLang="en-US" b="0" i="0" u="none" strike="noStrike" cap="none" normalizeH="0" baseline="0" dirty="0">
                    <a:ln>
                      <a:noFill/>
                    </a:ln>
                    <a:solidFill>
                      <a:srgbClr val="000000"/>
                    </a:solidFill>
                    <a:effectLst/>
                    <a:latin typeface="Nunito"/>
                  </a:rPr>
                  <a:t> 12 vào </a:t>
                </a:r>
                <a:r>
                  <a:rPr kumimoji="0" lang="en-US" altLang="en-US" b="0" i="0" u="none" strike="noStrike" cap="none" normalizeH="0" baseline="0" dirty="0" err="1">
                    <a:ln>
                      <a:noFill/>
                    </a:ln>
                    <a:solidFill>
                      <a:srgbClr val="000000"/>
                    </a:solidFill>
                    <a:effectLst/>
                    <a:latin typeface="Nunito"/>
                  </a:rPr>
                  <a:t>cặp</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thanh</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ghi</a:t>
                </a:r>
                <a:r>
                  <a:rPr kumimoji="0" lang="en-US" altLang="en-US" b="0" i="0" u="none" strike="noStrike" cap="none" normalizeH="0" baseline="0" dirty="0">
                    <a:ln>
                      <a:noFill/>
                    </a:ln>
                    <a:solidFill>
                      <a:srgbClr val="000000"/>
                    </a:solidFill>
                    <a:effectLst/>
                    <a:latin typeface="Nunito"/>
                  </a:rPr>
                  <a:t> &lt;SPBRGH:SPBRG&gt; </a:t>
                </a:r>
                <a:r>
                  <a:rPr kumimoji="0" lang="en-US" altLang="en-US" b="0" i="0" u="none" strike="noStrike" cap="none" normalizeH="0" baseline="0" dirty="0" err="1">
                    <a:ln>
                      <a:noFill/>
                    </a:ln>
                    <a:solidFill>
                      <a:srgbClr val="000000"/>
                    </a:solidFill>
                    <a:effectLst/>
                    <a:latin typeface="Nunito"/>
                  </a:rPr>
                  <a:t>để</a:t>
                </a:r>
                <a:r>
                  <a:rPr kumimoji="0" lang="en-US" altLang="en-US" b="0" i="0" u="none" strike="noStrike" cap="none" normalizeH="0" baseline="0" dirty="0">
                    <a:ln>
                      <a:noFill/>
                    </a:ln>
                    <a:solidFill>
                      <a:srgbClr val="000000"/>
                    </a:solidFill>
                    <a:effectLst/>
                    <a:latin typeface="Nunito"/>
                  </a:rPr>
                  <a:t> có </a:t>
                </a:r>
                <a:r>
                  <a:rPr kumimoji="0" lang="en-US" altLang="en-US" b="0" i="0" u="none" strike="noStrike" cap="none" normalizeH="0" baseline="0" dirty="0" err="1">
                    <a:ln>
                      <a:noFill/>
                    </a:ln>
                    <a:solidFill>
                      <a:srgbClr val="000000"/>
                    </a:solidFill>
                    <a:effectLst/>
                    <a:latin typeface="Nunito"/>
                  </a:rPr>
                  <a:t>được</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tốc</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độ</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thỏa</a:t>
                </a:r>
                <a:r>
                  <a:rPr kumimoji="0" lang="en-US" altLang="en-US" b="0" i="0" u="none" strike="noStrike" cap="none" normalizeH="0" baseline="0" dirty="0">
                    <a:ln>
                      <a:noFill/>
                    </a:ln>
                    <a:solidFill>
                      <a:srgbClr val="000000"/>
                    </a:solidFill>
                    <a:effectLst/>
                    <a:latin typeface="Nunito"/>
                  </a:rPr>
                  <a:t> </a:t>
                </a:r>
                <a:r>
                  <a:rPr kumimoji="0" lang="en-US" altLang="en-US" b="0" i="0" u="none" strike="noStrike" cap="none" normalizeH="0" baseline="0" dirty="0" err="1">
                    <a:ln>
                      <a:noFill/>
                    </a:ln>
                    <a:solidFill>
                      <a:srgbClr val="000000"/>
                    </a:solidFill>
                    <a:effectLst/>
                    <a:latin typeface="Nunito"/>
                  </a:rPr>
                  <a:t>mãn</a:t>
                </a:r>
                <a:r>
                  <a:rPr kumimoji="0" lang="en-US" altLang="en-US" b="0" i="0" u="none" strike="noStrike" cap="none" normalizeH="0" baseline="0" dirty="0">
                    <a:ln>
                      <a:noFill/>
                    </a:ln>
                    <a:solidFill>
                      <a:srgbClr val="000000"/>
                    </a:solidFill>
                    <a:effectLst/>
                    <a:latin typeface="Nunito"/>
                  </a:rPr>
                  <a:t> yêu </a:t>
                </a:r>
                <a:r>
                  <a:rPr kumimoji="0" lang="en-US" altLang="en-US" b="0" i="0" u="none" strike="noStrike" cap="none" normalizeH="0" baseline="0" dirty="0" err="1">
                    <a:ln>
                      <a:noFill/>
                    </a:ln>
                    <a:solidFill>
                      <a:srgbClr val="000000"/>
                    </a:solidFill>
                    <a:effectLst/>
                    <a:latin typeface="Nunito"/>
                  </a:rPr>
                  <a:t>cầu</a:t>
                </a:r>
                <a:endParaRPr kumimoji="0" lang="en-US" altLang="en-US" b="0" i="0" u="none" strike="noStrike" cap="none" normalizeH="0" baseline="0" dirty="0">
                  <a:ln>
                    <a:noFill/>
                  </a:ln>
                  <a:solidFill>
                    <a:schemeClr val="tx1"/>
                  </a:solidFill>
                  <a:effectLst/>
                  <a:latin typeface="Arial" panose="020B0604020202020204" pitchFamily="34" charset="0"/>
                </a:endParaRPr>
              </a:p>
            </p:txBody>
          </p:sp>
        </mc:Choice>
        <mc:Fallback xmlns="">
          <p:sp>
            <p:nvSpPr>
              <p:cNvPr id="2" name="Rectangle 1">
                <a:extLst>
                  <a:ext uri="{FF2B5EF4-FFF2-40B4-BE49-F238E27FC236}">
                    <a16:creationId xmlns:a16="http://schemas.microsoft.com/office/drawing/2014/main" id="{ACA913E8-41F7-4D2F-82B6-E96343926922}"/>
                  </a:ext>
                </a:extLst>
              </p:cNvPr>
              <p:cNvSpPr>
                <a:spLocks noRot="1" noChangeAspect="1" noMove="1" noResize="1" noEditPoints="1" noAdjustHandles="1" noChangeArrowheads="1" noChangeShapeType="1" noTextEdit="1"/>
              </p:cNvSpPr>
              <p:nvPr/>
            </p:nvSpPr>
            <p:spPr bwMode="auto">
              <a:xfrm>
                <a:off x="2030897" y="1994175"/>
                <a:ext cx="9349404" cy="2572627"/>
              </a:xfrm>
              <a:prstGeom prst="rect">
                <a:avLst/>
              </a:prstGeom>
              <a:blipFill>
                <a:blip r:embed="rId2"/>
                <a:stretch>
                  <a:fillRect l="-522" t="-711" b="-331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 name="Title 6">
            <a:extLst>
              <a:ext uri="{FF2B5EF4-FFF2-40B4-BE49-F238E27FC236}">
                <a16:creationId xmlns:a16="http://schemas.microsoft.com/office/drawing/2014/main" id="{D9843A0C-A73A-4A0F-AA15-57FDBF3341B5}"/>
              </a:ext>
            </a:extLst>
          </p:cNvPr>
          <p:cNvSpPr txBox="1">
            <a:spLocks/>
          </p:cNvSpPr>
          <p:nvPr/>
        </p:nvSpPr>
        <p:spPr>
          <a:xfrm>
            <a:off x="1098549" y="729322"/>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1"/>
                </a:solidFill>
                <a:latin typeface="Trebuchet MS" panose="020B0603020202020204" pitchFamily="34" charset="0"/>
              </a:rPr>
              <a:t>Cách tính </a:t>
            </a:r>
            <a:r>
              <a:rPr lang="en-US" b="1" dirty="0" err="1">
                <a:solidFill>
                  <a:schemeClr val="accent1"/>
                </a:solidFill>
                <a:latin typeface="Trebuchet MS" panose="020B0603020202020204" pitchFamily="34" charset="0"/>
              </a:rPr>
              <a:t>tốc</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độ</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baudrate</a:t>
            </a:r>
            <a:endParaRPr lang="en-US" b="1" dirty="0">
              <a:solidFill>
                <a:schemeClr val="accent1"/>
              </a:solidFill>
              <a:latin typeface="Trebuchet MS" panose="020B0603020202020204" pitchFamily="34" charset="0"/>
            </a:endParaRPr>
          </a:p>
        </p:txBody>
      </p:sp>
    </p:spTree>
    <p:extLst>
      <p:ext uri="{BB962C8B-B14F-4D97-AF65-F5344CB8AC3E}">
        <p14:creationId xmlns:p14="http://schemas.microsoft.com/office/powerpoint/2010/main" val="993173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12</a:t>
            </a:fld>
            <a:endParaRPr lang="en-US" noProof="0" dirty="0"/>
          </a:p>
        </p:txBody>
      </p:sp>
      <p:sp>
        <p:nvSpPr>
          <p:cNvPr id="4" name="Title 3">
            <a:extLst>
              <a:ext uri="{FF2B5EF4-FFF2-40B4-BE49-F238E27FC236}">
                <a16:creationId xmlns:a16="http://schemas.microsoft.com/office/drawing/2014/main" id="{B9720B15-C8FA-424B-9D4C-2DD9A11018E9}"/>
              </a:ext>
            </a:extLst>
          </p:cNvPr>
          <p:cNvSpPr txBox="1">
            <a:spLocks/>
          </p:cNvSpPr>
          <p:nvPr/>
        </p:nvSpPr>
        <p:spPr>
          <a:xfrm>
            <a:off x="2202615" y="2569945"/>
            <a:ext cx="8770185" cy="8590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latin typeface="Trebuchet MS" panose="020B0603020202020204" pitchFamily="34" charset="0"/>
              </a:rPr>
              <a:t>II. </a:t>
            </a:r>
            <a:r>
              <a:rPr lang="en-US" sz="4400" b="1" dirty="0" err="1">
                <a:latin typeface="Trebuchet MS" panose="020B0603020202020204" pitchFamily="34" charset="0"/>
              </a:rPr>
              <a:t>Truyền</a:t>
            </a:r>
            <a:r>
              <a:rPr lang="en-US" sz="4400" b="1" dirty="0">
                <a:latin typeface="Trebuchet MS" panose="020B0603020202020204" pitchFamily="34" charset="0"/>
              </a:rPr>
              <a:t> </a:t>
            </a:r>
            <a:r>
              <a:rPr lang="en-US" sz="4400" b="1" dirty="0" err="1">
                <a:latin typeface="Trebuchet MS" panose="020B0603020202020204" pitchFamily="34" charset="0"/>
              </a:rPr>
              <a:t>nhận</a:t>
            </a:r>
            <a:r>
              <a:rPr lang="en-US" sz="4400" b="1" dirty="0">
                <a:latin typeface="Trebuchet MS" panose="020B0603020202020204" pitchFamily="34" charset="0"/>
              </a:rPr>
              <a:t> dữ liệu UART trong PIC16F887</a:t>
            </a:r>
          </a:p>
        </p:txBody>
      </p:sp>
    </p:spTree>
    <p:extLst>
      <p:ext uri="{BB962C8B-B14F-4D97-AF65-F5344CB8AC3E}">
        <p14:creationId xmlns:p14="http://schemas.microsoft.com/office/powerpoint/2010/main" val="867565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13</a:t>
            </a:fld>
            <a:endParaRPr lang="en-US" noProof="0" dirty="0"/>
          </a:p>
        </p:txBody>
      </p:sp>
      <p:graphicFrame>
        <p:nvGraphicFramePr>
          <p:cNvPr id="3" name="Diagram 2">
            <a:extLst>
              <a:ext uri="{FF2B5EF4-FFF2-40B4-BE49-F238E27FC236}">
                <a16:creationId xmlns:a16="http://schemas.microsoft.com/office/drawing/2014/main" id="{21CB19AF-A357-49CA-B9D7-9987D22718F9}"/>
              </a:ext>
            </a:extLst>
          </p:cNvPr>
          <p:cNvGraphicFramePr/>
          <p:nvPr>
            <p:extLst>
              <p:ext uri="{D42A27DB-BD31-4B8C-83A1-F6EECF244321}">
                <p14:modId xmlns:p14="http://schemas.microsoft.com/office/powerpoint/2010/main" val="3922098520"/>
              </p:ext>
            </p:extLst>
          </p:nvPr>
        </p:nvGraphicFramePr>
        <p:xfrm>
          <a:off x="1769169" y="1649443"/>
          <a:ext cx="9872859" cy="4479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6">
            <a:extLst>
              <a:ext uri="{FF2B5EF4-FFF2-40B4-BE49-F238E27FC236}">
                <a16:creationId xmlns:a16="http://schemas.microsoft.com/office/drawing/2014/main" id="{56F23BFA-F0B6-4433-B1CB-CF1B8937519D}"/>
              </a:ext>
            </a:extLst>
          </p:cNvPr>
          <p:cNvSpPr txBox="1">
            <a:spLocks/>
          </p:cNvSpPr>
          <p:nvPr/>
        </p:nvSpPr>
        <p:spPr>
          <a:xfrm>
            <a:off x="1098549" y="729322"/>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1"/>
                </a:solidFill>
                <a:latin typeface="Trebuchet MS" panose="020B0603020202020204" pitchFamily="34" charset="0"/>
              </a:rPr>
              <a:t>Khởi</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tạo</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chế</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độ</a:t>
            </a:r>
            <a:r>
              <a:rPr lang="en-US" b="1" dirty="0">
                <a:solidFill>
                  <a:schemeClr val="accent1"/>
                </a:solidFill>
                <a:latin typeface="Trebuchet MS" panose="020B0603020202020204" pitchFamily="34" charset="0"/>
              </a:rPr>
              <a:t> UART</a:t>
            </a:r>
          </a:p>
        </p:txBody>
      </p:sp>
    </p:spTree>
    <p:extLst>
      <p:ext uri="{BB962C8B-B14F-4D97-AF65-F5344CB8AC3E}">
        <p14:creationId xmlns:p14="http://schemas.microsoft.com/office/powerpoint/2010/main" val="72136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718D4B7B-B34F-4E86-BCDE-B90977B56F10}"/>
                                            </p:graphicEl>
                                          </p:spTgt>
                                        </p:tgtEl>
                                        <p:attrNameLst>
                                          <p:attrName>style.visibility</p:attrName>
                                        </p:attrNameLst>
                                      </p:cBhvr>
                                      <p:to>
                                        <p:strVal val="visible"/>
                                      </p:to>
                                    </p:set>
                                    <p:animEffect transition="in" filter="fade">
                                      <p:cBhvr>
                                        <p:cTn id="7" dur="500"/>
                                        <p:tgtEl>
                                          <p:spTgt spid="3">
                                            <p:graphicEl>
                                              <a:dgm id="{718D4B7B-B34F-4E86-BCDE-B90977B56F1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622C1624-AF1F-4179-B5C7-2920C7A3889E}"/>
                                            </p:graphicEl>
                                          </p:spTgt>
                                        </p:tgtEl>
                                        <p:attrNameLst>
                                          <p:attrName>style.visibility</p:attrName>
                                        </p:attrNameLst>
                                      </p:cBhvr>
                                      <p:to>
                                        <p:strVal val="visible"/>
                                      </p:to>
                                    </p:set>
                                    <p:animEffect transition="in" filter="fade">
                                      <p:cBhvr>
                                        <p:cTn id="12" dur="500"/>
                                        <p:tgtEl>
                                          <p:spTgt spid="3">
                                            <p:graphicEl>
                                              <a:dgm id="{622C1624-AF1F-4179-B5C7-2920C7A3889E}"/>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graphicEl>
                                              <a:dgm id="{5AB26262-8A68-4FFB-9001-F0305207FD34}"/>
                                            </p:graphicEl>
                                          </p:spTgt>
                                        </p:tgtEl>
                                        <p:attrNameLst>
                                          <p:attrName>style.visibility</p:attrName>
                                        </p:attrNameLst>
                                      </p:cBhvr>
                                      <p:to>
                                        <p:strVal val="visible"/>
                                      </p:to>
                                    </p:set>
                                    <p:animEffect transition="in" filter="fade">
                                      <p:cBhvr>
                                        <p:cTn id="15" dur="500"/>
                                        <p:tgtEl>
                                          <p:spTgt spid="3">
                                            <p:graphicEl>
                                              <a:dgm id="{5AB26262-8A68-4FFB-9001-F0305207FD34}"/>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graphicEl>
                                              <a:dgm id="{243A1448-52D9-488E-BC31-A83739F00AB7}"/>
                                            </p:graphicEl>
                                          </p:spTgt>
                                        </p:tgtEl>
                                        <p:attrNameLst>
                                          <p:attrName>style.visibility</p:attrName>
                                        </p:attrNameLst>
                                      </p:cBhvr>
                                      <p:to>
                                        <p:strVal val="visible"/>
                                      </p:to>
                                    </p:set>
                                    <p:animEffect transition="in" filter="fade">
                                      <p:cBhvr>
                                        <p:cTn id="20" dur="500"/>
                                        <p:tgtEl>
                                          <p:spTgt spid="3">
                                            <p:graphicEl>
                                              <a:dgm id="{243A1448-52D9-488E-BC31-A83739F00AB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graphicEl>
                                              <a:dgm id="{F0D301B0-5670-44A9-9E2F-CEB6692CAEC3}"/>
                                            </p:graphicEl>
                                          </p:spTgt>
                                        </p:tgtEl>
                                        <p:attrNameLst>
                                          <p:attrName>style.visibility</p:attrName>
                                        </p:attrNameLst>
                                      </p:cBhvr>
                                      <p:to>
                                        <p:strVal val="visible"/>
                                      </p:to>
                                    </p:set>
                                    <p:animEffect transition="in" filter="fade">
                                      <p:cBhvr>
                                        <p:cTn id="23" dur="500"/>
                                        <p:tgtEl>
                                          <p:spTgt spid="3">
                                            <p:graphicEl>
                                              <a:dgm id="{F0D301B0-5670-44A9-9E2F-CEB6692CAEC3}"/>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graphicEl>
                                              <a:dgm id="{80B2A575-74D6-4136-8684-B8D4C1E103B1}"/>
                                            </p:graphicEl>
                                          </p:spTgt>
                                        </p:tgtEl>
                                        <p:attrNameLst>
                                          <p:attrName>style.visibility</p:attrName>
                                        </p:attrNameLst>
                                      </p:cBhvr>
                                      <p:to>
                                        <p:strVal val="visible"/>
                                      </p:to>
                                    </p:set>
                                    <p:animEffect transition="in" filter="fade">
                                      <p:cBhvr>
                                        <p:cTn id="28" dur="500"/>
                                        <p:tgtEl>
                                          <p:spTgt spid="3">
                                            <p:graphicEl>
                                              <a:dgm id="{80B2A575-74D6-4136-8684-B8D4C1E103B1}"/>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graphicEl>
                                              <a:dgm id="{C1E14A16-6899-4A49-9FCC-46992CC824AD}"/>
                                            </p:graphicEl>
                                          </p:spTgt>
                                        </p:tgtEl>
                                        <p:attrNameLst>
                                          <p:attrName>style.visibility</p:attrName>
                                        </p:attrNameLst>
                                      </p:cBhvr>
                                      <p:to>
                                        <p:strVal val="visible"/>
                                      </p:to>
                                    </p:set>
                                    <p:animEffect transition="in" filter="fade">
                                      <p:cBhvr>
                                        <p:cTn id="31" dur="500"/>
                                        <p:tgtEl>
                                          <p:spTgt spid="3">
                                            <p:graphicEl>
                                              <a:dgm id="{C1E14A16-6899-4A49-9FCC-46992CC824AD}"/>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graphicEl>
                                              <a:dgm id="{081B7B52-9C0B-4BF2-9269-898AF85228D4}"/>
                                            </p:graphicEl>
                                          </p:spTgt>
                                        </p:tgtEl>
                                        <p:attrNameLst>
                                          <p:attrName>style.visibility</p:attrName>
                                        </p:attrNameLst>
                                      </p:cBhvr>
                                      <p:to>
                                        <p:strVal val="visible"/>
                                      </p:to>
                                    </p:set>
                                    <p:animEffect transition="in" filter="fade">
                                      <p:cBhvr>
                                        <p:cTn id="36" dur="500"/>
                                        <p:tgtEl>
                                          <p:spTgt spid="3">
                                            <p:graphicEl>
                                              <a:dgm id="{081B7B52-9C0B-4BF2-9269-898AF85228D4}"/>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graphicEl>
                                              <a:dgm id="{8F3A6CE5-F474-4FA3-AC8C-5719A812BA7A}"/>
                                            </p:graphicEl>
                                          </p:spTgt>
                                        </p:tgtEl>
                                        <p:attrNameLst>
                                          <p:attrName>style.visibility</p:attrName>
                                        </p:attrNameLst>
                                      </p:cBhvr>
                                      <p:to>
                                        <p:strVal val="visible"/>
                                      </p:to>
                                    </p:set>
                                    <p:animEffect transition="in" filter="fade">
                                      <p:cBhvr>
                                        <p:cTn id="39" dur="500"/>
                                        <p:tgtEl>
                                          <p:spTgt spid="3">
                                            <p:graphicEl>
                                              <a:dgm id="{8F3A6CE5-F474-4FA3-AC8C-5719A812BA7A}"/>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graphicEl>
                                              <a:dgm id="{9F4A831A-04C2-4181-83FB-B167558BA2EB}"/>
                                            </p:graphicEl>
                                          </p:spTgt>
                                        </p:tgtEl>
                                        <p:attrNameLst>
                                          <p:attrName>style.visibility</p:attrName>
                                        </p:attrNameLst>
                                      </p:cBhvr>
                                      <p:to>
                                        <p:strVal val="visible"/>
                                      </p:to>
                                    </p:set>
                                    <p:animEffect transition="in" filter="fade">
                                      <p:cBhvr>
                                        <p:cTn id="44" dur="500"/>
                                        <p:tgtEl>
                                          <p:spTgt spid="3">
                                            <p:graphicEl>
                                              <a:dgm id="{9F4A831A-04C2-4181-83FB-B167558BA2EB}"/>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graphicEl>
                                              <a:dgm id="{BFBFEEFE-2CBB-4D5B-80CE-F6BBB57D7E37}"/>
                                            </p:graphicEl>
                                          </p:spTgt>
                                        </p:tgtEl>
                                        <p:attrNameLst>
                                          <p:attrName>style.visibility</p:attrName>
                                        </p:attrNameLst>
                                      </p:cBhvr>
                                      <p:to>
                                        <p:strVal val="visible"/>
                                      </p:to>
                                    </p:set>
                                    <p:animEffect transition="in" filter="fade">
                                      <p:cBhvr>
                                        <p:cTn id="47" dur="500"/>
                                        <p:tgtEl>
                                          <p:spTgt spid="3">
                                            <p:graphicEl>
                                              <a:dgm id="{BFBFEEFE-2CBB-4D5B-80CE-F6BBB57D7E3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14</a:t>
            </a:fld>
            <a:endParaRPr lang="en-US" noProof="0" dirty="0"/>
          </a:p>
        </p:txBody>
      </p:sp>
      <p:sp>
        <p:nvSpPr>
          <p:cNvPr id="4" name="Title 6">
            <a:extLst>
              <a:ext uri="{FF2B5EF4-FFF2-40B4-BE49-F238E27FC236}">
                <a16:creationId xmlns:a16="http://schemas.microsoft.com/office/drawing/2014/main" id="{C58B97C0-CB70-471C-A6A8-CA7075C73F4F}"/>
              </a:ext>
            </a:extLst>
          </p:cNvPr>
          <p:cNvSpPr txBox="1">
            <a:spLocks/>
          </p:cNvSpPr>
          <p:nvPr/>
        </p:nvSpPr>
        <p:spPr>
          <a:xfrm>
            <a:off x="1098549" y="729322"/>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1"/>
                </a:solidFill>
                <a:latin typeface="Trebuchet MS" panose="020B0603020202020204" pitchFamily="34" charset="0"/>
              </a:rPr>
              <a:t>Chế</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độ</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truyền</a:t>
            </a:r>
            <a:r>
              <a:rPr lang="en-US" b="1" dirty="0">
                <a:solidFill>
                  <a:schemeClr val="accent1"/>
                </a:solidFill>
                <a:latin typeface="Trebuchet MS" panose="020B0603020202020204" pitchFamily="34" charset="0"/>
              </a:rPr>
              <a:t> dữ liệu</a:t>
            </a:r>
          </a:p>
        </p:txBody>
      </p:sp>
      <p:sp>
        <p:nvSpPr>
          <p:cNvPr id="2" name="Rectangle 1">
            <a:extLst>
              <a:ext uri="{FF2B5EF4-FFF2-40B4-BE49-F238E27FC236}">
                <a16:creationId xmlns:a16="http://schemas.microsoft.com/office/drawing/2014/main" id="{D884CA9B-4424-4F54-A200-A8C4780E8061}"/>
              </a:ext>
            </a:extLst>
          </p:cNvPr>
          <p:cNvSpPr/>
          <p:nvPr/>
        </p:nvSpPr>
        <p:spPr>
          <a:xfrm>
            <a:off x="1884682" y="1710058"/>
            <a:ext cx="8942343" cy="646331"/>
          </a:xfrm>
          <a:prstGeom prst="rect">
            <a:avLst/>
          </a:prstGeom>
        </p:spPr>
        <p:txBody>
          <a:bodyPr wrap="square">
            <a:spAutoFit/>
          </a:bodyPr>
          <a:lstStyle/>
          <a:p>
            <a:r>
              <a:rPr lang="en-US" b="1" dirty="0" err="1"/>
              <a:t>Bước</a:t>
            </a:r>
            <a:r>
              <a:rPr lang="en-US" b="1" dirty="0"/>
              <a:t> 1: </a:t>
            </a:r>
            <a:r>
              <a:rPr lang="en-US" dirty="0"/>
              <a:t>Sao </a:t>
            </a:r>
            <a:r>
              <a:rPr lang="en-US" dirty="0" err="1"/>
              <a:t>chép</a:t>
            </a:r>
            <a:r>
              <a:rPr lang="en-US" dirty="0"/>
              <a:t> dữ liệu mà muốn </a:t>
            </a:r>
            <a:r>
              <a:rPr lang="en-US" dirty="0" err="1"/>
              <a:t>truyền</a:t>
            </a:r>
            <a:r>
              <a:rPr lang="en-US" dirty="0"/>
              <a:t> vào </a:t>
            </a:r>
            <a:r>
              <a:rPr lang="en-US" dirty="0" err="1"/>
              <a:t>thanh</a:t>
            </a:r>
            <a:r>
              <a:rPr lang="en-US" dirty="0"/>
              <a:t> </a:t>
            </a:r>
            <a:r>
              <a:rPr lang="en-US" dirty="0" err="1"/>
              <a:t>ghi</a:t>
            </a:r>
            <a:r>
              <a:rPr lang="en-US" dirty="0"/>
              <a:t> TXREG.</a:t>
            </a:r>
          </a:p>
          <a:p>
            <a:r>
              <a:rPr lang="en-US" b="1" dirty="0" err="1"/>
              <a:t>Bước</a:t>
            </a:r>
            <a:r>
              <a:rPr lang="en-US" b="1" dirty="0"/>
              <a:t> 2: </a:t>
            </a:r>
            <a:r>
              <a:rPr lang="en-US" dirty="0" err="1"/>
              <a:t>Kiểm</a:t>
            </a:r>
            <a:r>
              <a:rPr lang="en-US" dirty="0"/>
              <a:t> tra </a:t>
            </a:r>
            <a:r>
              <a:rPr lang="en-US" dirty="0" err="1"/>
              <a:t>giá</a:t>
            </a:r>
            <a:r>
              <a:rPr lang="en-US" dirty="0"/>
              <a:t> </a:t>
            </a:r>
            <a:r>
              <a:rPr lang="en-US" dirty="0" err="1"/>
              <a:t>trị</a:t>
            </a:r>
            <a:r>
              <a:rPr lang="en-US" dirty="0"/>
              <a:t> cờ TXIF </a:t>
            </a:r>
            <a:r>
              <a:rPr lang="en-US" dirty="0" err="1"/>
              <a:t>được</a:t>
            </a:r>
            <a:r>
              <a:rPr lang="en-US" dirty="0"/>
              <a:t> đưa lên </a:t>
            </a:r>
            <a:r>
              <a:rPr lang="en-US" dirty="0" err="1"/>
              <a:t>mức</a:t>
            </a:r>
            <a:r>
              <a:rPr lang="en-US" dirty="0"/>
              <a:t> 1 khi quá </a:t>
            </a:r>
            <a:r>
              <a:rPr lang="en-US" dirty="0" err="1"/>
              <a:t>trình</a:t>
            </a:r>
            <a:r>
              <a:rPr lang="en-US" dirty="0"/>
              <a:t> </a:t>
            </a:r>
            <a:r>
              <a:rPr lang="en-US" dirty="0" err="1"/>
              <a:t>truyền</a:t>
            </a:r>
            <a:r>
              <a:rPr lang="en-US" dirty="0"/>
              <a:t> </a:t>
            </a:r>
            <a:r>
              <a:rPr lang="en-US" dirty="0" err="1"/>
              <a:t>hoàn</a:t>
            </a:r>
            <a:r>
              <a:rPr lang="en-US" dirty="0"/>
              <a:t> </a:t>
            </a:r>
            <a:r>
              <a:rPr lang="en-US" dirty="0" err="1"/>
              <a:t>tất</a:t>
            </a:r>
            <a:r>
              <a:rPr lang="en-US" dirty="0"/>
              <a:t>.</a:t>
            </a:r>
          </a:p>
        </p:txBody>
      </p:sp>
      <p:pic>
        <p:nvPicPr>
          <p:cNvPr id="3" name="Picture 2">
            <a:extLst>
              <a:ext uri="{FF2B5EF4-FFF2-40B4-BE49-F238E27FC236}">
                <a16:creationId xmlns:a16="http://schemas.microsoft.com/office/drawing/2014/main" id="{6C3EDD8B-B6AC-4633-B93B-E88DCA91B763}"/>
              </a:ext>
            </a:extLst>
          </p:cNvPr>
          <p:cNvPicPr>
            <a:picLocks noChangeAspect="1"/>
          </p:cNvPicPr>
          <p:nvPr/>
        </p:nvPicPr>
        <p:blipFill>
          <a:blip r:embed="rId2"/>
          <a:stretch>
            <a:fillRect/>
          </a:stretch>
        </p:blipFill>
        <p:spPr>
          <a:xfrm>
            <a:off x="2367282" y="2642041"/>
            <a:ext cx="9088118" cy="3486637"/>
          </a:xfrm>
          <a:prstGeom prst="rect">
            <a:avLst/>
          </a:prstGeom>
        </p:spPr>
      </p:pic>
    </p:spTree>
    <p:extLst>
      <p:ext uri="{BB962C8B-B14F-4D97-AF65-F5344CB8AC3E}">
        <p14:creationId xmlns:p14="http://schemas.microsoft.com/office/powerpoint/2010/main" val="3562517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15</a:t>
            </a:fld>
            <a:endParaRPr lang="en-US" noProof="0" dirty="0"/>
          </a:p>
        </p:txBody>
      </p:sp>
      <p:sp>
        <p:nvSpPr>
          <p:cNvPr id="4" name="Title 6">
            <a:extLst>
              <a:ext uri="{FF2B5EF4-FFF2-40B4-BE49-F238E27FC236}">
                <a16:creationId xmlns:a16="http://schemas.microsoft.com/office/drawing/2014/main" id="{69D18233-E418-4226-8ADC-AC069951EC4B}"/>
              </a:ext>
            </a:extLst>
          </p:cNvPr>
          <p:cNvSpPr txBox="1">
            <a:spLocks/>
          </p:cNvSpPr>
          <p:nvPr/>
        </p:nvSpPr>
        <p:spPr>
          <a:xfrm>
            <a:off x="1098548" y="555820"/>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1"/>
                </a:solidFill>
                <a:latin typeface="Trebuchet MS" panose="020B0603020202020204" pitchFamily="34" charset="0"/>
              </a:rPr>
              <a:t>Chế</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độ</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nhận</a:t>
            </a:r>
            <a:r>
              <a:rPr lang="en-US" b="1" dirty="0">
                <a:solidFill>
                  <a:schemeClr val="accent1"/>
                </a:solidFill>
                <a:latin typeface="Trebuchet MS" panose="020B0603020202020204" pitchFamily="34" charset="0"/>
              </a:rPr>
              <a:t> dữ liệu</a:t>
            </a:r>
          </a:p>
        </p:txBody>
      </p:sp>
      <p:sp>
        <p:nvSpPr>
          <p:cNvPr id="2" name="Rectangle 1">
            <a:extLst>
              <a:ext uri="{FF2B5EF4-FFF2-40B4-BE49-F238E27FC236}">
                <a16:creationId xmlns:a16="http://schemas.microsoft.com/office/drawing/2014/main" id="{EE5AA40E-529A-45D5-A6BE-2A93DD2518CC}"/>
              </a:ext>
            </a:extLst>
          </p:cNvPr>
          <p:cNvSpPr/>
          <p:nvPr/>
        </p:nvSpPr>
        <p:spPr>
          <a:xfrm>
            <a:off x="1790710" y="1419412"/>
            <a:ext cx="9829778" cy="1200329"/>
          </a:xfrm>
          <a:prstGeom prst="rect">
            <a:avLst/>
          </a:prstGeom>
        </p:spPr>
        <p:txBody>
          <a:bodyPr wrap="square">
            <a:spAutoFit/>
          </a:bodyPr>
          <a:lstStyle/>
          <a:p>
            <a:r>
              <a:rPr lang="en-US" b="1" dirty="0" err="1"/>
              <a:t>Bước</a:t>
            </a:r>
            <a:r>
              <a:rPr lang="en-US" b="1" dirty="0"/>
              <a:t> 1:</a:t>
            </a:r>
            <a:r>
              <a:rPr lang="en-US" dirty="0"/>
              <a:t> Theo </a:t>
            </a:r>
            <a:r>
              <a:rPr lang="en-US" dirty="0" err="1"/>
              <a:t>dõi</a:t>
            </a:r>
            <a:r>
              <a:rPr lang="en-US" dirty="0"/>
              <a:t> cờ RCIF </a:t>
            </a:r>
            <a:r>
              <a:rPr lang="en-US" dirty="0" err="1"/>
              <a:t>cho</a:t>
            </a:r>
            <a:r>
              <a:rPr lang="en-US" dirty="0"/>
              <a:t> đến khi nó </a:t>
            </a:r>
            <a:r>
              <a:rPr lang="en-US" dirty="0" err="1"/>
              <a:t>được</a:t>
            </a:r>
            <a:r>
              <a:rPr lang="en-US" dirty="0"/>
              <a:t> </a:t>
            </a:r>
            <a:r>
              <a:rPr lang="en-US" dirty="0" err="1"/>
              <a:t>đặt</a:t>
            </a:r>
            <a:r>
              <a:rPr lang="en-US" dirty="0"/>
              <a:t> </a:t>
            </a:r>
            <a:r>
              <a:rPr lang="en-US" dirty="0" err="1"/>
              <a:t>mức</a:t>
            </a:r>
            <a:r>
              <a:rPr lang="en-US" dirty="0"/>
              <a:t> 1, </a:t>
            </a:r>
            <a:r>
              <a:rPr lang="en-US" dirty="0" err="1"/>
              <a:t>điều</a:t>
            </a:r>
            <a:r>
              <a:rPr lang="en-US" dirty="0"/>
              <a:t> này </a:t>
            </a:r>
            <a:r>
              <a:rPr lang="en-US" dirty="0" err="1"/>
              <a:t>cho</a:t>
            </a:r>
            <a:r>
              <a:rPr lang="en-US" dirty="0"/>
              <a:t> biết 1 byte </a:t>
            </a:r>
            <a:r>
              <a:rPr lang="en-US" dirty="0" err="1"/>
              <a:t>hoàn</a:t>
            </a:r>
            <a:r>
              <a:rPr lang="en-US" dirty="0"/>
              <a:t> </a:t>
            </a:r>
            <a:r>
              <a:rPr lang="en-US" dirty="0" err="1"/>
              <a:t>chỉnh</a:t>
            </a:r>
            <a:r>
              <a:rPr lang="en-US" dirty="0"/>
              <a:t> </a:t>
            </a:r>
            <a:r>
              <a:rPr lang="en-US" dirty="0" err="1"/>
              <a:t>được</a:t>
            </a:r>
            <a:r>
              <a:rPr lang="en-US" dirty="0"/>
              <a:t> </a:t>
            </a:r>
            <a:r>
              <a:rPr lang="en-US" dirty="0" err="1"/>
              <a:t>nhận</a:t>
            </a:r>
            <a:r>
              <a:rPr lang="en-US" dirty="0"/>
              <a:t> trong </a:t>
            </a:r>
            <a:r>
              <a:rPr lang="en-US" dirty="0" err="1"/>
              <a:t>thanh</a:t>
            </a:r>
            <a:r>
              <a:rPr lang="en-US" dirty="0"/>
              <a:t> </a:t>
            </a:r>
            <a:r>
              <a:rPr lang="en-US" dirty="0" err="1"/>
              <a:t>ghi</a:t>
            </a:r>
            <a:r>
              <a:rPr lang="en-US" dirty="0"/>
              <a:t> RCREG.</a:t>
            </a:r>
          </a:p>
          <a:p>
            <a:r>
              <a:rPr lang="en-US" b="1" dirty="0" err="1"/>
              <a:t>Bước</a:t>
            </a:r>
            <a:r>
              <a:rPr lang="en-US" b="1" dirty="0"/>
              <a:t> 2: </a:t>
            </a:r>
            <a:r>
              <a:rPr lang="en-US" dirty="0"/>
              <a:t>Ngoài ra, </a:t>
            </a:r>
            <a:r>
              <a:rPr lang="en-US" dirty="0" err="1"/>
              <a:t>hãy</a:t>
            </a:r>
            <a:r>
              <a:rPr lang="en-US" dirty="0"/>
              <a:t> </a:t>
            </a:r>
            <a:r>
              <a:rPr lang="en-US" dirty="0" err="1"/>
              <a:t>kiểm</a:t>
            </a:r>
            <a:r>
              <a:rPr lang="en-US" dirty="0"/>
              <a:t> tra bit OERR. </a:t>
            </a:r>
            <a:r>
              <a:rPr lang="en-US" dirty="0" err="1"/>
              <a:t>Nếu</a:t>
            </a:r>
            <a:r>
              <a:rPr lang="en-US" dirty="0"/>
              <a:t> nó </a:t>
            </a:r>
            <a:r>
              <a:rPr lang="en-US" dirty="0" err="1"/>
              <a:t>được</a:t>
            </a:r>
            <a:r>
              <a:rPr lang="en-US" dirty="0"/>
              <a:t> đưa lên </a:t>
            </a:r>
            <a:r>
              <a:rPr lang="en-US" dirty="0" err="1"/>
              <a:t>mức</a:t>
            </a:r>
            <a:r>
              <a:rPr lang="en-US" dirty="0"/>
              <a:t> 1 thì </a:t>
            </a:r>
            <a:r>
              <a:rPr lang="en-US" dirty="0" err="1"/>
              <a:t>hãy</a:t>
            </a:r>
            <a:r>
              <a:rPr lang="en-US" dirty="0"/>
              <a:t> </a:t>
            </a:r>
            <a:r>
              <a:rPr lang="en-US" dirty="0" err="1"/>
              <a:t>tắt</a:t>
            </a:r>
            <a:r>
              <a:rPr lang="en-US" dirty="0"/>
              <a:t> OERR và bật CREN.</a:t>
            </a:r>
          </a:p>
          <a:p>
            <a:r>
              <a:rPr lang="en-US" b="1" dirty="0" err="1"/>
              <a:t>Bước</a:t>
            </a:r>
            <a:r>
              <a:rPr lang="en-US" b="1" dirty="0"/>
              <a:t> 3: </a:t>
            </a:r>
            <a:r>
              <a:rPr lang="en-US" dirty="0"/>
              <a:t>Sau </a:t>
            </a:r>
            <a:r>
              <a:rPr lang="en-US" dirty="0" err="1"/>
              <a:t>đó</a:t>
            </a:r>
            <a:r>
              <a:rPr lang="en-US" dirty="0"/>
              <a:t>, </a:t>
            </a:r>
            <a:r>
              <a:rPr lang="en-US" dirty="0" err="1"/>
              <a:t>đọc</a:t>
            </a:r>
            <a:r>
              <a:rPr lang="en-US" dirty="0"/>
              <a:t> </a:t>
            </a:r>
            <a:r>
              <a:rPr lang="en-US" dirty="0" err="1"/>
              <a:t>thanh</a:t>
            </a:r>
            <a:r>
              <a:rPr lang="en-US" dirty="0"/>
              <a:t> </a:t>
            </a:r>
            <a:r>
              <a:rPr lang="en-US" dirty="0" err="1"/>
              <a:t>ghi</a:t>
            </a:r>
            <a:r>
              <a:rPr lang="en-US" dirty="0"/>
              <a:t> RCREG ngay </a:t>
            </a:r>
            <a:r>
              <a:rPr lang="en-US" dirty="0" err="1"/>
              <a:t>lập</a:t>
            </a:r>
            <a:r>
              <a:rPr lang="en-US" dirty="0"/>
              <a:t> </a:t>
            </a:r>
            <a:r>
              <a:rPr lang="en-US" dirty="0" err="1"/>
              <a:t>tức</a:t>
            </a:r>
            <a:r>
              <a:rPr lang="en-US" dirty="0"/>
              <a:t> </a:t>
            </a:r>
            <a:r>
              <a:rPr lang="en-US" dirty="0" err="1"/>
              <a:t>để</a:t>
            </a:r>
            <a:r>
              <a:rPr lang="en-US" dirty="0"/>
              <a:t> </a:t>
            </a:r>
            <a:r>
              <a:rPr lang="en-US" dirty="0" err="1"/>
              <a:t>tránh</a:t>
            </a:r>
            <a:r>
              <a:rPr lang="en-US" dirty="0"/>
              <a:t> </a:t>
            </a:r>
            <a:r>
              <a:rPr lang="en-US" dirty="0" err="1"/>
              <a:t>tràn</a:t>
            </a:r>
            <a:r>
              <a:rPr lang="en-US" dirty="0"/>
              <a:t>.</a:t>
            </a:r>
          </a:p>
        </p:txBody>
      </p:sp>
      <p:pic>
        <p:nvPicPr>
          <p:cNvPr id="3" name="Picture 2">
            <a:extLst>
              <a:ext uri="{FF2B5EF4-FFF2-40B4-BE49-F238E27FC236}">
                <a16:creationId xmlns:a16="http://schemas.microsoft.com/office/drawing/2014/main" id="{FCD1F977-9A01-4B24-BE0E-72053D02D2C4}"/>
              </a:ext>
            </a:extLst>
          </p:cNvPr>
          <p:cNvPicPr>
            <a:picLocks noChangeAspect="1"/>
          </p:cNvPicPr>
          <p:nvPr/>
        </p:nvPicPr>
        <p:blipFill>
          <a:blip r:embed="rId2"/>
          <a:stretch>
            <a:fillRect/>
          </a:stretch>
        </p:blipFill>
        <p:spPr>
          <a:xfrm>
            <a:off x="2400309" y="2611065"/>
            <a:ext cx="8610579" cy="4069135"/>
          </a:xfrm>
          <a:prstGeom prst="rect">
            <a:avLst/>
          </a:prstGeom>
        </p:spPr>
      </p:pic>
    </p:spTree>
    <p:extLst>
      <p:ext uri="{BB962C8B-B14F-4D97-AF65-F5344CB8AC3E}">
        <p14:creationId xmlns:p14="http://schemas.microsoft.com/office/powerpoint/2010/main" val="3719664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16</a:t>
            </a:fld>
            <a:endParaRPr lang="en-US" noProof="0" dirty="0"/>
          </a:p>
        </p:txBody>
      </p:sp>
      <p:sp>
        <p:nvSpPr>
          <p:cNvPr id="4" name="Title 6">
            <a:extLst>
              <a:ext uri="{FF2B5EF4-FFF2-40B4-BE49-F238E27FC236}">
                <a16:creationId xmlns:a16="http://schemas.microsoft.com/office/drawing/2014/main" id="{AF3115CD-66DB-4CA8-941B-3F9AC02A8686}"/>
              </a:ext>
            </a:extLst>
          </p:cNvPr>
          <p:cNvSpPr txBox="1">
            <a:spLocks/>
          </p:cNvSpPr>
          <p:nvPr/>
        </p:nvSpPr>
        <p:spPr>
          <a:xfrm>
            <a:off x="1098548" y="555820"/>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1"/>
                </a:solidFill>
                <a:latin typeface="Trebuchet MS" panose="020B0603020202020204" pitchFamily="34" charset="0"/>
              </a:rPr>
              <a:t>Ngắt</a:t>
            </a:r>
            <a:r>
              <a:rPr lang="en-US" b="1" dirty="0">
                <a:solidFill>
                  <a:schemeClr val="accent1"/>
                </a:solidFill>
                <a:latin typeface="Trebuchet MS" panose="020B0603020202020204" pitchFamily="34" charset="0"/>
              </a:rPr>
              <a:t> khi </a:t>
            </a:r>
            <a:r>
              <a:rPr lang="en-US" b="1" dirty="0" err="1">
                <a:solidFill>
                  <a:schemeClr val="accent1"/>
                </a:solidFill>
                <a:latin typeface="Trebuchet MS" panose="020B0603020202020204" pitchFamily="34" charset="0"/>
              </a:rPr>
              <a:t>nhận</a:t>
            </a:r>
            <a:r>
              <a:rPr lang="en-US" b="1" dirty="0">
                <a:solidFill>
                  <a:schemeClr val="accent1"/>
                </a:solidFill>
                <a:latin typeface="Trebuchet MS" panose="020B0603020202020204" pitchFamily="34" charset="0"/>
              </a:rPr>
              <a:t> dữ liệu UART</a:t>
            </a:r>
          </a:p>
        </p:txBody>
      </p:sp>
    </p:spTree>
    <p:extLst>
      <p:ext uri="{BB962C8B-B14F-4D97-AF65-F5344CB8AC3E}">
        <p14:creationId xmlns:p14="http://schemas.microsoft.com/office/powerpoint/2010/main" val="86490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17</a:t>
            </a:fld>
            <a:endParaRPr lang="en-US" noProof="0" dirty="0"/>
          </a:p>
        </p:txBody>
      </p:sp>
    </p:spTree>
    <p:extLst>
      <p:ext uri="{BB962C8B-B14F-4D97-AF65-F5344CB8AC3E}">
        <p14:creationId xmlns:p14="http://schemas.microsoft.com/office/powerpoint/2010/main" val="1735359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18</a:t>
            </a:fld>
            <a:endParaRPr lang="en-US" noProof="0" dirty="0"/>
          </a:p>
        </p:txBody>
      </p:sp>
    </p:spTree>
    <p:extLst>
      <p:ext uri="{BB962C8B-B14F-4D97-AF65-F5344CB8AC3E}">
        <p14:creationId xmlns:p14="http://schemas.microsoft.com/office/powerpoint/2010/main" val="336363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2</a:t>
            </a:fld>
            <a:endParaRPr lang="en-US" noProof="0" dirty="0"/>
          </a:p>
        </p:txBody>
      </p:sp>
      <p:sp>
        <p:nvSpPr>
          <p:cNvPr id="4" name="Title 3">
            <a:extLst>
              <a:ext uri="{FF2B5EF4-FFF2-40B4-BE49-F238E27FC236}">
                <a16:creationId xmlns:a16="http://schemas.microsoft.com/office/drawing/2014/main" id="{F1A7E94E-C769-4802-AEE6-8AE6A7469A40}"/>
              </a:ext>
            </a:extLst>
          </p:cNvPr>
          <p:cNvSpPr txBox="1">
            <a:spLocks/>
          </p:cNvSpPr>
          <p:nvPr/>
        </p:nvSpPr>
        <p:spPr>
          <a:xfrm>
            <a:off x="2202615" y="2569945"/>
            <a:ext cx="8770185" cy="8590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latin typeface="Trebuchet MS" panose="020B0603020202020204" pitchFamily="34" charset="0"/>
              </a:rPr>
              <a:t>I. </a:t>
            </a:r>
            <a:r>
              <a:rPr lang="en-US" sz="4400" b="1" dirty="0" err="1">
                <a:latin typeface="Trebuchet MS" panose="020B0603020202020204" pitchFamily="34" charset="0"/>
              </a:rPr>
              <a:t>Khối</a:t>
            </a:r>
            <a:r>
              <a:rPr lang="en-US" sz="4400" b="1" dirty="0">
                <a:latin typeface="Trebuchet MS" panose="020B0603020202020204" pitchFamily="34" charset="0"/>
              </a:rPr>
              <a:t> EUSART trong PIC16F887</a:t>
            </a:r>
          </a:p>
        </p:txBody>
      </p:sp>
    </p:spTree>
    <p:extLst>
      <p:ext uri="{BB962C8B-B14F-4D97-AF65-F5344CB8AC3E}">
        <p14:creationId xmlns:p14="http://schemas.microsoft.com/office/powerpoint/2010/main" val="3449026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3</a:t>
            </a:fld>
            <a:endParaRPr lang="en-US" noProof="0" dirty="0"/>
          </a:p>
        </p:txBody>
      </p:sp>
      <p:pic>
        <p:nvPicPr>
          <p:cNvPr id="3" name="Picture 2" descr="A picture containing table&#10;&#10;Description automatically generated">
            <a:extLst>
              <a:ext uri="{FF2B5EF4-FFF2-40B4-BE49-F238E27FC236}">
                <a16:creationId xmlns:a16="http://schemas.microsoft.com/office/drawing/2014/main" id="{9DDD89FE-D9EB-46C8-8ECA-6DFABBA6A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774" y="1725359"/>
            <a:ext cx="7320660" cy="5132641"/>
          </a:xfrm>
          <a:prstGeom prst="rect">
            <a:avLst/>
          </a:prstGeom>
        </p:spPr>
      </p:pic>
      <p:sp>
        <p:nvSpPr>
          <p:cNvPr id="8" name="Title 6">
            <a:extLst>
              <a:ext uri="{FF2B5EF4-FFF2-40B4-BE49-F238E27FC236}">
                <a16:creationId xmlns:a16="http://schemas.microsoft.com/office/drawing/2014/main" id="{724368B6-A7CB-4796-A4CF-1B5D0D4FE1EA}"/>
              </a:ext>
            </a:extLst>
          </p:cNvPr>
          <p:cNvSpPr txBox="1">
            <a:spLocks/>
          </p:cNvSpPr>
          <p:nvPr/>
        </p:nvSpPr>
        <p:spPr>
          <a:xfrm>
            <a:off x="977900" y="682073"/>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1"/>
                </a:solidFill>
                <a:latin typeface="Trebuchet MS" panose="020B0603020202020204" pitchFamily="34" charset="0"/>
              </a:rPr>
              <a:t>Sơ</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đồ</a:t>
            </a:r>
            <a:r>
              <a:rPr lang="en-US" b="1" dirty="0">
                <a:solidFill>
                  <a:schemeClr val="accent1"/>
                </a:solidFill>
                <a:latin typeface="Trebuchet MS" panose="020B0603020202020204" pitchFamily="34" charset="0"/>
              </a:rPr>
              <a:t> chân trong </a:t>
            </a:r>
            <a:r>
              <a:rPr lang="en-US" b="1" dirty="0" err="1">
                <a:solidFill>
                  <a:schemeClr val="accent1"/>
                </a:solidFill>
                <a:latin typeface="Trebuchet MS" panose="020B0603020202020204" pitchFamily="34" charset="0"/>
              </a:rPr>
              <a:t>giao</a:t>
            </a:r>
            <a:r>
              <a:rPr lang="en-US" b="1" dirty="0">
                <a:solidFill>
                  <a:schemeClr val="accent1"/>
                </a:solidFill>
                <a:latin typeface="Trebuchet MS" panose="020B0603020202020204" pitchFamily="34" charset="0"/>
              </a:rPr>
              <a:t> tiếp UART</a:t>
            </a:r>
          </a:p>
        </p:txBody>
      </p:sp>
    </p:spTree>
    <p:extLst>
      <p:ext uri="{BB962C8B-B14F-4D97-AF65-F5344CB8AC3E}">
        <p14:creationId xmlns:p14="http://schemas.microsoft.com/office/powerpoint/2010/main" val="812696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4</a:t>
            </a:fld>
            <a:endParaRPr lang="en-US" noProof="0" dirty="0"/>
          </a:p>
        </p:txBody>
      </p:sp>
      <p:sp>
        <p:nvSpPr>
          <p:cNvPr id="4" name="Title 6">
            <a:extLst>
              <a:ext uri="{FF2B5EF4-FFF2-40B4-BE49-F238E27FC236}">
                <a16:creationId xmlns:a16="http://schemas.microsoft.com/office/drawing/2014/main" id="{F1D31350-E642-4B25-B7AD-616536434617}"/>
              </a:ext>
            </a:extLst>
          </p:cNvPr>
          <p:cNvSpPr txBox="1">
            <a:spLocks/>
          </p:cNvSpPr>
          <p:nvPr/>
        </p:nvSpPr>
        <p:spPr>
          <a:xfrm>
            <a:off x="747092" y="695325"/>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1"/>
                </a:solidFill>
                <a:latin typeface="Trebuchet MS" panose="020B0603020202020204" pitchFamily="34" charset="0"/>
              </a:rPr>
              <a:t>Khối</a:t>
            </a:r>
            <a:r>
              <a:rPr lang="en-US" b="1" dirty="0">
                <a:solidFill>
                  <a:schemeClr val="accent1"/>
                </a:solidFill>
                <a:latin typeface="Trebuchet MS" panose="020B0603020202020204" pitchFamily="34" charset="0"/>
              </a:rPr>
              <a:t> EUSART trong PIC16F887</a:t>
            </a:r>
          </a:p>
        </p:txBody>
      </p:sp>
      <p:sp>
        <p:nvSpPr>
          <p:cNvPr id="6" name="Text Placeholder 9">
            <a:extLst>
              <a:ext uri="{FF2B5EF4-FFF2-40B4-BE49-F238E27FC236}">
                <a16:creationId xmlns:a16="http://schemas.microsoft.com/office/drawing/2014/main" id="{4ACEC7A4-FA5A-4DE4-9F84-8F7F6025A59F}"/>
              </a:ext>
            </a:extLst>
          </p:cNvPr>
          <p:cNvSpPr txBox="1">
            <a:spLocks/>
          </p:cNvSpPr>
          <p:nvPr/>
        </p:nvSpPr>
        <p:spPr>
          <a:xfrm>
            <a:off x="1841501" y="1699584"/>
            <a:ext cx="9025282" cy="29386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dirty="0"/>
              <a:t>Vi điều khiển PIC16F887 có khối truyền dữ liệu đồng bộ/ bất đồng bộ cải tiến (EUSART - Enhaced Universal Synchronous Asynchronos Receiver Transmitter).</a:t>
            </a:r>
            <a:endParaRPr lang="en-US" sz="2400" dirty="0"/>
          </a:p>
          <a:p>
            <a:r>
              <a:rPr lang="vi-VN" sz="2400" dirty="0"/>
              <a:t>Nó bao gồm bộ sinh xung clock, thanh ghi dịch và bộ đệm dữ liệu cần thiết. </a:t>
            </a:r>
            <a:endParaRPr lang="en-US" sz="2400" dirty="0"/>
          </a:p>
          <a:p>
            <a:r>
              <a:rPr lang="vi-VN" sz="2400" dirty="0"/>
              <a:t>Khối EUSART cũng có thể coi là giao tiếp truyền nối tiếp (SCI), có thể cấu hình như là hệ thống bất đồng bộ song công hoặc đồng bộ bán công</a:t>
            </a:r>
            <a:endParaRPr lang="en-US" sz="2400" dirty="0"/>
          </a:p>
          <a:p>
            <a:pPr marL="0" indent="0">
              <a:buNone/>
            </a:pPr>
            <a:endParaRPr lang="en-US" sz="2400" dirty="0"/>
          </a:p>
        </p:txBody>
      </p:sp>
      <p:sp>
        <p:nvSpPr>
          <p:cNvPr id="8" name="Slide Number Placeholder 1">
            <a:extLst>
              <a:ext uri="{FF2B5EF4-FFF2-40B4-BE49-F238E27FC236}">
                <a16:creationId xmlns:a16="http://schemas.microsoft.com/office/drawing/2014/main" id="{D61C2099-006E-4A8A-A171-0468C61460E7}"/>
              </a:ext>
            </a:extLst>
          </p:cNvPr>
          <p:cNvSpPr txBox="1">
            <a:spLocks/>
          </p:cNvSpPr>
          <p:nvPr/>
        </p:nvSpPr>
        <p:spPr>
          <a:xfrm>
            <a:off x="11404600" y="64674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6855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5</a:t>
            </a:fld>
            <a:endParaRPr lang="en-US" noProof="0" dirty="0"/>
          </a:p>
        </p:txBody>
      </p:sp>
      <p:sp>
        <p:nvSpPr>
          <p:cNvPr id="6" name="Title 6">
            <a:extLst>
              <a:ext uri="{FF2B5EF4-FFF2-40B4-BE49-F238E27FC236}">
                <a16:creationId xmlns:a16="http://schemas.microsoft.com/office/drawing/2014/main" id="{8159B39B-384F-4BC9-9216-90BA2A34ACD5}"/>
              </a:ext>
            </a:extLst>
          </p:cNvPr>
          <p:cNvSpPr txBox="1">
            <a:spLocks/>
          </p:cNvSpPr>
          <p:nvPr/>
        </p:nvSpPr>
        <p:spPr>
          <a:xfrm>
            <a:off x="488950" y="523047"/>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1"/>
                </a:solidFill>
                <a:latin typeface="Trebuchet MS" panose="020B0603020202020204" pitchFamily="34" charset="0"/>
              </a:rPr>
              <a:t>Khối</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truyền</a:t>
            </a:r>
            <a:r>
              <a:rPr lang="en-US" b="1" dirty="0">
                <a:solidFill>
                  <a:schemeClr val="accent1"/>
                </a:solidFill>
                <a:latin typeface="Trebuchet MS" panose="020B0603020202020204" pitchFamily="34" charset="0"/>
              </a:rPr>
              <a:t> EUSART trong PIC16F887</a:t>
            </a:r>
          </a:p>
        </p:txBody>
      </p:sp>
      <p:pic>
        <p:nvPicPr>
          <p:cNvPr id="4" name="Picture 3" descr="Diagram&#10;&#10;Description automatically generated">
            <a:extLst>
              <a:ext uri="{FF2B5EF4-FFF2-40B4-BE49-F238E27FC236}">
                <a16:creationId xmlns:a16="http://schemas.microsoft.com/office/drawing/2014/main" id="{7C350546-F799-495A-857F-294F19026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176" y="1331947"/>
            <a:ext cx="8053899" cy="4194105"/>
          </a:xfrm>
          <a:prstGeom prst="rect">
            <a:avLst/>
          </a:prstGeom>
        </p:spPr>
      </p:pic>
    </p:spTree>
    <p:extLst>
      <p:ext uri="{BB962C8B-B14F-4D97-AF65-F5344CB8AC3E}">
        <p14:creationId xmlns:p14="http://schemas.microsoft.com/office/powerpoint/2010/main" val="2574916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6</a:t>
            </a:fld>
            <a:endParaRPr lang="en-US" noProof="0" dirty="0"/>
          </a:p>
        </p:txBody>
      </p:sp>
      <p:sp>
        <p:nvSpPr>
          <p:cNvPr id="4" name="Title 6">
            <a:extLst>
              <a:ext uri="{FF2B5EF4-FFF2-40B4-BE49-F238E27FC236}">
                <a16:creationId xmlns:a16="http://schemas.microsoft.com/office/drawing/2014/main" id="{8D45DAF4-09B1-4445-BE54-9080909FAC8A}"/>
              </a:ext>
            </a:extLst>
          </p:cNvPr>
          <p:cNvSpPr txBox="1">
            <a:spLocks/>
          </p:cNvSpPr>
          <p:nvPr/>
        </p:nvSpPr>
        <p:spPr>
          <a:xfrm>
            <a:off x="977900" y="523047"/>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1"/>
                </a:solidFill>
                <a:latin typeface="Trebuchet MS" panose="020B0603020202020204" pitchFamily="34" charset="0"/>
              </a:rPr>
              <a:t>Thanh </a:t>
            </a:r>
            <a:r>
              <a:rPr lang="en-US" b="1" dirty="0" err="1">
                <a:solidFill>
                  <a:schemeClr val="accent1"/>
                </a:solidFill>
                <a:latin typeface="Trebuchet MS" panose="020B0603020202020204" pitchFamily="34" charset="0"/>
              </a:rPr>
              <a:t>ghi</a:t>
            </a:r>
            <a:r>
              <a:rPr lang="en-US" b="1" dirty="0">
                <a:solidFill>
                  <a:schemeClr val="accent1"/>
                </a:solidFill>
                <a:latin typeface="Trebuchet MS" panose="020B0603020202020204" pitchFamily="34" charset="0"/>
              </a:rPr>
              <a:t> TXSTA</a:t>
            </a:r>
          </a:p>
        </p:txBody>
      </p:sp>
      <p:pic>
        <p:nvPicPr>
          <p:cNvPr id="3" name="Picture 2" descr="Table&#10;&#10;Description automatically generated">
            <a:extLst>
              <a:ext uri="{FF2B5EF4-FFF2-40B4-BE49-F238E27FC236}">
                <a16:creationId xmlns:a16="http://schemas.microsoft.com/office/drawing/2014/main" id="{BC88ABA0-78BE-4A0E-877A-25790048B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087" y="1518304"/>
            <a:ext cx="9604512" cy="1197703"/>
          </a:xfrm>
          <a:prstGeom prst="rect">
            <a:avLst/>
          </a:prstGeom>
        </p:spPr>
      </p:pic>
      <p:sp>
        <p:nvSpPr>
          <p:cNvPr id="6" name="Rectangle 5">
            <a:extLst>
              <a:ext uri="{FF2B5EF4-FFF2-40B4-BE49-F238E27FC236}">
                <a16:creationId xmlns:a16="http://schemas.microsoft.com/office/drawing/2014/main" id="{AEF64E25-2392-423B-ACCE-EFB9C433F255}"/>
              </a:ext>
            </a:extLst>
          </p:cNvPr>
          <p:cNvSpPr/>
          <p:nvPr/>
        </p:nvSpPr>
        <p:spPr>
          <a:xfrm>
            <a:off x="2054087" y="2940106"/>
            <a:ext cx="9604508" cy="3046988"/>
          </a:xfrm>
          <a:prstGeom prst="rect">
            <a:avLst/>
          </a:prstGeom>
        </p:spPr>
        <p:txBody>
          <a:bodyPr wrap="square">
            <a:spAutoFit/>
          </a:bodyPr>
          <a:lstStyle/>
          <a:p>
            <a:r>
              <a:rPr lang="en-US" sz="2400" b="1" i="0" dirty="0">
                <a:solidFill>
                  <a:srgbClr val="212529"/>
                </a:solidFill>
                <a:effectLst/>
                <a:latin typeface="Arial" panose="020B0604020202020204" pitchFamily="34" charset="0"/>
                <a:cs typeface="Arial" panose="020B0604020202020204" pitchFamily="34" charset="0"/>
              </a:rPr>
              <a:t>Thanh </a:t>
            </a:r>
            <a:r>
              <a:rPr lang="en-US" sz="2400" b="1" i="0" dirty="0" err="1">
                <a:solidFill>
                  <a:srgbClr val="212529"/>
                </a:solidFill>
                <a:effectLst/>
                <a:latin typeface="Arial" panose="020B0604020202020204" pitchFamily="34" charset="0"/>
                <a:cs typeface="Arial" panose="020B0604020202020204" pitchFamily="34" charset="0"/>
              </a:rPr>
              <a:t>ghi</a:t>
            </a:r>
            <a:r>
              <a:rPr lang="en-US" sz="2400" b="1" i="0" dirty="0">
                <a:solidFill>
                  <a:srgbClr val="212529"/>
                </a:solidFill>
                <a:effectLst/>
                <a:latin typeface="Arial" panose="020B0604020202020204" pitchFamily="34" charset="0"/>
                <a:cs typeface="Arial" panose="020B0604020202020204" pitchFamily="34" charset="0"/>
              </a:rPr>
              <a:t> TXSTA là </a:t>
            </a:r>
            <a:r>
              <a:rPr lang="en-US" sz="2400" b="1" i="0" dirty="0" err="1">
                <a:solidFill>
                  <a:srgbClr val="212529"/>
                </a:solidFill>
                <a:effectLst/>
                <a:latin typeface="Arial" panose="020B0604020202020204" pitchFamily="34" charset="0"/>
                <a:cs typeface="Arial" panose="020B0604020202020204" pitchFamily="34" charset="0"/>
              </a:rPr>
              <a:t>thanh</a:t>
            </a:r>
            <a:r>
              <a:rPr lang="en-US" sz="2400" b="1" i="0" dirty="0">
                <a:solidFill>
                  <a:srgbClr val="212529"/>
                </a:solidFill>
                <a:effectLst/>
                <a:latin typeface="Arial" panose="020B0604020202020204" pitchFamily="34" charset="0"/>
                <a:cs typeface="Arial" panose="020B0604020202020204" pitchFamily="34" charset="0"/>
              </a:rPr>
              <a:t> </a:t>
            </a:r>
            <a:r>
              <a:rPr lang="en-US" sz="2400" b="1" i="0" dirty="0" err="1">
                <a:solidFill>
                  <a:srgbClr val="212529"/>
                </a:solidFill>
                <a:effectLst/>
                <a:latin typeface="Arial" panose="020B0604020202020204" pitchFamily="34" charset="0"/>
                <a:cs typeface="Arial" panose="020B0604020202020204" pitchFamily="34" charset="0"/>
              </a:rPr>
              <a:t>ghi</a:t>
            </a:r>
            <a:r>
              <a:rPr lang="en-US" sz="2400" b="1" i="0" dirty="0">
                <a:solidFill>
                  <a:srgbClr val="212529"/>
                </a:solidFill>
                <a:effectLst/>
                <a:latin typeface="Arial" panose="020B0604020202020204" pitchFamily="34" charset="0"/>
                <a:cs typeface="Arial" panose="020B0604020202020204" pitchFamily="34" charset="0"/>
              </a:rPr>
              <a:t> </a:t>
            </a:r>
            <a:r>
              <a:rPr lang="en-US" sz="2400" b="1" i="0" dirty="0" err="1">
                <a:solidFill>
                  <a:srgbClr val="212529"/>
                </a:solidFill>
                <a:effectLst/>
                <a:latin typeface="Arial" panose="020B0604020202020204" pitchFamily="34" charset="0"/>
                <a:cs typeface="Arial" panose="020B0604020202020204" pitchFamily="34" charset="0"/>
              </a:rPr>
              <a:t>điều</a:t>
            </a:r>
            <a:r>
              <a:rPr lang="en-US" sz="2400" b="1" i="0" dirty="0">
                <a:solidFill>
                  <a:srgbClr val="212529"/>
                </a:solidFill>
                <a:effectLst/>
                <a:latin typeface="Arial" panose="020B0604020202020204" pitchFamily="34" charset="0"/>
                <a:cs typeface="Arial" panose="020B0604020202020204" pitchFamily="34" charset="0"/>
              </a:rPr>
              <a:t> </a:t>
            </a:r>
            <a:r>
              <a:rPr lang="en-US" sz="2400" b="1" i="0" dirty="0" err="1">
                <a:solidFill>
                  <a:srgbClr val="212529"/>
                </a:solidFill>
                <a:effectLst/>
                <a:latin typeface="Arial" panose="020B0604020202020204" pitchFamily="34" charset="0"/>
                <a:cs typeface="Arial" panose="020B0604020202020204" pitchFamily="34" charset="0"/>
              </a:rPr>
              <a:t>khiển</a:t>
            </a:r>
            <a:r>
              <a:rPr lang="en-US" sz="2400" b="1" i="0" dirty="0">
                <a:solidFill>
                  <a:srgbClr val="212529"/>
                </a:solidFill>
                <a:effectLst/>
                <a:latin typeface="Arial" panose="020B0604020202020204" pitchFamily="34" charset="0"/>
                <a:cs typeface="Arial" panose="020B0604020202020204" pitchFamily="34" charset="0"/>
              </a:rPr>
              <a:t> </a:t>
            </a:r>
            <a:r>
              <a:rPr lang="en-US" sz="2400" b="1" i="0" dirty="0" err="1">
                <a:solidFill>
                  <a:srgbClr val="212529"/>
                </a:solidFill>
                <a:effectLst/>
                <a:latin typeface="Arial" panose="020B0604020202020204" pitchFamily="34" charset="0"/>
                <a:cs typeface="Arial" panose="020B0604020202020204" pitchFamily="34" charset="0"/>
              </a:rPr>
              <a:t>trạng</a:t>
            </a:r>
            <a:r>
              <a:rPr lang="en-US" sz="2400" b="1" i="0" dirty="0">
                <a:solidFill>
                  <a:srgbClr val="212529"/>
                </a:solidFill>
                <a:effectLst/>
                <a:latin typeface="Arial" panose="020B0604020202020204" pitchFamily="34" charset="0"/>
                <a:cs typeface="Arial" panose="020B0604020202020204" pitchFamily="34" charset="0"/>
              </a:rPr>
              <a:t> </a:t>
            </a:r>
            <a:r>
              <a:rPr lang="en-US" sz="2400" b="1" i="0" dirty="0" err="1">
                <a:solidFill>
                  <a:srgbClr val="212529"/>
                </a:solidFill>
                <a:effectLst/>
                <a:latin typeface="Arial" panose="020B0604020202020204" pitchFamily="34" charset="0"/>
                <a:cs typeface="Arial" panose="020B0604020202020204" pitchFamily="34" charset="0"/>
              </a:rPr>
              <a:t>thái</a:t>
            </a:r>
            <a:r>
              <a:rPr lang="en-US" sz="2400" b="1" i="0" dirty="0">
                <a:solidFill>
                  <a:srgbClr val="212529"/>
                </a:solidFill>
                <a:effectLst/>
                <a:latin typeface="Arial" panose="020B0604020202020204" pitchFamily="34" charset="0"/>
                <a:cs typeface="Arial" panose="020B0604020202020204" pitchFamily="34" charset="0"/>
              </a:rPr>
              <a:t> của </a:t>
            </a:r>
            <a:r>
              <a:rPr lang="en-US" sz="2400" b="1" i="0" dirty="0" err="1">
                <a:solidFill>
                  <a:srgbClr val="212529"/>
                </a:solidFill>
                <a:effectLst/>
                <a:latin typeface="Arial" panose="020B0604020202020204" pitchFamily="34" charset="0"/>
                <a:cs typeface="Arial" panose="020B0604020202020204" pitchFamily="34" charset="0"/>
              </a:rPr>
              <a:t>khối</a:t>
            </a:r>
            <a:r>
              <a:rPr lang="en-US" sz="2400" b="1" i="0" dirty="0">
                <a:solidFill>
                  <a:srgbClr val="212529"/>
                </a:solidFill>
                <a:effectLst/>
                <a:latin typeface="Arial" panose="020B0604020202020204" pitchFamily="34" charset="0"/>
                <a:cs typeface="Arial" panose="020B0604020202020204" pitchFamily="34" charset="0"/>
              </a:rPr>
              <a:t> </a:t>
            </a:r>
            <a:r>
              <a:rPr lang="en-US" sz="2400" b="1" i="0" dirty="0" err="1">
                <a:solidFill>
                  <a:srgbClr val="212529"/>
                </a:solidFill>
                <a:effectLst/>
                <a:latin typeface="Arial" panose="020B0604020202020204" pitchFamily="34" charset="0"/>
                <a:cs typeface="Arial" panose="020B0604020202020204" pitchFamily="34" charset="0"/>
              </a:rPr>
              <a:t>truyền</a:t>
            </a:r>
            <a:endParaRPr lang="en-US" sz="2400" b="1" i="0" dirty="0">
              <a:solidFill>
                <a:srgbClr val="212529"/>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b="0" i="0" dirty="0">
                <a:solidFill>
                  <a:srgbClr val="212529"/>
                </a:solidFill>
                <a:effectLst/>
                <a:latin typeface="Arial" panose="020B0604020202020204" pitchFamily="34" charset="0"/>
                <a:cs typeface="Arial" panose="020B0604020202020204" pitchFamily="34" charset="0"/>
              </a:rPr>
              <a:t>Bit 7: CSRC là bit chọn </a:t>
            </a:r>
            <a:r>
              <a:rPr lang="en-US" b="0" i="0" dirty="0" err="1">
                <a:solidFill>
                  <a:srgbClr val="212529"/>
                </a:solidFill>
                <a:effectLst/>
                <a:latin typeface="Arial" panose="020B0604020202020204" pitchFamily="34" charset="0"/>
                <a:cs typeface="Arial" panose="020B0604020202020204" pitchFamily="34" charset="0"/>
              </a:rPr>
              <a:t>nguồn</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xung</a:t>
            </a:r>
            <a:r>
              <a:rPr lang="en-US" b="0" i="0" dirty="0">
                <a:solidFill>
                  <a:srgbClr val="212529"/>
                </a:solidFill>
                <a:effectLst/>
                <a:latin typeface="Arial" panose="020B0604020202020204" pitchFamily="34" charset="0"/>
                <a:cs typeface="Arial" panose="020B0604020202020204" pitchFamily="34" charset="0"/>
              </a:rPr>
              <a:t> clock (chỉ </a:t>
            </a:r>
            <a:r>
              <a:rPr lang="en-US" b="0" i="0" dirty="0" err="1">
                <a:solidFill>
                  <a:srgbClr val="212529"/>
                </a:solidFill>
                <a:effectLst/>
                <a:latin typeface="Arial" panose="020B0604020202020204" pitchFamily="34" charset="0"/>
                <a:cs typeface="Arial" panose="020B0604020202020204" pitchFamily="34" charset="0"/>
              </a:rPr>
              <a:t>quan</a:t>
            </a:r>
            <a:r>
              <a:rPr lang="en-US" b="0" i="0" dirty="0">
                <a:solidFill>
                  <a:srgbClr val="212529"/>
                </a:solidFill>
                <a:effectLst/>
                <a:latin typeface="Arial" panose="020B0604020202020204" pitchFamily="34" charset="0"/>
                <a:cs typeface="Arial" panose="020B0604020202020204" pitchFamily="34" charset="0"/>
              </a:rPr>
              <a:t> tâm khi ở </a:t>
            </a:r>
            <a:r>
              <a:rPr lang="en-US" b="0" i="0" dirty="0" err="1">
                <a:solidFill>
                  <a:srgbClr val="212529"/>
                </a:solidFill>
                <a:effectLst/>
                <a:latin typeface="Arial" panose="020B0604020202020204" pitchFamily="34" charset="0"/>
                <a:cs typeface="Arial" panose="020B0604020202020204" pitchFamily="34" charset="0"/>
              </a:rPr>
              <a:t>chế</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độ</a:t>
            </a:r>
            <a:r>
              <a:rPr lang="en-US" b="0" i="0" dirty="0">
                <a:solidFill>
                  <a:srgbClr val="212529"/>
                </a:solidFill>
                <a:effectLst/>
                <a:latin typeface="Arial" panose="020B0604020202020204" pitchFamily="34" charset="0"/>
                <a:cs typeface="Arial" panose="020B0604020202020204" pitchFamily="34" charset="0"/>
              </a:rPr>
              <a:t> đồng </a:t>
            </a:r>
            <a:r>
              <a:rPr lang="en-US" b="0" i="0" dirty="0" err="1">
                <a:solidFill>
                  <a:srgbClr val="212529"/>
                </a:solidFill>
                <a:effectLst/>
                <a:latin typeface="Arial" panose="020B0604020202020204" pitchFamily="34" charset="0"/>
                <a:cs typeface="Arial" panose="020B0604020202020204" pitchFamily="34" charset="0"/>
              </a:rPr>
              <a:t>bộ</a:t>
            </a:r>
            <a:r>
              <a:rPr lang="en-US" b="0" i="0" dirty="0">
                <a:solidFill>
                  <a:srgbClr val="212529"/>
                </a:solidFill>
                <a:effectLst/>
                <a:latin typeface="Arial" panose="020B0604020202020204" pitchFamily="34" charset="0"/>
                <a:cs typeface="Arial" panose="020B0604020202020204" pitchFamily="34" charset="0"/>
              </a:rPr>
              <a:t>)</a:t>
            </a:r>
          </a:p>
          <a:p>
            <a:pPr lvl="1">
              <a:buFont typeface="Arial" panose="020B0604020202020204" pitchFamily="34" charset="0"/>
              <a:buChar char="•"/>
            </a:pPr>
            <a:r>
              <a:rPr lang="en-US" b="0" i="0" dirty="0">
                <a:solidFill>
                  <a:srgbClr val="212529"/>
                </a:solidFill>
                <a:effectLst/>
                <a:latin typeface="Arial" panose="020B0604020202020204" pitchFamily="34" charset="0"/>
                <a:cs typeface="Arial" panose="020B0604020202020204" pitchFamily="34" charset="0"/>
              </a:rPr>
              <a:t>Bit 6: TX9 là bit </a:t>
            </a:r>
            <a:r>
              <a:rPr lang="en-US" b="0" i="0" dirty="0" err="1">
                <a:solidFill>
                  <a:srgbClr val="212529"/>
                </a:solidFill>
                <a:effectLst/>
                <a:latin typeface="Arial" panose="020B0604020202020204" pitchFamily="34" charset="0"/>
                <a:cs typeface="Arial" panose="020B0604020202020204" pitchFamily="34" charset="0"/>
              </a:rPr>
              <a:t>cho</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phép</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truyền</a:t>
            </a:r>
            <a:r>
              <a:rPr lang="en-US" b="0" i="0" dirty="0">
                <a:solidFill>
                  <a:srgbClr val="212529"/>
                </a:solidFill>
                <a:effectLst/>
                <a:latin typeface="Arial" panose="020B0604020202020204" pitchFamily="34" charset="0"/>
                <a:cs typeface="Arial" panose="020B0604020202020204" pitchFamily="34" charset="0"/>
              </a:rPr>
              <a:t> 9 data bit</a:t>
            </a:r>
          </a:p>
          <a:p>
            <a:pPr lvl="1">
              <a:buFont typeface="Arial" panose="020B0604020202020204" pitchFamily="34" charset="0"/>
              <a:buChar char="•"/>
            </a:pPr>
            <a:r>
              <a:rPr lang="en-US" b="0" i="0" dirty="0">
                <a:solidFill>
                  <a:srgbClr val="212529"/>
                </a:solidFill>
                <a:effectLst/>
                <a:latin typeface="Arial" panose="020B0604020202020204" pitchFamily="34" charset="0"/>
                <a:cs typeface="Arial" panose="020B0604020202020204" pitchFamily="34" charset="0"/>
              </a:rPr>
              <a:t>Bit 5: TXEN là bit </a:t>
            </a:r>
            <a:r>
              <a:rPr lang="en-US" b="0" i="0" dirty="0" err="1">
                <a:solidFill>
                  <a:srgbClr val="212529"/>
                </a:solidFill>
                <a:effectLst/>
                <a:latin typeface="Arial" panose="020B0604020202020204" pitchFamily="34" charset="0"/>
                <a:cs typeface="Arial" panose="020B0604020202020204" pitchFamily="34" charset="0"/>
              </a:rPr>
              <a:t>cho</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phép</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truyền</a:t>
            </a:r>
            <a:r>
              <a:rPr lang="en-US" b="0" i="0" dirty="0">
                <a:solidFill>
                  <a:srgbClr val="212529"/>
                </a:solidFill>
                <a:effectLst/>
                <a:latin typeface="Arial" panose="020B0604020202020204" pitchFamily="34" charset="0"/>
                <a:cs typeface="Arial" panose="020B0604020202020204" pitchFamily="34" charset="0"/>
              </a:rPr>
              <a:t> dữ liệu</a:t>
            </a:r>
          </a:p>
          <a:p>
            <a:pPr lvl="1">
              <a:buFont typeface="Arial" panose="020B0604020202020204" pitchFamily="34" charset="0"/>
              <a:buChar char="•"/>
            </a:pPr>
            <a:r>
              <a:rPr lang="en-US" b="0" i="0" dirty="0">
                <a:solidFill>
                  <a:srgbClr val="212529"/>
                </a:solidFill>
                <a:effectLst/>
                <a:latin typeface="Arial" panose="020B0604020202020204" pitchFamily="34" charset="0"/>
                <a:cs typeface="Arial" panose="020B0604020202020204" pitchFamily="34" charset="0"/>
              </a:rPr>
              <a:t>Bit 4: SYNC là bit chọn </a:t>
            </a:r>
            <a:r>
              <a:rPr lang="en-US" b="0" i="0" dirty="0" err="1">
                <a:solidFill>
                  <a:srgbClr val="212529"/>
                </a:solidFill>
                <a:effectLst/>
                <a:latin typeface="Arial" panose="020B0604020202020204" pitchFamily="34" charset="0"/>
                <a:cs typeface="Arial" panose="020B0604020202020204" pitchFamily="34" charset="0"/>
              </a:rPr>
              <a:t>chế</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độ</a:t>
            </a:r>
            <a:r>
              <a:rPr lang="en-US" b="0" i="0" dirty="0">
                <a:solidFill>
                  <a:srgbClr val="212529"/>
                </a:solidFill>
                <a:effectLst/>
                <a:latin typeface="Arial" panose="020B0604020202020204" pitchFamily="34" charset="0"/>
                <a:cs typeface="Arial" panose="020B0604020202020204" pitchFamily="34" charset="0"/>
              </a:rPr>
              <a:t> EUSART</a:t>
            </a:r>
          </a:p>
          <a:p>
            <a:pPr lvl="1">
              <a:buFont typeface="Arial" panose="020B0604020202020204" pitchFamily="34" charset="0"/>
              <a:buChar char="•"/>
            </a:pPr>
            <a:r>
              <a:rPr lang="en-US" b="0" i="0" dirty="0">
                <a:solidFill>
                  <a:srgbClr val="212529"/>
                </a:solidFill>
                <a:effectLst/>
                <a:latin typeface="Arial" panose="020B0604020202020204" pitchFamily="34" charset="0"/>
                <a:cs typeface="Arial" panose="020B0604020202020204" pitchFamily="34" charset="0"/>
              </a:rPr>
              <a:t>Bit 3: SENDB là bit </a:t>
            </a:r>
            <a:r>
              <a:rPr lang="en-US" b="0" i="0" dirty="0" err="1">
                <a:solidFill>
                  <a:srgbClr val="212529"/>
                </a:solidFill>
                <a:effectLst/>
                <a:latin typeface="Arial" panose="020B0604020202020204" pitchFamily="34" charset="0"/>
                <a:cs typeface="Arial" panose="020B0604020202020204" pitchFamily="34" charset="0"/>
              </a:rPr>
              <a:t>gửi</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ký</a:t>
            </a:r>
            <a:r>
              <a:rPr lang="en-US" b="0" i="0" dirty="0">
                <a:solidFill>
                  <a:srgbClr val="212529"/>
                </a:solidFill>
                <a:effectLst/>
                <a:latin typeface="Arial" panose="020B0604020202020204" pitchFamily="34" charset="0"/>
                <a:cs typeface="Arial" panose="020B0604020202020204" pitchFamily="34" charset="0"/>
              </a:rPr>
              <a:t> tự </a:t>
            </a:r>
            <a:r>
              <a:rPr lang="en-US" b="0" i="0" dirty="0" err="1">
                <a:solidFill>
                  <a:srgbClr val="212529"/>
                </a:solidFill>
                <a:effectLst/>
                <a:latin typeface="Arial" panose="020B0604020202020204" pitchFamily="34" charset="0"/>
                <a:cs typeface="Arial" panose="020B0604020202020204" pitchFamily="34" charset="0"/>
              </a:rPr>
              <a:t>ngừng</a:t>
            </a:r>
            <a:r>
              <a:rPr lang="en-US" b="0" i="0" dirty="0">
                <a:solidFill>
                  <a:srgbClr val="212529"/>
                </a:solidFill>
                <a:effectLst/>
                <a:latin typeface="Arial" panose="020B0604020202020204" pitchFamily="34" charset="0"/>
                <a:cs typeface="Arial" panose="020B0604020202020204" pitchFamily="34" charset="0"/>
              </a:rPr>
              <a:t> (chỉ </a:t>
            </a:r>
            <a:r>
              <a:rPr lang="en-US" b="0" i="0" dirty="0" err="1">
                <a:solidFill>
                  <a:srgbClr val="212529"/>
                </a:solidFill>
                <a:effectLst/>
                <a:latin typeface="Arial" panose="020B0604020202020204" pitchFamily="34" charset="0"/>
                <a:cs typeface="Arial" panose="020B0604020202020204" pitchFamily="34" charset="0"/>
              </a:rPr>
              <a:t>quan</a:t>
            </a:r>
            <a:r>
              <a:rPr lang="en-US" b="0" i="0" dirty="0">
                <a:solidFill>
                  <a:srgbClr val="212529"/>
                </a:solidFill>
                <a:effectLst/>
                <a:latin typeface="Arial" panose="020B0604020202020204" pitchFamily="34" charset="0"/>
                <a:cs typeface="Arial" panose="020B0604020202020204" pitchFamily="34" charset="0"/>
              </a:rPr>
              <a:t> tâm khi ở </a:t>
            </a:r>
            <a:r>
              <a:rPr lang="en-US" b="0" i="0" dirty="0" err="1">
                <a:solidFill>
                  <a:srgbClr val="212529"/>
                </a:solidFill>
                <a:effectLst/>
                <a:latin typeface="Arial" panose="020B0604020202020204" pitchFamily="34" charset="0"/>
                <a:cs typeface="Arial" panose="020B0604020202020204" pitchFamily="34" charset="0"/>
              </a:rPr>
              <a:t>chế</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độ</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bất</a:t>
            </a:r>
            <a:r>
              <a:rPr lang="en-US" b="0" i="0" dirty="0">
                <a:solidFill>
                  <a:srgbClr val="212529"/>
                </a:solidFill>
                <a:effectLst/>
                <a:latin typeface="Arial" panose="020B0604020202020204" pitchFamily="34" charset="0"/>
                <a:cs typeface="Arial" panose="020B0604020202020204" pitchFamily="34" charset="0"/>
              </a:rPr>
              <a:t> đồng </a:t>
            </a:r>
            <a:r>
              <a:rPr lang="en-US" b="0" i="0" dirty="0" err="1">
                <a:solidFill>
                  <a:srgbClr val="212529"/>
                </a:solidFill>
                <a:effectLst/>
                <a:latin typeface="Arial" panose="020B0604020202020204" pitchFamily="34" charset="0"/>
                <a:cs typeface="Arial" panose="020B0604020202020204" pitchFamily="34" charset="0"/>
              </a:rPr>
              <a:t>bộ</a:t>
            </a:r>
            <a:r>
              <a:rPr lang="en-US" b="0" i="0" dirty="0">
                <a:solidFill>
                  <a:srgbClr val="212529"/>
                </a:solidFill>
                <a:effectLst/>
                <a:latin typeface="Arial" panose="020B0604020202020204" pitchFamily="34" charset="0"/>
                <a:cs typeface="Arial" panose="020B0604020202020204" pitchFamily="34" charset="0"/>
              </a:rPr>
              <a:t>)</a:t>
            </a:r>
          </a:p>
          <a:p>
            <a:pPr lvl="1">
              <a:buFont typeface="Arial" panose="020B0604020202020204" pitchFamily="34" charset="0"/>
              <a:buChar char="•"/>
            </a:pPr>
            <a:r>
              <a:rPr lang="en-US" b="0" i="0" dirty="0">
                <a:solidFill>
                  <a:srgbClr val="212529"/>
                </a:solidFill>
                <a:effectLst/>
                <a:latin typeface="Arial" panose="020B0604020202020204" pitchFamily="34" charset="0"/>
                <a:cs typeface="Arial" panose="020B0604020202020204" pitchFamily="34" charset="0"/>
              </a:rPr>
              <a:t>Bit 2: BRGH bit chọn </a:t>
            </a:r>
            <a:r>
              <a:rPr lang="en-US" b="0" i="0" dirty="0" err="1">
                <a:solidFill>
                  <a:srgbClr val="212529"/>
                </a:solidFill>
                <a:effectLst/>
                <a:latin typeface="Arial" panose="020B0604020202020204" pitchFamily="34" charset="0"/>
                <a:cs typeface="Arial" panose="020B0604020202020204" pitchFamily="34" charset="0"/>
              </a:rPr>
              <a:t>Baudrate</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tốc</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độ</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cao</a:t>
            </a:r>
            <a:r>
              <a:rPr lang="en-US" b="0" i="0" dirty="0">
                <a:solidFill>
                  <a:srgbClr val="212529"/>
                </a:solidFill>
                <a:effectLst/>
                <a:latin typeface="Arial" panose="020B0604020202020204" pitchFamily="34" charset="0"/>
                <a:cs typeface="Arial" panose="020B0604020202020204" pitchFamily="34" charset="0"/>
              </a:rPr>
              <a:t> (chỉ dùng với </a:t>
            </a:r>
            <a:r>
              <a:rPr lang="en-US" b="0" i="0" dirty="0" err="1">
                <a:solidFill>
                  <a:srgbClr val="212529"/>
                </a:solidFill>
                <a:effectLst/>
                <a:latin typeface="Arial" panose="020B0604020202020204" pitchFamily="34" charset="0"/>
                <a:cs typeface="Arial" panose="020B0604020202020204" pitchFamily="34" charset="0"/>
              </a:rPr>
              <a:t>chế</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độ</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bất</a:t>
            </a:r>
            <a:r>
              <a:rPr lang="en-US" b="0" i="0" dirty="0">
                <a:solidFill>
                  <a:srgbClr val="212529"/>
                </a:solidFill>
                <a:effectLst/>
                <a:latin typeface="Arial" panose="020B0604020202020204" pitchFamily="34" charset="0"/>
                <a:cs typeface="Arial" panose="020B0604020202020204" pitchFamily="34" charset="0"/>
              </a:rPr>
              <a:t> đồng </a:t>
            </a:r>
            <a:r>
              <a:rPr lang="en-US" b="0" i="0" dirty="0" err="1">
                <a:solidFill>
                  <a:srgbClr val="212529"/>
                </a:solidFill>
                <a:effectLst/>
                <a:latin typeface="Arial" panose="020B0604020202020204" pitchFamily="34" charset="0"/>
                <a:cs typeface="Arial" panose="020B0604020202020204" pitchFamily="34" charset="0"/>
              </a:rPr>
              <a:t>bộ</a:t>
            </a:r>
            <a:r>
              <a:rPr lang="en-US" b="0" i="0" dirty="0">
                <a:solidFill>
                  <a:srgbClr val="212529"/>
                </a:solidFill>
                <a:effectLst/>
                <a:latin typeface="Arial" panose="020B0604020202020204" pitchFamily="34" charset="0"/>
                <a:cs typeface="Arial" panose="020B0604020202020204" pitchFamily="34" charset="0"/>
              </a:rPr>
              <a:t>)</a:t>
            </a:r>
          </a:p>
          <a:p>
            <a:pPr lvl="1">
              <a:buFont typeface="Arial" panose="020B0604020202020204" pitchFamily="34" charset="0"/>
              <a:buChar char="•"/>
            </a:pPr>
            <a:r>
              <a:rPr lang="en-US" b="0" i="0" dirty="0">
                <a:solidFill>
                  <a:srgbClr val="212529"/>
                </a:solidFill>
                <a:effectLst/>
                <a:latin typeface="Arial" panose="020B0604020202020204" pitchFamily="34" charset="0"/>
                <a:cs typeface="Arial" panose="020B0604020202020204" pitchFamily="34" charset="0"/>
              </a:rPr>
              <a:t>Bit 1: TRMT là bit </a:t>
            </a:r>
            <a:r>
              <a:rPr lang="en-US" b="0" i="0" dirty="0" err="1">
                <a:solidFill>
                  <a:srgbClr val="212529"/>
                </a:solidFill>
                <a:effectLst/>
                <a:latin typeface="Arial" panose="020B0604020202020204" pitchFamily="34" charset="0"/>
                <a:cs typeface="Arial" panose="020B0604020202020204" pitchFamily="34" charset="0"/>
              </a:rPr>
              <a:t>truyền</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trạng</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thái</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thanh</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ghi</a:t>
            </a:r>
            <a:r>
              <a:rPr lang="en-US" b="0" i="0" dirty="0">
                <a:solidFill>
                  <a:srgbClr val="212529"/>
                </a:solidFill>
                <a:effectLst/>
                <a:latin typeface="Arial" panose="020B0604020202020204" pitchFamily="34" charset="0"/>
                <a:cs typeface="Arial" panose="020B0604020202020204" pitchFamily="34" charset="0"/>
              </a:rPr>
              <a:t> </a:t>
            </a:r>
            <a:r>
              <a:rPr lang="en-US" b="0" i="0" dirty="0" err="1">
                <a:solidFill>
                  <a:srgbClr val="212529"/>
                </a:solidFill>
                <a:effectLst/>
                <a:latin typeface="Arial" panose="020B0604020202020204" pitchFamily="34" charset="0"/>
                <a:cs typeface="Arial" panose="020B0604020202020204" pitchFamily="34" charset="0"/>
              </a:rPr>
              <a:t>dịch</a:t>
            </a:r>
            <a:endParaRPr lang="en-US" b="0" i="0" dirty="0">
              <a:solidFill>
                <a:srgbClr val="212529"/>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b="0" i="0" dirty="0">
                <a:solidFill>
                  <a:srgbClr val="212529"/>
                </a:solidFill>
                <a:effectLst/>
                <a:latin typeface="Arial" panose="020B0604020202020204" pitchFamily="34" charset="0"/>
                <a:cs typeface="Arial" panose="020B0604020202020204" pitchFamily="34" charset="0"/>
              </a:rPr>
              <a:t>Bit 0: TX9D: có thể </a:t>
            </a:r>
            <a:r>
              <a:rPr lang="en-US" b="0" i="0" dirty="0" err="1">
                <a:solidFill>
                  <a:srgbClr val="212529"/>
                </a:solidFill>
                <a:effectLst/>
                <a:latin typeface="Arial" panose="020B0604020202020204" pitchFamily="34" charset="0"/>
                <a:cs typeface="Arial" panose="020B0604020202020204" pitchFamily="34" charset="0"/>
              </a:rPr>
              <a:t>coi</a:t>
            </a:r>
            <a:r>
              <a:rPr lang="en-US" b="0" i="0" dirty="0">
                <a:solidFill>
                  <a:srgbClr val="212529"/>
                </a:solidFill>
                <a:effectLst/>
                <a:latin typeface="Arial" panose="020B0604020202020204" pitchFamily="34" charset="0"/>
                <a:cs typeface="Arial" panose="020B0604020202020204" pitchFamily="34" charset="0"/>
              </a:rPr>
              <a:t> là data bit hoặc parity bit</a:t>
            </a:r>
          </a:p>
        </p:txBody>
      </p:sp>
    </p:spTree>
    <p:extLst>
      <p:ext uri="{BB962C8B-B14F-4D97-AF65-F5344CB8AC3E}">
        <p14:creationId xmlns:p14="http://schemas.microsoft.com/office/powerpoint/2010/main" val="1253231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7</a:t>
            </a:fld>
            <a:endParaRPr lang="en-US" noProof="0" dirty="0"/>
          </a:p>
        </p:txBody>
      </p:sp>
      <p:sp>
        <p:nvSpPr>
          <p:cNvPr id="4" name="Title 6">
            <a:extLst>
              <a:ext uri="{FF2B5EF4-FFF2-40B4-BE49-F238E27FC236}">
                <a16:creationId xmlns:a16="http://schemas.microsoft.com/office/drawing/2014/main" id="{9E7CF76B-A029-4A8E-BB45-14BF7D8C5341}"/>
              </a:ext>
            </a:extLst>
          </p:cNvPr>
          <p:cNvSpPr txBox="1">
            <a:spLocks/>
          </p:cNvSpPr>
          <p:nvPr/>
        </p:nvSpPr>
        <p:spPr>
          <a:xfrm>
            <a:off x="977900" y="523047"/>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1"/>
                </a:solidFill>
                <a:latin typeface="Trebuchet MS" panose="020B0603020202020204" pitchFamily="34" charset="0"/>
              </a:rPr>
              <a:t>Thanh </a:t>
            </a:r>
            <a:r>
              <a:rPr lang="en-US" b="1" dirty="0" err="1">
                <a:solidFill>
                  <a:schemeClr val="accent1"/>
                </a:solidFill>
                <a:latin typeface="Trebuchet MS" panose="020B0603020202020204" pitchFamily="34" charset="0"/>
              </a:rPr>
              <a:t>ghi</a:t>
            </a:r>
            <a:r>
              <a:rPr lang="en-US" b="1" dirty="0">
                <a:solidFill>
                  <a:schemeClr val="accent1"/>
                </a:solidFill>
                <a:latin typeface="Trebuchet MS" panose="020B0603020202020204" pitchFamily="34" charset="0"/>
              </a:rPr>
              <a:t> RCSTA</a:t>
            </a:r>
          </a:p>
        </p:txBody>
      </p:sp>
      <p:pic>
        <p:nvPicPr>
          <p:cNvPr id="3" name="Picture 2" descr="Table&#10;&#10;Description automatically generated">
            <a:extLst>
              <a:ext uri="{FF2B5EF4-FFF2-40B4-BE49-F238E27FC236}">
                <a16:creationId xmlns:a16="http://schemas.microsoft.com/office/drawing/2014/main" id="{183FC0DF-EC6B-4042-A58A-9AD4D2CE5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363" y="1369590"/>
            <a:ext cx="10193173" cy="1400370"/>
          </a:xfrm>
          <a:prstGeom prst="rect">
            <a:avLst/>
          </a:prstGeom>
        </p:spPr>
      </p:pic>
      <p:sp>
        <p:nvSpPr>
          <p:cNvPr id="6" name="Rectangle 5">
            <a:extLst>
              <a:ext uri="{FF2B5EF4-FFF2-40B4-BE49-F238E27FC236}">
                <a16:creationId xmlns:a16="http://schemas.microsoft.com/office/drawing/2014/main" id="{B0B8D4AF-41FD-4CF2-A0A0-22F4E4B2A2B9}"/>
              </a:ext>
            </a:extLst>
          </p:cNvPr>
          <p:cNvSpPr/>
          <p:nvPr/>
        </p:nvSpPr>
        <p:spPr>
          <a:xfrm>
            <a:off x="1580329" y="2895913"/>
            <a:ext cx="10009240" cy="3293209"/>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RCSTA là </a:t>
            </a:r>
            <a:r>
              <a:rPr lang="en-US" sz="2400" b="1" dirty="0" err="1">
                <a:latin typeface="Arial" panose="020B0604020202020204" pitchFamily="34" charset="0"/>
                <a:cs typeface="Arial" panose="020B0604020202020204" pitchFamily="34" charset="0"/>
              </a:rPr>
              <a:t>t</a:t>
            </a:r>
            <a:r>
              <a:rPr lang="en-US" sz="2400" b="1" i="0" dirty="0" err="1">
                <a:effectLst/>
                <a:latin typeface="Arial" panose="020B0604020202020204" pitchFamily="34" charset="0"/>
                <a:cs typeface="Arial" panose="020B0604020202020204" pitchFamily="34" charset="0"/>
              </a:rPr>
              <a:t>hanh</a:t>
            </a:r>
            <a:r>
              <a:rPr lang="en-US" sz="2400" b="1" i="0" dirty="0">
                <a:effectLst/>
                <a:latin typeface="Arial" panose="020B0604020202020204" pitchFamily="34" charset="0"/>
                <a:cs typeface="Arial" panose="020B0604020202020204" pitchFamily="34" charset="0"/>
              </a:rPr>
              <a:t> </a:t>
            </a:r>
            <a:r>
              <a:rPr lang="en-US" sz="2400" b="1" i="0" dirty="0" err="1">
                <a:effectLst/>
                <a:latin typeface="Arial" panose="020B0604020202020204" pitchFamily="34" charset="0"/>
                <a:cs typeface="Arial" panose="020B0604020202020204" pitchFamily="34" charset="0"/>
              </a:rPr>
              <a:t>ghi</a:t>
            </a:r>
            <a:r>
              <a:rPr lang="en-US" sz="2400" b="1" i="0" dirty="0">
                <a:effectLst/>
                <a:latin typeface="Arial" panose="020B0604020202020204" pitchFamily="34" charset="0"/>
                <a:cs typeface="Arial" panose="020B0604020202020204" pitchFamily="34" charset="0"/>
              </a:rPr>
              <a:t> </a:t>
            </a:r>
            <a:r>
              <a:rPr lang="en-US" sz="2400" b="1" i="0" dirty="0" err="1">
                <a:effectLst/>
                <a:latin typeface="Arial" panose="020B0604020202020204" pitchFamily="34" charset="0"/>
                <a:cs typeface="Arial" panose="020B0604020202020204" pitchFamily="34" charset="0"/>
              </a:rPr>
              <a:t>điều</a:t>
            </a:r>
            <a:r>
              <a:rPr lang="en-US" sz="2400" b="1" i="0" dirty="0">
                <a:effectLst/>
                <a:latin typeface="Arial" panose="020B0604020202020204" pitchFamily="34" charset="0"/>
                <a:cs typeface="Arial" panose="020B0604020202020204" pitchFamily="34" charset="0"/>
              </a:rPr>
              <a:t> </a:t>
            </a:r>
            <a:r>
              <a:rPr lang="en-US" sz="2400" b="1" i="0" dirty="0" err="1">
                <a:effectLst/>
                <a:latin typeface="Arial" panose="020B0604020202020204" pitchFamily="34" charset="0"/>
                <a:cs typeface="Arial" panose="020B0604020202020204" pitchFamily="34" charset="0"/>
              </a:rPr>
              <a:t>khiển</a:t>
            </a:r>
            <a:r>
              <a:rPr lang="en-US" sz="2400" b="1" i="0" dirty="0">
                <a:effectLst/>
                <a:latin typeface="Arial" panose="020B0604020202020204" pitchFamily="34" charset="0"/>
                <a:cs typeface="Arial" panose="020B0604020202020204" pitchFamily="34" charset="0"/>
              </a:rPr>
              <a:t> </a:t>
            </a:r>
            <a:r>
              <a:rPr lang="en-US" sz="2400" b="1" i="0" dirty="0" err="1">
                <a:effectLst/>
                <a:latin typeface="Arial" panose="020B0604020202020204" pitchFamily="34" charset="0"/>
                <a:cs typeface="Arial" panose="020B0604020202020204" pitchFamily="34" charset="0"/>
              </a:rPr>
              <a:t>trạng</a:t>
            </a:r>
            <a:r>
              <a:rPr lang="en-US" sz="2400" b="1" i="0" dirty="0">
                <a:effectLst/>
                <a:latin typeface="Arial" panose="020B0604020202020204" pitchFamily="34" charset="0"/>
                <a:cs typeface="Arial" panose="020B0604020202020204" pitchFamily="34" charset="0"/>
              </a:rPr>
              <a:t> </a:t>
            </a:r>
            <a:r>
              <a:rPr lang="en-US" sz="2400" b="1" i="0" dirty="0" err="1">
                <a:effectLst/>
                <a:latin typeface="Arial" panose="020B0604020202020204" pitchFamily="34" charset="0"/>
                <a:cs typeface="Arial" panose="020B0604020202020204" pitchFamily="34" charset="0"/>
              </a:rPr>
              <a:t>thái</a:t>
            </a:r>
            <a:r>
              <a:rPr lang="en-US" sz="2400" b="1" i="0" dirty="0">
                <a:effectLst/>
                <a:latin typeface="Arial" panose="020B0604020202020204" pitchFamily="34" charset="0"/>
                <a:cs typeface="Arial" panose="020B0604020202020204" pitchFamily="34" charset="0"/>
              </a:rPr>
              <a:t> </a:t>
            </a:r>
            <a:r>
              <a:rPr lang="en-US" sz="2400" b="1" i="0" dirty="0" err="1">
                <a:effectLst/>
                <a:latin typeface="Arial" panose="020B0604020202020204" pitchFamily="34" charset="0"/>
                <a:cs typeface="Arial" panose="020B0604020202020204" pitchFamily="34" charset="0"/>
              </a:rPr>
              <a:t>khối</a:t>
            </a:r>
            <a:r>
              <a:rPr lang="en-US" sz="2400" b="1" i="0" dirty="0">
                <a:effectLst/>
                <a:latin typeface="Arial" panose="020B0604020202020204" pitchFamily="34" charset="0"/>
                <a:cs typeface="Arial" panose="020B0604020202020204" pitchFamily="34" charset="0"/>
              </a:rPr>
              <a:t> </a:t>
            </a:r>
            <a:r>
              <a:rPr lang="en-US" sz="2400" b="1" i="0" dirty="0" err="1">
                <a:effectLst/>
                <a:latin typeface="Arial" panose="020B0604020202020204" pitchFamily="34" charset="0"/>
                <a:cs typeface="Arial" panose="020B0604020202020204" pitchFamily="34" charset="0"/>
              </a:rPr>
              <a:t>nhận</a:t>
            </a:r>
            <a:endParaRPr lang="en-US" sz="2400" b="1" i="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dirty="0">
                <a:latin typeface="Arial" panose="020B0604020202020204" pitchFamily="34" charset="0"/>
                <a:cs typeface="Arial" panose="020B0604020202020204" pitchFamily="34" charset="0"/>
              </a:rPr>
              <a:t>Bit 7: SPEN cho phép cổng nối tiếp</a:t>
            </a:r>
          </a:p>
          <a:p>
            <a:pPr marL="285750" indent="-285750">
              <a:buFont typeface="Arial" panose="020B0604020202020204" pitchFamily="34" charset="0"/>
              <a:buChar char="•"/>
            </a:pPr>
            <a:r>
              <a:rPr lang="vi-VN" dirty="0">
                <a:latin typeface="Arial" panose="020B0604020202020204" pitchFamily="34" charset="0"/>
                <a:cs typeface="Arial" panose="020B0604020202020204" pitchFamily="34" charset="0"/>
              </a:rPr>
              <a:t>Bit 6: RX9</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9 bit</a:t>
            </a:r>
            <a:endParaRPr lang="vi-V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dirty="0">
                <a:latin typeface="Arial" panose="020B0604020202020204" pitchFamily="34" charset="0"/>
                <a:cs typeface="Arial" panose="020B0604020202020204" pitchFamily="34" charset="0"/>
              </a:rPr>
              <a:t>Bit 5: SREN là bit nhận dữ liệu đơn (chỉ quan tâm khi ở chế độ đồng bộ), sau quá trình nhận hoàn tất thì bit này bị xóa</a:t>
            </a:r>
          </a:p>
          <a:p>
            <a:pPr marL="285750" indent="-285750">
              <a:buFont typeface="Arial" panose="020B0604020202020204" pitchFamily="34" charset="0"/>
              <a:buChar char="•"/>
            </a:pPr>
            <a:r>
              <a:rPr lang="vi-VN" dirty="0">
                <a:latin typeface="Arial" panose="020B0604020202020204" pitchFamily="34" charset="0"/>
                <a:cs typeface="Arial" panose="020B0604020202020204" pitchFamily="34" charset="0"/>
              </a:rPr>
              <a:t>Bit 4: CREN là bit cho phép nhận dữ liệu liên tục</a:t>
            </a:r>
          </a:p>
          <a:p>
            <a:pPr marL="285750" indent="-285750">
              <a:buFont typeface="Arial" panose="020B0604020202020204" pitchFamily="34" charset="0"/>
              <a:buChar char="•"/>
            </a:pPr>
            <a:r>
              <a:rPr lang="vi-VN" dirty="0">
                <a:latin typeface="Arial" panose="020B0604020202020204" pitchFamily="34" charset="0"/>
                <a:cs typeface="Arial" panose="020B0604020202020204" pitchFamily="34" charset="0"/>
              </a:rPr>
              <a:t>Bit 3: ADDEN chỉ quan tâm khi làm việc ở chế độ bất đồng bộ truyền 9 bits</a:t>
            </a:r>
          </a:p>
          <a:p>
            <a:pPr marL="285750" indent="-285750">
              <a:buFont typeface="Arial" panose="020B0604020202020204" pitchFamily="34" charset="0"/>
              <a:buChar char="•"/>
            </a:pPr>
            <a:r>
              <a:rPr lang="vi-VN" dirty="0">
                <a:latin typeface="Arial" panose="020B0604020202020204" pitchFamily="34" charset="0"/>
                <a:cs typeface="Arial" panose="020B0604020202020204" pitchFamily="34" charset="0"/>
              </a:rPr>
              <a:t>Bit 2: FERR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truyền</a:t>
            </a:r>
            <a:endParaRPr lang="vi-V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dirty="0">
                <a:latin typeface="Arial" panose="020B0604020202020204" pitchFamily="34" charset="0"/>
                <a:cs typeface="Arial" panose="020B0604020202020204" pitchFamily="34" charset="0"/>
              </a:rPr>
              <a:t>Bit 1: OERR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lỗi</a:t>
            </a:r>
            <a:r>
              <a:rPr lang="en-US" dirty="0">
                <a:latin typeface="Arial" panose="020B0604020202020204" pitchFamily="34" charset="0"/>
                <a:cs typeface="Arial" panose="020B0604020202020204" pitchFamily="34" charset="0"/>
              </a:rPr>
              <a:t> overrun</a:t>
            </a:r>
            <a:endParaRPr lang="vi-V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dirty="0">
                <a:latin typeface="Arial" panose="020B0604020202020204" pitchFamily="34" charset="0"/>
                <a:cs typeface="Arial" panose="020B0604020202020204" pitchFamily="34" charset="0"/>
              </a:rPr>
              <a:t>Bit 0: RX9D là bit thứ 9 của dữ liệu nhận được, cũng có thể được dùng như parity bit</a:t>
            </a:r>
          </a:p>
          <a:p>
            <a:r>
              <a:rPr lang="en-US" b="0" i="0" dirty="0">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0846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8</a:t>
            </a:fld>
            <a:endParaRPr lang="en-US" noProof="0" dirty="0"/>
          </a:p>
        </p:txBody>
      </p:sp>
      <p:sp>
        <p:nvSpPr>
          <p:cNvPr id="4" name="Title 6">
            <a:extLst>
              <a:ext uri="{FF2B5EF4-FFF2-40B4-BE49-F238E27FC236}">
                <a16:creationId xmlns:a16="http://schemas.microsoft.com/office/drawing/2014/main" id="{1077A469-7F2D-4579-963E-489A43D66283}"/>
              </a:ext>
            </a:extLst>
          </p:cNvPr>
          <p:cNvSpPr txBox="1">
            <a:spLocks/>
          </p:cNvSpPr>
          <p:nvPr/>
        </p:nvSpPr>
        <p:spPr>
          <a:xfrm>
            <a:off x="977899" y="496543"/>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1"/>
                </a:solidFill>
                <a:latin typeface="Trebuchet MS" panose="020B0603020202020204" pitchFamily="34" charset="0"/>
              </a:rPr>
              <a:t>Thanh </a:t>
            </a:r>
            <a:r>
              <a:rPr lang="en-US" b="1" dirty="0" err="1">
                <a:solidFill>
                  <a:schemeClr val="accent1"/>
                </a:solidFill>
                <a:latin typeface="Trebuchet MS" panose="020B0603020202020204" pitchFamily="34" charset="0"/>
              </a:rPr>
              <a:t>ghi</a:t>
            </a:r>
            <a:r>
              <a:rPr lang="en-US" b="1" dirty="0">
                <a:solidFill>
                  <a:schemeClr val="accent1"/>
                </a:solidFill>
                <a:latin typeface="Trebuchet MS" panose="020B0603020202020204" pitchFamily="34" charset="0"/>
              </a:rPr>
              <a:t> BAUDCTL</a:t>
            </a:r>
          </a:p>
        </p:txBody>
      </p:sp>
      <p:pic>
        <p:nvPicPr>
          <p:cNvPr id="3" name="Picture 2" descr="Table&#10;&#10;Description automatically generated">
            <a:extLst>
              <a:ext uri="{FF2B5EF4-FFF2-40B4-BE49-F238E27FC236}">
                <a16:creationId xmlns:a16="http://schemas.microsoft.com/office/drawing/2014/main" id="{56A1B78C-0CE3-4B77-BBEF-E03D65694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825" y="1203831"/>
            <a:ext cx="9381375" cy="1260317"/>
          </a:xfrm>
          <a:prstGeom prst="rect">
            <a:avLst/>
          </a:prstGeom>
        </p:spPr>
      </p:pic>
      <p:sp>
        <p:nvSpPr>
          <p:cNvPr id="6" name="Rectangle 5">
            <a:extLst>
              <a:ext uri="{FF2B5EF4-FFF2-40B4-BE49-F238E27FC236}">
                <a16:creationId xmlns:a16="http://schemas.microsoft.com/office/drawing/2014/main" id="{BF16D489-C368-4A8E-AE76-BBE30C9A47F6}"/>
              </a:ext>
            </a:extLst>
          </p:cNvPr>
          <p:cNvSpPr/>
          <p:nvPr/>
        </p:nvSpPr>
        <p:spPr>
          <a:xfrm>
            <a:off x="1870825" y="3020218"/>
            <a:ext cx="9237870" cy="2954655"/>
          </a:xfrm>
          <a:prstGeom prst="rect">
            <a:avLst/>
          </a:prstGeom>
        </p:spPr>
        <p:txBody>
          <a:bodyPr wrap="square">
            <a:spAutoFit/>
          </a:bodyPr>
          <a:lstStyle/>
          <a:p>
            <a:r>
              <a:rPr lang="en-US" sz="2400" b="1" i="0" dirty="0">
                <a:solidFill>
                  <a:srgbClr val="212529"/>
                </a:solidFill>
                <a:effectLst/>
                <a:latin typeface="Nunito"/>
              </a:rPr>
              <a:t>Thanh </a:t>
            </a:r>
            <a:r>
              <a:rPr lang="en-US" sz="2400" b="1" i="0" dirty="0" err="1">
                <a:solidFill>
                  <a:srgbClr val="212529"/>
                </a:solidFill>
                <a:effectLst/>
                <a:latin typeface="Nunito"/>
              </a:rPr>
              <a:t>ghi</a:t>
            </a:r>
            <a:r>
              <a:rPr lang="en-US" sz="2400" b="1" i="0" dirty="0">
                <a:solidFill>
                  <a:srgbClr val="212529"/>
                </a:solidFill>
                <a:effectLst/>
                <a:latin typeface="Nunito"/>
              </a:rPr>
              <a:t> BAUDCTL </a:t>
            </a:r>
            <a:r>
              <a:rPr lang="en-US" sz="2400" b="1" i="0" dirty="0" err="1">
                <a:solidFill>
                  <a:srgbClr val="212529"/>
                </a:solidFill>
                <a:effectLst/>
                <a:latin typeface="Nunito"/>
              </a:rPr>
              <a:t>điều</a:t>
            </a:r>
            <a:r>
              <a:rPr lang="en-US" sz="2400" b="1" i="0" dirty="0">
                <a:solidFill>
                  <a:srgbClr val="212529"/>
                </a:solidFill>
                <a:effectLst/>
                <a:latin typeface="Nunito"/>
              </a:rPr>
              <a:t> </a:t>
            </a:r>
            <a:r>
              <a:rPr lang="en-US" sz="2400" b="1" i="0" dirty="0" err="1">
                <a:solidFill>
                  <a:srgbClr val="212529"/>
                </a:solidFill>
                <a:effectLst/>
                <a:latin typeface="Nunito"/>
              </a:rPr>
              <a:t>khiển</a:t>
            </a:r>
            <a:r>
              <a:rPr lang="en-US" sz="2400" b="1" i="0" dirty="0">
                <a:solidFill>
                  <a:srgbClr val="212529"/>
                </a:solidFill>
                <a:effectLst/>
                <a:latin typeface="Nunito"/>
              </a:rPr>
              <a:t> </a:t>
            </a:r>
            <a:r>
              <a:rPr lang="en-US" sz="2400" b="1" i="0" dirty="0" err="1">
                <a:solidFill>
                  <a:srgbClr val="212529"/>
                </a:solidFill>
                <a:effectLst/>
                <a:latin typeface="Nunito"/>
              </a:rPr>
              <a:t>tốc</a:t>
            </a:r>
            <a:r>
              <a:rPr lang="en-US" sz="2400" b="1" i="0" dirty="0">
                <a:solidFill>
                  <a:srgbClr val="212529"/>
                </a:solidFill>
                <a:effectLst/>
                <a:latin typeface="Nunito"/>
              </a:rPr>
              <a:t> </a:t>
            </a:r>
            <a:r>
              <a:rPr lang="en-US" sz="2400" b="1" i="0" dirty="0" err="1">
                <a:solidFill>
                  <a:srgbClr val="212529"/>
                </a:solidFill>
                <a:effectLst/>
                <a:latin typeface="Nunito"/>
              </a:rPr>
              <a:t>độ</a:t>
            </a:r>
            <a:r>
              <a:rPr lang="en-US" sz="2400" b="1" i="0" dirty="0">
                <a:solidFill>
                  <a:srgbClr val="212529"/>
                </a:solidFill>
                <a:effectLst/>
                <a:latin typeface="Nunito"/>
              </a:rPr>
              <a:t> </a:t>
            </a:r>
            <a:r>
              <a:rPr lang="en-US" sz="2400" b="1" i="0" dirty="0" err="1">
                <a:solidFill>
                  <a:srgbClr val="212529"/>
                </a:solidFill>
                <a:effectLst/>
                <a:latin typeface="Nunito"/>
              </a:rPr>
              <a:t>truyền</a:t>
            </a:r>
            <a:r>
              <a:rPr lang="en-US" sz="2400" b="1" i="0" dirty="0">
                <a:solidFill>
                  <a:srgbClr val="212529"/>
                </a:solidFill>
                <a:effectLst/>
                <a:latin typeface="Nunito"/>
              </a:rPr>
              <a:t> dữ liệu</a:t>
            </a:r>
          </a:p>
          <a:p>
            <a:pPr lvl="1">
              <a:buFont typeface="Arial" panose="020B0604020202020204" pitchFamily="34" charset="0"/>
              <a:buChar char="•"/>
            </a:pPr>
            <a:r>
              <a:rPr lang="vi-VN" b="0" i="0" dirty="0">
                <a:solidFill>
                  <a:srgbClr val="212529"/>
                </a:solidFill>
                <a:effectLst/>
                <a:latin typeface="Nunito"/>
              </a:rPr>
              <a:t>Bit 7: ABDOVF là bit phát hiện tràn tốc độ truyền, chỉ quan tâm khi làm việc ở chế độ bất đồng bộ</a:t>
            </a:r>
          </a:p>
          <a:p>
            <a:pPr lvl="1">
              <a:buFont typeface="Arial" panose="020B0604020202020204" pitchFamily="34" charset="0"/>
              <a:buChar char="•"/>
            </a:pPr>
            <a:r>
              <a:rPr lang="vi-VN" b="0" i="0" dirty="0">
                <a:solidFill>
                  <a:srgbClr val="212529"/>
                </a:solidFill>
                <a:effectLst/>
                <a:latin typeface="Nunito"/>
              </a:rPr>
              <a:t>Bit 6: RCIDL chỉ quan tâm khi ở chế độ bất đồng bộ</a:t>
            </a:r>
          </a:p>
          <a:p>
            <a:pPr lvl="1">
              <a:buFont typeface="Arial" panose="020B0604020202020204" pitchFamily="34" charset="0"/>
              <a:buChar char="•"/>
            </a:pPr>
            <a:r>
              <a:rPr lang="vi-VN" b="0" i="0" dirty="0">
                <a:solidFill>
                  <a:srgbClr val="212529"/>
                </a:solidFill>
                <a:effectLst/>
                <a:latin typeface="Nunito"/>
              </a:rPr>
              <a:t>Bit 4: SCKP </a:t>
            </a:r>
            <a:r>
              <a:rPr lang="en-US" b="0" i="0" dirty="0">
                <a:solidFill>
                  <a:srgbClr val="212529"/>
                </a:solidFill>
                <a:effectLst/>
                <a:latin typeface="Nunito"/>
              </a:rPr>
              <a:t>bit chọn </a:t>
            </a:r>
            <a:r>
              <a:rPr lang="en-US" b="0" i="0" dirty="0" err="1">
                <a:solidFill>
                  <a:srgbClr val="212529"/>
                </a:solidFill>
                <a:effectLst/>
                <a:latin typeface="Nunito"/>
              </a:rPr>
              <a:t>cực</a:t>
            </a:r>
            <a:r>
              <a:rPr lang="en-US" b="0" i="0" dirty="0">
                <a:solidFill>
                  <a:srgbClr val="212529"/>
                </a:solidFill>
                <a:effectLst/>
                <a:latin typeface="Nunito"/>
              </a:rPr>
              <a:t> </a:t>
            </a:r>
            <a:r>
              <a:rPr lang="en-US" b="0" i="0" dirty="0" err="1">
                <a:solidFill>
                  <a:srgbClr val="212529"/>
                </a:solidFill>
                <a:effectLst/>
                <a:latin typeface="Nunito"/>
              </a:rPr>
              <a:t>xung</a:t>
            </a:r>
            <a:r>
              <a:rPr lang="en-US" b="0" i="0" dirty="0">
                <a:solidFill>
                  <a:srgbClr val="212529"/>
                </a:solidFill>
                <a:effectLst/>
                <a:latin typeface="Nunito"/>
              </a:rPr>
              <a:t> đồng </a:t>
            </a:r>
            <a:r>
              <a:rPr lang="en-US" b="0" i="0" dirty="0" err="1">
                <a:solidFill>
                  <a:srgbClr val="212529"/>
                </a:solidFill>
                <a:effectLst/>
                <a:latin typeface="Nunito"/>
              </a:rPr>
              <a:t>bộ</a:t>
            </a:r>
            <a:endParaRPr lang="vi-VN" b="0" i="0" dirty="0">
              <a:solidFill>
                <a:srgbClr val="212529"/>
              </a:solidFill>
              <a:effectLst/>
              <a:latin typeface="Nunito"/>
            </a:endParaRPr>
          </a:p>
          <a:p>
            <a:pPr lvl="1">
              <a:buFont typeface="Arial" panose="020B0604020202020204" pitchFamily="34" charset="0"/>
              <a:buChar char="•"/>
            </a:pPr>
            <a:r>
              <a:rPr lang="vi-VN" b="0" i="0" dirty="0">
                <a:solidFill>
                  <a:srgbClr val="212529"/>
                </a:solidFill>
                <a:effectLst/>
                <a:latin typeface="Nunito"/>
              </a:rPr>
              <a:t>Bit 3: BRG16</a:t>
            </a:r>
            <a:r>
              <a:rPr lang="en-US" b="0" i="0" dirty="0">
                <a:solidFill>
                  <a:srgbClr val="212529"/>
                </a:solidFill>
                <a:effectLst/>
                <a:latin typeface="Nunito"/>
              </a:rPr>
              <a:t> </a:t>
            </a:r>
            <a:r>
              <a:rPr lang="en-US" b="0" i="0" dirty="0" err="1">
                <a:solidFill>
                  <a:srgbClr val="212529"/>
                </a:solidFill>
                <a:effectLst/>
                <a:latin typeface="Nunito"/>
              </a:rPr>
              <a:t>cho</a:t>
            </a:r>
            <a:r>
              <a:rPr lang="en-US" b="0" i="0" dirty="0">
                <a:solidFill>
                  <a:srgbClr val="212529"/>
                </a:solidFill>
                <a:effectLst/>
                <a:latin typeface="Nunito"/>
              </a:rPr>
              <a:t> </a:t>
            </a:r>
            <a:r>
              <a:rPr lang="en-US" b="0" i="0" dirty="0" err="1">
                <a:solidFill>
                  <a:srgbClr val="212529"/>
                </a:solidFill>
                <a:effectLst/>
                <a:latin typeface="Nunito"/>
              </a:rPr>
              <a:t>phép</a:t>
            </a:r>
            <a:r>
              <a:rPr lang="en-US" b="0" i="0" dirty="0">
                <a:solidFill>
                  <a:srgbClr val="212529"/>
                </a:solidFill>
                <a:effectLst/>
                <a:latin typeface="Nunito"/>
              </a:rPr>
              <a:t> </a:t>
            </a:r>
            <a:r>
              <a:rPr lang="en-US" b="0" i="0" dirty="0" err="1">
                <a:solidFill>
                  <a:srgbClr val="212529"/>
                </a:solidFill>
                <a:effectLst/>
                <a:latin typeface="Nunito"/>
              </a:rPr>
              <a:t>bộ</a:t>
            </a:r>
            <a:r>
              <a:rPr lang="en-US" b="0" i="0" dirty="0">
                <a:solidFill>
                  <a:srgbClr val="212529"/>
                </a:solidFill>
                <a:effectLst/>
                <a:latin typeface="Nunito"/>
              </a:rPr>
              <a:t> </a:t>
            </a:r>
            <a:r>
              <a:rPr lang="en-US" b="0" i="0" dirty="0" err="1">
                <a:solidFill>
                  <a:srgbClr val="212529"/>
                </a:solidFill>
                <a:effectLst/>
                <a:latin typeface="Nunito"/>
              </a:rPr>
              <a:t>tạo</a:t>
            </a:r>
            <a:r>
              <a:rPr lang="en-US" b="0" i="0" dirty="0">
                <a:solidFill>
                  <a:srgbClr val="212529"/>
                </a:solidFill>
                <a:effectLst/>
                <a:latin typeface="Nunito"/>
              </a:rPr>
              <a:t> </a:t>
            </a:r>
            <a:r>
              <a:rPr lang="en-US" b="0" i="0" dirty="0" err="1">
                <a:solidFill>
                  <a:srgbClr val="212529"/>
                </a:solidFill>
                <a:effectLst/>
                <a:latin typeface="Nunito"/>
              </a:rPr>
              <a:t>baudrate</a:t>
            </a:r>
            <a:r>
              <a:rPr lang="en-US" b="0" i="0" dirty="0">
                <a:solidFill>
                  <a:srgbClr val="212529"/>
                </a:solidFill>
                <a:effectLst/>
                <a:latin typeface="Nunito"/>
              </a:rPr>
              <a:t> 16 bit</a:t>
            </a:r>
            <a:endParaRPr lang="vi-VN" b="0" i="0" dirty="0">
              <a:solidFill>
                <a:srgbClr val="212529"/>
              </a:solidFill>
              <a:effectLst/>
              <a:latin typeface="Nunito"/>
            </a:endParaRPr>
          </a:p>
          <a:p>
            <a:pPr lvl="1">
              <a:buFont typeface="Arial" panose="020B0604020202020204" pitchFamily="34" charset="0"/>
              <a:buChar char="•"/>
            </a:pPr>
            <a:r>
              <a:rPr lang="vi-VN" b="0" i="0" dirty="0">
                <a:solidFill>
                  <a:srgbClr val="212529"/>
                </a:solidFill>
                <a:effectLst/>
                <a:latin typeface="Nunito"/>
              </a:rPr>
              <a:t>Bit 1: WUE</a:t>
            </a:r>
            <a:r>
              <a:rPr lang="en-US" b="0" i="0" dirty="0">
                <a:solidFill>
                  <a:srgbClr val="212529"/>
                </a:solidFill>
                <a:effectLst/>
                <a:latin typeface="Nunito"/>
              </a:rPr>
              <a:t> bit </a:t>
            </a:r>
            <a:r>
              <a:rPr lang="en-US" b="0" i="0" dirty="0" err="1">
                <a:solidFill>
                  <a:srgbClr val="212529"/>
                </a:solidFill>
                <a:effectLst/>
                <a:latin typeface="Nunito"/>
              </a:rPr>
              <a:t>cho</a:t>
            </a:r>
            <a:r>
              <a:rPr lang="en-US" b="0" i="0" dirty="0">
                <a:solidFill>
                  <a:srgbClr val="212529"/>
                </a:solidFill>
                <a:effectLst/>
                <a:latin typeface="Nunito"/>
              </a:rPr>
              <a:t> </a:t>
            </a:r>
            <a:r>
              <a:rPr lang="en-US" b="0" i="0" dirty="0" err="1">
                <a:solidFill>
                  <a:srgbClr val="212529"/>
                </a:solidFill>
                <a:effectLst/>
                <a:latin typeface="Nunito"/>
              </a:rPr>
              <a:t>phép</a:t>
            </a:r>
            <a:r>
              <a:rPr lang="en-US" b="0" i="0" dirty="0">
                <a:solidFill>
                  <a:srgbClr val="212529"/>
                </a:solidFill>
                <a:effectLst/>
                <a:latin typeface="Nunito"/>
              </a:rPr>
              <a:t> </a:t>
            </a:r>
            <a:r>
              <a:rPr lang="en-US" b="0" i="0" dirty="0" err="1">
                <a:solidFill>
                  <a:srgbClr val="212529"/>
                </a:solidFill>
                <a:effectLst/>
                <a:latin typeface="Nunito"/>
              </a:rPr>
              <a:t>trạng</a:t>
            </a:r>
            <a:r>
              <a:rPr lang="en-US" b="0" i="0" dirty="0">
                <a:solidFill>
                  <a:srgbClr val="212529"/>
                </a:solidFill>
                <a:effectLst/>
                <a:latin typeface="Nunito"/>
              </a:rPr>
              <a:t> </a:t>
            </a:r>
            <a:r>
              <a:rPr lang="en-US" b="0" i="0" dirty="0" err="1">
                <a:solidFill>
                  <a:srgbClr val="212529"/>
                </a:solidFill>
                <a:effectLst/>
                <a:latin typeface="Nunito"/>
              </a:rPr>
              <a:t>thái</a:t>
            </a:r>
            <a:r>
              <a:rPr lang="en-US" b="0" i="0" dirty="0">
                <a:solidFill>
                  <a:srgbClr val="212529"/>
                </a:solidFill>
                <a:effectLst/>
                <a:latin typeface="Nunito"/>
              </a:rPr>
              <a:t> wake-up,</a:t>
            </a:r>
            <a:r>
              <a:rPr lang="vi-VN" b="0" i="0" dirty="0">
                <a:solidFill>
                  <a:srgbClr val="212529"/>
                </a:solidFill>
                <a:effectLst/>
                <a:latin typeface="Nunito"/>
              </a:rPr>
              <a:t> chỉ quan tâm khi làm việc ở chế độ bất đồng bộ</a:t>
            </a:r>
          </a:p>
          <a:p>
            <a:pPr lvl="1">
              <a:buFont typeface="Arial" panose="020B0604020202020204" pitchFamily="34" charset="0"/>
              <a:buChar char="•"/>
            </a:pPr>
            <a:r>
              <a:rPr lang="vi-VN" b="0" i="0" dirty="0">
                <a:solidFill>
                  <a:srgbClr val="212529"/>
                </a:solidFill>
                <a:effectLst/>
                <a:latin typeface="Nunito"/>
              </a:rPr>
              <a:t>Bit 0: ABDEN là bit cho phép hoạt động với tốc độ baud tự động, chỉ quan tâm khi ở chế độ bất đồng bộ</a:t>
            </a:r>
          </a:p>
        </p:txBody>
      </p:sp>
    </p:spTree>
    <p:extLst>
      <p:ext uri="{BB962C8B-B14F-4D97-AF65-F5344CB8AC3E}">
        <p14:creationId xmlns:p14="http://schemas.microsoft.com/office/powerpoint/2010/main" val="1364625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9</a:t>
            </a:fld>
            <a:endParaRPr lang="en-US" noProof="0" dirty="0"/>
          </a:p>
        </p:txBody>
      </p:sp>
      <p:pic>
        <p:nvPicPr>
          <p:cNvPr id="2050" name="Picture 2" descr="PIC18F4550-USART-TXREG">
            <a:extLst>
              <a:ext uri="{FF2B5EF4-FFF2-40B4-BE49-F238E27FC236}">
                <a16:creationId xmlns:a16="http://schemas.microsoft.com/office/drawing/2014/main" id="{8308532B-6334-4C13-85F9-D17349A70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138" y="2275744"/>
            <a:ext cx="7372350" cy="923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C18F4550-USART-RCREG">
            <a:extLst>
              <a:ext uri="{FF2B5EF4-FFF2-40B4-BE49-F238E27FC236}">
                <a16:creationId xmlns:a16="http://schemas.microsoft.com/office/drawing/2014/main" id="{88B2CB60-A946-4025-B0E3-98D0B2833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713" y="5089456"/>
            <a:ext cx="7343775" cy="8667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A018F96-4E56-46F0-9DBF-CE5E166C0EC3}"/>
              </a:ext>
            </a:extLst>
          </p:cNvPr>
          <p:cNvSpPr txBox="1"/>
          <p:nvPr/>
        </p:nvSpPr>
        <p:spPr>
          <a:xfrm>
            <a:off x="3899453" y="1583246"/>
            <a:ext cx="5190293" cy="461665"/>
          </a:xfrm>
          <a:prstGeom prst="rect">
            <a:avLst/>
          </a:prstGeom>
          <a:noFill/>
        </p:spPr>
        <p:txBody>
          <a:bodyPr wrap="square" rtlCol="0">
            <a:spAutoFit/>
          </a:bodyPr>
          <a:lstStyle/>
          <a:p>
            <a:pPr algn="ctr"/>
            <a:r>
              <a:rPr lang="en-US" sz="2400" b="1" dirty="0"/>
              <a:t>Thanh </a:t>
            </a:r>
            <a:r>
              <a:rPr lang="en-US" sz="2400" b="1" dirty="0" err="1"/>
              <a:t>ghi</a:t>
            </a:r>
            <a:r>
              <a:rPr lang="en-US" sz="2400" b="1" dirty="0"/>
              <a:t> 8 bit </a:t>
            </a:r>
            <a:r>
              <a:rPr lang="en-US" sz="2400" b="1" dirty="0" err="1"/>
              <a:t>chứa</a:t>
            </a:r>
            <a:r>
              <a:rPr lang="en-US" sz="2400" b="1" dirty="0"/>
              <a:t> dữ liệu </a:t>
            </a:r>
            <a:r>
              <a:rPr lang="en-US" sz="2400" b="1" dirty="0" err="1"/>
              <a:t>truyền</a:t>
            </a:r>
            <a:endParaRPr lang="en-US" sz="2400" b="1" dirty="0"/>
          </a:p>
        </p:txBody>
      </p:sp>
      <p:sp>
        <p:nvSpPr>
          <p:cNvPr id="8" name="TextBox 7">
            <a:extLst>
              <a:ext uri="{FF2B5EF4-FFF2-40B4-BE49-F238E27FC236}">
                <a16:creationId xmlns:a16="http://schemas.microsoft.com/office/drawing/2014/main" id="{95BE35AE-5922-4581-AE39-273163F40A02}"/>
              </a:ext>
            </a:extLst>
          </p:cNvPr>
          <p:cNvSpPr txBox="1"/>
          <p:nvPr/>
        </p:nvSpPr>
        <p:spPr>
          <a:xfrm>
            <a:off x="4221854" y="4212506"/>
            <a:ext cx="4545492" cy="461665"/>
          </a:xfrm>
          <a:prstGeom prst="rect">
            <a:avLst/>
          </a:prstGeom>
          <a:noFill/>
        </p:spPr>
        <p:txBody>
          <a:bodyPr wrap="square" rtlCol="0">
            <a:spAutoFit/>
          </a:bodyPr>
          <a:lstStyle/>
          <a:p>
            <a:pPr algn="ctr"/>
            <a:r>
              <a:rPr lang="en-US" sz="2400" b="1" dirty="0"/>
              <a:t>Thanh </a:t>
            </a:r>
            <a:r>
              <a:rPr lang="en-US" sz="2400" b="1" dirty="0" err="1"/>
              <a:t>ghi</a:t>
            </a:r>
            <a:r>
              <a:rPr lang="en-US" sz="2400" b="1" dirty="0"/>
              <a:t> 8 bit </a:t>
            </a:r>
            <a:r>
              <a:rPr lang="en-US" sz="2400" b="1" dirty="0" err="1"/>
              <a:t>chứa</a:t>
            </a:r>
            <a:r>
              <a:rPr lang="en-US" sz="2400" b="1" dirty="0"/>
              <a:t> dữ liệu </a:t>
            </a:r>
            <a:r>
              <a:rPr lang="en-US" sz="2400" b="1" dirty="0" err="1"/>
              <a:t>nhận</a:t>
            </a:r>
            <a:endParaRPr lang="en-US" sz="2400" b="1" dirty="0"/>
          </a:p>
        </p:txBody>
      </p:sp>
      <p:sp>
        <p:nvSpPr>
          <p:cNvPr id="9" name="Title 6">
            <a:extLst>
              <a:ext uri="{FF2B5EF4-FFF2-40B4-BE49-F238E27FC236}">
                <a16:creationId xmlns:a16="http://schemas.microsoft.com/office/drawing/2014/main" id="{EE9F8C52-EFE7-4CF3-BBBD-A7D46CF9C834}"/>
              </a:ext>
            </a:extLst>
          </p:cNvPr>
          <p:cNvSpPr txBox="1">
            <a:spLocks/>
          </p:cNvSpPr>
          <p:nvPr/>
        </p:nvSpPr>
        <p:spPr>
          <a:xfrm>
            <a:off x="977899" y="496543"/>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1"/>
                </a:solidFill>
                <a:latin typeface="Trebuchet MS" panose="020B0603020202020204" pitchFamily="34" charset="0"/>
              </a:rPr>
              <a:t>Thanh </a:t>
            </a:r>
            <a:r>
              <a:rPr lang="en-US" b="1" dirty="0" err="1">
                <a:solidFill>
                  <a:schemeClr val="accent1"/>
                </a:solidFill>
                <a:latin typeface="Trebuchet MS" panose="020B0603020202020204" pitchFamily="34" charset="0"/>
              </a:rPr>
              <a:t>ghi</a:t>
            </a:r>
            <a:r>
              <a:rPr lang="en-US" b="1" dirty="0">
                <a:solidFill>
                  <a:schemeClr val="accent1"/>
                </a:solidFill>
                <a:latin typeface="Trebuchet MS" panose="020B0603020202020204" pitchFamily="34" charset="0"/>
              </a:rPr>
              <a:t> TXREG và RCREG</a:t>
            </a:r>
          </a:p>
        </p:txBody>
      </p:sp>
    </p:spTree>
    <p:extLst>
      <p:ext uri="{BB962C8B-B14F-4D97-AF65-F5344CB8AC3E}">
        <p14:creationId xmlns:p14="http://schemas.microsoft.com/office/powerpoint/2010/main" val="1454225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923</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Nunito</vt:lpstr>
      <vt:lpstr>Trebuchet MS</vt:lpstr>
      <vt:lpstr>Office Theme</vt:lpstr>
      <vt:lpstr>Bài 19: Truyền nhận USART trong PIC16F887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19: Truyền nhận UART trong PIC16F887</dc:title>
  <dc:creator>Tran Tuan Anh 20172949</dc:creator>
  <cp:lastModifiedBy>Tran Tuan Anh 20172949</cp:lastModifiedBy>
  <cp:revision>14</cp:revision>
  <dcterms:created xsi:type="dcterms:W3CDTF">2021-03-20T11:12:47Z</dcterms:created>
  <dcterms:modified xsi:type="dcterms:W3CDTF">2021-03-21T09:08:57Z</dcterms:modified>
</cp:coreProperties>
</file>