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22" r:id="rId2"/>
    <p:sldId id="423" r:id="rId3"/>
    <p:sldId id="424" r:id="rId4"/>
    <p:sldId id="425" r:id="rId5"/>
    <p:sldId id="427" r:id="rId6"/>
    <p:sldId id="426" r:id="rId7"/>
    <p:sldId id="429" r:id="rId8"/>
    <p:sldId id="430" r:id="rId9"/>
    <p:sldId id="428" r:id="rId10"/>
    <p:sldId id="431" r:id="rId11"/>
    <p:sldId id="437" r:id="rId12"/>
    <p:sldId id="436" r:id="rId13"/>
    <p:sldId id="434" r:id="rId14"/>
    <p:sldId id="432" r:id="rId15"/>
    <p:sldId id="43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 Tuan Anh 20172949" initials="TTA2" lastIdx="1" clrIdx="0">
    <p:extLst>
      <p:ext uri="{19B8F6BF-5375-455C-9EA6-DF929625EA0E}">
        <p15:presenceInfo xmlns:p15="http://schemas.microsoft.com/office/powerpoint/2012/main" userId="S::anh.tt172949@sis.hust.edu.vn::9070a9de-a7c1-4656-8a7b-8ddb500950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B2153-2E73-4D1A-9171-134BC7BC2627}" type="doc">
      <dgm:prSet loTypeId="urn:microsoft.com/office/officeart/2005/8/layout/bProcess3" loCatId="process" qsTypeId="urn:microsoft.com/office/officeart/2005/8/quickstyle/3d1" qsCatId="3D" csTypeId="urn:microsoft.com/office/officeart/2005/8/colors/accent1_2" csCatId="accent1" phldr="1"/>
      <dgm:spPr/>
      <dgm:t>
        <a:bodyPr/>
        <a:lstStyle/>
        <a:p>
          <a:endParaRPr lang="en-US"/>
        </a:p>
      </dgm:t>
    </dgm:pt>
    <dgm:pt modelId="{96D66985-2245-47BC-837A-CA6CD7E4B55A}">
      <dgm:prSet/>
      <dgm:spPr/>
      <dgm:t>
        <a:bodyPr/>
        <a:lstStyle/>
        <a:p>
          <a:r>
            <a:rPr lang="en-US" dirty="0" err="1"/>
            <a:t>Bước</a:t>
          </a:r>
          <a:r>
            <a:rPr lang="en-US" dirty="0"/>
            <a:t> 1: Sao </a:t>
          </a:r>
          <a:r>
            <a:rPr lang="en-US" dirty="0" err="1"/>
            <a:t>chép</a:t>
          </a:r>
          <a:r>
            <a:rPr lang="en-US" dirty="0"/>
            <a:t> dữ liệu vào </a:t>
          </a:r>
          <a:r>
            <a:rPr lang="en-US" dirty="0" err="1"/>
            <a:t>thanh</a:t>
          </a:r>
          <a:r>
            <a:rPr lang="en-US" dirty="0"/>
            <a:t> </a:t>
          </a:r>
          <a:r>
            <a:rPr lang="en-US" dirty="0" err="1"/>
            <a:t>ghi</a:t>
          </a:r>
          <a:r>
            <a:rPr lang="en-US" dirty="0"/>
            <a:t> SSPBUF.</a:t>
          </a:r>
        </a:p>
      </dgm:t>
    </dgm:pt>
    <dgm:pt modelId="{C69F60F4-7864-410A-AB74-CE13E6135B7C}" type="parTrans" cxnId="{B17F652A-916E-4E52-BD95-95DEB1B0F909}">
      <dgm:prSet/>
      <dgm:spPr/>
      <dgm:t>
        <a:bodyPr/>
        <a:lstStyle/>
        <a:p>
          <a:endParaRPr lang="en-US"/>
        </a:p>
      </dgm:t>
    </dgm:pt>
    <dgm:pt modelId="{DE89A846-5DC9-4228-854B-B2A11A002A93}" type="sibTrans" cxnId="{B17F652A-916E-4E52-BD95-95DEB1B0F909}">
      <dgm:prSet/>
      <dgm:spPr/>
      <dgm:t>
        <a:bodyPr/>
        <a:lstStyle/>
        <a:p>
          <a:endParaRPr lang="en-US"/>
        </a:p>
      </dgm:t>
    </dgm:pt>
    <dgm:pt modelId="{7A5CDF94-5D8E-495F-943D-117AF7E2BDF1}">
      <dgm:prSet/>
      <dgm:spPr/>
      <dgm:t>
        <a:bodyPr/>
        <a:lstStyle/>
        <a:p>
          <a:r>
            <a:rPr lang="en-US" dirty="0" err="1"/>
            <a:t>Bước</a:t>
          </a:r>
          <a:r>
            <a:rPr lang="en-US" dirty="0"/>
            <a:t> 2: </a:t>
          </a:r>
          <a:r>
            <a:rPr lang="en-US" dirty="0" err="1"/>
            <a:t>Chờ</a:t>
          </a:r>
          <a:r>
            <a:rPr lang="en-US" dirty="0"/>
            <a:t> cờ </a:t>
          </a:r>
          <a:r>
            <a:rPr lang="en-US" dirty="0" err="1"/>
            <a:t>ngắt</a:t>
          </a:r>
          <a:r>
            <a:rPr lang="en-US" dirty="0"/>
            <a:t> SSPIF </a:t>
          </a:r>
          <a:r>
            <a:rPr lang="en-US" dirty="0" err="1"/>
            <a:t>được</a:t>
          </a:r>
          <a:r>
            <a:rPr lang="en-US" dirty="0"/>
            <a:t> </a:t>
          </a:r>
          <a:r>
            <a:rPr lang="en-US" dirty="0" err="1"/>
            <a:t>đặt</a:t>
          </a:r>
          <a:r>
            <a:rPr lang="en-US" dirty="0"/>
            <a:t> </a:t>
          </a:r>
          <a:r>
            <a:rPr lang="en-US" dirty="0" err="1"/>
            <a:t>sau</a:t>
          </a:r>
          <a:r>
            <a:rPr lang="en-US" dirty="0"/>
            <a:t> khi </a:t>
          </a:r>
          <a:r>
            <a:rPr lang="en-US" dirty="0" err="1"/>
            <a:t>truyền</a:t>
          </a:r>
          <a:r>
            <a:rPr lang="en-US" dirty="0"/>
            <a:t> xong 1 byte.</a:t>
          </a:r>
        </a:p>
      </dgm:t>
    </dgm:pt>
    <dgm:pt modelId="{0A281F53-F5D4-4799-974B-A5F1F1724248}" type="parTrans" cxnId="{373346C4-E897-4565-A34C-7B9E1D68E1C0}">
      <dgm:prSet/>
      <dgm:spPr/>
      <dgm:t>
        <a:bodyPr/>
        <a:lstStyle/>
        <a:p>
          <a:endParaRPr lang="en-US"/>
        </a:p>
      </dgm:t>
    </dgm:pt>
    <dgm:pt modelId="{7171EDEE-586C-419C-A9BE-1DFB44E84500}" type="sibTrans" cxnId="{373346C4-E897-4565-A34C-7B9E1D68E1C0}">
      <dgm:prSet/>
      <dgm:spPr/>
      <dgm:t>
        <a:bodyPr/>
        <a:lstStyle/>
        <a:p>
          <a:endParaRPr lang="en-US"/>
        </a:p>
      </dgm:t>
    </dgm:pt>
    <dgm:pt modelId="{EEA47F17-E2CF-475C-921A-63D8BDD4AE34}">
      <dgm:prSet/>
      <dgm:spPr/>
      <dgm:t>
        <a:bodyPr/>
        <a:lstStyle/>
        <a:p>
          <a:r>
            <a:rPr lang="en-US" dirty="0" err="1"/>
            <a:t>Bước</a:t>
          </a:r>
          <a:r>
            <a:rPr lang="en-US" dirty="0"/>
            <a:t> 3: </a:t>
          </a:r>
          <a:r>
            <a:rPr lang="en-US" dirty="0" err="1"/>
            <a:t>Xóa</a:t>
          </a:r>
          <a:r>
            <a:rPr lang="en-US" dirty="0"/>
            <a:t> SSPIF</a:t>
          </a:r>
        </a:p>
      </dgm:t>
    </dgm:pt>
    <dgm:pt modelId="{BA45791F-93FA-438E-B8F7-94E37540DB3B}" type="parTrans" cxnId="{8260CAD2-1324-4210-8C90-751421FE5970}">
      <dgm:prSet/>
      <dgm:spPr/>
      <dgm:t>
        <a:bodyPr/>
        <a:lstStyle/>
        <a:p>
          <a:endParaRPr lang="en-US"/>
        </a:p>
      </dgm:t>
    </dgm:pt>
    <dgm:pt modelId="{F5F973E1-0A3E-457C-823F-575D5D3D8E04}" type="sibTrans" cxnId="{8260CAD2-1324-4210-8C90-751421FE5970}">
      <dgm:prSet/>
      <dgm:spPr/>
      <dgm:t>
        <a:bodyPr/>
        <a:lstStyle/>
        <a:p>
          <a:endParaRPr lang="en-US"/>
        </a:p>
      </dgm:t>
    </dgm:pt>
    <dgm:pt modelId="{41A211A6-F383-4E23-9C87-3B85DD550297}">
      <dgm:prSet/>
      <dgm:spPr/>
      <dgm:t>
        <a:bodyPr/>
        <a:lstStyle/>
        <a:p>
          <a:r>
            <a:rPr lang="en-US" dirty="0" err="1"/>
            <a:t>Bước</a:t>
          </a:r>
          <a:r>
            <a:rPr lang="en-US" dirty="0"/>
            <a:t> 4: </a:t>
          </a:r>
          <a:r>
            <a:rPr lang="en-US" dirty="0" err="1"/>
            <a:t>Đọc</a:t>
          </a:r>
          <a:r>
            <a:rPr lang="en-US" dirty="0"/>
            <a:t> </a:t>
          </a:r>
          <a:r>
            <a:rPr lang="en-US" dirty="0" err="1"/>
            <a:t>thanh</a:t>
          </a:r>
          <a:r>
            <a:rPr lang="en-US" dirty="0"/>
            <a:t> </a:t>
          </a:r>
          <a:r>
            <a:rPr lang="en-US" dirty="0" err="1"/>
            <a:t>ghi</a:t>
          </a:r>
          <a:r>
            <a:rPr lang="en-US" dirty="0"/>
            <a:t> SSPBUF ngay </a:t>
          </a:r>
          <a:r>
            <a:rPr lang="en-US" dirty="0" err="1"/>
            <a:t>lập</a:t>
          </a:r>
          <a:r>
            <a:rPr lang="en-US" dirty="0"/>
            <a:t> </a:t>
          </a:r>
          <a:r>
            <a:rPr lang="en-US" dirty="0" err="1"/>
            <a:t>tức</a:t>
          </a:r>
          <a:r>
            <a:rPr lang="en-US" dirty="0"/>
            <a:t> </a:t>
          </a:r>
          <a:r>
            <a:rPr lang="en-US" dirty="0" err="1"/>
            <a:t>để</a:t>
          </a:r>
          <a:r>
            <a:rPr lang="en-US" dirty="0"/>
            <a:t> </a:t>
          </a:r>
          <a:r>
            <a:rPr lang="en-US" dirty="0" err="1"/>
            <a:t>xóa</a:t>
          </a:r>
          <a:r>
            <a:rPr lang="en-US" dirty="0"/>
            <a:t> dữ liệu.</a:t>
          </a:r>
        </a:p>
      </dgm:t>
    </dgm:pt>
    <dgm:pt modelId="{1BEE4B53-33DD-4209-86F7-650EA913EF11}" type="parTrans" cxnId="{1A4515EA-602E-42E7-995B-E0B2B2E9D383}">
      <dgm:prSet/>
      <dgm:spPr/>
      <dgm:t>
        <a:bodyPr/>
        <a:lstStyle/>
        <a:p>
          <a:endParaRPr lang="en-US"/>
        </a:p>
      </dgm:t>
    </dgm:pt>
    <dgm:pt modelId="{053E3ABE-66E7-4FCF-B3DC-9C51D4230841}" type="sibTrans" cxnId="{1A4515EA-602E-42E7-995B-E0B2B2E9D383}">
      <dgm:prSet/>
      <dgm:spPr/>
      <dgm:t>
        <a:bodyPr/>
        <a:lstStyle/>
        <a:p>
          <a:endParaRPr lang="en-US"/>
        </a:p>
      </dgm:t>
    </dgm:pt>
    <dgm:pt modelId="{9B829877-1E7A-4F53-A7E8-857467F56531}">
      <dgm:prSet/>
      <dgm:spPr/>
      <dgm:t>
        <a:bodyPr/>
        <a:lstStyle/>
        <a:p>
          <a:r>
            <a:rPr lang="en-US" dirty="0" err="1"/>
            <a:t>Bước</a:t>
          </a:r>
          <a:r>
            <a:rPr lang="en-US" dirty="0"/>
            <a:t> 5:Trước khi </a:t>
          </a:r>
          <a:r>
            <a:rPr lang="en-US" dirty="0" err="1"/>
            <a:t>truyền</a:t>
          </a:r>
          <a:r>
            <a:rPr lang="en-US" dirty="0"/>
            <a:t> thì </a:t>
          </a:r>
          <a:r>
            <a:rPr lang="en-US" dirty="0" err="1"/>
            <a:t>đẩy</a:t>
          </a:r>
          <a:r>
            <a:rPr lang="en-US" dirty="0"/>
            <a:t> chân SS về </a:t>
          </a:r>
          <a:r>
            <a:rPr lang="en-US" dirty="0" err="1"/>
            <a:t>mức</a:t>
          </a:r>
          <a:r>
            <a:rPr lang="en-US" dirty="0"/>
            <a:t> 0 và </a:t>
          </a:r>
          <a:r>
            <a:rPr lang="en-US" dirty="0" err="1"/>
            <a:t>sau</a:t>
          </a:r>
          <a:r>
            <a:rPr lang="en-US" dirty="0"/>
            <a:t> khi </a:t>
          </a:r>
          <a:r>
            <a:rPr lang="en-US" dirty="0" err="1"/>
            <a:t>hoàn</a:t>
          </a:r>
          <a:r>
            <a:rPr lang="en-US" dirty="0"/>
            <a:t> </a:t>
          </a:r>
          <a:r>
            <a:rPr lang="en-US" dirty="0" err="1"/>
            <a:t>tất</a:t>
          </a:r>
          <a:r>
            <a:rPr lang="en-US" dirty="0"/>
            <a:t> thì đưa chân SS lên </a:t>
          </a:r>
          <a:r>
            <a:rPr lang="en-US" dirty="0" err="1"/>
            <a:t>mức</a:t>
          </a:r>
          <a:r>
            <a:rPr lang="en-US" dirty="0"/>
            <a:t> 1</a:t>
          </a:r>
        </a:p>
      </dgm:t>
    </dgm:pt>
    <dgm:pt modelId="{70DCEA56-0891-4BB4-BFC2-9EEAD0213B2B}" type="parTrans" cxnId="{27E2F6F4-4911-4B34-B27D-814092F0E602}">
      <dgm:prSet/>
      <dgm:spPr/>
      <dgm:t>
        <a:bodyPr/>
        <a:lstStyle/>
        <a:p>
          <a:endParaRPr lang="en-US"/>
        </a:p>
      </dgm:t>
    </dgm:pt>
    <dgm:pt modelId="{644C2D79-FE69-4A5D-AF77-BC06E0B640F0}" type="sibTrans" cxnId="{27E2F6F4-4911-4B34-B27D-814092F0E602}">
      <dgm:prSet/>
      <dgm:spPr/>
      <dgm:t>
        <a:bodyPr/>
        <a:lstStyle/>
        <a:p>
          <a:endParaRPr lang="en-US"/>
        </a:p>
      </dgm:t>
    </dgm:pt>
    <dgm:pt modelId="{4F6C64AA-83E9-4041-B449-072DFB573787}" type="pres">
      <dgm:prSet presAssocID="{7CFB2153-2E73-4D1A-9171-134BC7BC2627}" presName="Name0" presStyleCnt="0">
        <dgm:presLayoutVars>
          <dgm:dir/>
          <dgm:resizeHandles val="exact"/>
        </dgm:presLayoutVars>
      </dgm:prSet>
      <dgm:spPr/>
    </dgm:pt>
    <dgm:pt modelId="{B33C6BC2-9DDE-4E79-9EF8-606B14D9A9FD}" type="pres">
      <dgm:prSet presAssocID="{96D66985-2245-47BC-837A-CA6CD7E4B55A}" presName="node" presStyleLbl="node1" presStyleIdx="0" presStyleCnt="5">
        <dgm:presLayoutVars>
          <dgm:bulletEnabled val="1"/>
        </dgm:presLayoutVars>
      </dgm:prSet>
      <dgm:spPr/>
    </dgm:pt>
    <dgm:pt modelId="{A51E8EC7-7218-417B-85E9-C730962C7530}" type="pres">
      <dgm:prSet presAssocID="{DE89A846-5DC9-4228-854B-B2A11A002A93}" presName="sibTrans" presStyleLbl="sibTrans1D1" presStyleIdx="0" presStyleCnt="4"/>
      <dgm:spPr/>
    </dgm:pt>
    <dgm:pt modelId="{1746CB5B-DEF7-4958-8BE3-8C477FFEF8B3}" type="pres">
      <dgm:prSet presAssocID="{DE89A846-5DC9-4228-854B-B2A11A002A93}" presName="connectorText" presStyleLbl="sibTrans1D1" presStyleIdx="0" presStyleCnt="4"/>
      <dgm:spPr/>
    </dgm:pt>
    <dgm:pt modelId="{5CC1FF99-AA1C-4BA7-B75E-A5B88A6F963C}" type="pres">
      <dgm:prSet presAssocID="{7A5CDF94-5D8E-495F-943D-117AF7E2BDF1}" presName="node" presStyleLbl="node1" presStyleIdx="1" presStyleCnt="5">
        <dgm:presLayoutVars>
          <dgm:bulletEnabled val="1"/>
        </dgm:presLayoutVars>
      </dgm:prSet>
      <dgm:spPr/>
    </dgm:pt>
    <dgm:pt modelId="{DAD05398-0EE0-46F5-9D11-1B45076CC7E3}" type="pres">
      <dgm:prSet presAssocID="{7171EDEE-586C-419C-A9BE-1DFB44E84500}" presName="sibTrans" presStyleLbl="sibTrans1D1" presStyleIdx="1" presStyleCnt="4"/>
      <dgm:spPr/>
    </dgm:pt>
    <dgm:pt modelId="{B5C7B59D-759B-4F91-BAB6-8B229DDB9B59}" type="pres">
      <dgm:prSet presAssocID="{7171EDEE-586C-419C-A9BE-1DFB44E84500}" presName="connectorText" presStyleLbl="sibTrans1D1" presStyleIdx="1" presStyleCnt="4"/>
      <dgm:spPr/>
    </dgm:pt>
    <dgm:pt modelId="{BB2D2EC7-588F-47F7-A930-5574CEE8CACB}" type="pres">
      <dgm:prSet presAssocID="{EEA47F17-E2CF-475C-921A-63D8BDD4AE34}" presName="node" presStyleLbl="node1" presStyleIdx="2" presStyleCnt="5">
        <dgm:presLayoutVars>
          <dgm:bulletEnabled val="1"/>
        </dgm:presLayoutVars>
      </dgm:prSet>
      <dgm:spPr/>
    </dgm:pt>
    <dgm:pt modelId="{DF215DA0-D990-4233-A963-BBAC51069131}" type="pres">
      <dgm:prSet presAssocID="{F5F973E1-0A3E-457C-823F-575D5D3D8E04}" presName="sibTrans" presStyleLbl="sibTrans1D1" presStyleIdx="2" presStyleCnt="4"/>
      <dgm:spPr/>
    </dgm:pt>
    <dgm:pt modelId="{FEFEA56B-49E7-4F5A-919C-4374D76C90D7}" type="pres">
      <dgm:prSet presAssocID="{F5F973E1-0A3E-457C-823F-575D5D3D8E04}" presName="connectorText" presStyleLbl="sibTrans1D1" presStyleIdx="2" presStyleCnt="4"/>
      <dgm:spPr/>
    </dgm:pt>
    <dgm:pt modelId="{A461AF12-AC9E-409F-9036-9196A489BA95}" type="pres">
      <dgm:prSet presAssocID="{41A211A6-F383-4E23-9C87-3B85DD550297}" presName="node" presStyleLbl="node1" presStyleIdx="3" presStyleCnt="5">
        <dgm:presLayoutVars>
          <dgm:bulletEnabled val="1"/>
        </dgm:presLayoutVars>
      </dgm:prSet>
      <dgm:spPr/>
    </dgm:pt>
    <dgm:pt modelId="{742B7F80-1732-4244-A76F-0225E9384885}" type="pres">
      <dgm:prSet presAssocID="{053E3ABE-66E7-4FCF-B3DC-9C51D4230841}" presName="sibTrans" presStyleLbl="sibTrans1D1" presStyleIdx="3" presStyleCnt="4"/>
      <dgm:spPr/>
    </dgm:pt>
    <dgm:pt modelId="{05B8512C-DDB4-48A8-96A8-D2209FD86F47}" type="pres">
      <dgm:prSet presAssocID="{053E3ABE-66E7-4FCF-B3DC-9C51D4230841}" presName="connectorText" presStyleLbl="sibTrans1D1" presStyleIdx="3" presStyleCnt="4"/>
      <dgm:spPr/>
    </dgm:pt>
    <dgm:pt modelId="{D46A8C8D-8672-4646-AEC8-7B08A431D0CE}" type="pres">
      <dgm:prSet presAssocID="{9B829877-1E7A-4F53-A7E8-857467F56531}" presName="node" presStyleLbl="node1" presStyleIdx="4" presStyleCnt="5">
        <dgm:presLayoutVars>
          <dgm:bulletEnabled val="1"/>
        </dgm:presLayoutVars>
      </dgm:prSet>
      <dgm:spPr/>
    </dgm:pt>
  </dgm:ptLst>
  <dgm:cxnLst>
    <dgm:cxn modelId="{5105460E-1242-4F0A-8A09-23732CA04779}" type="presOf" srcId="{F5F973E1-0A3E-457C-823F-575D5D3D8E04}" destId="{DF215DA0-D990-4233-A963-BBAC51069131}" srcOrd="0" destOrd="0" presId="urn:microsoft.com/office/officeart/2005/8/layout/bProcess3"/>
    <dgm:cxn modelId="{021ED315-7547-4CE2-9F64-2957AD0C8F1B}" type="presOf" srcId="{053E3ABE-66E7-4FCF-B3DC-9C51D4230841}" destId="{742B7F80-1732-4244-A76F-0225E9384885}" srcOrd="0" destOrd="0" presId="urn:microsoft.com/office/officeart/2005/8/layout/bProcess3"/>
    <dgm:cxn modelId="{B17F652A-916E-4E52-BD95-95DEB1B0F909}" srcId="{7CFB2153-2E73-4D1A-9171-134BC7BC2627}" destId="{96D66985-2245-47BC-837A-CA6CD7E4B55A}" srcOrd="0" destOrd="0" parTransId="{C69F60F4-7864-410A-AB74-CE13E6135B7C}" sibTransId="{DE89A846-5DC9-4228-854B-B2A11A002A93}"/>
    <dgm:cxn modelId="{4D0A6C3D-348E-4FE5-9082-7EEDC9D656B8}" type="presOf" srcId="{053E3ABE-66E7-4FCF-B3DC-9C51D4230841}" destId="{05B8512C-DDB4-48A8-96A8-D2209FD86F47}" srcOrd="1" destOrd="0" presId="urn:microsoft.com/office/officeart/2005/8/layout/bProcess3"/>
    <dgm:cxn modelId="{6D7E4C63-59BD-4A4B-BA56-F5367A4DD545}" type="presOf" srcId="{EEA47F17-E2CF-475C-921A-63D8BDD4AE34}" destId="{BB2D2EC7-588F-47F7-A930-5574CEE8CACB}" srcOrd="0" destOrd="0" presId="urn:microsoft.com/office/officeart/2005/8/layout/bProcess3"/>
    <dgm:cxn modelId="{AD89F46C-7380-4493-957D-42B60064E1AB}" type="presOf" srcId="{7171EDEE-586C-419C-A9BE-1DFB44E84500}" destId="{DAD05398-0EE0-46F5-9D11-1B45076CC7E3}" srcOrd="0" destOrd="0" presId="urn:microsoft.com/office/officeart/2005/8/layout/bProcess3"/>
    <dgm:cxn modelId="{645AFD80-9B3D-48A8-A953-AC667C8EB247}" type="presOf" srcId="{DE89A846-5DC9-4228-854B-B2A11A002A93}" destId="{1746CB5B-DEF7-4958-8BE3-8C477FFEF8B3}" srcOrd="1" destOrd="0" presId="urn:microsoft.com/office/officeart/2005/8/layout/bProcess3"/>
    <dgm:cxn modelId="{E355F894-DA1B-47C1-A357-F59D4D73D094}" type="presOf" srcId="{9B829877-1E7A-4F53-A7E8-857467F56531}" destId="{D46A8C8D-8672-4646-AEC8-7B08A431D0CE}" srcOrd="0" destOrd="0" presId="urn:microsoft.com/office/officeart/2005/8/layout/bProcess3"/>
    <dgm:cxn modelId="{496585BC-E52E-4E9E-B2C0-8B8772805639}" type="presOf" srcId="{DE89A846-5DC9-4228-854B-B2A11A002A93}" destId="{A51E8EC7-7218-417B-85E9-C730962C7530}" srcOrd="0" destOrd="0" presId="urn:microsoft.com/office/officeart/2005/8/layout/bProcess3"/>
    <dgm:cxn modelId="{1B22C9C1-8473-4423-911E-73EA9AFDF5E0}" type="presOf" srcId="{F5F973E1-0A3E-457C-823F-575D5D3D8E04}" destId="{FEFEA56B-49E7-4F5A-919C-4374D76C90D7}" srcOrd="1" destOrd="0" presId="urn:microsoft.com/office/officeart/2005/8/layout/bProcess3"/>
    <dgm:cxn modelId="{373346C4-E897-4565-A34C-7B9E1D68E1C0}" srcId="{7CFB2153-2E73-4D1A-9171-134BC7BC2627}" destId="{7A5CDF94-5D8E-495F-943D-117AF7E2BDF1}" srcOrd="1" destOrd="0" parTransId="{0A281F53-F5D4-4799-974B-A5F1F1724248}" sibTransId="{7171EDEE-586C-419C-A9BE-1DFB44E84500}"/>
    <dgm:cxn modelId="{BD6A60C8-5831-4CA2-9422-5B58BC0C2532}" type="presOf" srcId="{7A5CDF94-5D8E-495F-943D-117AF7E2BDF1}" destId="{5CC1FF99-AA1C-4BA7-B75E-A5B88A6F963C}" srcOrd="0" destOrd="0" presId="urn:microsoft.com/office/officeart/2005/8/layout/bProcess3"/>
    <dgm:cxn modelId="{C91B8EC9-CEF8-4C5A-B75F-F3E48C31CF99}" type="presOf" srcId="{41A211A6-F383-4E23-9C87-3B85DD550297}" destId="{A461AF12-AC9E-409F-9036-9196A489BA95}" srcOrd="0" destOrd="0" presId="urn:microsoft.com/office/officeart/2005/8/layout/bProcess3"/>
    <dgm:cxn modelId="{9FA510CF-3132-471E-89F4-54783C0584B3}" type="presOf" srcId="{7CFB2153-2E73-4D1A-9171-134BC7BC2627}" destId="{4F6C64AA-83E9-4041-B449-072DFB573787}" srcOrd="0" destOrd="0" presId="urn:microsoft.com/office/officeart/2005/8/layout/bProcess3"/>
    <dgm:cxn modelId="{8260CAD2-1324-4210-8C90-751421FE5970}" srcId="{7CFB2153-2E73-4D1A-9171-134BC7BC2627}" destId="{EEA47F17-E2CF-475C-921A-63D8BDD4AE34}" srcOrd="2" destOrd="0" parTransId="{BA45791F-93FA-438E-B8F7-94E37540DB3B}" sibTransId="{F5F973E1-0A3E-457C-823F-575D5D3D8E04}"/>
    <dgm:cxn modelId="{F0757EE7-82C8-49B2-AB0E-3374D0B8766B}" type="presOf" srcId="{96D66985-2245-47BC-837A-CA6CD7E4B55A}" destId="{B33C6BC2-9DDE-4E79-9EF8-606B14D9A9FD}" srcOrd="0" destOrd="0" presId="urn:microsoft.com/office/officeart/2005/8/layout/bProcess3"/>
    <dgm:cxn modelId="{1A4515EA-602E-42E7-995B-E0B2B2E9D383}" srcId="{7CFB2153-2E73-4D1A-9171-134BC7BC2627}" destId="{41A211A6-F383-4E23-9C87-3B85DD550297}" srcOrd="3" destOrd="0" parTransId="{1BEE4B53-33DD-4209-86F7-650EA913EF11}" sibTransId="{053E3ABE-66E7-4FCF-B3DC-9C51D4230841}"/>
    <dgm:cxn modelId="{54B965EB-C503-4CC6-AAB7-2242883501FF}" type="presOf" srcId="{7171EDEE-586C-419C-A9BE-1DFB44E84500}" destId="{B5C7B59D-759B-4F91-BAB6-8B229DDB9B59}" srcOrd="1" destOrd="0" presId="urn:microsoft.com/office/officeart/2005/8/layout/bProcess3"/>
    <dgm:cxn modelId="{27E2F6F4-4911-4B34-B27D-814092F0E602}" srcId="{7CFB2153-2E73-4D1A-9171-134BC7BC2627}" destId="{9B829877-1E7A-4F53-A7E8-857467F56531}" srcOrd="4" destOrd="0" parTransId="{70DCEA56-0891-4BB4-BFC2-9EEAD0213B2B}" sibTransId="{644C2D79-FE69-4A5D-AF77-BC06E0B640F0}"/>
    <dgm:cxn modelId="{B4E1A5F7-5D8B-495C-9A61-9F9C436ADD91}" type="presParOf" srcId="{4F6C64AA-83E9-4041-B449-072DFB573787}" destId="{B33C6BC2-9DDE-4E79-9EF8-606B14D9A9FD}" srcOrd="0" destOrd="0" presId="urn:microsoft.com/office/officeart/2005/8/layout/bProcess3"/>
    <dgm:cxn modelId="{46E949A0-2EDC-413E-ADA8-97884B425C67}" type="presParOf" srcId="{4F6C64AA-83E9-4041-B449-072DFB573787}" destId="{A51E8EC7-7218-417B-85E9-C730962C7530}" srcOrd="1" destOrd="0" presId="urn:microsoft.com/office/officeart/2005/8/layout/bProcess3"/>
    <dgm:cxn modelId="{3F84D32E-9EA0-4E92-A34D-8DD8C04A76F0}" type="presParOf" srcId="{A51E8EC7-7218-417B-85E9-C730962C7530}" destId="{1746CB5B-DEF7-4958-8BE3-8C477FFEF8B3}" srcOrd="0" destOrd="0" presId="urn:microsoft.com/office/officeart/2005/8/layout/bProcess3"/>
    <dgm:cxn modelId="{F2D8CE77-580F-48F8-8267-461C30E3372E}" type="presParOf" srcId="{4F6C64AA-83E9-4041-B449-072DFB573787}" destId="{5CC1FF99-AA1C-4BA7-B75E-A5B88A6F963C}" srcOrd="2" destOrd="0" presId="urn:microsoft.com/office/officeart/2005/8/layout/bProcess3"/>
    <dgm:cxn modelId="{F422D235-B3CB-4AE1-A7C5-5BEFE1616140}" type="presParOf" srcId="{4F6C64AA-83E9-4041-B449-072DFB573787}" destId="{DAD05398-0EE0-46F5-9D11-1B45076CC7E3}" srcOrd="3" destOrd="0" presId="urn:microsoft.com/office/officeart/2005/8/layout/bProcess3"/>
    <dgm:cxn modelId="{F4325D79-42BD-4032-8C9F-22781705262C}" type="presParOf" srcId="{DAD05398-0EE0-46F5-9D11-1B45076CC7E3}" destId="{B5C7B59D-759B-4F91-BAB6-8B229DDB9B59}" srcOrd="0" destOrd="0" presId="urn:microsoft.com/office/officeart/2005/8/layout/bProcess3"/>
    <dgm:cxn modelId="{76C1A057-98B9-474B-8DB1-F76AA0234C5A}" type="presParOf" srcId="{4F6C64AA-83E9-4041-B449-072DFB573787}" destId="{BB2D2EC7-588F-47F7-A930-5574CEE8CACB}" srcOrd="4" destOrd="0" presId="urn:microsoft.com/office/officeart/2005/8/layout/bProcess3"/>
    <dgm:cxn modelId="{E62A9B6B-3036-452B-8F0B-66B9B2F34281}" type="presParOf" srcId="{4F6C64AA-83E9-4041-B449-072DFB573787}" destId="{DF215DA0-D990-4233-A963-BBAC51069131}" srcOrd="5" destOrd="0" presId="urn:microsoft.com/office/officeart/2005/8/layout/bProcess3"/>
    <dgm:cxn modelId="{296C8CB3-2238-4AF8-A36C-B14192CB7581}" type="presParOf" srcId="{DF215DA0-D990-4233-A963-BBAC51069131}" destId="{FEFEA56B-49E7-4F5A-919C-4374D76C90D7}" srcOrd="0" destOrd="0" presId="urn:microsoft.com/office/officeart/2005/8/layout/bProcess3"/>
    <dgm:cxn modelId="{477A7974-3F00-4EBE-9AA2-A1F98914A491}" type="presParOf" srcId="{4F6C64AA-83E9-4041-B449-072DFB573787}" destId="{A461AF12-AC9E-409F-9036-9196A489BA95}" srcOrd="6" destOrd="0" presId="urn:microsoft.com/office/officeart/2005/8/layout/bProcess3"/>
    <dgm:cxn modelId="{77F4408D-95FF-4593-83ED-D8C7ED68B851}" type="presParOf" srcId="{4F6C64AA-83E9-4041-B449-072DFB573787}" destId="{742B7F80-1732-4244-A76F-0225E9384885}" srcOrd="7" destOrd="0" presId="urn:microsoft.com/office/officeart/2005/8/layout/bProcess3"/>
    <dgm:cxn modelId="{AF15604B-B061-4BE2-AA51-EFA55309E3D0}" type="presParOf" srcId="{742B7F80-1732-4244-A76F-0225E9384885}" destId="{05B8512C-DDB4-48A8-96A8-D2209FD86F47}" srcOrd="0" destOrd="0" presId="urn:microsoft.com/office/officeart/2005/8/layout/bProcess3"/>
    <dgm:cxn modelId="{7F6D1952-C898-4FE7-81B7-552DDB67F917}" type="presParOf" srcId="{4F6C64AA-83E9-4041-B449-072DFB573787}" destId="{D46A8C8D-8672-4646-AEC8-7B08A431D0CE}"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53865E-9F45-4E64-80DD-471C72F36583}" type="doc">
      <dgm:prSet loTypeId="urn:microsoft.com/office/officeart/2005/8/layout/bProcess3" loCatId="process" qsTypeId="urn:microsoft.com/office/officeart/2005/8/quickstyle/3d1" qsCatId="3D" csTypeId="urn:microsoft.com/office/officeart/2005/8/colors/accent1_2" csCatId="accent1" phldr="1"/>
      <dgm:spPr/>
      <dgm:t>
        <a:bodyPr/>
        <a:lstStyle/>
        <a:p>
          <a:endParaRPr lang="en-US"/>
        </a:p>
      </dgm:t>
    </dgm:pt>
    <dgm:pt modelId="{540CA4E1-378F-477B-A884-2E1B72CD380B}">
      <dgm:prSet/>
      <dgm:spPr/>
      <dgm:t>
        <a:bodyPr/>
        <a:lstStyle/>
        <a:p>
          <a:r>
            <a:rPr lang="en-US" dirty="0" err="1"/>
            <a:t>Bước</a:t>
          </a:r>
          <a:r>
            <a:rPr lang="en-US" dirty="0"/>
            <a:t> 1: Sao </a:t>
          </a:r>
          <a:r>
            <a:rPr lang="en-US" dirty="0" err="1"/>
            <a:t>chép</a:t>
          </a:r>
          <a:r>
            <a:rPr lang="en-US" dirty="0"/>
            <a:t> dữ liệu cần </a:t>
          </a:r>
          <a:r>
            <a:rPr lang="en-US" dirty="0" err="1"/>
            <a:t>truyền</a:t>
          </a:r>
          <a:r>
            <a:rPr lang="en-US" dirty="0"/>
            <a:t> vào </a:t>
          </a:r>
          <a:r>
            <a:rPr lang="en-US" dirty="0" err="1"/>
            <a:t>thanh</a:t>
          </a:r>
          <a:r>
            <a:rPr lang="en-US" dirty="0"/>
            <a:t> </a:t>
          </a:r>
          <a:r>
            <a:rPr lang="en-US" dirty="0" err="1"/>
            <a:t>ghi</a:t>
          </a:r>
          <a:r>
            <a:rPr lang="en-US" dirty="0"/>
            <a:t> SSPBUF</a:t>
          </a:r>
        </a:p>
      </dgm:t>
    </dgm:pt>
    <dgm:pt modelId="{28B233A7-D55C-460A-A431-E18F606DCEA4}" type="parTrans" cxnId="{23FB4F49-A753-4725-A34D-FA32687115FF}">
      <dgm:prSet/>
      <dgm:spPr/>
      <dgm:t>
        <a:bodyPr/>
        <a:lstStyle/>
        <a:p>
          <a:endParaRPr lang="en-US"/>
        </a:p>
      </dgm:t>
    </dgm:pt>
    <dgm:pt modelId="{48666986-9F61-4025-8B5C-F13598C90DA1}" type="sibTrans" cxnId="{23FB4F49-A753-4725-A34D-FA32687115FF}">
      <dgm:prSet/>
      <dgm:spPr/>
      <dgm:t>
        <a:bodyPr/>
        <a:lstStyle/>
        <a:p>
          <a:endParaRPr lang="en-US"/>
        </a:p>
      </dgm:t>
    </dgm:pt>
    <dgm:pt modelId="{A7ECC607-43E8-4687-9867-0BB14B2206AC}">
      <dgm:prSet/>
      <dgm:spPr/>
      <dgm:t>
        <a:bodyPr/>
        <a:lstStyle/>
        <a:p>
          <a:r>
            <a:rPr lang="en-US" dirty="0" err="1"/>
            <a:t>Bước</a:t>
          </a:r>
          <a:r>
            <a:rPr lang="en-US" dirty="0"/>
            <a:t> 2: </a:t>
          </a:r>
          <a:r>
            <a:rPr lang="en-US" dirty="0" err="1"/>
            <a:t>Chờ</a:t>
          </a:r>
          <a:r>
            <a:rPr lang="en-US" dirty="0"/>
            <a:t> cờ </a:t>
          </a:r>
          <a:r>
            <a:rPr lang="en-US" dirty="0" err="1"/>
            <a:t>ngắt</a:t>
          </a:r>
          <a:r>
            <a:rPr lang="en-US" dirty="0"/>
            <a:t> SSPIF </a:t>
          </a:r>
          <a:r>
            <a:rPr lang="en-US" dirty="0" err="1"/>
            <a:t>được</a:t>
          </a:r>
          <a:r>
            <a:rPr lang="en-US" dirty="0"/>
            <a:t> </a:t>
          </a:r>
          <a:r>
            <a:rPr lang="en-US" dirty="0" err="1"/>
            <a:t>đặt</a:t>
          </a:r>
          <a:r>
            <a:rPr lang="en-US" dirty="0"/>
            <a:t> </a:t>
          </a:r>
          <a:r>
            <a:rPr lang="en-US" dirty="0" err="1"/>
            <a:t>sau</a:t>
          </a:r>
          <a:r>
            <a:rPr lang="en-US" dirty="0"/>
            <a:t> khi </a:t>
          </a:r>
          <a:r>
            <a:rPr lang="en-US" dirty="0" err="1"/>
            <a:t>nhận</a:t>
          </a:r>
          <a:r>
            <a:rPr lang="en-US" dirty="0"/>
            <a:t> </a:t>
          </a:r>
          <a:r>
            <a:rPr lang="en-US" dirty="0" err="1"/>
            <a:t>được</a:t>
          </a:r>
          <a:r>
            <a:rPr lang="en-US" dirty="0"/>
            <a:t> 1 byte </a:t>
          </a:r>
          <a:r>
            <a:rPr lang="en-US" dirty="0" err="1"/>
            <a:t>hoàn</a:t>
          </a:r>
          <a:r>
            <a:rPr lang="en-US" dirty="0"/>
            <a:t> </a:t>
          </a:r>
          <a:r>
            <a:rPr lang="en-US" dirty="0" err="1"/>
            <a:t>chỉnh</a:t>
          </a:r>
          <a:r>
            <a:rPr lang="en-US" dirty="0"/>
            <a:t>.</a:t>
          </a:r>
        </a:p>
      </dgm:t>
    </dgm:pt>
    <dgm:pt modelId="{1F1059EA-6E44-4458-B97D-D1DFDF82D55A}" type="parTrans" cxnId="{3C8D8853-3066-4A96-BEBE-35A61ABECAD4}">
      <dgm:prSet/>
      <dgm:spPr/>
      <dgm:t>
        <a:bodyPr/>
        <a:lstStyle/>
        <a:p>
          <a:endParaRPr lang="en-US"/>
        </a:p>
      </dgm:t>
    </dgm:pt>
    <dgm:pt modelId="{BB24D86E-8FDB-4821-BB7A-B80AC007F85F}" type="sibTrans" cxnId="{3C8D8853-3066-4A96-BEBE-35A61ABECAD4}">
      <dgm:prSet/>
      <dgm:spPr/>
      <dgm:t>
        <a:bodyPr/>
        <a:lstStyle/>
        <a:p>
          <a:endParaRPr lang="en-US"/>
        </a:p>
      </dgm:t>
    </dgm:pt>
    <dgm:pt modelId="{8262F733-0AE5-4676-B5A1-D7EE0CFFE689}">
      <dgm:prSet/>
      <dgm:spPr/>
      <dgm:t>
        <a:bodyPr/>
        <a:lstStyle/>
        <a:p>
          <a:r>
            <a:rPr lang="en-US" dirty="0" err="1"/>
            <a:t>Bước</a:t>
          </a:r>
          <a:r>
            <a:rPr lang="en-US" dirty="0"/>
            <a:t> 3: </a:t>
          </a:r>
          <a:r>
            <a:rPr lang="en-US" dirty="0" err="1"/>
            <a:t>Đọc</a:t>
          </a:r>
          <a:r>
            <a:rPr lang="en-US" dirty="0"/>
            <a:t> dữ liệu từ </a:t>
          </a:r>
          <a:r>
            <a:rPr lang="en-US" dirty="0" err="1"/>
            <a:t>thanh</a:t>
          </a:r>
          <a:r>
            <a:rPr lang="en-US" dirty="0"/>
            <a:t> </a:t>
          </a:r>
          <a:r>
            <a:rPr lang="en-US" dirty="0" err="1"/>
            <a:t>ghi</a:t>
          </a:r>
          <a:r>
            <a:rPr lang="en-US" dirty="0"/>
            <a:t> SSPBUF và </a:t>
          </a:r>
          <a:r>
            <a:rPr lang="en-US" dirty="0" err="1"/>
            <a:t>trả</a:t>
          </a:r>
          <a:r>
            <a:rPr lang="en-US" dirty="0"/>
            <a:t> về SSPBUF.</a:t>
          </a:r>
        </a:p>
      </dgm:t>
    </dgm:pt>
    <dgm:pt modelId="{15FD5010-60EE-471E-A263-A7915D148DBF}" type="parTrans" cxnId="{253321AC-DFFE-4A07-9C30-80FAC3C8B56F}">
      <dgm:prSet/>
      <dgm:spPr/>
      <dgm:t>
        <a:bodyPr/>
        <a:lstStyle/>
        <a:p>
          <a:endParaRPr lang="en-US"/>
        </a:p>
      </dgm:t>
    </dgm:pt>
    <dgm:pt modelId="{45A88AD7-AB16-4A72-8BC8-91CA9B8B2A84}" type="sibTrans" cxnId="{253321AC-DFFE-4A07-9C30-80FAC3C8B56F}">
      <dgm:prSet/>
      <dgm:spPr/>
      <dgm:t>
        <a:bodyPr/>
        <a:lstStyle/>
        <a:p>
          <a:endParaRPr lang="en-US"/>
        </a:p>
      </dgm:t>
    </dgm:pt>
    <dgm:pt modelId="{AC38FCD3-9F96-4318-B6BA-019A3018A22D}" type="pres">
      <dgm:prSet presAssocID="{8B53865E-9F45-4E64-80DD-471C72F36583}" presName="Name0" presStyleCnt="0">
        <dgm:presLayoutVars>
          <dgm:dir/>
          <dgm:resizeHandles val="exact"/>
        </dgm:presLayoutVars>
      </dgm:prSet>
      <dgm:spPr/>
    </dgm:pt>
    <dgm:pt modelId="{1F9D8CA1-0258-43C4-9BED-ECEB01EC929D}" type="pres">
      <dgm:prSet presAssocID="{540CA4E1-378F-477B-A884-2E1B72CD380B}" presName="node" presStyleLbl="node1" presStyleIdx="0" presStyleCnt="3">
        <dgm:presLayoutVars>
          <dgm:bulletEnabled val="1"/>
        </dgm:presLayoutVars>
      </dgm:prSet>
      <dgm:spPr/>
    </dgm:pt>
    <dgm:pt modelId="{883E6B85-3F0E-4822-AED6-D3A1F75DD62F}" type="pres">
      <dgm:prSet presAssocID="{48666986-9F61-4025-8B5C-F13598C90DA1}" presName="sibTrans" presStyleLbl="sibTrans1D1" presStyleIdx="0" presStyleCnt="2"/>
      <dgm:spPr/>
    </dgm:pt>
    <dgm:pt modelId="{A3630F8F-3EC9-4C02-9188-4F68FCAD986E}" type="pres">
      <dgm:prSet presAssocID="{48666986-9F61-4025-8B5C-F13598C90DA1}" presName="connectorText" presStyleLbl="sibTrans1D1" presStyleIdx="0" presStyleCnt="2"/>
      <dgm:spPr/>
    </dgm:pt>
    <dgm:pt modelId="{E5C82F06-BEA7-4985-9207-6E04980F2702}" type="pres">
      <dgm:prSet presAssocID="{A7ECC607-43E8-4687-9867-0BB14B2206AC}" presName="node" presStyleLbl="node1" presStyleIdx="1" presStyleCnt="3">
        <dgm:presLayoutVars>
          <dgm:bulletEnabled val="1"/>
        </dgm:presLayoutVars>
      </dgm:prSet>
      <dgm:spPr/>
    </dgm:pt>
    <dgm:pt modelId="{39B3220D-10C6-4909-9A81-0F02A0A4FE1C}" type="pres">
      <dgm:prSet presAssocID="{BB24D86E-8FDB-4821-BB7A-B80AC007F85F}" presName="sibTrans" presStyleLbl="sibTrans1D1" presStyleIdx="1" presStyleCnt="2"/>
      <dgm:spPr/>
    </dgm:pt>
    <dgm:pt modelId="{4AC41406-500B-4EAA-B0F1-A598B135D603}" type="pres">
      <dgm:prSet presAssocID="{BB24D86E-8FDB-4821-BB7A-B80AC007F85F}" presName="connectorText" presStyleLbl="sibTrans1D1" presStyleIdx="1" presStyleCnt="2"/>
      <dgm:spPr/>
    </dgm:pt>
    <dgm:pt modelId="{FABBB39D-488E-4970-9DBC-9E346F6BD42A}" type="pres">
      <dgm:prSet presAssocID="{8262F733-0AE5-4676-B5A1-D7EE0CFFE689}" presName="node" presStyleLbl="node1" presStyleIdx="2" presStyleCnt="3">
        <dgm:presLayoutVars>
          <dgm:bulletEnabled val="1"/>
        </dgm:presLayoutVars>
      </dgm:prSet>
      <dgm:spPr/>
    </dgm:pt>
  </dgm:ptLst>
  <dgm:cxnLst>
    <dgm:cxn modelId="{F5D8B402-BE9A-4605-9855-BA5C4DF9207B}" type="presOf" srcId="{BB24D86E-8FDB-4821-BB7A-B80AC007F85F}" destId="{39B3220D-10C6-4909-9A81-0F02A0A4FE1C}" srcOrd="0" destOrd="0" presId="urn:microsoft.com/office/officeart/2005/8/layout/bProcess3"/>
    <dgm:cxn modelId="{01D19407-1887-4170-AEA3-D9326D1C1F08}" type="presOf" srcId="{BB24D86E-8FDB-4821-BB7A-B80AC007F85F}" destId="{4AC41406-500B-4EAA-B0F1-A598B135D603}" srcOrd="1" destOrd="0" presId="urn:microsoft.com/office/officeart/2005/8/layout/bProcess3"/>
    <dgm:cxn modelId="{5A557308-FF15-4681-A734-9D207192BA97}" type="presOf" srcId="{8B53865E-9F45-4E64-80DD-471C72F36583}" destId="{AC38FCD3-9F96-4318-B6BA-019A3018A22D}" srcOrd="0" destOrd="0" presId="urn:microsoft.com/office/officeart/2005/8/layout/bProcess3"/>
    <dgm:cxn modelId="{23FB4F49-A753-4725-A34D-FA32687115FF}" srcId="{8B53865E-9F45-4E64-80DD-471C72F36583}" destId="{540CA4E1-378F-477B-A884-2E1B72CD380B}" srcOrd="0" destOrd="0" parTransId="{28B233A7-D55C-460A-A431-E18F606DCEA4}" sibTransId="{48666986-9F61-4025-8B5C-F13598C90DA1}"/>
    <dgm:cxn modelId="{508B7950-ACB2-4450-9F2F-C2BF41F572C8}" type="presOf" srcId="{48666986-9F61-4025-8B5C-F13598C90DA1}" destId="{883E6B85-3F0E-4822-AED6-D3A1F75DD62F}" srcOrd="0" destOrd="0" presId="urn:microsoft.com/office/officeart/2005/8/layout/bProcess3"/>
    <dgm:cxn modelId="{F76BAE52-2161-4F6B-B322-E3FD32E57A24}" type="presOf" srcId="{540CA4E1-378F-477B-A884-2E1B72CD380B}" destId="{1F9D8CA1-0258-43C4-9BED-ECEB01EC929D}" srcOrd="0" destOrd="0" presId="urn:microsoft.com/office/officeart/2005/8/layout/bProcess3"/>
    <dgm:cxn modelId="{3C8D8853-3066-4A96-BEBE-35A61ABECAD4}" srcId="{8B53865E-9F45-4E64-80DD-471C72F36583}" destId="{A7ECC607-43E8-4687-9867-0BB14B2206AC}" srcOrd="1" destOrd="0" parTransId="{1F1059EA-6E44-4458-B97D-D1DFDF82D55A}" sibTransId="{BB24D86E-8FDB-4821-BB7A-B80AC007F85F}"/>
    <dgm:cxn modelId="{7D3BFE79-56A8-42A9-91CD-6642D88D074F}" type="presOf" srcId="{A7ECC607-43E8-4687-9867-0BB14B2206AC}" destId="{E5C82F06-BEA7-4985-9207-6E04980F2702}" srcOrd="0" destOrd="0" presId="urn:microsoft.com/office/officeart/2005/8/layout/bProcess3"/>
    <dgm:cxn modelId="{5F2FF88E-AF8F-4DAE-9D55-F35AD4032085}" type="presOf" srcId="{48666986-9F61-4025-8B5C-F13598C90DA1}" destId="{A3630F8F-3EC9-4C02-9188-4F68FCAD986E}" srcOrd="1" destOrd="0" presId="urn:microsoft.com/office/officeart/2005/8/layout/bProcess3"/>
    <dgm:cxn modelId="{D4AEC594-4A5B-49DC-AC49-CFCCC4EDDB97}" type="presOf" srcId="{8262F733-0AE5-4676-B5A1-D7EE0CFFE689}" destId="{FABBB39D-488E-4970-9DBC-9E346F6BD42A}" srcOrd="0" destOrd="0" presId="urn:microsoft.com/office/officeart/2005/8/layout/bProcess3"/>
    <dgm:cxn modelId="{253321AC-DFFE-4A07-9C30-80FAC3C8B56F}" srcId="{8B53865E-9F45-4E64-80DD-471C72F36583}" destId="{8262F733-0AE5-4676-B5A1-D7EE0CFFE689}" srcOrd="2" destOrd="0" parTransId="{15FD5010-60EE-471E-A263-A7915D148DBF}" sibTransId="{45A88AD7-AB16-4A72-8BC8-91CA9B8B2A84}"/>
    <dgm:cxn modelId="{8F331CDF-4530-4521-87AA-6CA5485EEF73}" type="presParOf" srcId="{AC38FCD3-9F96-4318-B6BA-019A3018A22D}" destId="{1F9D8CA1-0258-43C4-9BED-ECEB01EC929D}" srcOrd="0" destOrd="0" presId="urn:microsoft.com/office/officeart/2005/8/layout/bProcess3"/>
    <dgm:cxn modelId="{4C59A28E-61D2-487D-B9E4-5340A507A51F}" type="presParOf" srcId="{AC38FCD3-9F96-4318-B6BA-019A3018A22D}" destId="{883E6B85-3F0E-4822-AED6-D3A1F75DD62F}" srcOrd="1" destOrd="0" presId="urn:microsoft.com/office/officeart/2005/8/layout/bProcess3"/>
    <dgm:cxn modelId="{7573DC6E-8C08-4599-8212-6B009C3E044D}" type="presParOf" srcId="{883E6B85-3F0E-4822-AED6-D3A1F75DD62F}" destId="{A3630F8F-3EC9-4C02-9188-4F68FCAD986E}" srcOrd="0" destOrd="0" presId="urn:microsoft.com/office/officeart/2005/8/layout/bProcess3"/>
    <dgm:cxn modelId="{B441DB0C-35E0-4C7E-B277-572F4B00DD60}" type="presParOf" srcId="{AC38FCD3-9F96-4318-B6BA-019A3018A22D}" destId="{E5C82F06-BEA7-4985-9207-6E04980F2702}" srcOrd="2" destOrd="0" presId="urn:microsoft.com/office/officeart/2005/8/layout/bProcess3"/>
    <dgm:cxn modelId="{7377B1DF-9011-4A23-B446-07AF723DAE22}" type="presParOf" srcId="{AC38FCD3-9F96-4318-B6BA-019A3018A22D}" destId="{39B3220D-10C6-4909-9A81-0F02A0A4FE1C}" srcOrd="3" destOrd="0" presId="urn:microsoft.com/office/officeart/2005/8/layout/bProcess3"/>
    <dgm:cxn modelId="{8A9A19C6-C501-495E-AD37-F59D6C56CEA5}" type="presParOf" srcId="{39B3220D-10C6-4909-9A81-0F02A0A4FE1C}" destId="{4AC41406-500B-4EAA-B0F1-A598B135D603}" srcOrd="0" destOrd="0" presId="urn:microsoft.com/office/officeart/2005/8/layout/bProcess3"/>
    <dgm:cxn modelId="{B619378C-1DD5-491E-9ADF-EDC8992AC44A}" type="presParOf" srcId="{AC38FCD3-9F96-4318-B6BA-019A3018A22D}" destId="{FABBB39D-488E-4970-9DBC-9E346F6BD42A}"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E8EC7-7218-417B-85E9-C730962C7530}">
      <dsp:nvSpPr>
        <dsp:cNvPr id="0" name=""/>
        <dsp:cNvSpPr/>
      </dsp:nvSpPr>
      <dsp:spPr>
        <a:xfrm>
          <a:off x="2697927" y="1326527"/>
          <a:ext cx="588692" cy="91440"/>
        </a:xfrm>
        <a:custGeom>
          <a:avLst/>
          <a:gdLst/>
          <a:ahLst/>
          <a:cxnLst/>
          <a:rect l="0" t="0" r="0" b="0"/>
          <a:pathLst>
            <a:path>
              <a:moveTo>
                <a:pt x="0" y="45720"/>
              </a:moveTo>
              <a:lnTo>
                <a:pt x="58869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6790" y="1369151"/>
        <a:ext cx="30964" cy="6192"/>
      </dsp:txXfrm>
    </dsp:sp>
    <dsp:sp modelId="{B33C6BC2-9DDE-4E79-9EF8-606B14D9A9FD}">
      <dsp:nvSpPr>
        <dsp:cNvPr id="0" name=""/>
        <dsp:cNvSpPr/>
      </dsp:nvSpPr>
      <dsp:spPr>
        <a:xfrm>
          <a:off x="7152" y="564475"/>
          <a:ext cx="2692574" cy="161554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err="1"/>
            <a:t>Bước</a:t>
          </a:r>
          <a:r>
            <a:rPr lang="en-US" sz="1900" kern="1200" dirty="0"/>
            <a:t> 1: Sao </a:t>
          </a:r>
          <a:r>
            <a:rPr lang="en-US" sz="1900" kern="1200" dirty="0" err="1"/>
            <a:t>chép</a:t>
          </a:r>
          <a:r>
            <a:rPr lang="en-US" sz="1900" kern="1200" dirty="0"/>
            <a:t> dữ liệu vào </a:t>
          </a:r>
          <a:r>
            <a:rPr lang="en-US" sz="1900" kern="1200" dirty="0" err="1"/>
            <a:t>thanh</a:t>
          </a:r>
          <a:r>
            <a:rPr lang="en-US" sz="1900" kern="1200" dirty="0"/>
            <a:t> </a:t>
          </a:r>
          <a:r>
            <a:rPr lang="en-US" sz="1900" kern="1200" dirty="0" err="1"/>
            <a:t>ghi</a:t>
          </a:r>
          <a:r>
            <a:rPr lang="en-US" sz="1900" kern="1200" dirty="0"/>
            <a:t> SSPBUF.</a:t>
          </a:r>
        </a:p>
      </dsp:txBody>
      <dsp:txXfrm>
        <a:off x="7152" y="564475"/>
        <a:ext cx="2692574" cy="1615544"/>
      </dsp:txXfrm>
    </dsp:sp>
    <dsp:sp modelId="{DAD05398-0EE0-46F5-9D11-1B45076CC7E3}">
      <dsp:nvSpPr>
        <dsp:cNvPr id="0" name=""/>
        <dsp:cNvSpPr/>
      </dsp:nvSpPr>
      <dsp:spPr>
        <a:xfrm>
          <a:off x="6009793" y="1326527"/>
          <a:ext cx="588692" cy="91440"/>
        </a:xfrm>
        <a:custGeom>
          <a:avLst/>
          <a:gdLst/>
          <a:ahLst/>
          <a:cxnLst/>
          <a:rect l="0" t="0" r="0" b="0"/>
          <a:pathLst>
            <a:path>
              <a:moveTo>
                <a:pt x="0" y="45720"/>
              </a:moveTo>
              <a:lnTo>
                <a:pt x="58869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8657" y="1369151"/>
        <a:ext cx="30964" cy="6192"/>
      </dsp:txXfrm>
    </dsp:sp>
    <dsp:sp modelId="{5CC1FF99-AA1C-4BA7-B75E-A5B88A6F963C}">
      <dsp:nvSpPr>
        <dsp:cNvPr id="0" name=""/>
        <dsp:cNvSpPr/>
      </dsp:nvSpPr>
      <dsp:spPr>
        <a:xfrm>
          <a:off x="3319019" y="564475"/>
          <a:ext cx="2692574" cy="161554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err="1"/>
            <a:t>Bước</a:t>
          </a:r>
          <a:r>
            <a:rPr lang="en-US" sz="1900" kern="1200" dirty="0"/>
            <a:t> 2: </a:t>
          </a:r>
          <a:r>
            <a:rPr lang="en-US" sz="1900" kern="1200" dirty="0" err="1"/>
            <a:t>Chờ</a:t>
          </a:r>
          <a:r>
            <a:rPr lang="en-US" sz="1900" kern="1200" dirty="0"/>
            <a:t> cờ </a:t>
          </a:r>
          <a:r>
            <a:rPr lang="en-US" sz="1900" kern="1200" dirty="0" err="1"/>
            <a:t>ngắt</a:t>
          </a:r>
          <a:r>
            <a:rPr lang="en-US" sz="1900" kern="1200" dirty="0"/>
            <a:t> SSPIF </a:t>
          </a:r>
          <a:r>
            <a:rPr lang="en-US" sz="1900" kern="1200" dirty="0" err="1"/>
            <a:t>được</a:t>
          </a:r>
          <a:r>
            <a:rPr lang="en-US" sz="1900" kern="1200" dirty="0"/>
            <a:t> </a:t>
          </a:r>
          <a:r>
            <a:rPr lang="en-US" sz="1900" kern="1200" dirty="0" err="1"/>
            <a:t>đặt</a:t>
          </a:r>
          <a:r>
            <a:rPr lang="en-US" sz="1900" kern="1200" dirty="0"/>
            <a:t> </a:t>
          </a:r>
          <a:r>
            <a:rPr lang="en-US" sz="1900" kern="1200" dirty="0" err="1"/>
            <a:t>sau</a:t>
          </a:r>
          <a:r>
            <a:rPr lang="en-US" sz="1900" kern="1200" dirty="0"/>
            <a:t> khi </a:t>
          </a:r>
          <a:r>
            <a:rPr lang="en-US" sz="1900" kern="1200" dirty="0" err="1"/>
            <a:t>truyền</a:t>
          </a:r>
          <a:r>
            <a:rPr lang="en-US" sz="1900" kern="1200" dirty="0"/>
            <a:t> xong 1 byte.</a:t>
          </a:r>
        </a:p>
      </dsp:txBody>
      <dsp:txXfrm>
        <a:off x="3319019" y="564475"/>
        <a:ext cx="2692574" cy="1615544"/>
      </dsp:txXfrm>
    </dsp:sp>
    <dsp:sp modelId="{DF215DA0-D990-4233-A963-BBAC51069131}">
      <dsp:nvSpPr>
        <dsp:cNvPr id="0" name=""/>
        <dsp:cNvSpPr/>
      </dsp:nvSpPr>
      <dsp:spPr>
        <a:xfrm>
          <a:off x="1353440" y="2178219"/>
          <a:ext cx="6623732" cy="588692"/>
        </a:xfrm>
        <a:custGeom>
          <a:avLst/>
          <a:gdLst/>
          <a:ahLst/>
          <a:cxnLst/>
          <a:rect l="0" t="0" r="0" b="0"/>
          <a:pathLst>
            <a:path>
              <a:moveTo>
                <a:pt x="6623732" y="0"/>
              </a:moveTo>
              <a:lnTo>
                <a:pt x="6623732" y="311446"/>
              </a:lnTo>
              <a:lnTo>
                <a:pt x="0" y="311446"/>
              </a:lnTo>
              <a:lnTo>
                <a:pt x="0" y="588692"/>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8990" y="2469469"/>
        <a:ext cx="332631" cy="6192"/>
      </dsp:txXfrm>
    </dsp:sp>
    <dsp:sp modelId="{BB2D2EC7-588F-47F7-A930-5574CEE8CACB}">
      <dsp:nvSpPr>
        <dsp:cNvPr id="0" name=""/>
        <dsp:cNvSpPr/>
      </dsp:nvSpPr>
      <dsp:spPr>
        <a:xfrm>
          <a:off x="6630885" y="564475"/>
          <a:ext cx="2692574" cy="161554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err="1"/>
            <a:t>Bước</a:t>
          </a:r>
          <a:r>
            <a:rPr lang="en-US" sz="1900" kern="1200" dirty="0"/>
            <a:t> 3: </a:t>
          </a:r>
          <a:r>
            <a:rPr lang="en-US" sz="1900" kern="1200" dirty="0" err="1"/>
            <a:t>Xóa</a:t>
          </a:r>
          <a:r>
            <a:rPr lang="en-US" sz="1900" kern="1200" dirty="0"/>
            <a:t> SSPIF</a:t>
          </a:r>
        </a:p>
      </dsp:txBody>
      <dsp:txXfrm>
        <a:off x="6630885" y="564475"/>
        <a:ext cx="2692574" cy="1615544"/>
      </dsp:txXfrm>
    </dsp:sp>
    <dsp:sp modelId="{742B7F80-1732-4244-A76F-0225E9384885}">
      <dsp:nvSpPr>
        <dsp:cNvPr id="0" name=""/>
        <dsp:cNvSpPr/>
      </dsp:nvSpPr>
      <dsp:spPr>
        <a:xfrm>
          <a:off x="2697927" y="3561364"/>
          <a:ext cx="588692" cy="91440"/>
        </a:xfrm>
        <a:custGeom>
          <a:avLst/>
          <a:gdLst/>
          <a:ahLst/>
          <a:cxnLst/>
          <a:rect l="0" t="0" r="0" b="0"/>
          <a:pathLst>
            <a:path>
              <a:moveTo>
                <a:pt x="0" y="45720"/>
              </a:moveTo>
              <a:lnTo>
                <a:pt x="58869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6790" y="3603987"/>
        <a:ext cx="30964" cy="6192"/>
      </dsp:txXfrm>
    </dsp:sp>
    <dsp:sp modelId="{A461AF12-AC9E-409F-9036-9196A489BA95}">
      <dsp:nvSpPr>
        <dsp:cNvPr id="0" name=""/>
        <dsp:cNvSpPr/>
      </dsp:nvSpPr>
      <dsp:spPr>
        <a:xfrm>
          <a:off x="7152" y="2799312"/>
          <a:ext cx="2692574" cy="161554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err="1"/>
            <a:t>Bước</a:t>
          </a:r>
          <a:r>
            <a:rPr lang="en-US" sz="1900" kern="1200" dirty="0"/>
            <a:t> 4: </a:t>
          </a:r>
          <a:r>
            <a:rPr lang="en-US" sz="1900" kern="1200" dirty="0" err="1"/>
            <a:t>Đọc</a:t>
          </a:r>
          <a:r>
            <a:rPr lang="en-US" sz="1900" kern="1200" dirty="0"/>
            <a:t> </a:t>
          </a:r>
          <a:r>
            <a:rPr lang="en-US" sz="1900" kern="1200" dirty="0" err="1"/>
            <a:t>thanh</a:t>
          </a:r>
          <a:r>
            <a:rPr lang="en-US" sz="1900" kern="1200" dirty="0"/>
            <a:t> </a:t>
          </a:r>
          <a:r>
            <a:rPr lang="en-US" sz="1900" kern="1200" dirty="0" err="1"/>
            <a:t>ghi</a:t>
          </a:r>
          <a:r>
            <a:rPr lang="en-US" sz="1900" kern="1200" dirty="0"/>
            <a:t> SSPBUF ngay </a:t>
          </a:r>
          <a:r>
            <a:rPr lang="en-US" sz="1900" kern="1200" dirty="0" err="1"/>
            <a:t>lập</a:t>
          </a:r>
          <a:r>
            <a:rPr lang="en-US" sz="1900" kern="1200" dirty="0"/>
            <a:t> </a:t>
          </a:r>
          <a:r>
            <a:rPr lang="en-US" sz="1900" kern="1200" dirty="0" err="1"/>
            <a:t>tức</a:t>
          </a:r>
          <a:r>
            <a:rPr lang="en-US" sz="1900" kern="1200" dirty="0"/>
            <a:t> </a:t>
          </a:r>
          <a:r>
            <a:rPr lang="en-US" sz="1900" kern="1200" dirty="0" err="1"/>
            <a:t>để</a:t>
          </a:r>
          <a:r>
            <a:rPr lang="en-US" sz="1900" kern="1200" dirty="0"/>
            <a:t> </a:t>
          </a:r>
          <a:r>
            <a:rPr lang="en-US" sz="1900" kern="1200" dirty="0" err="1"/>
            <a:t>xóa</a:t>
          </a:r>
          <a:r>
            <a:rPr lang="en-US" sz="1900" kern="1200" dirty="0"/>
            <a:t> dữ liệu.</a:t>
          </a:r>
        </a:p>
      </dsp:txBody>
      <dsp:txXfrm>
        <a:off x="7152" y="2799312"/>
        <a:ext cx="2692574" cy="1615544"/>
      </dsp:txXfrm>
    </dsp:sp>
    <dsp:sp modelId="{D46A8C8D-8672-4646-AEC8-7B08A431D0CE}">
      <dsp:nvSpPr>
        <dsp:cNvPr id="0" name=""/>
        <dsp:cNvSpPr/>
      </dsp:nvSpPr>
      <dsp:spPr>
        <a:xfrm>
          <a:off x="3319019" y="2799312"/>
          <a:ext cx="2692574" cy="161554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err="1"/>
            <a:t>Bước</a:t>
          </a:r>
          <a:r>
            <a:rPr lang="en-US" sz="1900" kern="1200" dirty="0"/>
            <a:t> 5:Trước khi </a:t>
          </a:r>
          <a:r>
            <a:rPr lang="en-US" sz="1900" kern="1200" dirty="0" err="1"/>
            <a:t>truyền</a:t>
          </a:r>
          <a:r>
            <a:rPr lang="en-US" sz="1900" kern="1200" dirty="0"/>
            <a:t> thì </a:t>
          </a:r>
          <a:r>
            <a:rPr lang="en-US" sz="1900" kern="1200" dirty="0" err="1"/>
            <a:t>đẩy</a:t>
          </a:r>
          <a:r>
            <a:rPr lang="en-US" sz="1900" kern="1200" dirty="0"/>
            <a:t> chân SS về </a:t>
          </a:r>
          <a:r>
            <a:rPr lang="en-US" sz="1900" kern="1200" dirty="0" err="1"/>
            <a:t>mức</a:t>
          </a:r>
          <a:r>
            <a:rPr lang="en-US" sz="1900" kern="1200" dirty="0"/>
            <a:t> 0 và </a:t>
          </a:r>
          <a:r>
            <a:rPr lang="en-US" sz="1900" kern="1200" dirty="0" err="1"/>
            <a:t>sau</a:t>
          </a:r>
          <a:r>
            <a:rPr lang="en-US" sz="1900" kern="1200" dirty="0"/>
            <a:t> khi </a:t>
          </a:r>
          <a:r>
            <a:rPr lang="en-US" sz="1900" kern="1200" dirty="0" err="1"/>
            <a:t>hoàn</a:t>
          </a:r>
          <a:r>
            <a:rPr lang="en-US" sz="1900" kern="1200" dirty="0"/>
            <a:t> </a:t>
          </a:r>
          <a:r>
            <a:rPr lang="en-US" sz="1900" kern="1200" dirty="0" err="1"/>
            <a:t>tất</a:t>
          </a:r>
          <a:r>
            <a:rPr lang="en-US" sz="1900" kern="1200" dirty="0"/>
            <a:t> thì đưa chân SS lên </a:t>
          </a:r>
          <a:r>
            <a:rPr lang="en-US" sz="1900" kern="1200" dirty="0" err="1"/>
            <a:t>mức</a:t>
          </a:r>
          <a:r>
            <a:rPr lang="en-US" sz="1900" kern="1200" dirty="0"/>
            <a:t> 1</a:t>
          </a:r>
        </a:p>
      </dsp:txBody>
      <dsp:txXfrm>
        <a:off x="3319019" y="2799312"/>
        <a:ext cx="2692574" cy="16155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E6B85-3F0E-4822-AED6-D3A1F75DD62F}">
      <dsp:nvSpPr>
        <dsp:cNvPr id="0" name=""/>
        <dsp:cNvSpPr/>
      </dsp:nvSpPr>
      <dsp:spPr>
        <a:xfrm>
          <a:off x="4327393" y="864192"/>
          <a:ext cx="665949" cy="91440"/>
        </a:xfrm>
        <a:custGeom>
          <a:avLst/>
          <a:gdLst/>
          <a:ahLst/>
          <a:cxnLst/>
          <a:rect l="0" t="0" r="0" b="0"/>
          <a:pathLst>
            <a:path>
              <a:moveTo>
                <a:pt x="0" y="45720"/>
              </a:moveTo>
              <a:lnTo>
                <a:pt x="665949"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42954" y="906429"/>
        <a:ext cx="34827" cy="6965"/>
      </dsp:txXfrm>
    </dsp:sp>
    <dsp:sp modelId="{1F9D8CA1-0258-43C4-9BED-ECEB01EC929D}">
      <dsp:nvSpPr>
        <dsp:cNvPr id="0" name=""/>
        <dsp:cNvSpPr/>
      </dsp:nvSpPr>
      <dsp:spPr>
        <a:xfrm>
          <a:off x="1300715" y="1368"/>
          <a:ext cx="3028477" cy="181708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err="1"/>
            <a:t>Bước</a:t>
          </a:r>
          <a:r>
            <a:rPr lang="en-US" sz="2500" kern="1200" dirty="0"/>
            <a:t> 1: Sao </a:t>
          </a:r>
          <a:r>
            <a:rPr lang="en-US" sz="2500" kern="1200" dirty="0" err="1"/>
            <a:t>chép</a:t>
          </a:r>
          <a:r>
            <a:rPr lang="en-US" sz="2500" kern="1200" dirty="0"/>
            <a:t> dữ liệu cần </a:t>
          </a:r>
          <a:r>
            <a:rPr lang="en-US" sz="2500" kern="1200" dirty="0" err="1"/>
            <a:t>truyền</a:t>
          </a:r>
          <a:r>
            <a:rPr lang="en-US" sz="2500" kern="1200" dirty="0"/>
            <a:t> vào </a:t>
          </a:r>
          <a:r>
            <a:rPr lang="en-US" sz="2500" kern="1200" dirty="0" err="1"/>
            <a:t>thanh</a:t>
          </a:r>
          <a:r>
            <a:rPr lang="en-US" sz="2500" kern="1200" dirty="0"/>
            <a:t> </a:t>
          </a:r>
          <a:r>
            <a:rPr lang="en-US" sz="2500" kern="1200" dirty="0" err="1"/>
            <a:t>ghi</a:t>
          </a:r>
          <a:r>
            <a:rPr lang="en-US" sz="2500" kern="1200" dirty="0"/>
            <a:t> SSPBUF</a:t>
          </a:r>
        </a:p>
      </dsp:txBody>
      <dsp:txXfrm>
        <a:off x="1300715" y="1368"/>
        <a:ext cx="3028477" cy="1817086"/>
      </dsp:txXfrm>
    </dsp:sp>
    <dsp:sp modelId="{39B3220D-10C6-4909-9A81-0F02A0A4FE1C}">
      <dsp:nvSpPr>
        <dsp:cNvPr id="0" name=""/>
        <dsp:cNvSpPr/>
      </dsp:nvSpPr>
      <dsp:spPr>
        <a:xfrm>
          <a:off x="2814954" y="1816655"/>
          <a:ext cx="3725027" cy="665949"/>
        </a:xfrm>
        <a:custGeom>
          <a:avLst/>
          <a:gdLst/>
          <a:ahLst/>
          <a:cxnLst/>
          <a:rect l="0" t="0" r="0" b="0"/>
          <a:pathLst>
            <a:path>
              <a:moveTo>
                <a:pt x="3725027" y="0"/>
              </a:moveTo>
              <a:lnTo>
                <a:pt x="3725027" y="350074"/>
              </a:lnTo>
              <a:lnTo>
                <a:pt x="0" y="350074"/>
              </a:lnTo>
              <a:lnTo>
                <a:pt x="0" y="665949"/>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2728" y="2146147"/>
        <a:ext cx="189479" cy="6965"/>
      </dsp:txXfrm>
    </dsp:sp>
    <dsp:sp modelId="{E5C82F06-BEA7-4985-9207-6E04980F2702}">
      <dsp:nvSpPr>
        <dsp:cNvPr id="0" name=""/>
        <dsp:cNvSpPr/>
      </dsp:nvSpPr>
      <dsp:spPr>
        <a:xfrm>
          <a:off x="5025742" y="1368"/>
          <a:ext cx="3028477" cy="181708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err="1"/>
            <a:t>Bước</a:t>
          </a:r>
          <a:r>
            <a:rPr lang="en-US" sz="2500" kern="1200" dirty="0"/>
            <a:t> 2: </a:t>
          </a:r>
          <a:r>
            <a:rPr lang="en-US" sz="2500" kern="1200" dirty="0" err="1"/>
            <a:t>Chờ</a:t>
          </a:r>
          <a:r>
            <a:rPr lang="en-US" sz="2500" kern="1200" dirty="0"/>
            <a:t> cờ </a:t>
          </a:r>
          <a:r>
            <a:rPr lang="en-US" sz="2500" kern="1200" dirty="0" err="1"/>
            <a:t>ngắt</a:t>
          </a:r>
          <a:r>
            <a:rPr lang="en-US" sz="2500" kern="1200" dirty="0"/>
            <a:t> SSPIF </a:t>
          </a:r>
          <a:r>
            <a:rPr lang="en-US" sz="2500" kern="1200" dirty="0" err="1"/>
            <a:t>được</a:t>
          </a:r>
          <a:r>
            <a:rPr lang="en-US" sz="2500" kern="1200" dirty="0"/>
            <a:t> </a:t>
          </a:r>
          <a:r>
            <a:rPr lang="en-US" sz="2500" kern="1200" dirty="0" err="1"/>
            <a:t>đặt</a:t>
          </a:r>
          <a:r>
            <a:rPr lang="en-US" sz="2500" kern="1200" dirty="0"/>
            <a:t> </a:t>
          </a:r>
          <a:r>
            <a:rPr lang="en-US" sz="2500" kern="1200" dirty="0" err="1"/>
            <a:t>sau</a:t>
          </a:r>
          <a:r>
            <a:rPr lang="en-US" sz="2500" kern="1200" dirty="0"/>
            <a:t> khi </a:t>
          </a:r>
          <a:r>
            <a:rPr lang="en-US" sz="2500" kern="1200" dirty="0" err="1"/>
            <a:t>nhận</a:t>
          </a:r>
          <a:r>
            <a:rPr lang="en-US" sz="2500" kern="1200" dirty="0"/>
            <a:t> </a:t>
          </a:r>
          <a:r>
            <a:rPr lang="en-US" sz="2500" kern="1200" dirty="0" err="1"/>
            <a:t>được</a:t>
          </a:r>
          <a:r>
            <a:rPr lang="en-US" sz="2500" kern="1200" dirty="0"/>
            <a:t> 1 byte </a:t>
          </a:r>
          <a:r>
            <a:rPr lang="en-US" sz="2500" kern="1200" dirty="0" err="1"/>
            <a:t>hoàn</a:t>
          </a:r>
          <a:r>
            <a:rPr lang="en-US" sz="2500" kern="1200" dirty="0"/>
            <a:t> </a:t>
          </a:r>
          <a:r>
            <a:rPr lang="en-US" sz="2500" kern="1200" dirty="0" err="1"/>
            <a:t>chỉnh</a:t>
          </a:r>
          <a:r>
            <a:rPr lang="en-US" sz="2500" kern="1200" dirty="0"/>
            <a:t>.</a:t>
          </a:r>
        </a:p>
      </dsp:txBody>
      <dsp:txXfrm>
        <a:off x="5025742" y="1368"/>
        <a:ext cx="3028477" cy="1817086"/>
      </dsp:txXfrm>
    </dsp:sp>
    <dsp:sp modelId="{FABBB39D-488E-4970-9DBC-9E346F6BD42A}">
      <dsp:nvSpPr>
        <dsp:cNvPr id="0" name=""/>
        <dsp:cNvSpPr/>
      </dsp:nvSpPr>
      <dsp:spPr>
        <a:xfrm>
          <a:off x="1300715" y="2515005"/>
          <a:ext cx="3028477" cy="181708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err="1"/>
            <a:t>Bước</a:t>
          </a:r>
          <a:r>
            <a:rPr lang="en-US" sz="2500" kern="1200" dirty="0"/>
            <a:t> 3: </a:t>
          </a:r>
          <a:r>
            <a:rPr lang="en-US" sz="2500" kern="1200" dirty="0" err="1"/>
            <a:t>Đọc</a:t>
          </a:r>
          <a:r>
            <a:rPr lang="en-US" sz="2500" kern="1200" dirty="0"/>
            <a:t> dữ liệu từ </a:t>
          </a:r>
          <a:r>
            <a:rPr lang="en-US" sz="2500" kern="1200" dirty="0" err="1"/>
            <a:t>thanh</a:t>
          </a:r>
          <a:r>
            <a:rPr lang="en-US" sz="2500" kern="1200" dirty="0"/>
            <a:t> </a:t>
          </a:r>
          <a:r>
            <a:rPr lang="en-US" sz="2500" kern="1200" dirty="0" err="1"/>
            <a:t>ghi</a:t>
          </a:r>
          <a:r>
            <a:rPr lang="en-US" sz="2500" kern="1200" dirty="0"/>
            <a:t> SSPBUF và </a:t>
          </a:r>
          <a:r>
            <a:rPr lang="en-US" sz="2500" kern="1200" dirty="0" err="1"/>
            <a:t>trả</a:t>
          </a:r>
          <a:r>
            <a:rPr lang="en-US" sz="2500" kern="1200" dirty="0"/>
            <a:t> về SSPBUF.</a:t>
          </a:r>
        </a:p>
      </dsp:txBody>
      <dsp:txXfrm>
        <a:off x="1300715" y="2515005"/>
        <a:ext cx="3028477" cy="181708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6DF3A-8458-41AA-8DDB-B5177999090D}" type="datetimeFigureOut">
              <a:rPr lang="en-US" smtClean="0"/>
              <a:t>5/10/2021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51C5E-0ECF-4B64-A78A-4EC2A0D792C7}" type="slidenum">
              <a:rPr lang="en-US" smtClean="0"/>
              <a:t>‹#›</a:t>
            </a:fld>
            <a:endParaRPr lang="en-US"/>
          </a:p>
        </p:txBody>
      </p:sp>
    </p:spTree>
    <p:extLst>
      <p:ext uri="{BB962C8B-B14F-4D97-AF65-F5344CB8AC3E}">
        <p14:creationId xmlns:p14="http://schemas.microsoft.com/office/powerpoint/2010/main" val="294755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này </a:t>
            </a:r>
            <a:r>
              <a:rPr lang="en-US" dirty="0" err="1"/>
              <a:t>giới</a:t>
            </a:r>
            <a:r>
              <a:rPr lang="en-US" dirty="0"/>
              <a:t> </a:t>
            </a:r>
            <a:r>
              <a:rPr lang="en-US" dirty="0" err="1"/>
              <a:t>thiệu</a:t>
            </a:r>
            <a:r>
              <a:rPr lang="en-US" dirty="0"/>
              <a:t> </a:t>
            </a:r>
          </a:p>
        </p:txBody>
      </p:sp>
      <p:sp>
        <p:nvSpPr>
          <p:cNvPr id="4" name="Slide Number Placeholder 3"/>
          <p:cNvSpPr>
            <a:spLocks noGrp="1"/>
          </p:cNvSpPr>
          <p:nvPr>
            <p:ph type="sldNum" sz="quarter" idx="5"/>
          </p:nvPr>
        </p:nvSpPr>
        <p:spPr/>
        <p:txBody>
          <a:bodyPr/>
          <a:lstStyle/>
          <a:p>
            <a:fld id="{F9D51C5E-0ECF-4B64-A78A-4EC2A0D792C7}" type="slidenum">
              <a:rPr lang="en-US" smtClean="0"/>
              <a:t>1</a:t>
            </a:fld>
            <a:endParaRPr lang="en-US"/>
          </a:p>
        </p:txBody>
      </p:sp>
    </p:spTree>
    <p:extLst>
      <p:ext uri="{BB962C8B-B14F-4D97-AF65-F5344CB8AC3E}">
        <p14:creationId xmlns:p14="http://schemas.microsoft.com/office/powerpoint/2010/main" val="20700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Nunito"/>
              </a:rPr>
              <a:t>Giao tiếp SPI cần ít nhất 4 </a:t>
            </a:r>
            <a:r>
              <a:rPr lang="en-US" b="0" i="0" dirty="0" err="1">
                <a:solidFill>
                  <a:srgbClr val="212529"/>
                </a:solidFill>
                <a:effectLst/>
                <a:latin typeface="Nunito"/>
              </a:rPr>
              <a:t>dây</a:t>
            </a:r>
            <a:r>
              <a:rPr lang="en-US" b="0" i="0" dirty="0">
                <a:solidFill>
                  <a:srgbClr val="212529"/>
                </a:solidFill>
                <a:effectLst/>
                <a:latin typeface="Nunito"/>
              </a:rPr>
              <a:t> </a:t>
            </a:r>
            <a:r>
              <a:rPr lang="en-US" b="0" i="0" dirty="0" err="1">
                <a:solidFill>
                  <a:srgbClr val="212529"/>
                </a:solidFill>
                <a:effectLst/>
                <a:latin typeface="Nunito"/>
              </a:rPr>
              <a:t>để</a:t>
            </a:r>
            <a:r>
              <a:rPr lang="en-US" b="0" i="0" dirty="0">
                <a:solidFill>
                  <a:srgbClr val="212529"/>
                </a:solidFill>
                <a:effectLst/>
                <a:latin typeface="Nunito"/>
              </a:rPr>
              <a:t> thực hiện:</a:t>
            </a:r>
          </a:p>
          <a:p>
            <a:pPr lvl="1">
              <a:buFont typeface="Arial" panose="020B0604020202020204" pitchFamily="34" charset="0"/>
              <a:buChar char="•"/>
            </a:pPr>
            <a:r>
              <a:rPr lang="vi-VN" b="0" i="0" dirty="0">
                <a:solidFill>
                  <a:srgbClr val="212529"/>
                </a:solidFill>
                <a:effectLst/>
                <a:latin typeface="Nunito"/>
              </a:rPr>
              <a:t>SCK (Serial Clock): đưa xung clock từ master đến slaves</a:t>
            </a:r>
          </a:p>
          <a:p>
            <a:pPr lvl="1">
              <a:buFont typeface="Arial" panose="020B0604020202020204" pitchFamily="34" charset="0"/>
              <a:buChar char="•"/>
            </a:pPr>
            <a:r>
              <a:rPr lang="vi-VN" b="0" i="0" dirty="0">
                <a:solidFill>
                  <a:srgbClr val="212529"/>
                </a:solidFill>
                <a:effectLst/>
                <a:latin typeface="Nunito"/>
              </a:rPr>
              <a:t>SS (Slave Select): chọn slave để kết nối</a:t>
            </a:r>
          </a:p>
          <a:p>
            <a:pPr lvl="1">
              <a:buFont typeface="Arial" panose="020B0604020202020204" pitchFamily="34" charset="0"/>
              <a:buChar char="•"/>
            </a:pPr>
            <a:r>
              <a:rPr lang="vi-VN" b="0" i="0" dirty="0">
                <a:solidFill>
                  <a:srgbClr val="212529"/>
                </a:solidFill>
                <a:effectLst/>
                <a:latin typeface="Nunito"/>
              </a:rPr>
              <a:t>MISO (Master In Slave Out): gửi dữ liệu từ slave đến master</a:t>
            </a:r>
          </a:p>
          <a:p>
            <a:pPr lvl="1">
              <a:buFont typeface="Arial" panose="020B0604020202020204" pitchFamily="34" charset="0"/>
              <a:buChar char="•"/>
            </a:pPr>
            <a:r>
              <a:rPr lang="vi-VN" b="0" i="0" dirty="0">
                <a:solidFill>
                  <a:srgbClr val="212529"/>
                </a:solidFill>
                <a:effectLst/>
                <a:latin typeface="Nunito"/>
              </a:rPr>
              <a:t>MOSI (Master Out Slave In): gửi dữ liệu từ master đến slave</a:t>
            </a:r>
          </a:p>
          <a:p>
            <a:endParaRPr lang="en-US" dirty="0"/>
          </a:p>
        </p:txBody>
      </p:sp>
      <p:sp>
        <p:nvSpPr>
          <p:cNvPr id="4" name="Slide Number Placeholder 3"/>
          <p:cNvSpPr>
            <a:spLocks noGrp="1"/>
          </p:cNvSpPr>
          <p:nvPr>
            <p:ph type="sldNum" sz="quarter" idx="5"/>
          </p:nvPr>
        </p:nvSpPr>
        <p:spPr/>
        <p:txBody>
          <a:bodyPr/>
          <a:lstStyle/>
          <a:p>
            <a:fld id="{F9D51C5E-0ECF-4B64-A78A-4EC2A0D792C7}" type="slidenum">
              <a:rPr lang="en-US" smtClean="0"/>
              <a:t>3</a:t>
            </a:fld>
            <a:endParaRPr lang="en-US"/>
          </a:p>
        </p:txBody>
      </p:sp>
    </p:spTree>
    <p:extLst>
      <p:ext uri="{BB962C8B-B14F-4D97-AF65-F5344CB8AC3E}">
        <p14:creationId xmlns:p14="http://schemas.microsoft.com/office/powerpoint/2010/main" val="11488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=1: lấy </a:t>
            </a:r>
            <a:r>
              <a:rPr lang="en-US" dirty="0" err="1"/>
              <a:t>mẫu</a:t>
            </a:r>
            <a:r>
              <a:rPr lang="en-US" dirty="0"/>
              <a:t> ở cuối chu kỳ </a:t>
            </a:r>
            <a:r>
              <a:rPr lang="en-US" dirty="0" err="1"/>
              <a:t>xung</a:t>
            </a:r>
            <a:r>
              <a:rPr lang="en-US" dirty="0"/>
              <a:t> data</a:t>
            </a:r>
          </a:p>
          <a:p>
            <a:r>
              <a:rPr lang="en-US" dirty="0"/>
              <a:t>SMP = 0: lấy </a:t>
            </a:r>
            <a:r>
              <a:rPr lang="en-US" dirty="0" err="1"/>
              <a:t>mẫu</a:t>
            </a:r>
            <a:r>
              <a:rPr lang="en-US" dirty="0"/>
              <a:t> ở  giữa chu kỳ </a:t>
            </a:r>
            <a:r>
              <a:rPr lang="en-US" dirty="0" err="1"/>
              <a:t>xung</a:t>
            </a:r>
            <a:r>
              <a:rPr lang="en-US" dirty="0"/>
              <a:t> data</a:t>
            </a:r>
          </a:p>
          <a:p>
            <a:endParaRPr lang="en-US" dirty="0"/>
          </a:p>
          <a:p>
            <a:r>
              <a:rPr lang="en-US" dirty="0"/>
              <a:t>CKE: </a:t>
            </a:r>
            <a:r>
              <a:rPr lang="en-US" dirty="0" err="1"/>
              <a:t>phuj</a:t>
            </a:r>
            <a:r>
              <a:rPr lang="en-US" dirty="0"/>
              <a:t> </a:t>
            </a:r>
            <a:r>
              <a:rPr lang="en-US" dirty="0" err="1"/>
              <a:t>thuoocj</a:t>
            </a:r>
            <a:r>
              <a:rPr lang="en-US" dirty="0"/>
              <a:t> </a:t>
            </a:r>
            <a:r>
              <a:rPr lang="en-US" dirty="0" err="1"/>
              <a:t>vaof</a:t>
            </a:r>
            <a:r>
              <a:rPr lang="en-US" dirty="0"/>
              <a:t> CKP</a:t>
            </a:r>
          </a:p>
        </p:txBody>
      </p:sp>
      <p:sp>
        <p:nvSpPr>
          <p:cNvPr id="4" name="Slide Number Placeholder 3"/>
          <p:cNvSpPr>
            <a:spLocks noGrp="1"/>
          </p:cNvSpPr>
          <p:nvPr>
            <p:ph type="sldNum" sz="quarter" idx="5"/>
          </p:nvPr>
        </p:nvSpPr>
        <p:spPr/>
        <p:txBody>
          <a:bodyPr/>
          <a:lstStyle/>
          <a:p>
            <a:fld id="{F9D51C5E-0ECF-4B64-A78A-4EC2A0D792C7}" type="slidenum">
              <a:rPr lang="en-US" smtClean="0"/>
              <a:t>9</a:t>
            </a:fld>
            <a:endParaRPr lang="en-US"/>
          </a:p>
        </p:txBody>
      </p:sp>
    </p:spTree>
    <p:extLst>
      <p:ext uri="{BB962C8B-B14F-4D97-AF65-F5344CB8AC3E}">
        <p14:creationId xmlns:p14="http://schemas.microsoft.com/office/powerpoint/2010/main" val="53909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CKP = 0: </a:t>
            </a:r>
            <a:r>
              <a:rPr lang="en-US" sz="1200" b="0" i="0" kern="1200" dirty="0">
                <a:solidFill>
                  <a:schemeClr val="tx1"/>
                </a:solidFill>
                <a:effectLst/>
                <a:latin typeface="+mn-lt"/>
                <a:ea typeface="+mn-ea"/>
                <a:cs typeface="+mn-cs"/>
              </a:rPr>
              <a:t>idle </a:t>
            </a:r>
            <a:r>
              <a:rPr lang="en-US" sz="1200" b="0" i="0" kern="1200" dirty="0" err="1">
                <a:solidFill>
                  <a:schemeClr val="tx1"/>
                </a:solidFill>
                <a:effectLst/>
                <a:latin typeface="+mn-lt"/>
                <a:ea typeface="+mn-ea"/>
                <a:cs typeface="+mn-cs"/>
              </a:rPr>
              <a:t>mức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thấp</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CKE = 1: truyền dữ liệu ở sườn lên của xung SCK</a:t>
            </a:r>
          </a:p>
          <a:p>
            <a:r>
              <a:rPr lang="vi-VN" sz="1200" b="0" i="0" kern="1200" dirty="0">
                <a:solidFill>
                  <a:schemeClr val="tx1"/>
                </a:solidFill>
                <a:effectLst/>
                <a:latin typeface="+mn-lt"/>
                <a:ea typeface="+mn-ea"/>
                <a:cs typeface="+mn-cs"/>
              </a:rPr>
              <a:t>CKE = 0: truyền dữ liệu ở sườn xuống của xung SCK</a:t>
            </a:r>
          </a:p>
          <a:p>
            <a:r>
              <a:rPr lang="vi-VN" sz="1200" b="0" i="0" kern="1200" dirty="0">
                <a:solidFill>
                  <a:schemeClr val="tx1"/>
                </a:solidFill>
                <a:effectLst/>
                <a:latin typeface="+mn-lt"/>
                <a:ea typeface="+mn-ea"/>
                <a:cs typeface="+mn-cs"/>
              </a:rPr>
              <a:t>CKP = 1: </a:t>
            </a:r>
            <a:r>
              <a:rPr lang="en-US" sz="1200" b="0" i="0" kern="1200" dirty="0">
                <a:solidFill>
                  <a:schemeClr val="tx1"/>
                </a:solidFill>
                <a:effectLst/>
                <a:latin typeface="+mn-lt"/>
                <a:ea typeface="+mn-ea"/>
                <a:cs typeface="+mn-cs"/>
              </a:rPr>
              <a:t>idle </a:t>
            </a:r>
            <a:r>
              <a:rPr lang="en-US" sz="1200" b="0" i="0" kern="1200" dirty="0" err="1">
                <a:solidFill>
                  <a:schemeClr val="tx1"/>
                </a:solidFill>
                <a:effectLst/>
                <a:latin typeface="+mn-lt"/>
                <a:ea typeface="+mn-ea"/>
                <a:cs typeface="+mn-cs"/>
              </a:rPr>
              <a:t>mức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cao</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CKE = 1: truyền dữ liệu ở xuống lên của xung SCK</a:t>
            </a:r>
          </a:p>
          <a:p>
            <a:r>
              <a:rPr lang="vi-VN" sz="1200" b="0" i="0" kern="1200" dirty="0">
                <a:solidFill>
                  <a:schemeClr val="tx1"/>
                </a:solidFill>
                <a:effectLst/>
                <a:latin typeface="+mn-lt"/>
                <a:ea typeface="+mn-ea"/>
                <a:cs typeface="+mn-cs"/>
              </a:rPr>
              <a:t>CKE = 0: truyền dữ liệu ở sườn lên của xung SCK</a:t>
            </a:r>
          </a:p>
          <a:p>
            <a:endParaRPr lang="en-US" dirty="0"/>
          </a:p>
        </p:txBody>
      </p:sp>
      <p:sp>
        <p:nvSpPr>
          <p:cNvPr id="4" name="Slide Number Placeholder 3"/>
          <p:cNvSpPr>
            <a:spLocks noGrp="1"/>
          </p:cNvSpPr>
          <p:nvPr>
            <p:ph type="sldNum" sz="quarter" idx="5"/>
          </p:nvPr>
        </p:nvSpPr>
        <p:spPr/>
        <p:txBody>
          <a:bodyPr/>
          <a:lstStyle/>
          <a:p>
            <a:fld id="{F9D51C5E-0ECF-4B64-A78A-4EC2A0D792C7}" type="slidenum">
              <a:rPr lang="en-US" smtClean="0"/>
              <a:t>11</a:t>
            </a:fld>
            <a:endParaRPr lang="en-US"/>
          </a:p>
        </p:txBody>
      </p:sp>
    </p:spTree>
    <p:extLst>
      <p:ext uri="{BB962C8B-B14F-4D97-AF65-F5344CB8AC3E}">
        <p14:creationId xmlns:p14="http://schemas.microsoft.com/office/powerpoint/2010/main" val="1268229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B6AC-5B6B-4560-8DA2-D96637E13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C63476-7FB4-443E-921F-C9C6221BE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D4EBFF-1DFB-4EB5-96AE-C0AA2C968E02}"/>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5" name="Footer Placeholder 4">
            <a:extLst>
              <a:ext uri="{FF2B5EF4-FFF2-40B4-BE49-F238E27FC236}">
                <a16:creationId xmlns:a16="http://schemas.microsoft.com/office/drawing/2014/main" id="{5A8D8586-E7F6-4A8F-AC09-BA54ED952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CE306-BF86-4F01-89C9-7A016E58A2BE}"/>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324381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0BFA-9B04-495E-85E7-B8FD8E536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115535-F382-411A-8911-3C7342BA72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89B64-B04F-40D4-B764-569297A9C8F3}"/>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5" name="Footer Placeholder 4">
            <a:extLst>
              <a:ext uri="{FF2B5EF4-FFF2-40B4-BE49-F238E27FC236}">
                <a16:creationId xmlns:a16="http://schemas.microsoft.com/office/drawing/2014/main" id="{3A6BBBB1-6B91-4FBB-B1C4-308D8C4C6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32BFB-99ED-4F6E-B20E-216333489798}"/>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122302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E2247-6FF1-4DB4-A52A-C5FD0B90E4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F0F24B-0AD6-4E1B-B436-C264745F72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D22F3-1ED1-4C87-A6B4-204078CD241D}"/>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5" name="Footer Placeholder 4">
            <a:extLst>
              <a:ext uri="{FF2B5EF4-FFF2-40B4-BE49-F238E27FC236}">
                <a16:creationId xmlns:a16="http://schemas.microsoft.com/office/drawing/2014/main" id="{C50F6EAB-3556-4FCB-812E-A4F047011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183E6-DFDC-44A3-AA04-AAF521B89AC5}"/>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122000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DFBF-AB8F-47F9-A811-2E3553138A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26EFF-4260-4A37-9BE0-0980CEB8A0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D7247-8DC4-4CC4-84B8-F9A9DA97A000}"/>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5" name="Footer Placeholder 4">
            <a:extLst>
              <a:ext uri="{FF2B5EF4-FFF2-40B4-BE49-F238E27FC236}">
                <a16:creationId xmlns:a16="http://schemas.microsoft.com/office/drawing/2014/main" id="{39524FCB-11A5-4A34-8DAD-73D8146FF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94B4C-1516-4697-BCD1-EE06BDD2CF64}"/>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212790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F23C-914A-4D1E-AA55-653AC73DF0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9A5E93-A414-4269-A507-5D754579E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C43EE4-D414-43F8-9404-7FC1B46585F8}"/>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5" name="Footer Placeholder 4">
            <a:extLst>
              <a:ext uri="{FF2B5EF4-FFF2-40B4-BE49-F238E27FC236}">
                <a16:creationId xmlns:a16="http://schemas.microsoft.com/office/drawing/2014/main" id="{4778443B-E2C3-42ED-9C1D-5ABE5EEAF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960F4-2015-4D5B-B009-2B9FA3B678D3}"/>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401936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090A-25EC-4D43-863D-92C53CE13F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6917C-3C0C-4087-ABAD-A5D9362CF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A66435-ADC6-4FE9-B848-F8E9D09EC1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BB3C5D-4898-423B-B4FE-81D3CADC8A40}"/>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6" name="Footer Placeholder 5">
            <a:extLst>
              <a:ext uri="{FF2B5EF4-FFF2-40B4-BE49-F238E27FC236}">
                <a16:creationId xmlns:a16="http://schemas.microsoft.com/office/drawing/2014/main" id="{FCD9DC1F-1E30-4CC2-802F-C9828E1B8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0C700-8A2E-4E8E-8E43-DDA12F1EB57B}"/>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327387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7EEE-3E2D-4A67-A0DC-FC2720D193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856B85-9F0C-4190-A99D-5962206EF4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B5E53-C8B8-4426-BC8A-D847A3D21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8CED8C-CDB7-4B42-93A9-1863A1B3A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61880-D72F-469F-9DCC-4F78D4CC22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536478-F003-4064-A7E5-8A017A734999}"/>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8" name="Footer Placeholder 7">
            <a:extLst>
              <a:ext uri="{FF2B5EF4-FFF2-40B4-BE49-F238E27FC236}">
                <a16:creationId xmlns:a16="http://schemas.microsoft.com/office/drawing/2014/main" id="{AF148B6B-7382-4FE0-A3FD-E96D1EEDCF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D2748-E7A7-47F7-A150-D051E45BE589}"/>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182829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E4DD-39F0-41AB-AFCC-316C6B00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62A95-FA3E-4D90-9C87-A89D955CEEF9}"/>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4" name="Footer Placeholder 3">
            <a:extLst>
              <a:ext uri="{FF2B5EF4-FFF2-40B4-BE49-F238E27FC236}">
                <a16:creationId xmlns:a16="http://schemas.microsoft.com/office/drawing/2014/main" id="{47DD92DB-35FE-4B0C-A1F2-86890FC4D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A2CD0E-AF44-436E-8115-D60814AAA526}"/>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41100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E9C859-D0BA-4B92-B89D-2530CF02536D}"/>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3" name="Footer Placeholder 2">
            <a:extLst>
              <a:ext uri="{FF2B5EF4-FFF2-40B4-BE49-F238E27FC236}">
                <a16:creationId xmlns:a16="http://schemas.microsoft.com/office/drawing/2014/main" id="{1A94BC51-2465-49A3-A252-09636BA3AA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B08B94-D54C-45CA-BB08-CE7BEF32C624}"/>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29026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DD7D-8799-4EFB-BBBC-434BA04EA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B1C54-C9CD-44E6-8B85-8221D35040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B079B-4B2B-459E-A9F3-12441DA94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59F9C-90A0-4E31-A42D-56EA721E58EF}"/>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6" name="Footer Placeholder 5">
            <a:extLst>
              <a:ext uri="{FF2B5EF4-FFF2-40B4-BE49-F238E27FC236}">
                <a16:creationId xmlns:a16="http://schemas.microsoft.com/office/drawing/2014/main" id="{9706CCDF-536F-452E-B08C-637796754B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7A251-BB68-4BC0-9DE1-24F788F4A256}"/>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61145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3DD5-DE88-4241-9583-B50A5052C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F9DEA-E1BE-49C0-AF55-3B682A6F6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1D117-AE5B-4428-9FF0-111A9CD1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B13BF-F684-42C5-9109-F6B8AB5DB944}"/>
              </a:ext>
            </a:extLst>
          </p:cNvPr>
          <p:cNvSpPr>
            <a:spLocks noGrp="1"/>
          </p:cNvSpPr>
          <p:nvPr>
            <p:ph type="dt" sz="half" idx="10"/>
          </p:nvPr>
        </p:nvSpPr>
        <p:spPr/>
        <p:txBody>
          <a:bodyPr/>
          <a:lstStyle/>
          <a:p>
            <a:fld id="{50542B82-F863-402C-9AFF-F428E40EF63D}" type="datetimeFigureOut">
              <a:rPr lang="en-US" smtClean="0"/>
              <a:t>5/10/2021</a:t>
            </a:fld>
            <a:endParaRPr lang="en-US"/>
          </a:p>
        </p:txBody>
      </p:sp>
      <p:sp>
        <p:nvSpPr>
          <p:cNvPr id="6" name="Footer Placeholder 5">
            <a:extLst>
              <a:ext uri="{FF2B5EF4-FFF2-40B4-BE49-F238E27FC236}">
                <a16:creationId xmlns:a16="http://schemas.microsoft.com/office/drawing/2014/main" id="{01B82588-9621-43CA-A712-1A37FB620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A02B7-3C29-4A24-A320-A357A23F6112}"/>
              </a:ext>
            </a:extLst>
          </p:cNvPr>
          <p:cNvSpPr>
            <a:spLocks noGrp="1"/>
          </p:cNvSpPr>
          <p:nvPr>
            <p:ph type="sldNum" sz="quarter" idx="12"/>
          </p:nvPr>
        </p:nvSpPr>
        <p:spPr/>
        <p:txBody>
          <a:bodyPr/>
          <a:lstStyle/>
          <a:p>
            <a:fld id="{FEBA5DFD-B3BC-4E63-A732-708705CEFFBC}" type="slidenum">
              <a:rPr lang="en-US" smtClean="0"/>
              <a:t>‹#›</a:t>
            </a:fld>
            <a:endParaRPr lang="en-US"/>
          </a:p>
        </p:txBody>
      </p:sp>
    </p:spTree>
    <p:extLst>
      <p:ext uri="{BB962C8B-B14F-4D97-AF65-F5344CB8AC3E}">
        <p14:creationId xmlns:p14="http://schemas.microsoft.com/office/powerpoint/2010/main" val="288972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E8A9E-18BC-4C66-8FA4-21FA96D25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917475-3AD5-40A6-BF2D-E6691BAC1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1F438-EA01-43E5-A1D7-252A80ED5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42B82-F863-402C-9AFF-F428E40EF63D}" type="datetimeFigureOut">
              <a:rPr lang="en-US" smtClean="0"/>
              <a:t>5/10/2021</a:t>
            </a:fld>
            <a:endParaRPr lang="en-US"/>
          </a:p>
        </p:txBody>
      </p:sp>
      <p:sp>
        <p:nvSpPr>
          <p:cNvPr id="5" name="Footer Placeholder 4">
            <a:extLst>
              <a:ext uri="{FF2B5EF4-FFF2-40B4-BE49-F238E27FC236}">
                <a16:creationId xmlns:a16="http://schemas.microsoft.com/office/drawing/2014/main" id="{EF17599B-03E5-4BBE-A044-921608BD8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B87A8-83C1-40AE-9D94-D3F796FAE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5DFD-B3BC-4E63-A732-708705CEFFBC}"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F8B0A62B-0B52-4C6E-9490-93C2A1DBD503}"/>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300504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a:t>
            </a:fld>
            <a:endParaRPr lang="en-US" noProof="0" dirty="0"/>
          </a:p>
        </p:txBody>
      </p:sp>
      <p:sp>
        <p:nvSpPr>
          <p:cNvPr id="2" name="TextBox 1">
            <a:extLst>
              <a:ext uri="{FF2B5EF4-FFF2-40B4-BE49-F238E27FC236}">
                <a16:creationId xmlns:a16="http://schemas.microsoft.com/office/drawing/2014/main" id="{F27CDA26-CA20-49F0-82D8-5F2F0FED2CBD}"/>
              </a:ext>
            </a:extLst>
          </p:cNvPr>
          <p:cNvSpPr txBox="1"/>
          <p:nvPr/>
        </p:nvSpPr>
        <p:spPr>
          <a:xfrm>
            <a:off x="2644361" y="2186609"/>
            <a:ext cx="7182678" cy="923330"/>
          </a:xfrm>
          <a:prstGeom prst="rect">
            <a:avLst/>
          </a:prstGeom>
          <a:noFill/>
        </p:spPr>
        <p:txBody>
          <a:bodyPr wrap="square" rtlCol="0">
            <a:spAutoFit/>
          </a:bodyPr>
          <a:lstStyle/>
          <a:p>
            <a:pPr algn="ctr"/>
            <a:r>
              <a:rPr lang="en-US" sz="5400" b="1" dirty="0">
                <a:latin typeface="Trebuchet MS" panose="020B0603020202020204" pitchFamily="34" charset="0"/>
              </a:rPr>
              <a:t>Bài 20: Giao tiếp SPI</a:t>
            </a:r>
          </a:p>
        </p:txBody>
      </p:sp>
      <p:sp>
        <p:nvSpPr>
          <p:cNvPr id="3" name="TextBox 2">
            <a:extLst>
              <a:ext uri="{FF2B5EF4-FFF2-40B4-BE49-F238E27FC236}">
                <a16:creationId xmlns:a16="http://schemas.microsoft.com/office/drawing/2014/main" id="{AABC43B9-3DD8-4D09-98E9-CECADD3EB74D}"/>
              </a:ext>
            </a:extLst>
          </p:cNvPr>
          <p:cNvSpPr txBox="1"/>
          <p:nvPr/>
        </p:nvSpPr>
        <p:spPr>
          <a:xfrm>
            <a:off x="4022587" y="3198167"/>
            <a:ext cx="4426226" cy="461665"/>
          </a:xfrm>
          <a:prstGeom prst="rect">
            <a:avLst/>
          </a:prstGeom>
          <a:noFill/>
        </p:spPr>
        <p:txBody>
          <a:bodyPr wrap="square" rtlCol="0">
            <a:spAutoFit/>
          </a:bodyPr>
          <a:lstStyle/>
          <a:p>
            <a:pPr algn="ctr"/>
            <a:r>
              <a:rPr lang="en-US" sz="2400" dirty="0"/>
              <a:t>Mentor: Trần Tuấn Anh</a:t>
            </a:r>
          </a:p>
        </p:txBody>
      </p:sp>
    </p:spTree>
    <p:extLst>
      <p:ext uri="{BB962C8B-B14F-4D97-AF65-F5344CB8AC3E}">
        <p14:creationId xmlns:p14="http://schemas.microsoft.com/office/powerpoint/2010/main" val="1735359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10</a:t>
            </a:fld>
            <a:endParaRPr lang="en-US" noProof="0" dirty="0"/>
          </a:p>
        </p:txBody>
      </p:sp>
      <p:pic>
        <p:nvPicPr>
          <p:cNvPr id="2" name="Picture 1">
            <a:extLst>
              <a:ext uri="{FF2B5EF4-FFF2-40B4-BE49-F238E27FC236}">
                <a16:creationId xmlns:a16="http://schemas.microsoft.com/office/drawing/2014/main" id="{7984EF79-A51A-43C4-940A-AB5C742C78DC}"/>
              </a:ext>
            </a:extLst>
          </p:cNvPr>
          <p:cNvPicPr>
            <a:picLocks noChangeAspect="1"/>
          </p:cNvPicPr>
          <p:nvPr/>
        </p:nvPicPr>
        <p:blipFill>
          <a:blip r:embed="rId2"/>
          <a:stretch>
            <a:fillRect/>
          </a:stretch>
        </p:blipFill>
        <p:spPr>
          <a:xfrm>
            <a:off x="1932224" y="1349614"/>
            <a:ext cx="9726376" cy="1200329"/>
          </a:xfrm>
          <a:prstGeom prst="rect">
            <a:avLst/>
          </a:prstGeom>
        </p:spPr>
      </p:pic>
      <p:sp>
        <p:nvSpPr>
          <p:cNvPr id="6" name="TextBox 5">
            <a:extLst>
              <a:ext uri="{FF2B5EF4-FFF2-40B4-BE49-F238E27FC236}">
                <a16:creationId xmlns:a16="http://schemas.microsoft.com/office/drawing/2014/main" id="{E52C7849-FB60-412C-A82D-D0CA45E4E468}"/>
              </a:ext>
            </a:extLst>
          </p:cNvPr>
          <p:cNvSpPr txBox="1"/>
          <p:nvPr/>
        </p:nvSpPr>
        <p:spPr>
          <a:xfrm>
            <a:off x="3435605" y="473938"/>
            <a:ext cx="6281525" cy="646331"/>
          </a:xfrm>
          <a:prstGeom prst="rect">
            <a:avLst/>
          </a:prstGeom>
          <a:noFill/>
        </p:spPr>
        <p:txBody>
          <a:bodyPr wrap="square" rtlCol="0">
            <a:spAutoFit/>
          </a:bodyPr>
          <a:lstStyle/>
          <a:p>
            <a:pPr algn="ctr"/>
            <a:r>
              <a:rPr lang="en-US" sz="3600" b="1" dirty="0">
                <a:solidFill>
                  <a:schemeClr val="accent1"/>
                </a:solidFill>
                <a:latin typeface="Trebuchet MS" panose="020B0603020202020204" pitchFamily="34" charset="0"/>
              </a:rPr>
              <a:t>Thanh </a:t>
            </a:r>
            <a:r>
              <a:rPr lang="en-US" sz="3600" b="1" dirty="0" err="1">
                <a:solidFill>
                  <a:schemeClr val="accent1"/>
                </a:solidFill>
                <a:latin typeface="Trebuchet MS" panose="020B0603020202020204" pitchFamily="34" charset="0"/>
              </a:rPr>
              <a:t>ghi</a:t>
            </a:r>
            <a:r>
              <a:rPr lang="en-US" sz="3600" b="1" dirty="0">
                <a:solidFill>
                  <a:schemeClr val="accent1"/>
                </a:solidFill>
                <a:latin typeface="Trebuchet MS" panose="020B0603020202020204" pitchFamily="34" charset="0"/>
              </a:rPr>
              <a:t> SSPCON</a:t>
            </a:r>
          </a:p>
        </p:txBody>
      </p:sp>
      <p:sp>
        <p:nvSpPr>
          <p:cNvPr id="3" name="TextBox 2">
            <a:extLst>
              <a:ext uri="{FF2B5EF4-FFF2-40B4-BE49-F238E27FC236}">
                <a16:creationId xmlns:a16="http://schemas.microsoft.com/office/drawing/2014/main" id="{5C9C1C65-BE97-4EDC-9C9D-56EAB89AA3DB}"/>
              </a:ext>
            </a:extLst>
          </p:cNvPr>
          <p:cNvSpPr txBox="1"/>
          <p:nvPr/>
        </p:nvSpPr>
        <p:spPr>
          <a:xfrm>
            <a:off x="2177585" y="2671247"/>
            <a:ext cx="8812681" cy="1200329"/>
          </a:xfrm>
          <a:prstGeom prst="rect">
            <a:avLst/>
          </a:prstGeom>
          <a:noFill/>
        </p:spPr>
        <p:txBody>
          <a:bodyPr wrap="square" rtlCol="0">
            <a:spAutoFit/>
          </a:bodyPr>
          <a:lstStyle/>
          <a:p>
            <a:r>
              <a:rPr lang="en-US" dirty="0"/>
              <a:t>Bit 6 – SSPOV: Bit </a:t>
            </a:r>
            <a:r>
              <a:rPr lang="en-US" dirty="0" err="1"/>
              <a:t>nhận</a:t>
            </a:r>
            <a:r>
              <a:rPr lang="en-US" dirty="0"/>
              <a:t> dữ liệu bị trận</a:t>
            </a:r>
          </a:p>
          <a:p>
            <a:r>
              <a:rPr lang="en-US" dirty="0"/>
              <a:t>Bit 5 – SSPEN: Bit </a:t>
            </a:r>
            <a:r>
              <a:rPr lang="en-US" dirty="0" err="1"/>
              <a:t>cho</a:t>
            </a:r>
            <a:r>
              <a:rPr lang="en-US" dirty="0"/>
              <a:t> </a:t>
            </a:r>
            <a:r>
              <a:rPr lang="en-US" dirty="0" err="1"/>
              <a:t>phép</a:t>
            </a:r>
            <a:r>
              <a:rPr lang="en-US" dirty="0"/>
              <a:t> </a:t>
            </a:r>
            <a:r>
              <a:rPr lang="en-US" dirty="0" err="1"/>
              <a:t>cổng</a:t>
            </a:r>
            <a:r>
              <a:rPr lang="en-US" dirty="0"/>
              <a:t> </a:t>
            </a:r>
            <a:r>
              <a:rPr lang="en-US" dirty="0" err="1"/>
              <a:t>nối</a:t>
            </a:r>
            <a:r>
              <a:rPr lang="en-US" dirty="0"/>
              <a:t> tiếp </a:t>
            </a:r>
            <a:r>
              <a:rPr lang="en-US" dirty="0" err="1"/>
              <a:t>truyền</a:t>
            </a:r>
            <a:r>
              <a:rPr lang="en-US" dirty="0"/>
              <a:t> dữ liệu</a:t>
            </a:r>
          </a:p>
          <a:p>
            <a:r>
              <a:rPr lang="en-US" dirty="0"/>
              <a:t>Bit 4 – CKP: Chọn </a:t>
            </a:r>
            <a:r>
              <a:rPr lang="en-US" dirty="0" err="1"/>
              <a:t>cực</a:t>
            </a:r>
            <a:r>
              <a:rPr lang="en-US" dirty="0"/>
              <a:t> đồng hồ</a:t>
            </a:r>
          </a:p>
          <a:p>
            <a:r>
              <a:rPr lang="en-US" dirty="0"/>
              <a:t>Bit 3-0: Chọn </a:t>
            </a:r>
            <a:r>
              <a:rPr lang="en-US" dirty="0" err="1"/>
              <a:t>chế</a:t>
            </a:r>
            <a:r>
              <a:rPr lang="en-US" dirty="0"/>
              <a:t> </a:t>
            </a:r>
            <a:r>
              <a:rPr lang="en-US" dirty="0" err="1"/>
              <a:t>độ</a:t>
            </a:r>
            <a:r>
              <a:rPr lang="en-US" dirty="0"/>
              <a:t> </a:t>
            </a:r>
            <a:r>
              <a:rPr lang="en-US" dirty="0" err="1"/>
              <a:t>hoạt</a:t>
            </a:r>
            <a:r>
              <a:rPr lang="en-US" dirty="0"/>
              <a:t> động </a:t>
            </a:r>
            <a:r>
              <a:rPr lang="en-US" dirty="0" err="1"/>
              <a:t>cho</a:t>
            </a:r>
            <a:r>
              <a:rPr lang="en-US" dirty="0"/>
              <a:t> MSSP:</a:t>
            </a:r>
          </a:p>
        </p:txBody>
      </p:sp>
      <p:graphicFrame>
        <p:nvGraphicFramePr>
          <p:cNvPr id="4" name="Table 7">
            <a:extLst>
              <a:ext uri="{FF2B5EF4-FFF2-40B4-BE49-F238E27FC236}">
                <a16:creationId xmlns:a16="http://schemas.microsoft.com/office/drawing/2014/main" id="{CB70B51C-26F1-4566-AAD4-C51BE2ED70F3}"/>
              </a:ext>
            </a:extLst>
          </p:cNvPr>
          <p:cNvGraphicFramePr>
            <a:graphicFrameLocks noGrp="1"/>
          </p:cNvGraphicFramePr>
          <p:nvPr>
            <p:extLst>
              <p:ext uri="{D42A27DB-BD31-4B8C-83A1-F6EECF244321}">
                <p14:modId xmlns:p14="http://schemas.microsoft.com/office/powerpoint/2010/main" val="2605139418"/>
              </p:ext>
            </p:extLst>
          </p:nvPr>
        </p:nvGraphicFramePr>
        <p:xfrm>
          <a:off x="2512367" y="3992880"/>
          <a:ext cx="8128000" cy="2606261"/>
        </p:xfrm>
        <a:graphic>
          <a:graphicData uri="http://schemas.openxmlformats.org/drawingml/2006/table">
            <a:tbl>
              <a:tblPr firstRow="1" bandRow="1">
                <a:tableStyleId>{F5AB1C69-6EDB-4FF4-983F-18BD219EF322}</a:tableStyleId>
              </a:tblPr>
              <a:tblGrid>
                <a:gridCol w="1860850">
                  <a:extLst>
                    <a:ext uri="{9D8B030D-6E8A-4147-A177-3AD203B41FA5}">
                      <a16:colId xmlns:a16="http://schemas.microsoft.com/office/drawing/2014/main" val="330523905"/>
                    </a:ext>
                  </a:extLst>
                </a:gridCol>
                <a:gridCol w="6267150">
                  <a:extLst>
                    <a:ext uri="{9D8B030D-6E8A-4147-A177-3AD203B41FA5}">
                      <a16:colId xmlns:a16="http://schemas.microsoft.com/office/drawing/2014/main" val="1721886724"/>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Tổ</a:t>
                      </a:r>
                      <a:r>
                        <a:rPr lang="en-US" dirty="0">
                          <a:solidFill>
                            <a:schemeClr val="tx1"/>
                          </a:solidFill>
                        </a:rPr>
                        <a:t> </a:t>
                      </a:r>
                      <a:r>
                        <a:rPr lang="en-US" dirty="0" err="1">
                          <a:solidFill>
                            <a:schemeClr val="tx1"/>
                          </a:solidFill>
                        </a:rPr>
                        <a:t>hợp</a:t>
                      </a:r>
                      <a:r>
                        <a:rPr lang="en-US" dirty="0">
                          <a:solidFill>
                            <a:schemeClr val="tx1"/>
                          </a:solidFill>
                        </a:rPr>
                        <a:t>:</a:t>
                      </a:r>
                    </a:p>
                  </a:txBody>
                  <a:tcPr/>
                </a:tc>
                <a:tc>
                  <a:txBody>
                    <a:bodyPr/>
                    <a:lstStyle/>
                    <a:p>
                      <a:pPr algn="ctr"/>
                      <a:r>
                        <a:rPr lang="en-US" dirty="0" err="1">
                          <a:solidFill>
                            <a:schemeClr val="tx1"/>
                          </a:solidFill>
                        </a:rPr>
                        <a:t>Chế</a:t>
                      </a:r>
                      <a:r>
                        <a:rPr lang="en-US" dirty="0">
                          <a:solidFill>
                            <a:schemeClr val="tx1"/>
                          </a:solidFill>
                        </a:rPr>
                        <a:t> </a:t>
                      </a:r>
                      <a:r>
                        <a:rPr lang="en-US" dirty="0" err="1">
                          <a:solidFill>
                            <a:schemeClr val="tx1"/>
                          </a:solidFill>
                        </a:rPr>
                        <a:t>độ</a:t>
                      </a:r>
                      <a:endParaRPr lang="en-US" dirty="0">
                        <a:solidFill>
                          <a:schemeClr val="tx1"/>
                        </a:solidFill>
                      </a:endParaRPr>
                    </a:p>
                  </a:txBody>
                  <a:tcPr/>
                </a:tc>
                <a:extLst>
                  <a:ext uri="{0D108BD9-81ED-4DB2-BD59-A6C34878D82A}">
                    <a16:rowId xmlns:a16="http://schemas.microsoft.com/office/drawing/2014/main" val="3186122254"/>
                  </a:ext>
                </a:extLst>
              </a:tr>
              <a:tr h="370840">
                <a:tc>
                  <a:txBody>
                    <a:bodyPr/>
                    <a:lstStyle/>
                    <a:p>
                      <a:pPr algn="ctr"/>
                      <a:r>
                        <a:rPr lang="en-US" dirty="0"/>
                        <a:t>0000</a:t>
                      </a:r>
                    </a:p>
                  </a:txBody>
                  <a:tcPr/>
                </a:tc>
                <a:tc>
                  <a:txBody>
                    <a:bodyPr/>
                    <a:lstStyle/>
                    <a:p>
                      <a:pPr algn="ctr"/>
                      <a:r>
                        <a:rPr lang="en-US" dirty="0"/>
                        <a:t>SPI master, clock = </a:t>
                      </a:r>
                      <a:r>
                        <a:rPr lang="en-US" dirty="0" err="1"/>
                        <a:t>F</a:t>
                      </a:r>
                      <a:r>
                        <a:rPr lang="en-US" baseline="-25000" dirty="0" err="1"/>
                        <a:t>osc</a:t>
                      </a:r>
                      <a:r>
                        <a:rPr lang="en-US" baseline="0" dirty="0"/>
                        <a:t>/4</a:t>
                      </a:r>
                    </a:p>
                  </a:txBody>
                  <a:tcPr/>
                </a:tc>
                <a:extLst>
                  <a:ext uri="{0D108BD9-81ED-4DB2-BD59-A6C34878D82A}">
                    <a16:rowId xmlns:a16="http://schemas.microsoft.com/office/drawing/2014/main" val="2266371115"/>
                  </a:ext>
                </a:extLst>
              </a:tr>
              <a:tr h="370840">
                <a:tc>
                  <a:txBody>
                    <a:bodyPr/>
                    <a:lstStyle/>
                    <a:p>
                      <a:pPr algn="ctr"/>
                      <a:r>
                        <a:rPr lang="en-US" dirty="0"/>
                        <a:t>0001</a:t>
                      </a:r>
                    </a:p>
                  </a:txBody>
                  <a:tcPr/>
                </a:tc>
                <a:tc>
                  <a:txBody>
                    <a:bodyPr/>
                    <a:lstStyle/>
                    <a:p>
                      <a:pPr algn="ctr"/>
                      <a:r>
                        <a:rPr lang="en-US" dirty="0"/>
                        <a:t>SPI master, clock = </a:t>
                      </a:r>
                      <a:r>
                        <a:rPr lang="en-US" dirty="0" err="1"/>
                        <a:t>F</a:t>
                      </a:r>
                      <a:r>
                        <a:rPr lang="en-US" baseline="-25000" dirty="0" err="1"/>
                        <a:t>osc</a:t>
                      </a:r>
                      <a:r>
                        <a:rPr lang="en-US" baseline="0" dirty="0"/>
                        <a:t>/16</a:t>
                      </a:r>
                    </a:p>
                  </a:txBody>
                  <a:tcPr/>
                </a:tc>
                <a:extLst>
                  <a:ext uri="{0D108BD9-81ED-4DB2-BD59-A6C34878D82A}">
                    <a16:rowId xmlns:a16="http://schemas.microsoft.com/office/drawing/2014/main" val="2965547526"/>
                  </a:ext>
                </a:extLst>
              </a:tr>
              <a:tr h="370840">
                <a:tc>
                  <a:txBody>
                    <a:bodyPr/>
                    <a:lstStyle/>
                    <a:p>
                      <a:pPr algn="ctr"/>
                      <a:r>
                        <a:rPr lang="en-US" dirty="0"/>
                        <a:t>0010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SPI master, clock = </a:t>
                      </a:r>
                      <a:r>
                        <a:rPr lang="en-US" dirty="0" err="1"/>
                        <a:t>F</a:t>
                      </a:r>
                      <a:r>
                        <a:rPr lang="en-US" baseline="-25000" dirty="0" err="1"/>
                        <a:t>osc</a:t>
                      </a:r>
                      <a:r>
                        <a:rPr lang="en-US" baseline="0" dirty="0"/>
                        <a:t>/64</a:t>
                      </a:r>
                    </a:p>
                  </a:txBody>
                  <a:tcPr/>
                </a:tc>
                <a:extLst>
                  <a:ext uri="{0D108BD9-81ED-4DB2-BD59-A6C34878D82A}">
                    <a16:rowId xmlns:a16="http://schemas.microsoft.com/office/drawing/2014/main" val="2872055395"/>
                  </a:ext>
                </a:extLst>
              </a:tr>
              <a:tr h="386301">
                <a:tc>
                  <a:txBody>
                    <a:bodyPr/>
                    <a:lstStyle/>
                    <a:p>
                      <a:pPr algn="ctr"/>
                      <a:r>
                        <a:rPr lang="en-US" dirty="0"/>
                        <a:t>0011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SPI master, clock = TMR2 output</a:t>
                      </a:r>
                      <a:endParaRPr lang="en-US" baseline="0" dirty="0"/>
                    </a:p>
                  </a:txBody>
                  <a:tcPr/>
                </a:tc>
                <a:extLst>
                  <a:ext uri="{0D108BD9-81ED-4DB2-BD59-A6C34878D82A}">
                    <a16:rowId xmlns:a16="http://schemas.microsoft.com/office/drawing/2014/main" val="3291105273"/>
                  </a:ext>
                </a:extLst>
              </a:tr>
              <a:tr h="370840">
                <a:tc>
                  <a:txBody>
                    <a:bodyPr/>
                    <a:lstStyle/>
                    <a:p>
                      <a:pPr algn="ctr"/>
                      <a:r>
                        <a:rPr lang="en-US" dirty="0"/>
                        <a:t>0100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SPI slave, clock = </a:t>
                      </a:r>
                      <a:r>
                        <a:rPr lang="en-US" baseline="0" dirty="0" err="1"/>
                        <a:t>đầu</a:t>
                      </a:r>
                      <a:r>
                        <a:rPr lang="en-US" baseline="0" dirty="0"/>
                        <a:t> vào chân SCK, </a:t>
                      </a:r>
                      <a:r>
                        <a:rPr lang="en-US" baseline="0" dirty="0" err="1"/>
                        <a:t>cho</a:t>
                      </a:r>
                      <a:r>
                        <a:rPr lang="en-US" baseline="0" dirty="0"/>
                        <a:t> </a:t>
                      </a:r>
                      <a:r>
                        <a:rPr lang="en-US" baseline="0" dirty="0" err="1"/>
                        <a:t>phép</a:t>
                      </a:r>
                      <a:r>
                        <a:rPr lang="en-US" baseline="0" dirty="0"/>
                        <a:t> chân SS</a:t>
                      </a:r>
                    </a:p>
                  </a:txBody>
                  <a:tcPr/>
                </a:tc>
                <a:extLst>
                  <a:ext uri="{0D108BD9-81ED-4DB2-BD59-A6C34878D82A}">
                    <a16:rowId xmlns:a16="http://schemas.microsoft.com/office/drawing/2014/main" val="2459637044"/>
                  </a:ext>
                </a:extLst>
              </a:tr>
              <a:tr h="370840">
                <a:tc>
                  <a:txBody>
                    <a:bodyPr/>
                    <a:lstStyle/>
                    <a:p>
                      <a:pPr algn="ctr"/>
                      <a:r>
                        <a:rPr lang="en-US" dirty="0"/>
                        <a:t>0101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SPI slave, clock = </a:t>
                      </a:r>
                      <a:r>
                        <a:rPr lang="en-US" baseline="0" dirty="0" err="1"/>
                        <a:t>đầu</a:t>
                      </a:r>
                      <a:r>
                        <a:rPr lang="en-US" baseline="0" dirty="0"/>
                        <a:t> vào chân SCK, chân SS là I/O</a:t>
                      </a:r>
                    </a:p>
                  </a:txBody>
                  <a:tcPr/>
                </a:tc>
                <a:extLst>
                  <a:ext uri="{0D108BD9-81ED-4DB2-BD59-A6C34878D82A}">
                    <a16:rowId xmlns:a16="http://schemas.microsoft.com/office/drawing/2014/main" val="2279019963"/>
                  </a:ext>
                </a:extLst>
              </a:tr>
            </a:tbl>
          </a:graphicData>
        </a:graphic>
      </p:graphicFrame>
    </p:spTree>
    <p:extLst>
      <p:ext uri="{BB962C8B-B14F-4D97-AF65-F5344CB8AC3E}">
        <p14:creationId xmlns:p14="http://schemas.microsoft.com/office/powerpoint/2010/main" val="323511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11</a:t>
            </a:fld>
            <a:endParaRPr lang="en-US" noProof="0" dirty="0"/>
          </a:p>
        </p:txBody>
      </p:sp>
      <p:sp>
        <p:nvSpPr>
          <p:cNvPr id="4" name="TextBox 3">
            <a:extLst>
              <a:ext uri="{FF2B5EF4-FFF2-40B4-BE49-F238E27FC236}">
                <a16:creationId xmlns:a16="http://schemas.microsoft.com/office/drawing/2014/main" id="{0FDF22D7-53FF-4356-867A-21C06469DEB2}"/>
              </a:ext>
            </a:extLst>
          </p:cNvPr>
          <p:cNvSpPr txBox="1"/>
          <p:nvPr/>
        </p:nvSpPr>
        <p:spPr>
          <a:xfrm>
            <a:off x="3094938" y="457895"/>
            <a:ext cx="6281525" cy="646331"/>
          </a:xfrm>
          <a:prstGeom prst="rect">
            <a:avLst/>
          </a:prstGeom>
          <a:noFill/>
        </p:spPr>
        <p:txBody>
          <a:bodyPr wrap="square" rtlCol="0">
            <a:spAutoFit/>
          </a:bodyPr>
          <a:lstStyle/>
          <a:p>
            <a:pPr algn="ctr"/>
            <a:r>
              <a:rPr lang="en-US" sz="3600" b="1" dirty="0">
                <a:solidFill>
                  <a:schemeClr val="accent1"/>
                </a:solidFill>
                <a:latin typeface="Trebuchet MS" panose="020B0603020202020204" pitchFamily="34" charset="0"/>
              </a:rPr>
              <a:t>CKE và CKP</a:t>
            </a:r>
          </a:p>
        </p:txBody>
      </p:sp>
      <p:pic>
        <p:nvPicPr>
          <p:cNvPr id="6" name="Picture 5">
            <a:extLst>
              <a:ext uri="{FF2B5EF4-FFF2-40B4-BE49-F238E27FC236}">
                <a16:creationId xmlns:a16="http://schemas.microsoft.com/office/drawing/2014/main" id="{3B5418EF-4EBF-4C91-8947-E166AB15ED50}"/>
              </a:ext>
            </a:extLst>
          </p:cNvPr>
          <p:cNvPicPr>
            <a:picLocks noChangeAspect="1"/>
          </p:cNvPicPr>
          <p:nvPr/>
        </p:nvPicPr>
        <p:blipFill>
          <a:blip r:embed="rId3"/>
          <a:stretch>
            <a:fillRect/>
          </a:stretch>
        </p:blipFill>
        <p:spPr>
          <a:xfrm>
            <a:off x="2110801" y="1939644"/>
            <a:ext cx="8249799" cy="2978712"/>
          </a:xfrm>
          <a:prstGeom prst="rect">
            <a:avLst/>
          </a:prstGeom>
        </p:spPr>
      </p:pic>
    </p:spTree>
    <p:extLst>
      <p:ext uri="{BB962C8B-B14F-4D97-AF65-F5344CB8AC3E}">
        <p14:creationId xmlns:p14="http://schemas.microsoft.com/office/powerpoint/2010/main" val="205146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12</a:t>
            </a:fld>
            <a:endParaRPr lang="en-US" noProof="0" dirty="0"/>
          </a:p>
        </p:txBody>
      </p:sp>
      <p:sp>
        <p:nvSpPr>
          <p:cNvPr id="8" name="TextBox 7">
            <a:extLst>
              <a:ext uri="{FF2B5EF4-FFF2-40B4-BE49-F238E27FC236}">
                <a16:creationId xmlns:a16="http://schemas.microsoft.com/office/drawing/2014/main" id="{7D9C131C-8454-4D7B-B682-CF93DB87224C}"/>
              </a:ext>
            </a:extLst>
          </p:cNvPr>
          <p:cNvSpPr txBox="1"/>
          <p:nvPr/>
        </p:nvSpPr>
        <p:spPr>
          <a:xfrm>
            <a:off x="3435605" y="473938"/>
            <a:ext cx="6281525" cy="646331"/>
          </a:xfrm>
          <a:prstGeom prst="rect">
            <a:avLst/>
          </a:prstGeom>
          <a:noFill/>
        </p:spPr>
        <p:txBody>
          <a:bodyPr wrap="square" rtlCol="0">
            <a:spAutoFit/>
          </a:bodyPr>
          <a:lstStyle/>
          <a:p>
            <a:pPr algn="ctr"/>
            <a:r>
              <a:rPr lang="en-US" sz="3600" b="1" dirty="0" err="1">
                <a:solidFill>
                  <a:schemeClr val="accent1"/>
                </a:solidFill>
                <a:latin typeface="Trebuchet MS" panose="020B0603020202020204" pitchFamily="34" charset="0"/>
              </a:rPr>
              <a:t>Truyền</a:t>
            </a:r>
            <a:r>
              <a:rPr lang="en-US" sz="3600" b="1" dirty="0">
                <a:solidFill>
                  <a:schemeClr val="accent1"/>
                </a:solidFill>
                <a:latin typeface="Trebuchet MS" panose="020B0603020202020204" pitchFamily="34" charset="0"/>
              </a:rPr>
              <a:t> dữ liệu với SPI</a:t>
            </a:r>
          </a:p>
        </p:txBody>
      </p:sp>
      <p:graphicFrame>
        <p:nvGraphicFramePr>
          <p:cNvPr id="10" name="Diagram 9">
            <a:extLst>
              <a:ext uri="{FF2B5EF4-FFF2-40B4-BE49-F238E27FC236}">
                <a16:creationId xmlns:a16="http://schemas.microsoft.com/office/drawing/2014/main" id="{10D4C531-D3BF-47CD-A0CB-1512B6DC0554}"/>
              </a:ext>
            </a:extLst>
          </p:cNvPr>
          <p:cNvGraphicFramePr/>
          <p:nvPr>
            <p:extLst>
              <p:ext uri="{D42A27DB-BD31-4B8C-83A1-F6EECF244321}">
                <p14:modId xmlns:p14="http://schemas.microsoft.com/office/powerpoint/2010/main" val="433181443"/>
              </p:ext>
            </p:extLst>
          </p:nvPr>
        </p:nvGraphicFramePr>
        <p:xfrm>
          <a:off x="1921587" y="1404730"/>
          <a:ext cx="9330613" cy="497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55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13</a:t>
            </a:fld>
            <a:endParaRPr lang="en-US" noProof="0" dirty="0"/>
          </a:p>
        </p:txBody>
      </p:sp>
      <p:sp>
        <p:nvSpPr>
          <p:cNvPr id="4" name="TextBox 3">
            <a:extLst>
              <a:ext uri="{FF2B5EF4-FFF2-40B4-BE49-F238E27FC236}">
                <a16:creationId xmlns:a16="http://schemas.microsoft.com/office/drawing/2014/main" id="{5655976A-92AB-4242-96EF-368D640E9440}"/>
              </a:ext>
            </a:extLst>
          </p:cNvPr>
          <p:cNvSpPr txBox="1"/>
          <p:nvPr/>
        </p:nvSpPr>
        <p:spPr>
          <a:xfrm>
            <a:off x="3435605" y="473938"/>
            <a:ext cx="6281525" cy="646331"/>
          </a:xfrm>
          <a:prstGeom prst="rect">
            <a:avLst/>
          </a:prstGeom>
          <a:noFill/>
        </p:spPr>
        <p:txBody>
          <a:bodyPr wrap="square" rtlCol="0">
            <a:spAutoFit/>
          </a:bodyPr>
          <a:lstStyle/>
          <a:p>
            <a:pPr algn="ctr"/>
            <a:r>
              <a:rPr lang="en-US" sz="3600" b="1" dirty="0" err="1">
                <a:solidFill>
                  <a:schemeClr val="accent1"/>
                </a:solidFill>
                <a:latin typeface="Trebuchet MS" panose="020B0603020202020204" pitchFamily="34" charset="0"/>
              </a:rPr>
              <a:t>Nhận</a:t>
            </a:r>
            <a:r>
              <a:rPr lang="en-US" sz="3600" b="1" dirty="0">
                <a:solidFill>
                  <a:schemeClr val="accent1"/>
                </a:solidFill>
                <a:latin typeface="Trebuchet MS" panose="020B0603020202020204" pitchFamily="34" charset="0"/>
              </a:rPr>
              <a:t> dữ liệu với SPI</a:t>
            </a:r>
          </a:p>
        </p:txBody>
      </p:sp>
      <p:graphicFrame>
        <p:nvGraphicFramePr>
          <p:cNvPr id="3" name="Diagram 2">
            <a:extLst>
              <a:ext uri="{FF2B5EF4-FFF2-40B4-BE49-F238E27FC236}">
                <a16:creationId xmlns:a16="http://schemas.microsoft.com/office/drawing/2014/main" id="{2CDC2829-C06D-495A-A457-88A4497A5136}"/>
              </a:ext>
            </a:extLst>
          </p:cNvPr>
          <p:cNvGraphicFramePr/>
          <p:nvPr>
            <p:extLst>
              <p:ext uri="{D42A27DB-BD31-4B8C-83A1-F6EECF244321}">
                <p14:modId xmlns:p14="http://schemas.microsoft.com/office/powerpoint/2010/main" val="3731319004"/>
              </p:ext>
            </p:extLst>
          </p:nvPr>
        </p:nvGraphicFramePr>
        <p:xfrm>
          <a:off x="1897264" y="1749287"/>
          <a:ext cx="9354936" cy="4333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030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14</a:t>
            </a:fld>
            <a:endParaRPr lang="en-US" noProof="0" dirty="0"/>
          </a:p>
        </p:txBody>
      </p:sp>
      <p:sp>
        <p:nvSpPr>
          <p:cNvPr id="2" name="Rectangle 1">
            <a:extLst>
              <a:ext uri="{FF2B5EF4-FFF2-40B4-BE49-F238E27FC236}">
                <a16:creationId xmlns:a16="http://schemas.microsoft.com/office/drawing/2014/main" id="{93F6737F-C339-4383-B0AB-858A35165107}"/>
              </a:ext>
            </a:extLst>
          </p:cNvPr>
          <p:cNvSpPr/>
          <p:nvPr/>
        </p:nvSpPr>
        <p:spPr>
          <a:xfrm>
            <a:off x="2473600" y="2551837"/>
            <a:ext cx="7244800" cy="1754326"/>
          </a:xfrm>
          <a:prstGeom prst="rect">
            <a:avLst/>
          </a:prstGeom>
        </p:spPr>
        <p:txBody>
          <a:bodyPr wrap="square">
            <a:spAutoFit/>
          </a:bodyPr>
          <a:lstStyle/>
          <a:p>
            <a:r>
              <a:rPr lang="en-US" sz="5400" b="1" dirty="0">
                <a:latin typeface="Trebuchet MS" panose="020B0603020202020204" pitchFamily="34" charset="0"/>
              </a:rPr>
              <a:t>III. </a:t>
            </a:r>
            <a:r>
              <a:rPr lang="en-US" sz="5400" b="1" dirty="0" err="1">
                <a:latin typeface="Trebuchet MS" panose="020B0603020202020204" pitchFamily="34" charset="0"/>
              </a:rPr>
              <a:t>Ứng</a:t>
            </a:r>
            <a:r>
              <a:rPr lang="en-US" sz="5400" b="1" dirty="0">
                <a:latin typeface="Trebuchet MS" panose="020B0603020202020204" pitchFamily="34" charset="0"/>
              </a:rPr>
              <a:t> </a:t>
            </a:r>
            <a:r>
              <a:rPr lang="en-US" sz="5400" b="1" dirty="0" err="1">
                <a:latin typeface="Trebuchet MS" panose="020B0603020202020204" pitchFamily="34" charset="0"/>
              </a:rPr>
              <a:t>dụng</a:t>
            </a:r>
            <a:r>
              <a:rPr lang="en-US" sz="5400" b="1" dirty="0">
                <a:latin typeface="Trebuchet MS" panose="020B0603020202020204" pitchFamily="34" charset="0"/>
              </a:rPr>
              <a:t> </a:t>
            </a:r>
            <a:r>
              <a:rPr lang="en-US" sz="5400" b="1" dirty="0" err="1">
                <a:latin typeface="Trebuchet MS" panose="020B0603020202020204" pitchFamily="34" charset="0"/>
              </a:rPr>
              <a:t>giao</a:t>
            </a:r>
            <a:r>
              <a:rPr lang="en-US" sz="5400" b="1" dirty="0">
                <a:latin typeface="Trebuchet MS" panose="020B0603020202020204" pitchFamily="34" charset="0"/>
              </a:rPr>
              <a:t> tiếp với module MAX6675</a:t>
            </a:r>
          </a:p>
        </p:txBody>
      </p:sp>
    </p:spTree>
    <p:extLst>
      <p:ext uri="{BB962C8B-B14F-4D97-AF65-F5344CB8AC3E}">
        <p14:creationId xmlns:p14="http://schemas.microsoft.com/office/powerpoint/2010/main" val="354711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15</a:t>
            </a:fld>
            <a:endParaRPr lang="en-US" noProof="0" dirty="0"/>
          </a:p>
        </p:txBody>
      </p:sp>
      <p:pic>
        <p:nvPicPr>
          <p:cNvPr id="1026" name="Picture 2" descr="See the source image">
            <a:extLst>
              <a:ext uri="{FF2B5EF4-FFF2-40B4-BE49-F238E27FC236}">
                <a16:creationId xmlns:a16="http://schemas.microsoft.com/office/drawing/2014/main" id="{11893930-0ACF-47ED-BDC8-CE980ED26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20" y="2050410"/>
            <a:ext cx="3519880" cy="35198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7A4FAB5-50DA-4B8C-910D-8424F19C9136}"/>
              </a:ext>
            </a:extLst>
          </p:cNvPr>
          <p:cNvSpPr/>
          <p:nvPr/>
        </p:nvSpPr>
        <p:spPr>
          <a:xfrm>
            <a:off x="3956632" y="517911"/>
            <a:ext cx="3869970" cy="646331"/>
          </a:xfrm>
          <a:prstGeom prst="rect">
            <a:avLst/>
          </a:prstGeom>
        </p:spPr>
        <p:txBody>
          <a:bodyPr wrap="none">
            <a:spAutoFit/>
          </a:bodyPr>
          <a:lstStyle/>
          <a:p>
            <a:r>
              <a:rPr lang="en-US" sz="3600" b="1" dirty="0">
                <a:solidFill>
                  <a:schemeClr val="accent5"/>
                </a:solidFill>
                <a:latin typeface="Trebuchet MS" panose="020B0603020202020204" pitchFamily="34" charset="0"/>
              </a:rPr>
              <a:t>Module MAX6675</a:t>
            </a:r>
            <a:endParaRPr lang="en-US" sz="3600" dirty="0">
              <a:solidFill>
                <a:schemeClr val="accent5"/>
              </a:solidFill>
            </a:endParaRPr>
          </a:p>
        </p:txBody>
      </p:sp>
      <p:sp>
        <p:nvSpPr>
          <p:cNvPr id="3" name="Rectangle 2">
            <a:extLst>
              <a:ext uri="{FF2B5EF4-FFF2-40B4-BE49-F238E27FC236}">
                <a16:creationId xmlns:a16="http://schemas.microsoft.com/office/drawing/2014/main" id="{ABD75D40-5E65-46ED-8AD6-816703FFAFA9}"/>
              </a:ext>
            </a:extLst>
          </p:cNvPr>
          <p:cNvSpPr/>
          <p:nvPr/>
        </p:nvSpPr>
        <p:spPr>
          <a:xfrm>
            <a:off x="1328257" y="1720840"/>
            <a:ext cx="6054056" cy="3693319"/>
          </a:xfrm>
          <a:prstGeom prst="rect">
            <a:avLst/>
          </a:prstGeom>
        </p:spPr>
        <p:txBody>
          <a:bodyPr wrap="square">
            <a:spAutoFit/>
          </a:bodyPr>
          <a:lstStyle/>
          <a:p>
            <a:r>
              <a:rPr lang="en-US" dirty="0" err="1"/>
              <a:t>Bộ</a:t>
            </a:r>
            <a:r>
              <a:rPr lang="en-US" dirty="0"/>
              <a:t> </a:t>
            </a:r>
            <a:r>
              <a:rPr lang="en-US" dirty="0" err="1"/>
              <a:t>chuyển</a:t>
            </a:r>
            <a:r>
              <a:rPr lang="en-US" dirty="0"/>
              <a:t> </a:t>
            </a:r>
            <a:r>
              <a:rPr lang="en-US" dirty="0" err="1"/>
              <a:t>đổi</a:t>
            </a:r>
            <a:r>
              <a:rPr lang="en-US" dirty="0"/>
              <a:t> </a:t>
            </a:r>
            <a:r>
              <a:rPr lang="en-US" dirty="0" err="1"/>
              <a:t>cặp</a:t>
            </a:r>
            <a:r>
              <a:rPr lang="en-US" dirty="0"/>
              <a:t> nhiệt điện sang </a:t>
            </a:r>
            <a:r>
              <a:rPr lang="en-US" dirty="0" err="1"/>
              <a:t>kỹ</a:t>
            </a:r>
            <a:r>
              <a:rPr lang="en-US" dirty="0"/>
              <a:t> thuật số có </a:t>
            </a:r>
            <a:r>
              <a:rPr lang="en-US" dirty="0" err="1"/>
              <a:t>bù</a:t>
            </a:r>
            <a:r>
              <a:rPr lang="en-US" dirty="0"/>
              <a:t> </a:t>
            </a:r>
            <a:r>
              <a:rPr lang="en-US" dirty="0" err="1"/>
              <a:t>pha</a:t>
            </a:r>
            <a:r>
              <a:rPr lang="en-US" dirty="0"/>
              <a:t> </a:t>
            </a:r>
            <a:r>
              <a:rPr lang="en-US" dirty="0" err="1"/>
              <a:t>lạnh</a:t>
            </a:r>
            <a:r>
              <a:rPr lang="en-US" dirty="0"/>
              <a:t> MAX6675</a:t>
            </a:r>
          </a:p>
          <a:p>
            <a:endParaRPr lang="en-US" dirty="0"/>
          </a:p>
          <a:p>
            <a:r>
              <a:rPr lang="en-US" dirty="0"/>
              <a:t>MAX6675 thực hiện </a:t>
            </a:r>
            <a:r>
              <a:rPr lang="en-US" dirty="0" err="1"/>
              <a:t>bù</a:t>
            </a:r>
            <a:r>
              <a:rPr lang="en-US" dirty="0"/>
              <a:t> điểm </a:t>
            </a:r>
            <a:r>
              <a:rPr lang="en-US" dirty="0" err="1"/>
              <a:t>lạnh</a:t>
            </a:r>
            <a:r>
              <a:rPr lang="en-US" dirty="0"/>
              <a:t> và số </a:t>
            </a:r>
            <a:r>
              <a:rPr lang="en-US" dirty="0" err="1"/>
              <a:t>hóa</a:t>
            </a:r>
            <a:r>
              <a:rPr lang="en-US" dirty="0"/>
              <a:t> tín hiệu từ </a:t>
            </a:r>
            <a:r>
              <a:rPr lang="en-US" dirty="0" err="1"/>
              <a:t>cặp</a:t>
            </a:r>
            <a:r>
              <a:rPr lang="en-US" dirty="0"/>
              <a:t> nhiệt điện </a:t>
            </a:r>
            <a:r>
              <a:rPr lang="en-US" dirty="0" err="1"/>
              <a:t>loại</a:t>
            </a:r>
            <a:r>
              <a:rPr lang="en-US" dirty="0"/>
              <a:t> K. </a:t>
            </a:r>
          </a:p>
          <a:p>
            <a:r>
              <a:rPr lang="en-US" dirty="0"/>
              <a:t>Dữ liệu </a:t>
            </a:r>
            <a:r>
              <a:rPr lang="en-US" dirty="0" err="1"/>
              <a:t>được</a:t>
            </a:r>
            <a:r>
              <a:rPr lang="en-US" dirty="0"/>
              <a:t> </a:t>
            </a:r>
            <a:r>
              <a:rPr lang="en-US" dirty="0" err="1"/>
              <a:t>xuất</a:t>
            </a:r>
            <a:r>
              <a:rPr lang="en-US" dirty="0"/>
              <a:t> ra ở </a:t>
            </a:r>
            <a:r>
              <a:rPr lang="en-US" dirty="0" err="1"/>
              <a:t>định</a:t>
            </a:r>
            <a:r>
              <a:rPr lang="en-US" dirty="0"/>
              <a:t> </a:t>
            </a:r>
            <a:r>
              <a:rPr lang="en-US" dirty="0" err="1"/>
              <a:t>dạng</a:t>
            </a:r>
            <a:r>
              <a:rPr lang="en-US" dirty="0"/>
              <a:t> chỉ </a:t>
            </a:r>
            <a:r>
              <a:rPr lang="en-US" dirty="0" err="1"/>
              <a:t>đọc</a:t>
            </a:r>
            <a:r>
              <a:rPr lang="en-US" dirty="0"/>
              <a:t>, </a:t>
            </a:r>
            <a:r>
              <a:rPr lang="en-US" dirty="0" err="1"/>
              <a:t>độ</a:t>
            </a:r>
            <a:r>
              <a:rPr lang="en-US" dirty="0"/>
              <a:t> phân giải 12-bit, tương thích với SPI.</a:t>
            </a:r>
          </a:p>
          <a:p>
            <a:r>
              <a:rPr lang="en-US" dirty="0" err="1"/>
              <a:t>Bộ</a:t>
            </a:r>
            <a:r>
              <a:rPr lang="en-US" dirty="0"/>
              <a:t> </a:t>
            </a:r>
            <a:r>
              <a:rPr lang="en-US" dirty="0" err="1"/>
              <a:t>chuyển</a:t>
            </a:r>
            <a:r>
              <a:rPr lang="en-US" dirty="0"/>
              <a:t> </a:t>
            </a:r>
            <a:r>
              <a:rPr lang="en-US" dirty="0" err="1"/>
              <a:t>đổi</a:t>
            </a:r>
            <a:r>
              <a:rPr lang="en-US" dirty="0"/>
              <a:t> này phân giải nhiệt </a:t>
            </a:r>
            <a:r>
              <a:rPr lang="en-US" dirty="0" err="1"/>
              <a:t>độ</a:t>
            </a:r>
            <a:r>
              <a:rPr lang="en-US" dirty="0"/>
              <a:t> đến 0,25 ° C, </a:t>
            </a:r>
            <a:r>
              <a:rPr lang="en-US" dirty="0" err="1"/>
              <a:t>cho</a:t>
            </a:r>
            <a:r>
              <a:rPr lang="en-US" dirty="0"/>
              <a:t> </a:t>
            </a:r>
            <a:r>
              <a:rPr lang="en-US" dirty="0" err="1"/>
              <a:t>phép</a:t>
            </a:r>
            <a:r>
              <a:rPr lang="en-US" dirty="0"/>
              <a:t> </a:t>
            </a:r>
            <a:r>
              <a:rPr lang="en-US" dirty="0" err="1"/>
              <a:t>đọc</a:t>
            </a:r>
            <a:r>
              <a:rPr lang="en-US" dirty="0"/>
              <a:t> </a:t>
            </a:r>
            <a:r>
              <a:rPr lang="en-US" dirty="0" err="1"/>
              <a:t>cao</a:t>
            </a:r>
            <a:r>
              <a:rPr lang="en-US" dirty="0"/>
              <a:t> </a:t>
            </a:r>
            <a:r>
              <a:rPr lang="en-US" dirty="0" err="1"/>
              <a:t>tới</a:t>
            </a:r>
            <a:r>
              <a:rPr lang="en-US" dirty="0"/>
              <a:t> + 1024 ° C và thể hiện </a:t>
            </a:r>
            <a:r>
              <a:rPr lang="en-US" dirty="0" err="1"/>
              <a:t>độ</a:t>
            </a:r>
            <a:r>
              <a:rPr lang="en-US" dirty="0"/>
              <a:t> </a:t>
            </a:r>
            <a:r>
              <a:rPr lang="en-US" dirty="0" err="1"/>
              <a:t>chính</a:t>
            </a:r>
            <a:r>
              <a:rPr lang="en-US" dirty="0"/>
              <a:t> xác của </a:t>
            </a:r>
            <a:r>
              <a:rPr lang="en-US" dirty="0" err="1"/>
              <a:t>cặp</a:t>
            </a:r>
            <a:r>
              <a:rPr lang="en-US" dirty="0"/>
              <a:t> nhiệt là 8 LSB </a:t>
            </a:r>
            <a:r>
              <a:rPr lang="en-US" dirty="0" err="1"/>
              <a:t>cho</a:t>
            </a:r>
            <a:r>
              <a:rPr lang="en-US" dirty="0"/>
              <a:t> nhiệt </a:t>
            </a:r>
            <a:r>
              <a:rPr lang="en-US" dirty="0" err="1"/>
              <a:t>độ</a:t>
            </a:r>
            <a:r>
              <a:rPr lang="en-US" dirty="0"/>
              <a:t> từ 0 ° C đến + 700 ° C.</a:t>
            </a:r>
          </a:p>
          <a:p>
            <a:endParaRPr lang="en-US" dirty="0"/>
          </a:p>
          <a:p>
            <a:r>
              <a:rPr lang="en-US" dirty="0"/>
              <a:t>Thông </a:t>
            </a:r>
            <a:r>
              <a:rPr lang="en-US" dirty="0" err="1"/>
              <a:t>thường</a:t>
            </a:r>
            <a:r>
              <a:rPr lang="en-US" dirty="0"/>
              <a:t>, bạn </a:t>
            </a:r>
            <a:r>
              <a:rPr lang="en-US" dirty="0" err="1"/>
              <a:t>sử</a:t>
            </a:r>
            <a:r>
              <a:rPr lang="en-US" dirty="0"/>
              <a:t> </a:t>
            </a:r>
            <a:r>
              <a:rPr lang="en-US" dirty="0" err="1"/>
              <a:t>dụng</a:t>
            </a:r>
            <a:r>
              <a:rPr lang="en-US" dirty="0"/>
              <a:t> </a:t>
            </a:r>
            <a:r>
              <a:rPr lang="en-US" dirty="0" err="1"/>
              <a:t>chúng</a:t>
            </a:r>
            <a:r>
              <a:rPr lang="en-US" dirty="0"/>
              <a:t> ở </a:t>
            </a:r>
            <a:r>
              <a:rPr lang="en-US" dirty="0" err="1"/>
              <a:t>dạng</a:t>
            </a:r>
            <a:r>
              <a:rPr lang="en-US" dirty="0"/>
              <a:t> </a:t>
            </a:r>
            <a:r>
              <a:rPr lang="en-US" dirty="0" err="1"/>
              <a:t>đột</a:t>
            </a:r>
            <a:r>
              <a:rPr lang="en-US" dirty="0"/>
              <a:t> </a:t>
            </a:r>
            <a:r>
              <a:rPr lang="en-US" dirty="0" err="1"/>
              <a:t>phá</a:t>
            </a:r>
            <a:r>
              <a:rPr lang="en-US" dirty="0"/>
              <a:t> / </a:t>
            </a:r>
            <a:r>
              <a:rPr lang="en-US" dirty="0" err="1"/>
              <a:t>mô-đun</a:t>
            </a:r>
            <a:r>
              <a:rPr lang="en-US" dirty="0"/>
              <a:t> và cũng có thể mua </a:t>
            </a:r>
            <a:r>
              <a:rPr lang="en-US" dirty="0" err="1"/>
              <a:t>một</a:t>
            </a:r>
            <a:r>
              <a:rPr lang="en-US" dirty="0"/>
              <a:t> </a:t>
            </a:r>
            <a:r>
              <a:rPr lang="en-US" dirty="0" err="1"/>
              <a:t>bộ</a:t>
            </a:r>
            <a:r>
              <a:rPr lang="en-US" dirty="0"/>
              <a:t> bao </a:t>
            </a:r>
            <a:r>
              <a:rPr lang="en-US" dirty="0" err="1"/>
              <a:t>gồm</a:t>
            </a:r>
            <a:r>
              <a:rPr lang="en-US" dirty="0"/>
              <a:t> </a:t>
            </a:r>
            <a:r>
              <a:rPr lang="en-US" dirty="0" err="1"/>
              <a:t>một</a:t>
            </a:r>
            <a:r>
              <a:rPr lang="en-US" dirty="0"/>
              <a:t> </a:t>
            </a:r>
            <a:r>
              <a:rPr lang="en-US" dirty="0" err="1"/>
              <a:t>cặp</a:t>
            </a:r>
            <a:r>
              <a:rPr lang="en-US" dirty="0"/>
              <a:t> nhiệt điện.</a:t>
            </a:r>
          </a:p>
        </p:txBody>
      </p:sp>
    </p:spTree>
    <p:extLst>
      <p:ext uri="{BB962C8B-B14F-4D97-AF65-F5344CB8AC3E}">
        <p14:creationId xmlns:p14="http://schemas.microsoft.com/office/powerpoint/2010/main" val="203735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a:t>
            </a:fld>
            <a:endParaRPr lang="en-US" noProof="0" dirty="0"/>
          </a:p>
        </p:txBody>
      </p:sp>
      <p:sp>
        <p:nvSpPr>
          <p:cNvPr id="2" name="TextBox 1">
            <a:extLst>
              <a:ext uri="{FF2B5EF4-FFF2-40B4-BE49-F238E27FC236}">
                <a16:creationId xmlns:a16="http://schemas.microsoft.com/office/drawing/2014/main" id="{ADE9CBFB-B229-4742-9833-3F87498E6D39}"/>
              </a:ext>
            </a:extLst>
          </p:cNvPr>
          <p:cNvSpPr txBox="1"/>
          <p:nvPr/>
        </p:nvSpPr>
        <p:spPr>
          <a:xfrm>
            <a:off x="3034749" y="2505670"/>
            <a:ext cx="7129664" cy="923330"/>
          </a:xfrm>
          <a:prstGeom prst="rect">
            <a:avLst/>
          </a:prstGeom>
          <a:noFill/>
        </p:spPr>
        <p:txBody>
          <a:bodyPr wrap="square" rtlCol="0">
            <a:spAutoFit/>
          </a:bodyPr>
          <a:lstStyle/>
          <a:p>
            <a:pPr algn="ctr"/>
            <a:r>
              <a:rPr lang="en-US" sz="5400" b="1" dirty="0">
                <a:latin typeface="Trebuchet MS" panose="020B0603020202020204" pitchFamily="34" charset="0"/>
              </a:rPr>
              <a:t>I. Giao tiếp SPI</a:t>
            </a:r>
          </a:p>
        </p:txBody>
      </p:sp>
    </p:spTree>
    <p:extLst>
      <p:ext uri="{BB962C8B-B14F-4D97-AF65-F5344CB8AC3E}">
        <p14:creationId xmlns:p14="http://schemas.microsoft.com/office/powerpoint/2010/main" val="326451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3</a:t>
            </a:fld>
            <a:endParaRPr lang="en-US" noProof="0" dirty="0"/>
          </a:p>
        </p:txBody>
      </p:sp>
      <p:sp>
        <p:nvSpPr>
          <p:cNvPr id="2" name="Rectangle 1">
            <a:extLst>
              <a:ext uri="{FF2B5EF4-FFF2-40B4-BE49-F238E27FC236}">
                <a16:creationId xmlns:a16="http://schemas.microsoft.com/office/drawing/2014/main" id="{445D44C3-C41D-4A3A-93ED-D0A6E0E756E6}"/>
              </a:ext>
            </a:extLst>
          </p:cNvPr>
          <p:cNvSpPr/>
          <p:nvPr/>
        </p:nvSpPr>
        <p:spPr>
          <a:xfrm>
            <a:off x="1970983" y="1437502"/>
            <a:ext cx="9495732" cy="2308324"/>
          </a:xfrm>
          <a:prstGeom prst="rect">
            <a:avLst/>
          </a:prstGeom>
        </p:spPr>
        <p:txBody>
          <a:bodyPr wrap="square">
            <a:spAutoFit/>
          </a:bodyPr>
          <a:lstStyle/>
          <a:p>
            <a:pPr marL="285750" indent="-285750">
              <a:buFont typeface="Arial" panose="020B0604020202020204" pitchFamily="34" charset="0"/>
              <a:buChar char="•"/>
            </a:pPr>
            <a:r>
              <a:rPr lang="vi-VN" b="1" i="0" dirty="0">
                <a:solidFill>
                  <a:srgbClr val="000000"/>
                </a:solidFill>
                <a:effectLst/>
              </a:rPr>
              <a:t>SPI – Serial Peripheral Interface </a:t>
            </a:r>
            <a:r>
              <a:rPr lang="vi-VN" b="0" i="0" dirty="0">
                <a:solidFill>
                  <a:srgbClr val="000000"/>
                </a:solidFill>
                <a:effectLst/>
              </a:rPr>
              <a:t>là 1 chuẩn giao tiếp rất thông dụng,</a:t>
            </a:r>
            <a:r>
              <a:rPr lang="vi-VN" dirty="0"/>
              <a:t> được hãng Motorola đề xuất, ra đời vào giữa những năm 1980 để giải quyết về nhu cầu về việc giao tiếp giữa các thiết bị với thông lượng nhanh hơn giao thức I2C hiện có.</a:t>
            </a:r>
            <a:r>
              <a:rPr lang="vi-VN" b="0" i="0" dirty="0">
                <a:solidFill>
                  <a:srgbClr val="000000"/>
                </a:solidFill>
                <a:effectLst/>
              </a:rPr>
              <a:t> </a:t>
            </a:r>
            <a:endParaRPr lang="en-US" b="0" i="0" dirty="0">
              <a:solidFill>
                <a:srgbClr val="000000"/>
              </a:solidFill>
              <a:effectLst/>
            </a:endParaRP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SPI</a:t>
            </a:r>
            <a:r>
              <a:rPr lang="en-US" b="0" i="0" dirty="0">
                <a:solidFill>
                  <a:srgbClr val="000000"/>
                </a:solidFill>
                <a:effectLst/>
              </a:rPr>
              <a:t> </a:t>
            </a:r>
            <a:r>
              <a:rPr lang="vi-VN" b="0" i="0" dirty="0">
                <a:solidFill>
                  <a:srgbClr val="000000"/>
                </a:solidFill>
                <a:effectLst/>
              </a:rPr>
              <a:t>thường được dùng để truyền dữ liệu giữa 2 vi điều khiển hoặc từ các cảm biến đến vi điều khiển. Ngoài ra, SPI còn dùng để kết nối với thẻ SD, thanh ghi dịch,…</a:t>
            </a:r>
            <a:endParaRPr lang="en-US" b="0" i="0" dirty="0">
              <a:solidFill>
                <a:srgbClr val="000000"/>
              </a:solidFill>
              <a:effectLst/>
            </a:endParaRP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SPI là chuẩn </a:t>
            </a:r>
            <a:r>
              <a:rPr lang="en-US" dirty="0" err="1">
                <a:solidFill>
                  <a:srgbClr val="000000"/>
                </a:solidFill>
                <a:latin typeface="Arial" panose="020B0604020202020204" pitchFamily="34" charset="0"/>
                <a:cs typeface="Arial" panose="020B0604020202020204" pitchFamily="34" charset="0"/>
              </a:rPr>
              <a:t>truyền</a:t>
            </a:r>
            <a:r>
              <a:rPr lang="en-US" dirty="0">
                <a:solidFill>
                  <a:srgbClr val="000000"/>
                </a:solidFill>
                <a:latin typeface="Arial" panose="020B0604020202020204" pitchFamily="34" charset="0"/>
                <a:cs typeface="Arial" panose="020B0604020202020204" pitchFamily="34" charset="0"/>
              </a:rPr>
              <a:t> thông </a:t>
            </a:r>
            <a:r>
              <a:rPr lang="en-US" dirty="0" err="1">
                <a:solidFill>
                  <a:srgbClr val="000000"/>
                </a:solidFill>
                <a:latin typeface="Arial" panose="020B0604020202020204" pitchFamily="34" charset="0"/>
                <a:cs typeface="Arial" panose="020B0604020202020204" pitchFamily="34" charset="0"/>
              </a:rPr>
              <a:t>nối</a:t>
            </a:r>
            <a:r>
              <a:rPr lang="en-US" dirty="0">
                <a:solidFill>
                  <a:srgbClr val="000000"/>
                </a:solidFill>
                <a:latin typeface="Arial" panose="020B0604020202020204" pitchFamily="34" charset="0"/>
                <a:cs typeface="Arial" panose="020B0604020202020204" pitchFamily="34" charset="0"/>
              </a:rPr>
              <a:t> tiếp song công, </a:t>
            </a:r>
            <a:r>
              <a:rPr lang="en-US" dirty="0" err="1">
                <a:solidFill>
                  <a:srgbClr val="000000"/>
                </a:solidFill>
                <a:latin typeface="Arial" panose="020B0604020202020204" pitchFamily="34" charset="0"/>
                <a:cs typeface="Arial" panose="020B0604020202020204" pitchFamily="34" charset="0"/>
              </a:rPr>
              <a:t>theo</a:t>
            </a:r>
            <a:r>
              <a:rPr lang="en-US" dirty="0">
                <a:solidFill>
                  <a:srgbClr val="000000"/>
                </a:solidFill>
                <a:latin typeface="Arial" panose="020B0604020202020204" pitchFamily="34" charset="0"/>
                <a:cs typeface="Arial" panose="020B0604020202020204" pitchFamily="34" charset="0"/>
              </a:rPr>
              <a:t> hình thức </a:t>
            </a:r>
            <a:r>
              <a:rPr lang="en-US" dirty="0" err="1">
                <a:solidFill>
                  <a:srgbClr val="000000"/>
                </a:solidFill>
                <a:latin typeface="Arial" panose="020B0604020202020204" pitchFamily="34" charset="0"/>
                <a:cs typeface="Arial" panose="020B0604020202020204" pitchFamily="34" charset="0"/>
              </a:rPr>
              <a:t>chủ</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tớ</a:t>
            </a:r>
            <a:r>
              <a:rPr lang="en-US" dirty="0">
                <a:solidFill>
                  <a:srgbClr val="000000"/>
                </a:solidFill>
                <a:latin typeface="Arial" panose="020B0604020202020204" pitchFamily="34" charset="0"/>
                <a:cs typeface="Arial" panose="020B0604020202020204" pitchFamily="34" charset="0"/>
              </a:rPr>
              <a:t> (master/slave), </a:t>
            </a:r>
            <a:r>
              <a:rPr lang="en-US" dirty="0" err="1">
                <a:solidFill>
                  <a:srgbClr val="000000"/>
                </a:solidFill>
                <a:latin typeface="Arial" panose="020B0604020202020204" pitchFamily="34" charset="0"/>
                <a:cs typeface="Arial" panose="020B0604020202020204" pitchFamily="34" charset="0"/>
              </a:rPr>
              <a:t>tức</a:t>
            </a:r>
            <a:r>
              <a:rPr lang="en-US" dirty="0">
                <a:solidFill>
                  <a:srgbClr val="000000"/>
                </a:solidFill>
                <a:latin typeface="Arial" panose="020B0604020202020204" pitchFamily="34" charset="0"/>
                <a:cs typeface="Arial" panose="020B0604020202020204" pitchFamily="34" charset="0"/>
              </a:rPr>
              <a:t> là </a:t>
            </a:r>
            <a:r>
              <a:rPr lang="en-US" dirty="0" err="1">
                <a:solidFill>
                  <a:srgbClr val="000000"/>
                </a:solidFill>
                <a:latin typeface="Arial" panose="020B0604020202020204" pitchFamily="34" charset="0"/>
                <a:cs typeface="Arial" panose="020B0604020202020204" pitchFamily="34" charset="0"/>
              </a:rPr>
              <a:t>xung</a:t>
            </a:r>
            <a:r>
              <a:rPr lang="en-US" dirty="0">
                <a:solidFill>
                  <a:srgbClr val="000000"/>
                </a:solidFill>
                <a:latin typeface="Arial" panose="020B0604020202020204" pitchFamily="34" charset="0"/>
                <a:cs typeface="Arial" panose="020B0604020202020204" pitchFamily="34" charset="0"/>
              </a:rPr>
              <a:t> clock ở </a:t>
            </a:r>
            <a:r>
              <a:rPr lang="en-US" dirty="0" err="1">
                <a:solidFill>
                  <a:srgbClr val="000000"/>
                </a:solidFill>
                <a:latin typeface="Arial" panose="020B0604020202020204" pitchFamily="34" charset="0"/>
                <a:cs typeface="Arial" panose="020B0604020202020204" pitchFamily="34" charset="0"/>
              </a:rPr>
              <a:t>thiết</a:t>
            </a:r>
            <a:r>
              <a:rPr lang="en-US" dirty="0">
                <a:solidFill>
                  <a:srgbClr val="000000"/>
                </a:solidFill>
                <a:latin typeface="Arial" panose="020B0604020202020204" pitchFamily="34" charset="0"/>
                <a:cs typeface="Arial" panose="020B0604020202020204" pitchFamily="34" charset="0"/>
              </a:rPr>
              <a:t> bị slave </a:t>
            </a:r>
            <a:r>
              <a:rPr lang="en-US" dirty="0" err="1">
                <a:solidFill>
                  <a:srgbClr val="000000"/>
                </a:solidFill>
                <a:latin typeface="Arial" panose="020B0604020202020204" pitchFamily="34" charset="0"/>
                <a:cs typeface="Arial" panose="020B0604020202020204" pitchFamily="34" charset="0"/>
              </a:rPr>
              <a:t>được</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quy</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định</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bởi</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thiết</a:t>
            </a:r>
            <a:r>
              <a:rPr lang="en-US" dirty="0">
                <a:solidFill>
                  <a:srgbClr val="000000"/>
                </a:solidFill>
                <a:latin typeface="Arial" panose="020B0604020202020204" pitchFamily="34" charset="0"/>
                <a:cs typeface="Arial" panose="020B0604020202020204" pitchFamily="34" charset="0"/>
              </a:rPr>
              <a:t> bị master. </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1 </a:t>
            </a:r>
            <a:r>
              <a:rPr lang="en-US" dirty="0" err="1">
                <a:solidFill>
                  <a:srgbClr val="000000"/>
                </a:solidFill>
                <a:latin typeface="Arial" panose="020B0604020202020204" pitchFamily="34" charset="0"/>
                <a:cs typeface="Arial" panose="020B0604020202020204" pitchFamily="34" charset="0"/>
              </a:rPr>
              <a:t>thiết</a:t>
            </a:r>
            <a:r>
              <a:rPr lang="en-US" dirty="0">
                <a:solidFill>
                  <a:srgbClr val="000000"/>
                </a:solidFill>
                <a:latin typeface="Arial" panose="020B0604020202020204" pitchFamily="34" charset="0"/>
                <a:cs typeface="Arial" panose="020B0604020202020204" pitchFamily="34" charset="0"/>
              </a:rPr>
              <a:t> bị master có thể kết </a:t>
            </a:r>
            <a:r>
              <a:rPr lang="en-US" dirty="0" err="1">
                <a:solidFill>
                  <a:srgbClr val="000000"/>
                </a:solidFill>
                <a:latin typeface="Arial" panose="020B0604020202020204" pitchFamily="34" charset="0"/>
                <a:cs typeface="Arial" panose="020B0604020202020204" pitchFamily="34" charset="0"/>
              </a:rPr>
              <a:t>nối</a:t>
            </a:r>
            <a:r>
              <a:rPr lang="en-US" dirty="0">
                <a:solidFill>
                  <a:srgbClr val="000000"/>
                </a:solidFill>
                <a:latin typeface="Arial" panose="020B0604020202020204" pitchFamily="34" charset="0"/>
                <a:cs typeface="Arial" panose="020B0604020202020204" pitchFamily="34" charset="0"/>
              </a:rPr>
              <a:t> với nhiều </a:t>
            </a:r>
            <a:r>
              <a:rPr lang="en-US" dirty="0" err="1">
                <a:solidFill>
                  <a:srgbClr val="000000"/>
                </a:solidFill>
                <a:latin typeface="Arial" panose="020B0604020202020204" pitchFamily="34" charset="0"/>
                <a:cs typeface="Arial" panose="020B0604020202020204" pitchFamily="34" charset="0"/>
              </a:rPr>
              <a:t>thiết</a:t>
            </a:r>
            <a:r>
              <a:rPr lang="en-US" dirty="0">
                <a:solidFill>
                  <a:srgbClr val="000000"/>
                </a:solidFill>
                <a:latin typeface="Arial" panose="020B0604020202020204" pitchFamily="34" charset="0"/>
                <a:cs typeface="Arial" panose="020B0604020202020204" pitchFamily="34" charset="0"/>
              </a:rPr>
              <a:t> bị slave</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02C428F-8E16-4837-9291-73042D095A98}"/>
              </a:ext>
            </a:extLst>
          </p:cNvPr>
          <p:cNvSpPr txBox="1"/>
          <p:nvPr/>
        </p:nvSpPr>
        <p:spPr>
          <a:xfrm>
            <a:off x="3578087" y="522922"/>
            <a:ext cx="6281525" cy="646331"/>
          </a:xfrm>
          <a:prstGeom prst="rect">
            <a:avLst/>
          </a:prstGeom>
          <a:noFill/>
        </p:spPr>
        <p:txBody>
          <a:bodyPr wrap="square" rtlCol="0">
            <a:spAutoFit/>
          </a:bodyPr>
          <a:lstStyle/>
          <a:p>
            <a:pPr algn="ctr"/>
            <a:r>
              <a:rPr lang="en-US" sz="3600" b="1" dirty="0">
                <a:solidFill>
                  <a:schemeClr val="accent1"/>
                </a:solidFill>
                <a:latin typeface="Trebuchet MS" panose="020B0603020202020204" pitchFamily="34" charset="0"/>
              </a:rPr>
              <a:t>Giao tiếp SPI</a:t>
            </a:r>
          </a:p>
        </p:txBody>
      </p:sp>
      <p:pic>
        <p:nvPicPr>
          <p:cNvPr id="6" name="Picture 5" descr="A picture containing qr code&#10;&#10;Description automatically generated">
            <a:extLst>
              <a:ext uri="{FF2B5EF4-FFF2-40B4-BE49-F238E27FC236}">
                <a16:creationId xmlns:a16="http://schemas.microsoft.com/office/drawing/2014/main" id="{E90E1C6B-7758-44AC-9CAE-E8ABFDED5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891" y="3592819"/>
            <a:ext cx="4371814" cy="3265181"/>
          </a:xfrm>
          <a:prstGeom prst="rect">
            <a:avLst/>
          </a:prstGeom>
        </p:spPr>
      </p:pic>
    </p:spTree>
    <p:extLst>
      <p:ext uri="{BB962C8B-B14F-4D97-AF65-F5344CB8AC3E}">
        <p14:creationId xmlns:p14="http://schemas.microsoft.com/office/powerpoint/2010/main" val="230491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4</a:t>
            </a:fld>
            <a:endParaRPr lang="en-US" noProof="0" dirty="0"/>
          </a:p>
        </p:txBody>
      </p:sp>
      <p:sp>
        <p:nvSpPr>
          <p:cNvPr id="2" name="Rectangle 1">
            <a:extLst>
              <a:ext uri="{FF2B5EF4-FFF2-40B4-BE49-F238E27FC236}">
                <a16:creationId xmlns:a16="http://schemas.microsoft.com/office/drawing/2014/main" id="{D168F4F0-3896-4D2E-850A-14D545906E47}"/>
              </a:ext>
            </a:extLst>
          </p:cNvPr>
          <p:cNvSpPr/>
          <p:nvPr/>
        </p:nvSpPr>
        <p:spPr>
          <a:xfrm>
            <a:off x="1789042" y="1596384"/>
            <a:ext cx="7566985" cy="1477328"/>
          </a:xfrm>
          <a:prstGeom prst="rect">
            <a:avLst/>
          </a:prstGeom>
        </p:spPr>
        <p:txBody>
          <a:bodyPr wrap="square">
            <a:spAutoFit/>
          </a:bodyPr>
          <a:lstStyle/>
          <a:p>
            <a:r>
              <a:rPr lang="en-US" b="0" i="0" dirty="0">
                <a:solidFill>
                  <a:srgbClr val="212529"/>
                </a:solidFill>
                <a:effectLst/>
                <a:latin typeface="Nunito"/>
              </a:rPr>
              <a:t>Giao tiếp SPI cần ít nhất 4 </a:t>
            </a:r>
            <a:r>
              <a:rPr lang="en-US" b="0" i="0" dirty="0" err="1">
                <a:solidFill>
                  <a:srgbClr val="212529"/>
                </a:solidFill>
                <a:effectLst/>
                <a:latin typeface="Nunito"/>
              </a:rPr>
              <a:t>dây</a:t>
            </a:r>
            <a:r>
              <a:rPr lang="en-US" b="0" i="0" dirty="0">
                <a:solidFill>
                  <a:srgbClr val="212529"/>
                </a:solidFill>
                <a:effectLst/>
                <a:latin typeface="Nunito"/>
              </a:rPr>
              <a:t> </a:t>
            </a:r>
            <a:r>
              <a:rPr lang="en-US" b="0" i="0" dirty="0" err="1">
                <a:solidFill>
                  <a:srgbClr val="212529"/>
                </a:solidFill>
                <a:effectLst/>
                <a:latin typeface="Nunito"/>
              </a:rPr>
              <a:t>để</a:t>
            </a:r>
            <a:r>
              <a:rPr lang="en-US" b="0" i="0" dirty="0">
                <a:solidFill>
                  <a:srgbClr val="212529"/>
                </a:solidFill>
                <a:effectLst/>
                <a:latin typeface="Nunito"/>
              </a:rPr>
              <a:t> thực hiện:</a:t>
            </a:r>
          </a:p>
          <a:p>
            <a:pPr lvl="1">
              <a:buFont typeface="Arial" panose="020B0604020202020204" pitchFamily="34" charset="0"/>
              <a:buChar char="•"/>
            </a:pPr>
            <a:r>
              <a:rPr lang="vi-VN" b="0" i="0" dirty="0">
                <a:solidFill>
                  <a:srgbClr val="212529"/>
                </a:solidFill>
                <a:effectLst/>
                <a:latin typeface="Nunito"/>
              </a:rPr>
              <a:t>SCK (Serial Clock): đưa xung clock từ master đến slaves</a:t>
            </a:r>
          </a:p>
          <a:p>
            <a:pPr lvl="1">
              <a:buFont typeface="Arial" panose="020B0604020202020204" pitchFamily="34" charset="0"/>
              <a:buChar char="•"/>
            </a:pPr>
            <a:r>
              <a:rPr lang="vi-VN" b="0" i="0" dirty="0">
                <a:solidFill>
                  <a:srgbClr val="212529"/>
                </a:solidFill>
                <a:effectLst/>
                <a:latin typeface="Nunito"/>
              </a:rPr>
              <a:t>SS (Slave Select): chọn slave để kết nối</a:t>
            </a:r>
          </a:p>
          <a:p>
            <a:pPr lvl="1">
              <a:buFont typeface="Arial" panose="020B0604020202020204" pitchFamily="34" charset="0"/>
              <a:buChar char="•"/>
            </a:pPr>
            <a:r>
              <a:rPr lang="vi-VN" b="0" i="0" dirty="0">
                <a:solidFill>
                  <a:srgbClr val="212529"/>
                </a:solidFill>
                <a:effectLst/>
                <a:latin typeface="Nunito"/>
              </a:rPr>
              <a:t>MISO (Master In Slave Out): gửi dữ liệu từ slave đến master</a:t>
            </a:r>
          </a:p>
          <a:p>
            <a:pPr lvl="1">
              <a:buFont typeface="Arial" panose="020B0604020202020204" pitchFamily="34" charset="0"/>
              <a:buChar char="•"/>
            </a:pPr>
            <a:r>
              <a:rPr lang="vi-VN" b="0" i="0" dirty="0">
                <a:solidFill>
                  <a:srgbClr val="212529"/>
                </a:solidFill>
                <a:effectLst/>
                <a:latin typeface="Nunito"/>
              </a:rPr>
              <a:t>MOSI (Master Out Slave In): gửi dữ liệu từ master đến slave</a:t>
            </a:r>
          </a:p>
        </p:txBody>
      </p:sp>
      <p:sp>
        <p:nvSpPr>
          <p:cNvPr id="6" name="TextBox 5">
            <a:extLst>
              <a:ext uri="{FF2B5EF4-FFF2-40B4-BE49-F238E27FC236}">
                <a16:creationId xmlns:a16="http://schemas.microsoft.com/office/drawing/2014/main" id="{075C2C47-4DD2-49AE-AAF4-7B50EF3D5702}"/>
              </a:ext>
            </a:extLst>
          </p:cNvPr>
          <p:cNvSpPr txBox="1"/>
          <p:nvPr/>
        </p:nvSpPr>
        <p:spPr>
          <a:xfrm>
            <a:off x="3578087" y="522922"/>
            <a:ext cx="6281525" cy="646331"/>
          </a:xfrm>
          <a:prstGeom prst="rect">
            <a:avLst/>
          </a:prstGeom>
          <a:noFill/>
        </p:spPr>
        <p:txBody>
          <a:bodyPr wrap="square" rtlCol="0">
            <a:spAutoFit/>
          </a:bodyPr>
          <a:lstStyle/>
          <a:p>
            <a:pPr algn="ctr"/>
            <a:r>
              <a:rPr lang="en-US" sz="3600" b="1" dirty="0">
                <a:solidFill>
                  <a:schemeClr val="accent1"/>
                </a:solidFill>
                <a:latin typeface="Trebuchet MS" panose="020B0603020202020204" pitchFamily="34" charset="0"/>
              </a:rPr>
              <a:t>Giao tiếp SPI</a:t>
            </a:r>
          </a:p>
        </p:txBody>
      </p:sp>
      <p:pic>
        <p:nvPicPr>
          <p:cNvPr id="1026" name="Picture 2" descr="See the source image">
            <a:extLst>
              <a:ext uri="{FF2B5EF4-FFF2-40B4-BE49-F238E27FC236}">
                <a16:creationId xmlns:a16="http://schemas.microsoft.com/office/drawing/2014/main" id="{34310084-9C55-43FA-983E-F9781F0AB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580" y="3580102"/>
            <a:ext cx="6528537" cy="203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20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5</a:t>
            </a:fld>
            <a:endParaRPr lang="en-US" noProof="0" dirty="0"/>
          </a:p>
        </p:txBody>
      </p:sp>
      <p:sp>
        <p:nvSpPr>
          <p:cNvPr id="4" name="TextBox 3">
            <a:extLst>
              <a:ext uri="{FF2B5EF4-FFF2-40B4-BE49-F238E27FC236}">
                <a16:creationId xmlns:a16="http://schemas.microsoft.com/office/drawing/2014/main" id="{ED0729A9-3A1F-486C-A029-F91F733BCCEF}"/>
              </a:ext>
            </a:extLst>
          </p:cNvPr>
          <p:cNvSpPr txBox="1"/>
          <p:nvPr/>
        </p:nvSpPr>
        <p:spPr>
          <a:xfrm>
            <a:off x="3578087" y="522922"/>
            <a:ext cx="6281525" cy="646331"/>
          </a:xfrm>
          <a:prstGeom prst="rect">
            <a:avLst/>
          </a:prstGeom>
          <a:noFill/>
        </p:spPr>
        <p:txBody>
          <a:bodyPr wrap="square" rtlCol="0">
            <a:spAutoFit/>
          </a:bodyPr>
          <a:lstStyle/>
          <a:p>
            <a:pPr algn="ctr"/>
            <a:r>
              <a:rPr lang="en-US" sz="3600" b="1" dirty="0" err="1">
                <a:solidFill>
                  <a:schemeClr val="accent1"/>
                </a:solidFill>
                <a:latin typeface="Trebuchet MS" panose="020B0603020202020204" pitchFamily="34" charset="0"/>
              </a:rPr>
              <a:t>Truyền</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nhận</a:t>
            </a:r>
            <a:r>
              <a:rPr lang="en-US" sz="3600" b="1" dirty="0">
                <a:solidFill>
                  <a:schemeClr val="accent1"/>
                </a:solidFill>
                <a:latin typeface="Trebuchet MS" panose="020B0603020202020204" pitchFamily="34" charset="0"/>
              </a:rPr>
              <a:t> dữ liệu SPI</a:t>
            </a:r>
          </a:p>
        </p:txBody>
      </p:sp>
      <p:sp>
        <p:nvSpPr>
          <p:cNvPr id="2" name="Rectangle 1">
            <a:extLst>
              <a:ext uri="{FF2B5EF4-FFF2-40B4-BE49-F238E27FC236}">
                <a16:creationId xmlns:a16="http://schemas.microsoft.com/office/drawing/2014/main" id="{AF407976-0962-46E5-BC6C-C98DF3816691}"/>
              </a:ext>
            </a:extLst>
          </p:cNvPr>
          <p:cNvSpPr/>
          <p:nvPr/>
        </p:nvSpPr>
        <p:spPr>
          <a:xfrm>
            <a:off x="1689649" y="1362783"/>
            <a:ext cx="10058400" cy="2585323"/>
          </a:xfrm>
          <a:prstGeom prst="rect">
            <a:avLst/>
          </a:prstGeom>
        </p:spPr>
        <p:txBody>
          <a:bodyPr wrap="square">
            <a:spAutoFit/>
          </a:bodyPr>
          <a:lstStyle/>
          <a:p>
            <a:pPr marL="285750" indent="-285750">
              <a:buFont typeface="Arial" panose="020B0604020202020204" pitchFamily="34" charset="0"/>
              <a:buChar char="•"/>
            </a:pPr>
            <a:r>
              <a:rPr lang="vi-VN" b="0" i="0" dirty="0">
                <a:solidFill>
                  <a:srgbClr val="212529"/>
                </a:solidFill>
                <a:effectLst/>
                <a:latin typeface="Nunito"/>
              </a:rPr>
              <a:t>Quá trình trao đổi dữ liệu bắt đầu khi Master tạo 1 xung clock từ bộ tạo xung nhịp (Clock Generator) và kéo đường SS của Slave mà nó truyền dữ liệu xuống mức Low.</a:t>
            </a:r>
            <a:endParaRPr lang="vi-VN" b="0" i="0" dirty="0">
              <a:solidFill>
                <a:srgbClr val="000000"/>
              </a:solidFill>
              <a:effectLst/>
              <a:latin typeface="Nunito"/>
            </a:endParaRPr>
          </a:p>
          <a:p>
            <a:pPr marL="285750" indent="-285750">
              <a:buFont typeface="Arial" panose="020B0604020202020204" pitchFamily="34" charset="0"/>
              <a:buChar char="•"/>
            </a:pPr>
            <a:r>
              <a:rPr lang="vi-VN" b="0" i="0" dirty="0">
                <a:solidFill>
                  <a:srgbClr val="212529"/>
                </a:solidFill>
                <a:effectLst/>
                <a:latin typeface="Nunito"/>
              </a:rPr>
              <a:t>Cứ 1 xung clock, Master sẽ gửi đi 1 bit từ thanh ghi dịch (Shift Register) của nó đến thanh ghi dịch của Slave thông qua đường MOSI. Đồng thời Slave cũng gửi lại 1 bit đến cho Master qua đường MISO.Như vậy sau 8 chu kỳ clock thì hoàn tất việc truyền và nhận 1 byte dữ liệu.</a:t>
            </a:r>
            <a:endParaRPr lang="vi-VN" b="0" i="0" dirty="0">
              <a:solidFill>
                <a:srgbClr val="000000"/>
              </a:solidFill>
              <a:effectLst/>
              <a:latin typeface="Nunito"/>
            </a:endParaRPr>
          </a:p>
          <a:p>
            <a:endParaRPr lang="en-US" b="1" i="0" dirty="0">
              <a:solidFill>
                <a:srgbClr val="212529"/>
              </a:solidFill>
              <a:effectLst/>
              <a:latin typeface="Nunito"/>
            </a:endParaRPr>
          </a:p>
          <a:p>
            <a:r>
              <a:rPr lang="vi-VN" b="1" i="0" dirty="0">
                <a:solidFill>
                  <a:srgbClr val="212529"/>
                </a:solidFill>
                <a:effectLst/>
                <a:latin typeface="Nunito"/>
              </a:rPr>
              <a:t>Lưu ý</a:t>
            </a:r>
            <a:r>
              <a:rPr lang="vi-VN" b="0" i="0" dirty="0">
                <a:solidFill>
                  <a:srgbClr val="212529"/>
                </a:solidFill>
                <a:effectLst/>
                <a:latin typeface="Nunito"/>
              </a:rPr>
              <a:t>: Trong giao tiếp SPI, chỉ có thể có 1 Master nhưng có thể 1 hoặc nhiều Slave cùng lúc. Ở trạng thái nghỉ, chân SS của các Slave ở mức 1, muốn giao tiếp với Slave nào thì ta chỉ việc kéo chân SS của Slave đó xuống mức 0</a:t>
            </a:r>
          </a:p>
        </p:txBody>
      </p:sp>
      <p:pic>
        <p:nvPicPr>
          <p:cNvPr id="2050" name="Picture 2" descr="See the source image">
            <a:extLst>
              <a:ext uri="{FF2B5EF4-FFF2-40B4-BE49-F238E27FC236}">
                <a16:creationId xmlns:a16="http://schemas.microsoft.com/office/drawing/2014/main" id="{BB4123D7-03E7-44B7-990A-C6E8A0C3F32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85099" y="3612353"/>
            <a:ext cx="666750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2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6</a:t>
            </a:fld>
            <a:endParaRPr lang="en-US" noProof="0" dirty="0"/>
          </a:p>
        </p:txBody>
      </p:sp>
      <p:sp>
        <p:nvSpPr>
          <p:cNvPr id="4" name="TextBox 3">
            <a:extLst>
              <a:ext uri="{FF2B5EF4-FFF2-40B4-BE49-F238E27FC236}">
                <a16:creationId xmlns:a16="http://schemas.microsoft.com/office/drawing/2014/main" id="{A03E7DD3-352E-42D5-ADF6-AC598A6D955F}"/>
              </a:ext>
            </a:extLst>
          </p:cNvPr>
          <p:cNvSpPr txBox="1"/>
          <p:nvPr/>
        </p:nvSpPr>
        <p:spPr>
          <a:xfrm>
            <a:off x="3578087" y="522922"/>
            <a:ext cx="6281525" cy="646331"/>
          </a:xfrm>
          <a:prstGeom prst="rect">
            <a:avLst/>
          </a:prstGeom>
          <a:noFill/>
        </p:spPr>
        <p:txBody>
          <a:bodyPr wrap="square" rtlCol="0">
            <a:spAutoFit/>
          </a:bodyPr>
          <a:lstStyle/>
          <a:p>
            <a:pPr algn="ctr"/>
            <a:r>
              <a:rPr lang="en-US" sz="3600" b="1" dirty="0">
                <a:solidFill>
                  <a:schemeClr val="accent1"/>
                </a:solidFill>
                <a:latin typeface="Trebuchet MS" panose="020B0603020202020204" pitchFamily="34" charset="0"/>
              </a:rPr>
              <a:t>Các </a:t>
            </a:r>
            <a:r>
              <a:rPr lang="en-US" sz="3600" b="1" dirty="0" err="1">
                <a:solidFill>
                  <a:schemeClr val="accent1"/>
                </a:solidFill>
                <a:latin typeface="Trebuchet MS" panose="020B0603020202020204" pitchFamily="34" charset="0"/>
              </a:rPr>
              <a:t>chế</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độ</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hoạt</a:t>
            </a:r>
            <a:r>
              <a:rPr lang="en-US" sz="3600" b="1" dirty="0">
                <a:solidFill>
                  <a:schemeClr val="accent1"/>
                </a:solidFill>
                <a:latin typeface="Trebuchet MS" panose="020B0603020202020204" pitchFamily="34" charset="0"/>
              </a:rPr>
              <a:t> động</a:t>
            </a:r>
          </a:p>
        </p:txBody>
      </p:sp>
      <p:sp>
        <p:nvSpPr>
          <p:cNvPr id="2" name="Rectangle 1">
            <a:extLst>
              <a:ext uri="{FF2B5EF4-FFF2-40B4-BE49-F238E27FC236}">
                <a16:creationId xmlns:a16="http://schemas.microsoft.com/office/drawing/2014/main" id="{83FC1220-5920-443C-8C5F-90ACFC49F155}"/>
              </a:ext>
            </a:extLst>
          </p:cNvPr>
          <p:cNvSpPr/>
          <p:nvPr/>
        </p:nvSpPr>
        <p:spPr>
          <a:xfrm>
            <a:off x="1467685" y="1274564"/>
            <a:ext cx="10190915" cy="1877437"/>
          </a:xfrm>
          <a:prstGeom prst="rect">
            <a:avLst/>
          </a:prstGeom>
        </p:spPr>
        <p:txBody>
          <a:bodyPr wrap="square">
            <a:spAutoFit/>
          </a:bodyPr>
          <a:lstStyle/>
          <a:p>
            <a:r>
              <a:rPr lang="en-US" b="0" i="0" dirty="0" err="1">
                <a:solidFill>
                  <a:srgbClr val="000000"/>
                </a:solidFill>
                <a:effectLst/>
                <a:latin typeface="Nunito"/>
              </a:rPr>
              <a:t>Phụ</a:t>
            </a:r>
            <a:r>
              <a:rPr lang="en-US" b="0" i="0" dirty="0">
                <a:solidFill>
                  <a:srgbClr val="000000"/>
                </a:solidFill>
                <a:effectLst/>
                <a:latin typeface="Nunito"/>
              </a:rPr>
              <a:t> </a:t>
            </a:r>
            <a:r>
              <a:rPr lang="en-US" b="0" i="0" dirty="0" err="1">
                <a:solidFill>
                  <a:srgbClr val="000000"/>
                </a:solidFill>
                <a:effectLst/>
                <a:latin typeface="Nunito"/>
              </a:rPr>
              <a:t>thuộc</a:t>
            </a:r>
            <a:r>
              <a:rPr lang="en-US" b="0" i="0" dirty="0">
                <a:solidFill>
                  <a:srgbClr val="000000"/>
                </a:solidFill>
                <a:effectLst/>
                <a:latin typeface="Nunito"/>
              </a:rPr>
              <a:t> vào </a:t>
            </a:r>
            <a:r>
              <a:rPr lang="vi-VN" b="0" i="0" dirty="0">
                <a:solidFill>
                  <a:srgbClr val="000000"/>
                </a:solidFill>
                <a:effectLst/>
                <a:latin typeface="Nunito"/>
              </a:rPr>
              <a:t>hai đặc điểm của xung đồng hồ là cực tính (Clock Polarity – CPOL hoặc CKP) và pha (Clock Phase – CPHA</a:t>
            </a:r>
            <a:r>
              <a:rPr lang="en-US" b="0" i="0" dirty="0">
                <a:solidFill>
                  <a:srgbClr val="000000"/>
                </a:solidFill>
                <a:effectLst/>
                <a:latin typeface="Nunito"/>
              </a:rPr>
              <a:t> hoặc CKE</a:t>
            </a:r>
            <a:r>
              <a:rPr lang="vi-VN" b="0" i="0" dirty="0">
                <a:solidFill>
                  <a:srgbClr val="000000"/>
                </a:solidFill>
                <a:effectLst/>
                <a:latin typeface="Nunito"/>
              </a:rPr>
              <a:t>)</a:t>
            </a:r>
          </a:p>
          <a:p>
            <a:pPr marL="742950" lvl="1" indent="-285750">
              <a:buFont typeface="Arial" panose="020B0604020202020204" pitchFamily="34" charset="0"/>
              <a:buChar char="•"/>
            </a:pPr>
            <a:r>
              <a:rPr lang="vi-VN" sz="1600" b="0" i="0" dirty="0">
                <a:solidFill>
                  <a:srgbClr val="000000"/>
                </a:solidFill>
                <a:effectLst/>
                <a:latin typeface="Nunito"/>
              </a:rPr>
              <a:t>Clock Polarity (CPOL hoặc CKP)</a:t>
            </a:r>
            <a:r>
              <a:rPr lang="en-US" sz="1600" b="0" i="0" dirty="0">
                <a:solidFill>
                  <a:srgbClr val="000000"/>
                </a:solidFill>
                <a:effectLst/>
                <a:latin typeface="Nunito"/>
              </a:rPr>
              <a:t>: </a:t>
            </a:r>
            <a:r>
              <a:rPr lang="vi-VN" sz="1600" b="0" i="0" dirty="0">
                <a:solidFill>
                  <a:srgbClr val="000000"/>
                </a:solidFill>
                <a:effectLst/>
                <a:latin typeface="Nunito"/>
              </a:rPr>
              <a:t>Khi CPOL ở mức thấp, xung đồng hồ được tạo bởi Master tức là SCK sẽ ở mức thấp khi nhàn rỗi (idle) và chuyển sang mức cao trong trạng thái hoạt động (trong khi truyền dữ liệu). Tương tự, khi CPOL ở mức cao, SCK ở mức cao khi nhàn rỗi và chuyển sang mức thấp trong trạng thái hoạt động.</a:t>
            </a:r>
          </a:p>
          <a:p>
            <a:pPr marL="742950" lvl="1" indent="-285750">
              <a:buFont typeface="Arial" panose="020B0604020202020204" pitchFamily="34" charset="0"/>
              <a:buChar char="•"/>
            </a:pPr>
            <a:r>
              <a:rPr lang="vi-VN" sz="1600" b="0" i="0" dirty="0">
                <a:solidFill>
                  <a:srgbClr val="000000"/>
                </a:solidFill>
                <a:effectLst/>
                <a:latin typeface="Nunito"/>
              </a:rPr>
              <a:t>Phase Clock (CPHA</a:t>
            </a:r>
            <a:r>
              <a:rPr lang="en-US" sz="1600" b="0" i="0" dirty="0">
                <a:solidFill>
                  <a:srgbClr val="000000"/>
                </a:solidFill>
                <a:effectLst/>
                <a:latin typeface="Nunito"/>
              </a:rPr>
              <a:t> hoặc CKE</a:t>
            </a:r>
            <a:r>
              <a:rPr lang="vi-VN" sz="1600" b="0" i="0" dirty="0">
                <a:solidFill>
                  <a:srgbClr val="000000"/>
                </a:solidFill>
                <a:effectLst/>
                <a:latin typeface="Nunito"/>
              </a:rPr>
              <a:t>)</a:t>
            </a:r>
            <a:r>
              <a:rPr lang="en-US" sz="1600" b="0" i="0" dirty="0">
                <a:solidFill>
                  <a:srgbClr val="000000"/>
                </a:solidFill>
                <a:effectLst/>
                <a:latin typeface="Nunito"/>
              </a:rPr>
              <a:t>: </a:t>
            </a:r>
            <a:r>
              <a:rPr lang="vi-VN" sz="1600" b="0" i="0" dirty="0">
                <a:solidFill>
                  <a:srgbClr val="000000"/>
                </a:solidFill>
                <a:effectLst/>
                <a:latin typeface="Nunito"/>
              </a:rPr>
              <a:t>Khi CPHA bằng 0, dữ liệu được truyền ở cạnh lên của xung đồng hồ. Dữ liệu được truyền ở cạnh xuống khi CPHA là 1.</a:t>
            </a:r>
          </a:p>
        </p:txBody>
      </p:sp>
      <p:pic>
        <p:nvPicPr>
          <p:cNvPr id="6" name="Picture 5" descr="Diagram&#10;&#10;Description automatically generated">
            <a:extLst>
              <a:ext uri="{FF2B5EF4-FFF2-40B4-BE49-F238E27FC236}">
                <a16:creationId xmlns:a16="http://schemas.microsoft.com/office/drawing/2014/main" id="{6B77AA40-7370-4629-BB94-681B79D48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6" y="3334096"/>
            <a:ext cx="6988879" cy="3523904"/>
          </a:xfrm>
          <a:prstGeom prst="rect">
            <a:avLst/>
          </a:prstGeom>
        </p:spPr>
      </p:pic>
    </p:spTree>
    <p:extLst>
      <p:ext uri="{BB962C8B-B14F-4D97-AF65-F5344CB8AC3E}">
        <p14:creationId xmlns:p14="http://schemas.microsoft.com/office/powerpoint/2010/main" val="367200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7</a:t>
            </a:fld>
            <a:endParaRPr lang="en-US" noProof="0" dirty="0"/>
          </a:p>
        </p:txBody>
      </p:sp>
      <p:sp>
        <p:nvSpPr>
          <p:cNvPr id="6" name="TextBox 5">
            <a:extLst>
              <a:ext uri="{FF2B5EF4-FFF2-40B4-BE49-F238E27FC236}">
                <a16:creationId xmlns:a16="http://schemas.microsoft.com/office/drawing/2014/main" id="{2C68A852-1DAD-45B7-88C4-58AC4D90A11C}"/>
              </a:ext>
            </a:extLst>
          </p:cNvPr>
          <p:cNvSpPr txBox="1"/>
          <p:nvPr/>
        </p:nvSpPr>
        <p:spPr>
          <a:xfrm>
            <a:off x="1348421" y="2505670"/>
            <a:ext cx="10310179" cy="923330"/>
          </a:xfrm>
          <a:prstGeom prst="rect">
            <a:avLst/>
          </a:prstGeom>
          <a:noFill/>
        </p:spPr>
        <p:txBody>
          <a:bodyPr wrap="square" rtlCol="0">
            <a:spAutoFit/>
          </a:bodyPr>
          <a:lstStyle/>
          <a:p>
            <a:pPr algn="ctr"/>
            <a:r>
              <a:rPr lang="en-US" sz="5400" b="1" dirty="0">
                <a:latin typeface="Trebuchet MS" panose="020B0603020202020204" pitchFamily="34" charset="0"/>
              </a:rPr>
              <a:t>II. Giao tiếp SPI với PIC16F887 </a:t>
            </a:r>
          </a:p>
        </p:txBody>
      </p:sp>
    </p:spTree>
    <p:extLst>
      <p:ext uri="{BB962C8B-B14F-4D97-AF65-F5344CB8AC3E}">
        <p14:creationId xmlns:p14="http://schemas.microsoft.com/office/powerpoint/2010/main" val="115442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8</a:t>
            </a:fld>
            <a:endParaRPr lang="en-US" noProof="0" dirty="0"/>
          </a:p>
        </p:txBody>
      </p:sp>
      <p:sp>
        <p:nvSpPr>
          <p:cNvPr id="6" name="TextBox 5">
            <a:extLst>
              <a:ext uri="{FF2B5EF4-FFF2-40B4-BE49-F238E27FC236}">
                <a16:creationId xmlns:a16="http://schemas.microsoft.com/office/drawing/2014/main" id="{EA46BC4B-E018-45A1-986F-E19F902839DF}"/>
              </a:ext>
            </a:extLst>
          </p:cNvPr>
          <p:cNvSpPr txBox="1"/>
          <p:nvPr/>
        </p:nvSpPr>
        <p:spPr>
          <a:xfrm>
            <a:off x="3435605" y="473938"/>
            <a:ext cx="6281525" cy="646331"/>
          </a:xfrm>
          <a:prstGeom prst="rect">
            <a:avLst/>
          </a:prstGeom>
          <a:noFill/>
        </p:spPr>
        <p:txBody>
          <a:bodyPr wrap="square" rtlCol="0">
            <a:spAutoFit/>
          </a:bodyPr>
          <a:lstStyle/>
          <a:p>
            <a:pPr algn="ctr"/>
            <a:r>
              <a:rPr lang="en-US" sz="3600" b="1" dirty="0">
                <a:solidFill>
                  <a:schemeClr val="accent1"/>
                </a:solidFill>
                <a:latin typeface="Trebuchet MS" panose="020B0603020202020204" pitchFamily="34" charset="0"/>
              </a:rPr>
              <a:t>Giao tiếp SPI với PIC16F887</a:t>
            </a:r>
          </a:p>
        </p:txBody>
      </p:sp>
      <p:sp>
        <p:nvSpPr>
          <p:cNvPr id="2" name="TextBox 1">
            <a:extLst>
              <a:ext uri="{FF2B5EF4-FFF2-40B4-BE49-F238E27FC236}">
                <a16:creationId xmlns:a16="http://schemas.microsoft.com/office/drawing/2014/main" id="{50CEE0DF-AB8F-4FD2-BA87-BBC26174ACA8}"/>
              </a:ext>
            </a:extLst>
          </p:cNvPr>
          <p:cNvSpPr txBox="1"/>
          <p:nvPr/>
        </p:nvSpPr>
        <p:spPr>
          <a:xfrm>
            <a:off x="2478157" y="5919239"/>
            <a:ext cx="8494638" cy="400110"/>
          </a:xfrm>
          <a:prstGeom prst="rect">
            <a:avLst/>
          </a:prstGeom>
          <a:noFill/>
        </p:spPr>
        <p:txBody>
          <a:bodyPr wrap="square" rtlCol="0">
            <a:spAutoFit/>
          </a:bodyPr>
          <a:lstStyle/>
          <a:p>
            <a:pPr algn="ctr"/>
            <a:r>
              <a:rPr lang="en-US" sz="2000" dirty="0" err="1"/>
              <a:t>Sơ</a:t>
            </a:r>
            <a:r>
              <a:rPr lang="en-US" sz="2000" dirty="0"/>
              <a:t> </a:t>
            </a:r>
            <a:r>
              <a:rPr lang="en-US" sz="2000" dirty="0" err="1"/>
              <a:t>đồ</a:t>
            </a:r>
            <a:r>
              <a:rPr lang="en-US" sz="2000" dirty="0"/>
              <a:t> </a:t>
            </a:r>
            <a:r>
              <a:rPr lang="en-US" sz="2000" dirty="0" err="1"/>
              <a:t>biểu</a:t>
            </a:r>
            <a:r>
              <a:rPr lang="en-US" sz="2000" dirty="0"/>
              <a:t> </a:t>
            </a:r>
            <a:r>
              <a:rPr lang="en-US" sz="2000" dirty="0" err="1"/>
              <a:t>diễn</a:t>
            </a:r>
            <a:r>
              <a:rPr lang="en-US" sz="2000" dirty="0"/>
              <a:t> </a:t>
            </a:r>
            <a:r>
              <a:rPr lang="en-US" sz="2000" dirty="0" err="1"/>
              <a:t>giao</a:t>
            </a:r>
            <a:r>
              <a:rPr lang="en-US" sz="2000" dirty="0"/>
              <a:t> tiếp SPI với PIC</a:t>
            </a:r>
          </a:p>
        </p:txBody>
      </p:sp>
      <p:pic>
        <p:nvPicPr>
          <p:cNvPr id="9" name="Picture 8" descr="Diagram&#10;&#10;Description automatically generated">
            <a:extLst>
              <a:ext uri="{FF2B5EF4-FFF2-40B4-BE49-F238E27FC236}">
                <a16:creationId xmlns:a16="http://schemas.microsoft.com/office/drawing/2014/main" id="{CD6B1464-353E-4DCB-88DC-FE1BDE0BF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545" y="1504088"/>
            <a:ext cx="9913862" cy="4031332"/>
          </a:xfrm>
          <a:prstGeom prst="rect">
            <a:avLst/>
          </a:prstGeom>
        </p:spPr>
      </p:pic>
    </p:spTree>
    <p:extLst>
      <p:ext uri="{BB962C8B-B14F-4D97-AF65-F5344CB8AC3E}">
        <p14:creationId xmlns:p14="http://schemas.microsoft.com/office/powerpoint/2010/main" val="46280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9</a:t>
            </a:fld>
            <a:endParaRPr lang="en-US" noProof="0" dirty="0"/>
          </a:p>
        </p:txBody>
      </p:sp>
      <p:sp>
        <p:nvSpPr>
          <p:cNvPr id="4" name="TextBox 3">
            <a:extLst>
              <a:ext uri="{FF2B5EF4-FFF2-40B4-BE49-F238E27FC236}">
                <a16:creationId xmlns:a16="http://schemas.microsoft.com/office/drawing/2014/main" id="{0FDF22D7-53FF-4356-867A-21C06469DEB2}"/>
              </a:ext>
            </a:extLst>
          </p:cNvPr>
          <p:cNvSpPr txBox="1"/>
          <p:nvPr/>
        </p:nvSpPr>
        <p:spPr>
          <a:xfrm>
            <a:off x="3435605" y="473938"/>
            <a:ext cx="6281525" cy="646331"/>
          </a:xfrm>
          <a:prstGeom prst="rect">
            <a:avLst/>
          </a:prstGeom>
          <a:noFill/>
        </p:spPr>
        <p:txBody>
          <a:bodyPr wrap="square" rtlCol="0">
            <a:spAutoFit/>
          </a:bodyPr>
          <a:lstStyle/>
          <a:p>
            <a:pPr algn="ctr"/>
            <a:r>
              <a:rPr lang="en-US" sz="3600" b="1" dirty="0">
                <a:solidFill>
                  <a:schemeClr val="accent1"/>
                </a:solidFill>
                <a:latin typeface="Trebuchet MS" panose="020B0603020202020204" pitchFamily="34" charset="0"/>
              </a:rPr>
              <a:t>Thanh </a:t>
            </a:r>
            <a:r>
              <a:rPr lang="en-US" sz="3600" b="1" dirty="0" err="1">
                <a:solidFill>
                  <a:schemeClr val="accent1"/>
                </a:solidFill>
                <a:latin typeface="Trebuchet MS" panose="020B0603020202020204" pitchFamily="34" charset="0"/>
              </a:rPr>
              <a:t>ghi</a:t>
            </a:r>
            <a:r>
              <a:rPr lang="en-US" sz="3600" b="1" dirty="0">
                <a:solidFill>
                  <a:schemeClr val="accent1"/>
                </a:solidFill>
                <a:latin typeface="Trebuchet MS" panose="020B0603020202020204" pitchFamily="34" charset="0"/>
              </a:rPr>
              <a:t> SSPSTAT</a:t>
            </a:r>
          </a:p>
        </p:txBody>
      </p:sp>
      <p:pic>
        <p:nvPicPr>
          <p:cNvPr id="2" name="Picture 1">
            <a:extLst>
              <a:ext uri="{FF2B5EF4-FFF2-40B4-BE49-F238E27FC236}">
                <a16:creationId xmlns:a16="http://schemas.microsoft.com/office/drawing/2014/main" id="{A49B17BC-4D98-4D84-A948-0FA3C57D0780}"/>
              </a:ext>
            </a:extLst>
          </p:cNvPr>
          <p:cNvPicPr>
            <a:picLocks noChangeAspect="1"/>
          </p:cNvPicPr>
          <p:nvPr/>
        </p:nvPicPr>
        <p:blipFill>
          <a:blip r:embed="rId3"/>
          <a:stretch>
            <a:fillRect/>
          </a:stretch>
        </p:blipFill>
        <p:spPr>
          <a:xfrm>
            <a:off x="2031931" y="1475892"/>
            <a:ext cx="9626669" cy="1267308"/>
          </a:xfrm>
          <a:prstGeom prst="rect">
            <a:avLst/>
          </a:prstGeom>
        </p:spPr>
      </p:pic>
      <p:sp>
        <p:nvSpPr>
          <p:cNvPr id="3" name="TextBox 2">
            <a:extLst>
              <a:ext uri="{FF2B5EF4-FFF2-40B4-BE49-F238E27FC236}">
                <a16:creationId xmlns:a16="http://schemas.microsoft.com/office/drawing/2014/main" id="{DCFC7421-77C3-41D0-A14A-0AF4ED564473}"/>
              </a:ext>
            </a:extLst>
          </p:cNvPr>
          <p:cNvSpPr txBox="1"/>
          <p:nvPr/>
        </p:nvSpPr>
        <p:spPr>
          <a:xfrm>
            <a:off x="2031931" y="3098823"/>
            <a:ext cx="8742083" cy="1107996"/>
          </a:xfrm>
          <a:prstGeom prst="rect">
            <a:avLst/>
          </a:prstGeom>
          <a:noFill/>
        </p:spPr>
        <p:txBody>
          <a:bodyPr wrap="square" rtlCol="0">
            <a:spAutoFit/>
          </a:bodyPr>
          <a:lstStyle/>
          <a:p>
            <a:r>
              <a:rPr lang="en-US" b="1" dirty="0"/>
              <a:t>SSPSTAT</a:t>
            </a:r>
            <a:r>
              <a:rPr lang="en-US" dirty="0"/>
              <a:t> là </a:t>
            </a:r>
            <a:r>
              <a:rPr lang="en-US" dirty="0" err="1"/>
              <a:t>thanh</a:t>
            </a:r>
            <a:r>
              <a:rPr lang="en-US" dirty="0"/>
              <a:t> </a:t>
            </a:r>
            <a:r>
              <a:rPr lang="en-US" dirty="0" err="1"/>
              <a:t>ghi</a:t>
            </a:r>
            <a:r>
              <a:rPr lang="en-US" dirty="0"/>
              <a:t> </a:t>
            </a:r>
            <a:r>
              <a:rPr lang="en-US" dirty="0" err="1"/>
              <a:t>trạng</a:t>
            </a:r>
            <a:r>
              <a:rPr lang="en-US" dirty="0"/>
              <a:t> </a:t>
            </a:r>
            <a:r>
              <a:rPr lang="en-US" dirty="0" err="1"/>
              <a:t>thái</a:t>
            </a:r>
            <a:r>
              <a:rPr lang="en-US" dirty="0"/>
              <a:t> của </a:t>
            </a:r>
            <a:r>
              <a:rPr lang="en-US" dirty="0" err="1"/>
              <a:t>khối</a:t>
            </a:r>
            <a:r>
              <a:rPr lang="en-US" dirty="0"/>
              <a:t> MSSP</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SMP</a:t>
            </a:r>
            <a:r>
              <a:rPr lang="en-US" sz="1600" dirty="0">
                <a:latin typeface="Arial" panose="020B0604020202020204" pitchFamily="34" charset="0"/>
                <a:cs typeface="Arial" panose="020B0604020202020204" pitchFamily="34" charset="0"/>
              </a:rPr>
              <a:t>: Bit chọn lấy </a:t>
            </a:r>
            <a:r>
              <a:rPr lang="en-US" sz="1600" dirty="0" err="1">
                <a:latin typeface="Arial" panose="020B0604020202020204" pitchFamily="34" charset="0"/>
                <a:cs typeface="Arial" panose="020B0604020202020204" pitchFamily="34" charset="0"/>
              </a:rPr>
              <a:t>mẫu</a:t>
            </a:r>
            <a:r>
              <a:rPr lang="en-US" sz="1600"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CKE</a:t>
            </a:r>
            <a:r>
              <a:rPr lang="en-US" sz="1600" dirty="0">
                <a:latin typeface="Arial" panose="020B0604020202020204" pitchFamily="34" charset="0"/>
                <a:cs typeface="Arial" panose="020B0604020202020204" pitchFamily="34" charset="0"/>
              </a:rPr>
              <a:t>: Bit chọn </a:t>
            </a:r>
            <a:r>
              <a:rPr lang="en-US" sz="1600" dirty="0" err="1">
                <a:latin typeface="Arial" panose="020B0604020202020204" pitchFamily="34" charset="0"/>
                <a:cs typeface="Arial" panose="020B0604020202020204" pitchFamily="34" charset="0"/>
              </a:rPr>
              <a:t>cạnh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xung</a:t>
            </a: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BF</a:t>
            </a:r>
            <a:r>
              <a:rPr lang="en-US" sz="1600" dirty="0">
                <a:latin typeface="Arial" panose="020B0604020202020204" pitchFamily="34" charset="0"/>
                <a:cs typeface="Arial" panose="020B0604020202020204" pitchFamily="34" charset="0"/>
              </a:rPr>
              <a:t>: Bit thông </a:t>
            </a:r>
            <a:r>
              <a:rPr lang="en-US" sz="1600" dirty="0" err="1">
                <a:latin typeface="Arial" panose="020B0604020202020204" pitchFamily="34" charset="0"/>
                <a:cs typeface="Arial" panose="020B0604020202020204" pitchFamily="34" charset="0"/>
              </a:rPr>
              <a:t>báo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đầy</a:t>
            </a:r>
            <a:r>
              <a:rPr lang="en-US" sz="1600" dirty="0">
                <a:latin typeface="Arial" panose="020B0604020202020204" pitchFamily="34" charset="0"/>
                <a:cs typeface="Arial" panose="020B0604020202020204" pitchFamily="34" charset="0"/>
              </a:rPr>
              <a:t> của </a:t>
            </a:r>
            <a:r>
              <a:rPr lang="en-US" sz="1600" dirty="0" err="1">
                <a:latin typeface="Arial" panose="020B0604020202020204" pitchFamily="34" charset="0"/>
                <a:cs typeface="Arial" panose="020B0604020202020204" pitchFamily="34" charset="0"/>
              </a:rPr>
              <a:t>bộ</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đệm</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98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2072</TotalTime>
  <Words>1171</Words>
  <Application>Microsoft Office PowerPoint</Application>
  <PresentationFormat>Widescreen</PresentationFormat>
  <Paragraphs>105</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Nunito</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Tuan Anh 20172949</dc:creator>
  <cp:lastModifiedBy>Tran Tuan Anh 20172949</cp:lastModifiedBy>
  <cp:revision>25</cp:revision>
  <dcterms:created xsi:type="dcterms:W3CDTF">2021-03-20T14:31:32Z</dcterms:created>
  <dcterms:modified xsi:type="dcterms:W3CDTF">2021-05-10T09:50:09Z</dcterms:modified>
</cp:coreProperties>
</file>