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464" r:id="rId2"/>
    <p:sldId id="465" r:id="rId3"/>
    <p:sldId id="466" r:id="rId4"/>
    <p:sldId id="467" r:id="rId5"/>
    <p:sldId id="468" r:id="rId6"/>
    <p:sldId id="469" r:id="rId7"/>
    <p:sldId id="473" r:id="rId8"/>
    <p:sldId id="474" r:id="rId9"/>
    <p:sldId id="4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312" autoAdjust="0"/>
  </p:normalViewPr>
  <p:slideViewPr>
    <p:cSldViewPr snapToGrid="0">
      <p:cViewPr varScale="1">
        <p:scale>
          <a:sx n="101" d="100"/>
          <a:sy n="101" d="100"/>
        </p:scale>
        <p:origin x="9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C4CAB-B561-4DFE-8528-E3192EC2CC64}" type="datetimeFigureOut">
              <a:rPr lang="en-US" smtClean="0"/>
              <a:t>5/15/2021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7732C-29C7-4734-B838-9D935F3AFAFC}" type="slidenum">
              <a:rPr lang="en-US" smtClean="0"/>
              <a:t>‹#›</a:t>
            </a:fld>
            <a:endParaRPr lang="en-US"/>
          </a:p>
        </p:txBody>
      </p:sp>
    </p:spTree>
    <p:extLst>
      <p:ext uri="{BB962C8B-B14F-4D97-AF65-F5344CB8AC3E}">
        <p14:creationId xmlns:p14="http://schemas.microsoft.com/office/powerpoint/2010/main" val="17244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Watchdog Timer (WDT) có thể hữu ích để tự động thiết lập lại hệ thống bất cứ khi nào thời gian chờ xảy ra.</a:t>
            </a:r>
          </a:p>
          <a:p>
            <a:endParaRPr lang="vi-VN" dirty="0"/>
          </a:p>
          <a:p>
            <a:r>
              <a:rPr lang="vi-VN" dirty="0"/>
              <a:t>Cần phải thiết lập lại hệ thống để ngăn chặn sự cố của hệ thống trong tình huống lỗi phần cứng hoặc lỗi chương trình.</a:t>
            </a:r>
          </a:p>
          <a:p>
            <a:endParaRPr lang="vi-VN" dirty="0"/>
          </a:p>
          <a:p>
            <a:r>
              <a:rPr lang="vi-VN" dirty="0"/>
              <a:t>Có vô số ứng dụng mà hệ thống không thể gặp khó khăn tại một thời điểm (thậm chí không phải trong một khoảng thời gian nhỏ). Ví dụ, trong một hệ thống radar, nếu hệ thống bị treo trong 5 phút, nó có thể gây ra hậu quả nghiêm trọng (máy bay hoặc tên lửa của đối phương có thể không bị phát hiện dẫn đến tổn thất lớn).</a:t>
            </a:r>
          </a:p>
          <a:p>
            <a:endParaRPr lang="vi-VN" dirty="0"/>
          </a:p>
          <a:p>
            <a:r>
              <a:rPr lang="vi-VN" dirty="0"/>
              <a:t>Hệ thống phải đủ mạnh để tự động phát hiện các lỗi một cách nhanh chóng và tự thiết lập lại để khôi phục các lỗi và hoạt động bình thường mà không có lỗi.</a:t>
            </a:r>
          </a:p>
          <a:p>
            <a:endParaRPr lang="vi-VN" dirty="0"/>
          </a:p>
          <a:p>
            <a:r>
              <a:rPr lang="vi-VN" dirty="0"/>
              <a:t>Người ta có thể thiết lập lại hệ thống theo cách thủ công để khôi phục các lỗi. Nhưng việc thiết lập lại hệ thống theo cách thủ công không phải lúc nào cũng khả thi, đặc biệt là khi nó đã được triển khai.</a:t>
            </a:r>
          </a:p>
          <a:p>
            <a:endParaRPr lang="vi-VN" dirty="0"/>
          </a:p>
          <a:p>
            <a:r>
              <a:rPr lang="vi-VN" dirty="0"/>
              <a:t>Để khắc phục những sự cố như vậy, cần có bộ đếm thời gian cho cơ quan giám sát để tự động thiết lập lại hệ thống mà không cần sự can thiệp của con người.</a:t>
            </a:r>
            <a:endParaRPr lang="en-US" dirty="0"/>
          </a:p>
        </p:txBody>
      </p:sp>
      <p:sp>
        <p:nvSpPr>
          <p:cNvPr id="4" name="Slide Number Placeholder 3"/>
          <p:cNvSpPr>
            <a:spLocks noGrp="1"/>
          </p:cNvSpPr>
          <p:nvPr>
            <p:ph type="sldNum" sz="quarter" idx="5"/>
          </p:nvPr>
        </p:nvSpPr>
        <p:spPr/>
        <p:txBody>
          <a:bodyPr/>
          <a:lstStyle/>
          <a:p>
            <a:fld id="{1D67732C-29C7-4734-B838-9D935F3AFAFC}" type="slidenum">
              <a:rPr lang="en-US" smtClean="0"/>
              <a:t>3</a:t>
            </a:fld>
            <a:endParaRPr lang="en-US"/>
          </a:p>
        </p:txBody>
      </p:sp>
    </p:spTree>
    <p:extLst>
      <p:ext uri="{BB962C8B-B14F-4D97-AF65-F5344CB8AC3E}">
        <p14:creationId xmlns:p14="http://schemas.microsoft.com/office/powerpoint/2010/main" val="90229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Bộ đếm thời gian của cơ quan giám sát được tải với khoảng thời gian chờ phụ thuộc vào ứng dụng.</a:t>
            </a:r>
          </a:p>
          <a:p>
            <a:r>
              <a:rPr lang="vi-VN" dirty="0"/>
              <a:t>Bộ đếm thời gian của cơ quan giám sát bắt đầu đếm độc lập với đồng hồ hệ thống, tức là nó có một bộ dao động bên trong riêng biệt để hoạt động độc lập với đồng hồ hệ thống.</a:t>
            </a:r>
          </a:p>
          <a:p>
            <a:r>
              <a:rPr lang="vi-VN" dirty="0"/>
              <a:t>Bộ đếm thời gian của cơ quan giám sát được xóa thông qua phần mềm mỗi lần trước khi khoảng thời gian chờ xảy ra.</a:t>
            </a:r>
          </a:p>
          <a:p>
            <a:r>
              <a:rPr lang="vi-VN" dirty="0"/>
              <a:t>Bất cứ khi nào phần mềm không xóa được bộ đếm thời gian của cơ quan giám sát trước khoảng thời gian chờ của nó, bộ định thời của cơ quan giám sát sẽ đặt lại hệ thống.</a:t>
            </a:r>
          </a:p>
          <a:p>
            <a:r>
              <a:rPr lang="vi-VN" dirty="0"/>
              <a:t>Với mục đích này, bộ đếm thời gian của cơ quan giám sát được sử dụng để khắc phục lỗi phần mềm trong các ứng dụng thời gian thực.</a:t>
            </a:r>
          </a:p>
          <a:p>
            <a:r>
              <a:rPr lang="vi-VN" dirty="0"/>
              <a:t>Bộ đếm thời gian của cơ quan giám sát cũng được sử dụng để đánh thức bộ vi điều khiển từ chế độ ngủ.</a:t>
            </a:r>
            <a:endParaRPr lang="en-US" dirty="0"/>
          </a:p>
        </p:txBody>
      </p:sp>
      <p:sp>
        <p:nvSpPr>
          <p:cNvPr id="4" name="Slide Number Placeholder 3"/>
          <p:cNvSpPr>
            <a:spLocks noGrp="1"/>
          </p:cNvSpPr>
          <p:nvPr>
            <p:ph type="sldNum" sz="quarter" idx="5"/>
          </p:nvPr>
        </p:nvSpPr>
        <p:spPr/>
        <p:txBody>
          <a:bodyPr/>
          <a:lstStyle/>
          <a:p>
            <a:fld id="{1D67732C-29C7-4734-B838-9D935F3AFAFC}" type="slidenum">
              <a:rPr lang="en-US" smtClean="0"/>
              <a:t>4</a:t>
            </a:fld>
            <a:endParaRPr lang="en-US"/>
          </a:p>
        </p:txBody>
      </p:sp>
    </p:spTree>
    <p:extLst>
      <p:ext uri="{BB962C8B-B14F-4D97-AF65-F5344CB8AC3E}">
        <p14:creationId xmlns:p14="http://schemas.microsoft.com/office/powerpoint/2010/main" val="397664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software controlled watchdog timer can enable watchdog timer only if configuration bit has disabled the WDT.</a:t>
            </a:r>
          </a:p>
          <a:p>
            <a:r>
              <a:rPr lang="en-US" sz="1200" b="0" i="0" kern="1200" dirty="0">
                <a:solidFill>
                  <a:schemeClr val="tx1"/>
                </a:solidFill>
                <a:effectLst/>
                <a:latin typeface="+mn-lt"/>
                <a:ea typeface="+mn-ea"/>
                <a:cs typeface="+mn-cs"/>
              </a:rPr>
              <a:t>If the WDTEN (configuration bit) is enabled, then SWDTEN has no effect.</a:t>
            </a:r>
          </a:p>
          <a:p>
            <a:endParaRPr lang="en-US" dirty="0"/>
          </a:p>
        </p:txBody>
      </p:sp>
      <p:sp>
        <p:nvSpPr>
          <p:cNvPr id="4" name="Slide Number Placeholder 3"/>
          <p:cNvSpPr>
            <a:spLocks noGrp="1"/>
          </p:cNvSpPr>
          <p:nvPr>
            <p:ph type="sldNum" sz="quarter" idx="5"/>
          </p:nvPr>
        </p:nvSpPr>
        <p:spPr/>
        <p:txBody>
          <a:bodyPr/>
          <a:lstStyle/>
          <a:p>
            <a:fld id="{1D67732C-29C7-4734-B838-9D935F3AFAFC}" type="slidenum">
              <a:rPr lang="en-US" smtClean="0"/>
              <a:t>7</a:t>
            </a:fld>
            <a:endParaRPr lang="en-US"/>
          </a:p>
        </p:txBody>
      </p:sp>
    </p:spTree>
    <p:extLst>
      <p:ext uri="{BB962C8B-B14F-4D97-AF65-F5344CB8AC3E}">
        <p14:creationId xmlns:p14="http://schemas.microsoft.com/office/powerpoint/2010/main" val="352495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67732C-29C7-4734-B838-9D935F3AFAFC}" type="slidenum">
              <a:rPr lang="en-US" smtClean="0"/>
              <a:t>9</a:t>
            </a:fld>
            <a:endParaRPr lang="en-US"/>
          </a:p>
        </p:txBody>
      </p:sp>
    </p:spTree>
    <p:extLst>
      <p:ext uri="{BB962C8B-B14F-4D97-AF65-F5344CB8AC3E}">
        <p14:creationId xmlns:p14="http://schemas.microsoft.com/office/powerpoint/2010/main" val="462229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1C04-C6F7-4485-90F0-046CDCF36A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35A042-4255-4DC1-B890-E0921063B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E7979F-8AD9-4F46-88E7-2D541F3CBC77}"/>
              </a:ext>
            </a:extLst>
          </p:cNvPr>
          <p:cNvSpPr>
            <a:spLocks noGrp="1"/>
          </p:cNvSpPr>
          <p:nvPr>
            <p:ph type="dt" sz="half" idx="10"/>
          </p:nvPr>
        </p:nvSpPr>
        <p:spPr/>
        <p:txBody>
          <a:bodyPr/>
          <a:lstStyle/>
          <a:p>
            <a:fld id="{8A9C4FF3-5555-4340-9B87-3215F78E5AA2}" type="datetimeFigureOut">
              <a:rPr lang="en-US" smtClean="0"/>
              <a:t>5/15/2021</a:t>
            </a:fld>
            <a:endParaRPr lang="en-US"/>
          </a:p>
        </p:txBody>
      </p:sp>
      <p:sp>
        <p:nvSpPr>
          <p:cNvPr id="5" name="Footer Placeholder 4">
            <a:extLst>
              <a:ext uri="{FF2B5EF4-FFF2-40B4-BE49-F238E27FC236}">
                <a16:creationId xmlns:a16="http://schemas.microsoft.com/office/drawing/2014/main" id="{3A9240FD-82EA-4D94-BEE1-091AD0475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E6585-07A7-4792-BED1-5B5A439B9B97}"/>
              </a:ext>
            </a:extLst>
          </p:cNvPr>
          <p:cNvSpPr>
            <a:spLocks noGrp="1"/>
          </p:cNvSpPr>
          <p:nvPr>
            <p:ph type="sldNum" sz="quarter" idx="12"/>
          </p:nvPr>
        </p:nvSpPr>
        <p:spPr/>
        <p:txBody>
          <a:bodyPr/>
          <a:lstStyle/>
          <a:p>
            <a:fld id="{551DEA55-816D-4F84-AFD4-AD0016297CED}" type="slidenum">
              <a:rPr lang="en-US" smtClean="0"/>
              <a:t>‹#›</a:t>
            </a:fld>
            <a:endParaRPr lang="en-US"/>
          </a:p>
        </p:txBody>
      </p:sp>
    </p:spTree>
    <p:extLst>
      <p:ext uri="{BB962C8B-B14F-4D97-AF65-F5344CB8AC3E}">
        <p14:creationId xmlns:p14="http://schemas.microsoft.com/office/powerpoint/2010/main" val="377793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76B9-E756-49EA-829C-BCF27AFE21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A97130-56B5-4FD0-A34D-FB1C2A6CF9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F2323-7CBC-46A4-B11F-63A9193AF365}"/>
              </a:ext>
            </a:extLst>
          </p:cNvPr>
          <p:cNvSpPr>
            <a:spLocks noGrp="1"/>
          </p:cNvSpPr>
          <p:nvPr>
            <p:ph type="dt" sz="half" idx="10"/>
          </p:nvPr>
        </p:nvSpPr>
        <p:spPr/>
        <p:txBody>
          <a:bodyPr/>
          <a:lstStyle/>
          <a:p>
            <a:fld id="{8A9C4FF3-5555-4340-9B87-3215F78E5AA2}" type="datetimeFigureOut">
              <a:rPr lang="en-US" smtClean="0"/>
              <a:t>5/15/2021</a:t>
            </a:fld>
            <a:endParaRPr lang="en-US"/>
          </a:p>
        </p:txBody>
      </p:sp>
      <p:sp>
        <p:nvSpPr>
          <p:cNvPr id="5" name="Footer Placeholder 4">
            <a:extLst>
              <a:ext uri="{FF2B5EF4-FFF2-40B4-BE49-F238E27FC236}">
                <a16:creationId xmlns:a16="http://schemas.microsoft.com/office/drawing/2014/main" id="{C6277957-1FA6-41DF-AAC5-5D4E61980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9B2DF-A218-4D37-9D5E-DC530CF65B14}"/>
              </a:ext>
            </a:extLst>
          </p:cNvPr>
          <p:cNvSpPr>
            <a:spLocks noGrp="1"/>
          </p:cNvSpPr>
          <p:nvPr>
            <p:ph type="sldNum" sz="quarter" idx="12"/>
          </p:nvPr>
        </p:nvSpPr>
        <p:spPr/>
        <p:txBody>
          <a:bodyPr/>
          <a:lstStyle/>
          <a:p>
            <a:fld id="{551DEA55-816D-4F84-AFD4-AD0016297CED}" type="slidenum">
              <a:rPr lang="en-US" smtClean="0"/>
              <a:t>‹#›</a:t>
            </a:fld>
            <a:endParaRPr lang="en-US"/>
          </a:p>
        </p:txBody>
      </p:sp>
    </p:spTree>
    <p:extLst>
      <p:ext uri="{BB962C8B-B14F-4D97-AF65-F5344CB8AC3E}">
        <p14:creationId xmlns:p14="http://schemas.microsoft.com/office/powerpoint/2010/main" val="324457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45A05C-D0BD-4579-A103-041614B1B2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215249-A73F-464C-B963-1F1B5FD894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4A9E7-3BB9-4200-9228-69691FDB1716}"/>
              </a:ext>
            </a:extLst>
          </p:cNvPr>
          <p:cNvSpPr>
            <a:spLocks noGrp="1"/>
          </p:cNvSpPr>
          <p:nvPr>
            <p:ph type="dt" sz="half" idx="10"/>
          </p:nvPr>
        </p:nvSpPr>
        <p:spPr/>
        <p:txBody>
          <a:bodyPr/>
          <a:lstStyle/>
          <a:p>
            <a:fld id="{8A9C4FF3-5555-4340-9B87-3215F78E5AA2}" type="datetimeFigureOut">
              <a:rPr lang="en-US" smtClean="0"/>
              <a:t>5/15/2021</a:t>
            </a:fld>
            <a:endParaRPr lang="en-US"/>
          </a:p>
        </p:txBody>
      </p:sp>
      <p:sp>
        <p:nvSpPr>
          <p:cNvPr id="5" name="Footer Placeholder 4">
            <a:extLst>
              <a:ext uri="{FF2B5EF4-FFF2-40B4-BE49-F238E27FC236}">
                <a16:creationId xmlns:a16="http://schemas.microsoft.com/office/drawing/2014/main" id="{B14AD20E-9BEC-488B-A20C-05F153D71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9F940-2FAD-422F-8C6F-FB09DB69E428}"/>
              </a:ext>
            </a:extLst>
          </p:cNvPr>
          <p:cNvSpPr>
            <a:spLocks noGrp="1"/>
          </p:cNvSpPr>
          <p:nvPr>
            <p:ph type="sldNum" sz="quarter" idx="12"/>
          </p:nvPr>
        </p:nvSpPr>
        <p:spPr/>
        <p:txBody>
          <a:bodyPr/>
          <a:lstStyle/>
          <a:p>
            <a:fld id="{551DEA55-816D-4F84-AFD4-AD0016297CED}" type="slidenum">
              <a:rPr lang="en-US" smtClean="0"/>
              <a:t>‹#›</a:t>
            </a:fld>
            <a:endParaRPr lang="en-US"/>
          </a:p>
        </p:txBody>
      </p:sp>
    </p:spTree>
    <p:extLst>
      <p:ext uri="{BB962C8B-B14F-4D97-AF65-F5344CB8AC3E}">
        <p14:creationId xmlns:p14="http://schemas.microsoft.com/office/powerpoint/2010/main" val="257612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310C-B976-48E1-9C98-450E962FE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34F4C-C7B0-4F37-BBDC-5F91E00F5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864D3-86E1-42BA-B49B-0A8A069BEC04}"/>
              </a:ext>
            </a:extLst>
          </p:cNvPr>
          <p:cNvSpPr>
            <a:spLocks noGrp="1"/>
          </p:cNvSpPr>
          <p:nvPr>
            <p:ph type="dt" sz="half" idx="10"/>
          </p:nvPr>
        </p:nvSpPr>
        <p:spPr/>
        <p:txBody>
          <a:bodyPr/>
          <a:lstStyle/>
          <a:p>
            <a:fld id="{8A9C4FF3-5555-4340-9B87-3215F78E5AA2}" type="datetimeFigureOut">
              <a:rPr lang="en-US" smtClean="0"/>
              <a:t>5/15/2021</a:t>
            </a:fld>
            <a:endParaRPr lang="en-US"/>
          </a:p>
        </p:txBody>
      </p:sp>
      <p:sp>
        <p:nvSpPr>
          <p:cNvPr id="5" name="Footer Placeholder 4">
            <a:extLst>
              <a:ext uri="{FF2B5EF4-FFF2-40B4-BE49-F238E27FC236}">
                <a16:creationId xmlns:a16="http://schemas.microsoft.com/office/drawing/2014/main" id="{3E5380F8-142F-4EA5-92CE-CA83F0B46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196BE-A5D4-4F19-A4F6-7D90B4EF655F}"/>
              </a:ext>
            </a:extLst>
          </p:cNvPr>
          <p:cNvSpPr>
            <a:spLocks noGrp="1"/>
          </p:cNvSpPr>
          <p:nvPr>
            <p:ph type="sldNum" sz="quarter" idx="12"/>
          </p:nvPr>
        </p:nvSpPr>
        <p:spPr/>
        <p:txBody>
          <a:bodyPr/>
          <a:lstStyle/>
          <a:p>
            <a:fld id="{551DEA55-816D-4F84-AFD4-AD0016297CED}" type="slidenum">
              <a:rPr lang="en-US" smtClean="0"/>
              <a:t>‹#›</a:t>
            </a:fld>
            <a:endParaRPr lang="en-US"/>
          </a:p>
        </p:txBody>
      </p:sp>
    </p:spTree>
    <p:extLst>
      <p:ext uri="{BB962C8B-B14F-4D97-AF65-F5344CB8AC3E}">
        <p14:creationId xmlns:p14="http://schemas.microsoft.com/office/powerpoint/2010/main" val="397207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937F-FD27-48F4-BBBF-D96C912518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3A190F-A02E-4BED-9F4B-7FCEC9C0C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2CBCAC-8E44-473C-AB75-03D7881AE6D0}"/>
              </a:ext>
            </a:extLst>
          </p:cNvPr>
          <p:cNvSpPr>
            <a:spLocks noGrp="1"/>
          </p:cNvSpPr>
          <p:nvPr>
            <p:ph type="dt" sz="half" idx="10"/>
          </p:nvPr>
        </p:nvSpPr>
        <p:spPr/>
        <p:txBody>
          <a:bodyPr/>
          <a:lstStyle/>
          <a:p>
            <a:fld id="{8A9C4FF3-5555-4340-9B87-3215F78E5AA2}" type="datetimeFigureOut">
              <a:rPr lang="en-US" smtClean="0"/>
              <a:t>5/15/2021</a:t>
            </a:fld>
            <a:endParaRPr lang="en-US"/>
          </a:p>
        </p:txBody>
      </p:sp>
      <p:sp>
        <p:nvSpPr>
          <p:cNvPr id="5" name="Footer Placeholder 4">
            <a:extLst>
              <a:ext uri="{FF2B5EF4-FFF2-40B4-BE49-F238E27FC236}">
                <a16:creationId xmlns:a16="http://schemas.microsoft.com/office/drawing/2014/main" id="{DEC212C5-3057-4BAC-ADA8-939E1C5A9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CA9A9-1FB1-4701-990D-738119EB571B}"/>
              </a:ext>
            </a:extLst>
          </p:cNvPr>
          <p:cNvSpPr>
            <a:spLocks noGrp="1"/>
          </p:cNvSpPr>
          <p:nvPr>
            <p:ph type="sldNum" sz="quarter" idx="12"/>
          </p:nvPr>
        </p:nvSpPr>
        <p:spPr/>
        <p:txBody>
          <a:bodyPr/>
          <a:lstStyle/>
          <a:p>
            <a:fld id="{551DEA55-816D-4F84-AFD4-AD0016297CED}" type="slidenum">
              <a:rPr lang="en-US" smtClean="0"/>
              <a:t>‹#›</a:t>
            </a:fld>
            <a:endParaRPr lang="en-US"/>
          </a:p>
        </p:txBody>
      </p:sp>
    </p:spTree>
    <p:extLst>
      <p:ext uri="{BB962C8B-B14F-4D97-AF65-F5344CB8AC3E}">
        <p14:creationId xmlns:p14="http://schemas.microsoft.com/office/powerpoint/2010/main" val="279130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330F-6691-480F-BF72-60558F46C1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C8FE7-528C-4836-8A74-E27FF0B98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91C793-CCFA-433B-B736-F5D24ABA4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D27FFC-6FC8-4B7F-84B0-BBE4E89B7113}"/>
              </a:ext>
            </a:extLst>
          </p:cNvPr>
          <p:cNvSpPr>
            <a:spLocks noGrp="1"/>
          </p:cNvSpPr>
          <p:nvPr>
            <p:ph type="dt" sz="half" idx="10"/>
          </p:nvPr>
        </p:nvSpPr>
        <p:spPr/>
        <p:txBody>
          <a:bodyPr/>
          <a:lstStyle/>
          <a:p>
            <a:fld id="{8A9C4FF3-5555-4340-9B87-3215F78E5AA2}" type="datetimeFigureOut">
              <a:rPr lang="en-US" smtClean="0"/>
              <a:t>5/15/2021</a:t>
            </a:fld>
            <a:endParaRPr lang="en-US"/>
          </a:p>
        </p:txBody>
      </p:sp>
      <p:sp>
        <p:nvSpPr>
          <p:cNvPr id="6" name="Footer Placeholder 5">
            <a:extLst>
              <a:ext uri="{FF2B5EF4-FFF2-40B4-BE49-F238E27FC236}">
                <a16:creationId xmlns:a16="http://schemas.microsoft.com/office/drawing/2014/main" id="{3B315870-062E-4DDD-BAB3-A4CE816AA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8E134-7196-413A-817D-DDF5811D14D5}"/>
              </a:ext>
            </a:extLst>
          </p:cNvPr>
          <p:cNvSpPr>
            <a:spLocks noGrp="1"/>
          </p:cNvSpPr>
          <p:nvPr>
            <p:ph type="sldNum" sz="quarter" idx="12"/>
          </p:nvPr>
        </p:nvSpPr>
        <p:spPr/>
        <p:txBody>
          <a:bodyPr/>
          <a:lstStyle/>
          <a:p>
            <a:fld id="{551DEA55-816D-4F84-AFD4-AD0016297CED}" type="slidenum">
              <a:rPr lang="en-US" smtClean="0"/>
              <a:t>‹#›</a:t>
            </a:fld>
            <a:endParaRPr lang="en-US"/>
          </a:p>
        </p:txBody>
      </p:sp>
    </p:spTree>
    <p:extLst>
      <p:ext uri="{BB962C8B-B14F-4D97-AF65-F5344CB8AC3E}">
        <p14:creationId xmlns:p14="http://schemas.microsoft.com/office/powerpoint/2010/main" val="47320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1A76-9DEF-473B-BCCE-3EAD5FB64A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9A1FF-66D6-49A1-A279-AD547B8BE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0DA7C-3352-4B70-B948-B01AACA6C9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521B5D-AEB9-4244-9FC2-BF9977EDD0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DDD5E-D365-4F39-962A-E976660BA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FCAC6-B386-4806-95F0-95124D507F81}"/>
              </a:ext>
            </a:extLst>
          </p:cNvPr>
          <p:cNvSpPr>
            <a:spLocks noGrp="1"/>
          </p:cNvSpPr>
          <p:nvPr>
            <p:ph type="dt" sz="half" idx="10"/>
          </p:nvPr>
        </p:nvSpPr>
        <p:spPr/>
        <p:txBody>
          <a:bodyPr/>
          <a:lstStyle/>
          <a:p>
            <a:fld id="{8A9C4FF3-5555-4340-9B87-3215F78E5AA2}" type="datetimeFigureOut">
              <a:rPr lang="en-US" smtClean="0"/>
              <a:t>5/15/2021</a:t>
            </a:fld>
            <a:endParaRPr lang="en-US"/>
          </a:p>
        </p:txBody>
      </p:sp>
      <p:sp>
        <p:nvSpPr>
          <p:cNvPr id="8" name="Footer Placeholder 7">
            <a:extLst>
              <a:ext uri="{FF2B5EF4-FFF2-40B4-BE49-F238E27FC236}">
                <a16:creationId xmlns:a16="http://schemas.microsoft.com/office/drawing/2014/main" id="{54B1E550-03B6-4300-8C7E-64A269053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449314-CB89-4C95-BC34-811F3D3A03E8}"/>
              </a:ext>
            </a:extLst>
          </p:cNvPr>
          <p:cNvSpPr>
            <a:spLocks noGrp="1"/>
          </p:cNvSpPr>
          <p:nvPr>
            <p:ph type="sldNum" sz="quarter" idx="12"/>
          </p:nvPr>
        </p:nvSpPr>
        <p:spPr/>
        <p:txBody>
          <a:bodyPr/>
          <a:lstStyle/>
          <a:p>
            <a:fld id="{551DEA55-816D-4F84-AFD4-AD0016297CED}" type="slidenum">
              <a:rPr lang="en-US" smtClean="0"/>
              <a:t>‹#›</a:t>
            </a:fld>
            <a:endParaRPr lang="en-US"/>
          </a:p>
        </p:txBody>
      </p:sp>
    </p:spTree>
    <p:extLst>
      <p:ext uri="{BB962C8B-B14F-4D97-AF65-F5344CB8AC3E}">
        <p14:creationId xmlns:p14="http://schemas.microsoft.com/office/powerpoint/2010/main" val="283117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9F24-C838-4A6A-9BDD-9FE65B0AF0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D39A2-D770-4BAB-911A-B734064D919B}"/>
              </a:ext>
            </a:extLst>
          </p:cNvPr>
          <p:cNvSpPr>
            <a:spLocks noGrp="1"/>
          </p:cNvSpPr>
          <p:nvPr>
            <p:ph type="dt" sz="half" idx="10"/>
          </p:nvPr>
        </p:nvSpPr>
        <p:spPr/>
        <p:txBody>
          <a:bodyPr/>
          <a:lstStyle/>
          <a:p>
            <a:fld id="{8A9C4FF3-5555-4340-9B87-3215F78E5AA2}" type="datetimeFigureOut">
              <a:rPr lang="en-US" smtClean="0"/>
              <a:t>5/15/2021</a:t>
            </a:fld>
            <a:endParaRPr lang="en-US"/>
          </a:p>
        </p:txBody>
      </p:sp>
      <p:sp>
        <p:nvSpPr>
          <p:cNvPr id="4" name="Footer Placeholder 3">
            <a:extLst>
              <a:ext uri="{FF2B5EF4-FFF2-40B4-BE49-F238E27FC236}">
                <a16:creationId xmlns:a16="http://schemas.microsoft.com/office/drawing/2014/main" id="{2B56D600-53A8-4585-AF5E-C53638983C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E412F0-36FC-4F70-941E-FC14CE1BF885}"/>
              </a:ext>
            </a:extLst>
          </p:cNvPr>
          <p:cNvSpPr>
            <a:spLocks noGrp="1"/>
          </p:cNvSpPr>
          <p:nvPr>
            <p:ph type="sldNum" sz="quarter" idx="12"/>
          </p:nvPr>
        </p:nvSpPr>
        <p:spPr/>
        <p:txBody>
          <a:bodyPr/>
          <a:lstStyle/>
          <a:p>
            <a:fld id="{551DEA55-816D-4F84-AFD4-AD0016297CED}" type="slidenum">
              <a:rPr lang="en-US" smtClean="0"/>
              <a:t>‹#›</a:t>
            </a:fld>
            <a:endParaRPr lang="en-US"/>
          </a:p>
        </p:txBody>
      </p:sp>
    </p:spTree>
    <p:extLst>
      <p:ext uri="{BB962C8B-B14F-4D97-AF65-F5344CB8AC3E}">
        <p14:creationId xmlns:p14="http://schemas.microsoft.com/office/powerpoint/2010/main" val="317093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AFF991-B410-48AD-A930-B2036BE03D09}"/>
              </a:ext>
            </a:extLst>
          </p:cNvPr>
          <p:cNvSpPr>
            <a:spLocks noGrp="1"/>
          </p:cNvSpPr>
          <p:nvPr>
            <p:ph type="dt" sz="half" idx="10"/>
          </p:nvPr>
        </p:nvSpPr>
        <p:spPr/>
        <p:txBody>
          <a:bodyPr/>
          <a:lstStyle/>
          <a:p>
            <a:fld id="{8A9C4FF3-5555-4340-9B87-3215F78E5AA2}" type="datetimeFigureOut">
              <a:rPr lang="en-US" smtClean="0"/>
              <a:t>5/15/2021</a:t>
            </a:fld>
            <a:endParaRPr lang="en-US"/>
          </a:p>
        </p:txBody>
      </p:sp>
      <p:sp>
        <p:nvSpPr>
          <p:cNvPr id="3" name="Footer Placeholder 2">
            <a:extLst>
              <a:ext uri="{FF2B5EF4-FFF2-40B4-BE49-F238E27FC236}">
                <a16:creationId xmlns:a16="http://schemas.microsoft.com/office/drawing/2014/main" id="{A3B8A908-00BF-4E45-86CF-5E50628A45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F116E0-E8C4-4785-8574-85FE8290DFC0}"/>
              </a:ext>
            </a:extLst>
          </p:cNvPr>
          <p:cNvSpPr>
            <a:spLocks noGrp="1"/>
          </p:cNvSpPr>
          <p:nvPr>
            <p:ph type="sldNum" sz="quarter" idx="12"/>
          </p:nvPr>
        </p:nvSpPr>
        <p:spPr/>
        <p:txBody>
          <a:bodyPr/>
          <a:lstStyle/>
          <a:p>
            <a:fld id="{551DEA55-816D-4F84-AFD4-AD0016297CED}" type="slidenum">
              <a:rPr lang="en-US" smtClean="0"/>
              <a:t>‹#›</a:t>
            </a:fld>
            <a:endParaRPr lang="en-US"/>
          </a:p>
        </p:txBody>
      </p:sp>
    </p:spTree>
    <p:extLst>
      <p:ext uri="{BB962C8B-B14F-4D97-AF65-F5344CB8AC3E}">
        <p14:creationId xmlns:p14="http://schemas.microsoft.com/office/powerpoint/2010/main" val="309509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BBF8-4156-44CA-A8D2-FF25BFB33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C97D9B-2774-4899-97EC-3C470B870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0876D2-2D50-49C9-92AE-5425F7B2C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DF020-62BC-474E-AEFA-5BA20A8BD339}"/>
              </a:ext>
            </a:extLst>
          </p:cNvPr>
          <p:cNvSpPr>
            <a:spLocks noGrp="1"/>
          </p:cNvSpPr>
          <p:nvPr>
            <p:ph type="dt" sz="half" idx="10"/>
          </p:nvPr>
        </p:nvSpPr>
        <p:spPr/>
        <p:txBody>
          <a:bodyPr/>
          <a:lstStyle/>
          <a:p>
            <a:fld id="{8A9C4FF3-5555-4340-9B87-3215F78E5AA2}" type="datetimeFigureOut">
              <a:rPr lang="en-US" smtClean="0"/>
              <a:t>5/15/2021</a:t>
            </a:fld>
            <a:endParaRPr lang="en-US"/>
          </a:p>
        </p:txBody>
      </p:sp>
      <p:sp>
        <p:nvSpPr>
          <p:cNvPr id="6" name="Footer Placeholder 5">
            <a:extLst>
              <a:ext uri="{FF2B5EF4-FFF2-40B4-BE49-F238E27FC236}">
                <a16:creationId xmlns:a16="http://schemas.microsoft.com/office/drawing/2014/main" id="{E1B4AB82-EF38-4110-9B80-76AC7EE1B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BF4FF-13AB-4ED7-801C-CDEA385835C6}"/>
              </a:ext>
            </a:extLst>
          </p:cNvPr>
          <p:cNvSpPr>
            <a:spLocks noGrp="1"/>
          </p:cNvSpPr>
          <p:nvPr>
            <p:ph type="sldNum" sz="quarter" idx="12"/>
          </p:nvPr>
        </p:nvSpPr>
        <p:spPr/>
        <p:txBody>
          <a:bodyPr/>
          <a:lstStyle/>
          <a:p>
            <a:fld id="{551DEA55-816D-4F84-AFD4-AD0016297CED}" type="slidenum">
              <a:rPr lang="en-US" smtClean="0"/>
              <a:t>‹#›</a:t>
            </a:fld>
            <a:endParaRPr lang="en-US"/>
          </a:p>
        </p:txBody>
      </p:sp>
    </p:spTree>
    <p:extLst>
      <p:ext uri="{BB962C8B-B14F-4D97-AF65-F5344CB8AC3E}">
        <p14:creationId xmlns:p14="http://schemas.microsoft.com/office/powerpoint/2010/main" val="409768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A0C6-B1F8-4D14-B683-573A04AF4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21284F-7158-4DB5-AC31-C7FBE7F04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30114-28AF-4DA7-85E5-9B7BA6A15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8F295-96B2-417D-8311-760BA7E8F417}"/>
              </a:ext>
            </a:extLst>
          </p:cNvPr>
          <p:cNvSpPr>
            <a:spLocks noGrp="1"/>
          </p:cNvSpPr>
          <p:nvPr>
            <p:ph type="dt" sz="half" idx="10"/>
          </p:nvPr>
        </p:nvSpPr>
        <p:spPr/>
        <p:txBody>
          <a:bodyPr/>
          <a:lstStyle/>
          <a:p>
            <a:fld id="{8A9C4FF3-5555-4340-9B87-3215F78E5AA2}" type="datetimeFigureOut">
              <a:rPr lang="en-US" smtClean="0"/>
              <a:t>5/15/2021</a:t>
            </a:fld>
            <a:endParaRPr lang="en-US"/>
          </a:p>
        </p:txBody>
      </p:sp>
      <p:sp>
        <p:nvSpPr>
          <p:cNvPr id="6" name="Footer Placeholder 5">
            <a:extLst>
              <a:ext uri="{FF2B5EF4-FFF2-40B4-BE49-F238E27FC236}">
                <a16:creationId xmlns:a16="http://schemas.microsoft.com/office/drawing/2014/main" id="{C2975235-151A-4BDA-92B4-350173521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53338-92D2-41DA-B9BA-E0BE752358DC}"/>
              </a:ext>
            </a:extLst>
          </p:cNvPr>
          <p:cNvSpPr>
            <a:spLocks noGrp="1"/>
          </p:cNvSpPr>
          <p:nvPr>
            <p:ph type="sldNum" sz="quarter" idx="12"/>
          </p:nvPr>
        </p:nvSpPr>
        <p:spPr/>
        <p:txBody>
          <a:bodyPr/>
          <a:lstStyle/>
          <a:p>
            <a:fld id="{551DEA55-816D-4F84-AFD4-AD0016297CED}" type="slidenum">
              <a:rPr lang="en-US" smtClean="0"/>
              <a:t>‹#›</a:t>
            </a:fld>
            <a:endParaRPr lang="en-US"/>
          </a:p>
        </p:txBody>
      </p:sp>
    </p:spTree>
    <p:extLst>
      <p:ext uri="{BB962C8B-B14F-4D97-AF65-F5344CB8AC3E}">
        <p14:creationId xmlns:p14="http://schemas.microsoft.com/office/powerpoint/2010/main" val="182611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F5279-4D53-4790-B311-557449B30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6ABDBE-919D-4465-B3F3-E9BD46B60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BDA75-C99C-40CA-BACF-14BF05719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C4FF3-5555-4340-9B87-3215F78E5AA2}" type="datetimeFigureOut">
              <a:rPr lang="en-US" smtClean="0"/>
              <a:t>5/15/2021</a:t>
            </a:fld>
            <a:endParaRPr lang="en-US"/>
          </a:p>
        </p:txBody>
      </p:sp>
      <p:sp>
        <p:nvSpPr>
          <p:cNvPr id="5" name="Footer Placeholder 4">
            <a:extLst>
              <a:ext uri="{FF2B5EF4-FFF2-40B4-BE49-F238E27FC236}">
                <a16:creationId xmlns:a16="http://schemas.microsoft.com/office/drawing/2014/main" id="{5CDA79D4-6BA5-479B-B024-9F6CCB8133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CDD9A0-8BB7-4358-9708-844352DA2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DEA55-816D-4F84-AFD4-AD0016297CED}"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6B727588-B45D-42CD-8D5A-3D35779B19FD}"/>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555519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a:t>
            </a:fld>
            <a:endParaRPr lang="en-US" noProof="0" dirty="0"/>
          </a:p>
        </p:txBody>
      </p:sp>
      <p:cxnSp>
        <p:nvCxnSpPr>
          <p:cNvPr id="4" name="Straight Connector 3">
            <a:extLst>
              <a:ext uri="{FF2B5EF4-FFF2-40B4-BE49-F238E27FC236}">
                <a16:creationId xmlns:a16="http://schemas.microsoft.com/office/drawing/2014/main" id="{90E0A998-B174-4FC8-9E0C-458A7D1821AB}"/>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3">
            <a:extLst>
              <a:ext uri="{FF2B5EF4-FFF2-40B4-BE49-F238E27FC236}">
                <a16:creationId xmlns:a16="http://schemas.microsoft.com/office/drawing/2014/main" id="{D7BC3855-5822-4DA0-871E-298FDA5AA49C}"/>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a:t>
            </a:fld>
            <a:endParaRPr lang="en-US" dirty="0"/>
          </a:p>
        </p:txBody>
      </p:sp>
      <p:sp>
        <p:nvSpPr>
          <p:cNvPr id="8" name="TextBox 7">
            <a:extLst>
              <a:ext uri="{FF2B5EF4-FFF2-40B4-BE49-F238E27FC236}">
                <a16:creationId xmlns:a16="http://schemas.microsoft.com/office/drawing/2014/main" id="{5A8C622D-0489-479B-A223-53A3838B6DC2}"/>
              </a:ext>
            </a:extLst>
          </p:cNvPr>
          <p:cNvSpPr txBox="1"/>
          <p:nvPr/>
        </p:nvSpPr>
        <p:spPr>
          <a:xfrm>
            <a:off x="1838741" y="2321004"/>
            <a:ext cx="9819859" cy="1107996"/>
          </a:xfrm>
          <a:prstGeom prst="rect">
            <a:avLst/>
          </a:prstGeom>
          <a:noFill/>
        </p:spPr>
        <p:txBody>
          <a:bodyPr wrap="square" rtlCol="0">
            <a:spAutoFit/>
          </a:bodyPr>
          <a:lstStyle/>
          <a:p>
            <a:r>
              <a:rPr lang="en-US" sz="6600" b="1" dirty="0">
                <a:latin typeface="Trebuchet MS" panose="020B0603020202020204" pitchFamily="34" charset="0"/>
              </a:rPr>
              <a:t>Bài 23: Watchdog Timer</a:t>
            </a:r>
          </a:p>
        </p:txBody>
      </p:sp>
      <p:sp>
        <p:nvSpPr>
          <p:cNvPr id="9" name="TextBox 8">
            <a:extLst>
              <a:ext uri="{FF2B5EF4-FFF2-40B4-BE49-F238E27FC236}">
                <a16:creationId xmlns:a16="http://schemas.microsoft.com/office/drawing/2014/main" id="{ED76BB65-B796-4FDB-B0DD-F0435D329408}"/>
              </a:ext>
            </a:extLst>
          </p:cNvPr>
          <p:cNvSpPr txBox="1"/>
          <p:nvPr/>
        </p:nvSpPr>
        <p:spPr>
          <a:xfrm>
            <a:off x="4088299" y="3429000"/>
            <a:ext cx="4943058" cy="461665"/>
          </a:xfrm>
          <a:prstGeom prst="rect">
            <a:avLst/>
          </a:prstGeom>
          <a:noFill/>
        </p:spPr>
        <p:txBody>
          <a:bodyPr wrap="square" rtlCol="0">
            <a:spAutoFit/>
          </a:bodyPr>
          <a:lstStyle/>
          <a:p>
            <a:pPr algn="ctr"/>
            <a:r>
              <a:rPr lang="en-US" sz="2400" b="1" dirty="0">
                <a:latin typeface="+mj-lt"/>
              </a:rPr>
              <a:t>Mentor: Trần Tuấn Anh</a:t>
            </a:r>
          </a:p>
        </p:txBody>
      </p:sp>
    </p:spTree>
    <p:extLst>
      <p:ext uri="{BB962C8B-B14F-4D97-AF65-F5344CB8AC3E}">
        <p14:creationId xmlns:p14="http://schemas.microsoft.com/office/powerpoint/2010/main" val="3225627308"/>
      </p:ext>
    </p:extLst>
  </p:cSld>
  <p:clrMapOvr>
    <a:masterClrMapping/>
  </p:clrMapOvr>
  <mc:AlternateContent xmlns:mc="http://schemas.openxmlformats.org/markup-compatibility/2006" xmlns:p14="http://schemas.microsoft.com/office/powerpoint/2010/main">
    <mc:Choice Requires="p14">
      <p:transition spd="slow" p14:dur="2000" advTm="3519"/>
    </mc:Choice>
    <mc:Fallback xmlns="">
      <p:transition spd="slow" advTm="351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a:t>
            </a:fld>
            <a:endParaRPr lang="en-US" noProof="0" dirty="0"/>
          </a:p>
        </p:txBody>
      </p:sp>
      <p:sp>
        <p:nvSpPr>
          <p:cNvPr id="2" name="TextBox 1">
            <a:extLst>
              <a:ext uri="{FF2B5EF4-FFF2-40B4-BE49-F238E27FC236}">
                <a16:creationId xmlns:a16="http://schemas.microsoft.com/office/drawing/2014/main" id="{1B7C74B8-B2C5-44B2-B73F-EF7F2AA0ACBE}"/>
              </a:ext>
            </a:extLst>
          </p:cNvPr>
          <p:cNvSpPr txBox="1"/>
          <p:nvPr/>
        </p:nvSpPr>
        <p:spPr>
          <a:xfrm>
            <a:off x="2769768" y="2751892"/>
            <a:ext cx="6652463" cy="677108"/>
          </a:xfrm>
          <a:prstGeom prst="rect">
            <a:avLst/>
          </a:prstGeom>
          <a:noFill/>
        </p:spPr>
        <p:txBody>
          <a:bodyPr wrap="square" rtlCol="0">
            <a:spAutoFit/>
          </a:bodyPr>
          <a:lstStyle/>
          <a:p>
            <a:pPr algn="ctr"/>
            <a:r>
              <a:rPr lang="en-US" sz="3800" b="1" dirty="0">
                <a:latin typeface="Trebuchet MS" panose="020B0603020202020204" pitchFamily="34" charset="0"/>
              </a:rPr>
              <a:t>I. Watchdog timer là gì?</a:t>
            </a:r>
          </a:p>
        </p:txBody>
      </p:sp>
    </p:spTree>
    <p:extLst>
      <p:ext uri="{BB962C8B-B14F-4D97-AF65-F5344CB8AC3E}">
        <p14:creationId xmlns:p14="http://schemas.microsoft.com/office/powerpoint/2010/main" val="767611833"/>
      </p:ext>
    </p:extLst>
  </p:cSld>
  <p:clrMapOvr>
    <a:masterClrMapping/>
  </p:clrMapOvr>
  <mc:AlternateContent xmlns:mc="http://schemas.openxmlformats.org/markup-compatibility/2006" xmlns:p14="http://schemas.microsoft.com/office/powerpoint/2010/main">
    <mc:Choice Requires="p14">
      <p:transition spd="slow" p14:dur="2000" advTm="2773"/>
    </mc:Choice>
    <mc:Fallback xmlns="">
      <p:transition spd="slow" advTm="277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3</a:t>
            </a:fld>
            <a:endParaRPr lang="en-US" noProof="0" dirty="0"/>
          </a:p>
        </p:txBody>
      </p:sp>
      <p:sp>
        <p:nvSpPr>
          <p:cNvPr id="4" name="TextBox 3">
            <a:extLst>
              <a:ext uri="{FF2B5EF4-FFF2-40B4-BE49-F238E27FC236}">
                <a16:creationId xmlns:a16="http://schemas.microsoft.com/office/drawing/2014/main" id="{59DE25E7-655D-4037-A34D-9E685B67700E}"/>
              </a:ext>
            </a:extLst>
          </p:cNvPr>
          <p:cNvSpPr txBox="1"/>
          <p:nvPr/>
        </p:nvSpPr>
        <p:spPr>
          <a:xfrm>
            <a:off x="2769768" y="344252"/>
            <a:ext cx="6652463" cy="677108"/>
          </a:xfrm>
          <a:prstGeom prst="rect">
            <a:avLst/>
          </a:prstGeom>
          <a:noFill/>
        </p:spPr>
        <p:txBody>
          <a:bodyPr wrap="square" rtlCol="0">
            <a:spAutoFit/>
          </a:bodyPr>
          <a:lstStyle/>
          <a:p>
            <a:pPr algn="ctr"/>
            <a:r>
              <a:rPr lang="en-US" sz="3800" b="1" dirty="0">
                <a:solidFill>
                  <a:schemeClr val="accent1"/>
                </a:solidFill>
                <a:latin typeface="Trebuchet MS" panose="020B0603020202020204" pitchFamily="34" charset="0"/>
              </a:rPr>
              <a:t>Watchdog timer</a:t>
            </a:r>
          </a:p>
        </p:txBody>
      </p:sp>
      <p:sp>
        <p:nvSpPr>
          <p:cNvPr id="2" name="TextBox 1">
            <a:extLst>
              <a:ext uri="{FF2B5EF4-FFF2-40B4-BE49-F238E27FC236}">
                <a16:creationId xmlns:a16="http://schemas.microsoft.com/office/drawing/2014/main" id="{5E801022-4CA4-4D72-B9D9-1A2458AF4529}"/>
              </a:ext>
            </a:extLst>
          </p:cNvPr>
          <p:cNvSpPr txBox="1"/>
          <p:nvPr/>
        </p:nvSpPr>
        <p:spPr>
          <a:xfrm>
            <a:off x="1627533" y="1652631"/>
            <a:ext cx="10031067" cy="923330"/>
          </a:xfrm>
          <a:prstGeom prst="rect">
            <a:avLst/>
          </a:prstGeom>
          <a:noFill/>
        </p:spPr>
        <p:txBody>
          <a:bodyPr wrap="square" rtlCol="0">
            <a:spAutoFit/>
          </a:bodyPr>
          <a:lstStyle/>
          <a:p>
            <a:r>
              <a:rPr lang="en-US" b="1" dirty="0"/>
              <a:t>Watchdog timer (WDT)</a:t>
            </a:r>
            <a:r>
              <a:rPr lang="en-US" dirty="0"/>
              <a:t> là </a:t>
            </a:r>
            <a:r>
              <a:rPr lang="en-US" dirty="0" err="1"/>
              <a:t>một</a:t>
            </a:r>
            <a:r>
              <a:rPr lang="en-US" dirty="0"/>
              <a:t> </a:t>
            </a:r>
            <a:r>
              <a:rPr lang="en-US" dirty="0" err="1"/>
              <a:t>bộ</a:t>
            </a:r>
            <a:r>
              <a:rPr lang="en-US" dirty="0"/>
              <a:t> </a:t>
            </a:r>
            <a:r>
              <a:rPr lang="en-US" dirty="0" err="1"/>
              <a:t>đếm</a:t>
            </a:r>
            <a:r>
              <a:rPr lang="en-US" dirty="0"/>
              <a:t> </a:t>
            </a:r>
            <a:r>
              <a:rPr lang="en-US" dirty="0" err="1"/>
              <a:t>thời</a:t>
            </a:r>
            <a:r>
              <a:rPr lang="en-US" dirty="0"/>
              <a:t> </a:t>
            </a:r>
            <a:r>
              <a:rPr lang="en-US" dirty="0" err="1"/>
              <a:t>gian</a:t>
            </a:r>
            <a:r>
              <a:rPr lang="en-US" dirty="0"/>
              <a:t> </a:t>
            </a:r>
            <a:r>
              <a:rPr lang="en-US" dirty="0" err="1"/>
              <a:t>đặc</a:t>
            </a:r>
            <a:r>
              <a:rPr lang="en-US" dirty="0"/>
              <a:t> biệt của chip. </a:t>
            </a:r>
          </a:p>
          <a:p>
            <a:r>
              <a:rPr lang="en-US" dirty="0"/>
              <a:t>Nó </a:t>
            </a:r>
            <a:r>
              <a:rPr lang="en-US" dirty="0" err="1"/>
              <a:t>hoạt</a:t>
            </a:r>
            <a:r>
              <a:rPr lang="en-US" dirty="0"/>
              <a:t> động </a:t>
            </a:r>
            <a:r>
              <a:rPr lang="en-US" dirty="0" err="1"/>
              <a:t>độc</a:t>
            </a:r>
            <a:r>
              <a:rPr lang="en-US" dirty="0"/>
              <a:t> </a:t>
            </a:r>
            <a:r>
              <a:rPr lang="en-US" dirty="0" err="1"/>
              <a:t>lập</a:t>
            </a:r>
            <a:r>
              <a:rPr lang="en-US" dirty="0"/>
              <a:t> với CPU và có </a:t>
            </a:r>
            <a:r>
              <a:rPr lang="en-US" dirty="0" err="1"/>
              <a:t>chức</a:t>
            </a:r>
            <a:r>
              <a:rPr lang="en-US" dirty="0"/>
              <a:t> </a:t>
            </a:r>
            <a:r>
              <a:rPr lang="en-US" dirty="0" err="1"/>
              <a:t>năng</a:t>
            </a:r>
            <a:r>
              <a:rPr lang="en-US" dirty="0"/>
              <a:t> reset toàn </a:t>
            </a:r>
            <a:r>
              <a:rPr lang="en-US" dirty="0" err="1"/>
              <a:t>bộ</a:t>
            </a:r>
            <a:r>
              <a:rPr lang="en-US" dirty="0"/>
              <a:t> </a:t>
            </a:r>
            <a:r>
              <a:rPr lang="en-US" dirty="0" err="1"/>
              <a:t>hệ</a:t>
            </a:r>
            <a:r>
              <a:rPr lang="en-US" dirty="0"/>
              <a:t> </a:t>
            </a:r>
            <a:r>
              <a:rPr lang="en-US" dirty="0" err="1"/>
              <a:t>thống</a:t>
            </a:r>
            <a:r>
              <a:rPr lang="en-US" dirty="0"/>
              <a:t> khi </a:t>
            </a:r>
            <a:r>
              <a:rPr lang="en-US" dirty="0" err="1"/>
              <a:t>xảy</a:t>
            </a:r>
            <a:r>
              <a:rPr lang="en-US" dirty="0"/>
              <a:t> ra hiện </a:t>
            </a:r>
            <a:r>
              <a:rPr lang="en-US" dirty="0" err="1"/>
              <a:t>tượng</a:t>
            </a:r>
            <a:r>
              <a:rPr lang="en-US" dirty="0"/>
              <a:t> quá </a:t>
            </a:r>
            <a:r>
              <a:rPr lang="en-US" dirty="0" err="1"/>
              <a:t>thời</a:t>
            </a:r>
            <a:r>
              <a:rPr lang="en-US" dirty="0"/>
              <a:t> </a:t>
            </a:r>
            <a:r>
              <a:rPr lang="en-US" dirty="0" err="1"/>
              <a:t>gian</a:t>
            </a:r>
            <a:r>
              <a:rPr lang="en-US" dirty="0"/>
              <a:t>  mà không cần tác động của con người.</a:t>
            </a:r>
          </a:p>
        </p:txBody>
      </p:sp>
      <p:pic>
        <p:nvPicPr>
          <p:cNvPr id="1028" name="Picture 4" descr="See the source image">
            <a:extLst>
              <a:ext uri="{FF2B5EF4-FFF2-40B4-BE49-F238E27FC236}">
                <a16:creationId xmlns:a16="http://schemas.microsoft.com/office/drawing/2014/main" id="{8199AFF8-FF3A-4215-AA37-883785D07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511" y="2874471"/>
            <a:ext cx="4320378" cy="3142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091834"/>
      </p:ext>
    </p:extLst>
  </p:cSld>
  <p:clrMapOvr>
    <a:masterClrMapping/>
  </p:clrMapOvr>
  <mc:AlternateContent xmlns:mc="http://schemas.openxmlformats.org/markup-compatibility/2006" xmlns:p14="http://schemas.microsoft.com/office/powerpoint/2010/main">
    <mc:Choice Requires="p14">
      <p:transition spd="slow" p14:dur="2000" advTm="2169"/>
    </mc:Choice>
    <mc:Fallback xmlns="">
      <p:transition spd="slow" advTm="216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4</a:t>
            </a:fld>
            <a:endParaRPr lang="en-US" noProof="0" dirty="0"/>
          </a:p>
        </p:txBody>
      </p:sp>
      <p:sp>
        <p:nvSpPr>
          <p:cNvPr id="4" name="TextBox 3">
            <a:extLst>
              <a:ext uri="{FF2B5EF4-FFF2-40B4-BE49-F238E27FC236}">
                <a16:creationId xmlns:a16="http://schemas.microsoft.com/office/drawing/2014/main" id="{527818EC-459E-4715-8354-F6985F192575}"/>
              </a:ext>
            </a:extLst>
          </p:cNvPr>
          <p:cNvSpPr txBox="1"/>
          <p:nvPr/>
        </p:nvSpPr>
        <p:spPr>
          <a:xfrm>
            <a:off x="2365880" y="362007"/>
            <a:ext cx="7460240" cy="677108"/>
          </a:xfrm>
          <a:prstGeom prst="rect">
            <a:avLst/>
          </a:prstGeom>
          <a:noFill/>
        </p:spPr>
        <p:txBody>
          <a:bodyPr wrap="square" rtlCol="0">
            <a:spAutoFit/>
          </a:bodyPr>
          <a:lstStyle/>
          <a:p>
            <a:pPr algn="ctr"/>
            <a:r>
              <a:rPr lang="en-US" sz="3800" b="1" dirty="0" err="1">
                <a:solidFill>
                  <a:schemeClr val="accent1"/>
                </a:solidFill>
                <a:latin typeface="Trebuchet MS" panose="020B0603020202020204" pitchFamily="34" charset="0"/>
              </a:rPr>
              <a:t>Họat</a:t>
            </a:r>
            <a:r>
              <a:rPr lang="en-US" sz="3800" b="1" dirty="0">
                <a:solidFill>
                  <a:schemeClr val="accent1"/>
                </a:solidFill>
                <a:latin typeface="Trebuchet MS" panose="020B0603020202020204" pitchFamily="34" charset="0"/>
              </a:rPr>
              <a:t> động và </a:t>
            </a:r>
            <a:r>
              <a:rPr lang="en-US" sz="3800" b="1" dirty="0" err="1">
                <a:solidFill>
                  <a:schemeClr val="accent1"/>
                </a:solidFill>
                <a:latin typeface="Trebuchet MS" panose="020B0603020202020204" pitchFamily="34" charset="0"/>
              </a:rPr>
              <a:t>ứng</a:t>
            </a:r>
            <a:r>
              <a:rPr lang="en-US" sz="3800" b="1" dirty="0">
                <a:solidFill>
                  <a:schemeClr val="accent1"/>
                </a:solidFill>
                <a:latin typeface="Trebuchet MS" panose="020B0603020202020204" pitchFamily="34" charset="0"/>
              </a:rPr>
              <a:t> </a:t>
            </a:r>
            <a:r>
              <a:rPr lang="en-US" sz="3800" b="1" dirty="0" err="1">
                <a:solidFill>
                  <a:schemeClr val="accent1"/>
                </a:solidFill>
                <a:latin typeface="Trebuchet MS" panose="020B0603020202020204" pitchFamily="34" charset="0"/>
              </a:rPr>
              <a:t>dụng</a:t>
            </a:r>
            <a:endParaRPr lang="en-US" sz="3800" b="1" dirty="0">
              <a:solidFill>
                <a:schemeClr val="accent1"/>
              </a:solidFill>
              <a:latin typeface="Trebuchet MS" panose="020B0603020202020204" pitchFamily="34" charset="0"/>
            </a:endParaRPr>
          </a:p>
        </p:txBody>
      </p:sp>
      <p:sp>
        <p:nvSpPr>
          <p:cNvPr id="2" name="Rectangle 1">
            <a:extLst>
              <a:ext uri="{FF2B5EF4-FFF2-40B4-BE49-F238E27FC236}">
                <a16:creationId xmlns:a16="http://schemas.microsoft.com/office/drawing/2014/main" id="{E2BC3803-C3C3-4238-9FE0-05410BE86F70}"/>
              </a:ext>
            </a:extLst>
          </p:cNvPr>
          <p:cNvSpPr/>
          <p:nvPr/>
        </p:nvSpPr>
        <p:spPr>
          <a:xfrm>
            <a:off x="1434483" y="1633816"/>
            <a:ext cx="10224117" cy="3016210"/>
          </a:xfrm>
          <a:prstGeom prst="rect">
            <a:avLst/>
          </a:prstGeom>
        </p:spPr>
        <p:txBody>
          <a:bodyPr wrap="square">
            <a:spAutoFit/>
          </a:bodyPr>
          <a:lstStyle/>
          <a:p>
            <a:r>
              <a:rPr lang="en-US" sz="2000" b="1" dirty="0" err="1"/>
              <a:t>Hoạt</a:t>
            </a:r>
            <a:r>
              <a:rPr lang="en-US" sz="2000" b="1" dirty="0"/>
              <a:t> động</a:t>
            </a:r>
            <a:r>
              <a:rPr lang="en-US" dirty="0"/>
              <a:t>:</a:t>
            </a:r>
          </a:p>
          <a:p>
            <a:pPr marL="742950" lvl="1" indent="-285750">
              <a:buFont typeface="Arial" panose="020B0604020202020204" pitchFamily="34" charset="0"/>
              <a:buChar char="•"/>
            </a:pPr>
            <a:r>
              <a:rPr lang="en-US" sz="1600" dirty="0" err="1"/>
              <a:t>được</a:t>
            </a:r>
            <a:r>
              <a:rPr lang="en-US" sz="1600" dirty="0"/>
              <a:t> </a:t>
            </a:r>
            <a:r>
              <a:rPr lang="en-US" sz="1600" dirty="0" err="1"/>
              <a:t>tải</a:t>
            </a:r>
            <a:r>
              <a:rPr lang="en-US" sz="1600" dirty="0"/>
              <a:t> </a:t>
            </a:r>
            <a:r>
              <a:rPr lang="en-US" sz="1600" dirty="0" err="1"/>
              <a:t>giá</a:t>
            </a:r>
            <a:r>
              <a:rPr lang="en-US" sz="1600" dirty="0"/>
              <a:t> </a:t>
            </a:r>
            <a:r>
              <a:rPr lang="en-US" sz="1600" dirty="0" err="1"/>
              <a:t>trị</a:t>
            </a:r>
            <a:r>
              <a:rPr lang="en-US" sz="1600" dirty="0"/>
              <a:t> với </a:t>
            </a:r>
            <a:r>
              <a:rPr lang="en-US" sz="1600" dirty="0" err="1"/>
              <a:t>khoảng</a:t>
            </a:r>
            <a:r>
              <a:rPr lang="en-US" sz="1600" dirty="0"/>
              <a:t> </a:t>
            </a:r>
            <a:r>
              <a:rPr lang="en-US" sz="1600" dirty="0" err="1"/>
              <a:t>thời</a:t>
            </a:r>
            <a:r>
              <a:rPr lang="en-US" sz="1600" dirty="0"/>
              <a:t> </a:t>
            </a:r>
            <a:r>
              <a:rPr lang="en-US" sz="1600" dirty="0" err="1"/>
              <a:t>gian</a:t>
            </a:r>
            <a:r>
              <a:rPr lang="en-US" sz="1600" dirty="0"/>
              <a:t> </a:t>
            </a:r>
            <a:r>
              <a:rPr lang="en-US" sz="1600" dirty="0" err="1"/>
              <a:t>chờ</a:t>
            </a:r>
            <a:r>
              <a:rPr lang="en-US" sz="1600" dirty="0"/>
              <a:t> </a:t>
            </a:r>
            <a:r>
              <a:rPr lang="en-US" sz="1600" dirty="0" err="1"/>
              <a:t>phụ</a:t>
            </a:r>
            <a:r>
              <a:rPr lang="en-US" sz="1600" dirty="0"/>
              <a:t> </a:t>
            </a:r>
            <a:r>
              <a:rPr lang="en-US" sz="1600" dirty="0" err="1"/>
              <a:t>thuộc</a:t>
            </a:r>
            <a:r>
              <a:rPr lang="en-US" sz="1600" dirty="0"/>
              <a:t> vào </a:t>
            </a:r>
            <a:r>
              <a:rPr lang="en-US" sz="1600" dirty="0" err="1"/>
              <a:t>ứng</a:t>
            </a:r>
            <a:r>
              <a:rPr lang="en-US" sz="1600" dirty="0"/>
              <a:t> </a:t>
            </a:r>
            <a:r>
              <a:rPr lang="en-US" sz="1600" dirty="0" err="1"/>
              <a:t>dụng</a:t>
            </a:r>
            <a:r>
              <a:rPr lang="en-US" sz="1600" dirty="0"/>
              <a:t> </a:t>
            </a:r>
            <a:r>
              <a:rPr lang="en-US" sz="1600" dirty="0" err="1"/>
              <a:t>cụ</a:t>
            </a:r>
            <a:r>
              <a:rPr lang="en-US" sz="1600" dirty="0"/>
              <a:t> thể.</a:t>
            </a:r>
          </a:p>
          <a:p>
            <a:pPr marL="742950" lvl="1" indent="-285750">
              <a:buFont typeface="Arial" panose="020B0604020202020204" pitchFamily="34" charset="0"/>
              <a:buChar char="•"/>
            </a:pPr>
            <a:r>
              <a:rPr lang="en-US" sz="1600" dirty="0"/>
              <a:t>bắt </a:t>
            </a:r>
            <a:r>
              <a:rPr lang="en-US" sz="1600" dirty="0" err="1"/>
              <a:t>đầu</a:t>
            </a:r>
            <a:r>
              <a:rPr lang="en-US" sz="1600" dirty="0"/>
              <a:t> </a:t>
            </a:r>
            <a:r>
              <a:rPr lang="en-US" sz="1600" dirty="0" err="1"/>
              <a:t>đếm</a:t>
            </a:r>
            <a:r>
              <a:rPr lang="en-US" sz="1600" dirty="0"/>
              <a:t> </a:t>
            </a:r>
            <a:r>
              <a:rPr lang="en-US" sz="1600" dirty="0" err="1"/>
              <a:t>độc</a:t>
            </a:r>
            <a:r>
              <a:rPr lang="en-US" sz="1600" dirty="0"/>
              <a:t> </a:t>
            </a:r>
            <a:r>
              <a:rPr lang="en-US" sz="1600" dirty="0" err="1"/>
              <a:t>lập</a:t>
            </a:r>
            <a:r>
              <a:rPr lang="en-US" sz="1600" dirty="0"/>
              <a:t> với clock của </a:t>
            </a:r>
            <a:r>
              <a:rPr lang="en-US" sz="1600" dirty="0" err="1"/>
              <a:t>hệ</a:t>
            </a:r>
            <a:r>
              <a:rPr lang="en-US" sz="1600" dirty="0"/>
              <a:t> </a:t>
            </a:r>
            <a:r>
              <a:rPr lang="en-US" sz="1600" dirty="0" err="1"/>
              <a:t>thống</a:t>
            </a:r>
            <a:r>
              <a:rPr lang="en-US" sz="1600" dirty="0"/>
              <a:t>, </a:t>
            </a:r>
            <a:r>
              <a:rPr lang="en-US" sz="1600" dirty="0" err="1"/>
              <a:t>tức</a:t>
            </a:r>
            <a:r>
              <a:rPr lang="en-US" sz="1600" dirty="0"/>
              <a:t> là nó có </a:t>
            </a:r>
            <a:r>
              <a:rPr lang="en-US" sz="1600" dirty="0" err="1"/>
              <a:t>một</a:t>
            </a:r>
            <a:r>
              <a:rPr lang="en-US" sz="1600" dirty="0"/>
              <a:t> </a:t>
            </a:r>
            <a:r>
              <a:rPr lang="en-US" sz="1600" dirty="0" err="1"/>
              <a:t>bộ</a:t>
            </a:r>
            <a:r>
              <a:rPr lang="en-US" sz="1600" dirty="0"/>
              <a:t> </a:t>
            </a:r>
            <a:r>
              <a:rPr lang="en-US" sz="1600" dirty="0" err="1"/>
              <a:t>dao</a:t>
            </a:r>
            <a:r>
              <a:rPr lang="en-US" sz="1600" dirty="0"/>
              <a:t> động </a:t>
            </a:r>
            <a:r>
              <a:rPr lang="en-US" sz="1600" dirty="0" err="1"/>
              <a:t>bên</a:t>
            </a:r>
            <a:r>
              <a:rPr lang="en-US" sz="1600" dirty="0"/>
              <a:t> trong </a:t>
            </a:r>
            <a:r>
              <a:rPr lang="en-US" sz="1600" dirty="0" err="1"/>
              <a:t>riêng</a:t>
            </a:r>
            <a:r>
              <a:rPr lang="en-US" sz="1600" dirty="0"/>
              <a:t> biệt </a:t>
            </a:r>
            <a:r>
              <a:rPr lang="en-US" sz="1600" dirty="0" err="1"/>
              <a:t>để</a:t>
            </a:r>
            <a:r>
              <a:rPr lang="en-US" sz="1600" dirty="0"/>
              <a:t> </a:t>
            </a:r>
            <a:r>
              <a:rPr lang="en-US" sz="1600" dirty="0" err="1"/>
              <a:t>hoạt</a:t>
            </a:r>
            <a:r>
              <a:rPr lang="en-US" sz="1600" dirty="0"/>
              <a:t> động </a:t>
            </a:r>
            <a:r>
              <a:rPr lang="en-US" sz="1600" dirty="0" err="1"/>
              <a:t>độc</a:t>
            </a:r>
            <a:r>
              <a:rPr lang="en-US" sz="1600" dirty="0"/>
              <a:t> </a:t>
            </a:r>
            <a:r>
              <a:rPr lang="en-US" sz="1600" dirty="0" err="1"/>
              <a:t>lập</a:t>
            </a:r>
            <a:r>
              <a:rPr lang="en-US" sz="1600" dirty="0"/>
              <a:t> với clock </a:t>
            </a:r>
            <a:r>
              <a:rPr lang="en-US" sz="1600" dirty="0" err="1"/>
              <a:t>hệ</a:t>
            </a:r>
            <a:r>
              <a:rPr lang="en-US" sz="1600" dirty="0"/>
              <a:t> </a:t>
            </a:r>
            <a:r>
              <a:rPr lang="en-US" sz="1600" dirty="0" err="1"/>
              <a:t>thống</a:t>
            </a:r>
            <a:r>
              <a:rPr lang="en-US" sz="1600" dirty="0"/>
              <a:t>.</a:t>
            </a:r>
          </a:p>
          <a:p>
            <a:pPr marL="742950" lvl="1" indent="-285750">
              <a:buFont typeface="Arial" panose="020B0604020202020204" pitchFamily="34" charset="0"/>
              <a:buChar char="•"/>
            </a:pPr>
            <a:r>
              <a:rPr lang="en-US" sz="1600" dirty="0" err="1"/>
              <a:t>được</a:t>
            </a:r>
            <a:r>
              <a:rPr lang="en-US" sz="1600" dirty="0"/>
              <a:t> </a:t>
            </a:r>
            <a:r>
              <a:rPr lang="en-US" sz="1600" dirty="0" err="1"/>
              <a:t>xóa</a:t>
            </a:r>
            <a:r>
              <a:rPr lang="en-US" sz="1600" dirty="0"/>
              <a:t> thông qua phần </a:t>
            </a:r>
            <a:r>
              <a:rPr lang="en-US" sz="1600" dirty="0" err="1"/>
              <a:t>mềm</a:t>
            </a:r>
            <a:r>
              <a:rPr lang="en-US" sz="1600" dirty="0"/>
              <a:t> mỗi lần </a:t>
            </a:r>
            <a:r>
              <a:rPr lang="en-US" sz="1600" dirty="0" err="1"/>
              <a:t>trước</a:t>
            </a:r>
            <a:r>
              <a:rPr lang="en-US" sz="1600" dirty="0"/>
              <a:t> khi </a:t>
            </a:r>
            <a:r>
              <a:rPr lang="en-US" sz="1600" dirty="0" err="1"/>
              <a:t>khoảng</a:t>
            </a:r>
            <a:r>
              <a:rPr lang="en-US" sz="1600" dirty="0"/>
              <a:t> </a:t>
            </a:r>
            <a:r>
              <a:rPr lang="en-US" sz="1600" dirty="0" err="1"/>
              <a:t>thời</a:t>
            </a:r>
            <a:r>
              <a:rPr lang="en-US" sz="1600" dirty="0"/>
              <a:t> </a:t>
            </a:r>
            <a:r>
              <a:rPr lang="en-US" sz="1600" dirty="0" err="1"/>
              <a:t>gian</a:t>
            </a:r>
            <a:r>
              <a:rPr lang="en-US" sz="1600" dirty="0"/>
              <a:t> </a:t>
            </a:r>
            <a:r>
              <a:rPr lang="en-US" sz="1600" dirty="0" err="1"/>
              <a:t>chờ</a:t>
            </a:r>
            <a:r>
              <a:rPr lang="en-US" sz="1600" dirty="0"/>
              <a:t> </a:t>
            </a:r>
            <a:r>
              <a:rPr lang="en-US" sz="1600" dirty="0" err="1"/>
              <a:t>xảy</a:t>
            </a:r>
            <a:r>
              <a:rPr lang="en-US" sz="1600" dirty="0"/>
              <a:t> ra.</a:t>
            </a:r>
          </a:p>
          <a:p>
            <a:pPr marL="742950" lvl="1" indent="-285750">
              <a:buFont typeface="Arial" panose="020B0604020202020204" pitchFamily="34" charset="0"/>
              <a:buChar char="•"/>
            </a:pPr>
            <a:r>
              <a:rPr lang="en-US" sz="1600" dirty="0" err="1"/>
              <a:t>Bất</a:t>
            </a:r>
            <a:r>
              <a:rPr lang="en-US" sz="1600" dirty="0"/>
              <a:t> cứ khi nào phần </a:t>
            </a:r>
            <a:r>
              <a:rPr lang="en-US" sz="1600" dirty="0" err="1"/>
              <a:t>mềm</a:t>
            </a:r>
            <a:r>
              <a:rPr lang="en-US" sz="1600" dirty="0"/>
              <a:t> không </a:t>
            </a:r>
            <a:r>
              <a:rPr lang="en-US" sz="1600" dirty="0" err="1"/>
              <a:t>xóa</a:t>
            </a:r>
            <a:r>
              <a:rPr lang="en-US" sz="1600" dirty="0"/>
              <a:t> </a:t>
            </a:r>
            <a:r>
              <a:rPr lang="en-US" sz="1600" dirty="0" err="1"/>
              <a:t>được</a:t>
            </a:r>
            <a:r>
              <a:rPr lang="en-US" sz="1600" dirty="0"/>
              <a:t> watchdog timer </a:t>
            </a:r>
            <a:r>
              <a:rPr lang="en-US" sz="1600" dirty="0" err="1"/>
              <a:t>trước</a:t>
            </a:r>
            <a:r>
              <a:rPr lang="en-US" sz="1600" dirty="0"/>
              <a:t> </a:t>
            </a:r>
            <a:r>
              <a:rPr lang="en-US" sz="1600" dirty="0" err="1"/>
              <a:t>khoảng</a:t>
            </a:r>
            <a:r>
              <a:rPr lang="en-US" sz="1600" dirty="0"/>
              <a:t> </a:t>
            </a:r>
            <a:r>
              <a:rPr lang="en-US" sz="1600" dirty="0" err="1"/>
              <a:t>thời</a:t>
            </a:r>
            <a:r>
              <a:rPr lang="en-US" sz="1600" dirty="0"/>
              <a:t> </a:t>
            </a:r>
            <a:r>
              <a:rPr lang="en-US" sz="1600" dirty="0" err="1"/>
              <a:t>gian</a:t>
            </a:r>
            <a:r>
              <a:rPr lang="en-US" sz="1600" dirty="0"/>
              <a:t> </a:t>
            </a:r>
            <a:r>
              <a:rPr lang="en-US" sz="1600" dirty="0" err="1"/>
              <a:t>chờ</a:t>
            </a:r>
            <a:r>
              <a:rPr lang="en-US" sz="1600" dirty="0"/>
              <a:t> của nó, watchdog timer </a:t>
            </a:r>
            <a:r>
              <a:rPr lang="en-US" sz="1600" dirty="0" err="1"/>
              <a:t>sẽ</a:t>
            </a:r>
            <a:r>
              <a:rPr lang="en-US" sz="1600" dirty="0"/>
              <a:t> reset </a:t>
            </a:r>
            <a:r>
              <a:rPr lang="en-US" sz="1600" dirty="0" err="1"/>
              <a:t>hệ</a:t>
            </a:r>
            <a:r>
              <a:rPr lang="en-US" sz="1600" dirty="0"/>
              <a:t> </a:t>
            </a:r>
            <a:r>
              <a:rPr lang="en-US" sz="1600" dirty="0" err="1"/>
              <a:t>thống</a:t>
            </a:r>
            <a:r>
              <a:rPr lang="en-US" sz="1600" dirty="0"/>
              <a:t>.</a:t>
            </a:r>
          </a:p>
          <a:p>
            <a:endParaRPr lang="en-US" dirty="0"/>
          </a:p>
          <a:p>
            <a:r>
              <a:rPr lang="en-US" sz="2000" b="1" dirty="0" err="1"/>
              <a:t>Ứng</a:t>
            </a:r>
            <a:r>
              <a:rPr lang="en-US" sz="2000" b="1" dirty="0"/>
              <a:t> </a:t>
            </a:r>
            <a:r>
              <a:rPr lang="en-US" sz="2000" b="1" dirty="0" err="1"/>
              <a:t>dụng</a:t>
            </a:r>
            <a:r>
              <a:rPr lang="en-US" b="1" dirty="0"/>
              <a:t>:</a:t>
            </a:r>
          </a:p>
          <a:p>
            <a:pPr marL="742950" lvl="1" indent="-285750">
              <a:buFont typeface="Arial" panose="020B0604020202020204" pitchFamily="34" charset="0"/>
              <a:buChar char="•"/>
            </a:pPr>
            <a:r>
              <a:rPr lang="en-US" sz="1600" dirty="0" err="1"/>
              <a:t>sử</a:t>
            </a:r>
            <a:r>
              <a:rPr lang="en-US" sz="1600" dirty="0"/>
              <a:t> </a:t>
            </a:r>
            <a:r>
              <a:rPr lang="en-US" sz="1600" dirty="0" err="1"/>
              <a:t>dụng</a:t>
            </a:r>
            <a:r>
              <a:rPr lang="en-US" sz="1600" dirty="0"/>
              <a:t> </a:t>
            </a:r>
            <a:r>
              <a:rPr lang="en-US" sz="1600" dirty="0" err="1"/>
              <a:t>để</a:t>
            </a:r>
            <a:r>
              <a:rPr lang="en-US" sz="1600" dirty="0"/>
              <a:t> </a:t>
            </a:r>
            <a:r>
              <a:rPr lang="en-US" sz="1600" dirty="0" err="1"/>
              <a:t>khắc</a:t>
            </a:r>
            <a:r>
              <a:rPr lang="en-US" sz="1600" dirty="0"/>
              <a:t> </a:t>
            </a:r>
            <a:r>
              <a:rPr lang="en-US" sz="1600" dirty="0" err="1"/>
              <a:t>phục</a:t>
            </a:r>
            <a:r>
              <a:rPr lang="en-US" sz="1600" dirty="0"/>
              <a:t> </a:t>
            </a:r>
            <a:r>
              <a:rPr lang="en-US" sz="1600" dirty="0" err="1"/>
              <a:t>lỗi</a:t>
            </a:r>
            <a:r>
              <a:rPr lang="en-US" sz="1600" dirty="0"/>
              <a:t> phần </a:t>
            </a:r>
            <a:r>
              <a:rPr lang="en-US" sz="1600" dirty="0" err="1"/>
              <a:t>mềm</a:t>
            </a:r>
            <a:r>
              <a:rPr lang="en-US" sz="1600" dirty="0"/>
              <a:t> trong các </a:t>
            </a:r>
            <a:r>
              <a:rPr lang="en-US" sz="1600" dirty="0" err="1"/>
              <a:t>ứng</a:t>
            </a:r>
            <a:r>
              <a:rPr lang="en-US" sz="1600" dirty="0"/>
              <a:t> </a:t>
            </a:r>
            <a:r>
              <a:rPr lang="en-US" sz="1600" dirty="0" err="1"/>
              <a:t>dụng</a:t>
            </a:r>
            <a:r>
              <a:rPr lang="en-US" sz="1600" dirty="0"/>
              <a:t> </a:t>
            </a:r>
            <a:r>
              <a:rPr lang="en-US" sz="1600" dirty="0" err="1"/>
              <a:t>thời</a:t>
            </a:r>
            <a:r>
              <a:rPr lang="en-US" sz="1600" dirty="0"/>
              <a:t> </a:t>
            </a:r>
            <a:r>
              <a:rPr lang="en-US" sz="1600" dirty="0" err="1"/>
              <a:t>gian</a:t>
            </a:r>
            <a:r>
              <a:rPr lang="en-US" sz="1600" dirty="0"/>
              <a:t> thực.</a:t>
            </a:r>
          </a:p>
          <a:p>
            <a:pPr marL="742950" lvl="1" indent="-285750">
              <a:buFont typeface="Arial" panose="020B0604020202020204" pitchFamily="34" charset="0"/>
              <a:buChar char="•"/>
            </a:pPr>
            <a:r>
              <a:rPr lang="en-US" sz="1600" dirty="0" err="1"/>
              <a:t>sử</a:t>
            </a:r>
            <a:r>
              <a:rPr lang="en-US" sz="1600" dirty="0"/>
              <a:t> </a:t>
            </a:r>
            <a:r>
              <a:rPr lang="en-US" sz="1600" dirty="0" err="1"/>
              <a:t>dụng</a:t>
            </a:r>
            <a:r>
              <a:rPr lang="en-US" sz="1600" dirty="0"/>
              <a:t> </a:t>
            </a:r>
            <a:r>
              <a:rPr lang="en-US" sz="1600" dirty="0" err="1"/>
              <a:t>để</a:t>
            </a:r>
            <a:r>
              <a:rPr lang="en-US" sz="1600" dirty="0"/>
              <a:t> đánh thức vi </a:t>
            </a:r>
            <a:r>
              <a:rPr lang="en-US" sz="1600" dirty="0" err="1"/>
              <a:t>điều</a:t>
            </a:r>
            <a:r>
              <a:rPr lang="en-US" sz="1600" dirty="0"/>
              <a:t> </a:t>
            </a:r>
            <a:r>
              <a:rPr lang="en-US" sz="1600" dirty="0" err="1"/>
              <a:t>khiển</a:t>
            </a:r>
            <a:r>
              <a:rPr lang="en-US" sz="1600" dirty="0"/>
              <a:t> từ </a:t>
            </a:r>
            <a:r>
              <a:rPr lang="en-US" sz="1600" dirty="0" err="1"/>
              <a:t>chế</a:t>
            </a:r>
            <a:r>
              <a:rPr lang="en-US" sz="1600" dirty="0"/>
              <a:t> </a:t>
            </a:r>
            <a:r>
              <a:rPr lang="en-US" sz="1600" dirty="0" err="1"/>
              <a:t>độ</a:t>
            </a:r>
            <a:r>
              <a:rPr lang="en-US" sz="1600" dirty="0"/>
              <a:t> ngủ.</a:t>
            </a:r>
          </a:p>
        </p:txBody>
      </p:sp>
    </p:spTree>
    <p:extLst>
      <p:ext uri="{BB962C8B-B14F-4D97-AF65-F5344CB8AC3E}">
        <p14:creationId xmlns:p14="http://schemas.microsoft.com/office/powerpoint/2010/main" val="2146674053"/>
      </p:ext>
    </p:extLst>
  </p:cSld>
  <p:clrMapOvr>
    <a:masterClrMapping/>
  </p:clrMapOvr>
  <mc:AlternateContent xmlns:mc="http://schemas.openxmlformats.org/markup-compatibility/2006" xmlns:p14="http://schemas.microsoft.com/office/powerpoint/2010/main">
    <mc:Choice Requires="p14">
      <p:transition spd="slow" p14:dur="2000" advTm="46"/>
    </mc:Choice>
    <mc:Fallback xmlns="">
      <p:transition spd="slow" advTm="4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5</a:t>
            </a:fld>
            <a:endParaRPr lang="en-US" noProof="0" dirty="0"/>
          </a:p>
        </p:txBody>
      </p:sp>
      <p:sp>
        <p:nvSpPr>
          <p:cNvPr id="4" name="TextBox 3">
            <a:extLst>
              <a:ext uri="{FF2B5EF4-FFF2-40B4-BE49-F238E27FC236}">
                <a16:creationId xmlns:a16="http://schemas.microsoft.com/office/drawing/2014/main" id="{355FB5A4-B06C-4945-8AA8-B4BF08A001C1}"/>
              </a:ext>
            </a:extLst>
          </p:cNvPr>
          <p:cNvSpPr txBox="1"/>
          <p:nvPr/>
        </p:nvSpPr>
        <p:spPr>
          <a:xfrm>
            <a:off x="2145406" y="3090446"/>
            <a:ext cx="7901188" cy="677108"/>
          </a:xfrm>
          <a:prstGeom prst="rect">
            <a:avLst/>
          </a:prstGeom>
          <a:noFill/>
        </p:spPr>
        <p:txBody>
          <a:bodyPr wrap="square" rtlCol="0">
            <a:spAutoFit/>
          </a:bodyPr>
          <a:lstStyle/>
          <a:p>
            <a:pPr algn="ctr"/>
            <a:r>
              <a:rPr lang="en-US" sz="3800" b="1" dirty="0">
                <a:latin typeface="Trebuchet MS" panose="020B0603020202020204" pitchFamily="34" charset="0"/>
              </a:rPr>
              <a:t>II. Watchdog timer của PIC16F887</a:t>
            </a:r>
          </a:p>
        </p:txBody>
      </p:sp>
    </p:spTree>
    <p:extLst>
      <p:ext uri="{BB962C8B-B14F-4D97-AF65-F5344CB8AC3E}">
        <p14:creationId xmlns:p14="http://schemas.microsoft.com/office/powerpoint/2010/main" val="1240526301"/>
      </p:ext>
    </p:extLst>
  </p:cSld>
  <p:clrMapOvr>
    <a:masterClrMapping/>
  </p:clrMapOvr>
  <mc:AlternateContent xmlns:mc="http://schemas.openxmlformats.org/markup-compatibility/2006" xmlns:p14="http://schemas.microsoft.com/office/powerpoint/2010/main">
    <mc:Choice Requires="p14">
      <p:transition spd="slow" p14:dur="2000" advTm="46"/>
    </mc:Choice>
    <mc:Fallback xmlns="">
      <p:transition spd="slow" advTm="4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6</a:t>
            </a:fld>
            <a:endParaRPr lang="en-US" noProof="0" dirty="0"/>
          </a:p>
        </p:txBody>
      </p:sp>
      <p:sp>
        <p:nvSpPr>
          <p:cNvPr id="4" name="TextBox 3">
            <a:extLst>
              <a:ext uri="{FF2B5EF4-FFF2-40B4-BE49-F238E27FC236}">
                <a16:creationId xmlns:a16="http://schemas.microsoft.com/office/drawing/2014/main" id="{82364B93-D827-47E8-9329-F9C0755D2404}"/>
              </a:ext>
            </a:extLst>
          </p:cNvPr>
          <p:cNvSpPr txBox="1"/>
          <p:nvPr/>
        </p:nvSpPr>
        <p:spPr>
          <a:xfrm>
            <a:off x="2769768" y="344252"/>
            <a:ext cx="6652463" cy="677108"/>
          </a:xfrm>
          <a:prstGeom prst="rect">
            <a:avLst/>
          </a:prstGeom>
          <a:noFill/>
        </p:spPr>
        <p:txBody>
          <a:bodyPr wrap="square" rtlCol="0">
            <a:spAutoFit/>
          </a:bodyPr>
          <a:lstStyle/>
          <a:p>
            <a:pPr algn="ctr"/>
            <a:r>
              <a:rPr lang="en-US" sz="3800" b="1" dirty="0">
                <a:solidFill>
                  <a:schemeClr val="accent1"/>
                </a:solidFill>
                <a:latin typeface="Trebuchet MS" panose="020B0603020202020204" pitchFamily="34" charset="0"/>
              </a:rPr>
              <a:t>Các thông số </a:t>
            </a:r>
            <a:r>
              <a:rPr lang="en-US" sz="3800" b="1" dirty="0" err="1">
                <a:solidFill>
                  <a:schemeClr val="accent1"/>
                </a:solidFill>
                <a:latin typeface="Trebuchet MS" panose="020B0603020202020204" pitchFamily="34" charset="0"/>
              </a:rPr>
              <a:t>cơ</a:t>
            </a:r>
            <a:r>
              <a:rPr lang="en-US" sz="3800" b="1" dirty="0">
                <a:solidFill>
                  <a:schemeClr val="accent1"/>
                </a:solidFill>
                <a:latin typeface="Trebuchet MS" panose="020B0603020202020204" pitchFamily="34" charset="0"/>
              </a:rPr>
              <a:t> bản</a:t>
            </a:r>
          </a:p>
        </p:txBody>
      </p:sp>
      <p:sp>
        <p:nvSpPr>
          <p:cNvPr id="3" name="TextBox 2">
            <a:extLst>
              <a:ext uri="{FF2B5EF4-FFF2-40B4-BE49-F238E27FC236}">
                <a16:creationId xmlns:a16="http://schemas.microsoft.com/office/drawing/2014/main" id="{BDD2D45D-0466-4625-BE1C-150CB28B1CF9}"/>
              </a:ext>
            </a:extLst>
          </p:cNvPr>
          <p:cNvSpPr txBox="1"/>
          <p:nvPr/>
        </p:nvSpPr>
        <p:spPr>
          <a:xfrm>
            <a:off x="1873194" y="1320467"/>
            <a:ext cx="9099606"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Nguồn</a:t>
            </a:r>
            <a:r>
              <a:rPr lang="en-US" dirty="0"/>
              <a:t> </a:t>
            </a:r>
            <a:r>
              <a:rPr lang="en-US" dirty="0" err="1"/>
              <a:t>xung</a:t>
            </a:r>
            <a:r>
              <a:rPr lang="en-US" dirty="0"/>
              <a:t> lấy từ LFINTOSC (31kHz)</a:t>
            </a:r>
          </a:p>
          <a:p>
            <a:pPr marL="285750" indent="-285750">
              <a:buFont typeface="Arial" panose="020B0604020202020204" pitchFamily="34" charset="0"/>
              <a:buChar char="•"/>
            </a:pPr>
            <a:r>
              <a:rPr lang="en-US" dirty="0"/>
              <a:t>Có </a:t>
            </a:r>
            <a:r>
              <a:rPr lang="en-US" dirty="0" err="1"/>
              <a:t>bộ</a:t>
            </a:r>
            <a:r>
              <a:rPr lang="en-US" dirty="0"/>
              <a:t> chia </a:t>
            </a:r>
            <a:r>
              <a:rPr lang="en-US" dirty="0" err="1"/>
              <a:t>trước</a:t>
            </a:r>
            <a:r>
              <a:rPr lang="en-US" dirty="0"/>
              <a:t> 16 bit</a:t>
            </a:r>
          </a:p>
          <a:p>
            <a:pPr marL="285750" indent="-285750">
              <a:buFont typeface="Arial" panose="020B0604020202020204" pitchFamily="34" charset="0"/>
              <a:buChar char="•"/>
            </a:pPr>
            <a:r>
              <a:rPr lang="en-US" dirty="0"/>
              <a:t>Dùng </a:t>
            </a:r>
            <a:r>
              <a:rPr lang="en-US" dirty="0" err="1"/>
              <a:t>chung</a:t>
            </a:r>
            <a:r>
              <a:rPr lang="en-US" dirty="0"/>
              <a:t> </a:t>
            </a:r>
            <a:r>
              <a:rPr lang="en-US" dirty="0" err="1"/>
              <a:t>bộ</a:t>
            </a:r>
            <a:r>
              <a:rPr lang="en-US" dirty="0"/>
              <a:t> chia </a:t>
            </a:r>
            <a:r>
              <a:rPr lang="en-US" dirty="0" err="1"/>
              <a:t>trước</a:t>
            </a:r>
            <a:r>
              <a:rPr lang="en-US" dirty="0"/>
              <a:t> 8 bit với timer 0</a:t>
            </a:r>
          </a:p>
          <a:p>
            <a:pPr marL="285750" indent="-285750">
              <a:buFont typeface="Arial" panose="020B0604020202020204" pitchFamily="34" charset="0"/>
              <a:buChar char="•"/>
            </a:pPr>
            <a:r>
              <a:rPr lang="en-US" dirty="0" err="1"/>
              <a:t>Thời</a:t>
            </a:r>
            <a:r>
              <a:rPr lang="en-US" dirty="0"/>
              <a:t> </a:t>
            </a:r>
            <a:r>
              <a:rPr lang="en-US" dirty="0" err="1"/>
              <a:t>gian</a:t>
            </a:r>
            <a:r>
              <a:rPr lang="en-US" dirty="0"/>
              <a:t> </a:t>
            </a:r>
            <a:r>
              <a:rPr lang="en-US" dirty="0" err="1"/>
              <a:t>chờ</a:t>
            </a:r>
            <a:r>
              <a:rPr lang="en-US" dirty="0"/>
              <a:t> từ 1ms đến 268s</a:t>
            </a:r>
          </a:p>
          <a:p>
            <a:pPr marL="285750" indent="-285750">
              <a:buFont typeface="Arial" panose="020B0604020202020204" pitchFamily="34" charset="0"/>
              <a:buChar char="•"/>
            </a:pPr>
            <a:r>
              <a:rPr lang="en-US" dirty="0" err="1"/>
              <a:t>Điều</a:t>
            </a:r>
            <a:r>
              <a:rPr lang="en-US" dirty="0"/>
              <a:t> </a:t>
            </a:r>
            <a:r>
              <a:rPr lang="en-US" dirty="0" err="1"/>
              <a:t>khiển</a:t>
            </a:r>
            <a:r>
              <a:rPr lang="en-US" dirty="0"/>
              <a:t> </a:t>
            </a:r>
            <a:r>
              <a:rPr lang="en-US" dirty="0" err="1"/>
              <a:t>bởi</a:t>
            </a:r>
            <a:r>
              <a:rPr lang="en-US" dirty="0"/>
              <a:t> </a:t>
            </a:r>
            <a:r>
              <a:rPr lang="en-US" dirty="0" err="1"/>
              <a:t>cấu</a:t>
            </a:r>
            <a:r>
              <a:rPr lang="en-US" dirty="0"/>
              <a:t> hình bit hoặc </a:t>
            </a:r>
            <a:r>
              <a:rPr lang="en-US" dirty="0" err="1"/>
              <a:t>bởi</a:t>
            </a:r>
            <a:r>
              <a:rPr lang="en-US" dirty="0"/>
              <a:t> phần </a:t>
            </a:r>
            <a:r>
              <a:rPr lang="en-US" dirty="0" err="1"/>
              <a:t>mềm</a:t>
            </a:r>
            <a:endParaRPr lang="en-US" dirty="0"/>
          </a:p>
        </p:txBody>
      </p:sp>
      <p:pic>
        <p:nvPicPr>
          <p:cNvPr id="6" name="Picture 5">
            <a:extLst>
              <a:ext uri="{FF2B5EF4-FFF2-40B4-BE49-F238E27FC236}">
                <a16:creationId xmlns:a16="http://schemas.microsoft.com/office/drawing/2014/main" id="{6E9B1CF8-040B-46CC-A89F-8EE89EDC90A1}"/>
              </a:ext>
            </a:extLst>
          </p:cNvPr>
          <p:cNvPicPr>
            <a:picLocks noChangeAspect="1"/>
          </p:cNvPicPr>
          <p:nvPr/>
        </p:nvPicPr>
        <p:blipFill>
          <a:blip r:embed="rId2"/>
          <a:stretch>
            <a:fillRect/>
          </a:stretch>
        </p:blipFill>
        <p:spPr>
          <a:xfrm>
            <a:off x="2690996" y="2990957"/>
            <a:ext cx="7089408" cy="3506680"/>
          </a:xfrm>
          <a:prstGeom prst="rect">
            <a:avLst/>
          </a:prstGeom>
        </p:spPr>
      </p:pic>
    </p:spTree>
    <p:extLst>
      <p:ext uri="{BB962C8B-B14F-4D97-AF65-F5344CB8AC3E}">
        <p14:creationId xmlns:p14="http://schemas.microsoft.com/office/powerpoint/2010/main" val="1258358091"/>
      </p:ext>
    </p:extLst>
  </p:cSld>
  <p:clrMapOvr>
    <a:masterClrMapping/>
  </p:clrMapOvr>
  <mc:AlternateContent xmlns:mc="http://schemas.openxmlformats.org/markup-compatibility/2006" xmlns:p14="http://schemas.microsoft.com/office/powerpoint/2010/main">
    <mc:Choice Requires="p14">
      <p:transition spd="slow" p14:dur="2000" advTm="18"/>
    </mc:Choice>
    <mc:Fallback xmlns="">
      <p:transition spd="slow" advTm="1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7</a:t>
            </a:fld>
            <a:endParaRPr lang="en-US" noProof="0" dirty="0"/>
          </a:p>
        </p:txBody>
      </p:sp>
      <p:pic>
        <p:nvPicPr>
          <p:cNvPr id="2" name="Picture 1">
            <a:extLst>
              <a:ext uri="{FF2B5EF4-FFF2-40B4-BE49-F238E27FC236}">
                <a16:creationId xmlns:a16="http://schemas.microsoft.com/office/drawing/2014/main" id="{8D43FE28-B800-4F61-9D1C-FEC6E3D280EB}"/>
              </a:ext>
            </a:extLst>
          </p:cNvPr>
          <p:cNvPicPr>
            <a:picLocks noChangeAspect="1"/>
          </p:cNvPicPr>
          <p:nvPr/>
        </p:nvPicPr>
        <p:blipFill>
          <a:blip r:embed="rId3"/>
          <a:stretch>
            <a:fillRect/>
          </a:stretch>
        </p:blipFill>
        <p:spPr>
          <a:xfrm>
            <a:off x="1922787" y="1450856"/>
            <a:ext cx="9050013" cy="1257475"/>
          </a:xfrm>
          <a:prstGeom prst="rect">
            <a:avLst/>
          </a:prstGeom>
        </p:spPr>
      </p:pic>
      <p:sp>
        <p:nvSpPr>
          <p:cNvPr id="6" name="TextBox 5">
            <a:extLst>
              <a:ext uri="{FF2B5EF4-FFF2-40B4-BE49-F238E27FC236}">
                <a16:creationId xmlns:a16="http://schemas.microsoft.com/office/drawing/2014/main" id="{C585ECE4-B0A7-43F9-8561-1D9981DB6BCB}"/>
              </a:ext>
            </a:extLst>
          </p:cNvPr>
          <p:cNvSpPr txBox="1"/>
          <p:nvPr/>
        </p:nvSpPr>
        <p:spPr>
          <a:xfrm>
            <a:off x="3121561" y="344252"/>
            <a:ext cx="6652463" cy="677108"/>
          </a:xfrm>
          <a:prstGeom prst="rect">
            <a:avLst/>
          </a:prstGeom>
          <a:noFill/>
        </p:spPr>
        <p:txBody>
          <a:bodyPr wrap="square" rtlCol="0">
            <a:spAutoFit/>
          </a:bodyPr>
          <a:lstStyle/>
          <a:p>
            <a:pPr algn="ctr"/>
            <a:r>
              <a:rPr lang="en-US" sz="3800" b="1" dirty="0">
                <a:solidFill>
                  <a:schemeClr val="accent1"/>
                </a:solidFill>
                <a:latin typeface="Trebuchet MS" panose="020B0603020202020204" pitchFamily="34" charset="0"/>
              </a:rPr>
              <a:t>Thanh </a:t>
            </a:r>
            <a:r>
              <a:rPr lang="en-US" sz="3800" b="1" dirty="0" err="1">
                <a:solidFill>
                  <a:schemeClr val="accent1"/>
                </a:solidFill>
                <a:latin typeface="Trebuchet MS" panose="020B0603020202020204" pitchFamily="34" charset="0"/>
              </a:rPr>
              <a:t>ghi</a:t>
            </a:r>
            <a:r>
              <a:rPr lang="en-US" sz="3800" b="1" dirty="0">
                <a:solidFill>
                  <a:schemeClr val="accent1"/>
                </a:solidFill>
                <a:latin typeface="Trebuchet MS" panose="020B0603020202020204" pitchFamily="34" charset="0"/>
              </a:rPr>
              <a:t> WDTCON</a:t>
            </a:r>
          </a:p>
        </p:txBody>
      </p:sp>
      <p:pic>
        <p:nvPicPr>
          <p:cNvPr id="4" name="Picture 3">
            <a:extLst>
              <a:ext uri="{FF2B5EF4-FFF2-40B4-BE49-F238E27FC236}">
                <a16:creationId xmlns:a16="http://schemas.microsoft.com/office/drawing/2014/main" id="{CACF22D0-A4B0-48C8-88ED-01B94086AE96}"/>
              </a:ext>
            </a:extLst>
          </p:cNvPr>
          <p:cNvPicPr>
            <a:picLocks noChangeAspect="1"/>
          </p:cNvPicPr>
          <p:nvPr/>
        </p:nvPicPr>
        <p:blipFill rotWithShape="1">
          <a:blip r:embed="rId4"/>
          <a:srcRect l="-221" t="-112" r="-1" b="6852"/>
          <a:stretch/>
        </p:blipFill>
        <p:spPr>
          <a:xfrm>
            <a:off x="1922787" y="2865120"/>
            <a:ext cx="7090884" cy="3992880"/>
          </a:xfrm>
          <a:prstGeom prst="rect">
            <a:avLst/>
          </a:prstGeom>
        </p:spPr>
      </p:pic>
    </p:spTree>
    <p:extLst>
      <p:ext uri="{BB962C8B-B14F-4D97-AF65-F5344CB8AC3E}">
        <p14:creationId xmlns:p14="http://schemas.microsoft.com/office/powerpoint/2010/main" val="3069555894"/>
      </p:ext>
    </p:extLst>
  </p:cSld>
  <p:clrMapOvr>
    <a:masterClrMapping/>
  </p:clrMapOvr>
  <mc:AlternateContent xmlns:mc="http://schemas.openxmlformats.org/markup-compatibility/2006" xmlns:p14="http://schemas.microsoft.com/office/powerpoint/2010/main">
    <mc:Choice Requires="p14">
      <p:transition spd="slow" p14:dur="2000" advTm="4212"/>
    </mc:Choice>
    <mc:Fallback xmlns="">
      <p:transition spd="slow" advTm="421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8</a:t>
            </a:fld>
            <a:endParaRPr lang="en-US" noProof="0" dirty="0"/>
          </a:p>
        </p:txBody>
      </p:sp>
      <p:sp>
        <p:nvSpPr>
          <p:cNvPr id="6" name="TextBox 5">
            <a:extLst>
              <a:ext uri="{FF2B5EF4-FFF2-40B4-BE49-F238E27FC236}">
                <a16:creationId xmlns:a16="http://schemas.microsoft.com/office/drawing/2014/main" id="{9DE11FB1-DC88-49EA-8D2F-F8C2A584A738}"/>
              </a:ext>
            </a:extLst>
          </p:cNvPr>
          <p:cNvSpPr txBox="1"/>
          <p:nvPr/>
        </p:nvSpPr>
        <p:spPr>
          <a:xfrm>
            <a:off x="3121561" y="344252"/>
            <a:ext cx="6652463" cy="677108"/>
          </a:xfrm>
          <a:prstGeom prst="rect">
            <a:avLst/>
          </a:prstGeom>
          <a:noFill/>
        </p:spPr>
        <p:txBody>
          <a:bodyPr wrap="square" rtlCol="0">
            <a:spAutoFit/>
          </a:bodyPr>
          <a:lstStyle/>
          <a:p>
            <a:pPr algn="ctr"/>
            <a:r>
              <a:rPr lang="en-US" sz="3800" b="1" dirty="0">
                <a:solidFill>
                  <a:schemeClr val="accent1"/>
                </a:solidFill>
                <a:latin typeface="Trebuchet MS" panose="020B0603020202020204" pitchFamily="34" charset="0"/>
              </a:rPr>
              <a:t>Tính </a:t>
            </a:r>
            <a:r>
              <a:rPr lang="en-US" sz="3800" b="1" dirty="0" err="1">
                <a:solidFill>
                  <a:schemeClr val="accent1"/>
                </a:solidFill>
                <a:latin typeface="Trebuchet MS" panose="020B0603020202020204" pitchFamily="34" charset="0"/>
              </a:rPr>
              <a:t>thời</a:t>
            </a:r>
            <a:r>
              <a:rPr lang="en-US" sz="3800" b="1" dirty="0">
                <a:solidFill>
                  <a:schemeClr val="accent1"/>
                </a:solidFill>
                <a:latin typeface="Trebuchet MS" panose="020B0603020202020204" pitchFamily="34" charset="0"/>
              </a:rPr>
              <a:t> </a:t>
            </a:r>
            <a:r>
              <a:rPr lang="en-US" sz="3800" b="1" dirty="0" err="1">
                <a:solidFill>
                  <a:schemeClr val="accent1"/>
                </a:solidFill>
                <a:latin typeface="Trebuchet MS" panose="020B0603020202020204" pitchFamily="34" charset="0"/>
              </a:rPr>
              <a:t>gian</a:t>
            </a:r>
            <a:r>
              <a:rPr lang="en-US" sz="3800" b="1" dirty="0">
                <a:solidFill>
                  <a:schemeClr val="accent1"/>
                </a:solidFill>
                <a:latin typeface="Trebuchet MS" panose="020B0603020202020204" pitchFamily="34" charset="0"/>
              </a:rPr>
              <a:t> quá </a:t>
            </a:r>
            <a:r>
              <a:rPr lang="en-US" sz="3800" b="1" dirty="0" err="1">
                <a:solidFill>
                  <a:schemeClr val="accent1"/>
                </a:solidFill>
                <a:latin typeface="Trebuchet MS" panose="020B0603020202020204" pitchFamily="34" charset="0"/>
              </a:rPr>
              <a:t>hạn</a:t>
            </a:r>
            <a:endParaRPr lang="en-US" sz="3800" b="1" dirty="0">
              <a:solidFill>
                <a:schemeClr val="accent1"/>
              </a:solidFill>
              <a:latin typeface="Trebuchet MS" panose="020B0603020202020204" pitchFamily="34" charset="0"/>
            </a:endParaRPr>
          </a:p>
        </p:txBody>
      </p:sp>
      <p:sp>
        <p:nvSpPr>
          <p:cNvPr id="4" name="TextBox 3">
            <a:extLst>
              <a:ext uri="{FF2B5EF4-FFF2-40B4-BE49-F238E27FC236}">
                <a16:creationId xmlns:a16="http://schemas.microsoft.com/office/drawing/2014/main" id="{0602FB1E-324E-4806-811F-0471819CBDF9}"/>
              </a:ext>
            </a:extLst>
          </p:cNvPr>
          <p:cNvSpPr txBox="1"/>
          <p:nvPr/>
        </p:nvSpPr>
        <p:spPr>
          <a:xfrm>
            <a:off x="1981200" y="1428750"/>
            <a:ext cx="7943845" cy="369332"/>
          </a:xfrm>
          <a:prstGeom prst="rect">
            <a:avLst/>
          </a:prstGeom>
          <a:noFill/>
        </p:spPr>
        <p:txBody>
          <a:bodyPr wrap="square" rtlCol="0">
            <a:spAutoFit/>
          </a:bodyPr>
          <a:lstStyle/>
          <a:p>
            <a:r>
              <a:rPr lang="en-US" dirty="0"/>
              <a:t>Time out = </a:t>
            </a:r>
          </a:p>
        </p:txBody>
      </p:sp>
    </p:spTree>
    <p:extLst>
      <p:ext uri="{BB962C8B-B14F-4D97-AF65-F5344CB8AC3E}">
        <p14:creationId xmlns:p14="http://schemas.microsoft.com/office/powerpoint/2010/main" val="650603944"/>
      </p:ext>
    </p:extLst>
  </p:cSld>
  <p:clrMapOvr>
    <a:masterClrMapping/>
  </p:clrMapOvr>
  <mc:AlternateContent xmlns:mc="http://schemas.openxmlformats.org/markup-compatibility/2006" xmlns:p14="http://schemas.microsoft.com/office/powerpoint/2010/main">
    <mc:Choice Requires="p14">
      <p:transition spd="slow" p14:dur="2000" advTm="5571"/>
    </mc:Choice>
    <mc:Fallback xmlns="">
      <p:transition spd="slow" advTm="557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9</a:t>
            </a:fld>
            <a:endParaRPr lang="en-US" noProof="0" dirty="0"/>
          </a:p>
        </p:txBody>
      </p:sp>
      <p:sp>
        <p:nvSpPr>
          <p:cNvPr id="4" name="TextBox 3">
            <a:extLst>
              <a:ext uri="{FF2B5EF4-FFF2-40B4-BE49-F238E27FC236}">
                <a16:creationId xmlns:a16="http://schemas.microsoft.com/office/drawing/2014/main" id="{7DF49FEF-7D68-4757-B6D8-08BFA0B9BFE4}"/>
              </a:ext>
            </a:extLst>
          </p:cNvPr>
          <p:cNvSpPr txBox="1"/>
          <p:nvPr/>
        </p:nvSpPr>
        <p:spPr>
          <a:xfrm>
            <a:off x="2769768" y="344252"/>
            <a:ext cx="6652463" cy="677108"/>
          </a:xfrm>
          <a:prstGeom prst="rect">
            <a:avLst/>
          </a:prstGeom>
          <a:noFill/>
        </p:spPr>
        <p:txBody>
          <a:bodyPr wrap="square" rtlCol="0">
            <a:spAutoFit/>
          </a:bodyPr>
          <a:lstStyle/>
          <a:p>
            <a:pPr algn="ctr"/>
            <a:r>
              <a:rPr lang="en-US" sz="3800" b="1" dirty="0" err="1">
                <a:solidFill>
                  <a:schemeClr val="accent1"/>
                </a:solidFill>
                <a:latin typeface="Trebuchet MS" panose="020B0603020202020204" pitchFamily="34" charset="0"/>
              </a:rPr>
              <a:t>Trạng</a:t>
            </a:r>
            <a:r>
              <a:rPr lang="en-US" sz="3800" b="1" dirty="0">
                <a:solidFill>
                  <a:schemeClr val="accent1"/>
                </a:solidFill>
                <a:latin typeface="Trebuchet MS" panose="020B0603020202020204" pitchFamily="34" charset="0"/>
              </a:rPr>
              <a:t> </a:t>
            </a:r>
            <a:r>
              <a:rPr lang="en-US" sz="3800" b="1" dirty="0" err="1">
                <a:solidFill>
                  <a:schemeClr val="accent1"/>
                </a:solidFill>
                <a:latin typeface="Trebuchet MS" panose="020B0603020202020204" pitchFamily="34" charset="0"/>
              </a:rPr>
              <a:t>thái</a:t>
            </a:r>
            <a:r>
              <a:rPr lang="en-US" sz="3800" b="1" dirty="0">
                <a:solidFill>
                  <a:schemeClr val="accent1"/>
                </a:solidFill>
                <a:latin typeface="Trebuchet MS" panose="020B0603020202020204" pitchFamily="34" charset="0"/>
              </a:rPr>
              <a:t> của WDT</a:t>
            </a:r>
          </a:p>
        </p:txBody>
      </p:sp>
      <p:graphicFrame>
        <p:nvGraphicFramePr>
          <p:cNvPr id="2" name="Table 2">
            <a:extLst>
              <a:ext uri="{FF2B5EF4-FFF2-40B4-BE49-F238E27FC236}">
                <a16:creationId xmlns:a16="http://schemas.microsoft.com/office/drawing/2014/main" id="{B4BAB2A7-94CC-4163-8C09-84878CC436FC}"/>
              </a:ext>
            </a:extLst>
          </p:cNvPr>
          <p:cNvGraphicFramePr>
            <a:graphicFrameLocks noGrp="1"/>
          </p:cNvGraphicFramePr>
          <p:nvPr>
            <p:extLst>
              <p:ext uri="{D42A27DB-BD31-4B8C-83A1-F6EECF244321}">
                <p14:modId xmlns:p14="http://schemas.microsoft.com/office/powerpoint/2010/main" val="421581960"/>
              </p:ext>
            </p:extLst>
          </p:nvPr>
        </p:nvGraphicFramePr>
        <p:xfrm>
          <a:off x="2041864" y="1554167"/>
          <a:ext cx="8708992" cy="3312160"/>
        </p:xfrm>
        <a:graphic>
          <a:graphicData uri="http://schemas.openxmlformats.org/drawingml/2006/table">
            <a:tbl>
              <a:tblPr firstRow="1" bandRow="1">
                <a:tableStyleId>{5C22544A-7EE6-4342-B048-85BDC9FD1C3A}</a:tableStyleId>
              </a:tblPr>
              <a:tblGrid>
                <a:gridCol w="6104760">
                  <a:extLst>
                    <a:ext uri="{9D8B030D-6E8A-4147-A177-3AD203B41FA5}">
                      <a16:colId xmlns:a16="http://schemas.microsoft.com/office/drawing/2014/main" val="3425949738"/>
                    </a:ext>
                  </a:extLst>
                </a:gridCol>
                <a:gridCol w="2604232">
                  <a:extLst>
                    <a:ext uri="{9D8B030D-6E8A-4147-A177-3AD203B41FA5}">
                      <a16:colId xmlns:a16="http://schemas.microsoft.com/office/drawing/2014/main" val="1647496044"/>
                    </a:ext>
                  </a:extLst>
                </a:gridCol>
              </a:tblGrid>
              <a:tr h="370840">
                <a:tc>
                  <a:txBody>
                    <a:bodyPr/>
                    <a:lstStyle/>
                    <a:p>
                      <a:pPr algn="ctr"/>
                      <a:r>
                        <a:rPr lang="en-US" dirty="0" err="1"/>
                        <a:t>Điều</a:t>
                      </a:r>
                      <a:r>
                        <a:rPr lang="en-US" dirty="0"/>
                        <a:t> </a:t>
                      </a:r>
                      <a:r>
                        <a:rPr lang="en-US" dirty="0" err="1"/>
                        <a:t>kiện</a:t>
                      </a:r>
                      <a:endParaRPr lang="en-US" dirty="0"/>
                    </a:p>
                  </a:txBody>
                  <a:tcPr/>
                </a:tc>
                <a:tc>
                  <a:txBody>
                    <a:bodyPr/>
                    <a:lstStyle/>
                    <a:p>
                      <a:pPr algn="ctr"/>
                      <a:r>
                        <a:rPr lang="en-US" dirty="0"/>
                        <a:t>WDT</a:t>
                      </a:r>
                    </a:p>
                  </a:txBody>
                  <a:tcPr/>
                </a:tc>
                <a:extLst>
                  <a:ext uri="{0D108BD9-81ED-4DB2-BD59-A6C34878D82A}">
                    <a16:rowId xmlns:a16="http://schemas.microsoft.com/office/drawing/2014/main" val="1343580800"/>
                  </a:ext>
                </a:extLst>
              </a:tr>
              <a:tr h="370840">
                <a:tc>
                  <a:txBody>
                    <a:bodyPr/>
                    <a:lstStyle/>
                    <a:p>
                      <a:r>
                        <a:rPr lang="en-US" dirty="0"/>
                        <a:t>WDTE = 0</a:t>
                      </a:r>
                    </a:p>
                  </a:txBody>
                  <a:tcPr/>
                </a:tc>
                <a:tc rowSpan="4">
                  <a:txBody>
                    <a:bodyPr/>
                    <a:lstStyle/>
                    <a:p>
                      <a:pPr algn="ctr"/>
                      <a:r>
                        <a:rPr lang="en-US" dirty="0"/>
                        <a:t>Bị </a:t>
                      </a:r>
                      <a:r>
                        <a:rPr lang="en-US" dirty="0" err="1"/>
                        <a:t>xóa</a:t>
                      </a:r>
                      <a:endParaRPr lang="en-US" dirty="0"/>
                    </a:p>
                  </a:txBody>
                  <a:tcPr/>
                </a:tc>
                <a:extLst>
                  <a:ext uri="{0D108BD9-81ED-4DB2-BD59-A6C34878D82A}">
                    <a16:rowId xmlns:a16="http://schemas.microsoft.com/office/drawing/2014/main" val="1265856870"/>
                  </a:ext>
                </a:extLst>
              </a:tr>
              <a:tr h="370840">
                <a:tc>
                  <a:txBody>
                    <a:bodyPr/>
                    <a:lstStyle/>
                    <a:p>
                      <a:r>
                        <a:rPr lang="en-US" dirty="0"/>
                        <a:t>Có </a:t>
                      </a:r>
                      <a:r>
                        <a:rPr lang="en-US" dirty="0" err="1"/>
                        <a:t>lệnh</a:t>
                      </a:r>
                      <a:r>
                        <a:rPr lang="en-US" dirty="0"/>
                        <a:t> CLRWDT </a:t>
                      </a:r>
                      <a:r>
                        <a:rPr lang="en-US" dirty="0" err="1"/>
                        <a:t>được</a:t>
                      </a:r>
                      <a:r>
                        <a:rPr lang="en-US" dirty="0"/>
                        <a:t> </a:t>
                      </a:r>
                      <a:r>
                        <a:rPr lang="en-US" dirty="0" err="1"/>
                        <a:t>gọi</a:t>
                      </a:r>
                      <a:endParaRPr lang="en-US" dirty="0"/>
                    </a:p>
                  </a:txBody>
                  <a:tcPr/>
                </a:tc>
                <a:tc vMerge="1">
                  <a:txBody>
                    <a:bodyPr/>
                    <a:lstStyle/>
                    <a:p>
                      <a:endParaRPr lang="en-US" dirty="0"/>
                    </a:p>
                  </a:txBody>
                  <a:tcPr/>
                </a:tc>
                <a:extLst>
                  <a:ext uri="{0D108BD9-81ED-4DB2-BD59-A6C34878D82A}">
                    <a16:rowId xmlns:a16="http://schemas.microsoft.com/office/drawing/2014/main" val="4088259345"/>
                  </a:ext>
                </a:extLst>
              </a:tr>
              <a:tr h="370840">
                <a:tc>
                  <a:txBody>
                    <a:bodyPr/>
                    <a:lstStyle/>
                    <a:p>
                      <a:r>
                        <a:rPr lang="en-US" dirty="0"/>
                        <a:t>Không xác </a:t>
                      </a:r>
                      <a:r>
                        <a:rPr lang="en-US" dirty="0" err="1"/>
                        <a:t>định</a:t>
                      </a:r>
                      <a:r>
                        <a:rPr lang="en-US" dirty="0"/>
                        <a:t> </a:t>
                      </a:r>
                      <a:r>
                        <a:rPr lang="en-US" dirty="0" err="1"/>
                        <a:t>được</a:t>
                      </a:r>
                      <a:r>
                        <a:rPr lang="en-US" dirty="0"/>
                        <a:t> </a:t>
                      </a:r>
                      <a:r>
                        <a:rPr lang="en-US" dirty="0" err="1"/>
                        <a:t>bộ</a:t>
                      </a:r>
                      <a:r>
                        <a:rPr lang="en-US" dirty="0"/>
                        <a:t> </a:t>
                      </a:r>
                      <a:r>
                        <a:rPr lang="en-US" dirty="0" err="1"/>
                        <a:t>dao</a:t>
                      </a:r>
                      <a:r>
                        <a:rPr lang="en-US" dirty="0"/>
                        <a:t> động</a:t>
                      </a:r>
                    </a:p>
                  </a:txBody>
                  <a:tcPr/>
                </a:tc>
                <a:tc vMerge="1">
                  <a:txBody>
                    <a:bodyPr/>
                    <a:lstStyle/>
                    <a:p>
                      <a:endParaRPr lang="en-US" dirty="0"/>
                    </a:p>
                  </a:txBody>
                  <a:tcPr/>
                </a:tc>
                <a:extLst>
                  <a:ext uri="{0D108BD9-81ED-4DB2-BD59-A6C34878D82A}">
                    <a16:rowId xmlns:a16="http://schemas.microsoft.com/office/drawing/2014/main" val="3600648018"/>
                  </a:ext>
                </a:extLst>
              </a:tr>
              <a:tr h="370840">
                <a:tc>
                  <a:txBody>
                    <a:bodyPr/>
                    <a:lstStyle/>
                    <a:p>
                      <a:r>
                        <a:rPr lang="en-US" dirty="0" err="1"/>
                        <a:t>Thoát</a:t>
                      </a:r>
                      <a:r>
                        <a:rPr lang="en-US" dirty="0"/>
                        <a:t> </a:t>
                      </a:r>
                      <a:r>
                        <a:rPr lang="en-US" dirty="0" err="1"/>
                        <a:t>khỏi</a:t>
                      </a:r>
                      <a:r>
                        <a:rPr lang="en-US" dirty="0"/>
                        <a:t> </a:t>
                      </a:r>
                      <a:r>
                        <a:rPr lang="en-US" dirty="0" err="1"/>
                        <a:t>chế</a:t>
                      </a:r>
                      <a:r>
                        <a:rPr lang="en-US" dirty="0"/>
                        <a:t> </a:t>
                      </a:r>
                      <a:r>
                        <a:rPr lang="en-US" dirty="0" err="1"/>
                        <a:t>độ</a:t>
                      </a:r>
                      <a:r>
                        <a:rPr lang="en-US" dirty="0"/>
                        <a:t> ngủ + clock </a:t>
                      </a:r>
                      <a:r>
                        <a:rPr lang="en-US" dirty="0" err="1"/>
                        <a:t>hệ</a:t>
                      </a:r>
                      <a:r>
                        <a:rPr lang="en-US" dirty="0"/>
                        <a:t> </a:t>
                      </a:r>
                      <a:r>
                        <a:rPr lang="en-US" dirty="0" err="1"/>
                        <a:t>thống</a:t>
                      </a:r>
                      <a:r>
                        <a:rPr lang="en-US" dirty="0"/>
                        <a:t> = T1OSC, EXTRC, INTOSC, EXTCLK</a:t>
                      </a:r>
                    </a:p>
                  </a:txBody>
                  <a:tcPr/>
                </a:tc>
                <a:tc vMerge="1">
                  <a:txBody>
                    <a:bodyPr/>
                    <a:lstStyle/>
                    <a:p>
                      <a:endParaRPr lang="en-US" dirty="0"/>
                    </a:p>
                  </a:txBody>
                  <a:tcPr/>
                </a:tc>
                <a:extLst>
                  <a:ext uri="{0D108BD9-81ED-4DB2-BD59-A6C34878D82A}">
                    <a16:rowId xmlns:a16="http://schemas.microsoft.com/office/drawing/2014/main" val="1347121740"/>
                  </a:ext>
                </a:extLst>
              </a:tr>
              <a:tr h="370840">
                <a:tc>
                  <a:txBody>
                    <a:bodyPr/>
                    <a:lstStyle/>
                    <a:p>
                      <a:r>
                        <a:rPr lang="en-US" dirty="0" err="1"/>
                        <a:t>Thoát</a:t>
                      </a:r>
                      <a:r>
                        <a:rPr lang="en-US" dirty="0"/>
                        <a:t> </a:t>
                      </a:r>
                      <a:r>
                        <a:rPr lang="en-US" dirty="0" err="1"/>
                        <a:t>khỏi</a:t>
                      </a:r>
                      <a:r>
                        <a:rPr lang="en-US" dirty="0"/>
                        <a:t> </a:t>
                      </a:r>
                      <a:r>
                        <a:rPr lang="en-US" dirty="0" err="1"/>
                        <a:t>chế</a:t>
                      </a:r>
                      <a:r>
                        <a:rPr lang="en-US" dirty="0"/>
                        <a:t> </a:t>
                      </a:r>
                      <a:r>
                        <a:rPr lang="en-US" dirty="0" err="1"/>
                        <a:t>độ</a:t>
                      </a:r>
                      <a:r>
                        <a:rPr lang="en-US" dirty="0"/>
                        <a:t> ngủ + clock </a:t>
                      </a:r>
                      <a:r>
                        <a:rPr lang="en-US" dirty="0" err="1"/>
                        <a:t>hệ</a:t>
                      </a:r>
                      <a:r>
                        <a:rPr lang="en-US" dirty="0"/>
                        <a:t> </a:t>
                      </a:r>
                      <a:r>
                        <a:rPr lang="en-US" dirty="0" err="1"/>
                        <a:t>thống</a:t>
                      </a:r>
                      <a:r>
                        <a:rPr lang="en-US" dirty="0"/>
                        <a:t> = XT, HS, LP</a:t>
                      </a:r>
                    </a:p>
                  </a:txBody>
                  <a:tcPr/>
                </a:tc>
                <a:tc>
                  <a:txBody>
                    <a:bodyPr/>
                    <a:lstStyle/>
                    <a:p>
                      <a:pPr algn="ctr"/>
                      <a:r>
                        <a:rPr lang="en-US" dirty="0"/>
                        <a:t>Bị </a:t>
                      </a:r>
                      <a:r>
                        <a:rPr lang="en-US" dirty="0" err="1"/>
                        <a:t>xóa</a:t>
                      </a:r>
                      <a:r>
                        <a:rPr lang="en-US" dirty="0"/>
                        <a:t> đến cuối chu kỳ của timer </a:t>
                      </a:r>
                      <a:r>
                        <a:rPr lang="en-US" dirty="0" err="1"/>
                        <a:t>khởi</a:t>
                      </a:r>
                      <a:r>
                        <a:rPr lang="en-US" dirty="0"/>
                        <a:t> động </a:t>
                      </a:r>
                      <a:r>
                        <a:rPr lang="en-US" dirty="0" err="1"/>
                        <a:t>bộ</a:t>
                      </a:r>
                      <a:r>
                        <a:rPr lang="en-US" dirty="0"/>
                        <a:t> </a:t>
                      </a:r>
                      <a:r>
                        <a:rPr lang="en-US" dirty="0" err="1"/>
                        <a:t>tạo</a:t>
                      </a:r>
                      <a:r>
                        <a:rPr lang="en-US" dirty="0"/>
                        <a:t> </a:t>
                      </a:r>
                      <a:r>
                        <a:rPr lang="en-US" dirty="0" err="1"/>
                        <a:t>dao</a:t>
                      </a:r>
                      <a:r>
                        <a:rPr lang="en-US" dirty="0"/>
                        <a:t> động (OST- Oscillator Start-up Timer)</a:t>
                      </a:r>
                    </a:p>
                  </a:txBody>
                  <a:tcPr/>
                </a:tc>
                <a:extLst>
                  <a:ext uri="{0D108BD9-81ED-4DB2-BD59-A6C34878D82A}">
                    <a16:rowId xmlns:a16="http://schemas.microsoft.com/office/drawing/2014/main" val="3997555849"/>
                  </a:ext>
                </a:extLst>
              </a:tr>
            </a:tbl>
          </a:graphicData>
        </a:graphic>
      </p:graphicFrame>
    </p:spTree>
    <p:extLst>
      <p:ext uri="{BB962C8B-B14F-4D97-AF65-F5344CB8AC3E}">
        <p14:creationId xmlns:p14="http://schemas.microsoft.com/office/powerpoint/2010/main" val="2769951574"/>
      </p:ext>
    </p:extLst>
  </p:cSld>
  <p:clrMapOvr>
    <a:masterClrMapping/>
  </p:clrMapOvr>
  <mc:AlternateContent xmlns:mc="http://schemas.openxmlformats.org/markup-compatibility/2006" xmlns:p14="http://schemas.microsoft.com/office/powerpoint/2010/main">
    <mc:Choice Requires="p14">
      <p:transition spd="slow" p14:dur="2000" advTm="4998"/>
    </mc:Choice>
    <mc:Fallback xmlns="">
      <p:transition spd="slow" advTm="499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827</Words>
  <Application>Microsoft Office PowerPoint</Application>
  <PresentationFormat>Widescreen</PresentationFormat>
  <Paragraphs>69</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Tuan Anh 20172949</dc:creator>
  <cp:lastModifiedBy>Tran Tuan Anh 20172949</cp:lastModifiedBy>
  <cp:revision>23</cp:revision>
  <dcterms:created xsi:type="dcterms:W3CDTF">2021-03-24T03:59:01Z</dcterms:created>
  <dcterms:modified xsi:type="dcterms:W3CDTF">2021-05-15T12:02:36Z</dcterms:modified>
</cp:coreProperties>
</file>