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7" r:id="rId2"/>
    <p:sldId id="268" r:id="rId3"/>
    <p:sldId id="269" r:id="rId4"/>
    <p:sldId id="270" r:id="rId5"/>
    <p:sldId id="271" r:id="rId6"/>
    <p:sldId id="273" r:id="rId7"/>
    <p:sldId id="275" r:id="rId8"/>
    <p:sldId id="276" r:id="rId9"/>
    <p:sldId id="272" r:id="rId10"/>
    <p:sldId id="280" r:id="rId11"/>
    <p:sldId id="27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82189" autoAdjust="0"/>
  </p:normalViewPr>
  <p:slideViewPr>
    <p:cSldViewPr snapToGrid="0">
      <p:cViewPr varScale="1">
        <p:scale>
          <a:sx n="59" d="100"/>
          <a:sy n="59" d="100"/>
        </p:scale>
        <p:origin x="1176" y="9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8F3676-9C76-4121-91AA-9DFD3B2B1016}" type="datetimeFigureOut">
              <a:rPr lang="en-US" smtClean="0"/>
              <a:t>3/25/2021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84D3B4-8C35-4159-BDD0-B8AFB919F10F}" type="slidenum">
              <a:rPr lang="en-US" smtClean="0"/>
              <a:t>‹#›</a:t>
            </a:fld>
            <a:endParaRPr lang="en-US"/>
          </a:p>
        </p:txBody>
      </p:sp>
    </p:spTree>
    <p:extLst>
      <p:ext uri="{BB962C8B-B14F-4D97-AF65-F5344CB8AC3E}">
        <p14:creationId xmlns:p14="http://schemas.microsoft.com/office/powerpoint/2010/main" val="3421677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Ở video </a:t>
            </a:r>
            <a:r>
              <a:rPr lang="en-US" dirty="0" err="1"/>
              <a:t>trước</a:t>
            </a:r>
            <a:r>
              <a:rPr lang="en-US" dirty="0"/>
              <a:t>, mình đã </a:t>
            </a:r>
            <a:r>
              <a:rPr lang="en-US" dirty="0" err="1"/>
              <a:t>giới</a:t>
            </a:r>
            <a:r>
              <a:rPr lang="en-US" dirty="0"/>
              <a:t> </a:t>
            </a:r>
            <a:r>
              <a:rPr lang="en-US" dirty="0" err="1"/>
              <a:t>thiệu</a:t>
            </a:r>
            <a:r>
              <a:rPr lang="en-US" dirty="0"/>
              <a:t> </a:t>
            </a:r>
            <a:r>
              <a:rPr lang="en-US" dirty="0" err="1"/>
              <a:t>sơ</a:t>
            </a:r>
            <a:r>
              <a:rPr lang="en-US" dirty="0"/>
              <a:t> qua về vi </a:t>
            </a:r>
            <a:r>
              <a:rPr lang="en-US" dirty="0" err="1"/>
              <a:t>điều</a:t>
            </a:r>
            <a:r>
              <a:rPr lang="en-US" dirty="0"/>
              <a:t> </a:t>
            </a:r>
            <a:r>
              <a:rPr lang="en-US" dirty="0" err="1"/>
              <a:t>khiển</a:t>
            </a:r>
            <a:r>
              <a:rPr lang="en-US" dirty="0"/>
              <a:t> PIC16F887. Và ở video này, mình </a:t>
            </a:r>
            <a:r>
              <a:rPr lang="en-US" dirty="0" err="1"/>
              <a:t>sẽ</a:t>
            </a:r>
            <a:r>
              <a:rPr lang="en-US" dirty="0"/>
              <a:t> đi vào </a:t>
            </a:r>
            <a:r>
              <a:rPr lang="en-US" dirty="0" err="1"/>
              <a:t>kiến</a:t>
            </a:r>
            <a:r>
              <a:rPr lang="en-US" dirty="0"/>
              <a:t> thức </a:t>
            </a:r>
            <a:r>
              <a:rPr lang="en-US" dirty="0" err="1"/>
              <a:t>đầu</a:t>
            </a:r>
            <a:r>
              <a:rPr lang="en-US" dirty="0"/>
              <a:t> tiên và </a:t>
            </a:r>
            <a:r>
              <a:rPr lang="en-US" dirty="0" err="1"/>
              <a:t>cơ</a:t>
            </a:r>
            <a:r>
              <a:rPr lang="en-US" dirty="0"/>
              <a:t> bản nhất về 1 con vi </a:t>
            </a:r>
            <a:r>
              <a:rPr lang="en-US" dirty="0" err="1"/>
              <a:t>điều</a:t>
            </a:r>
            <a:r>
              <a:rPr lang="en-US" dirty="0"/>
              <a:t> </a:t>
            </a:r>
            <a:r>
              <a:rPr lang="en-US" dirty="0" err="1"/>
              <a:t>khiển</a:t>
            </a:r>
            <a:endParaRPr lang="en-US" dirty="0"/>
          </a:p>
          <a:p>
            <a:r>
              <a:rPr lang="en-US" dirty="0" err="1"/>
              <a:t>Đó</a:t>
            </a:r>
            <a:r>
              <a:rPr lang="en-US" dirty="0"/>
              <a:t> </a:t>
            </a:r>
            <a:r>
              <a:rPr lang="en-US" dirty="0" err="1"/>
              <a:t>chính</a:t>
            </a:r>
            <a:r>
              <a:rPr lang="en-US" dirty="0"/>
              <a:t> là GPIO output. Vậy </a:t>
            </a:r>
            <a:r>
              <a:rPr lang="en-US" dirty="0" err="1"/>
              <a:t>chúng</a:t>
            </a:r>
            <a:r>
              <a:rPr lang="en-US" dirty="0"/>
              <a:t> ta </a:t>
            </a:r>
            <a:r>
              <a:rPr lang="en-US" dirty="0" err="1"/>
              <a:t>sẽ</a:t>
            </a:r>
            <a:r>
              <a:rPr lang="en-US" dirty="0"/>
              <a:t> bắt </a:t>
            </a:r>
            <a:r>
              <a:rPr lang="en-US" dirty="0" err="1"/>
              <a:t>đầu</a:t>
            </a:r>
            <a:r>
              <a:rPr lang="en-US" dirty="0"/>
              <a:t> đi vào </a:t>
            </a:r>
            <a:r>
              <a:rPr lang="en-US" dirty="0" err="1"/>
              <a:t>tìm</a:t>
            </a:r>
            <a:r>
              <a:rPr lang="en-US" dirty="0"/>
              <a:t> </a:t>
            </a:r>
            <a:r>
              <a:rPr lang="en-US" dirty="0" err="1"/>
              <a:t>hiểu</a:t>
            </a:r>
            <a:r>
              <a:rPr lang="en-US" dirty="0"/>
              <a:t> nhé</a:t>
            </a:r>
          </a:p>
        </p:txBody>
      </p:sp>
      <p:sp>
        <p:nvSpPr>
          <p:cNvPr id="4" name="Slide Number Placeholder 3"/>
          <p:cNvSpPr>
            <a:spLocks noGrp="1"/>
          </p:cNvSpPr>
          <p:nvPr>
            <p:ph type="sldNum" sz="quarter" idx="5"/>
          </p:nvPr>
        </p:nvSpPr>
        <p:spPr/>
        <p:txBody>
          <a:bodyPr/>
          <a:lstStyle/>
          <a:p>
            <a:fld id="{BE84D3B4-8C35-4159-BDD0-B8AFB919F10F}" type="slidenum">
              <a:rPr lang="en-US" smtClean="0"/>
              <a:t>1</a:t>
            </a:fld>
            <a:endParaRPr lang="en-US"/>
          </a:p>
        </p:txBody>
      </p:sp>
    </p:spTree>
    <p:extLst>
      <p:ext uri="{BB962C8B-B14F-4D97-AF65-F5344CB8AC3E}">
        <p14:creationId xmlns:p14="http://schemas.microsoft.com/office/powerpoint/2010/main" val="2493130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Vậy thì GPIO là gì?</a:t>
            </a:r>
          </a:p>
          <a:p>
            <a:endParaRPr lang="en-US" dirty="0"/>
          </a:p>
        </p:txBody>
      </p:sp>
      <p:sp>
        <p:nvSpPr>
          <p:cNvPr id="4" name="Slide Number Placeholder 3"/>
          <p:cNvSpPr>
            <a:spLocks noGrp="1"/>
          </p:cNvSpPr>
          <p:nvPr>
            <p:ph type="sldNum" sz="quarter" idx="5"/>
          </p:nvPr>
        </p:nvSpPr>
        <p:spPr/>
        <p:txBody>
          <a:bodyPr/>
          <a:lstStyle/>
          <a:p>
            <a:fld id="{BE84D3B4-8C35-4159-BDD0-B8AFB919F10F}" type="slidenum">
              <a:rPr lang="en-US" smtClean="0"/>
              <a:t>3</a:t>
            </a:fld>
            <a:endParaRPr lang="en-US"/>
          </a:p>
        </p:txBody>
      </p:sp>
    </p:spTree>
    <p:extLst>
      <p:ext uri="{BB962C8B-B14F-4D97-AF65-F5344CB8AC3E}">
        <p14:creationId xmlns:p14="http://schemas.microsoft.com/office/powerpoint/2010/main" val="544782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vi-VN" sz="1200" dirty="0"/>
              <a:t>Push-pull: Một giá trị bit bằng 0 sẽ làm N-MOS dẫn và P-MOS ngưng dẫn, lúc này chân vi điều khiển có mức logic 0 (được nối với GND); Một giá trị bit bằng “1” sẽ làm N-MOS ngưng dẫn và P-MOS dẫn. Lúc này chân vi điều khiển có mức logic 1 (được nối với VDD).</a:t>
            </a:r>
            <a:endParaRPr lang="en-US" sz="1200" dirty="0"/>
          </a:p>
          <a:p>
            <a:pPr marL="342900" indent="-342900" algn="l">
              <a:buFont typeface="Arial" panose="020B0604020202020204" pitchFamily="34" charset="0"/>
              <a:buChar char="•"/>
            </a:pPr>
            <a:r>
              <a:rPr lang="en-US" sz="1200" dirty="0" err="1"/>
              <a:t>Giá</a:t>
            </a:r>
            <a:r>
              <a:rPr lang="en-US" sz="1200" dirty="0"/>
              <a:t> </a:t>
            </a:r>
            <a:r>
              <a:rPr lang="en-US" sz="1200" dirty="0" err="1"/>
              <a:t>trị</a:t>
            </a:r>
            <a:r>
              <a:rPr lang="en-US" sz="1200" dirty="0"/>
              <a:t> </a:t>
            </a:r>
            <a:r>
              <a:rPr lang="en-US" sz="1200" dirty="0" err="1"/>
              <a:t>mức</a:t>
            </a:r>
            <a:r>
              <a:rPr lang="en-US" sz="1200" dirty="0"/>
              <a:t> 0 </a:t>
            </a:r>
            <a:r>
              <a:rPr lang="en-US" sz="1200" dirty="0" err="1"/>
              <a:t>sẽ</a:t>
            </a:r>
            <a:r>
              <a:rPr lang="en-US" sz="1200" dirty="0"/>
              <a:t> làm N </a:t>
            </a:r>
            <a:r>
              <a:rPr lang="en-US" sz="1200" dirty="0" err="1"/>
              <a:t>dẫn</a:t>
            </a:r>
            <a:r>
              <a:rPr lang="en-US" sz="1200" dirty="0"/>
              <a:t> và P </a:t>
            </a:r>
            <a:r>
              <a:rPr lang="en-US" sz="1200" dirty="0" err="1"/>
              <a:t>ngưng</a:t>
            </a:r>
            <a:r>
              <a:rPr lang="en-US" sz="1200" dirty="0"/>
              <a:t> </a:t>
            </a:r>
            <a:r>
              <a:rPr lang="en-US" sz="1200" dirty="0" err="1"/>
              <a:t>dẫn</a:t>
            </a:r>
            <a:r>
              <a:rPr lang="en-US" sz="1200" dirty="0"/>
              <a:t>, lúc này chân </a:t>
            </a:r>
            <a:r>
              <a:rPr lang="en-US" sz="1200" dirty="0" err="1"/>
              <a:t>vđk</a:t>
            </a:r>
            <a:r>
              <a:rPr lang="en-US" sz="1200" dirty="0"/>
              <a:t> </a:t>
            </a:r>
            <a:r>
              <a:rPr lang="en-US" sz="1200" dirty="0" err="1"/>
              <a:t>sẽ</a:t>
            </a:r>
            <a:r>
              <a:rPr lang="en-US" sz="1200" dirty="0"/>
              <a:t> </a:t>
            </a:r>
            <a:r>
              <a:rPr lang="en-US" sz="1200" dirty="0" err="1"/>
              <a:t>nối</a:t>
            </a:r>
            <a:r>
              <a:rPr lang="en-US" sz="1200" dirty="0"/>
              <a:t> với GND và tương </a:t>
            </a:r>
            <a:r>
              <a:rPr lang="en-US" sz="1200" dirty="0" err="1"/>
              <a:t>ứng</a:t>
            </a:r>
            <a:r>
              <a:rPr lang="en-US" sz="1200" dirty="0"/>
              <a:t> </a:t>
            </a:r>
            <a:r>
              <a:rPr lang="en-US" sz="1200" dirty="0" err="1"/>
              <a:t>mức</a:t>
            </a:r>
            <a:r>
              <a:rPr lang="en-US" sz="1200" dirty="0"/>
              <a:t> logic 0. Và ngược lại </a:t>
            </a:r>
            <a:r>
              <a:rPr lang="en-US" sz="1200" dirty="0" err="1"/>
              <a:t>giá</a:t>
            </a:r>
            <a:r>
              <a:rPr lang="en-US" sz="1200" dirty="0"/>
              <a:t> </a:t>
            </a:r>
            <a:r>
              <a:rPr lang="en-US" sz="1200" dirty="0" err="1"/>
              <a:t>trị</a:t>
            </a:r>
            <a:r>
              <a:rPr lang="en-US" sz="1200" dirty="0"/>
              <a:t> 1 </a:t>
            </a:r>
            <a:r>
              <a:rPr lang="en-US" sz="1200" dirty="0" err="1"/>
              <a:t>sẽ</a:t>
            </a:r>
            <a:r>
              <a:rPr lang="en-US" sz="1200" dirty="0"/>
              <a:t> làm chân </a:t>
            </a:r>
            <a:r>
              <a:rPr lang="en-US" sz="1200" dirty="0" err="1"/>
              <a:t>vđk</a:t>
            </a:r>
            <a:r>
              <a:rPr lang="en-US" sz="1200" dirty="0"/>
              <a:t> </a:t>
            </a:r>
            <a:r>
              <a:rPr lang="en-US" sz="1200" dirty="0" err="1"/>
              <a:t>nối</a:t>
            </a:r>
            <a:r>
              <a:rPr lang="en-US" sz="1200" dirty="0"/>
              <a:t> với </a:t>
            </a:r>
            <a:r>
              <a:rPr lang="en-US" sz="1200" dirty="0" err="1"/>
              <a:t>Vdd</a:t>
            </a:r>
            <a:r>
              <a:rPr lang="en-US" sz="1200" dirty="0"/>
              <a:t> tương </a:t>
            </a:r>
            <a:r>
              <a:rPr lang="en-US" sz="1200" dirty="0" err="1"/>
              <a:t>ứng</a:t>
            </a:r>
            <a:r>
              <a:rPr lang="en-US" sz="1200" dirty="0"/>
              <a:t> </a:t>
            </a:r>
            <a:r>
              <a:rPr lang="en-US" sz="1200" dirty="0" err="1"/>
              <a:t>mức</a:t>
            </a:r>
            <a:r>
              <a:rPr lang="en-US" sz="1200" dirty="0"/>
              <a:t> logic 1</a:t>
            </a:r>
            <a:endParaRPr lang="vi-VN" sz="1200" dirty="0"/>
          </a:p>
          <a:p>
            <a:pPr marL="342900" indent="-342900" algn="l">
              <a:buFont typeface="Arial" panose="020B0604020202020204" pitchFamily="34" charset="0"/>
              <a:buChar char="•"/>
            </a:pPr>
            <a:r>
              <a:rPr lang="vi-VN" sz="1200" dirty="0"/>
              <a:t>Open-drain: đầu ra mức tín hiệu phụ thuộc vào nguồn ở bên ngoài. Một giá trị bit bằng “0″ sẽ làm N-MOS dẫn, lúc này chân vi điều khiển có mức logic 0 (được nối với GND). Một giá trị bit bằng “1” sẽ làm ngưng dẫn N-MOS, chân tương ứng sẽ ở trạng thái Hi-Z (trở kháng cao)</a:t>
            </a:r>
          </a:p>
          <a:p>
            <a:endParaRPr lang="en-US" dirty="0"/>
          </a:p>
        </p:txBody>
      </p:sp>
      <p:sp>
        <p:nvSpPr>
          <p:cNvPr id="4" name="Slide Number Placeholder 3"/>
          <p:cNvSpPr>
            <a:spLocks noGrp="1"/>
          </p:cNvSpPr>
          <p:nvPr>
            <p:ph type="sldNum" sz="quarter" idx="5"/>
          </p:nvPr>
        </p:nvSpPr>
        <p:spPr/>
        <p:txBody>
          <a:bodyPr/>
          <a:lstStyle/>
          <a:p>
            <a:fld id="{BE84D3B4-8C35-4159-BDD0-B8AFB919F10F}" type="slidenum">
              <a:rPr lang="en-US" smtClean="0"/>
              <a:t>4</a:t>
            </a:fld>
            <a:endParaRPr lang="en-US"/>
          </a:p>
        </p:txBody>
      </p:sp>
    </p:spTree>
    <p:extLst>
      <p:ext uri="{BB962C8B-B14F-4D97-AF65-F5344CB8AC3E}">
        <p14:creationId xmlns:p14="http://schemas.microsoft.com/office/powerpoint/2010/main" val="3463999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Trong PIC16F887 </a:t>
            </a:r>
            <a:r>
              <a:rPr lang="en-US" dirty="0" err="1"/>
              <a:t>sẽ</a:t>
            </a:r>
            <a:r>
              <a:rPr lang="en-US" dirty="0"/>
              <a:t> có các </a:t>
            </a:r>
            <a:r>
              <a:rPr lang="en-US" dirty="0" err="1"/>
              <a:t>thanh</a:t>
            </a:r>
            <a:r>
              <a:rPr lang="en-US" dirty="0"/>
              <a:t> </a:t>
            </a:r>
            <a:r>
              <a:rPr lang="en-US" dirty="0" err="1"/>
              <a:t>ghi</a:t>
            </a:r>
            <a:r>
              <a:rPr lang="en-US" dirty="0"/>
              <a:t> </a:t>
            </a:r>
            <a:r>
              <a:rPr lang="en-US" dirty="0" err="1"/>
              <a:t>rất</a:t>
            </a:r>
            <a:r>
              <a:rPr lang="en-US" dirty="0"/>
              <a:t> </a:t>
            </a:r>
            <a:r>
              <a:rPr lang="en-US" dirty="0" err="1"/>
              <a:t>quan</a:t>
            </a:r>
            <a:r>
              <a:rPr lang="en-US" dirty="0"/>
              <a:t> </a:t>
            </a:r>
            <a:r>
              <a:rPr lang="en-US" dirty="0" err="1"/>
              <a:t>trọng</a:t>
            </a:r>
            <a:r>
              <a:rPr lang="en-US" dirty="0"/>
              <a:t> trong việc </a:t>
            </a:r>
            <a:r>
              <a:rPr lang="en-US" dirty="0" err="1"/>
              <a:t>cấu</a:t>
            </a:r>
            <a:r>
              <a:rPr lang="en-US" dirty="0"/>
              <a:t> hình GPIO, </a:t>
            </a:r>
            <a:r>
              <a:rPr lang="en-US" dirty="0" err="1"/>
              <a:t>đó</a:t>
            </a:r>
            <a:r>
              <a:rPr lang="en-US" dirty="0"/>
              <a:t> là </a:t>
            </a:r>
            <a:r>
              <a:rPr lang="en-US" dirty="0" err="1"/>
              <a:t>thanh</a:t>
            </a:r>
            <a:r>
              <a:rPr lang="en-US" dirty="0"/>
              <a:t> </a:t>
            </a:r>
            <a:r>
              <a:rPr lang="en-US" dirty="0" err="1"/>
              <a:t>ghi</a:t>
            </a:r>
            <a:r>
              <a:rPr lang="en-US" dirty="0"/>
              <a:t> TRIS và </a:t>
            </a:r>
            <a:r>
              <a:rPr lang="en-US" dirty="0" err="1"/>
              <a:t>thanh</a:t>
            </a:r>
            <a:r>
              <a:rPr lang="en-US" dirty="0"/>
              <a:t> </a:t>
            </a:r>
            <a:r>
              <a:rPr lang="en-US" dirty="0" err="1"/>
              <a:t>ghi</a:t>
            </a:r>
            <a:r>
              <a:rPr lang="en-US" dirty="0"/>
              <a:t> PORT. Sau đây mình </a:t>
            </a:r>
            <a:r>
              <a:rPr lang="en-US" dirty="0" err="1"/>
              <a:t>sẽ</a:t>
            </a:r>
            <a:r>
              <a:rPr lang="en-US" dirty="0"/>
              <a:t> </a:t>
            </a:r>
            <a:r>
              <a:rPr lang="en-US" dirty="0" err="1"/>
              <a:t>giới</a:t>
            </a:r>
            <a:r>
              <a:rPr lang="en-US" dirty="0"/>
              <a:t> </a:t>
            </a:r>
            <a:r>
              <a:rPr lang="en-US" dirty="0" err="1"/>
              <a:t>thiệu</a:t>
            </a:r>
            <a:r>
              <a:rPr lang="en-US" dirty="0"/>
              <a:t> </a:t>
            </a:r>
          </a:p>
        </p:txBody>
      </p:sp>
      <p:sp>
        <p:nvSpPr>
          <p:cNvPr id="4" name="Slide Number Placeholder 3"/>
          <p:cNvSpPr>
            <a:spLocks noGrp="1"/>
          </p:cNvSpPr>
          <p:nvPr>
            <p:ph type="sldNum" sz="quarter" idx="5"/>
          </p:nvPr>
        </p:nvSpPr>
        <p:spPr/>
        <p:txBody>
          <a:bodyPr/>
          <a:lstStyle/>
          <a:p>
            <a:fld id="{BE84D3B4-8C35-4159-BDD0-B8AFB919F10F}" type="slidenum">
              <a:rPr lang="en-US" smtClean="0"/>
              <a:t>6</a:t>
            </a:fld>
            <a:endParaRPr lang="en-US"/>
          </a:p>
        </p:txBody>
      </p:sp>
    </p:spTree>
    <p:extLst>
      <p:ext uri="{BB962C8B-B14F-4D97-AF65-F5344CB8AC3E}">
        <p14:creationId xmlns:p14="http://schemas.microsoft.com/office/powerpoint/2010/main" val="1474547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Ở đây mình </a:t>
            </a:r>
            <a:r>
              <a:rPr lang="en-US" dirty="0" err="1"/>
              <a:t>sẽ</a:t>
            </a:r>
            <a:r>
              <a:rPr lang="en-US" dirty="0"/>
              <a:t> </a:t>
            </a:r>
            <a:r>
              <a:rPr lang="en-US" dirty="0" err="1"/>
              <a:t>giới</a:t>
            </a:r>
            <a:r>
              <a:rPr lang="en-US" dirty="0"/>
              <a:t> </a:t>
            </a:r>
            <a:r>
              <a:rPr lang="en-US" dirty="0" err="1"/>
              <a:t>thiệu</a:t>
            </a:r>
            <a:r>
              <a:rPr lang="en-US" dirty="0"/>
              <a:t> 2 cách </a:t>
            </a:r>
            <a:r>
              <a:rPr lang="en-US" dirty="0" err="1"/>
              <a:t>mắc</a:t>
            </a:r>
            <a:r>
              <a:rPr lang="en-US" dirty="0"/>
              <a:t> </a:t>
            </a:r>
            <a:r>
              <a:rPr lang="en-US" dirty="0" err="1"/>
              <a:t>tải</a:t>
            </a:r>
            <a:r>
              <a:rPr lang="en-US" dirty="0"/>
              <a:t> </a:t>
            </a:r>
            <a:r>
              <a:rPr lang="en-US" dirty="0" err="1"/>
              <a:t>cơ</a:t>
            </a:r>
            <a:r>
              <a:rPr lang="en-US" dirty="0"/>
              <a:t> bản là …</a:t>
            </a:r>
          </a:p>
          <a:p>
            <a:r>
              <a:rPr lang="en-US" dirty="0" err="1"/>
              <a:t>Sự</a:t>
            </a:r>
            <a:r>
              <a:rPr lang="en-US" dirty="0"/>
              <a:t> khác nhau </a:t>
            </a:r>
            <a:r>
              <a:rPr lang="en-US" dirty="0" err="1"/>
              <a:t>cơ</a:t>
            </a:r>
            <a:r>
              <a:rPr lang="en-US" dirty="0"/>
              <a:t> bản của 2 cách </a:t>
            </a:r>
            <a:r>
              <a:rPr lang="en-US" dirty="0" err="1"/>
              <a:t>mắc</a:t>
            </a:r>
            <a:r>
              <a:rPr lang="en-US" dirty="0"/>
              <a:t> này là chiều của dòng qua </a:t>
            </a:r>
            <a:r>
              <a:rPr lang="en-US" dirty="0" err="1"/>
              <a:t>tải</a:t>
            </a:r>
            <a:r>
              <a:rPr lang="en-US" dirty="0"/>
              <a:t>. Ở cách </a:t>
            </a:r>
            <a:r>
              <a:rPr lang="en-US" dirty="0" err="1"/>
              <a:t>mắc</a:t>
            </a:r>
            <a:r>
              <a:rPr lang="en-US" dirty="0"/>
              <a:t> source thì dòng </a:t>
            </a:r>
            <a:r>
              <a:rPr lang="en-US" dirty="0" err="1"/>
              <a:t>sẽ</a:t>
            </a:r>
            <a:r>
              <a:rPr lang="en-US" dirty="0"/>
              <a:t> chạy từ </a:t>
            </a:r>
            <a:r>
              <a:rPr lang="en-US" dirty="0" err="1"/>
              <a:t>vđk</a:t>
            </a:r>
            <a:r>
              <a:rPr lang="en-US" dirty="0"/>
              <a:t> qua </a:t>
            </a:r>
            <a:r>
              <a:rPr lang="en-US" dirty="0" err="1"/>
              <a:t>tải</a:t>
            </a:r>
            <a:r>
              <a:rPr lang="en-US" dirty="0"/>
              <a:t> rồi </a:t>
            </a:r>
            <a:r>
              <a:rPr lang="en-US" dirty="0" err="1"/>
              <a:t>xuống</a:t>
            </a:r>
            <a:r>
              <a:rPr lang="en-US" dirty="0"/>
              <a:t> mass, cách </a:t>
            </a:r>
            <a:r>
              <a:rPr lang="en-US" dirty="0" err="1"/>
              <a:t>mắc</a:t>
            </a:r>
            <a:r>
              <a:rPr lang="en-US" dirty="0"/>
              <a:t> sink thì </a:t>
            </a:r>
            <a:r>
              <a:rPr lang="en-US" dirty="0" err="1"/>
              <a:t>ngc</a:t>
            </a:r>
            <a:r>
              <a:rPr lang="en-US" dirty="0"/>
              <a:t> lại</a:t>
            </a:r>
          </a:p>
          <a:p>
            <a:r>
              <a:rPr lang="en-US" dirty="0"/>
              <a:t>Thực tế thì </a:t>
            </a:r>
            <a:r>
              <a:rPr lang="en-US" dirty="0" err="1"/>
              <a:t>ngta</a:t>
            </a:r>
            <a:r>
              <a:rPr lang="en-US" dirty="0"/>
              <a:t> </a:t>
            </a:r>
            <a:r>
              <a:rPr lang="en-US" dirty="0" err="1"/>
              <a:t>sẽ</a:t>
            </a:r>
            <a:r>
              <a:rPr lang="en-US" dirty="0"/>
              <a:t> </a:t>
            </a:r>
            <a:r>
              <a:rPr lang="en-US" dirty="0" err="1"/>
              <a:t>ưu</a:t>
            </a:r>
            <a:r>
              <a:rPr lang="en-US" dirty="0"/>
              <a:t> tiên dùng cách </a:t>
            </a:r>
            <a:r>
              <a:rPr lang="en-US" dirty="0" err="1"/>
              <a:t>mắc</a:t>
            </a:r>
            <a:r>
              <a:rPr lang="en-US" dirty="0"/>
              <a:t> sink </a:t>
            </a:r>
            <a:r>
              <a:rPr lang="en-US" dirty="0" err="1"/>
              <a:t>vì</a:t>
            </a:r>
            <a:r>
              <a:rPr lang="en-US" dirty="0"/>
              <a:t> có thể </a:t>
            </a:r>
            <a:r>
              <a:rPr lang="en-US" dirty="0" err="1"/>
              <a:t>kiểm</a:t>
            </a:r>
            <a:r>
              <a:rPr lang="en-US" dirty="0"/>
              <a:t> </a:t>
            </a:r>
            <a:r>
              <a:rPr lang="en-US" dirty="0" err="1"/>
              <a:t>soát</a:t>
            </a:r>
            <a:r>
              <a:rPr lang="en-US" dirty="0"/>
              <a:t> đc dòng qua </a:t>
            </a:r>
            <a:r>
              <a:rPr lang="en-US" dirty="0" err="1"/>
              <a:t>vđk</a:t>
            </a:r>
            <a:endParaRPr lang="en-US" dirty="0"/>
          </a:p>
          <a:p>
            <a:endParaRPr lang="en-US" dirty="0"/>
          </a:p>
        </p:txBody>
      </p:sp>
      <p:sp>
        <p:nvSpPr>
          <p:cNvPr id="4" name="Slide Number Placeholder 3"/>
          <p:cNvSpPr>
            <a:spLocks noGrp="1"/>
          </p:cNvSpPr>
          <p:nvPr>
            <p:ph type="sldNum" sz="quarter" idx="5"/>
          </p:nvPr>
        </p:nvSpPr>
        <p:spPr/>
        <p:txBody>
          <a:bodyPr/>
          <a:lstStyle/>
          <a:p>
            <a:fld id="{BE84D3B4-8C35-4159-BDD0-B8AFB919F10F}" type="slidenum">
              <a:rPr lang="en-US" smtClean="0"/>
              <a:t>8</a:t>
            </a:fld>
            <a:endParaRPr lang="en-US"/>
          </a:p>
        </p:txBody>
      </p:sp>
    </p:spTree>
    <p:extLst>
      <p:ext uri="{BB962C8B-B14F-4D97-AF65-F5344CB8AC3E}">
        <p14:creationId xmlns:p14="http://schemas.microsoft.com/office/powerpoint/2010/main" val="1147610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Sau đây mình </a:t>
            </a:r>
            <a:r>
              <a:rPr lang="en-US" dirty="0" err="1"/>
              <a:t>xin</a:t>
            </a:r>
            <a:r>
              <a:rPr lang="en-US" dirty="0"/>
              <a:t> </a:t>
            </a:r>
            <a:r>
              <a:rPr lang="en-US" dirty="0" err="1"/>
              <a:t>giới</a:t>
            </a:r>
            <a:r>
              <a:rPr lang="en-US" dirty="0"/>
              <a:t> </a:t>
            </a:r>
            <a:r>
              <a:rPr lang="en-US" dirty="0" err="1"/>
              <a:t>thiệu</a:t>
            </a:r>
            <a:r>
              <a:rPr lang="en-US" dirty="0"/>
              <a:t> 1 chương </a:t>
            </a:r>
            <a:r>
              <a:rPr lang="en-US" dirty="0" err="1"/>
              <a:t>trình</a:t>
            </a:r>
            <a:r>
              <a:rPr lang="en-US" dirty="0"/>
              <a:t> </a:t>
            </a:r>
            <a:r>
              <a:rPr lang="en-US" dirty="0" err="1"/>
              <a:t>được</a:t>
            </a:r>
            <a:r>
              <a:rPr lang="en-US" dirty="0"/>
              <a:t> </a:t>
            </a:r>
            <a:r>
              <a:rPr lang="en-US" dirty="0" err="1"/>
              <a:t>coi</a:t>
            </a:r>
            <a:r>
              <a:rPr lang="en-US" dirty="0"/>
              <a:t> là </a:t>
            </a:r>
            <a:r>
              <a:rPr lang="en-US" dirty="0" err="1"/>
              <a:t>cơ</a:t>
            </a:r>
            <a:r>
              <a:rPr lang="en-US" dirty="0"/>
              <a:t> bản nhất của 1 con </a:t>
            </a:r>
            <a:r>
              <a:rPr lang="en-US" dirty="0" err="1"/>
              <a:t>vđk</a:t>
            </a:r>
            <a:r>
              <a:rPr lang="en-US" dirty="0"/>
              <a:t>, như kiểu là hi world của 1 </a:t>
            </a:r>
            <a:r>
              <a:rPr lang="en-US" dirty="0" err="1"/>
              <a:t>ngôn</a:t>
            </a:r>
            <a:r>
              <a:rPr lang="en-US" dirty="0"/>
              <a:t> </a:t>
            </a:r>
            <a:r>
              <a:rPr lang="en-US" dirty="0" err="1"/>
              <a:t>ngữ</a:t>
            </a:r>
            <a:r>
              <a:rPr lang="en-US" dirty="0"/>
              <a:t> </a:t>
            </a:r>
            <a:r>
              <a:rPr lang="en-US" dirty="0" err="1"/>
              <a:t>lập</a:t>
            </a:r>
            <a:r>
              <a:rPr lang="en-US" dirty="0"/>
              <a:t> </a:t>
            </a:r>
            <a:r>
              <a:rPr lang="en-US" dirty="0" err="1"/>
              <a:t>trình</a:t>
            </a:r>
            <a:endParaRPr lang="en-US" dirty="0"/>
          </a:p>
        </p:txBody>
      </p:sp>
      <p:sp>
        <p:nvSpPr>
          <p:cNvPr id="4" name="Slide Number Placeholder 3"/>
          <p:cNvSpPr>
            <a:spLocks noGrp="1"/>
          </p:cNvSpPr>
          <p:nvPr>
            <p:ph type="sldNum" sz="quarter" idx="5"/>
          </p:nvPr>
        </p:nvSpPr>
        <p:spPr/>
        <p:txBody>
          <a:bodyPr/>
          <a:lstStyle/>
          <a:p>
            <a:fld id="{BE84D3B4-8C35-4159-BDD0-B8AFB919F10F}" type="slidenum">
              <a:rPr lang="en-US" smtClean="0"/>
              <a:t>9</a:t>
            </a:fld>
            <a:endParaRPr lang="en-US"/>
          </a:p>
        </p:txBody>
      </p:sp>
    </p:spTree>
    <p:extLst>
      <p:ext uri="{BB962C8B-B14F-4D97-AF65-F5344CB8AC3E}">
        <p14:creationId xmlns:p14="http://schemas.microsoft.com/office/powerpoint/2010/main" val="1611421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Ở đây, mình có 1 </a:t>
            </a:r>
            <a:r>
              <a:rPr lang="en-US" dirty="0" err="1"/>
              <a:t>ví</a:t>
            </a:r>
            <a:r>
              <a:rPr lang="en-US" dirty="0"/>
              <a:t> </a:t>
            </a:r>
            <a:r>
              <a:rPr lang="en-US" dirty="0" err="1"/>
              <a:t>dụ</a:t>
            </a:r>
            <a:r>
              <a:rPr lang="en-US" dirty="0"/>
              <a:t> như </a:t>
            </a:r>
            <a:r>
              <a:rPr lang="en-US" dirty="0" err="1"/>
              <a:t>sau</a:t>
            </a:r>
            <a:r>
              <a:rPr lang="en-US" dirty="0"/>
              <a:t>:</a:t>
            </a:r>
          </a:p>
        </p:txBody>
      </p:sp>
      <p:sp>
        <p:nvSpPr>
          <p:cNvPr id="4" name="Slide Number Placeholder 3"/>
          <p:cNvSpPr>
            <a:spLocks noGrp="1"/>
          </p:cNvSpPr>
          <p:nvPr>
            <p:ph type="sldNum" sz="quarter" idx="5"/>
          </p:nvPr>
        </p:nvSpPr>
        <p:spPr/>
        <p:txBody>
          <a:bodyPr/>
          <a:lstStyle/>
          <a:p>
            <a:fld id="{4EF03BCC-D074-4AF5-ADD3-A078C1921E17}" type="slidenum">
              <a:rPr lang="en-US" smtClean="0"/>
              <a:t>10</a:t>
            </a:fld>
            <a:endParaRPr lang="en-US"/>
          </a:p>
        </p:txBody>
      </p:sp>
    </p:spTree>
    <p:extLst>
      <p:ext uri="{BB962C8B-B14F-4D97-AF65-F5344CB8AC3E}">
        <p14:creationId xmlns:p14="http://schemas.microsoft.com/office/powerpoint/2010/main" val="303542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Mắc</a:t>
            </a:r>
            <a:r>
              <a:rPr lang="en-US" dirty="0"/>
              <a:t> mạch như </a:t>
            </a:r>
            <a:r>
              <a:rPr lang="en-US" dirty="0" err="1"/>
              <a:t>sơ</a:t>
            </a:r>
            <a:r>
              <a:rPr lang="en-US" dirty="0"/>
              <a:t> </a:t>
            </a:r>
            <a:r>
              <a:rPr lang="en-US" dirty="0" err="1"/>
              <a:t>đồ</a:t>
            </a:r>
            <a:r>
              <a:rPr lang="en-US" dirty="0"/>
              <a:t>, 8 </a:t>
            </a:r>
            <a:r>
              <a:rPr lang="en-US" dirty="0" err="1"/>
              <a:t>đèn</a:t>
            </a:r>
            <a:r>
              <a:rPr lang="en-US" dirty="0"/>
              <a:t> </a:t>
            </a:r>
            <a:r>
              <a:rPr lang="en-US" dirty="0" err="1"/>
              <a:t>nối</a:t>
            </a:r>
            <a:r>
              <a:rPr lang="en-US" dirty="0"/>
              <a:t> với 8 chân, </a:t>
            </a:r>
            <a:r>
              <a:rPr lang="en-US" dirty="0" err="1"/>
              <a:t>đầu</a:t>
            </a:r>
            <a:r>
              <a:rPr lang="en-US" dirty="0"/>
              <a:t> tiên </a:t>
            </a:r>
            <a:r>
              <a:rPr lang="en-US" dirty="0" err="1"/>
              <a:t>sẽ</a:t>
            </a:r>
            <a:r>
              <a:rPr lang="en-US" dirty="0"/>
              <a:t> là </a:t>
            </a:r>
            <a:r>
              <a:rPr lang="en-US" dirty="0" err="1"/>
              <a:t>nhấp</a:t>
            </a:r>
            <a:r>
              <a:rPr lang="en-US" dirty="0"/>
              <a:t> </a:t>
            </a:r>
            <a:r>
              <a:rPr lang="en-US" dirty="0" err="1"/>
              <a:t>nháy</a:t>
            </a:r>
            <a:r>
              <a:rPr lang="en-US" dirty="0"/>
              <a:t> 1 chân </a:t>
            </a:r>
            <a:r>
              <a:rPr lang="en-US" dirty="0" err="1"/>
              <a:t>trước</a:t>
            </a:r>
            <a:r>
              <a:rPr lang="en-US" dirty="0"/>
              <a:t>, </a:t>
            </a:r>
            <a:r>
              <a:rPr lang="en-US" dirty="0" err="1"/>
              <a:t>sau</a:t>
            </a:r>
            <a:r>
              <a:rPr lang="en-US" dirty="0"/>
              <a:t> </a:t>
            </a:r>
            <a:r>
              <a:rPr lang="en-US" dirty="0" err="1"/>
              <a:t>đó</a:t>
            </a:r>
            <a:r>
              <a:rPr lang="en-US" dirty="0"/>
              <a:t> </a:t>
            </a:r>
            <a:r>
              <a:rPr lang="en-US" dirty="0" err="1"/>
              <a:t>sẽ</a:t>
            </a:r>
            <a:r>
              <a:rPr lang="en-US" dirty="0"/>
              <a:t> là cả port và 1 số hiệu </a:t>
            </a:r>
            <a:r>
              <a:rPr lang="en-US" dirty="0" err="1"/>
              <a:t>ứng</a:t>
            </a:r>
            <a:r>
              <a:rPr lang="en-US" dirty="0"/>
              <a:t> </a:t>
            </a:r>
            <a:r>
              <a:rPr lang="en-US" dirty="0" err="1"/>
              <a:t>thú</a:t>
            </a:r>
            <a:r>
              <a:rPr lang="en-US" dirty="0"/>
              <a:t> </a:t>
            </a:r>
            <a:r>
              <a:rPr lang="en-US" dirty="0" err="1"/>
              <a:t>vị</a:t>
            </a:r>
            <a:endParaRPr lang="en-US" dirty="0"/>
          </a:p>
        </p:txBody>
      </p:sp>
      <p:sp>
        <p:nvSpPr>
          <p:cNvPr id="4" name="Slide Number Placeholder 3"/>
          <p:cNvSpPr>
            <a:spLocks noGrp="1"/>
          </p:cNvSpPr>
          <p:nvPr>
            <p:ph type="sldNum" sz="quarter" idx="5"/>
          </p:nvPr>
        </p:nvSpPr>
        <p:spPr/>
        <p:txBody>
          <a:bodyPr/>
          <a:lstStyle/>
          <a:p>
            <a:fld id="{BE84D3B4-8C35-4159-BDD0-B8AFB919F10F}" type="slidenum">
              <a:rPr lang="en-US" smtClean="0"/>
              <a:t>11</a:t>
            </a:fld>
            <a:endParaRPr lang="en-US"/>
          </a:p>
        </p:txBody>
      </p:sp>
    </p:spTree>
    <p:extLst>
      <p:ext uri="{BB962C8B-B14F-4D97-AF65-F5344CB8AC3E}">
        <p14:creationId xmlns:p14="http://schemas.microsoft.com/office/powerpoint/2010/main" val="2106593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0DEB9-7B51-49B7-9B18-86EA80F2D3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AF3421-B0B8-4EEB-A731-638DF0889D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E206AB-33B0-4F79-B747-F59E0DAD1191}"/>
              </a:ext>
            </a:extLst>
          </p:cNvPr>
          <p:cNvSpPr>
            <a:spLocks noGrp="1"/>
          </p:cNvSpPr>
          <p:nvPr>
            <p:ph type="dt" sz="half" idx="10"/>
          </p:nvPr>
        </p:nvSpPr>
        <p:spPr/>
        <p:txBody>
          <a:bodyPr/>
          <a:lstStyle/>
          <a:p>
            <a:fld id="{C0BCC85B-2A0A-4285-9427-F93394CA93AA}" type="datetimeFigureOut">
              <a:rPr lang="en-US" smtClean="0"/>
              <a:t>3/25/2021</a:t>
            </a:fld>
            <a:endParaRPr lang="en-US"/>
          </a:p>
        </p:txBody>
      </p:sp>
      <p:sp>
        <p:nvSpPr>
          <p:cNvPr id="5" name="Footer Placeholder 4">
            <a:extLst>
              <a:ext uri="{FF2B5EF4-FFF2-40B4-BE49-F238E27FC236}">
                <a16:creationId xmlns:a16="http://schemas.microsoft.com/office/drawing/2014/main" id="{5741DC9D-8AFF-4520-832E-08701CEA3F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81835F-7385-48C1-BDE7-847899AF89DB}"/>
              </a:ext>
            </a:extLst>
          </p:cNvPr>
          <p:cNvSpPr>
            <a:spLocks noGrp="1"/>
          </p:cNvSpPr>
          <p:nvPr>
            <p:ph type="sldNum" sz="quarter" idx="12"/>
          </p:nvPr>
        </p:nvSpPr>
        <p:spPr/>
        <p:txBody>
          <a:bodyPr/>
          <a:lstStyle/>
          <a:p>
            <a:fld id="{D38A528D-5CA1-4F57-AF27-C215E48BE42F}" type="slidenum">
              <a:rPr lang="en-US" smtClean="0"/>
              <a:t>‹#›</a:t>
            </a:fld>
            <a:endParaRPr lang="en-US"/>
          </a:p>
        </p:txBody>
      </p:sp>
    </p:spTree>
    <p:extLst>
      <p:ext uri="{BB962C8B-B14F-4D97-AF65-F5344CB8AC3E}">
        <p14:creationId xmlns:p14="http://schemas.microsoft.com/office/powerpoint/2010/main" val="1926325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2C984-802C-48B8-BC60-A2F473CBAE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DDF7EB-B340-42DE-9273-3768E22088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B0251-ECB9-474C-8B07-E77EC914E2A8}"/>
              </a:ext>
            </a:extLst>
          </p:cNvPr>
          <p:cNvSpPr>
            <a:spLocks noGrp="1"/>
          </p:cNvSpPr>
          <p:nvPr>
            <p:ph type="dt" sz="half" idx="10"/>
          </p:nvPr>
        </p:nvSpPr>
        <p:spPr/>
        <p:txBody>
          <a:bodyPr/>
          <a:lstStyle/>
          <a:p>
            <a:fld id="{C0BCC85B-2A0A-4285-9427-F93394CA93AA}" type="datetimeFigureOut">
              <a:rPr lang="en-US" smtClean="0"/>
              <a:t>3/25/2021</a:t>
            </a:fld>
            <a:endParaRPr lang="en-US"/>
          </a:p>
        </p:txBody>
      </p:sp>
      <p:sp>
        <p:nvSpPr>
          <p:cNvPr id="5" name="Footer Placeholder 4">
            <a:extLst>
              <a:ext uri="{FF2B5EF4-FFF2-40B4-BE49-F238E27FC236}">
                <a16:creationId xmlns:a16="http://schemas.microsoft.com/office/drawing/2014/main" id="{9DD1B971-5232-42D7-9625-A4B67CA27B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A5936-E0EC-405D-B526-FEC2C08536C8}"/>
              </a:ext>
            </a:extLst>
          </p:cNvPr>
          <p:cNvSpPr>
            <a:spLocks noGrp="1"/>
          </p:cNvSpPr>
          <p:nvPr>
            <p:ph type="sldNum" sz="quarter" idx="12"/>
          </p:nvPr>
        </p:nvSpPr>
        <p:spPr/>
        <p:txBody>
          <a:bodyPr/>
          <a:lstStyle/>
          <a:p>
            <a:fld id="{D38A528D-5CA1-4F57-AF27-C215E48BE42F}" type="slidenum">
              <a:rPr lang="en-US" smtClean="0"/>
              <a:t>‹#›</a:t>
            </a:fld>
            <a:endParaRPr lang="en-US"/>
          </a:p>
        </p:txBody>
      </p:sp>
    </p:spTree>
    <p:extLst>
      <p:ext uri="{BB962C8B-B14F-4D97-AF65-F5344CB8AC3E}">
        <p14:creationId xmlns:p14="http://schemas.microsoft.com/office/powerpoint/2010/main" val="1098583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7AE880-D5A2-4DE2-99A0-574BFA7DBA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23218A-06E3-4555-8FF9-ECC047DE65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6DAA77-6B5A-4FDA-8DB1-E3C343499A59}"/>
              </a:ext>
            </a:extLst>
          </p:cNvPr>
          <p:cNvSpPr>
            <a:spLocks noGrp="1"/>
          </p:cNvSpPr>
          <p:nvPr>
            <p:ph type="dt" sz="half" idx="10"/>
          </p:nvPr>
        </p:nvSpPr>
        <p:spPr/>
        <p:txBody>
          <a:bodyPr/>
          <a:lstStyle/>
          <a:p>
            <a:fld id="{C0BCC85B-2A0A-4285-9427-F93394CA93AA}" type="datetimeFigureOut">
              <a:rPr lang="en-US" smtClean="0"/>
              <a:t>3/25/2021</a:t>
            </a:fld>
            <a:endParaRPr lang="en-US"/>
          </a:p>
        </p:txBody>
      </p:sp>
      <p:sp>
        <p:nvSpPr>
          <p:cNvPr id="5" name="Footer Placeholder 4">
            <a:extLst>
              <a:ext uri="{FF2B5EF4-FFF2-40B4-BE49-F238E27FC236}">
                <a16:creationId xmlns:a16="http://schemas.microsoft.com/office/drawing/2014/main" id="{0A525AC0-B30C-42D6-9842-A4D1079042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86AFA-FAD4-4749-9782-457595B7436C}"/>
              </a:ext>
            </a:extLst>
          </p:cNvPr>
          <p:cNvSpPr>
            <a:spLocks noGrp="1"/>
          </p:cNvSpPr>
          <p:nvPr>
            <p:ph type="sldNum" sz="quarter" idx="12"/>
          </p:nvPr>
        </p:nvSpPr>
        <p:spPr/>
        <p:txBody>
          <a:bodyPr/>
          <a:lstStyle/>
          <a:p>
            <a:fld id="{D38A528D-5CA1-4F57-AF27-C215E48BE42F}" type="slidenum">
              <a:rPr lang="en-US" smtClean="0"/>
              <a:t>‹#›</a:t>
            </a:fld>
            <a:endParaRPr lang="en-US"/>
          </a:p>
        </p:txBody>
      </p:sp>
    </p:spTree>
    <p:extLst>
      <p:ext uri="{BB962C8B-B14F-4D97-AF65-F5344CB8AC3E}">
        <p14:creationId xmlns:p14="http://schemas.microsoft.com/office/powerpoint/2010/main" val="1372667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31A78-B160-433E-8C3B-2CF6F8E9A3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E57DD6-4EFC-477C-AA07-0C4947485C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0B55C4-9838-4F54-B99D-5C0478771841}"/>
              </a:ext>
            </a:extLst>
          </p:cNvPr>
          <p:cNvSpPr>
            <a:spLocks noGrp="1"/>
          </p:cNvSpPr>
          <p:nvPr>
            <p:ph type="dt" sz="half" idx="10"/>
          </p:nvPr>
        </p:nvSpPr>
        <p:spPr/>
        <p:txBody>
          <a:bodyPr/>
          <a:lstStyle/>
          <a:p>
            <a:fld id="{C0BCC85B-2A0A-4285-9427-F93394CA93AA}" type="datetimeFigureOut">
              <a:rPr lang="en-US" smtClean="0"/>
              <a:t>3/25/2021</a:t>
            </a:fld>
            <a:endParaRPr lang="en-US"/>
          </a:p>
        </p:txBody>
      </p:sp>
      <p:sp>
        <p:nvSpPr>
          <p:cNvPr id="5" name="Footer Placeholder 4">
            <a:extLst>
              <a:ext uri="{FF2B5EF4-FFF2-40B4-BE49-F238E27FC236}">
                <a16:creationId xmlns:a16="http://schemas.microsoft.com/office/drawing/2014/main" id="{363403F9-2FF4-4B18-B3CF-436E424379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B6E7EA-3E8C-457D-BE7E-3C10FC36634F}"/>
              </a:ext>
            </a:extLst>
          </p:cNvPr>
          <p:cNvSpPr>
            <a:spLocks noGrp="1"/>
          </p:cNvSpPr>
          <p:nvPr>
            <p:ph type="sldNum" sz="quarter" idx="12"/>
          </p:nvPr>
        </p:nvSpPr>
        <p:spPr/>
        <p:txBody>
          <a:bodyPr/>
          <a:lstStyle/>
          <a:p>
            <a:fld id="{D38A528D-5CA1-4F57-AF27-C215E48BE42F}" type="slidenum">
              <a:rPr lang="en-US" smtClean="0"/>
              <a:t>‹#›</a:t>
            </a:fld>
            <a:endParaRPr lang="en-US"/>
          </a:p>
        </p:txBody>
      </p:sp>
    </p:spTree>
    <p:extLst>
      <p:ext uri="{BB962C8B-B14F-4D97-AF65-F5344CB8AC3E}">
        <p14:creationId xmlns:p14="http://schemas.microsoft.com/office/powerpoint/2010/main" val="2722343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3E7CD-316F-4854-9484-C6E4BDB21F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F5885D-4379-413C-BCF8-8A099C9C1F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6F8C8B-CB8F-4C73-A614-3E019F3318D3}"/>
              </a:ext>
            </a:extLst>
          </p:cNvPr>
          <p:cNvSpPr>
            <a:spLocks noGrp="1"/>
          </p:cNvSpPr>
          <p:nvPr>
            <p:ph type="dt" sz="half" idx="10"/>
          </p:nvPr>
        </p:nvSpPr>
        <p:spPr/>
        <p:txBody>
          <a:bodyPr/>
          <a:lstStyle/>
          <a:p>
            <a:fld id="{C0BCC85B-2A0A-4285-9427-F93394CA93AA}" type="datetimeFigureOut">
              <a:rPr lang="en-US" smtClean="0"/>
              <a:t>3/25/2021</a:t>
            </a:fld>
            <a:endParaRPr lang="en-US"/>
          </a:p>
        </p:txBody>
      </p:sp>
      <p:sp>
        <p:nvSpPr>
          <p:cNvPr id="5" name="Footer Placeholder 4">
            <a:extLst>
              <a:ext uri="{FF2B5EF4-FFF2-40B4-BE49-F238E27FC236}">
                <a16:creationId xmlns:a16="http://schemas.microsoft.com/office/drawing/2014/main" id="{CCDC6D44-4F48-4E8C-9927-552538C39F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47BF48-5096-484B-81E6-86D82289A722}"/>
              </a:ext>
            </a:extLst>
          </p:cNvPr>
          <p:cNvSpPr>
            <a:spLocks noGrp="1"/>
          </p:cNvSpPr>
          <p:nvPr>
            <p:ph type="sldNum" sz="quarter" idx="12"/>
          </p:nvPr>
        </p:nvSpPr>
        <p:spPr/>
        <p:txBody>
          <a:bodyPr/>
          <a:lstStyle/>
          <a:p>
            <a:fld id="{D38A528D-5CA1-4F57-AF27-C215E48BE42F}" type="slidenum">
              <a:rPr lang="en-US" smtClean="0"/>
              <a:t>‹#›</a:t>
            </a:fld>
            <a:endParaRPr lang="en-US"/>
          </a:p>
        </p:txBody>
      </p:sp>
    </p:spTree>
    <p:extLst>
      <p:ext uri="{BB962C8B-B14F-4D97-AF65-F5344CB8AC3E}">
        <p14:creationId xmlns:p14="http://schemas.microsoft.com/office/powerpoint/2010/main" val="95040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1C088-5FBB-4086-893E-DEF29F76DA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1CAA29-83C7-413B-99D8-9AC9300F74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6266D7-79E7-4DD6-AD38-ECA0A1A929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D13A95-0AB3-48CC-9344-63B3DA4AFD25}"/>
              </a:ext>
            </a:extLst>
          </p:cNvPr>
          <p:cNvSpPr>
            <a:spLocks noGrp="1"/>
          </p:cNvSpPr>
          <p:nvPr>
            <p:ph type="dt" sz="half" idx="10"/>
          </p:nvPr>
        </p:nvSpPr>
        <p:spPr/>
        <p:txBody>
          <a:bodyPr/>
          <a:lstStyle/>
          <a:p>
            <a:fld id="{C0BCC85B-2A0A-4285-9427-F93394CA93AA}" type="datetimeFigureOut">
              <a:rPr lang="en-US" smtClean="0"/>
              <a:t>3/25/2021</a:t>
            </a:fld>
            <a:endParaRPr lang="en-US"/>
          </a:p>
        </p:txBody>
      </p:sp>
      <p:sp>
        <p:nvSpPr>
          <p:cNvPr id="6" name="Footer Placeholder 5">
            <a:extLst>
              <a:ext uri="{FF2B5EF4-FFF2-40B4-BE49-F238E27FC236}">
                <a16:creationId xmlns:a16="http://schemas.microsoft.com/office/drawing/2014/main" id="{A1B7CDBB-A7A2-49D0-9124-EFD187422B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04DB8E-DDB8-46E0-B11B-AE5B49FB49B1}"/>
              </a:ext>
            </a:extLst>
          </p:cNvPr>
          <p:cNvSpPr>
            <a:spLocks noGrp="1"/>
          </p:cNvSpPr>
          <p:nvPr>
            <p:ph type="sldNum" sz="quarter" idx="12"/>
          </p:nvPr>
        </p:nvSpPr>
        <p:spPr/>
        <p:txBody>
          <a:bodyPr/>
          <a:lstStyle/>
          <a:p>
            <a:fld id="{D38A528D-5CA1-4F57-AF27-C215E48BE42F}" type="slidenum">
              <a:rPr lang="en-US" smtClean="0"/>
              <a:t>‹#›</a:t>
            </a:fld>
            <a:endParaRPr lang="en-US"/>
          </a:p>
        </p:txBody>
      </p:sp>
    </p:spTree>
    <p:extLst>
      <p:ext uri="{BB962C8B-B14F-4D97-AF65-F5344CB8AC3E}">
        <p14:creationId xmlns:p14="http://schemas.microsoft.com/office/powerpoint/2010/main" val="1962185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B916F-E673-4C4E-8B93-764CC89E41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E51B3D-B169-41B8-9CE4-3BA7CBC838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6B16BA-E8C1-45CA-A312-BDA9CEA9F9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2A34F7-D823-4F22-BAFC-2AD398E030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A2900C-5189-45E4-9D24-D1FA76C7BC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7FE28D-AA4B-42F6-A9C9-4F189B97B82D}"/>
              </a:ext>
            </a:extLst>
          </p:cNvPr>
          <p:cNvSpPr>
            <a:spLocks noGrp="1"/>
          </p:cNvSpPr>
          <p:nvPr>
            <p:ph type="dt" sz="half" idx="10"/>
          </p:nvPr>
        </p:nvSpPr>
        <p:spPr/>
        <p:txBody>
          <a:bodyPr/>
          <a:lstStyle/>
          <a:p>
            <a:fld id="{C0BCC85B-2A0A-4285-9427-F93394CA93AA}" type="datetimeFigureOut">
              <a:rPr lang="en-US" smtClean="0"/>
              <a:t>3/25/2021</a:t>
            </a:fld>
            <a:endParaRPr lang="en-US"/>
          </a:p>
        </p:txBody>
      </p:sp>
      <p:sp>
        <p:nvSpPr>
          <p:cNvPr id="8" name="Footer Placeholder 7">
            <a:extLst>
              <a:ext uri="{FF2B5EF4-FFF2-40B4-BE49-F238E27FC236}">
                <a16:creationId xmlns:a16="http://schemas.microsoft.com/office/drawing/2014/main" id="{880C808C-255C-42EA-9240-1AC009E79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6EF5C1-6485-4E36-ADCF-81B862E97525}"/>
              </a:ext>
            </a:extLst>
          </p:cNvPr>
          <p:cNvSpPr>
            <a:spLocks noGrp="1"/>
          </p:cNvSpPr>
          <p:nvPr>
            <p:ph type="sldNum" sz="quarter" idx="12"/>
          </p:nvPr>
        </p:nvSpPr>
        <p:spPr/>
        <p:txBody>
          <a:bodyPr/>
          <a:lstStyle/>
          <a:p>
            <a:fld id="{D38A528D-5CA1-4F57-AF27-C215E48BE42F}" type="slidenum">
              <a:rPr lang="en-US" smtClean="0"/>
              <a:t>‹#›</a:t>
            </a:fld>
            <a:endParaRPr lang="en-US"/>
          </a:p>
        </p:txBody>
      </p:sp>
    </p:spTree>
    <p:extLst>
      <p:ext uri="{BB962C8B-B14F-4D97-AF65-F5344CB8AC3E}">
        <p14:creationId xmlns:p14="http://schemas.microsoft.com/office/powerpoint/2010/main" val="3337144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4B3B3-E35B-45D0-871E-53A17246FD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C637AE-5191-4C74-B4C5-1530D6F0D94B}"/>
              </a:ext>
            </a:extLst>
          </p:cNvPr>
          <p:cNvSpPr>
            <a:spLocks noGrp="1"/>
          </p:cNvSpPr>
          <p:nvPr>
            <p:ph type="dt" sz="half" idx="10"/>
          </p:nvPr>
        </p:nvSpPr>
        <p:spPr/>
        <p:txBody>
          <a:bodyPr/>
          <a:lstStyle/>
          <a:p>
            <a:fld id="{C0BCC85B-2A0A-4285-9427-F93394CA93AA}" type="datetimeFigureOut">
              <a:rPr lang="en-US" smtClean="0"/>
              <a:t>3/25/2021</a:t>
            </a:fld>
            <a:endParaRPr lang="en-US"/>
          </a:p>
        </p:txBody>
      </p:sp>
      <p:sp>
        <p:nvSpPr>
          <p:cNvPr id="4" name="Footer Placeholder 3">
            <a:extLst>
              <a:ext uri="{FF2B5EF4-FFF2-40B4-BE49-F238E27FC236}">
                <a16:creationId xmlns:a16="http://schemas.microsoft.com/office/drawing/2014/main" id="{429DA3C5-B0E5-4C6B-9E62-7BD81F60A0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A9693E-2D61-4DC8-BD51-92C7F970D58B}"/>
              </a:ext>
            </a:extLst>
          </p:cNvPr>
          <p:cNvSpPr>
            <a:spLocks noGrp="1"/>
          </p:cNvSpPr>
          <p:nvPr>
            <p:ph type="sldNum" sz="quarter" idx="12"/>
          </p:nvPr>
        </p:nvSpPr>
        <p:spPr/>
        <p:txBody>
          <a:bodyPr/>
          <a:lstStyle/>
          <a:p>
            <a:fld id="{D38A528D-5CA1-4F57-AF27-C215E48BE42F}" type="slidenum">
              <a:rPr lang="en-US" smtClean="0"/>
              <a:t>‹#›</a:t>
            </a:fld>
            <a:endParaRPr lang="en-US"/>
          </a:p>
        </p:txBody>
      </p:sp>
    </p:spTree>
    <p:extLst>
      <p:ext uri="{BB962C8B-B14F-4D97-AF65-F5344CB8AC3E}">
        <p14:creationId xmlns:p14="http://schemas.microsoft.com/office/powerpoint/2010/main" val="84148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557D7A-1776-44A4-89E8-D8FC32768314}"/>
              </a:ext>
            </a:extLst>
          </p:cNvPr>
          <p:cNvSpPr>
            <a:spLocks noGrp="1"/>
          </p:cNvSpPr>
          <p:nvPr>
            <p:ph type="dt" sz="half" idx="10"/>
          </p:nvPr>
        </p:nvSpPr>
        <p:spPr/>
        <p:txBody>
          <a:bodyPr/>
          <a:lstStyle/>
          <a:p>
            <a:fld id="{C0BCC85B-2A0A-4285-9427-F93394CA93AA}" type="datetimeFigureOut">
              <a:rPr lang="en-US" smtClean="0"/>
              <a:t>3/25/2021</a:t>
            </a:fld>
            <a:endParaRPr lang="en-US"/>
          </a:p>
        </p:txBody>
      </p:sp>
      <p:sp>
        <p:nvSpPr>
          <p:cNvPr id="3" name="Footer Placeholder 2">
            <a:extLst>
              <a:ext uri="{FF2B5EF4-FFF2-40B4-BE49-F238E27FC236}">
                <a16:creationId xmlns:a16="http://schemas.microsoft.com/office/drawing/2014/main" id="{F0507C96-436C-4E88-B07D-6178E2B5DF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D06BA3-A2D6-4EA2-BCC3-DA8901150A0B}"/>
              </a:ext>
            </a:extLst>
          </p:cNvPr>
          <p:cNvSpPr>
            <a:spLocks noGrp="1"/>
          </p:cNvSpPr>
          <p:nvPr>
            <p:ph type="sldNum" sz="quarter" idx="12"/>
          </p:nvPr>
        </p:nvSpPr>
        <p:spPr/>
        <p:txBody>
          <a:bodyPr/>
          <a:lstStyle/>
          <a:p>
            <a:fld id="{D38A528D-5CA1-4F57-AF27-C215E48BE42F}" type="slidenum">
              <a:rPr lang="en-US" smtClean="0"/>
              <a:t>‹#›</a:t>
            </a:fld>
            <a:endParaRPr lang="en-US"/>
          </a:p>
        </p:txBody>
      </p:sp>
    </p:spTree>
    <p:extLst>
      <p:ext uri="{BB962C8B-B14F-4D97-AF65-F5344CB8AC3E}">
        <p14:creationId xmlns:p14="http://schemas.microsoft.com/office/powerpoint/2010/main" val="3926336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561A-51CC-4DEC-9C48-D2F4C5B15E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F13FDC-B27D-4B85-9B56-8B7CE97433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44CEE8-C900-446B-9EAD-81AEB5212B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9B3C71-9A5B-4D53-892C-576909EB1C00}"/>
              </a:ext>
            </a:extLst>
          </p:cNvPr>
          <p:cNvSpPr>
            <a:spLocks noGrp="1"/>
          </p:cNvSpPr>
          <p:nvPr>
            <p:ph type="dt" sz="half" idx="10"/>
          </p:nvPr>
        </p:nvSpPr>
        <p:spPr/>
        <p:txBody>
          <a:bodyPr/>
          <a:lstStyle/>
          <a:p>
            <a:fld id="{C0BCC85B-2A0A-4285-9427-F93394CA93AA}" type="datetimeFigureOut">
              <a:rPr lang="en-US" smtClean="0"/>
              <a:t>3/25/2021</a:t>
            </a:fld>
            <a:endParaRPr lang="en-US"/>
          </a:p>
        </p:txBody>
      </p:sp>
      <p:sp>
        <p:nvSpPr>
          <p:cNvPr id="6" name="Footer Placeholder 5">
            <a:extLst>
              <a:ext uri="{FF2B5EF4-FFF2-40B4-BE49-F238E27FC236}">
                <a16:creationId xmlns:a16="http://schemas.microsoft.com/office/drawing/2014/main" id="{E9840C43-C698-4AA9-A28B-F62B76D13C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8E7B41-E868-42B4-811E-76F8DBE24781}"/>
              </a:ext>
            </a:extLst>
          </p:cNvPr>
          <p:cNvSpPr>
            <a:spLocks noGrp="1"/>
          </p:cNvSpPr>
          <p:nvPr>
            <p:ph type="sldNum" sz="quarter" idx="12"/>
          </p:nvPr>
        </p:nvSpPr>
        <p:spPr/>
        <p:txBody>
          <a:bodyPr/>
          <a:lstStyle/>
          <a:p>
            <a:fld id="{D38A528D-5CA1-4F57-AF27-C215E48BE42F}" type="slidenum">
              <a:rPr lang="en-US" smtClean="0"/>
              <a:t>‹#›</a:t>
            </a:fld>
            <a:endParaRPr lang="en-US"/>
          </a:p>
        </p:txBody>
      </p:sp>
    </p:spTree>
    <p:extLst>
      <p:ext uri="{BB962C8B-B14F-4D97-AF65-F5344CB8AC3E}">
        <p14:creationId xmlns:p14="http://schemas.microsoft.com/office/powerpoint/2010/main" val="2754210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8F378-04E5-4CB3-860F-646FCDE908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BA9398-69CA-4524-AB1A-DF77CBA2BE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6C21A5-2AF3-4946-8FE1-E957B57694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2C6E0D-DC4E-425D-B118-4E3CF0B40F00}"/>
              </a:ext>
            </a:extLst>
          </p:cNvPr>
          <p:cNvSpPr>
            <a:spLocks noGrp="1"/>
          </p:cNvSpPr>
          <p:nvPr>
            <p:ph type="dt" sz="half" idx="10"/>
          </p:nvPr>
        </p:nvSpPr>
        <p:spPr/>
        <p:txBody>
          <a:bodyPr/>
          <a:lstStyle/>
          <a:p>
            <a:fld id="{C0BCC85B-2A0A-4285-9427-F93394CA93AA}" type="datetimeFigureOut">
              <a:rPr lang="en-US" smtClean="0"/>
              <a:t>3/25/2021</a:t>
            </a:fld>
            <a:endParaRPr lang="en-US"/>
          </a:p>
        </p:txBody>
      </p:sp>
      <p:sp>
        <p:nvSpPr>
          <p:cNvPr id="6" name="Footer Placeholder 5">
            <a:extLst>
              <a:ext uri="{FF2B5EF4-FFF2-40B4-BE49-F238E27FC236}">
                <a16:creationId xmlns:a16="http://schemas.microsoft.com/office/drawing/2014/main" id="{F4CE54F3-C735-4DAC-942E-86D6B5F88B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C43A45-6762-4A49-93CE-96266469EA82}"/>
              </a:ext>
            </a:extLst>
          </p:cNvPr>
          <p:cNvSpPr>
            <a:spLocks noGrp="1"/>
          </p:cNvSpPr>
          <p:nvPr>
            <p:ph type="sldNum" sz="quarter" idx="12"/>
          </p:nvPr>
        </p:nvSpPr>
        <p:spPr/>
        <p:txBody>
          <a:bodyPr/>
          <a:lstStyle/>
          <a:p>
            <a:fld id="{D38A528D-5CA1-4F57-AF27-C215E48BE42F}" type="slidenum">
              <a:rPr lang="en-US" smtClean="0"/>
              <a:t>‹#›</a:t>
            </a:fld>
            <a:endParaRPr lang="en-US"/>
          </a:p>
        </p:txBody>
      </p:sp>
    </p:spTree>
    <p:extLst>
      <p:ext uri="{BB962C8B-B14F-4D97-AF65-F5344CB8AC3E}">
        <p14:creationId xmlns:p14="http://schemas.microsoft.com/office/powerpoint/2010/main" val="312360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42983C-A658-4F44-8E18-6B5AD9E526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437314-6873-4377-B2FF-7718081415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E7A32-0734-46C1-89AB-A4BA621611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BCC85B-2A0A-4285-9427-F93394CA93AA}" type="datetimeFigureOut">
              <a:rPr lang="en-US" smtClean="0"/>
              <a:t>3/25/2021</a:t>
            </a:fld>
            <a:endParaRPr lang="en-US"/>
          </a:p>
        </p:txBody>
      </p:sp>
      <p:sp>
        <p:nvSpPr>
          <p:cNvPr id="5" name="Footer Placeholder 4">
            <a:extLst>
              <a:ext uri="{FF2B5EF4-FFF2-40B4-BE49-F238E27FC236}">
                <a16:creationId xmlns:a16="http://schemas.microsoft.com/office/drawing/2014/main" id="{E5A1889C-4287-42F8-BE50-EB8FA20C94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8B96E0-6975-42C3-A032-2945029230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8A528D-5CA1-4F57-AF27-C215E48BE42F}" type="slidenum">
              <a:rPr lang="en-US" smtClean="0"/>
              <a:t>‹#›</a:t>
            </a:fld>
            <a:endParaRPr lang="en-US"/>
          </a:p>
        </p:txBody>
      </p:sp>
      <p:pic>
        <p:nvPicPr>
          <p:cNvPr id="7" name="Picture 6" descr="A picture containing text, sign, vector graphics&#10;&#10;Description automatically generated">
            <a:extLst>
              <a:ext uri="{FF2B5EF4-FFF2-40B4-BE49-F238E27FC236}">
                <a16:creationId xmlns:a16="http://schemas.microsoft.com/office/drawing/2014/main" id="{FF9B2302-411B-434B-A761-B5A3B0E64D55}"/>
              </a:ext>
            </a:extLst>
          </p:cNvPr>
          <p:cNvPicPr>
            <a:picLocks noChangeAspect="1"/>
          </p:cNvPicPr>
          <p:nvPr userDrawn="1"/>
        </p:nvPicPr>
        <p:blipFill>
          <a:blip r:embed="rId13">
            <a:alphaModFix/>
          </a:blip>
          <a:stretch>
            <a:fillRect/>
          </a:stretch>
        </p:blipFill>
        <p:spPr>
          <a:xfrm>
            <a:off x="10406877" y="-216229"/>
            <a:ext cx="1785122" cy="1785122"/>
          </a:xfrm>
          <a:prstGeom prst="rect">
            <a:avLst/>
          </a:prstGeom>
        </p:spPr>
      </p:pic>
    </p:spTree>
    <p:extLst>
      <p:ext uri="{BB962C8B-B14F-4D97-AF65-F5344CB8AC3E}">
        <p14:creationId xmlns:p14="http://schemas.microsoft.com/office/powerpoint/2010/main" val="1906571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442F1755-C4B4-4262-B9C8-0A3745338F99}"/>
              </a:ext>
            </a:extLst>
          </p:cNvPr>
          <p:cNvSpPr>
            <a:spLocks noGrp="1"/>
          </p:cNvSpPr>
          <p:nvPr>
            <p:ph type="ctrTitle"/>
          </p:nvPr>
        </p:nvSpPr>
        <p:spPr>
          <a:xfrm>
            <a:off x="2204895" y="1868557"/>
            <a:ext cx="9499423" cy="2119684"/>
          </a:xfrm>
        </p:spPr>
        <p:txBody>
          <a:bodyPr>
            <a:normAutofit fontScale="90000"/>
          </a:bodyPr>
          <a:lstStyle/>
          <a:p>
            <a:pPr algn="l"/>
            <a:r>
              <a:rPr lang="en-US" b="1" dirty="0">
                <a:latin typeface="Trebuchet MS" panose="020B0603020202020204" pitchFamily="34" charset="0"/>
              </a:rPr>
              <a:t>Bài 3: GPIO output </a:t>
            </a:r>
            <a:r>
              <a:rPr lang="en-US" b="1" dirty="0" err="1">
                <a:latin typeface="Trebuchet MS" panose="020B0603020202020204" pitchFamily="34" charset="0"/>
              </a:rPr>
              <a:t>cơ</a:t>
            </a:r>
            <a:r>
              <a:rPr lang="en-US" b="1" dirty="0">
                <a:latin typeface="Trebuchet MS" panose="020B0603020202020204" pitchFamily="34" charset="0"/>
              </a:rPr>
              <a:t> bản và chương </a:t>
            </a:r>
            <a:r>
              <a:rPr lang="en-US" b="1" dirty="0" err="1">
                <a:latin typeface="Trebuchet MS" panose="020B0603020202020204" pitchFamily="34" charset="0"/>
              </a:rPr>
              <a:t>trình</a:t>
            </a:r>
            <a:r>
              <a:rPr lang="en-US" b="1" dirty="0">
                <a:latin typeface="Trebuchet MS" panose="020B0603020202020204" pitchFamily="34" charset="0"/>
              </a:rPr>
              <a:t> </a:t>
            </a:r>
            <a:r>
              <a:rPr lang="en-US" b="1" dirty="0" err="1">
                <a:latin typeface="Trebuchet MS" panose="020B0603020202020204" pitchFamily="34" charset="0"/>
              </a:rPr>
              <a:t>nhấp</a:t>
            </a:r>
            <a:r>
              <a:rPr lang="en-US" b="1" dirty="0">
                <a:latin typeface="Trebuchet MS" panose="020B0603020202020204" pitchFamily="34" charset="0"/>
              </a:rPr>
              <a:t> </a:t>
            </a:r>
            <a:r>
              <a:rPr lang="en-US" b="1" dirty="0" err="1">
                <a:latin typeface="Trebuchet MS" panose="020B0603020202020204" pitchFamily="34" charset="0"/>
              </a:rPr>
              <a:t>nháy</a:t>
            </a:r>
            <a:r>
              <a:rPr lang="en-US" b="1" dirty="0">
                <a:latin typeface="Trebuchet MS" panose="020B0603020202020204" pitchFamily="34" charset="0"/>
              </a:rPr>
              <a:t> led</a:t>
            </a:r>
          </a:p>
        </p:txBody>
      </p:sp>
      <p:sp>
        <p:nvSpPr>
          <p:cNvPr id="4" name="Subtitle 2">
            <a:extLst>
              <a:ext uri="{FF2B5EF4-FFF2-40B4-BE49-F238E27FC236}">
                <a16:creationId xmlns:a16="http://schemas.microsoft.com/office/drawing/2014/main" id="{E7EDC89D-3448-4C40-AEDD-13FBCC4D4D81}"/>
              </a:ext>
            </a:extLst>
          </p:cNvPr>
          <p:cNvSpPr>
            <a:spLocks noGrp="1"/>
          </p:cNvSpPr>
          <p:nvPr>
            <p:ph type="subTitle" idx="1"/>
          </p:nvPr>
        </p:nvSpPr>
        <p:spPr>
          <a:xfrm>
            <a:off x="3415878" y="3981257"/>
            <a:ext cx="7077456" cy="868680"/>
          </a:xfrm>
        </p:spPr>
        <p:txBody>
          <a:bodyPr/>
          <a:lstStyle/>
          <a:p>
            <a:pPr marL="0" indent="0">
              <a:buNone/>
            </a:pPr>
            <a:r>
              <a:rPr lang="en-US" dirty="0"/>
              <a:t>Mentor: Trần Tuấn Anh</a:t>
            </a:r>
          </a:p>
        </p:txBody>
      </p:sp>
    </p:spTree>
    <p:extLst>
      <p:ext uri="{BB962C8B-B14F-4D97-AF65-F5344CB8AC3E}">
        <p14:creationId xmlns:p14="http://schemas.microsoft.com/office/powerpoint/2010/main" val="3871104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3">
            <a:extLst>
              <a:ext uri="{FF2B5EF4-FFF2-40B4-BE49-F238E27FC236}">
                <a16:creationId xmlns:a16="http://schemas.microsoft.com/office/drawing/2014/main" id="{A23F5376-4057-4E22-AD0D-1E89C9CD8483}"/>
              </a:ext>
            </a:extLst>
          </p:cNvPr>
          <p:cNvSpPr txBox="1">
            <a:spLocks/>
          </p:cNvSpPr>
          <p:nvPr/>
        </p:nvSpPr>
        <p:spPr>
          <a:xfrm>
            <a:off x="977900" y="614954"/>
            <a:ext cx="11214100" cy="535531"/>
          </a:xfrm>
          <a:prstGeom prst="rect">
            <a:avLst/>
          </a:prstGeom>
        </p:spPr>
        <p:txBody>
          <a:bodyPr vert="horz" wrap="square" lIns="91440" tIns="45720" rIns="91440" bIns="45720" rtlCol="0" anchor="t">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err="1">
                <a:solidFill>
                  <a:schemeClr val="accent1"/>
                </a:solidFill>
                <a:latin typeface="Trebuchet MS" panose="020B0603020202020204" pitchFamily="34" charset="0"/>
              </a:rPr>
              <a:t>Truy</a:t>
            </a:r>
            <a:r>
              <a:rPr lang="en-US" b="1" dirty="0">
                <a:solidFill>
                  <a:schemeClr val="accent1"/>
                </a:solidFill>
                <a:latin typeface="Trebuchet MS" panose="020B0603020202020204" pitchFamily="34" charset="0"/>
              </a:rPr>
              <a:t> </a:t>
            </a:r>
            <a:r>
              <a:rPr lang="en-US" b="1" dirty="0" err="1">
                <a:solidFill>
                  <a:schemeClr val="accent1"/>
                </a:solidFill>
                <a:latin typeface="Trebuchet MS" panose="020B0603020202020204" pitchFamily="34" charset="0"/>
              </a:rPr>
              <a:t>xuất</a:t>
            </a:r>
            <a:r>
              <a:rPr lang="en-US" b="1" dirty="0">
                <a:solidFill>
                  <a:schemeClr val="accent1"/>
                </a:solidFill>
                <a:latin typeface="Trebuchet MS" panose="020B0603020202020204" pitchFamily="34" charset="0"/>
              </a:rPr>
              <a:t> </a:t>
            </a:r>
            <a:r>
              <a:rPr lang="en-US" b="1" dirty="0" err="1">
                <a:solidFill>
                  <a:schemeClr val="accent1"/>
                </a:solidFill>
                <a:latin typeface="Trebuchet MS" panose="020B0603020202020204" pitchFamily="34" charset="0"/>
              </a:rPr>
              <a:t>từng</a:t>
            </a:r>
            <a:r>
              <a:rPr lang="en-US" b="1" dirty="0">
                <a:solidFill>
                  <a:schemeClr val="accent1"/>
                </a:solidFill>
                <a:latin typeface="Trebuchet MS" panose="020B0603020202020204" pitchFamily="34" charset="0"/>
              </a:rPr>
              <a:t> bit </a:t>
            </a:r>
            <a:r>
              <a:rPr lang="en-US" b="1" dirty="0" err="1">
                <a:solidFill>
                  <a:schemeClr val="accent1"/>
                </a:solidFill>
                <a:latin typeface="Trebuchet MS" panose="020B0603020202020204" pitchFamily="34" charset="0"/>
              </a:rPr>
              <a:t>riêng</a:t>
            </a:r>
            <a:r>
              <a:rPr lang="en-US" b="1" dirty="0">
                <a:solidFill>
                  <a:schemeClr val="accent1"/>
                </a:solidFill>
                <a:latin typeface="Trebuchet MS" panose="020B0603020202020204" pitchFamily="34" charset="0"/>
              </a:rPr>
              <a:t> </a:t>
            </a:r>
            <a:r>
              <a:rPr lang="en-US" b="1" dirty="0" err="1">
                <a:solidFill>
                  <a:schemeClr val="accent1"/>
                </a:solidFill>
                <a:latin typeface="Trebuchet MS" panose="020B0603020202020204" pitchFamily="34" charset="0"/>
              </a:rPr>
              <a:t>lẻ</a:t>
            </a:r>
            <a:r>
              <a:rPr lang="en-US" b="1" dirty="0">
                <a:solidFill>
                  <a:schemeClr val="accent1"/>
                </a:solidFill>
                <a:latin typeface="Trebuchet MS" panose="020B0603020202020204" pitchFamily="34" charset="0"/>
              </a:rPr>
              <a:t> </a:t>
            </a:r>
          </a:p>
        </p:txBody>
      </p:sp>
      <p:sp>
        <p:nvSpPr>
          <p:cNvPr id="4" name="Slide Number Placeholder 1">
            <a:extLst>
              <a:ext uri="{FF2B5EF4-FFF2-40B4-BE49-F238E27FC236}">
                <a16:creationId xmlns:a16="http://schemas.microsoft.com/office/drawing/2014/main" id="{516B4F51-EB19-4CFF-A141-6F461E6A1631}"/>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10</a:t>
            </a:fld>
            <a:endParaRPr lang="en-US"/>
          </a:p>
        </p:txBody>
      </p:sp>
      <p:sp>
        <p:nvSpPr>
          <p:cNvPr id="5" name="Content Placeholder 3">
            <a:extLst>
              <a:ext uri="{FF2B5EF4-FFF2-40B4-BE49-F238E27FC236}">
                <a16:creationId xmlns:a16="http://schemas.microsoft.com/office/drawing/2014/main" id="{CB34364B-4853-4740-98A8-FE5826E6FF83}"/>
              </a:ext>
            </a:extLst>
          </p:cNvPr>
          <p:cNvSpPr txBox="1">
            <a:spLocks/>
          </p:cNvSpPr>
          <p:nvPr/>
        </p:nvSpPr>
        <p:spPr>
          <a:xfrm>
            <a:off x="1357765" y="1765439"/>
            <a:ext cx="11215235" cy="46132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Cho 8 </a:t>
            </a:r>
            <a:r>
              <a:rPr lang="en-US" dirty="0" err="1"/>
              <a:t>đèn</a:t>
            </a:r>
            <a:r>
              <a:rPr lang="en-US" dirty="0"/>
              <a:t> </a:t>
            </a:r>
            <a:r>
              <a:rPr lang="en-US" dirty="0" err="1"/>
              <a:t>nối</a:t>
            </a:r>
            <a:r>
              <a:rPr lang="en-US" dirty="0"/>
              <a:t> với port D sáng: PORTD = 0b11111111;</a:t>
            </a:r>
          </a:p>
          <a:p>
            <a:pPr algn="l"/>
            <a:r>
              <a:rPr lang="en-US" dirty="0"/>
              <a:t>Chỉ cần chân RD3 sáng: PORTD = 0bxxxx1xxx ???</a:t>
            </a:r>
          </a:p>
          <a:p>
            <a:pPr algn="l"/>
            <a:r>
              <a:rPr lang="en-US" dirty="0"/>
              <a:t>→ Quá khó nhớ??</a:t>
            </a:r>
          </a:p>
          <a:p>
            <a:pPr algn="l"/>
            <a:r>
              <a:rPr lang="en-US" dirty="0"/>
              <a:t>Thực hiện </a:t>
            </a:r>
            <a:r>
              <a:rPr lang="en-US" dirty="0" err="1"/>
              <a:t>truy</a:t>
            </a:r>
            <a:r>
              <a:rPr lang="en-US" dirty="0"/>
              <a:t> </a:t>
            </a:r>
            <a:r>
              <a:rPr lang="en-US" dirty="0" err="1"/>
              <a:t>xuất</a:t>
            </a:r>
            <a:r>
              <a:rPr lang="en-US" dirty="0"/>
              <a:t> </a:t>
            </a:r>
            <a:r>
              <a:rPr lang="en-US" dirty="0" err="1"/>
              <a:t>từng</a:t>
            </a:r>
            <a:r>
              <a:rPr lang="en-US" dirty="0"/>
              <a:t> bit </a:t>
            </a:r>
            <a:r>
              <a:rPr lang="en-US" dirty="0" err="1"/>
              <a:t>riêng</a:t>
            </a:r>
            <a:r>
              <a:rPr lang="en-US" dirty="0"/>
              <a:t> </a:t>
            </a:r>
            <a:r>
              <a:rPr lang="en-US" dirty="0" err="1"/>
              <a:t>lẻ</a:t>
            </a:r>
            <a:r>
              <a:rPr lang="en-US" dirty="0"/>
              <a:t> như </a:t>
            </a:r>
            <a:r>
              <a:rPr lang="en-US" dirty="0" err="1"/>
              <a:t>sau</a:t>
            </a:r>
            <a:r>
              <a:rPr lang="en-US" dirty="0"/>
              <a:t>:</a:t>
            </a:r>
          </a:p>
          <a:p>
            <a:pPr algn="l"/>
            <a:r>
              <a:rPr lang="en-US" dirty="0"/>
              <a:t>RD3 = 1 hoặc PORTDbits.RD3 = 1</a:t>
            </a:r>
          </a:p>
          <a:p>
            <a:pPr algn="l"/>
            <a:r>
              <a:rPr lang="en-US" dirty="0"/>
              <a:t>→ Đơn </a:t>
            </a:r>
            <a:r>
              <a:rPr lang="en-US" dirty="0" err="1"/>
              <a:t>giản</a:t>
            </a:r>
            <a:r>
              <a:rPr lang="en-US" dirty="0"/>
              <a:t> hơn nhiều</a:t>
            </a:r>
          </a:p>
          <a:p>
            <a:pPr algn="l"/>
            <a:r>
              <a:rPr lang="en-US" dirty="0"/>
              <a:t>Nên dùng cách 2, </a:t>
            </a:r>
            <a:r>
              <a:rPr lang="en-US" dirty="0" err="1"/>
              <a:t>vì</a:t>
            </a:r>
            <a:r>
              <a:rPr lang="en-US" dirty="0"/>
              <a:t> </a:t>
            </a:r>
            <a:r>
              <a:rPr lang="en-US" dirty="0" err="1"/>
              <a:t>theo</a:t>
            </a:r>
            <a:r>
              <a:rPr lang="en-US" dirty="0"/>
              <a:t> cách </a:t>
            </a:r>
            <a:r>
              <a:rPr lang="en-US" dirty="0" err="1"/>
              <a:t>sử</a:t>
            </a:r>
            <a:r>
              <a:rPr lang="en-US" dirty="0"/>
              <a:t> </a:t>
            </a:r>
            <a:r>
              <a:rPr lang="en-US" dirty="0" err="1"/>
              <a:t>dụng</a:t>
            </a:r>
            <a:r>
              <a:rPr lang="en-US" dirty="0"/>
              <a:t> </a:t>
            </a:r>
            <a:r>
              <a:rPr lang="en-US" dirty="0" err="1"/>
              <a:t>cú</a:t>
            </a:r>
            <a:r>
              <a:rPr lang="en-US" dirty="0"/>
              <a:t> pháp </a:t>
            </a:r>
            <a:r>
              <a:rPr lang="en-US" dirty="0" err="1"/>
              <a:t>truy</a:t>
            </a:r>
            <a:r>
              <a:rPr lang="en-US" dirty="0"/>
              <a:t> </a:t>
            </a:r>
            <a:r>
              <a:rPr lang="en-US" dirty="0" err="1"/>
              <a:t>xuất</a:t>
            </a:r>
            <a:r>
              <a:rPr lang="en-US" dirty="0"/>
              <a:t> các </a:t>
            </a:r>
            <a:r>
              <a:rPr lang="en-US" dirty="0" err="1"/>
              <a:t>thuộc</a:t>
            </a:r>
            <a:r>
              <a:rPr lang="en-US" dirty="0"/>
              <a:t> tính trong </a:t>
            </a:r>
            <a:r>
              <a:rPr lang="en-US" b="1" i="1" dirty="0"/>
              <a:t>struct </a:t>
            </a:r>
            <a:r>
              <a:rPr lang="en-US" dirty="0"/>
              <a:t>trong </a:t>
            </a:r>
            <a:r>
              <a:rPr lang="en-US" dirty="0" err="1"/>
              <a:t>ngôn</a:t>
            </a:r>
            <a:r>
              <a:rPr lang="en-US" dirty="0"/>
              <a:t> </a:t>
            </a:r>
            <a:r>
              <a:rPr lang="en-US" dirty="0" err="1"/>
              <a:t>ngữ</a:t>
            </a:r>
            <a:r>
              <a:rPr lang="en-US" dirty="0"/>
              <a:t> C, ta </a:t>
            </a:r>
            <a:r>
              <a:rPr lang="en-US" dirty="0" err="1"/>
              <a:t>sẽ</a:t>
            </a:r>
            <a:r>
              <a:rPr lang="en-US" dirty="0"/>
              <a:t> không cần nhớ </a:t>
            </a:r>
            <a:r>
              <a:rPr lang="en-US" dirty="0" err="1"/>
              <a:t>tên</a:t>
            </a:r>
            <a:r>
              <a:rPr lang="en-US" dirty="0"/>
              <a:t> của bit, IDE </a:t>
            </a:r>
            <a:r>
              <a:rPr lang="en-US" dirty="0" err="1"/>
              <a:t>sẽ</a:t>
            </a:r>
            <a:r>
              <a:rPr lang="en-US" dirty="0"/>
              <a:t> </a:t>
            </a:r>
            <a:r>
              <a:rPr lang="en-US" dirty="0" err="1"/>
              <a:t>gợi</a:t>
            </a:r>
            <a:r>
              <a:rPr lang="en-US" dirty="0"/>
              <a:t> ý </a:t>
            </a:r>
            <a:r>
              <a:rPr lang="en-US" dirty="0" err="1"/>
              <a:t>theo</a:t>
            </a:r>
            <a:r>
              <a:rPr lang="en-US" dirty="0"/>
              <a:t> kiểu: </a:t>
            </a:r>
            <a:r>
              <a:rPr lang="en-US" dirty="0" err="1"/>
              <a:t>Ten_thanh_ghibits.Ten_bit</a:t>
            </a:r>
            <a:endParaRPr lang="en-US" dirty="0"/>
          </a:p>
          <a:p>
            <a:pPr algn="l"/>
            <a:endParaRPr lang="en-US" dirty="0"/>
          </a:p>
        </p:txBody>
      </p:sp>
    </p:spTree>
    <p:extLst>
      <p:ext uri="{BB962C8B-B14F-4D97-AF65-F5344CB8AC3E}">
        <p14:creationId xmlns:p14="http://schemas.microsoft.com/office/powerpoint/2010/main" val="184062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6899A74B-EF7E-4919-BCFC-EF015AD221F9}"/>
              </a:ext>
            </a:extLst>
          </p:cNvPr>
          <p:cNvSpPr txBox="1">
            <a:spLocks/>
          </p:cNvSpPr>
          <p:nvPr/>
        </p:nvSpPr>
        <p:spPr>
          <a:xfrm>
            <a:off x="977900" y="560805"/>
            <a:ext cx="11214100" cy="535531"/>
          </a:xfrm>
          <a:prstGeom prst="rect">
            <a:avLst/>
          </a:prstGeom>
        </p:spPr>
        <p:txBody>
          <a:bodyPr vert="horz" wrap="square" lIns="91440" tIns="45720" rIns="91440" bIns="45720" rtlCol="0" anchor="t">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err="1">
                <a:solidFill>
                  <a:schemeClr val="accent1"/>
                </a:solidFill>
                <a:latin typeface="Trebuchet MS" panose="020B0603020202020204" pitchFamily="34" charset="0"/>
              </a:rPr>
              <a:t>Sơ</a:t>
            </a:r>
            <a:r>
              <a:rPr lang="en-US" b="1" dirty="0">
                <a:solidFill>
                  <a:schemeClr val="accent1"/>
                </a:solidFill>
                <a:latin typeface="Trebuchet MS" panose="020B0603020202020204" pitchFamily="34" charset="0"/>
              </a:rPr>
              <a:t> </a:t>
            </a:r>
            <a:r>
              <a:rPr lang="en-US" b="1" dirty="0" err="1">
                <a:solidFill>
                  <a:schemeClr val="accent1"/>
                </a:solidFill>
                <a:latin typeface="Trebuchet MS" panose="020B0603020202020204" pitchFamily="34" charset="0"/>
              </a:rPr>
              <a:t>đồ</a:t>
            </a:r>
            <a:r>
              <a:rPr lang="en-US" b="1" dirty="0">
                <a:solidFill>
                  <a:schemeClr val="accent1"/>
                </a:solidFill>
                <a:latin typeface="Trebuchet MS" panose="020B0603020202020204" pitchFamily="34" charset="0"/>
              </a:rPr>
              <a:t> mạch</a:t>
            </a:r>
          </a:p>
        </p:txBody>
      </p:sp>
      <p:sp>
        <p:nvSpPr>
          <p:cNvPr id="9" name="Slide Number Placeholder 2">
            <a:extLst>
              <a:ext uri="{FF2B5EF4-FFF2-40B4-BE49-F238E27FC236}">
                <a16:creationId xmlns:a16="http://schemas.microsoft.com/office/drawing/2014/main" id="{33622B99-1730-47BE-87C7-A1DFA0A63D3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11</a:t>
            </a:fld>
            <a:endParaRPr lang="en-US" noProof="0"/>
          </a:p>
        </p:txBody>
      </p:sp>
      <mc:AlternateContent xmlns:mc="http://schemas.openxmlformats.org/markup-compatibility/2006" xmlns:a14="http://schemas.microsoft.com/office/drawing/2010/main">
        <mc:Choice Requires="a14">
          <p:sp>
            <p:nvSpPr>
              <p:cNvPr id="10" name="Text Placeholder 3">
                <a:extLst>
                  <a:ext uri="{FF2B5EF4-FFF2-40B4-BE49-F238E27FC236}">
                    <a16:creationId xmlns:a16="http://schemas.microsoft.com/office/drawing/2014/main" id="{5749FC4B-ED62-4ED9-9AEE-C0CC0F2E44A5}"/>
                  </a:ext>
                </a:extLst>
              </p:cNvPr>
              <p:cNvSpPr txBox="1">
                <a:spLocks/>
              </p:cNvSpPr>
              <p:nvPr/>
            </p:nvSpPr>
            <p:spPr>
              <a:xfrm>
                <a:off x="7407969" y="1461343"/>
                <a:ext cx="4784031" cy="465924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t>Mắc </a:t>
                </a:r>
                <a:r>
                  <a:rPr lang="en-US" sz="1600" dirty="0" err="1"/>
                  <a:t>nối</a:t>
                </a:r>
                <a:r>
                  <a:rPr lang="en-US" sz="1600" dirty="0"/>
                  <a:t> tiếp </a:t>
                </a:r>
                <a:r>
                  <a:rPr lang="en-US" sz="1600" dirty="0" err="1"/>
                  <a:t>đèn</a:t>
                </a:r>
                <a:r>
                  <a:rPr lang="en-US" sz="1600" dirty="0"/>
                  <a:t> led và điện </a:t>
                </a:r>
                <a:r>
                  <a:rPr lang="en-US" sz="1600" dirty="0" err="1"/>
                  <a:t>trở</a:t>
                </a:r>
                <a:r>
                  <a:rPr lang="en-US" sz="1600" dirty="0"/>
                  <a:t> với PORTD của vi </a:t>
                </a:r>
                <a:r>
                  <a:rPr lang="en-US" sz="1600" dirty="0" err="1"/>
                  <a:t>điều</a:t>
                </a:r>
                <a:r>
                  <a:rPr lang="en-US" sz="1600" dirty="0"/>
                  <a:t> </a:t>
                </a:r>
                <a:r>
                  <a:rPr lang="en-US" sz="1600" dirty="0" err="1"/>
                  <a:t>khiển</a:t>
                </a:r>
                <a:r>
                  <a:rPr lang="en-US" sz="1600" dirty="0"/>
                  <a:t> PIC16F887</a:t>
                </a:r>
              </a:p>
              <a:p>
                <a:pPr marL="0" indent="0">
                  <a:buFont typeface="Arial" panose="020B0604020202020204" pitchFamily="34" charset="0"/>
                  <a:buNone/>
                </a:pPr>
                <a:r>
                  <a:rPr lang="en-US" sz="1600" dirty="0"/>
                  <a:t>Điện </a:t>
                </a:r>
                <a:r>
                  <a:rPr lang="en-US" sz="1600" dirty="0" err="1"/>
                  <a:t>áp</a:t>
                </a:r>
                <a:r>
                  <a:rPr lang="en-US" sz="1600" dirty="0"/>
                  <a:t> ra của chân vi </a:t>
                </a:r>
                <a:r>
                  <a:rPr lang="en-US" sz="1600" dirty="0" err="1"/>
                  <a:t>điều</a:t>
                </a:r>
                <a:r>
                  <a:rPr lang="en-US" sz="1600" dirty="0"/>
                  <a:t> </a:t>
                </a:r>
                <a:r>
                  <a:rPr lang="en-US" sz="1600" dirty="0" err="1"/>
                  <a:t>khiển</a:t>
                </a:r>
                <a:r>
                  <a:rPr lang="en-US" sz="1600" dirty="0"/>
                  <a:t>: </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𝑈</m:t>
                          </m:r>
                        </m:e>
                        <m:sub>
                          <m:r>
                            <a:rPr lang="en-US" sz="1600" i="1">
                              <a:latin typeface="Cambria Math" panose="02040503050406030204" pitchFamily="18" charset="0"/>
                            </a:rPr>
                            <m:t>𝑜𝑢𝑡</m:t>
                          </m:r>
                        </m:sub>
                      </m:sSub>
                      <m:r>
                        <a:rPr lang="en-US" sz="1600">
                          <a:latin typeface="Cambria Math" panose="02040503050406030204" pitchFamily="18" charset="0"/>
                        </a:rPr>
                        <m:t>=5</m:t>
                      </m:r>
                      <m:r>
                        <m:rPr>
                          <m:sty m:val="p"/>
                        </m:rPr>
                        <a:rPr lang="en-US" sz="1600">
                          <a:latin typeface="Cambria Math" panose="02040503050406030204" pitchFamily="18" charset="0"/>
                        </a:rPr>
                        <m:t>V</m:t>
                      </m:r>
                    </m:oMath>
                  </m:oMathPara>
                </a14:m>
                <a:endParaRPr lang="en-US" sz="1600" dirty="0"/>
              </a:p>
              <a:p>
                <a:pPr marL="0" indent="0">
                  <a:buFont typeface="Arial" panose="020B0604020202020204" pitchFamily="34" charset="0"/>
                  <a:buNone/>
                </a:pPr>
                <a:r>
                  <a:rPr lang="en-US" sz="1600" dirty="0"/>
                  <a:t>Điện </a:t>
                </a:r>
                <a:r>
                  <a:rPr lang="en-US" sz="1600" dirty="0" err="1"/>
                  <a:t>áp</a:t>
                </a:r>
                <a:r>
                  <a:rPr lang="en-US" sz="1600" dirty="0"/>
                  <a:t> </a:t>
                </a:r>
                <a:r>
                  <a:rPr lang="en-US" sz="1600" dirty="0" err="1"/>
                  <a:t>định</a:t>
                </a:r>
                <a:r>
                  <a:rPr lang="en-US" sz="1600" dirty="0"/>
                  <a:t> </a:t>
                </a:r>
                <a:r>
                  <a:rPr lang="en-US" sz="1600" dirty="0" err="1"/>
                  <a:t>mức</a:t>
                </a:r>
                <a:r>
                  <a:rPr lang="en-US" sz="1600" dirty="0"/>
                  <a:t> của LED: </a:t>
                </a:r>
              </a:p>
              <a:p>
                <a:pPr marL="0" indent="0" algn="ctr">
                  <a:buFont typeface="Arial" panose="020B0604020202020204" pitchFamily="34" charset="0"/>
                  <a:buNone/>
                </a:pP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𝑈</m:t>
                        </m:r>
                      </m:e>
                      <m:sub>
                        <m:r>
                          <a:rPr lang="en-US" sz="1600" i="1">
                            <a:latin typeface="Cambria Math" panose="02040503050406030204" pitchFamily="18" charset="0"/>
                          </a:rPr>
                          <m:t>𝐷</m:t>
                        </m:r>
                        <m:r>
                          <a:rPr lang="en-US" sz="1600" i="1">
                            <a:latin typeface="Cambria Math" panose="02040503050406030204" pitchFamily="18" charset="0"/>
                          </a:rPr>
                          <m:t>_</m:t>
                        </m:r>
                        <m:r>
                          <a:rPr lang="en-US" sz="1600" i="1">
                            <a:latin typeface="Cambria Math" panose="02040503050406030204" pitchFamily="18" charset="0"/>
                          </a:rPr>
                          <m:t>𝑚𝑎𝑥</m:t>
                        </m:r>
                      </m:sub>
                    </m:sSub>
                    <m:r>
                      <a:rPr lang="en-US" sz="1600">
                        <a:latin typeface="Cambria Math" panose="02040503050406030204" pitchFamily="18" charset="0"/>
                      </a:rPr>
                      <m:t>=2.2</m:t>
                    </m:r>
                    <m:r>
                      <m:rPr>
                        <m:sty m:val="p"/>
                      </m:rPr>
                      <a:rPr lang="en-US" sz="1600">
                        <a:latin typeface="Cambria Math" panose="02040503050406030204" pitchFamily="18" charset="0"/>
                      </a:rPr>
                      <m:t>V</m:t>
                    </m:r>
                  </m:oMath>
                </a14:m>
                <a:r>
                  <a:rPr lang="en-US" sz="1600" dirty="0"/>
                  <a:t> </a:t>
                </a:r>
              </a:p>
              <a:p>
                <a:pPr marL="0" indent="0">
                  <a:buFont typeface="Arial" panose="020B0604020202020204" pitchFamily="34" charset="0"/>
                  <a:buNone/>
                </a:pPr>
                <a:r>
                  <a:rPr lang="en-US" sz="1600" dirty="0"/>
                  <a:t>Dòng </a:t>
                </a:r>
                <a:r>
                  <a:rPr lang="en-US" sz="1600" dirty="0" err="1"/>
                  <a:t>định</a:t>
                </a:r>
                <a:r>
                  <a:rPr lang="en-US" sz="1600" dirty="0"/>
                  <a:t> </a:t>
                </a:r>
                <a:r>
                  <a:rPr lang="en-US" sz="1600" dirty="0" err="1"/>
                  <a:t>mức</a:t>
                </a:r>
                <a:r>
                  <a:rPr lang="en-US" sz="1600" dirty="0"/>
                  <a:t> của LED:</a:t>
                </a:r>
              </a:p>
              <a:p>
                <a:pPr marL="0" indent="0" algn="ctr">
                  <a:buFont typeface="Arial" panose="020B0604020202020204" pitchFamily="34" charset="0"/>
                  <a:buNone/>
                </a:pP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𝐼</m:t>
                        </m:r>
                      </m:e>
                      <m:sub>
                        <m:r>
                          <a:rPr lang="en-US" sz="1600" i="1">
                            <a:latin typeface="Cambria Math" panose="02040503050406030204" pitchFamily="18" charset="0"/>
                          </a:rPr>
                          <m:t>𝑜𝑢𝑡</m:t>
                        </m:r>
                        <m:r>
                          <a:rPr lang="en-US" sz="1600" i="1">
                            <a:latin typeface="Cambria Math" panose="02040503050406030204" pitchFamily="18" charset="0"/>
                          </a:rPr>
                          <m:t>_</m:t>
                        </m:r>
                        <m:r>
                          <a:rPr lang="en-US" sz="1600" i="1">
                            <a:latin typeface="Cambria Math" panose="02040503050406030204" pitchFamily="18" charset="0"/>
                          </a:rPr>
                          <m:t>𝑚𝑎𝑥</m:t>
                        </m:r>
                      </m:sub>
                    </m:sSub>
                    <m:r>
                      <a:rPr lang="en-US" sz="1600">
                        <a:latin typeface="Cambria Math" panose="02040503050406030204" pitchFamily="18" charset="0"/>
                      </a:rPr>
                      <m:t>=10</m:t>
                    </m:r>
                    <m:r>
                      <m:rPr>
                        <m:sty m:val="p"/>
                      </m:rPr>
                      <a:rPr lang="en-US" sz="1600">
                        <a:latin typeface="Cambria Math" panose="02040503050406030204" pitchFamily="18" charset="0"/>
                      </a:rPr>
                      <m:t>mA</m:t>
                    </m:r>
                  </m:oMath>
                </a14:m>
                <a:r>
                  <a:rPr lang="en-US" sz="1600" dirty="0"/>
                  <a:t> </a:t>
                </a:r>
              </a:p>
              <a:p>
                <a:pPr marL="0" indent="0">
                  <a:buFont typeface="Arial" panose="020B0604020202020204" pitchFamily="34" charset="0"/>
                  <a:buNone/>
                </a:pPr>
                <a:r>
                  <a:rPr lang="en-US" sz="1600" dirty="0" err="1"/>
                  <a:t>Giá</a:t>
                </a:r>
                <a:r>
                  <a:rPr lang="en-US" sz="1600" dirty="0"/>
                  <a:t> </a:t>
                </a:r>
                <a:r>
                  <a:rPr lang="en-US" sz="1600" dirty="0" err="1"/>
                  <a:t>trị</a:t>
                </a:r>
                <a:r>
                  <a:rPr lang="en-US" sz="1600" dirty="0"/>
                  <a:t> điện </a:t>
                </a:r>
                <a:r>
                  <a:rPr lang="en-US" sz="1600" dirty="0" err="1"/>
                  <a:t>trở</a:t>
                </a:r>
                <a:r>
                  <a:rPr lang="en-US" sz="1600" dirty="0"/>
                  <a:t>:</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1</m:t>
                          </m:r>
                        </m:sub>
                      </m:sSub>
                      <m:r>
                        <a:rPr lang="en-US" sz="1600" i="1">
                          <a:latin typeface="Cambria Math" panose="02040503050406030204" pitchFamily="18" charset="0"/>
                        </a:rPr>
                        <m:t>=</m:t>
                      </m:r>
                      <m:f>
                        <m:fPr>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r>
                                <a:rPr lang="en-US" sz="1600" i="1">
                                  <a:latin typeface="Cambria Math" panose="02040503050406030204" pitchFamily="18" charset="0"/>
                                </a:rPr>
                                <m:t>𝑈</m:t>
                              </m:r>
                            </m:e>
                            <m:sub>
                              <m:r>
                                <a:rPr lang="en-US" sz="1600" i="1">
                                  <a:latin typeface="Cambria Math" panose="02040503050406030204" pitchFamily="18" charset="0"/>
                                </a:rPr>
                                <m:t>𝑜𝑢𝑡</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𝑈</m:t>
                              </m:r>
                            </m:e>
                            <m:sub>
                              <m:r>
                                <a:rPr lang="en-US" sz="1600" i="1">
                                  <a:latin typeface="Cambria Math" panose="02040503050406030204" pitchFamily="18" charset="0"/>
                                </a:rPr>
                                <m:t>𝐷</m:t>
                              </m:r>
                            </m:sub>
                          </m:sSub>
                        </m:num>
                        <m:den>
                          <m:sSub>
                            <m:sSubPr>
                              <m:ctrlPr>
                                <a:rPr lang="en-US" sz="1600" i="1">
                                  <a:latin typeface="Cambria Math" panose="02040503050406030204" pitchFamily="18" charset="0"/>
                                </a:rPr>
                              </m:ctrlPr>
                            </m:sSubPr>
                            <m:e>
                              <m:r>
                                <a:rPr lang="en-US" sz="1600" i="1">
                                  <a:latin typeface="Cambria Math" panose="02040503050406030204" pitchFamily="18" charset="0"/>
                                </a:rPr>
                                <m:t>𝐼</m:t>
                              </m:r>
                            </m:e>
                            <m:sub>
                              <m:r>
                                <a:rPr lang="en-US" sz="1600" i="1">
                                  <a:latin typeface="Cambria Math" panose="02040503050406030204" pitchFamily="18" charset="0"/>
                                </a:rPr>
                                <m:t>𝑜𝑢𝑡</m:t>
                              </m:r>
                            </m:sub>
                          </m:sSub>
                        </m:den>
                      </m:f>
                    </m:oMath>
                  </m:oMathPara>
                </a14:m>
                <a:endParaRPr lang="en-US" sz="1600" dirty="0"/>
              </a:p>
              <a:p>
                <a:pPr marL="0" indent="0">
                  <a:buFont typeface="Arial" panose="020B0604020202020204" pitchFamily="34" charset="0"/>
                  <a:buNone/>
                </a:pPr>
                <a:r>
                  <a:rPr lang="en-US" sz="1600" dirty="0"/>
                  <a:t>Có: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𝑈</m:t>
                        </m:r>
                      </m:e>
                      <m:sub>
                        <m:r>
                          <a:rPr lang="en-US" sz="1600" i="1">
                            <a:latin typeface="Cambria Math" panose="02040503050406030204" pitchFamily="18" charset="0"/>
                          </a:rPr>
                          <m:t>𝐷</m:t>
                        </m:r>
                      </m:sub>
                    </m:sSub>
                    <m:r>
                      <a:rPr lang="en-US" sz="1600">
                        <a:latin typeface="Cambria Math" panose="02040503050406030204" pitchFamily="18" charset="0"/>
                      </a:rPr>
                      <m:t>≤2.2</m:t>
                    </m:r>
                    <m:r>
                      <m:rPr>
                        <m:sty m:val="p"/>
                      </m:rPr>
                      <a:rPr lang="en-US" sz="1600">
                        <a:latin typeface="Cambria Math" panose="02040503050406030204" pitchFamily="18" charset="0"/>
                      </a:rPr>
                      <m:t>V</m:t>
                    </m:r>
                    <m:r>
                      <a:rPr lang="en-US" sz="160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𝐼</m:t>
                        </m:r>
                      </m:e>
                      <m:sub>
                        <m:r>
                          <a:rPr lang="en-US" sz="1600" i="1">
                            <a:latin typeface="Cambria Math" panose="02040503050406030204" pitchFamily="18" charset="0"/>
                          </a:rPr>
                          <m:t>𝑜𝑢𝑡</m:t>
                        </m:r>
                      </m:sub>
                    </m:sSub>
                    <m:r>
                      <a:rPr lang="en-US" sz="1600">
                        <a:latin typeface="Cambria Math" panose="02040503050406030204" pitchFamily="18" charset="0"/>
                      </a:rPr>
                      <m:t>≤10</m:t>
                    </m:r>
                    <m:r>
                      <m:rPr>
                        <m:sty m:val="p"/>
                      </m:rPr>
                      <a:rPr lang="en-US" sz="1600">
                        <a:latin typeface="Cambria Math" panose="02040503050406030204" pitchFamily="18" charset="0"/>
                      </a:rPr>
                      <m:t>mA</m:t>
                    </m:r>
                  </m:oMath>
                </a14:m>
                <a:endParaRPr lang="en-US" sz="1600" dirty="0"/>
              </a:p>
              <a:p>
                <a:pPr marL="0" indent="0">
                  <a:buFont typeface="Arial" panose="020B0604020202020204" pitchFamily="34" charset="0"/>
                  <a:buNone/>
                </a:pPr>
                <a:r>
                  <a:rPr lang="en-US" sz="1600" dirty="0"/>
                  <a:t>Nên ta chọn </a:t>
                </a:r>
                <a:r>
                  <a:rPr lang="en-US" sz="1600" dirty="0" err="1"/>
                  <a:t>giá</a:t>
                </a:r>
                <a:r>
                  <a:rPr lang="en-US" sz="1600" dirty="0"/>
                  <a:t> </a:t>
                </a:r>
                <a:r>
                  <a:rPr lang="en-US" sz="1600" dirty="0" err="1"/>
                  <a:t>trị</a:t>
                </a:r>
                <a:r>
                  <a:rPr lang="en-US" sz="1600" dirty="0"/>
                  <a:t> điện </a:t>
                </a:r>
                <a:r>
                  <a:rPr lang="en-US" sz="1600" dirty="0" err="1"/>
                  <a:t>trở</a:t>
                </a:r>
                <a:r>
                  <a:rPr lang="en-US" sz="1600" dirty="0"/>
                  <a:t> </a:t>
                </a:r>
                <a:r>
                  <a:rPr lang="en-US" sz="1600" dirty="0" err="1"/>
                  <a:t>mắc</a:t>
                </a:r>
                <a:r>
                  <a:rPr lang="en-US" sz="1600" dirty="0"/>
                  <a:t> </a:t>
                </a:r>
                <a:r>
                  <a:rPr lang="en-US" sz="1600" dirty="0" err="1"/>
                  <a:t>nối</a:t>
                </a:r>
                <a:r>
                  <a:rPr lang="en-US" sz="1600" dirty="0"/>
                  <a:t> tiếp là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1</m:t>
                        </m:r>
                      </m:sub>
                    </m:sSub>
                    <m:r>
                      <a:rPr lang="en-US" sz="1600" i="1">
                        <a:latin typeface="Cambria Math" panose="02040503050406030204" pitchFamily="18" charset="0"/>
                      </a:rPr>
                      <m:t> </m:t>
                    </m:r>
                  </m:oMath>
                </a14:m>
                <a:r>
                  <a:rPr lang="en-US" sz="1600" dirty="0"/>
                  <a:t>= 330</a:t>
                </a:r>
                <a:r>
                  <a:rPr lang="el-GR" sz="1600" dirty="0"/>
                  <a:t>Ω</a:t>
                </a:r>
                <a:r>
                  <a:rPr lang="en-US" sz="1600" dirty="0"/>
                  <a:t> </a:t>
                </a:r>
                <a:r>
                  <a:rPr lang="en-US" sz="1600" dirty="0" err="1"/>
                  <a:t>để</a:t>
                </a:r>
                <a:r>
                  <a:rPr lang="en-US" sz="1600" dirty="0"/>
                  <a:t> </a:t>
                </a:r>
                <a:r>
                  <a:rPr lang="en-US" sz="1600" dirty="0" err="1"/>
                  <a:t>thỏa</a:t>
                </a:r>
                <a:r>
                  <a:rPr lang="en-US" sz="1600" dirty="0"/>
                  <a:t> </a:t>
                </a:r>
                <a:r>
                  <a:rPr lang="en-US" sz="1600" dirty="0" err="1"/>
                  <a:t>mãn</a:t>
                </a:r>
                <a:r>
                  <a:rPr lang="en-US" sz="1600" dirty="0"/>
                  <a:t> </a:t>
                </a:r>
                <a:r>
                  <a:rPr lang="en-US" sz="1600" dirty="0" err="1"/>
                  <a:t>điều</a:t>
                </a:r>
                <a:r>
                  <a:rPr lang="en-US" sz="1600" dirty="0"/>
                  <a:t> </a:t>
                </a:r>
                <a:r>
                  <a:rPr lang="en-US" sz="1600" dirty="0" err="1"/>
                  <a:t>kiện</a:t>
                </a:r>
                <a:endParaRPr lang="en-US" sz="1600" dirty="0"/>
              </a:p>
              <a:p>
                <a:endParaRPr lang="en-US" sz="1600" dirty="0"/>
              </a:p>
              <a:p>
                <a:endParaRPr lang="en-US" sz="1600" dirty="0"/>
              </a:p>
            </p:txBody>
          </p:sp>
        </mc:Choice>
        <mc:Fallback xmlns="">
          <p:sp>
            <p:nvSpPr>
              <p:cNvPr id="10" name="Text Placeholder 3">
                <a:extLst>
                  <a:ext uri="{FF2B5EF4-FFF2-40B4-BE49-F238E27FC236}">
                    <a16:creationId xmlns:a16="http://schemas.microsoft.com/office/drawing/2014/main" id="{5749FC4B-ED62-4ED9-9AEE-C0CC0F2E44A5}"/>
                  </a:ext>
                </a:extLst>
              </p:cNvPr>
              <p:cNvSpPr txBox="1">
                <a:spLocks noRot="1" noChangeAspect="1" noMove="1" noResize="1" noEditPoints="1" noAdjustHandles="1" noChangeArrowheads="1" noChangeShapeType="1" noTextEdit="1"/>
              </p:cNvSpPr>
              <p:nvPr/>
            </p:nvSpPr>
            <p:spPr>
              <a:xfrm>
                <a:off x="7407969" y="1461343"/>
                <a:ext cx="4784031" cy="4659248"/>
              </a:xfrm>
              <a:prstGeom prst="rect">
                <a:avLst/>
              </a:prstGeom>
              <a:blipFill>
                <a:blip r:embed="rId3"/>
                <a:stretch>
                  <a:fillRect l="-637" t="-916"/>
                </a:stretch>
              </a:blipFill>
            </p:spPr>
            <p:txBody>
              <a:bodyPr/>
              <a:lstStyle/>
              <a:p>
                <a:r>
                  <a:rPr lang="en-US">
                    <a:noFill/>
                  </a:rPr>
                  <a:t> </a:t>
                </a:r>
              </a:p>
            </p:txBody>
          </p:sp>
        </mc:Fallback>
      </mc:AlternateContent>
      <p:pic>
        <p:nvPicPr>
          <p:cNvPr id="11" name="Content Placeholder 4">
            <a:extLst>
              <a:ext uri="{FF2B5EF4-FFF2-40B4-BE49-F238E27FC236}">
                <a16:creationId xmlns:a16="http://schemas.microsoft.com/office/drawing/2014/main" id="{8BFE73EA-5A90-4F69-BE32-F5792D463203}"/>
              </a:ext>
            </a:extLst>
          </p:cNvPr>
          <p:cNvPicPr>
            <a:picLocks noChangeAspect="1"/>
          </p:cNvPicPr>
          <p:nvPr/>
        </p:nvPicPr>
        <p:blipFill>
          <a:blip r:embed="rId4"/>
          <a:stretch>
            <a:fillRect/>
          </a:stretch>
        </p:blipFill>
        <p:spPr>
          <a:xfrm>
            <a:off x="1460501" y="1461343"/>
            <a:ext cx="5573235" cy="4120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58587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4EBC86B-EE7D-4B47-8C05-4394D1B2967A}"/>
              </a:ext>
            </a:extLst>
          </p:cNvPr>
          <p:cNvSpPr/>
          <p:nvPr/>
        </p:nvSpPr>
        <p:spPr>
          <a:xfrm>
            <a:off x="3898924" y="2967335"/>
            <a:ext cx="4394152" cy="923330"/>
          </a:xfrm>
          <a:prstGeom prst="rect">
            <a:avLst/>
          </a:prstGeom>
        </p:spPr>
        <p:txBody>
          <a:bodyPr wrap="none">
            <a:spAutoFit/>
          </a:bodyPr>
          <a:lstStyle/>
          <a:p>
            <a:r>
              <a:rPr lang="en-US" sz="5400" b="1" dirty="0"/>
              <a:t>I. GPIO Output</a:t>
            </a:r>
          </a:p>
        </p:txBody>
      </p:sp>
    </p:spTree>
    <p:extLst>
      <p:ext uri="{BB962C8B-B14F-4D97-AF65-F5344CB8AC3E}">
        <p14:creationId xmlns:p14="http://schemas.microsoft.com/office/powerpoint/2010/main" val="126296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6">
            <a:extLst>
              <a:ext uri="{FF2B5EF4-FFF2-40B4-BE49-F238E27FC236}">
                <a16:creationId xmlns:a16="http://schemas.microsoft.com/office/drawing/2014/main" id="{33A00CC1-6A56-4A58-B290-F7E3F5BF4AC8}"/>
              </a:ext>
            </a:extLst>
          </p:cNvPr>
          <p:cNvSpPr txBox="1">
            <a:spLocks/>
          </p:cNvSpPr>
          <p:nvPr/>
        </p:nvSpPr>
        <p:spPr>
          <a:xfrm>
            <a:off x="444500" y="542925"/>
            <a:ext cx="11214100" cy="53553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1"/>
                </a:solidFill>
                <a:latin typeface="Trebuchet MS" panose="020B0603020202020204" pitchFamily="34" charset="0"/>
              </a:rPr>
              <a:t> Thế nào là GPIO?</a:t>
            </a:r>
          </a:p>
        </p:txBody>
      </p:sp>
      <p:sp>
        <p:nvSpPr>
          <p:cNvPr id="4" name="Text Placeholder 9">
            <a:extLst>
              <a:ext uri="{FF2B5EF4-FFF2-40B4-BE49-F238E27FC236}">
                <a16:creationId xmlns:a16="http://schemas.microsoft.com/office/drawing/2014/main" id="{3A2C467B-6832-426C-9DCB-942AFCE002F4}"/>
              </a:ext>
            </a:extLst>
          </p:cNvPr>
          <p:cNvSpPr txBox="1">
            <a:spLocks/>
          </p:cNvSpPr>
          <p:nvPr/>
        </p:nvSpPr>
        <p:spPr>
          <a:xfrm>
            <a:off x="1769716" y="1382378"/>
            <a:ext cx="8832017" cy="49326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1800" dirty="0"/>
              <a:t>General-purpose Input/Output (GPIO)</a:t>
            </a:r>
            <a:r>
              <a:rPr lang="vi-VN" sz="1800" i="1" dirty="0"/>
              <a:t> </a:t>
            </a:r>
            <a:r>
              <a:rPr lang="vi-VN" sz="1800" dirty="0"/>
              <a:t>là một chức năng ngoại vi cơ bản của mỗi loại vi điều khiển, bao gồm các chân đầu vào và chân đầu ra, có thể được điều khiển bởi người dùng.</a:t>
            </a:r>
            <a:endParaRPr lang="en-US" sz="1800" dirty="0"/>
          </a:p>
          <a:p>
            <a:pPr marL="0" indent="0">
              <a:buNone/>
            </a:pPr>
            <a:r>
              <a:rPr lang="en-US" sz="1800" dirty="0">
                <a:latin typeface="Arial" panose="020B0604020202020204" pitchFamily="34" charset="0"/>
                <a:cs typeface="Arial" panose="020B0604020202020204" pitchFamily="34" charset="0"/>
              </a:rPr>
              <a:t>GPIO có thể có các </a:t>
            </a:r>
            <a:r>
              <a:rPr lang="en-US" sz="1800" dirty="0" err="1">
                <a:latin typeface="Arial" panose="020B0604020202020204" pitchFamily="34" charset="0"/>
                <a:cs typeface="Arial" panose="020B0604020202020204" pitchFamily="34" charset="0"/>
              </a:rPr>
              <a:t>chức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năng</a:t>
            </a:r>
            <a:r>
              <a:rPr lang="en-US" sz="1800" dirty="0">
                <a:latin typeface="Arial" panose="020B0604020202020204" pitchFamily="34" charset="0"/>
                <a:cs typeface="Arial" panose="020B0604020202020204" pitchFamily="34" charset="0"/>
              </a:rPr>
              <a:t>:</a:t>
            </a:r>
          </a:p>
          <a:p>
            <a:pPr lvl="1"/>
            <a:r>
              <a:rPr lang="en-US" sz="1800" dirty="0" err="1">
                <a:latin typeface="Arial" panose="020B0604020202020204" pitchFamily="34" charset="0"/>
                <a:cs typeface="Arial" panose="020B0604020202020204" pitchFamily="34" charset="0"/>
              </a:rPr>
              <a:t>Cổng</a:t>
            </a:r>
            <a:r>
              <a:rPr lang="en-US" sz="1800" dirty="0">
                <a:latin typeface="Arial" panose="020B0604020202020204" pitchFamily="34" charset="0"/>
                <a:cs typeface="Arial" panose="020B0604020202020204" pitchFamily="34" charset="0"/>
              </a:rPr>
              <a:t> vào/ ra số</a:t>
            </a:r>
          </a:p>
          <a:p>
            <a:pPr lvl="1"/>
            <a:r>
              <a:rPr lang="en-US" sz="1800" dirty="0" err="1">
                <a:latin typeface="Arial" panose="020B0604020202020204" pitchFamily="34" charset="0"/>
                <a:cs typeface="Arial" panose="020B0604020202020204" pitchFamily="34" charset="0"/>
              </a:rPr>
              <a:t>Cổng</a:t>
            </a:r>
            <a:r>
              <a:rPr lang="en-US" sz="1800" dirty="0">
                <a:latin typeface="Arial" panose="020B0604020202020204" pitchFamily="34" charset="0"/>
                <a:cs typeface="Arial" panose="020B0604020202020204" pitchFamily="34" charset="0"/>
              </a:rPr>
              <a:t> vào/ ra tương tự</a:t>
            </a:r>
          </a:p>
          <a:p>
            <a:pPr lvl="1"/>
            <a:endParaRPr lang="en-US" sz="1800" dirty="0"/>
          </a:p>
        </p:txBody>
      </p:sp>
      <p:sp>
        <p:nvSpPr>
          <p:cNvPr id="5" name="Slide Number Placeholder 1">
            <a:extLst>
              <a:ext uri="{FF2B5EF4-FFF2-40B4-BE49-F238E27FC236}">
                <a16:creationId xmlns:a16="http://schemas.microsoft.com/office/drawing/2014/main" id="{8AC20AD0-06AF-45E1-88A6-7BDAF3999829}"/>
              </a:ext>
            </a:extLst>
          </p:cNvPr>
          <p:cNvSpPr>
            <a:spLocks noGrp="1"/>
          </p:cNvSpPr>
          <p:nvPr>
            <p:ph type="sldNum" sz="quarter" idx="12"/>
          </p:nvPr>
        </p:nvSpPr>
        <p:spPr>
          <a:xfrm>
            <a:off x="11252200" y="6315075"/>
            <a:ext cx="406400" cy="365125"/>
          </a:xfrm>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984261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3">
            <a:extLst>
              <a:ext uri="{FF2B5EF4-FFF2-40B4-BE49-F238E27FC236}">
                <a16:creationId xmlns:a16="http://schemas.microsoft.com/office/drawing/2014/main" id="{B1A769FA-9065-417A-BE93-743FAAC8A641}"/>
              </a:ext>
            </a:extLst>
          </p:cNvPr>
          <p:cNvSpPr txBox="1">
            <a:spLocks/>
          </p:cNvSpPr>
          <p:nvPr/>
        </p:nvSpPr>
        <p:spPr>
          <a:xfrm>
            <a:off x="977900" y="393962"/>
            <a:ext cx="11214100" cy="535531"/>
          </a:xfrm>
          <a:prstGeom prst="rect">
            <a:avLst/>
          </a:prstGeom>
        </p:spPr>
        <p:txBody>
          <a:bodyPr vert="horz" wrap="square" lIns="91440" tIns="45720" rIns="91440" bIns="45720" rtlCol="0" anchor="t">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1"/>
                </a:solidFill>
                <a:latin typeface="Trebuchet MS" panose="020B0603020202020204" pitchFamily="34" charset="0"/>
              </a:rPr>
              <a:t>Các </a:t>
            </a:r>
            <a:r>
              <a:rPr lang="en-US" b="1" dirty="0" err="1">
                <a:solidFill>
                  <a:schemeClr val="accent1"/>
                </a:solidFill>
                <a:latin typeface="Trebuchet MS" panose="020B0603020202020204" pitchFamily="34" charset="0"/>
              </a:rPr>
              <a:t>loại</a:t>
            </a:r>
            <a:r>
              <a:rPr lang="en-US" b="1" dirty="0">
                <a:solidFill>
                  <a:schemeClr val="accent1"/>
                </a:solidFill>
                <a:latin typeface="Trebuchet MS" panose="020B0603020202020204" pitchFamily="34" charset="0"/>
              </a:rPr>
              <a:t> GPIO </a:t>
            </a:r>
            <a:r>
              <a:rPr lang="en-US" b="1" dirty="0" err="1">
                <a:solidFill>
                  <a:schemeClr val="accent1"/>
                </a:solidFill>
                <a:latin typeface="Trebuchet MS" panose="020B0603020202020204" pitchFamily="34" charset="0"/>
              </a:rPr>
              <a:t>Ouput</a:t>
            </a:r>
            <a:endParaRPr lang="en-US" b="1" dirty="0">
              <a:solidFill>
                <a:schemeClr val="accent1"/>
              </a:solidFill>
              <a:latin typeface="Trebuchet MS" panose="020B0603020202020204" pitchFamily="34" charset="0"/>
            </a:endParaRPr>
          </a:p>
        </p:txBody>
      </p:sp>
      <p:sp>
        <p:nvSpPr>
          <p:cNvPr id="4" name="Slide Number Placeholder 1">
            <a:extLst>
              <a:ext uri="{FF2B5EF4-FFF2-40B4-BE49-F238E27FC236}">
                <a16:creationId xmlns:a16="http://schemas.microsoft.com/office/drawing/2014/main" id="{C06D148E-DE52-4B53-966A-DD47993F08AC}"/>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4</a:t>
            </a:fld>
            <a:endParaRPr lang="en-US"/>
          </a:p>
        </p:txBody>
      </p:sp>
      <p:sp>
        <p:nvSpPr>
          <p:cNvPr id="5" name="Text Placeholder 6">
            <a:extLst>
              <a:ext uri="{FF2B5EF4-FFF2-40B4-BE49-F238E27FC236}">
                <a16:creationId xmlns:a16="http://schemas.microsoft.com/office/drawing/2014/main" id="{902E0F1F-D6B3-4A96-96B8-FD529DF4F862}"/>
              </a:ext>
            </a:extLst>
          </p:cNvPr>
          <p:cNvSpPr txBox="1">
            <a:spLocks/>
          </p:cNvSpPr>
          <p:nvPr/>
        </p:nvSpPr>
        <p:spPr>
          <a:xfrm>
            <a:off x="1254463" y="1517715"/>
            <a:ext cx="5184437" cy="456377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vi-VN" sz="2000" dirty="0"/>
          </a:p>
        </p:txBody>
      </p:sp>
      <p:pic>
        <p:nvPicPr>
          <p:cNvPr id="8" name="Picture 7" descr="Diagram&#10;&#10;Description automatically generated">
            <a:extLst>
              <a:ext uri="{FF2B5EF4-FFF2-40B4-BE49-F238E27FC236}">
                <a16:creationId xmlns:a16="http://schemas.microsoft.com/office/drawing/2014/main" id="{4EB35EF8-B5F6-47B6-BE84-B7273F2EDF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3691" y="1647065"/>
            <a:ext cx="7135724" cy="4281442"/>
          </a:xfrm>
          <a:prstGeom prst="rect">
            <a:avLst/>
          </a:prstGeom>
        </p:spPr>
      </p:pic>
    </p:spTree>
    <p:extLst>
      <p:ext uri="{BB962C8B-B14F-4D97-AF65-F5344CB8AC3E}">
        <p14:creationId xmlns:p14="http://schemas.microsoft.com/office/powerpoint/2010/main" val="787138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3">
            <a:extLst>
              <a:ext uri="{FF2B5EF4-FFF2-40B4-BE49-F238E27FC236}">
                <a16:creationId xmlns:a16="http://schemas.microsoft.com/office/drawing/2014/main" id="{E75DE602-67B8-47DB-88A1-D2F0908A2DA8}"/>
              </a:ext>
            </a:extLst>
          </p:cNvPr>
          <p:cNvSpPr txBox="1">
            <a:spLocks/>
          </p:cNvSpPr>
          <p:nvPr/>
        </p:nvSpPr>
        <p:spPr>
          <a:xfrm>
            <a:off x="1136907" y="2007704"/>
            <a:ext cx="11055093" cy="142129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latin typeface="Trebuchet MS" panose="020B0603020202020204" pitchFamily="34" charset="0"/>
              </a:rPr>
              <a:t>II.GPIO Output trong PIC16F887</a:t>
            </a:r>
          </a:p>
        </p:txBody>
      </p:sp>
    </p:spTree>
    <p:extLst>
      <p:ext uri="{BB962C8B-B14F-4D97-AF65-F5344CB8AC3E}">
        <p14:creationId xmlns:p14="http://schemas.microsoft.com/office/powerpoint/2010/main" val="125451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3">
            <a:extLst>
              <a:ext uri="{FF2B5EF4-FFF2-40B4-BE49-F238E27FC236}">
                <a16:creationId xmlns:a16="http://schemas.microsoft.com/office/drawing/2014/main" id="{862EAF99-6F7E-4CF1-A1D9-FE4A0BA10126}"/>
              </a:ext>
            </a:extLst>
          </p:cNvPr>
          <p:cNvSpPr txBox="1">
            <a:spLocks/>
          </p:cNvSpPr>
          <p:nvPr/>
        </p:nvSpPr>
        <p:spPr>
          <a:xfrm>
            <a:off x="656535" y="417443"/>
            <a:ext cx="11214100" cy="535531"/>
          </a:xfrm>
          <a:prstGeom prst="rect">
            <a:avLst/>
          </a:prstGeom>
        </p:spPr>
        <p:txBody>
          <a:bodyPr vert="horz" wrap="square" lIns="91440" tIns="45720" rIns="91440" bIns="45720" rtlCol="0" anchor="t">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1"/>
                </a:solidFill>
                <a:latin typeface="Trebuchet MS" panose="020B0603020202020204" pitchFamily="34" charset="0"/>
              </a:rPr>
              <a:t>Thanh </a:t>
            </a:r>
            <a:r>
              <a:rPr lang="en-US" b="1" dirty="0" err="1">
                <a:solidFill>
                  <a:schemeClr val="accent1"/>
                </a:solidFill>
                <a:latin typeface="Trebuchet MS" panose="020B0603020202020204" pitchFamily="34" charset="0"/>
              </a:rPr>
              <a:t>ghi</a:t>
            </a:r>
            <a:r>
              <a:rPr lang="en-US" b="1" dirty="0">
                <a:solidFill>
                  <a:schemeClr val="accent1"/>
                </a:solidFill>
                <a:latin typeface="Trebuchet MS" panose="020B0603020202020204" pitchFamily="34" charset="0"/>
              </a:rPr>
              <a:t> TRIS và </a:t>
            </a:r>
            <a:r>
              <a:rPr lang="en-US" b="1" dirty="0" err="1">
                <a:solidFill>
                  <a:schemeClr val="accent1"/>
                </a:solidFill>
                <a:latin typeface="Trebuchet MS" panose="020B0603020202020204" pitchFamily="34" charset="0"/>
              </a:rPr>
              <a:t>thanh</a:t>
            </a:r>
            <a:r>
              <a:rPr lang="en-US" b="1" dirty="0">
                <a:solidFill>
                  <a:schemeClr val="accent1"/>
                </a:solidFill>
                <a:latin typeface="Trebuchet MS" panose="020B0603020202020204" pitchFamily="34" charset="0"/>
              </a:rPr>
              <a:t> </a:t>
            </a:r>
            <a:r>
              <a:rPr lang="en-US" b="1" dirty="0" err="1">
                <a:solidFill>
                  <a:schemeClr val="accent1"/>
                </a:solidFill>
                <a:latin typeface="Trebuchet MS" panose="020B0603020202020204" pitchFamily="34" charset="0"/>
              </a:rPr>
              <a:t>ghi</a:t>
            </a:r>
            <a:r>
              <a:rPr lang="en-US" b="1" dirty="0">
                <a:solidFill>
                  <a:schemeClr val="accent1"/>
                </a:solidFill>
                <a:latin typeface="Trebuchet MS" panose="020B0603020202020204" pitchFamily="34" charset="0"/>
              </a:rPr>
              <a:t> PORT</a:t>
            </a:r>
          </a:p>
        </p:txBody>
      </p:sp>
      <p:sp>
        <p:nvSpPr>
          <p:cNvPr id="4" name="Text Placeholder 3">
            <a:extLst>
              <a:ext uri="{FF2B5EF4-FFF2-40B4-BE49-F238E27FC236}">
                <a16:creationId xmlns:a16="http://schemas.microsoft.com/office/drawing/2014/main" id="{93200E6A-F00E-4075-AFFB-893AA2DD199D}"/>
              </a:ext>
            </a:extLst>
          </p:cNvPr>
          <p:cNvSpPr txBox="1">
            <a:spLocks/>
          </p:cNvSpPr>
          <p:nvPr/>
        </p:nvSpPr>
        <p:spPr>
          <a:xfrm>
            <a:off x="1843915" y="4704605"/>
            <a:ext cx="9402006" cy="173595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Thanh </a:t>
            </a:r>
            <a:r>
              <a:rPr lang="en-US" sz="2000" dirty="0" err="1"/>
              <a:t>ghi</a:t>
            </a:r>
            <a:r>
              <a:rPr lang="en-US" sz="2000" dirty="0"/>
              <a:t> </a:t>
            </a:r>
            <a:r>
              <a:rPr lang="en-US" sz="2000" dirty="0" err="1"/>
              <a:t>định</a:t>
            </a:r>
            <a:r>
              <a:rPr lang="en-US" sz="2000" dirty="0"/>
              <a:t> </a:t>
            </a:r>
            <a:r>
              <a:rPr lang="en-US" sz="2000" dirty="0" err="1"/>
              <a:t>hướng</a:t>
            </a:r>
            <a:r>
              <a:rPr lang="en-US" sz="2000" dirty="0"/>
              <a:t> </a:t>
            </a:r>
            <a:r>
              <a:rPr lang="en-US" sz="2000" dirty="0" err="1"/>
              <a:t>TRISx</a:t>
            </a:r>
            <a:r>
              <a:rPr lang="en-US" sz="2000" dirty="0"/>
              <a:t>: Thanh </a:t>
            </a:r>
            <a:r>
              <a:rPr lang="en-US" sz="2000" dirty="0" err="1"/>
              <a:t>ghi</a:t>
            </a:r>
            <a:r>
              <a:rPr lang="en-US" sz="2000" dirty="0"/>
              <a:t> 8 bit </a:t>
            </a:r>
            <a:r>
              <a:rPr lang="en-US" sz="2000" dirty="0" err="1"/>
              <a:t>quy</a:t>
            </a:r>
            <a:r>
              <a:rPr lang="en-US" sz="2000" dirty="0"/>
              <a:t> </a:t>
            </a:r>
            <a:r>
              <a:rPr lang="en-US" sz="2000" dirty="0" err="1"/>
              <a:t>định</a:t>
            </a:r>
            <a:r>
              <a:rPr lang="en-US" sz="2000" dirty="0"/>
              <a:t> </a:t>
            </a:r>
            <a:r>
              <a:rPr lang="en-US" sz="2000" dirty="0" err="1"/>
              <a:t>ngõ</a:t>
            </a:r>
            <a:r>
              <a:rPr lang="en-US" sz="2000" dirty="0"/>
              <a:t> ra số là input hay output</a:t>
            </a:r>
          </a:p>
          <a:p>
            <a:pPr lvl="1"/>
            <a:r>
              <a:rPr lang="en-US" sz="1600" dirty="0" err="1"/>
              <a:t>Nếu</a:t>
            </a:r>
            <a:r>
              <a:rPr lang="en-US" sz="1600" dirty="0"/>
              <a:t> 1 bit trong </a:t>
            </a:r>
            <a:r>
              <a:rPr lang="en-US" sz="1600" dirty="0" err="1"/>
              <a:t>thanh</a:t>
            </a:r>
            <a:r>
              <a:rPr lang="en-US" sz="1600" dirty="0"/>
              <a:t> </a:t>
            </a:r>
            <a:r>
              <a:rPr lang="en-US" sz="1600" dirty="0" err="1"/>
              <a:t>ghi</a:t>
            </a:r>
            <a:r>
              <a:rPr lang="en-US" sz="1600" dirty="0"/>
              <a:t> này bằng 1, chân tương </a:t>
            </a:r>
            <a:r>
              <a:rPr lang="en-US" sz="1600" dirty="0" err="1"/>
              <a:t>ứng</a:t>
            </a:r>
            <a:r>
              <a:rPr lang="en-US" sz="1600" dirty="0"/>
              <a:t> </a:t>
            </a:r>
            <a:r>
              <a:rPr lang="en-US" sz="1600" dirty="0" err="1"/>
              <a:t>sẽ</a:t>
            </a:r>
            <a:r>
              <a:rPr lang="en-US" sz="1600" dirty="0"/>
              <a:t> là input</a:t>
            </a:r>
          </a:p>
          <a:p>
            <a:pPr lvl="1"/>
            <a:r>
              <a:rPr lang="en-US" sz="1600" dirty="0" err="1"/>
              <a:t>Nếu</a:t>
            </a:r>
            <a:r>
              <a:rPr lang="en-US" sz="1600" dirty="0"/>
              <a:t> 1 bit trong </a:t>
            </a:r>
            <a:r>
              <a:rPr lang="en-US" sz="1600" dirty="0" err="1"/>
              <a:t>thanh</a:t>
            </a:r>
            <a:r>
              <a:rPr lang="en-US" sz="1600" dirty="0"/>
              <a:t> </a:t>
            </a:r>
            <a:r>
              <a:rPr lang="en-US" sz="1600" dirty="0" err="1"/>
              <a:t>ghi</a:t>
            </a:r>
            <a:r>
              <a:rPr lang="en-US" sz="1600" dirty="0"/>
              <a:t> này bằng 0, chân tương </a:t>
            </a:r>
            <a:r>
              <a:rPr lang="en-US" sz="1600" dirty="0" err="1"/>
              <a:t>ứng</a:t>
            </a:r>
            <a:r>
              <a:rPr lang="en-US" sz="1600" dirty="0"/>
              <a:t> </a:t>
            </a:r>
            <a:r>
              <a:rPr lang="en-US" sz="1600" dirty="0" err="1"/>
              <a:t>sẽ</a:t>
            </a:r>
            <a:r>
              <a:rPr lang="en-US" sz="1600" dirty="0"/>
              <a:t> là output</a:t>
            </a:r>
          </a:p>
          <a:p>
            <a:r>
              <a:rPr lang="en-US" sz="2000" dirty="0"/>
              <a:t>Thanh </a:t>
            </a:r>
            <a:r>
              <a:rPr lang="en-US" sz="2000" dirty="0" err="1"/>
              <a:t>ghi</a:t>
            </a:r>
            <a:r>
              <a:rPr lang="en-US" sz="2000" dirty="0"/>
              <a:t> </a:t>
            </a:r>
            <a:r>
              <a:rPr lang="en-US" sz="2000" dirty="0" err="1"/>
              <a:t>giá</a:t>
            </a:r>
            <a:r>
              <a:rPr lang="en-US" sz="2000" dirty="0"/>
              <a:t> </a:t>
            </a:r>
            <a:r>
              <a:rPr lang="en-US" sz="2000" dirty="0" err="1"/>
              <a:t>trị</a:t>
            </a:r>
            <a:r>
              <a:rPr lang="en-US" sz="2000" dirty="0"/>
              <a:t> </a:t>
            </a:r>
            <a:r>
              <a:rPr lang="en-US" sz="2000" dirty="0" err="1"/>
              <a:t>PORTx</a:t>
            </a:r>
            <a:r>
              <a:rPr lang="en-US" sz="2000" dirty="0"/>
              <a:t>: Thanh </a:t>
            </a:r>
            <a:r>
              <a:rPr lang="en-US" sz="2000" dirty="0" err="1"/>
              <a:t>ghi</a:t>
            </a:r>
            <a:r>
              <a:rPr lang="en-US" sz="2000" dirty="0"/>
              <a:t> 8 bit </a:t>
            </a:r>
            <a:r>
              <a:rPr lang="en-US" sz="2000" dirty="0" err="1"/>
              <a:t>giá</a:t>
            </a:r>
            <a:r>
              <a:rPr lang="en-US" sz="2000" dirty="0"/>
              <a:t> </a:t>
            </a:r>
            <a:r>
              <a:rPr lang="en-US" sz="2000" dirty="0" err="1"/>
              <a:t>trị</a:t>
            </a:r>
            <a:r>
              <a:rPr lang="en-US" sz="2000" dirty="0"/>
              <a:t> </a:t>
            </a:r>
            <a:r>
              <a:rPr lang="en-US" sz="2000" dirty="0" err="1"/>
              <a:t>cho</a:t>
            </a:r>
            <a:r>
              <a:rPr lang="en-US" sz="2000" dirty="0"/>
              <a:t> các chân ở port x.</a:t>
            </a:r>
          </a:p>
          <a:p>
            <a:r>
              <a:rPr lang="en-US" sz="2000" dirty="0"/>
              <a:t>*</a:t>
            </a:r>
            <a:r>
              <a:rPr lang="en-US" sz="2000" b="1" dirty="0"/>
              <a:t>Chú ý: </a:t>
            </a:r>
            <a:r>
              <a:rPr lang="en-US" sz="2000" dirty="0"/>
              <a:t>với </a:t>
            </a:r>
            <a:r>
              <a:rPr lang="en-US" sz="2000" dirty="0" err="1"/>
              <a:t>thanh</a:t>
            </a:r>
            <a:r>
              <a:rPr lang="en-US" sz="2000" dirty="0"/>
              <a:t> </a:t>
            </a:r>
            <a:r>
              <a:rPr lang="en-US" sz="2000" dirty="0" err="1"/>
              <a:t>ghi</a:t>
            </a:r>
            <a:r>
              <a:rPr lang="en-US" sz="2000" dirty="0"/>
              <a:t> TRISE, chỉ cần </a:t>
            </a:r>
            <a:r>
              <a:rPr lang="en-US" sz="2000" dirty="0" err="1"/>
              <a:t>ghi</a:t>
            </a:r>
            <a:r>
              <a:rPr lang="en-US" sz="2000" dirty="0"/>
              <a:t> </a:t>
            </a:r>
            <a:r>
              <a:rPr lang="en-US" sz="2000" dirty="0" err="1"/>
              <a:t>giá</a:t>
            </a:r>
            <a:r>
              <a:rPr lang="en-US" sz="2000" dirty="0"/>
              <a:t> </a:t>
            </a:r>
            <a:r>
              <a:rPr lang="en-US" sz="2000" dirty="0" err="1"/>
              <a:t>trị</a:t>
            </a:r>
            <a:r>
              <a:rPr lang="en-US" sz="2000" dirty="0"/>
              <a:t> lên 3 bit LSB </a:t>
            </a:r>
            <a:r>
              <a:rPr lang="en-US" sz="2000" dirty="0" err="1"/>
              <a:t>để</a:t>
            </a:r>
            <a:r>
              <a:rPr lang="en-US" sz="2000" dirty="0"/>
              <a:t> </a:t>
            </a:r>
            <a:r>
              <a:rPr lang="en-US" sz="2000" dirty="0" err="1"/>
              <a:t>quy</a:t>
            </a:r>
            <a:r>
              <a:rPr lang="en-US" sz="2000" dirty="0"/>
              <a:t> </a:t>
            </a:r>
            <a:r>
              <a:rPr lang="en-US" sz="2000" dirty="0" err="1"/>
              <a:t>định</a:t>
            </a:r>
            <a:r>
              <a:rPr lang="en-US" sz="2000" dirty="0"/>
              <a:t> I/O</a:t>
            </a:r>
          </a:p>
        </p:txBody>
      </p:sp>
      <p:sp>
        <p:nvSpPr>
          <p:cNvPr id="5" name="Slide Number Placeholder 1">
            <a:extLst>
              <a:ext uri="{FF2B5EF4-FFF2-40B4-BE49-F238E27FC236}">
                <a16:creationId xmlns:a16="http://schemas.microsoft.com/office/drawing/2014/main" id="{494CF614-155B-4CF7-B650-C4DB93286594}"/>
              </a:ext>
            </a:extLst>
          </p:cNvPr>
          <p:cNvSpPr>
            <a:spLocks noGrp="1"/>
          </p:cNvSpPr>
          <p:nvPr>
            <p:ph type="sldNum" sz="quarter" idx="12"/>
          </p:nvPr>
        </p:nvSpPr>
        <p:spPr>
          <a:xfrm>
            <a:off x="11464235" y="6328327"/>
            <a:ext cx="406400" cy="365125"/>
          </a:xfrm>
        </p:spPr>
        <p:txBody>
          <a:bodyPr anchor="ctr">
            <a:normAutofit/>
          </a:bodyPr>
          <a:lstStyle/>
          <a:p>
            <a:pPr>
              <a:spcAft>
                <a:spcPts val="600"/>
              </a:spcAft>
            </a:pPr>
            <a:fld id="{C263D6C4-4840-40CC-AC84-17E24B3B7BDE}" type="slidenum">
              <a:rPr lang="en-US" smtClean="0"/>
              <a:pPr>
                <a:spcAft>
                  <a:spcPts val="600"/>
                </a:spcAft>
              </a:pPr>
              <a:t>6</a:t>
            </a:fld>
            <a:endParaRPr lang="en-US"/>
          </a:p>
        </p:txBody>
      </p:sp>
      <p:pic>
        <p:nvPicPr>
          <p:cNvPr id="6" name="Picture 5">
            <a:extLst>
              <a:ext uri="{FF2B5EF4-FFF2-40B4-BE49-F238E27FC236}">
                <a16:creationId xmlns:a16="http://schemas.microsoft.com/office/drawing/2014/main" id="{8B998623-A6CE-4FCD-8467-A8E1B0DAFEEE}"/>
              </a:ext>
            </a:extLst>
          </p:cNvPr>
          <p:cNvPicPr>
            <a:picLocks noChangeAspect="1"/>
          </p:cNvPicPr>
          <p:nvPr/>
        </p:nvPicPr>
        <p:blipFill>
          <a:blip r:embed="rId3"/>
          <a:stretch>
            <a:fillRect/>
          </a:stretch>
        </p:blipFill>
        <p:spPr>
          <a:xfrm>
            <a:off x="2135383" y="1723713"/>
            <a:ext cx="8256404" cy="244721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79958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3">
            <a:extLst>
              <a:ext uri="{FF2B5EF4-FFF2-40B4-BE49-F238E27FC236}">
                <a16:creationId xmlns:a16="http://schemas.microsoft.com/office/drawing/2014/main" id="{28645414-B0C9-42B9-B77E-273B1F6F7225}"/>
              </a:ext>
            </a:extLst>
          </p:cNvPr>
          <p:cNvSpPr txBox="1">
            <a:spLocks/>
          </p:cNvSpPr>
          <p:nvPr/>
        </p:nvSpPr>
        <p:spPr>
          <a:xfrm>
            <a:off x="2808519" y="2677885"/>
            <a:ext cx="7277096" cy="1502229"/>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latin typeface="Trebuchet MS" panose="020B0603020202020204" pitchFamily="34" charset="0"/>
              </a:rPr>
              <a:t>III. Sink current và source current</a:t>
            </a:r>
          </a:p>
        </p:txBody>
      </p:sp>
    </p:spTree>
    <p:extLst>
      <p:ext uri="{BB962C8B-B14F-4D97-AF65-F5344CB8AC3E}">
        <p14:creationId xmlns:p14="http://schemas.microsoft.com/office/powerpoint/2010/main" val="2002320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See the source image">
            <a:extLst>
              <a:ext uri="{FF2B5EF4-FFF2-40B4-BE49-F238E27FC236}">
                <a16:creationId xmlns:a16="http://schemas.microsoft.com/office/drawing/2014/main" id="{A1D513DD-5B1C-4DC8-BEA5-AB5038249E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9350" y="1583898"/>
            <a:ext cx="8553450" cy="369020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5EBD6370-52FF-4B43-A6AD-DC6C7D14B328}"/>
              </a:ext>
            </a:extLst>
          </p:cNvPr>
          <p:cNvSpPr txBox="1">
            <a:spLocks/>
          </p:cNvSpPr>
          <p:nvPr/>
        </p:nvSpPr>
        <p:spPr>
          <a:xfrm>
            <a:off x="656535" y="417443"/>
            <a:ext cx="11214100" cy="535531"/>
          </a:xfrm>
          <a:prstGeom prst="rect">
            <a:avLst/>
          </a:prstGeom>
        </p:spPr>
        <p:txBody>
          <a:bodyPr vert="horz" wrap="square" lIns="91440" tIns="45720" rIns="91440" bIns="45720" rtlCol="0" anchor="t">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1"/>
                </a:solidFill>
                <a:latin typeface="Trebuchet MS" panose="020B0603020202020204" pitchFamily="34" charset="0"/>
              </a:rPr>
              <a:t>Sink current và source current</a:t>
            </a:r>
          </a:p>
        </p:txBody>
      </p:sp>
    </p:spTree>
    <p:extLst>
      <p:ext uri="{BB962C8B-B14F-4D97-AF65-F5344CB8AC3E}">
        <p14:creationId xmlns:p14="http://schemas.microsoft.com/office/powerpoint/2010/main" val="449409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CFD570FD-4FAF-4A85-9624-4889FDBE98BF}"/>
              </a:ext>
            </a:extLst>
          </p:cNvPr>
          <p:cNvSpPr>
            <a:spLocks noGrp="1"/>
          </p:cNvSpPr>
          <p:nvPr>
            <p:ph type="ctrTitle"/>
          </p:nvPr>
        </p:nvSpPr>
        <p:spPr>
          <a:xfrm>
            <a:off x="1445231" y="2807208"/>
            <a:ext cx="10323443" cy="1243584"/>
          </a:xfrm>
        </p:spPr>
        <p:txBody>
          <a:bodyPr>
            <a:normAutofit fontScale="90000"/>
          </a:bodyPr>
          <a:lstStyle/>
          <a:p>
            <a:r>
              <a:rPr lang="en-US" b="1" dirty="0">
                <a:latin typeface="Trebuchet MS" panose="020B0603020202020204" pitchFamily="34" charset="0"/>
              </a:rPr>
              <a:t>III. Chương </a:t>
            </a:r>
            <a:r>
              <a:rPr lang="en-US" b="1" dirty="0" err="1">
                <a:latin typeface="Trebuchet MS" panose="020B0603020202020204" pitchFamily="34" charset="0"/>
              </a:rPr>
              <a:t>trình</a:t>
            </a:r>
            <a:r>
              <a:rPr lang="en-US" b="1" dirty="0">
                <a:latin typeface="Trebuchet MS" panose="020B0603020202020204" pitchFamily="34" charset="0"/>
              </a:rPr>
              <a:t> </a:t>
            </a:r>
            <a:r>
              <a:rPr lang="en-US" b="1" dirty="0" err="1">
                <a:latin typeface="Trebuchet MS" panose="020B0603020202020204" pitchFamily="34" charset="0"/>
              </a:rPr>
              <a:t>nhấp</a:t>
            </a:r>
            <a:r>
              <a:rPr lang="en-US" b="1" dirty="0">
                <a:latin typeface="Trebuchet MS" panose="020B0603020202020204" pitchFamily="34" charset="0"/>
              </a:rPr>
              <a:t> </a:t>
            </a:r>
            <a:r>
              <a:rPr lang="en-US" b="1" dirty="0" err="1">
                <a:latin typeface="Trebuchet MS" panose="020B0603020202020204" pitchFamily="34" charset="0"/>
              </a:rPr>
              <a:t>nháy</a:t>
            </a:r>
            <a:r>
              <a:rPr lang="en-US" b="1" dirty="0">
                <a:latin typeface="Trebuchet MS" panose="020B0603020202020204" pitchFamily="34" charset="0"/>
              </a:rPr>
              <a:t> led</a:t>
            </a:r>
            <a:endParaRPr lang="en-GB" b="1" dirty="0">
              <a:latin typeface="Trebuchet MS" panose="020B0603020202020204" pitchFamily="34" charset="0"/>
            </a:endParaRPr>
          </a:p>
        </p:txBody>
      </p:sp>
    </p:spTree>
    <p:extLst>
      <p:ext uri="{BB962C8B-B14F-4D97-AF65-F5344CB8AC3E}">
        <p14:creationId xmlns:p14="http://schemas.microsoft.com/office/powerpoint/2010/main" val="37561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621</TotalTime>
  <Words>854</Words>
  <Application>Microsoft Office PowerPoint</Application>
  <PresentationFormat>Widescreen</PresentationFormat>
  <Paragraphs>65</Paragraphs>
  <Slides>11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Cambria Math</vt:lpstr>
      <vt:lpstr>Trebuchet MS</vt:lpstr>
      <vt:lpstr>Office Theme</vt:lpstr>
      <vt:lpstr>Bài 3: GPIO output cơ bản và chương trình nhấp nháy led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III. Chương trình nhấp nháy led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3: GPIO output cơ bản và chương trình nhấp nháy led</dc:title>
  <dc:creator>Tran Tuan Anh 20172949</dc:creator>
  <cp:lastModifiedBy>Tran Tuan Anh 20172949</cp:lastModifiedBy>
  <cp:revision>17</cp:revision>
  <dcterms:created xsi:type="dcterms:W3CDTF">2021-03-20T06:53:45Z</dcterms:created>
  <dcterms:modified xsi:type="dcterms:W3CDTF">2021-03-25T16:18:38Z</dcterms:modified>
</cp:coreProperties>
</file>