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5" r:id="rId2"/>
    <p:sldId id="276" r:id="rId3"/>
    <p:sldId id="277" r:id="rId4"/>
    <p:sldId id="278" r:id="rId5"/>
    <p:sldId id="281" r:id="rId6"/>
    <p:sldId id="282" r:id="rId7"/>
    <p:sldId id="283" r:id="rId8"/>
    <p:sldId id="284" r:id="rId9"/>
    <p:sldId id="285" r:id="rId10"/>
    <p:sldId id="286" r:id="rId11"/>
    <p:sldId id="289"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572" autoAdjust="0"/>
  </p:normalViewPr>
  <p:slideViewPr>
    <p:cSldViewPr snapToGrid="0">
      <p:cViewPr>
        <p:scale>
          <a:sx n="75" d="100"/>
          <a:sy n="75" d="100"/>
        </p:scale>
        <p:origin x="54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29DE3-E0E6-4723-BD91-A02724B97DDE}" type="datetimeFigureOut">
              <a:rPr lang="en-US" smtClean="0"/>
              <a:t>3/27/2021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03BCC-D074-4AF5-ADD3-A078C1921E17}" type="slidenum">
              <a:rPr lang="en-US" smtClean="0"/>
              <a:t>‹#›</a:t>
            </a:fld>
            <a:endParaRPr lang="en-US"/>
          </a:p>
        </p:txBody>
      </p:sp>
    </p:spTree>
    <p:extLst>
      <p:ext uri="{BB962C8B-B14F-4D97-AF65-F5344CB8AC3E}">
        <p14:creationId xmlns:p14="http://schemas.microsoft.com/office/powerpoint/2010/main" val="30661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bài </a:t>
            </a:r>
            <a:r>
              <a:rPr lang="en-US" dirty="0" err="1"/>
              <a:t>trước</a:t>
            </a:r>
            <a:r>
              <a:rPr lang="en-US" dirty="0"/>
              <a:t> thì </a:t>
            </a:r>
            <a:r>
              <a:rPr lang="en-US" dirty="0" err="1"/>
              <a:t>chúng</a:t>
            </a:r>
            <a:r>
              <a:rPr lang="en-US" dirty="0"/>
              <a:t> ta đã </a:t>
            </a:r>
            <a:r>
              <a:rPr lang="en-US" dirty="0" err="1"/>
              <a:t>tìm</a:t>
            </a:r>
            <a:r>
              <a:rPr lang="en-US" dirty="0"/>
              <a:t> </a:t>
            </a:r>
            <a:r>
              <a:rPr lang="en-US" dirty="0" err="1"/>
              <a:t>hiểu</a:t>
            </a:r>
            <a:r>
              <a:rPr lang="en-US" dirty="0"/>
              <a:t> </a:t>
            </a:r>
            <a:r>
              <a:rPr lang="en-US" dirty="0" err="1"/>
              <a:t>sơ</a:t>
            </a:r>
            <a:r>
              <a:rPr lang="en-US" dirty="0"/>
              <a:t> qua về GPIO output của pic16f887. Bài này mình </a:t>
            </a:r>
            <a:r>
              <a:rPr lang="en-US" dirty="0" err="1"/>
              <a:t>sẽ</a:t>
            </a:r>
            <a:r>
              <a:rPr lang="en-US" dirty="0"/>
              <a:t> </a:t>
            </a:r>
            <a:r>
              <a:rPr lang="en-US" dirty="0" err="1"/>
              <a:t>giới</a:t>
            </a:r>
            <a:r>
              <a:rPr lang="en-US" dirty="0"/>
              <a:t> </a:t>
            </a:r>
            <a:r>
              <a:rPr lang="en-US" dirty="0" err="1"/>
              <a:t>thiệu</a:t>
            </a:r>
            <a:r>
              <a:rPr lang="en-US" dirty="0"/>
              <a:t> thêm 1 số </a:t>
            </a:r>
            <a:r>
              <a:rPr lang="en-US" dirty="0" err="1"/>
              <a:t>kiến</a:t>
            </a:r>
            <a:r>
              <a:rPr lang="en-US" dirty="0"/>
              <a:t> thức khác về output</a:t>
            </a:r>
          </a:p>
        </p:txBody>
      </p:sp>
      <p:sp>
        <p:nvSpPr>
          <p:cNvPr id="4" name="Slide Number Placeholder 3"/>
          <p:cNvSpPr>
            <a:spLocks noGrp="1"/>
          </p:cNvSpPr>
          <p:nvPr>
            <p:ph type="sldNum" sz="quarter" idx="5"/>
          </p:nvPr>
        </p:nvSpPr>
        <p:spPr/>
        <p:txBody>
          <a:bodyPr/>
          <a:lstStyle/>
          <a:p>
            <a:fld id="{4EF03BCC-D074-4AF5-ADD3-A078C1921E17}" type="slidenum">
              <a:rPr lang="en-US" smtClean="0"/>
              <a:t>1</a:t>
            </a:fld>
            <a:endParaRPr lang="en-US"/>
          </a:p>
        </p:txBody>
      </p:sp>
    </p:spTree>
    <p:extLst>
      <p:ext uri="{BB962C8B-B14F-4D97-AF65-F5344CB8AC3E}">
        <p14:creationId xmlns:p14="http://schemas.microsoft.com/office/powerpoint/2010/main" val="860769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Trc hết ta cần phải phân biệt tín hiệu analog và digital, </a:t>
            </a:r>
          </a:p>
          <a:p>
            <a:r>
              <a:rPr lang="en-US" sz="1200" b="0" i="0" kern="1200" dirty="0" err="1">
                <a:solidFill>
                  <a:schemeClr val="tx1"/>
                </a:solidFill>
                <a:effectLst/>
                <a:latin typeface="+mn-lt"/>
                <a:ea typeface="+mn-ea"/>
                <a:cs typeface="+mn-cs"/>
              </a:rPr>
              <a:t>Ví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a:t>
            </a:r>
            <a:r>
              <a:rPr lang="en-US" sz="1200" b="0" i="0" kern="1200" dirty="0">
                <a:solidFill>
                  <a:schemeClr val="tx1"/>
                </a:solidFill>
                <a:effectLst/>
                <a:latin typeface="+mn-lt"/>
                <a:ea typeface="+mn-ea"/>
                <a:cs typeface="+mn-cs"/>
              </a:rPr>
              <a:t>, trong tín hiệu âm </a:t>
            </a:r>
            <a:r>
              <a:rPr lang="en-US" sz="1200" b="0" i="0" kern="1200" dirty="0" err="1">
                <a:solidFill>
                  <a:schemeClr val="tx1"/>
                </a:solidFill>
                <a:effectLst/>
                <a:latin typeface="+mn-lt"/>
                <a:ea typeface="+mn-ea"/>
                <a:cs typeface="+mn-cs"/>
              </a:rPr>
              <a:t>thanh</a:t>
            </a:r>
            <a:r>
              <a:rPr lang="en-US" sz="1200" b="0" i="0" kern="1200" dirty="0">
                <a:solidFill>
                  <a:schemeClr val="tx1"/>
                </a:solidFill>
                <a:effectLst/>
                <a:latin typeface="+mn-lt"/>
                <a:ea typeface="+mn-ea"/>
                <a:cs typeface="+mn-cs"/>
              </a:rPr>
              <a:t> analog, điện </a:t>
            </a:r>
            <a:r>
              <a:rPr lang="en-US" sz="1200" b="0" i="0" kern="1200" dirty="0" err="1">
                <a:solidFill>
                  <a:schemeClr val="tx1"/>
                </a:solidFill>
                <a:effectLst/>
                <a:latin typeface="+mn-lt"/>
                <a:ea typeface="+mn-ea"/>
                <a:cs typeface="+mn-cs"/>
              </a:rPr>
              <a:t>áp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thời</a:t>
            </a:r>
            <a:r>
              <a:rPr lang="en-US" sz="1200" b="0" i="0" kern="1200" dirty="0">
                <a:solidFill>
                  <a:schemeClr val="tx1"/>
                </a:solidFill>
                <a:effectLst/>
                <a:latin typeface="+mn-lt"/>
                <a:ea typeface="+mn-ea"/>
                <a:cs typeface="+mn-cs"/>
              </a:rPr>
              <a:t> của tín hiệu thay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tục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theo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áp</a:t>
            </a:r>
            <a:r>
              <a:rPr lang="en-US" sz="1200" b="0" i="0" kern="1200" dirty="0">
                <a:solidFill>
                  <a:schemeClr val="tx1"/>
                </a:solidFill>
                <a:effectLst/>
                <a:latin typeface="+mn-lt"/>
                <a:ea typeface="+mn-ea"/>
                <a:cs typeface="+mn-cs"/>
              </a:rPr>
              <a:t> suất của </a:t>
            </a:r>
            <a:r>
              <a:rPr lang="en-US" sz="1200" b="0" i="0" kern="1200" dirty="0" err="1">
                <a:solidFill>
                  <a:schemeClr val="tx1"/>
                </a:solidFill>
                <a:effectLst/>
                <a:latin typeface="+mn-lt"/>
                <a:ea typeface="+mn-ea"/>
                <a:cs typeface="+mn-cs"/>
              </a:rPr>
              <a:t>sóng</a:t>
            </a:r>
            <a:r>
              <a:rPr lang="en-US" sz="1200" b="0" i="0" kern="1200" dirty="0">
                <a:solidFill>
                  <a:schemeClr val="tx1"/>
                </a:solidFill>
                <a:effectLst/>
                <a:latin typeface="+mn-lt"/>
                <a:ea typeface="+mn-ea"/>
                <a:cs typeface="+mn-cs"/>
              </a:rPr>
              <a:t> âm</a:t>
            </a:r>
            <a:endParaRPr lang="en-US" dirty="0"/>
          </a:p>
        </p:txBody>
      </p:sp>
      <p:sp>
        <p:nvSpPr>
          <p:cNvPr id="4" name="Slide Number Placeholder 3"/>
          <p:cNvSpPr>
            <a:spLocks noGrp="1"/>
          </p:cNvSpPr>
          <p:nvPr>
            <p:ph type="sldNum" sz="quarter" idx="5"/>
          </p:nvPr>
        </p:nvSpPr>
        <p:spPr/>
        <p:txBody>
          <a:bodyPr/>
          <a:lstStyle/>
          <a:p>
            <a:fld id="{4EF03BCC-D074-4AF5-ADD3-A078C1921E17}" type="slidenum">
              <a:rPr lang="en-US" smtClean="0"/>
              <a:t>3</a:t>
            </a:fld>
            <a:endParaRPr lang="en-US"/>
          </a:p>
        </p:txBody>
      </p:sp>
    </p:spTree>
    <p:extLst>
      <p:ext uri="{BB962C8B-B14F-4D97-AF65-F5344CB8AC3E}">
        <p14:creationId xmlns:p14="http://schemas.microsoft.com/office/powerpoint/2010/main" val="93518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dirty="0"/>
              <a:t> tác động vào </a:t>
            </a:r>
            <a:r>
              <a:rPr lang="en-US" dirty="0" err="1"/>
              <a:t>ngõ</a:t>
            </a:r>
            <a:r>
              <a:rPr lang="en-US" dirty="0"/>
              <a:t> vào ra tương tự, ta cần phải tác động vào </a:t>
            </a:r>
            <a:r>
              <a:rPr lang="en-US" dirty="0" err="1"/>
              <a:t>thanh</a:t>
            </a:r>
            <a:r>
              <a:rPr lang="en-US" dirty="0"/>
              <a:t> </a:t>
            </a:r>
            <a:r>
              <a:rPr lang="en-US" dirty="0" err="1"/>
              <a:t>ghi</a:t>
            </a:r>
            <a:r>
              <a:rPr lang="en-US" dirty="0"/>
              <a:t> ANSEL và ANSELH</a:t>
            </a:r>
          </a:p>
          <a:p>
            <a:r>
              <a:rPr lang="en-US" dirty="0" err="1"/>
              <a:t>Ví</a:t>
            </a:r>
            <a:r>
              <a:rPr lang="en-US" dirty="0"/>
              <a:t> </a:t>
            </a:r>
            <a:r>
              <a:rPr lang="en-US" dirty="0" err="1"/>
              <a:t>dụ</a:t>
            </a:r>
            <a:r>
              <a:rPr lang="en-US" dirty="0"/>
              <a:t> mình muốn chân RA0 là </a:t>
            </a:r>
            <a:r>
              <a:rPr lang="en-US" dirty="0" err="1"/>
              <a:t>ngõ</a:t>
            </a:r>
            <a:r>
              <a:rPr lang="en-US" dirty="0"/>
              <a:t> vào của </a:t>
            </a:r>
            <a:r>
              <a:rPr lang="en-US" dirty="0" err="1"/>
              <a:t>kênh</a:t>
            </a:r>
            <a:r>
              <a:rPr lang="en-US" dirty="0"/>
              <a:t> ADC thì </a:t>
            </a:r>
            <a:r>
              <a:rPr lang="en-US" dirty="0" err="1"/>
              <a:t>sẽ</a:t>
            </a:r>
            <a:r>
              <a:rPr lang="en-US" dirty="0"/>
              <a:t> phải đưa bit AN0 lên </a:t>
            </a:r>
            <a:r>
              <a:rPr lang="en-US" dirty="0" err="1"/>
              <a:t>mức</a:t>
            </a:r>
            <a:r>
              <a:rPr lang="en-US" dirty="0"/>
              <a:t> 1</a:t>
            </a:r>
          </a:p>
        </p:txBody>
      </p:sp>
      <p:sp>
        <p:nvSpPr>
          <p:cNvPr id="4" name="Slide Number Placeholder 3"/>
          <p:cNvSpPr>
            <a:spLocks noGrp="1"/>
          </p:cNvSpPr>
          <p:nvPr>
            <p:ph type="sldNum" sz="quarter" idx="5"/>
          </p:nvPr>
        </p:nvSpPr>
        <p:spPr/>
        <p:txBody>
          <a:bodyPr/>
          <a:lstStyle/>
          <a:p>
            <a:fld id="{4EF03BCC-D074-4AF5-ADD3-A078C1921E17}" type="slidenum">
              <a:rPr lang="en-US" smtClean="0"/>
              <a:t>4</a:t>
            </a:fld>
            <a:endParaRPr lang="en-US"/>
          </a:p>
        </p:txBody>
      </p:sp>
    </p:spTree>
    <p:extLst>
      <p:ext uri="{BB962C8B-B14F-4D97-AF65-F5344CB8AC3E}">
        <p14:creationId xmlns:p14="http://schemas.microsoft.com/office/powerpoint/2010/main" val="423176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Mình có 1 câu hỏi như </a:t>
            </a:r>
            <a:r>
              <a:rPr lang="en-US" dirty="0" err="1"/>
              <a:t>sau</a:t>
            </a:r>
            <a:r>
              <a:rPr lang="en-US" dirty="0"/>
              <a:t>: </a:t>
            </a:r>
            <a:r>
              <a:rPr lang="en-US" dirty="0" err="1"/>
              <a:t>Vđk</a:t>
            </a:r>
            <a:r>
              <a:rPr lang="en-US" dirty="0"/>
              <a:t> chỉ có 35 chân I/O, vậy thì có thể </a:t>
            </a:r>
            <a:r>
              <a:rPr lang="en-US" dirty="0" err="1"/>
              <a:t>đk</a:t>
            </a:r>
            <a:r>
              <a:rPr lang="en-US" dirty="0"/>
              <a:t> nhiều hơn 35 led ko?</a:t>
            </a:r>
          </a:p>
          <a:p>
            <a:r>
              <a:rPr lang="en-US" dirty="0"/>
              <a:t>Câu </a:t>
            </a:r>
            <a:r>
              <a:rPr lang="en-US" dirty="0" err="1"/>
              <a:t>trả</a:t>
            </a:r>
            <a:r>
              <a:rPr lang="en-US" dirty="0"/>
              <a:t> lời là </a:t>
            </a:r>
            <a:r>
              <a:rPr lang="en-US" dirty="0" err="1"/>
              <a:t>hoàn</a:t>
            </a:r>
            <a:r>
              <a:rPr lang="en-US" dirty="0"/>
              <a:t> toàn có thể nhé, đây </a:t>
            </a:r>
            <a:r>
              <a:rPr lang="en-US" dirty="0" err="1"/>
              <a:t>chính</a:t>
            </a:r>
            <a:r>
              <a:rPr lang="en-US" dirty="0"/>
              <a:t> là </a:t>
            </a:r>
            <a:r>
              <a:rPr lang="en-US" dirty="0" err="1"/>
              <a:t>ứng</a:t>
            </a:r>
            <a:r>
              <a:rPr lang="en-US" dirty="0"/>
              <a:t> </a:t>
            </a:r>
            <a:r>
              <a:rPr lang="en-US" dirty="0" err="1"/>
              <a:t>dụng</a:t>
            </a:r>
            <a:r>
              <a:rPr lang="en-US" dirty="0"/>
              <a:t> của 1 con IC chuyên </a:t>
            </a:r>
            <a:r>
              <a:rPr lang="en-US" dirty="0" err="1"/>
              <a:t>dụng</a:t>
            </a:r>
            <a:r>
              <a:rPr lang="en-US" dirty="0"/>
              <a:t> mà mình muốn </a:t>
            </a:r>
            <a:r>
              <a:rPr lang="en-US" dirty="0" err="1"/>
              <a:t>giới</a:t>
            </a:r>
            <a:r>
              <a:rPr lang="en-US" dirty="0"/>
              <a:t> </a:t>
            </a:r>
            <a:r>
              <a:rPr lang="en-US" dirty="0" err="1"/>
              <a:t>thiệu</a:t>
            </a:r>
            <a:r>
              <a:rPr lang="en-US" dirty="0"/>
              <a:t> đến </a:t>
            </a:r>
            <a:r>
              <a:rPr lang="en-US" dirty="0" err="1"/>
              <a:t>cho</a:t>
            </a:r>
            <a:r>
              <a:rPr lang="en-US" dirty="0"/>
              <a:t> các bạn.</a:t>
            </a:r>
          </a:p>
        </p:txBody>
      </p:sp>
      <p:sp>
        <p:nvSpPr>
          <p:cNvPr id="4" name="Slide Number Placeholder 3"/>
          <p:cNvSpPr>
            <a:spLocks noGrp="1"/>
          </p:cNvSpPr>
          <p:nvPr>
            <p:ph type="sldNum" sz="quarter" idx="5"/>
          </p:nvPr>
        </p:nvSpPr>
        <p:spPr/>
        <p:txBody>
          <a:bodyPr/>
          <a:lstStyle/>
          <a:p>
            <a:fld id="{4EF03BCC-D074-4AF5-ADD3-A078C1921E17}" type="slidenum">
              <a:rPr lang="en-US" smtClean="0"/>
              <a:t>5</a:t>
            </a:fld>
            <a:endParaRPr lang="en-US"/>
          </a:p>
        </p:txBody>
      </p:sp>
    </p:spTree>
    <p:extLst>
      <p:ext uri="{BB962C8B-B14F-4D97-AF65-F5344CB8AC3E}">
        <p14:creationId xmlns:p14="http://schemas.microsoft.com/office/powerpoint/2010/main" val="252760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đây, mình có </a:t>
            </a:r>
            <a:r>
              <a:rPr lang="en-US" dirty="0" err="1"/>
              <a:t>sơ</a:t>
            </a:r>
            <a:r>
              <a:rPr lang="en-US" dirty="0"/>
              <a:t> </a:t>
            </a:r>
            <a:r>
              <a:rPr lang="en-US" dirty="0" err="1"/>
              <a:t>đồ</a:t>
            </a:r>
            <a:r>
              <a:rPr lang="en-US" dirty="0"/>
              <a:t> chân của IC 74HC595</a:t>
            </a:r>
          </a:p>
          <a:p>
            <a:r>
              <a:rPr lang="en-US" dirty="0"/>
              <a:t>Phân tích xong: mình </a:t>
            </a:r>
            <a:r>
              <a:rPr lang="en-US" dirty="0" err="1"/>
              <a:t>sẽ</a:t>
            </a:r>
            <a:r>
              <a:rPr lang="en-US" dirty="0"/>
              <a:t> đi vào nguyên lý </a:t>
            </a:r>
            <a:r>
              <a:rPr lang="en-US" dirty="0" err="1"/>
              <a:t>hoạt</a:t>
            </a:r>
            <a:r>
              <a:rPr lang="en-US" dirty="0"/>
              <a:t> động của nó</a:t>
            </a:r>
          </a:p>
        </p:txBody>
      </p:sp>
      <p:sp>
        <p:nvSpPr>
          <p:cNvPr id="4" name="Slide Number Placeholder 3"/>
          <p:cNvSpPr>
            <a:spLocks noGrp="1"/>
          </p:cNvSpPr>
          <p:nvPr>
            <p:ph type="sldNum" sz="quarter" idx="5"/>
          </p:nvPr>
        </p:nvSpPr>
        <p:spPr/>
        <p:txBody>
          <a:bodyPr/>
          <a:lstStyle/>
          <a:p>
            <a:fld id="{4EF03BCC-D074-4AF5-ADD3-A078C1921E17}" type="slidenum">
              <a:rPr lang="en-US" smtClean="0"/>
              <a:t>6</a:t>
            </a:fld>
            <a:endParaRPr lang="en-US"/>
          </a:p>
        </p:txBody>
      </p:sp>
    </p:spTree>
    <p:extLst>
      <p:ext uri="{BB962C8B-B14F-4D97-AF65-F5344CB8AC3E}">
        <p14:creationId xmlns:p14="http://schemas.microsoft.com/office/powerpoint/2010/main" val="215940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F03BCC-D074-4AF5-ADD3-A078C1921E17}" type="slidenum">
              <a:rPr lang="en-US" smtClean="0"/>
              <a:t>7</a:t>
            </a:fld>
            <a:endParaRPr lang="en-US"/>
          </a:p>
        </p:txBody>
      </p:sp>
    </p:spTree>
    <p:extLst>
      <p:ext uri="{BB962C8B-B14F-4D97-AF65-F5344CB8AC3E}">
        <p14:creationId xmlns:p14="http://schemas.microsoft.com/office/powerpoint/2010/main" val="1114054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LED 7 thanh hay còn được gọi là LED 7 đoạn, bao gồm 7 đoạn đèn LED được xếp lại với nhau thành hình chữ nhật. Khi các đoạn lập trình để chiếu sáng thì sẽ hiển thị chữ số của hệ thập phân hoặc thập lục phân. Đôi khi LED số 8 được hiển thị dấu thập phân khi có nhiều LED 7 thanh được nối với nhau để có thể hiển thị được các số lớn hơn 2 chữ số. </a:t>
            </a:r>
            <a:endParaRPr lang="en-US" dirty="0"/>
          </a:p>
        </p:txBody>
      </p:sp>
      <p:sp>
        <p:nvSpPr>
          <p:cNvPr id="4" name="Slide Number Placeholder 3"/>
          <p:cNvSpPr>
            <a:spLocks noGrp="1"/>
          </p:cNvSpPr>
          <p:nvPr>
            <p:ph type="sldNum" sz="quarter" idx="5"/>
          </p:nvPr>
        </p:nvSpPr>
        <p:spPr/>
        <p:txBody>
          <a:bodyPr/>
          <a:lstStyle/>
          <a:p>
            <a:fld id="{4EF03BCC-D074-4AF5-ADD3-A078C1921E17}" type="slidenum">
              <a:rPr lang="en-US" smtClean="0"/>
              <a:t>9</a:t>
            </a:fld>
            <a:endParaRPr lang="en-US"/>
          </a:p>
        </p:txBody>
      </p:sp>
    </p:spTree>
    <p:extLst>
      <p:ext uri="{BB962C8B-B14F-4D97-AF65-F5344CB8AC3E}">
        <p14:creationId xmlns:p14="http://schemas.microsoft.com/office/powerpoint/2010/main" val="291476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Tùy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thuộc</a:t>
            </a:r>
            <a:r>
              <a:rPr lang="en-US" sz="1200" b="0" i="0" kern="1200" dirty="0">
                <a:solidFill>
                  <a:schemeClr val="tx1"/>
                </a:solidFill>
                <a:effectLst/>
                <a:latin typeface="+mn-lt"/>
                <a:ea typeface="+mn-ea"/>
                <a:cs typeface="+mn-cs"/>
              </a:rPr>
              <a:t> vào cách </a:t>
            </a:r>
            <a:r>
              <a:rPr lang="en-US" sz="1200" b="0" i="0" kern="1200" dirty="0" err="1">
                <a:solidFill>
                  <a:schemeClr val="tx1"/>
                </a:solidFill>
                <a:effectLst/>
                <a:latin typeface="+mn-lt"/>
                <a:ea typeface="+mn-ea"/>
                <a:cs typeface="+mn-cs"/>
              </a:rPr>
              <a:t>nối</a:t>
            </a:r>
            <a:r>
              <a:rPr lang="en-US" sz="1200" b="0" i="0" kern="1200" dirty="0">
                <a:solidFill>
                  <a:schemeClr val="tx1"/>
                </a:solidFill>
                <a:effectLst/>
                <a:latin typeface="+mn-lt"/>
                <a:ea typeface="+mn-ea"/>
                <a:cs typeface="+mn-cs"/>
              </a:rPr>
              <a:t> chân </a:t>
            </a:r>
            <a:r>
              <a:rPr lang="en-US" sz="1200" b="0" i="0" kern="1200" dirty="0" err="1">
                <a:solidFill>
                  <a:schemeClr val="tx1"/>
                </a:solidFill>
                <a:effectLst/>
                <a:latin typeface="+mn-lt"/>
                <a:ea typeface="+mn-ea"/>
                <a:cs typeface="+mn-cs"/>
              </a:rPr>
              <a:t>bên</a:t>
            </a:r>
            <a:r>
              <a:rPr lang="en-US" sz="1200" b="0" i="0" kern="1200" dirty="0">
                <a:solidFill>
                  <a:schemeClr val="tx1"/>
                </a:solidFill>
                <a:effectLst/>
                <a:latin typeface="+mn-lt"/>
                <a:ea typeface="+mn-ea"/>
                <a:cs typeface="+mn-cs"/>
              </a:rPr>
              <a:t> trong các led thì ta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có các </a:t>
            </a:r>
            <a:r>
              <a:rPr lang="en-US" sz="1200" b="0" i="0" kern="1200" dirty="0" err="1">
                <a:solidFill>
                  <a:schemeClr val="tx1"/>
                </a:solidFill>
                <a:effectLst/>
                <a:latin typeface="+mn-lt"/>
                <a:ea typeface="+mn-ea"/>
                <a:cs typeface="+mn-cs"/>
              </a:rPr>
              <a:t>loại</a:t>
            </a:r>
            <a:r>
              <a:rPr lang="en-US" sz="1200" b="0" i="0" kern="1200" dirty="0">
                <a:solidFill>
                  <a:schemeClr val="tx1"/>
                </a:solidFill>
                <a:effectLst/>
                <a:latin typeface="+mn-lt"/>
                <a:ea typeface="+mn-ea"/>
                <a:cs typeface="+mn-cs"/>
              </a:rPr>
              <a:t> khác nhau:</a:t>
            </a:r>
          </a:p>
          <a:p>
            <a:r>
              <a:rPr lang="vi-VN" sz="1200" b="0" i="0" kern="1200" dirty="0">
                <a:solidFill>
                  <a:schemeClr val="tx1"/>
                </a:solidFill>
                <a:effectLst/>
                <a:latin typeface="+mn-lt"/>
                <a:ea typeface="+mn-ea"/>
                <a:cs typeface="+mn-cs"/>
              </a:rPr>
              <a:t>Loại CC (common cathode): Tất cả các chân cathode được nối với nhau và nối đất, hay logic là 0. Mỗi phân đoạn được chiếu sáng bằng cách sử dụng điện trở đặt tín hiệu logic 1 (hay mức cao) để phân cực thuận từng cực anode (từ a đến g)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Loại CA (common anode): Tất cả các chân anode được nối với nhau với logic là 1. Mỗi phân đoạn được chiếu sáng bằng cách sử dụng điện trở tín hiệu logic 0 (hay low) vào các cực cathode (từ a đến g) </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hiển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giá</a:t>
            </a:r>
            <a:r>
              <a:rPr lang="en-US" sz="1200" b="0" i="0" kern="1200" dirty="0">
                <a:solidFill>
                  <a:schemeClr val="tx1"/>
                </a:solidFill>
                <a:effectLst/>
                <a:latin typeface="+mn-lt"/>
                <a:ea typeface="+mn-ea"/>
                <a:cs typeface="+mn-cs"/>
              </a:rPr>
              <a:t> số tương </a:t>
            </a:r>
            <a:r>
              <a:rPr lang="en-US" sz="1200" b="0" i="0" kern="1200" dirty="0" err="1">
                <a:solidFill>
                  <a:schemeClr val="tx1"/>
                </a:solidFill>
                <a:effectLst/>
                <a:latin typeface="+mn-lt"/>
                <a:ea typeface="+mn-ea"/>
                <a:cs typeface="+mn-cs"/>
              </a:rPr>
              <a:t>ứng</a:t>
            </a:r>
            <a:r>
              <a:rPr lang="en-US" sz="1200" b="0" i="0" kern="1200" dirty="0">
                <a:solidFill>
                  <a:schemeClr val="tx1"/>
                </a:solidFill>
                <a:effectLst/>
                <a:latin typeface="+mn-lt"/>
                <a:ea typeface="+mn-ea"/>
                <a:cs typeface="+mn-cs"/>
              </a:rPr>
              <a:t> với </a:t>
            </a:r>
            <a:r>
              <a:rPr lang="en-US" sz="1200" b="0" i="0" kern="1200" dirty="0" err="1">
                <a:solidFill>
                  <a:schemeClr val="tx1"/>
                </a:solidFill>
                <a:effectLst/>
                <a:latin typeface="+mn-lt"/>
                <a:ea typeface="+mn-ea"/>
                <a:cs typeface="+mn-cs"/>
              </a:rPr>
              <a:t>truyền</a:t>
            </a: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mã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nhị</a:t>
            </a:r>
            <a:r>
              <a:rPr lang="en-US" sz="1200" b="0" i="0" kern="1200" dirty="0">
                <a:solidFill>
                  <a:schemeClr val="tx1"/>
                </a:solidFill>
                <a:effectLst/>
                <a:latin typeface="+mn-lt"/>
                <a:ea typeface="+mn-ea"/>
                <a:cs typeface="+mn-cs"/>
              </a:rPr>
              <a:t> phân vào các chân data của led 7 </a:t>
            </a:r>
            <a:r>
              <a:rPr lang="en-US" sz="1200" b="0" i="0" kern="1200" dirty="0" err="1">
                <a:solidFill>
                  <a:schemeClr val="tx1"/>
                </a:solidFill>
                <a:effectLst/>
                <a:latin typeface="+mn-lt"/>
                <a:ea typeface="+mn-ea"/>
                <a:cs typeface="+mn-cs"/>
              </a:rPr>
              <a:t>thanh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làm các </a:t>
            </a:r>
            <a:r>
              <a:rPr lang="en-US" sz="1200" b="0" i="0" kern="1200" dirty="0" err="1">
                <a:solidFill>
                  <a:schemeClr val="tx1"/>
                </a:solidFill>
                <a:effectLst/>
                <a:latin typeface="+mn-lt"/>
                <a:ea typeface="+mn-ea"/>
                <a:cs typeface="+mn-cs"/>
              </a:rPr>
              <a:t>thanh</a:t>
            </a:r>
            <a:r>
              <a:rPr lang="en-US" sz="1200" b="0" i="0" kern="1200" dirty="0">
                <a:solidFill>
                  <a:schemeClr val="tx1"/>
                </a:solidFill>
                <a:effectLst/>
                <a:latin typeface="+mn-lt"/>
                <a:ea typeface="+mn-ea"/>
                <a:cs typeface="+mn-cs"/>
              </a:rPr>
              <a:t> led sáng/ </a:t>
            </a:r>
            <a:r>
              <a:rPr lang="en-US" sz="1200" b="0" i="0" kern="1200" dirty="0" err="1">
                <a:solidFill>
                  <a:schemeClr val="tx1"/>
                </a:solidFill>
                <a:effectLst/>
                <a:latin typeface="+mn-lt"/>
                <a:ea typeface="+mn-ea"/>
                <a:cs typeface="+mn-cs"/>
              </a:rPr>
              <a:t>tắt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phù</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hợp</a:t>
            </a:r>
            <a:endParaRPr lang="en-US" dirty="0"/>
          </a:p>
        </p:txBody>
      </p:sp>
      <p:sp>
        <p:nvSpPr>
          <p:cNvPr id="4" name="Slide Number Placeholder 3"/>
          <p:cNvSpPr>
            <a:spLocks noGrp="1"/>
          </p:cNvSpPr>
          <p:nvPr>
            <p:ph type="sldNum" sz="quarter" idx="5"/>
          </p:nvPr>
        </p:nvSpPr>
        <p:spPr/>
        <p:txBody>
          <a:bodyPr/>
          <a:lstStyle/>
          <a:p>
            <a:fld id="{4EF03BCC-D074-4AF5-ADD3-A078C1921E17}" type="slidenum">
              <a:rPr lang="en-US" smtClean="0"/>
              <a:t>10</a:t>
            </a:fld>
            <a:endParaRPr lang="en-US"/>
          </a:p>
        </p:txBody>
      </p:sp>
    </p:spTree>
    <p:extLst>
      <p:ext uri="{BB962C8B-B14F-4D97-AF65-F5344CB8AC3E}">
        <p14:creationId xmlns:p14="http://schemas.microsoft.com/office/powerpoint/2010/main" val="305412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Với </a:t>
            </a:r>
            <a:r>
              <a:rPr lang="en-US" dirty="0" err="1"/>
              <a:t>loại</a:t>
            </a:r>
            <a:r>
              <a:rPr lang="en-US" dirty="0"/>
              <a:t> anode </a:t>
            </a:r>
            <a:r>
              <a:rPr lang="en-US" dirty="0" err="1"/>
              <a:t>chung</a:t>
            </a:r>
            <a:r>
              <a:rPr lang="en-US" dirty="0"/>
              <a:t>, thì </a:t>
            </a:r>
            <a:r>
              <a:rPr lang="en-US" dirty="0" err="1"/>
              <a:t>giá</a:t>
            </a:r>
            <a:r>
              <a:rPr lang="en-US" dirty="0"/>
              <a:t> </a:t>
            </a:r>
            <a:r>
              <a:rPr lang="en-US" dirty="0" err="1"/>
              <a:t>trị</a:t>
            </a:r>
            <a:r>
              <a:rPr lang="en-US" dirty="0"/>
              <a:t> 0 đồng </a:t>
            </a:r>
            <a:r>
              <a:rPr lang="en-US" dirty="0" err="1"/>
              <a:t>nghĩa</a:t>
            </a:r>
            <a:r>
              <a:rPr lang="en-US" dirty="0"/>
              <a:t> với </a:t>
            </a:r>
            <a:r>
              <a:rPr lang="en-US" dirty="0" err="1"/>
              <a:t>đèn</a:t>
            </a:r>
            <a:r>
              <a:rPr lang="en-US" dirty="0"/>
              <a:t> tương </a:t>
            </a:r>
            <a:r>
              <a:rPr lang="en-US" dirty="0" err="1"/>
              <a:t>ứng</a:t>
            </a:r>
            <a:r>
              <a:rPr lang="en-US" dirty="0"/>
              <a:t> sáng. </a:t>
            </a:r>
            <a:r>
              <a:rPr lang="en-US" dirty="0" err="1"/>
              <a:t>Vì</a:t>
            </a:r>
            <a:r>
              <a:rPr lang="en-US" dirty="0"/>
              <a:t> vậy mình </a:t>
            </a:r>
            <a:r>
              <a:rPr lang="en-US" dirty="0" err="1"/>
              <a:t>sẽ</a:t>
            </a:r>
            <a:r>
              <a:rPr lang="en-US" dirty="0"/>
              <a:t> có ở đây bảng </a:t>
            </a:r>
            <a:r>
              <a:rPr lang="en-US" dirty="0" err="1"/>
              <a:t>mã</a:t>
            </a:r>
            <a:r>
              <a:rPr lang="en-US" dirty="0"/>
              <a:t> </a:t>
            </a:r>
            <a:r>
              <a:rPr lang="en-US" dirty="0" err="1"/>
              <a:t>cho</a:t>
            </a:r>
            <a:r>
              <a:rPr lang="en-US" dirty="0"/>
              <a:t> led 7 </a:t>
            </a:r>
            <a:r>
              <a:rPr lang="en-US" dirty="0" err="1"/>
              <a:t>thanh</a:t>
            </a:r>
            <a:r>
              <a:rPr lang="en-US" dirty="0"/>
              <a:t> anode </a:t>
            </a:r>
            <a:r>
              <a:rPr lang="en-US" dirty="0" err="1"/>
              <a:t>chung</a:t>
            </a:r>
            <a:r>
              <a:rPr lang="en-US" dirty="0"/>
              <a:t> như thế này, các bạn có thể pause video </a:t>
            </a:r>
            <a:r>
              <a:rPr lang="en-US" dirty="0" err="1"/>
              <a:t>để</a:t>
            </a:r>
            <a:r>
              <a:rPr lang="en-US" dirty="0"/>
              <a:t> </a:t>
            </a:r>
            <a:r>
              <a:rPr lang="en-US" dirty="0" err="1"/>
              <a:t>đọc</a:t>
            </a:r>
            <a:r>
              <a:rPr lang="en-US" dirty="0"/>
              <a:t> qua</a:t>
            </a:r>
          </a:p>
        </p:txBody>
      </p:sp>
      <p:sp>
        <p:nvSpPr>
          <p:cNvPr id="4" name="Slide Number Placeholder 3"/>
          <p:cNvSpPr>
            <a:spLocks noGrp="1"/>
          </p:cNvSpPr>
          <p:nvPr>
            <p:ph type="sldNum" sz="quarter" idx="5"/>
          </p:nvPr>
        </p:nvSpPr>
        <p:spPr/>
        <p:txBody>
          <a:bodyPr/>
          <a:lstStyle/>
          <a:p>
            <a:fld id="{4EF03BCC-D074-4AF5-ADD3-A078C1921E17}" type="slidenum">
              <a:rPr lang="en-US" smtClean="0"/>
              <a:t>11</a:t>
            </a:fld>
            <a:endParaRPr lang="en-US"/>
          </a:p>
        </p:txBody>
      </p:sp>
    </p:spTree>
    <p:extLst>
      <p:ext uri="{BB962C8B-B14F-4D97-AF65-F5344CB8AC3E}">
        <p14:creationId xmlns:p14="http://schemas.microsoft.com/office/powerpoint/2010/main" val="4133340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7E09-7094-47F0-9FAE-8E9E7226D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251619-026A-4DDD-90D2-5A4D89765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9AC66D-4E08-489A-ADFC-4A0605E147AD}"/>
              </a:ext>
            </a:extLst>
          </p:cNvPr>
          <p:cNvSpPr>
            <a:spLocks noGrp="1"/>
          </p:cNvSpPr>
          <p:nvPr>
            <p:ph type="dt" sz="half" idx="10"/>
          </p:nvPr>
        </p:nvSpPr>
        <p:spPr/>
        <p:txBody>
          <a:bodyPr/>
          <a:lstStyle/>
          <a:p>
            <a:fld id="{9A395FE7-A14C-4A85-B05F-D7E03084C77F}" type="datetimeFigureOut">
              <a:rPr lang="en-US" smtClean="0"/>
              <a:t>3/27/2021</a:t>
            </a:fld>
            <a:endParaRPr lang="en-US"/>
          </a:p>
        </p:txBody>
      </p:sp>
      <p:sp>
        <p:nvSpPr>
          <p:cNvPr id="5" name="Footer Placeholder 4">
            <a:extLst>
              <a:ext uri="{FF2B5EF4-FFF2-40B4-BE49-F238E27FC236}">
                <a16:creationId xmlns:a16="http://schemas.microsoft.com/office/drawing/2014/main" id="{C2C069B5-8BAD-407C-9028-634F22D6B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67345-7924-48F4-8094-474EB2916B56}"/>
              </a:ext>
            </a:extLst>
          </p:cNvPr>
          <p:cNvSpPr>
            <a:spLocks noGrp="1"/>
          </p:cNvSpPr>
          <p:nvPr>
            <p:ph type="sldNum" sz="quarter" idx="12"/>
          </p:nvPr>
        </p:nvSpPr>
        <p:spPr/>
        <p:txBody>
          <a:bodyPr/>
          <a:lstStyle/>
          <a:p>
            <a:fld id="{48C3DF1A-EB0B-4C2D-BC73-A18698FCC7B9}" type="slidenum">
              <a:rPr lang="en-US" smtClean="0"/>
              <a:t>‹#›</a:t>
            </a:fld>
            <a:endParaRPr lang="en-US"/>
          </a:p>
        </p:txBody>
      </p:sp>
    </p:spTree>
    <p:extLst>
      <p:ext uri="{BB962C8B-B14F-4D97-AF65-F5344CB8AC3E}">
        <p14:creationId xmlns:p14="http://schemas.microsoft.com/office/powerpoint/2010/main" val="117795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ECF5-265F-4693-8C05-59068A27DD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F3223B-84BE-4AB5-A2E0-E1E979D7D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FAE82-F660-42A8-80B6-A81D87A5A4AA}"/>
              </a:ext>
            </a:extLst>
          </p:cNvPr>
          <p:cNvSpPr>
            <a:spLocks noGrp="1"/>
          </p:cNvSpPr>
          <p:nvPr>
            <p:ph type="dt" sz="half" idx="10"/>
          </p:nvPr>
        </p:nvSpPr>
        <p:spPr/>
        <p:txBody>
          <a:bodyPr/>
          <a:lstStyle/>
          <a:p>
            <a:fld id="{9A395FE7-A14C-4A85-B05F-D7E03084C77F}" type="datetimeFigureOut">
              <a:rPr lang="en-US" smtClean="0"/>
              <a:t>3/27/2021</a:t>
            </a:fld>
            <a:endParaRPr lang="en-US"/>
          </a:p>
        </p:txBody>
      </p:sp>
      <p:sp>
        <p:nvSpPr>
          <p:cNvPr id="5" name="Footer Placeholder 4">
            <a:extLst>
              <a:ext uri="{FF2B5EF4-FFF2-40B4-BE49-F238E27FC236}">
                <a16:creationId xmlns:a16="http://schemas.microsoft.com/office/drawing/2014/main" id="{155922CF-28D8-4F58-A398-CB100169D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D545D-9241-4DA7-8C4B-B38EC8EC5CA1}"/>
              </a:ext>
            </a:extLst>
          </p:cNvPr>
          <p:cNvSpPr>
            <a:spLocks noGrp="1"/>
          </p:cNvSpPr>
          <p:nvPr>
            <p:ph type="sldNum" sz="quarter" idx="12"/>
          </p:nvPr>
        </p:nvSpPr>
        <p:spPr/>
        <p:txBody>
          <a:bodyPr/>
          <a:lstStyle/>
          <a:p>
            <a:fld id="{48C3DF1A-EB0B-4C2D-BC73-A18698FCC7B9}" type="slidenum">
              <a:rPr lang="en-US" smtClean="0"/>
              <a:t>‹#›</a:t>
            </a:fld>
            <a:endParaRPr lang="en-US"/>
          </a:p>
        </p:txBody>
      </p:sp>
    </p:spTree>
    <p:extLst>
      <p:ext uri="{BB962C8B-B14F-4D97-AF65-F5344CB8AC3E}">
        <p14:creationId xmlns:p14="http://schemas.microsoft.com/office/powerpoint/2010/main" val="84118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A8FC1-90F4-4916-90A8-C7FD29AF90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B7F936-13E3-40F9-A60B-619F66988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B50D1-33E5-4AF1-A72D-67FC1FEE5EE4}"/>
              </a:ext>
            </a:extLst>
          </p:cNvPr>
          <p:cNvSpPr>
            <a:spLocks noGrp="1"/>
          </p:cNvSpPr>
          <p:nvPr>
            <p:ph type="dt" sz="half" idx="10"/>
          </p:nvPr>
        </p:nvSpPr>
        <p:spPr/>
        <p:txBody>
          <a:bodyPr/>
          <a:lstStyle/>
          <a:p>
            <a:fld id="{9A395FE7-A14C-4A85-B05F-D7E03084C77F}" type="datetimeFigureOut">
              <a:rPr lang="en-US" smtClean="0"/>
              <a:t>3/27/2021</a:t>
            </a:fld>
            <a:endParaRPr lang="en-US"/>
          </a:p>
        </p:txBody>
      </p:sp>
      <p:sp>
        <p:nvSpPr>
          <p:cNvPr id="5" name="Footer Placeholder 4">
            <a:extLst>
              <a:ext uri="{FF2B5EF4-FFF2-40B4-BE49-F238E27FC236}">
                <a16:creationId xmlns:a16="http://schemas.microsoft.com/office/drawing/2014/main" id="{B8DD28B5-1AF6-467F-8150-49E76AFEA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36BA5-FAED-43DF-9588-F38E42C170A3}"/>
              </a:ext>
            </a:extLst>
          </p:cNvPr>
          <p:cNvSpPr>
            <a:spLocks noGrp="1"/>
          </p:cNvSpPr>
          <p:nvPr>
            <p:ph type="sldNum" sz="quarter" idx="12"/>
          </p:nvPr>
        </p:nvSpPr>
        <p:spPr/>
        <p:txBody>
          <a:bodyPr/>
          <a:lstStyle/>
          <a:p>
            <a:fld id="{48C3DF1A-EB0B-4C2D-BC73-A18698FCC7B9}" type="slidenum">
              <a:rPr lang="en-US" smtClean="0"/>
              <a:t>‹#›</a:t>
            </a:fld>
            <a:endParaRPr lang="en-US"/>
          </a:p>
        </p:txBody>
      </p:sp>
    </p:spTree>
    <p:extLst>
      <p:ext uri="{BB962C8B-B14F-4D97-AF65-F5344CB8AC3E}">
        <p14:creationId xmlns:p14="http://schemas.microsoft.com/office/powerpoint/2010/main" val="237016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8993-2E78-49FB-9F7B-FFB7628565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7F91F3-0D32-4B61-B389-D60C0ABB76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649ED-2CB4-4015-A26B-A0FB384DBD40}"/>
              </a:ext>
            </a:extLst>
          </p:cNvPr>
          <p:cNvSpPr>
            <a:spLocks noGrp="1"/>
          </p:cNvSpPr>
          <p:nvPr>
            <p:ph type="dt" sz="half" idx="10"/>
          </p:nvPr>
        </p:nvSpPr>
        <p:spPr/>
        <p:txBody>
          <a:bodyPr/>
          <a:lstStyle/>
          <a:p>
            <a:fld id="{9A395FE7-A14C-4A85-B05F-D7E03084C77F}" type="datetimeFigureOut">
              <a:rPr lang="en-US" smtClean="0"/>
              <a:t>3/27/2021</a:t>
            </a:fld>
            <a:endParaRPr lang="en-US"/>
          </a:p>
        </p:txBody>
      </p:sp>
      <p:sp>
        <p:nvSpPr>
          <p:cNvPr id="5" name="Footer Placeholder 4">
            <a:extLst>
              <a:ext uri="{FF2B5EF4-FFF2-40B4-BE49-F238E27FC236}">
                <a16:creationId xmlns:a16="http://schemas.microsoft.com/office/drawing/2014/main" id="{A3788610-F32C-441D-9A27-00394602D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D3FBD-B693-4E26-B9E8-8BD786ABF274}"/>
              </a:ext>
            </a:extLst>
          </p:cNvPr>
          <p:cNvSpPr>
            <a:spLocks noGrp="1"/>
          </p:cNvSpPr>
          <p:nvPr>
            <p:ph type="sldNum" sz="quarter" idx="12"/>
          </p:nvPr>
        </p:nvSpPr>
        <p:spPr/>
        <p:txBody>
          <a:bodyPr/>
          <a:lstStyle/>
          <a:p>
            <a:fld id="{48C3DF1A-EB0B-4C2D-BC73-A18698FCC7B9}" type="slidenum">
              <a:rPr lang="en-US" smtClean="0"/>
              <a:t>‹#›</a:t>
            </a:fld>
            <a:endParaRPr lang="en-US"/>
          </a:p>
        </p:txBody>
      </p:sp>
    </p:spTree>
    <p:extLst>
      <p:ext uri="{BB962C8B-B14F-4D97-AF65-F5344CB8AC3E}">
        <p14:creationId xmlns:p14="http://schemas.microsoft.com/office/powerpoint/2010/main" val="34700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3046-AA39-486C-8A2F-F6946E260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50A9D9-09FA-4391-9BC8-0A0D17C2E6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4E6C20-08B5-49BB-AB56-167ACA7CBE4D}"/>
              </a:ext>
            </a:extLst>
          </p:cNvPr>
          <p:cNvSpPr>
            <a:spLocks noGrp="1"/>
          </p:cNvSpPr>
          <p:nvPr>
            <p:ph type="dt" sz="half" idx="10"/>
          </p:nvPr>
        </p:nvSpPr>
        <p:spPr/>
        <p:txBody>
          <a:bodyPr/>
          <a:lstStyle/>
          <a:p>
            <a:fld id="{9A395FE7-A14C-4A85-B05F-D7E03084C77F}" type="datetimeFigureOut">
              <a:rPr lang="en-US" smtClean="0"/>
              <a:t>3/27/2021</a:t>
            </a:fld>
            <a:endParaRPr lang="en-US"/>
          </a:p>
        </p:txBody>
      </p:sp>
      <p:sp>
        <p:nvSpPr>
          <p:cNvPr id="5" name="Footer Placeholder 4">
            <a:extLst>
              <a:ext uri="{FF2B5EF4-FFF2-40B4-BE49-F238E27FC236}">
                <a16:creationId xmlns:a16="http://schemas.microsoft.com/office/drawing/2014/main" id="{6AD8CDA1-A781-45D1-AC0B-4FBDD88B8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85A8B-F769-4953-95B9-409908A17F0A}"/>
              </a:ext>
            </a:extLst>
          </p:cNvPr>
          <p:cNvSpPr>
            <a:spLocks noGrp="1"/>
          </p:cNvSpPr>
          <p:nvPr>
            <p:ph type="sldNum" sz="quarter" idx="12"/>
          </p:nvPr>
        </p:nvSpPr>
        <p:spPr/>
        <p:txBody>
          <a:bodyPr/>
          <a:lstStyle/>
          <a:p>
            <a:fld id="{48C3DF1A-EB0B-4C2D-BC73-A18698FCC7B9}" type="slidenum">
              <a:rPr lang="en-US" smtClean="0"/>
              <a:t>‹#›</a:t>
            </a:fld>
            <a:endParaRPr lang="en-US"/>
          </a:p>
        </p:txBody>
      </p:sp>
    </p:spTree>
    <p:extLst>
      <p:ext uri="{BB962C8B-B14F-4D97-AF65-F5344CB8AC3E}">
        <p14:creationId xmlns:p14="http://schemas.microsoft.com/office/powerpoint/2010/main" val="363606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15B8-D9D1-49E3-8A33-532BE0D03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6A6A9-405B-46EC-925B-448068869E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CBB91F-B2B1-4D62-B35C-8FEA79CD79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2C5AAB-BBB8-47C2-A92D-2ED46079D3D6}"/>
              </a:ext>
            </a:extLst>
          </p:cNvPr>
          <p:cNvSpPr>
            <a:spLocks noGrp="1"/>
          </p:cNvSpPr>
          <p:nvPr>
            <p:ph type="dt" sz="half" idx="10"/>
          </p:nvPr>
        </p:nvSpPr>
        <p:spPr/>
        <p:txBody>
          <a:bodyPr/>
          <a:lstStyle/>
          <a:p>
            <a:fld id="{9A395FE7-A14C-4A85-B05F-D7E03084C77F}" type="datetimeFigureOut">
              <a:rPr lang="en-US" smtClean="0"/>
              <a:t>3/27/2021</a:t>
            </a:fld>
            <a:endParaRPr lang="en-US"/>
          </a:p>
        </p:txBody>
      </p:sp>
      <p:sp>
        <p:nvSpPr>
          <p:cNvPr id="6" name="Footer Placeholder 5">
            <a:extLst>
              <a:ext uri="{FF2B5EF4-FFF2-40B4-BE49-F238E27FC236}">
                <a16:creationId xmlns:a16="http://schemas.microsoft.com/office/drawing/2014/main" id="{3E4060E7-E789-410B-80F7-A79B67B63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F9384-5AEE-458B-B710-BBA896BC67C6}"/>
              </a:ext>
            </a:extLst>
          </p:cNvPr>
          <p:cNvSpPr>
            <a:spLocks noGrp="1"/>
          </p:cNvSpPr>
          <p:nvPr>
            <p:ph type="sldNum" sz="quarter" idx="12"/>
          </p:nvPr>
        </p:nvSpPr>
        <p:spPr/>
        <p:txBody>
          <a:bodyPr/>
          <a:lstStyle/>
          <a:p>
            <a:fld id="{48C3DF1A-EB0B-4C2D-BC73-A18698FCC7B9}" type="slidenum">
              <a:rPr lang="en-US" smtClean="0"/>
              <a:t>‹#›</a:t>
            </a:fld>
            <a:endParaRPr lang="en-US"/>
          </a:p>
        </p:txBody>
      </p:sp>
    </p:spTree>
    <p:extLst>
      <p:ext uri="{BB962C8B-B14F-4D97-AF65-F5344CB8AC3E}">
        <p14:creationId xmlns:p14="http://schemas.microsoft.com/office/powerpoint/2010/main" val="343289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2497-DCB5-42F0-B2BD-4E4AC33F32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DCD656-026C-4A97-809A-0AA3445BE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1AAB91-CB32-40E4-A812-F5FE8BC75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50172A-810D-49A6-B465-D8099D86B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B5305-0B2A-42FF-BCEC-F217911F4A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A8426D-6004-49D2-A8AE-74D0B80921F4}"/>
              </a:ext>
            </a:extLst>
          </p:cNvPr>
          <p:cNvSpPr>
            <a:spLocks noGrp="1"/>
          </p:cNvSpPr>
          <p:nvPr>
            <p:ph type="dt" sz="half" idx="10"/>
          </p:nvPr>
        </p:nvSpPr>
        <p:spPr/>
        <p:txBody>
          <a:bodyPr/>
          <a:lstStyle/>
          <a:p>
            <a:fld id="{9A395FE7-A14C-4A85-B05F-D7E03084C77F}" type="datetimeFigureOut">
              <a:rPr lang="en-US" smtClean="0"/>
              <a:t>3/27/2021</a:t>
            </a:fld>
            <a:endParaRPr lang="en-US"/>
          </a:p>
        </p:txBody>
      </p:sp>
      <p:sp>
        <p:nvSpPr>
          <p:cNvPr id="8" name="Footer Placeholder 7">
            <a:extLst>
              <a:ext uri="{FF2B5EF4-FFF2-40B4-BE49-F238E27FC236}">
                <a16:creationId xmlns:a16="http://schemas.microsoft.com/office/drawing/2014/main" id="{EC92DB11-0753-451F-B602-BFE6F34CA2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084642-2BA0-4DCA-AF91-8000331DE473}"/>
              </a:ext>
            </a:extLst>
          </p:cNvPr>
          <p:cNvSpPr>
            <a:spLocks noGrp="1"/>
          </p:cNvSpPr>
          <p:nvPr>
            <p:ph type="sldNum" sz="quarter" idx="12"/>
          </p:nvPr>
        </p:nvSpPr>
        <p:spPr/>
        <p:txBody>
          <a:bodyPr/>
          <a:lstStyle/>
          <a:p>
            <a:fld id="{48C3DF1A-EB0B-4C2D-BC73-A18698FCC7B9}" type="slidenum">
              <a:rPr lang="en-US" smtClean="0"/>
              <a:t>‹#›</a:t>
            </a:fld>
            <a:endParaRPr lang="en-US"/>
          </a:p>
        </p:txBody>
      </p:sp>
    </p:spTree>
    <p:extLst>
      <p:ext uri="{BB962C8B-B14F-4D97-AF65-F5344CB8AC3E}">
        <p14:creationId xmlns:p14="http://schemas.microsoft.com/office/powerpoint/2010/main" val="121300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64FC-79F9-4FD7-80D9-C740829338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F0479A-E815-453F-8DD7-59F830A6EC48}"/>
              </a:ext>
            </a:extLst>
          </p:cNvPr>
          <p:cNvSpPr>
            <a:spLocks noGrp="1"/>
          </p:cNvSpPr>
          <p:nvPr>
            <p:ph type="dt" sz="half" idx="10"/>
          </p:nvPr>
        </p:nvSpPr>
        <p:spPr/>
        <p:txBody>
          <a:bodyPr/>
          <a:lstStyle/>
          <a:p>
            <a:fld id="{9A395FE7-A14C-4A85-B05F-D7E03084C77F}" type="datetimeFigureOut">
              <a:rPr lang="en-US" smtClean="0"/>
              <a:t>3/27/2021</a:t>
            </a:fld>
            <a:endParaRPr lang="en-US"/>
          </a:p>
        </p:txBody>
      </p:sp>
      <p:sp>
        <p:nvSpPr>
          <p:cNvPr id="4" name="Footer Placeholder 3">
            <a:extLst>
              <a:ext uri="{FF2B5EF4-FFF2-40B4-BE49-F238E27FC236}">
                <a16:creationId xmlns:a16="http://schemas.microsoft.com/office/drawing/2014/main" id="{ECB36918-B6A5-47AB-969B-EE1EADA44E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CAEB30-00A9-43E6-8690-D5B16BE2B2A9}"/>
              </a:ext>
            </a:extLst>
          </p:cNvPr>
          <p:cNvSpPr>
            <a:spLocks noGrp="1"/>
          </p:cNvSpPr>
          <p:nvPr>
            <p:ph type="sldNum" sz="quarter" idx="12"/>
          </p:nvPr>
        </p:nvSpPr>
        <p:spPr/>
        <p:txBody>
          <a:bodyPr/>
          <a:lstStyle/>
          <a:p>
            <a:fld id="{48C3DF1A-EB0B-4C2D-BC73-A18698FCC7B9}" type="slidenum">
              <a:rPr lang="en-US" smtClean="0"/>
              <a:t>‹#›</a:t>
            </a:fld>
            <a:endParaRPr lang="en-US"/>
          </a:p>
        </p:txBody>
      </p:sp>
    </p:spTree>
    <p:extLst>
      <p:ext uri="{BB962C8B-B14F-4D97-AF65-F5344CB8AC3E}">
        <p14:creationId xmlns:p14="http://schemas.microsoft.com/office/powerpoint/2010/main" val="303842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5A15E0-B0F5-41B8-AB3E-3A4B88902963}"/>
              </a:ext>
            </a:extLst>
          </p:cNvPr>
          <p:cNvSpPr>
            <a:spLocks noGrp="1"/>
          </p:cNvSpPr>
          <p:nvPr>
            <p:ph type="dt" sz="half" idx="10"/>
          </p:nvPr>
        </p:nvSpPr>
        <p:spPr/>
        <p:txBody>
          <a:bodyPr/>
          <a:lstStyle/>
          <a:p>
            <a:fld id="{9A395FE7-A14C-4A85-B05F-D7E03084C77F}" type="datetimeFigureOut">
              <a:rPr lang="en-US" smtClean="0"/>
              <a:t>3/27/2021</a:t>
            </a:fld>
            <a:endParaRPr lang="en-US"/>
          </a:p>
        </p:txBody>
      </p:sp>
      <p:sp>
        <p:nvSpPr>
          <p:cNvPr id="3" name="Footer Placeholder 2">
            <a:extLst>
              <a:ext uri="{FF2B5EF4-FFF2-40B4-BE49-F238E27FC236}">
                <a16:creationId xmlns:a16="http://schemas.microsoft.com/office/drawing/2014/main" id="{3DC47F5A-949A-4F2E-B428-062C8F5C83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1A871F-2835-47A1-8132-5E636DF1558B}"/>
              </a:ext>
            </a:extLst>
          </p:cNvPr>
          <p:cNvSpPr>
            <a:spLocks noGrp="1"/>
          </p:cNvSpPr>
          <p:nvPr>
            <p:ph type="sldNum" sz="quarter" idx="12"/>
          </p:nvPr>
        </p:nvSpPr>
        <p:spPr/>
        <p:txBody>
          <a:bodyPr/>
          <a:lstStyle/>
          <a:p>
            <a:fld id="{48C3DF1A-EB0B-4C2D-BC73-A18698FCC7B9}" type="slidenum">
              <a:rPr lang="en-US" smtClean="0"/>
              <a:t>‹#›</a:t>
            </a:fld>
            <a:endParaRPr lang="en-US"/>
          </a:p>
        </p:txBody>
      </p:sp>
    </p:spTree>
    <p:extLst>
      <p:ext uri="{BB962C8B-B14F-4D97-AF65-F5344CB8AC3E}">
        <p14:creationId xmlns:p14="http://schemas.microsoft.com/office/powerpoint/2010/main" val="252183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FBA3-CEF5-4768-8A09-3A3C8106D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FBC5EB-B740-46B0-AB63-A80102C1FD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4942F8-4478-46C4-8A7D-7A4679AF3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980A0-7C9E-49B7-8C4D-94AE04A69121}"/>
              </a:ext>
            </a:extLst>
          </p:cNvPr>
          <p:cNvSpPr>
            <a:spLocks noGrp="1"/>
          </p:cNvSpPr>
          <p:nvPr>
            <p:ph type="dt" sz="half" idx="10"/>
          </p:nvPr>
        </p:nvSpPr>
        <p:spPr/>
        <p:txBody>
          <a:bodyPr/>
          <a:lstStyle/>
          <a:p>
            <a:fld id="{9A395FE7-A14C-4A85-B05F-D7E03084C77F}" type="datetimeFigureOut">
              <a:rPr lang="en-US" smtClean="0"/>
              <a:t>3/27/2021</a:t>
            </a:fld>
            <a:endParaRPr lang="en-US"/>
          </a:p>
        </p:txBody>
      </p:sp>
      <p:sp>
        <p:nvSpPr>
          <p:cNvPr id="6" name="Footer Placeholder 5">
            <a:extLst>
              <a:ext uri="{FF2B5EF4-FFF2-40B4-BE49-F238E27FC236}">
                <a16:creationId xmlns:a16="http://schemas.microsoft.com/office/drawing/2014/main" id="{BB4C53B7-D84A-47D0-A391-817155F51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FA589-1CB3-4848-807D-8EE6471BEB9C}"/>
              </a:ext>
            </a:extLst>
          </p:cNvPr>
          <p:cNvSpPr>
            <a:spLocks noGrp="1"/>
          </p:cNvSpPr>
          <p:nvPr>
            <p:ph type="sldNum" sz="quarter" idx="12"/>
          </p:nvPr>
        </p:nvSpPr>
        <p:spPr/>
        <p:txBody>
          <a:bodyPr/>
          <a:lstStyle/>
          <a:p>
            <a:fld id="{48C3DF1A-EB0B-4C2D-BC73-A18698FCC7B9}" type="slidenum">
              <a:rPr lang="en-US" smtClean="0"/>
              <a:t>‹#›</a:t>
            </a:fld>
            <a:endParaRPr lang="en-US"/>
          </a:p>
        </p:txBody>
      </p:sp>
    </p:spTree>
    <p:extLst>
      <p:ext uri="{BB962C8B-B14F-4D97-AF65-F5344CB8AC3E}">
        <p14:creationId xmlns:p14="http://schemas.microsoft.com/office/powerpoint/2010/main" val="425557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7E72-B468-40AD-A419-82F099821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3168D3-8D52-4125-8EC8-19A787258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F3C9B2-B3BE-4042-9336-0307C89DF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F4AA2-AF2E-4391-B582-4D61DE234752}"/>
              </a:ext>
            </a:extLst>
          </p:cNvPr>
          <p:cNvSpPr>
            <a:spLocks noGrp="1"/>
          </p:cNvSpPr>
          <p:nvPr>
            <p:ph type="dt" sz="half" idx="10"/>
          </p:nvPr>
        </p:nvSpPr>
        <p:spPr/>
        <p:txBody>
          <a:bodyPr/>
          <a:lstStyle/>
          <a:p>
            <a:fld id="{9A395FE7-A14C-4A85-B05F-D7E03084C77F}" type="datetimeFigureOut">
              <a:rPr lang="en-US" smtClean="0"/>
              <a:t>3/27/2021</a:t>
            </a:fld>
            <a:endParaRPr lang="en-US"/>
          </a:p>
        </p:txBody>
      </p:sp>
      <p:sp>
        <p:nvSpPr>
          <p:cNvPr id="6" name="Footer Placeholder 5">
            <a:extLst>
              <a:ext uri="{FF2B5EF4-FFF2-40B4-BE49-F238E27FC236}">
                <a16:creationId xmlns:a16="http://schemas.microsoft.com/office/drawing/2014/main" id="{5B75B621-87E4-4A4B-9DC1-A2FC2010C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E3123-227C-460D-8175-4128F71CE191}"/>
              </a:ext>
            </a:extLst>
          </p:cNvPr>
          <p:cNvSpPr>
            <a:spLocks noGrp="1"/>
          </p:cNvSpPr>
          <p:nvPr>
            <p:ph type="sldNum" sz="quarter" idx="12"/>
          </p:nvPr>
        </p:nvSpPr>
        <p:spPr/>
        <p:txBody>
          <a:bodyPr/>
          <a:lstStyle/>
          <a:p>
            <a:fld id="{48C3DF1A-EB0B-4C2D-BC73-A18698FCC7B9}" type="slidenum">
              <a:rPr lang="en-US" smtClean="0"/>
              <a:t>‹#›</a:t>
            </a:fld>
            <a:endParaRPr lang="en-US"/>
          </a:p>
        </p:txBody>
      </p:sp>
    </p:spTree>
    <p:extLst>
      <p:ext uri="{BB962C8B-B14F-4D97-AF65-F5344CB8AC3E}">
        <p14:creationId xmlns:p14="http://schemas.microsoft.com/office/powerpoint/2010/main" val="175030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47D80-9037-4100-96F7-AF610589F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3A0296-C272-444E-829D-6F6AD6BC2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F7649-63DA-4094-B693-26A675C14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95FE7-A14C-4A85-B05F-D7E03084C77F}" type="datetimeFigureOut">
              <a:rPr lang="en-US" smtClean="0"/>
              <a:t>3/27/2021</a:t>
            </a:fld>
            <a:endParaRPr lang="en-US"/>
          </a:p>
        </p:txBody>
      </p:sp>
      <p:sp>
        <p:nvSpPr>
          <p:cNvPr id="5" name="Footer Placeholder 4">
            <a:extLst>
              <a:ext uri="{FF2B5EF4-FFF2-40B4-BE49-F238E27FC236}">
                <a16:creationId xmlns:a16="http://schemas.microsoft.com/office/drawing/2014/main" id="{46413946-34AB-42CF-B1B2-A8527A750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A5A9E0-8120-42A9-8142-2C432B0100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3DF1A-EB0B-4C2D-BC73-A18698FCC7B9}"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E827124E-D7D0-470A-B457-ADC413E6FD04}"/>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3037455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178CD357-22CC-4C9A-AE75-CBE002841C70}"/>
              </a:ext>
            </a:extLst>
          </p:cNvPr>
          <p:cNvSpPr>
            <a:spLocks noGrp="1"/>
          </p:cNvSpPr>
          <p:nvPr>
            <p:ph type="ctrTitle"/>
          </p:nvPr>
        </p:nvSpPr>
        <p:spPr>
          <a:xfrm>
            <a:off x="1576687" y="2560320"/>
            <a:ext cx="9038626" cy="868680"/>
          </a:xfrm>
        </p:spPr>
        <p:txBody>
          <a:bodyPr>
            <a:normAutofit/>
          </a:bodyPr>
          <a:lstStyle/>
          <a:p>
            <a:r>
              <a:rPr lang="en-US" sz="5400" b="1" dirty="0">
                <a:latin typeface="Trebuchet MS" panose="020B0603020202020204" pitchFamily="34" charset="0"/>
              </a:rPr>
              <a:t>Bài 4: GPIO output (tiếp)</a:t>
            </a:r>
          </a:p>
        </p:txBody>
      </p:sp>
      <p:sp>
        <p:nvSpPr>
          <p:cNvPr id="4" name="Subtitle 2">
            <a:extLst>
              <a:ext uri="{FF2B5EF4-FFF2-40B4-BE49-F238E27FC236}">
                <a16:creationId xmlns:a16="http://schemas.microsoft.com/office/drawing/2014/main" id="{8F599C5D-403A-4059-B479-BEC101D06219}"/>
              </a:ext>
            </a:extLst>
          </p:cNvPr>
          <p:cNvSpPr>
            <a:spLocks noGrp="1"/>
          </p:cNvSpPr>
          <p:nvPr>
            <p:ph type="subTitle" idx="1"/>
          </p:nvPr>
        </p:nvSpPr>
        <p:spPr>
          <a:xfrm>
            <a:off x="2557272" y="3422342"/>
            <a:ext cx="7077456" cy="868680"/>
          </a:xfrm>
        </p:spPr>
        <p:txBody>
          <a:bodyPr/>
          <a:lstStyle/>
          <a:p>
            <a:pPr marL="0" indent="0">
              <a:buNone/>
            </a:pPr>
            <a:r>
              <a:rPr lang="en-US" dirty="0"/>
              <a:t>Mentor: Trần Tuấn Anh</a:t>
            </a:r>
          </a:p>
        </p:txBody>
      </p:sp>
    </p:spTree>
    <p:extLst>
      <p:ext uri="{BB962C8B-B14F-4D97-AF65-F5344CB8AC3E}">
        <p14:creationId xmlns:p14="http://schemas.microsoft.com/office/powerpoint/2010/main" val="200232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9D94A3A8-CD37-4D9C-9F36-198DE6494436}"/>
              </a:ext>
            </a:extLst>
          </p:cNvPr>
          <p:cNvSpPr txBox="1">
            <a:spLocks/>
          </p:cNvSpPr>
          <p:nvPr/>
        </p:nvSpPr>
        <p:spPr>
          <a:xfrm>
            <a:off x="706546" y="552858"/>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Phân </a:t>
            </a:r>
            <a:r>
              <a:rPr lang="en-US" b="1" dirty="0" err="1">
                <a:solidFill>
                  <a:schemeClr val="accent1"/>
                </a:solidFill>
                <a:latin typeface="Trebuchet MS" panose="020B0603020202020204" pitchFamily="34" charset="0"/>
              </a:rPr>
              <a:t>loại</a:t>
            </a:r>
            <a:r>
              <a:rPr lang="en-US" b="1" dirty="0">
                <a:solidFill>
                  <a:schemeClr val="accent1"/>
                </a:solidFill>
                <a:latin typeface="Trebuchet MS" panose="020B0603020202020204" pitchFamily="34" charset="0"/>
              </a:rPr>
              <a:t> led 7 </a:t>
            </a:r>
            <a:r>
              <a:rPr lang="en-US" b="1" dirty="0" err="1">
                <a:solidFill>
                  <a:schemeClr val="accent1"/>
                </a:solidFill>
                <a:latin typeface="Trebuchet MS" panose="020B0603020202020204" pitchFamily="34" charset="0"/>
              </a:rPr>
              <a:t>thanh</a:t>
            </a:r>
            <a:r>
              <a:rPr lang="en-US" b="1" dirty="0">
                <a:solidFill>
                  <a:schemeClr val="accent1"/>
                </a:solidFill>
                <a:latin typeface="Trebuchet MS" panose="020B0603020202020204" pitchFamily="34" charset="0"/>
              </a:rPr>
              <a:t> </a:t>
            </a:r>
          </a:p>
        </p:txBody>
      </p:sp>
      <p:pic>
        <p:nvPicPr>
          <p:cNvPr id="2050" name="Picture 2">
            <a:extLst>
              <a:ext uri="{FF2B5EF4-FFF2-40B4-BE49-F238E27FC236}">
                <a16:creationId xmlns:a16="http://schemas.microsoft.com/office/drawing/2014/main" id="{FCAEE113-62D9-4162-851C-7A01AAD96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845" y="2809461"/>
            <a:ext cx="3456660" cy="25340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4CA62AC-C32D-46E0-959E-9528E4059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1498" y="2809461"/>
            <a:ext cx="3542647" cy="25340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0C525FF-6C05-444E-8EC4-B3203875AFD1}"/>
              </a:ext>
            </a:extLst>
          </p:cNvPr>
          <p:cNvSpPr txBox="1"/>
          <p:nvPr/>
        </p:nvSpPr>
        <p:spPr>
          <a:xfrm>
            <a:off x="2237713" y="1865550"/>
            <a:ext cx="3311369" cy="369332"/>
          </a:xfrm>
          <a:prstGeom prst="rect">
            <a:avLst/>
          </a:prstGeom>
          <a:noFill/>
        </p:spPr>
        <p:txBody>
          <a:bodyPr wrap="square" rtlCol="0">
            <a:spAutoFit/>
          </a:bodyPr>
          <a:lstStyle/>
          <a:p>
            <a:pPr algn="ctr"/>
            <a:r>
              <a:rPr lang="en-US" dirty="0"/>
              <a:t>Cathode </a:t>
            </a:r>
            <a:r>
              <a:rPr lang="en-US" dirty="0" err="1"/>
              <a:t>chung</a:t>
            </a:r>
            <a:endParaRPr lang="en-US" dirty="0"/>
          </a:p>
        </p:txBody>
      </p:sp>
      <p:sp>
        <p:nvSpPr>
          <p:cNvPr id="8" name="TextBox 7">
            <a:extLst>
              <a:ext uri="{FF2B5EF4-FFF2-40B4-BE49-F238E27FC236}">
                <a16:creationId xmlns:a16="http://schemas.microsoft.com/office/drawing/2014/main" id="{BBA69350-F6FE-446B-B6A6-E8AE5A799BD4}"/>
              </a:ext>
            </a:extLst>
          </p:cNvPr>
          <p:cNvSpPr txBox="1"/>
          <p:nvPr/>
        </p:nvSpPr>
        <p:spPr>
          <a:xfrm>
            <a:off x="7641498" y="1865550"/>
            <a:ext cx="3311369" cy="369332"/>
          </a:xfrm>
          <a:prstGeom prst="rect">
            <a:avLst/>
          </a:prstGeom>
          <a:noFill/>
        </p:spPr>
        <p:txBody>
          <a:bodyPr wrap="square" rtlCol="0">
            <a:spAutoFit/>
          </a:bodyPr>
          <a:lstStyle/>
          <a:p>
            <a:pPr algn="ctr"/>
            <a:r>
              <a:rPr lang="en-US" dirty="0"/>
              <a:t>Anode </a:t>
            </a:r>
            <a:r>
              <a:rPr lang="en-US" dirty="0" err="1"/>
              <a:t>chung</a:t>
            </a:r>
            <a:endParaRPr lang="en-US" dirty="0"/>
          </a:p>
        </p:txBody>
      </p:sp>
    </p:spTree>
    <p:extLst>
      <p:ext uri="{BB962C8B-B14F-4D97-AF65-F5344CB8AC3E}">
        <p14:creationId xmlns:p14="http://schemas.microsoft.com/office/powerpoint/2010/main" val="169878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179444" y="66261"/>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63D7105-EC37-459C-9547-9F4E5941F8DE}"/>
              </a:ext>
            </a:extLst>
          </p:cNvPr>
          <p:cNvSpPr txBox="1">
            <a:spLocks/>
          </p:cNvSpPr>
          <p:nvPr/>
        </p:nvSpPr>
        <p:spPr>
          <a:xfrm>
            <a:off x="923117" y="550996"/>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Hiển</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thị</a:t>
            </a:r>
            <a:r>
              <a:rPr lang="en-US" b="1" dirty="0">
                <a:solidFill>
                  <a:schemeClr val="accent1"/>
                </a:solidFill>
                <a:latin typeface="Trebuchet MS" panose="020B0603020202020204" pitchFamily="34" charset="0"/>
              </a:rPr>
              <a:t> led 7 </a:t>
            </a:r>
            <a:r>
              <a:rPr lang="en-US" b="1" dirty="0" err="1">
                <a:solidFill>
                  <a:schemeClr val="accent1"/>
                </a:solidFill>
                <a:latin typeface="Trebuchet MS" panose="020B0603020202020204" pitchFamily="34" charset="0"/>
              </a:rPr>
              <a:t>thanh</a:t>
            </a:r>
            <a:r>
              <a:rPr lang="en-US" b="1" dirty="0">
                <a:solidFill>
                  <a:schemeClr val="accent1"/>
                </a:solidFill>
                <a:latin typeface="Trebuchet MS" panose="020B0603020202020204" pitchFamily="34" charset="0"/>
              </a:rPr>
              <a:t> </a:t>
            </a:r>
          </a:p>
        </p:txBody>
      </p:sp>
      <p:graphicFrame>
        <p:nvGraphicFramePr>
          <p:cNvPr id="2" name="Table 3">
            <a:extLst>
              <a:ext uri="{FF2B5EF4-FFF2-40B4-BE49-F238E27FC236}">
                <a16:creationId xmlns:a16="http://schemas.microsoft.com/office/drawing/2014/main" id="{6C10FB9C-8296-4917-A64C-B29E2D9D5EDD}"/>
              </a:ext>
            </a:extLst>
          </p:cNvPr>
          <p:cNvGraphicFramePr>
            <a:graphicFrameLocks noGrp="1"/>
          </p:cNvGraphicFramePr>
          <p:nvPr>
            <p:extLst>
              <p:ext uri="{D42A27DB-BD31-4B8C-83A1-F6EECF244321}">
                <p14:modId xmlns:p14="http://schemas.microsoft.com/office/powerpoint/2010/main" val="2067349185"/>
              </p:ext>
            </p:extLst>
          </p:nvPr>
        </p:nvGraphicFramePr>
        <p:xfrm>
          <a:off x="2335282" y="1965774"/>
          <a:ext cx="8389770" cy="4079240"/>
        </p:xfrm>
        <a:graphic>
          <a:graphicData uri="http://schemas.openxmlformats.org/drawingml/2006/table">
            <a:tbl>
              <a:tblPr firstRow="1" bandRow="1">
                <a:tableStyleId>{5C22544A-7EE6-4342-B048-85BDC9FD1C3A}</a:tableStyleId>
              </a:tblPr>
              <a:tblGrid>
                <a:gridCol w="838977">
                  <a:extLst>
                    <a:ext uri="{9D8B030D-6E8A-4147-A177-3AD203B41FA5}">
                      <a16:colId xmlns:a16="http://schemas.microsoft.com/office/drawing/2014/main" val="2896892800"/>
                    </a:ext>
                  </a:extLst>
                </a:gridCol>
                <a:gridCol w="838977">
                  <a:extLst>
                    <a:ext uri="{9D8B030D-6E8A-4147-A177-3AD203B41FA5}">
                      <a16:colId xmlns:a16="http://schemas.microsoft.com/office/drawing/2014/main" val="3691708313"/>
                    </a:ext>
                  </a:extLst>
                </a:gridCol>
                <a:gridCol w="838977">
                  <a:extLst>
                    <a:ext uri="{9D8B030D-6E8A-4147-A177-3AD203B41FA5}">
                      <a16:colId xmlns:a16="http://schemas.microsoft.com/office/drawing/2014/main" val="376616982"/>
                    </a:ext>
                  </a:extLst>
                </a:gridCol>
                <a:gridCol w="838977">
                  <a:extLst>
                    <a:ext uri="{9D8B030D-6E8A-4147-A177-3AD203B41FA5}">
                      <a16:colId xmlns:a16="http://schemas.microsoft.com/office/drawing/2014/main" val="846572909"/>
                    </a:ext>
                  </a:extLst>
                </a:gridCol>
                <a:gridCol w="838977">
                  <a:extLst>
                    <a:ext uri="{9D8B030D-6E8A-4147-A177-3AD203B41FA5}">
                      <a16:colId xmlns:a16="http://schemas.microsoft.com/office/drawing/2014/main" val="3328369704"/>
                    </a:ext>
                  </a:extLst>
                </a:gridCol>
                <a:gridCol w="838977">
                  <a:extLst>
                    <a:ext uri="{9D8B030D-6E8A-4147-A177-3AD203B41FA5}">
                      <a16:colId xmlns:a16="http://schemas.microsoft.com/office/drawing/2014/main" val="4042067899"/>
                    </a:ext>
                  </a:extLst>
                </a:gridCol>
                <a:gridCol w="838977">
                  <a:extLst>
                    <a:ext uri="{9D8B030D-6E8A-4147-A177-3AD203B41FA5}">
                      <a16:colId xmlns:a16="http://schemas.microsoft.com/office/drawing/2014/main" val="4278712767"/>
                    </a:ext>
                  </a:extLst>
                </a:gridCol>
                <a:gridCol w="838977">
                  <a:extLst>
                    <a:ext uri="{9D8B030D-6E8A-4147-A177-3AD203B41FA5}">
                      <a16:colId xmlns:a16="http://schemas.microsoft.com/office/drawing/2014/main" val="3456149368"/>
                    </a:ext>
                  </a:extLst>
                </a:gridCol>
                <a:gridCol w="838977">
                  <a:extLst>
                    <a:ext uri="{9D8B030D-6E8A-4147-A177-3AD203B41FA5}">
                      <a16:colId xmlns:a16="http://schemas.microsoft.com/office/drawing/2014/main" val="2743762520"/>
                    </a:ext>
                  </a:extLst>
                </a:gridCol>
                <a:gridCol w="838977">
                  <a:extLst>
                    <a:ext uri="{9D8B030D-6E8A-4147-A177-3AD203B41FA5}">
                      <a16:colId xmlns:a16="http://schemas.microsoft.com/office/drawing/2014/main" val="2342769098"/>
                    </a:ext>
                  </a:extLst>
                </a:gridCol>
              </a:tblGrid>
              <a:tr h="370840">
                <a:tc>
                  <a:txBody>
                    <a:bodyPr/>
                    <a:lstStyle/>
                    <a:p>
                      <a:pPr algn="ctr"/>
                      <a:r>
                        <a:rPr lang="en-US" dirty="0" err="1"/>
                        <a:t>Chữ</a:t>
                      </a:r>
                      <a:r>
                        <a:rPr lang="en-US" dirty="0"/>
                        <a:t> số</a:t>
                      </a:r>
                    </a:p>
                  </a:txBody>
                  <a:tcPr/>
                </a:tc>
                <a:tc>
                  <a:txBody>
                    <a:bodyPr/>
                    <a:lstStyle/>
                    <a:p>
                      <a:pPr algn="ctr"/>
                      <a:r>
                        <a:rPr lang="en-US" dirty="0" err="1"/>
                        <a:t>Dp</a:t>
                      </a:r>
                      <a:endParaRPr lang="en-US" dirty="0"/>
                    </a:p>
                  </a:txBody>
                  <a:tcPr/>
                </a:tc>
                <a:tc>
                  <a:txBody>
                    <a:bodyPr/>
                    <a:lstStyle/>
                    <a:p>
                      <a:pPr algn="ctr"/>
                      <a:r>
                        <a:rPr lang="en-US" dirty="0"/>
                        <a:t>G</a:t>
                      </a:r>
                    </a:p>
                  </a:txBody>
                  <a:tcPr/>
                </a:tc>
                <a:tc>
                  <a:txBody>
                    <a:bodyPr/>
                    <a:lstStyle/>
                    <a:p>
                      <a:pPr algn="ctr"/>
                      <a:r>
                        <a:rPr lang="en-US" dirty="0"/>
                        <a:t>F</a:t>
                      </a:r>
                    </a:p>
                  </a:txBody>
                  <a:tcPr/>
                </a:tc>
                <a:tc>
                  <a:txBody>
                    <a:bodyPr/>
                    <a:lstStyle/>
                    <a:p>
                      <a:pPr algn="ctr"/>
                      <a:r>
                        <a:rPr lang="en-US" dirty="0"/>
                        <a:t>E</a:t>
                      </a:r>
                    </a:p>
                  </a:txBody>
                  <a:tcPr/>
                </a:tc>
                <a:tc>
                  <a:txBody>
                    <a:bodyPr/>
                    <a:lstStyle/>
                    <a:p>
                      <a:pPr algn="ctr"/>
                      <a:r>
                        <a:rPr lang="en-US" dirty="0"/>
                        <a:t>D</a:t>
                      </a:r>
                    </a:p>
                  </a:txBody>
                  <a:tcPr/>
                </a:tc>
                <a:tc>
                  <a:txBody>
                    <a:bodyPr/>
                    <a:lstStyle/>
                    <a:p>
                      <a:pPr algn="ctr"/>
                      <a:r>
                        <a:rPr lang="en-US" dirty="0"/>
                        <a:t>C</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Hex</a:t>
                      </a:r>
                    </a:p>
                  </a:txBody>
                  <a:tcPr/>
                </a:tc>
                <a:extLst>
                  <a:ext uri="{0D108BD9-81ED-4DB2-BD59-A6C34878D82A}">
                    <a16:rowId xmlns:a16="http://schemas.microsoft.com/office/drawing/2014/main" val="337227465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0xC0</a:t>
                      </a:r>
                    </a:p>
                  </a:txBody>
                  <a:tcPr/>
                </a:tc>
                <a:extLst>
                  <a:ext uri="{0D108BD9-81ED-4DB2-BD59-A6C34878D82A}">
                    <a16:rowId xmlns:a16="http://schemas.microsoft.com/office/drawing/2014/main" val="976238256"/>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0xF9</a:t>
                      </a:r>
                    </a:p>
                  </a:txBody>
                  <a:tcPr/>
                </a:tc>
                <a:extLst>
                  <a:ext uri="{0D108BD9-81ED-4DB2-BD59-A6C34878D82A}">
                    <a16:rowId xmlns:a16="http://schemas.microsoft.com/office/drawing/2014/main" val="3242954733"/>
                  </a:ext>
                </a:extLst>
              </a:tr>
              <a:tr h="370840">
                <a:tc>
                  <a:txBody>
                    <a:bodyPr/>
                    <a:lstStyle/>
                    <a:p>
                      <a:pPr algn="ctr"/>
                      <a:r>
                        <a:rPr lang="en-US" dirty="0"/>
                        <a:t>2</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0xA4</a:t>
                      </a:r>
                    </a:p>
                  </a:txBody>
                  <a:tcPr/>
                </a:tc>
                <a:extLst>
                  <a:ext uri="{0D108BD9-81ED-4DB2-BD59-A6C34878D82A}">
                    <a16:rowId xmlns:a16="http://schemas.microsoft.com/office/drawing/2014/main" val="1051121475"/>
                  </a:ext>
                </a:extLst>
              </a:tr>
              <a:tr h="370840">
                <a:tc>
                  <a:txBody>
                    <a:bodyPr/>
                    <a:lstStyle/>
                    <a:p>
                      <a:pPr algn="ctr"/>
                      <a:r>
                        <a:rPr lang="en-US" dirty="0"/>
                        <a:t>3</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0xB0</a:t>
                      </a:r>
                    </a:p>
                  </a:txBody>
                  <a:tcPr/>
                </a:tc>
                <a:extLst>
                  <a:ext uri="{0D108BD9-81ED-4DB2-BD59-A6C34878D82A}">
                    <a16:rowId xmlns:a16="http://schemas.microsoft.com/office/drawing/2014/main" val="790942513"/>
                  </a:ext>
                </a:extLst>
              </a:tr>
              <a:tr h="370840">
                <a:tc>
                  <a:txBody>
                    <a:bodyPr/>
                    <a:lstStyle/>
                    <a:p>
                      <a:pPr algn="ctr"/>
                      <a:r>
                        <a:rPr lang="en-US" dirty="0"/>
                        <a:t>4</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0x99</a:t>
                      </a:r>
                    </a:p>
                  </a:txBody>
                  <a:tcPr/>
                </a:tc>
                <a:extLst>
                  <a:ext uri="{0D108BD9-81ED-4DB2-BD59-A6C34878D82A}">
                    <a16:rowId xmlns:a16="http://schemas.microsoft.com/office/drawing/2014/main" val="407295699"/>
                  </a:ext>
                </a:extLst>
              </a:tr>
              <a:tr h="370840">
                <a:tc>
                  <a:txBody>
                    <a:bodyPr/>
                    <a:lstStyle/>
                    <a:p>
                      <a:pPr algn="ctr"/>
                      <a:r>
                        <a:rPr lang="en-US" dirty="0"/>
                        <a:t>5</a:t>
                      </a:r>
                    </a:p>
                  </a:txBody>
                  <a:tcPr/>
                </a:tc>
                <a:tc>
                  <a:txBody>
                    <a:bodyPr/>
                    <a:lstStyle/>
                    <a:p>
                      <a:pPr algn="ctr"/>
                      <a:r>
                        <a:rPr lang="en-US" dirty="0"/>
                        <a:t>1 </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0x92</a:t>
                      </a:r>
                    </a:p>
                  </a:txBody>
                  <a:tcPr/>
                </a:tc>
                <a:extLst>
                  <a:ext uri="{0D108BD9-81ED-4DB2-BD59-A6C34878D82A}">
                    <a16:rowId xmlns:a16="http://schemas.microsoft.com/office/drawing/2014/main" val="1885396411"/>
                  </a:ext>
                </a:extLst>
              </a:tr>
              <a:tr h="370840">
                <a:tc>
                  <a:txBody>
                    <a:bodyPr/>
                    <a:lstStyle/>
                    <a:p>
                      <a:pPr algn="ctr"/>
                      <a:r>
                        <a:rPr lang="en-US" dirty="0"/>
                        <a:t>6</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0x82</a:t>
                      </a:r>
                    </a:p>
                  </a:txBody>
                  <a:tcPr/>
                </a:tc>
                <a:extLst>
                  <a:ext uri="{0D108BD9-81ED-4DB2-BD59-A6C34878D82A}">
                    <a16:rowId xmlns:a16="http://schemas.microsoft.com/office/drawing/2014/main" val="1284850188"/>
                  </a:ext>
                </a:extLst>
              </a:tr>
              <a:tr h="370840">
                <a:tc>
                  <a:txBody>
                    <a:bodyPr/>
                    <a:lstStyle/>
                    <a:p>
                      <a:pPr algn="ctr"/>
                      <a:r>
                        <a:rPr lang="en-US" dirty="0"/>
                        <a:t>7</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0xF8</a:t>
                      </a:r>
                    </a:p>
                  </a:txBody>
                  <a:tcPr/>
                </a:tc>
                <a:extLst>
                  <a:ext uri="{0D108BD9-81ED-4DB2-BD59-A6C34878D82A}">
                    <a16:rowId xmlns:a16="http://schemas.microsoft.com/office/drawing/2014/main" val="3389608793"/>
                  </a:ext>
                </a:extLst>
              </a:tr>
              <a:tr h="370840">
                <a:tc>
                  <a:txBody>
                    <a:bodyPr/>
                    <a:lstStyle/>
                    <a:p>
                      <a:pPr algn="ctr"/>
                      <a:r>
                        <a:rPr lang="en-US" dirty="0"/>
                        <a:t>8</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0x80</a:t>
                      </a:r>
                    </a:p>
                  </a:txBody>
                  <a:tcPr/>
                </a:tc>
                <a:extLst>
                  <a:ext uri="{0D108BD9-81ED-4DB2-BD59-A6C34878D82A}">
                    <a16:rowId xmlns:a16="http://schemas.microsoft.com/office/drawing/2014/main" val="542461221"/>
                  </a:ext>
                </a:extLst>
              </a:tr>
              <a:tr h="370840">
                <a:tc>
                  <a:txBody>
                    <a:bodyPr/>
                    <a:lstStyle/>
                    <a:p>
                      <a:pPr algn="ctr"/>
                      <a:r>
                        <a:rPr lang="en-US" dirty="0"/>
                        <a:t>9</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0x90</a:t>
                      </a:r>
                    </a:p>
                  </a:txBody>
                  <a:tcPr/>
                </a:tc>
                <a:extLst>
                  <a:ext uri="{0D108BD9-81ED-4DB2-BD59-A6C34878D82A}">
                    <a16:rowId xmlns:a16="http://schemas.microsoft.com/office/drawing/2014/main" val="1301039637"/>
                  </a:ext>
                </a:extLst>
              </a:tr>
            </a:tbl>
          </a:graphicData>
        </a:graphic>
      </p:graphicFrame>
      <p:sp>
        <p:nvSpPr>
          <p:cNvPr id="4" name="TextBox 3">
            <a:extLst>
              <a:ext uri="{FF2B5EF4-FFF2-40B4-BE49-F238E27FC236}">
                <a16:creationId xmlns:a16="http://schemas.microsoft.com/office/drawing/2014/main" id="{D5B9FB65-2CFD-4185-8075-635DB9635312}"/>
              </a:ext>
            </a:extLst>
          </p:cNvPr>
          <p:cNvSpPr txBox="1"/>
          <p:nvPr/>
        </p:nvSpPr>
        <p:spPr>
          <a:xfrm>
            <a:off x="2335287" y="1341484"/>
            <a:ext cx="8389765" cy="369332"/>
          </a:xfrm>
          <a:prstGeom prst="rect">
            <a:avLst/>
          </a:prstGeom>
          <a:noFill/>
        </p:spPr>
        <p:txBody>
          <a:bodyPr wrap="square" rtlCol="0">
            <a:spAutoFit/>
          </a:bodyPr>
          <a:lstStyle/>
          <a:p>
            <a:pPr algn="ctr"/>
            <a:r>
              <a:rPr lang="en-US" dirty="0"/>
              <a:t>Bảng </a:t>
            </a:r>
            <a:r>
              <a:rPr lang="en-US" dirty="0" err="1"/>
              <a:t>mã</a:t>
            </a:r>
            <a:r>
              <a:rPr lang="en-US" dirty="0"/>
              <a:t> </a:t>
            </a:r>
            <a:r>
              <a:rPr lang="en-US" dirty="0" err="1"/>
              <a:t>cho</a:t>
            </a:r>
            <a:r>
              <a:rPr lang="en-US" dirty="0"/>
              <a:t> led 7 </a:t>
            </a:r>
            <a:r>
              <a:rPr lang="en-US" dirty="0" err="1"/>
              <a:t>thanh</a:t>
            </a:r>
            <a:r>
              <a:rPr lang="en-US" dirty="0"/>
              <a:t> anode </a:t>
            </a:r>
            <a:r>
              <a:rPr lang="en-US" dirty="0" err="1"/>
              <a:t>chung</a:t>
            </a:r>
            <a:endParaRPr lang="en-US" dirty="0"/>
          </a:p>
        </p:txBody>
      </p:sp>
    </p:spTree>
    <p:extLst>
      <p:ext uri="{BB962C8B-B14F-4D97-AF65-F5344CB8AC3E}">
        <p14:creationId xmlns:p14="http://schemas.microsoft.com/office/powerpoint/2010/main" val="240625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90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3">
            <a:extLst>
              <a:ext uri="{FF2B5EF4-FFF2-40B4-BE49-F238E27FC236}">
                <a16:creationId xmlns:a16="http://schemas.microsoft.com/office/drawing/2014/main" id="{96DE1817-EB67-4A82-82C6-9C65528016B7}"/>
              </a:ext>
            </a:extLst>
          </p:cNvPr>
          <p:cNvSpPr txBox="1">
            <a:spLocks/>
          </p:cNvSpPr>
          <p:nvPr/>
        </p:nvSpPr>
        <p:spPr>
          <a:xfrm>
            <a:off x="1527765" y="2830751"/>
            <a:ext cx="9724435" cy="119649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err="1">
                <a:latin typeface="Trebuchet MS" panose="020B0603020202020204" pitchFamily="34" charset="0"/>
              </a:rPr>
              <a:t>I.Ngõ</a:t>
            </a:r>
            <a:r>
              <a:rPr lang="en-US" sz="3800" b="1" dirty="0">
                <a:latin typeface="Trebuchet MS" panose="020B0603020202020204" pitchFamily="34" charset="0"/>
              </a:rPr>
              <a:t> vào ra tương tự </a:t>
            </a:r>
          </a:p>
          <a:p>
            <a:r>
              <a:rPr lang="en-US" sz="3800" b="1" dirty="0">
                <a:latin typeface="Trebuchet MS" panose="020B0603020202020204" pitchFamily="34" charset="0"/>
              </a:rPr>
              <a:t>(analog input/ output)</a:t>
            </a:r>
          </a:p>
        </p:txBody>
      </p:sp>
      <p:sp>
        <p:nvSpPr>
          <p:cNvPr id="14" name="Slide Number Placeholder 1">
            <a:extLst>
              <a:ext uri="{FF2B5EF4-FFF2-40B4-BE49-F238E27FC236}">
                <a16:creationId xmlns:a16="http://schemas.microsoft.com/office/drawing/2014/main" id="{C0000BBF-8640-4B61-BB3A-7B38B2DD812F}"/>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35039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1C2F52C8-4B3E-4ECA-A96B-FBD55448CD60}"/>
              </a:ext>
            </a:extLst>
          </p:cNvPr>
          <p:cNvSpPr txBox="1">
            <a:spLocks/>
          </p:cNvSpPr>
          <p:nvPr/>
        </p:nvSpPr>
        <p:spPr>
          <a:xfrm>
            <a:off x="488950" y="542925"/>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Ngõ</a:t>
            </a:r>
            <a:r>
              <a:rPr lang="en-US" b="1" dirty="0">
                <a:solidFill>
                  <a:schemeClr val="accent1"/>
                </a:solidFill>
                <a:latin typeface="Trebuchet MS" panose="020B0603020202020204" pitchFamily="34" charset="0"/>
              </a:rPr>
              <a:t> vào/ra tương tự</a:t>
            </a:r>
          </a:p>
        </p:txBody>
      </p:sp>
      <p:sp>
        <p:nvSpPr>
          <p:cNvPr id="4" name="Slide Number Placeholder 1">
            <a:extLst>
              <a:ext uri="{FF2B5EF4-FFF2-40B4-BE49-F238E27FC236}">
                <a16:creationId xmlns:a16="http://schemas.microsoft.com/office/drawing/2014/main" id="{DF500A3E-BC74-4798-AC9B-C5E1D6BE153F}"/>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
        <p:nvSpPr>
          <p:cNvPr id="5" name="Text Placeholder 7">
            <a:extLst>
              <a:ext uri="{FF2B5EF4-FFF2-40B4-BE49-F238E27FC236}">
                <a16:creationId xmlns:a16="http://schemas.microsoft.com/office/drawing/2014/main" id="{33FF5574-0C8E-492C-B295-4591C62A6B69}"/>
              </a:ext>
            </a:extLst>
          </p:cNvPr>
          <p:cNvSpPr txBox="1">
            <a:spLocks/>
          </p:cNvSpPr>
          <p:nvPr/>
        </p:nvSpPr>
        <p:spPr>
          <a:xfrm>
            <a:off x="444500" y="1555751"/>
            <a:ext cx="5157787" cy="82391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a:p>
            <a:endParaRPr lang="en-US" dirty="0"/>
          </a:p>
        </p:txBody>
      </p:sp>
      <p:sp>
        <p:nvSpPr>
          <p:cNvPr id="6" name="Content Placeholder 5">
            <a:extLst>
              <a:ext uri="{FF2B5EF4-FFF2-40B4-BE49-F238E27FC236}">
                <a16:creationId xmlns:a16="http://schemas.microsoft.com/office/drawing/2014/main" id="{947E2209-01EA-430A-8DDA-81AA380BFAC4}"/>
              </a:ext>
            </a:extLst>
          </p:cNvPr>
          <p:cNvSpPr txBox="1">
            <a:spLocks/>
          </p:cNvSpPr>
          <p:nvPr/>
        </p:nvSpPr>
        <p:spPr>
          <a:xfrm>
            <a:off x="1281113" y="1693380"/>
            <a:ext cx="5157787" cy="43481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dirty="0"/>
              <a:t>Tín hiệu analog hay tín hiệu tương tự là bất kỳ tín hiệu liên tục nào có tính năng thay đổi thời gian (biến) của tín hiệu là đại diện cho một số lượng thay đổi thời gian khác, nghĩa là tương tự với tín hiệu thay đổi thời gian khác. </a:t>
            </a:r>
            <a:endParaRPr lang="en-US" sz="2000" dirty="0"/>
          </a:p>
          <a:p>
            <a:r>
              <a:rPr lang="en-US" sz="2000" dirty="0">
                <a:latin typeface="Arial" panose="020B0604020202020204" pitchFamily="34" charset="0"/>
                <a:cs typeface="Arial" panose="020B0604020202020204" pitchFamily="34" charset="0"/>
              </a:rPr>
              <a:t>Ở vi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khiển</a:t>
            </a:r>
            <a:r>
              <a:rPr lang="en-US" sz="2000" dirty="0">
                <a:latin typeface="Arial" panose="020B0604020202020204" pitchFamily="34" charset="0"/>
                <a:cs typeface="Arial" panose="020B0604020202020204" pitchFamily="34" charset="0"/>
              </a:rPr>
              <a:t> PIC16F887, </a:t>
            </a:r>
            <a:r>
              <a:rPr lang="en-US" sz="2000" dirty="0" err="1">
                <a:latin typeface="Arial" panose="020B0604020202020204" pitchFamily="34" charset="0"/>
                <a:cs typeface="Arial" panose="020B0604020202020204" pitchFamily="34" charset="0"/>
              </a:rPr>
              <a:t>chức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năng</a:t>
            </a:r>
            <a:r>
              <a:rPr lang="en-US" sz="2000" dirty="0">
                <a:latin typeface="Arial" panose="020B0604020202020204" pitchFamily="34" charset="0"/>
                <a:cs typeface="Arial" panose="020B0604020202020204" pitchFamily="34" charset="0"/>
              </a:rPr>
              <a:t> tương tự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bởi</a:t>
            </a:r>
            <a:r>
              <a:rPr lang="en-US" sz="2000" dirty="0">
                <a:latin typeface="Arial" panose="020B0604020202020204" pitchFamily="34" charset="0"/>
                <a:cs typeface="Arial" panose="020B0604020202020204" pitchFamily="34" charset="0"/>
              </a:rPr>
              <a:t> 2 </a:t>
            </a:r>
            <a:r>
              <a:rPr lang="en-US" sz="2000" dirty="0" err="1">
                <a:latin typeface="Arial" panose="020B0604020202020204" pitchFamily="34" charset="0"/>
                <a:cs typeface="Arial" panose="020B0604020202020204" pitchFamily="34" charset="0"/>
              </a:rPr>
              <a:t>thanh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ghi</a:t>
            </a:r>
            <a:r>
              <a:rPr lang="en-US" sz="2000" dirty="0">
                <a:latin typeface="Arial" panose="020B0604020202020204" pitchFamily="34" charset="0"/>
                <a:cs typeface="Arial" panose="020B0604020202020204" pitchFamily="34" charset="0"/>
              </a:rPr>
              <a:t> 8 bit là</a:t>
            </a:r>
            <a:r>
              <a:rPr lang="en-US" sz="2000" dirty="0"/>
              <a:t> </a:t>
            </a:r>
            <a:r>
              <a:rPr lang="en-US" sz="2000" b="1" i="1" dirty="0"/>
              <a:t>ANSEL và ANSELH</a:t>
            </a:r>
            <a:br>
              <a:rPr lang="vi-VN" sz="2000" dirty="0"/>
            </a:br>
            <a:endParaRPr lang="en-US" sz="2000" dirty="0"/>
          </a:p>
        </p:txBody>
      </p:sp>
      <p:pic>
        <p:nvPicPr>
          <p:cNvPr id="8" name="Picture 4" descr="analog-and-digital">
            <a:extLst>
              <a:ext uri="{FF2B5EF4-FFF2-40B4-BE49-F238E27FC236}">
                <a16:creationId xmlns:a16="http://schemas.microsoft.com/office/drawing/2014/main" id="{4AD695C7-80D5-4A54-8F3C-1F0C7C1AB7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00812" y="2176023"/>
            <a:ext cx="5389149" cy="250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2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6">
            <a:extLst>
              <a:ext uri="{FF2B5EF4-FFF2-40B4-BE49-F238E27FC236}">
                <a16:creationId xmlns:a16="http://schemas.microsoft.com/office/drawing/2014/main" id="{F95B5F20-4191-4409-A6EE-AFC4304BCE88}"/>
              </a:ext>
            </a:extLst>
          </p:cNvPr>
          <p:cNvSpPr txBox="1">
            <a:spLocks/>
          </p:cNvSpPr>
          <p:nvPr/>
        </p:nvSpPr>
        <p:spPr>
          <a:xfrm>
            <a:off x="737851" y="541677"/>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Thanh </a:t>
            </a:r>
            <a:r>
              <a:rPr lang="en-US" b="1" dirty="0" err="1">
                <a:solidFill>
                  <a:schemeClr val="accent1"/>
                </a:solidFill>
                <a:latin typeface="Trebuchet MS" panose="020B0603020202020204" pitchFamily="34" charset="0"/>
              </a:rPr>
              <a:t>ghi</a:t>
            </a:r>
            <a:r>
              <a:rPr lang="en-US" b="1" dirty="0">
                <a:solidFill>
                  <a:schemeClr val="accent1"/>
                </a:solidFill>
                <a:latin typeface="Trebuchet MS" panose="020B0603020202020204" pitchFamily="34" charset="0"/>
              </a:rPr>
              <a:t> ANSEL và ANSELH</a:t>
            </a:r>
          </a:p>
        </p:txBody>
      </p:sp>
      <p:sp>
        <p:nvSpPr>
          <p:cNvPr id="4" name="Slide Number Placeholder 1">
            <a:extLst>
              <a:ext uri="{FF2B5EF4-FFF2-40B4-BE49-F238E27FC236}">
                <a16:creationId xmlns:a16="http://schemas.microsoft.com/office/drawing/2014/main" id="{5D33F46D-093E-4F4A-902E-993F273A4CA7}"/>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5" name="Text Placeholder 9">
            <a:extLst>
              <a:ext uri="{FF2B5EF4-FFF2-40B4-BE49-F238E27FC236}">
                <a16:creationId xmlns:a16="http://schemas.microsoft.com/office/drawing/2014/main" id="{CEC021DC-DB78-4E44-8478-009EFCCB1111}"/>
              </a:ext>
            </a:extLst>
          </p:cNvPr>
          <p:cNvSpPr txBox="1">
            <a:spLocks/>
          </p:cNvSpPr>
          <p:nvPr/>
        </p:nvSpPr>
        <p:spPr>
          <a:xfrm>
            <a:off x="1311967" y="1485349"/>
            <a:ext cx="4784030" cy="51948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Ở port A và port B của vi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khiển</a:t>
            </a:r>
            <a:r>
              <a:rPr lang="en-US" sz="2000" dirty="0">
                <a:latin typeface="Arial" panose="020B0604020202020204" pitchFamily="34" charset="0"/>
                <a:cs typeface="Arial" panose="020B0604020202020204" pitchFamily="34" charset="0"/>
              </a:rPr>
              <a:t> PIC16F887 có tích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các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vào tương tự của </a:t>
            </a:r>
            <a:r>
              <a:rPr lang="en-US" sz="2000" dirty="0" err="1">
                <a:latin typeface="Arial" panose="020B0604020202020204" pitchFamily="34" charset="0"/>
                <a:cs typeface="Arial" panose="020B0604020202020204" pitchFamily="34" charset="0"/>
              </a:rPr>
              <a:t>khối</a:t>
            </a:r>
            <a:r>
              <a:rPr lang="en-US" sz="2000" dirty="0">
                <a:latin typeface="Arial" panose="020B0604020202020204" pitchFamily="34" charset="0"/>
                <a:cs typeface="Arial" panose="020B0604020202020204" pitchFamily="34" charset="0"/>
              </a:rPr>
              <a:t> ADC: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các bit của </a:t>
            </a:r>
            <a:r>
              <a:rPr lang="en-US" sz="2000" dirty="0" err="1">
                <a:latin typeface="Arial" panose="020B0604020202020204" pitchFamily="34" charset="0"/>
                <a:cs typeface="Arial" panose="020B0604020202020204" pitchFamily="34" charset="0"/>
              </a:rPr>
              <a:t>thanh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ghi</a:t>
            </a:r>
            <a:r>
              <a:rPr lang="en-US" sz="2000" dirty="0">
                <a:latin typeface="Arial" panose="020B0604020202020204" pitchFamily="34" charset="0"/>
                <a:cs typeface="Arial" panose="020B0604020202020204" pitchFamily="34" charset="0"/>
              </a:rPr>
              <a:t> ANSEL và ANSELH bằng 1 thì chọn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hình là </a:t>
            </a:r>
            <a:r>
              <a:rPr lang="en-US" sz="2000" dirty="0" err="1">
                <a:latin typeface="Arial" panose="020B0604020202020204" pitchFamily="34" charset="0"/>
                <a:cs typeface="Arial" panose="020B0604020202020204" pitchFamily="34" charset="0"/>
              </a:rPr>
              <a:t>ngõ</a:t>
            </a:r>
            <a:r>
              <a:rPr lang="en-US" sz="2000" dirty="0">
                <a:latin typeface="Arial" panose="020B0604020202020204" pitchFamily="34" charset="0"/>
                <a:cs typeface="Arial" panose="020B0604020202020204" pitchFamily="34" charset="0"/>
              </a:rPr>
              <a:t> vào của </a:t>
            </a:r>
            <a:r>
              <a:rPr lang="en-US" sz="2000" dirty="0" err="1">
                <a:latin typeface="Arial" panose="020B0604020202020204" pitchFamily="34" charset="0"/>
                <a:cs typeface="Arial" panose="020B0604020202020204" pitchFamily="34" charset="0"/>
              </a:rPr>
              <a:t>kênh</a:t>
            </a:r>
            <a:r>
              <a:rPr lang="en-US" sz="2000" dirty="0">
                <a:latin typeface="Arial" panose="020B0604020202020204" pitchFamily="34" charset="0"/>
                <a:cs typeface="Arial" panose="020B0604020202020204" pitchFamily="34" charset="0"/>
              </a:rPr>
              <a:t> ADC</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Như vậy,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khiển</a:t>
            </a:r>
            <a:r>
              <a:rPr lang="en-US" sz="2000" dirty="0">
                <a:latin typeface="Arial" panose="020B0604020202020204" pitchFamily="34" charset="0"/>
                <a:cs typeface="Arial" panose="020B0604020202020204" pitchFamily="34" charset="0"/>
              </a:rPr>
              <a:t> các LED </a:t>
            </a:r>
            <a:r>
              <a:rPr lang="en-US" sz="2000" dirty="0" err="1">
                <a:latin typeface="Arial" panose="020B0604020202020204" pitchFamily="34" charset="0"/>
                <a:cs typeface="Arial" panose="020B0604020202020204" pitchFamily="34" charset="0"/>
              </a:rPr>
              <a:t>nối</a:t>
            </a:r>
            <a:r>
              <a:rPr lang="en-US" sz="2000" dirty="0">
                <a:latin typeface="Arial" panose="020B0604020202020204" pitchFamily="34" charset="0"/>
                <a:cs typeface="Arial" panose="020B0604020202020204" pitchFamily="34" charset="0"/>
              </a:rPr>
              <a:t> với port A và port B, ta phải set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0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ANSEL</a:t>
            </a:r>
            <a:r>
              <a:rPr lang="en-US" sz="2000" dirty="0">
                <a:latin typeface="Arial" panose="020B0604020202020204" pitchFamily="34" charset="0"/>
                <a:cs typeface="Arial" panose="020B0604020202020204" pitchFamily="34" charset="0"/>
              </a:rPr>
              <a:t> và </a:t>
            </a:r>
            <a:r>
              <a:rPr lang="en-US" sz="2000" b="1" dirty="0">
                <a:latin typeface="Arial" panose="020B0604020202020204" pitchFamily="34" charset="0"/>
                <a:cs typeface="Arial" panose="020B0604020202020204" pitchFamily="34" charset="0"/>
              </a:rPr>
              <a:t>ANSELH.</a:t>
            </a:r>
          </a:p>
          <a:p>
            <a:pPr marL="342900" indent="-342900" algn="l">
              <a:buFont typeface="Arial" panose="020B0604020202020204" pitchFamily="34" charset="0"/>
              <a:buChar char="•"/>
            </a:pPr>
            <a:r>
              <a:rPr lang="en-US" sz="2000" b="1" dirty="0">
                <a:latin typeface="Arial" panose="020B0604020202020204" pitchFamily="34" charset="0"/>
                <a:cs typeface="Arial" panose="020B0604020202020204" pitchFamily="34" charset="0"/>
              </a:rPr>
              <a:t>Chú 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cả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của </a:t>
            </a:r>
            <a:r>
              <a:rPr lang="en-US" sz="2000" dirty="0" err="1">
                <a:latin typeface="Arial" panose="020B0604020202020204" pitchFamily="34" charset="0"/>
                <a:cs typeface="Arial" panose="020B0604020202020204" pitchFamily="34" charset="0"/>
              </a:rPr>
              <a:t>thanh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ghi</a:t>
            </a:r>
            <a:r>
              <a:rPr lang="en-US" sz="2000" dirty="0">
                <a:latin typeface="Arial" panose="020B0604020202020204" pitchFamily="34" charset="0"/>
                <a:cs typeface="Arial" panose="020B0604020202020204" pitchFamily="34" charset="0"/>
              </a:rPr>
              <a:t> ADCON1 là 0x07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nói </a:t>
            </a:r>
            <a:r>
              <a:rPr lang="en-US" sz="2000" dirty="0" err="1">
                <a:latin typeface="Arial" panose="020B0604020202020204" pitchFamily="34" charset="0"/>
                <a:cs typeface="Arial" panose="020B0604020202020204" pitchFamily="34" charset="0"/>
              </a:rPr>
              <a:t>kỹ</a:t>
            </a:r>
            <a:r>
              <a:rPr lang="en-US" sz="2000" dirty="0">
                <a:latin typeface="Arial" panose="020B0604020202020204" pitchFamily="34" charset="0"/>
                <a:cs typeface="Arial" panose="020B0604020202020204" pitchFamily="34" charset="0"/>
              </a:rPr>
              <a:t> ở bài ADC)</a:t>
            </a:r>
            <a:endParaRPr lang="en-US" sz="2000" b="1" dirty="0">
              <a:latin typeface="Arial" panose="020B0604020202020204" pitchFamily="34" charset="0"/>
              <a:cs typeface="Arial" panose="020B0604020202020204" pitchFamily="34" charset="0"/>
            </a:endParaRPr>
          </a:p>
        </p:txBody>
      </p:sp>
      <p:pic>
        <p:nvPicPr>
          <p:cNvPr id="6" name="Picture 2" descr="See the source image">
            <a:extLst>
              <a:ext uri="{FF2B5EF4-FFF2-40B4-BE49-F238E27FC236}">
                <a16:creationId xmlns:a16="http://schemas.microsoft.com/office/drawing/2014/main" id="{74B0DE9A-44A3-47A4-B37C-1AC248D8519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4901" y="2167684"/>
            <a:ext cx="5657261" cy="2522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3205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3B490A66-C1FD-468A-8EAE-F1124D9DB584}"/>
              </a:ext>
            </a:extLst>
          </p:cNvPr>
          <p:cNvSpPr txBox="1">
            <a:spLocks/>
          </p:cNvSpPr>
          <p:nvPr/>
        </p:nvSpPr>
        <p:spPr>
          <a:xfrm>
            <a:off x="1865716" y="2978426"/>
            <a:ext cx="9676925" cy="28593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4000" dirty="0"/>
            </a:br>
            <a:endParaRPr lang="en-US" sz="4000" dirty="0"/>
          </a:p>
        </p:txBody>
      </p:sp>
      <p:sp>
        <p:nvSpPr>
          <p:cNvPr id="4" name="Slide Number Placeholder 2">
            <a:extLst>
              <a:ext uri="{FF2B5EF4-FFF2-40B4-BE49-F238E27FC236}">
                <a16:creationId xmlns:a16="http://schemas.microsoft.com/office/drawing/2014/main" id="{87D76C23-5889-4298-8036-EE949803CAB9}"/>
              </a:ext>
            </a:extLst>
          </p:cNvPr>
          <p:cNvSpPr>
            <a:spLocks noGrp="1"/>
          </p:cNvSpPr>
          <p:nvPr>
            <p:ph type="sldNum" sz="quarter" idx="12"/>
          </p:nvPr>
        </p:nvSpPr>
        <p:spPr>
          <a:xfrm>
            <a:off x="12914086" y="5307910"/>
            <a:ext cx="406400" cy="365125"/>
          </a:xfrm>
        </p:spPr>
        <p:txBody>
          <a:bodyPr anchor="ctr">
            <a:normAutofit/>
          </a:bodyPr>
          <a:lstStyle/>
          <a:p>
            <a:pPr>
              <a:spcAft>
                <a:spcPts val="600"/>
              </a:spcAft>
            </a:pPr>
            <a:fld id="{C263D6C4-4840-40CC-AC84-17E24B3B7BDE}" type="slidenum">
              <a:rPr lang="en-US" noProof="0" smtClean="0"/>
              <a:pPr>
                <a:spcAft>
                  <a:spcPts val="600"/>
                </a:spcAft>
              </a:pPr>
              <a:t>5</a:t>
            </a:fld>
            <a:endParaRPr lang="en-US" noProof="0"/>
          </a:p>
        </p:txBody>
      </p:sp>
      <p:sp>
        <p:nvSpPr>
          <p:cNvPr id="8" name="Title 3">
            <a:extLst>
              <a:ext uri="{FF2B5EF4-FFF2-40B4-BE49-F238E27FC236}">
                <a16:creationId xmlns:a16="http://schemas.microsoft.com/office/drawing/2014/main" id="{202844CE-43D0-46A4-B0F3-9BEE572F55A5}"/>
              </a:ext>
            </a:extLst>
          </p:cNvPr>
          <p:cNvSpPr txBox="1">
            <a:spLocks/>
          </p:cNvSpPr>
          <p:nvPr/>
        </p:nvSpPr>
        <p:spPr>
          <a:xfrm>
            <a:off x="1314701" y="2232503"/>
            <a:ext cx="9724435" cy="119649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latin typeface="Trebuchet MS" panose="020B0603020202020204" pitchFamily="34" charset="0"/>
              </a:rPr>
              <a:t>II. Mở </a:t>
            </a:r>
            <a:r>
              <a:rPr lang="en-US" sz="3800" b="1" dirty="0" err="1">
                <a:latin typeface="Trebuchet MS" panose="020B0603020202020204" pitchFamily="34" charset="0"/>
              </a:rPr>
              <a:t>rộng</a:t>
            </a:r>
            <a:r>
              <a:rPr lang="en-US" sz="3800" b="1" dirty="0">
                <a:latin typeface="Trebuchet MS" panose="020B0603020202020204" pitchFamily="34" charset="0"/>
              </a:rPr>
              <a:t> </a:t>
            </a:r>
            <a:r>
              <a:rPr lang="en-US" sz="3800" b="1" dirty="0" err="1">
                <a:latin typeface="Trebuchet MS" panose="020B0603020202020204" pitchFamily="34" charset="0"/>
              </a:rPr>
              <a:t>ngõ</a:t>
            </a:r>
            <a:r>
              <a:rPr lang="en-US" sz="3800" b="1" dirty="0">
                <a:latin typeface="Trebuchet MS" panose="020B0603020202020204" pitchFamily="34" charset="0"/>
              </a:rPr>
              <a:t> ra với IC</a:t>
            </a:r>
          </a:p>
        </p:txBody>
      </p:sp>
    </p:spTree>
    <p:extLst>
      <p:ext uri="{BB962C8B-B14F-4D97-AF65-F5344CB8AC3E}">
        <p14:creationId xmlns:p14="http://schemas.microsoft.com/office/powerpoint/2010/main" val="274985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23BA5258-1C37-4667-88B7-561E55B343F9}"/>
              </a:ext>
            </a:extLst>
          </p:cNvPr>
          <p:cNvSpPr txBox="1">
            <a:spLocks/>
          </p:cNvSpPr>
          <p:nvPr/>
        </p:nvSpPr>
        <p:spPr>
          <a:xfrm>
            <a:off x="789057" y="503167"/>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Mở </a:t>
            </a:r>
            <a:r>
              <a:rPr lang="en-US" b="1" dirty="0" err="1">
                <a:solidFill>
                  <a:schemeClr val="accent1"/>
                </a:solidFill>
                <a:latin typeface="Trebuchet MS" panose="020B0603020202020204" pitchFamily="34" charset="0"/>
              </a:rPr>
              <a:t>rộng</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ngõ</a:t>
            </a:r>
            <a:r>
              <a:rPr lang="en-US" b="1" dirty="0">
                <a:solidFill>
                  <a:schemeClr val="accent1"/>
                </a:solidFill>
                <a:latin typeface="Trebuchet MS" panose="020B0603020202020204" pitchFamily="34" charset="0"/>
              </a:rPr>
              <a:t> ra với IC 74HC595</a:t>
            </a:r>
          </a:p>
        </p:txBody>
      </p:sp>
      <p:sp>
        <p:nvSpPr>
          <p:cNvPr id="4" name="Slide Number Placeholder 2">
            <a:extLst>
              <a:ext uri="{FF2B5EF4-FFF2-40B4-BE49-F238E27FC236}">
                <a16:creationId xmlns:a16="http://schemas.microsoft.com/office/drawing/2014/main" id="{CE536B40-F758-4B0B-9461-6C3ED2EDDFC8}"/>
              </a:ext>
            </a:extLst>
          </p:cNvPr>
          <p:cNvSpPr>
            <a:spLocks noGrp="1"/>
          </p:cNvSpPr>
          <p:nvPr>
            <p:ph type="sldNum" sz="quarter" idx="12"/>
          </p:nvPr>
        </p:nvSpPr>
        <p:spPr>
          <a:xfrm>
            <a:off x="11424478" y="6275318"/>
            <a:ext cx="406400" cy="365125"/>
          </a:xfrm>
        </p:spPr>
        <p:txBody>
          <a:bodyPr anchor="ctr">
            <a:normAutofit/>
          </a:bodyPr>
          <a:lstStyle/>
          <a:p>
            <a:pPr>
              <a:spcAft>
                <a:spcPts val="600"/>
              </a:spcAft>
            </a:pPr>
            <a:fld id="{C263D6C4-4840-40CC-AC84-17E24B3B7BDE}" type="slidenum">
              <a:rPr lang="en-US" noProof="0" smtClean="0"/>
              <a:pPr>
                <a:spcAft>
                  <a:spcPts val="600"/>
                </a:spcAft>
              </a:pPr>
              <a:t>6</a:t>
            </a:fld>
            <a:endParaRPr lang="en-US" noProof="0"/>
          </a:p>
        </p:txBody>
      </p:sp>
      <p:sp>
        <p:nvSpPr>
          <p:cNvPr id="5" name="Content Placeholder 3">
            <a:extLst>
              <a:ext uri="{FF2B5EF4-FFF2-40B4-BE49-F238E27FC236}">
                <a16:creationId xmlns:a16="http://schemas.microsoft.com/office/drawing/2014/main" id="{2D8E2A0D-CE50-49B8-B055-15A2C442EDE7}"/>
              </a:ext>
            </a:extLst>
          </p:cNvPr>
          <p:cNvSpPr txBox="1">
            <a:spLocks/>
          </p:cNvSpPr>
          <p:nvPr/>
        </p:nvSpPr>
        <p:spPr>
          <a:xfrm>
            <a:off x="1250566" y="1477958"/>
            <a:ext cx="5274473" cy="47973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err="1"/>
              <a:t>Sơ</a:t>
            </a:r>
            <a:r>
              <a:rPr lang="en-US" sz="2200" dirty="0"/>
              <a:t> </a:t>
            </a:r>
            <a:r>
              <a:rPr lang="en-US" sz="2200" dirty="0" err="1"/>
              <a:t>đồ</a:t>
            </a:r>
            <a:r>
              <a:rPr lang="en-US" sz="2200" dirty="0"/>
              <a:t> </a:t>
            </a:r>
            <a:r>
              <a:rPr lang="en-US" sz="2200" dirty="0" err="1"/>
              <a:t>gồm</a:t>
            </a:r>
            <a:r>
              <a:rPr lang="en-US" sz="2200" dirty="0"/>
              <a:t> 16 chân:</a:t>
            </a:r>
          </a:p>
          <a:p>
            <a:pPr marL="800100" lvl="1"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VCC: </a:t>
            </a:r>
            <a:r>
              <a:rPr lang="en-US" sz="1600" dirty="0" err="1">
                <a:latin typeface="Arial" panose="020B0604020202020204" pitchFamily="34" charset="0"/>
                <a:cs typeface="Arial" panose="020B0604020202020204" pitchFamily="34" charset="0"/>
              </a:rPr>
              <a:t>nguồn</a:t>
            </a:r>
            <a:r>
              <a:rPr lang="en-US" sz="1600" dirty="0">
                <a:latin typeface="Arial" panose="020B0604020202020204" pitchFamily="34" charset="0"/>
                <a:cs typeface="Arial" panose="020B0604020202020204" pitchFamily="34" charset="0"/>
              </a:rPr>
              <a:t> 5V</a:t>
            </a:r>
          </a:p>
          <a:p>
            <a:pPr marL="800100" lvl="1"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GND: </a:t>
            </a:r>
            <a:r>
              <a:rPr lang="en-US" sz="1600" dirty="0" err="1">
                <a:latin typeface="Arial" panose="020B0604020202020204" pitchFamily="34" charset="0"/>
                <a:cs typeface="Arial" panose="020B0604020202020204" pitchFamily="34" charset="0"/>
              </a:rPr>
              <a:t>nguồn</a:t>
            </a:r>
            <a:r>
              <a:rPr lang="en-US" sz="1600" dirty="0">
                <a:latin typeface="Arial" panose="020B0604020202020204" pitchFamily="34" charset="0"/>
                <a:cs typeface="Arial" panose="020B0604020202020204" pitchFamily="34" charset="0"/>
              </a:rPr>
              <a:t> 0V</a:t>
            </a:r>
          </a:p>
          <a:p>
            <a:pPr marL="800100" lvl="1"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DS(data shift): </a:t>
            </a:r>
            <a:r>
              <a:rPr lang="en-US" sz="1600" dirty="0" err="1">
                <a:latin typeface="Arial" panose="020B0604020202020204" pitchFamily="34" charset="0"/>
                <a:cs typeface="Arial" panose="020B0604020202020204" pitchFamily="34" charset="0"/>
              </a:rPr>
              <a:t>ngõ</a:t>
            </a:r>
            <a:r>
              <a:rPr lang="en-US" sz="1600" dirty="0">
                <a:latin typeface="Arial" panose="020B0604020202020204" pitchFamily="34" charset="0"/>
                <a:cs typeface="Arial" panose="020B0604020202020204" pitchFamily="34" charset="0"/>
              </a:rPr>
              <a:t> vào dữ liệu </a:t>
            </a:r>
            <a:r>
              <a:rPr lang="en-US" sz="1600" dirty="0" err="1">
                <a:latin typeface="Arial" panose="020B0604020202020204" pitchFamily="34" charset="0"/>
                <a:cs typeface="Arial" panose="020B0604020202020204" pitchFamily="34" charset="0"/>
              </a:rPr>
              <a:t>nối</a:t>
            </a:r>
            <a:r>
              <a:rPr lang="en-US" sz="1600" dirty="0">
                <a:latin typeface="Arial" panose="020B0604020202020204" pitchFamily="34" charset="0"/>
                <a:cs typeface="Arial" panose="020B0604020202020204" pitchFamily="34" charset="0"/>
              </a:rPr>
              <a:t> tiếp</a:t>
            </a:r>
          </a:p>
          <a:p>
            <a:pPr marL="800100" lvl="1"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SH_CP(Shift Clock Pulse): </a:t>
            </a:r>
            <a:r>
              <a:rPr lang="en-US" sz="1600" dirty="0" err="1">
                <a:latin typeface="Arial" panose="020B0604020202020204" pitchFamily="34" charset="0"/>
                <a:cs typeface="Arial" panose="020B0604020202020204" pitchFamily="34" charset="0"/>
              </a:rPr>
              <a:t>Xung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dịch</a:t>
            </a:r>
            <a:r>
              <a:rPr lang="en-US" sz="1600" dirty="0">
                <a:latin typeface="Arial" panose="020B0604020202020204" pitchFamily="34" charset="0"/>
                <a:cs typeface="Arial" panose="020B0604020202020204" pitchFamily="34" charset="0"/>
              </a:rPr>
              <a:t> dữ liệu</a:t>
            </a:r>
          </a:p>
          <a:p>
            <a:pPr marL="800100" lvl="1"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ST_CP(Storage Clock Pulse): </a:t>
            </a:r>
            <a:r>
              <a:rPr lang="en-US" sz="1600" dirty="0" err="1">
                <a:latin typeface="Arial" panose="020B0604020202020204" pitchFamily="34" charset="0"/>
                <a:cs typeface="Arial" panose="020B0604020202020204" pitchFamily="34" charset="0"/>
              </a:rPr>
              <a:t>Xung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xuất</a:t>
            </a:r>
            <a:r>
              <a:rPr lang="en-US" sz="1600" dirty="0">
                <a:latin typeface="Arial" panose="020B0604020202020204" pitchFamily="34" charset="0"/>
                <a:cs typeface="Arial" panose="020B0604020202020204" pitchFamily="34" charset="0"/>
              </a:rPr>
              <a:t> dữ liệu</a:t>
            </a:r>
          </a:p>
          <a:p>
            <a:pPr marL="800100" lvl="1"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OE(Output Enable): </a:t>
            </a:r>
            <a:r>
              <a:rPr lang="en-US" sz="1600" dirty="0" err="1">
                <a:latin typeface="Arial" panose="020B0604020202020204" pitchFamily="34" charset="0"/>
                <a:cs typeface="Arial" panose="020B0604020202020204" pitchFamily="34" charset="0"/>
              </a:rPr>
              <a:t>cho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phép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ngõ</a:t>
            </a:r>
            <a:r>
              <a:rPr lang="en-US" sz="1600" dirty="0">
                <a:latin typeface="Arial" panose="020B0604020202020204" pitchFamily="34" charset="0"/>
                <a:cs typeface="Arial" panose="020B0604020202020204" pitchFamily="34" charset="0"/>
              </a:rPr>
              <a:t> ra tích </a:t>
            </a:r>
            <a:r>
              <a:rPr lang="en-US" sz="1600" dirty="0" err="1">
                <a:latin typeface="Arial" panose="020B0604020202020204" pitchFamily="34" charset="0"/>
                <a:cs typeface="Arial" panose="020B0604020202020204" pitchFamily="34" charset="0"/>
              </a:rPr>
              <a:t>cực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thấp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mức</a:t>
            </a:r>
            <a:r>
              <a:rPr lang="en-US" sz="1600" dirty="0">
                <a:latin typeface="Arial" panose="020B0604020202020204" pitchFamily="34" charset="0"/>
                <a:cs typeface="Arial" panose="020B0604020202020204" pitchFamily="34" charset="0"/>
              </a:rPr>
              <a:t> 0 là </a:t>
            </a:r>
            <a:r>
              <a:rPr lang="en-US" sz="1600" dirty="0" err="1">
                <a:latin typeface="Arial" panose="020B0604020202020204" pitchFamily="34" charset="0"/>
                <a:cs typeface="Arial" panose="020B0604020202020204" pitchFamily="34" charset="0"/>
              </a:rPr>
              <a:t>cho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phép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ngõ</a:t>
            </a:r>
            <a:r>
              <a:rPr lang="en-US" sz="1600" dirty="0">
                <a:latin typeface="Arial" panose="020B0604020202020204" pitchFamily="34" charset="0"/>
                <a:cs typeface="Arial" panose="020B0604020202020204" pitchFamily="34" charset="0"/>
              </a:rPr>
              <a:t> ra và ngược lại)</a:t>
            </a:r>
          </a:p>
          <a:p>
            <a:pPr marL="800100" lvl="1"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MR(Master Reset): chân reset (</a:t>
            </a:r>
            <a:r>
              <a:rPr lang="en-US" sz="1600" dirty="0" err="1">
                <a:latin typeface="Arial" panose="020B0604020202020204" pitchFamily="34" charset="0"/>
                <a:cs typeface="Arial" panose="020B0604020202020204" pitchFamily="34" charset="0"/>
              </a:rPr>
              <a:t>mức</a:t>
            </a:r>
            <a:r>
              <a:rPr lang="en-US" sz="1600" dirty="0">
                <a:latin typeface="Arial" panose="020B0604020202020204" pitchFamily="34" charset="0"/>
                <a:cs typeface="Arial" panose="020B0604020202020204" pitchFamily="34" charset="0"/>
              </a:rPr>
              <a:t> 0 là </a:t>
            </a:r>
            <a:r>
              <a:rPr lang="en-US" sz="1600" dirty="0" err="1">
                <a:latin typeface="Arial" panose="020B0604020202020204" pitchFamily="34" charset="0"/>
                <a:cs typeface="Arial" panose="020B0604020202020204" pitchFamily="34" charset="0"/>
              </a:rPr>
              <a:t>xóa</a:t>
            </a:r>
            <a:r>
              <a:rPr lang="en-US" sz="1600" dirty="0">
                <a:latin typeface="Arial" panose="020B0604020202020204" pitchFamily="34" charset="0"/>
                <a:cs typeface="Arial" panose="020B0604020202020204" pitchFamily="34" charset="0"/>
              </a:rPr>
              <a:t> dữ liệu)</a:t>
            </a:r>
          </a:p>
          <a:p>
            <a:pPr marL="800100" lvl="1"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Q0 → Q7: </a:t>
            </a:r>
            <a:r>
              <a:rPr lang="en-US" sz="1600" dirty="0" err="1">
                <a:latin typeface="Arial" panose="020B0604020202020204" pitchFamily="34" charset="0"/>
                <a:cs typeface="Arial" panose="020B0604020202020204" pitchFamily="34" charset="0"/>
              </a:rPr>
              <a:t>Ngõ</a:t>
            </a:r>
            <a:r>
              <a:rPr lang="en-US" sz="1600" dirty="0">
                <a:latin typeface="Arial" panose="020B0604020202020204" pitchFamily="34" charset="0"/>
                <a:cs typeface="Arial" panose="020B0604020202020204" pitchFamily="34" charset="0"/>
              </a:rPr>
              <a:t> ra dữ liệu song </a:t>
            </a:r>
            <a:r>
              <a:rPr lang="en-US" sz="1600" dirty="0" err="1">
                <a:latin typeface="Arial" panose="020B0604020202020204" pitchFamily="34" charset="0"/>
                <a:cs typeface="Arial" panose="020B0604020202020204" pitchFamily="34" charset="0"/>
              </a:rPr>
              <a:t>song</a:t>
            </a:r>
            <a:endParaRPr lang="en-US" sz="1600" dirty="0">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US" sz="1600" dirty="0">
                <a:latin typeface="Arial" panose="020B0604020202020204" pitchFamily="34" charset="0"/>
                <a:cs typeface="Arial" panose="020B0604020202020204" pitchFamily="34" charset="0"/>
              </a:rPr>
              <a:t>Q7’: </a:t>
            </a:r>
            <a:r>
              <a:rPr lang="en-US" sz="1600" dirty="0" err="1">
                <a:latin typeface="Arial" panose="020B0604020202020204" pitchFamily="34" charset="0"/>
                <a:cs typeface="Arial" panose="020B0604020202020204" pitchFamily="34" charset="0"/>
              </a:rPr>
              <a:t>Ngõ</a:t>
            </a:r>
            <a:r>
              <a:rPr lang="en-US" sz="1600" dirty="0">
                <a:latin typeface="Arial" panose="020B0604020202020204" pitchFamily="34" charset="0"/>
                <a:cs typeface="Arial" panose="020B0604020202020204" pitchFamily="34" charset="0"/>
              </a:rPr>
              <a:t> ra dữ liệu </a:t>
            </a:r>
            <a:r>
              <a:rPr lang="en-US" sz="1600" dirty="0" err="1">
                <a:latin typeface="Arial" panose="020B0604020202020204" pitchFamily="34" charset="0"/>
                <a:cs typeface="Arial" panose="020B0604020202020204" pitchFamily="34" charset="0"/>
              </a:rPr>
              <a:t>nối</a:t>
            </a:r>
            <a:r>
              <a:rPr lang="en-US" sz="1600" dirty="0">
                <a:latin typeface="Arial" panose="020B0604020202020204" pitchFamily="34" charset="0"/>
                <a:cs typeface="Arial" panose="020B0604020202020204" pitchFamily="34" charset="0"/>
              </a:rPr>
              <a:t> tiếp</a:t>
            </a:r>
            <a:r>
              <a:rPr lang="en-US" sz="1600" dirty="0"/>
              <a:t>. </a:t>
            </a:r>
            <a:r>
              <a:rPr lang="vi-VN" sz="1600" dirty="0"/>
              <a:t>Khi dùng nhiều </a:t>
            </a:r>
            <a:r>
              <a:rPr lang="en-US" sz="1600" dirty="0"/>
              <a:t>IC </a:t>
            </a:r>
            <a:r>
              <a:rPr lang="vi-VN" sz="1600" dirty="0"/>
              <a:t>74595 mắc nối tiếp nhau thì chân này đưa vào </a:t>
            </a:r>
            <a:r>
              <a:rPr lang="en-US" sz="1600" dirty="0"/>
              <a:t>chân </a:t>
            </a:r>
            <a:r>
              <a:rPr lang="vi-VN" sz="1600" dirty="0"/>
              <a:t>D</a:t>
            </a:r>
            <a:r>
              <a:rPr lang="en-US" sz="1600" dirty="0"/>
              <a:t>S</a:t>
            </a:r>
            <a:r>
              <a:rPr lang="vi-VN" sz="1600" dirty="0"/>
              <a:t> của </a:t>
            </a:r>
            <a:r>
              <a:rPr lang="en-US" sz="1600" dirty="0"/>
              <a:t>IC</a:t>
            </a:r>
            <a:r>
              <a:rPr lang="vi-VN" sz="1600" dirty="0"/>
              <a:t> tiếp theo khi đã dịch đủ 8 bit</a:t>
            </a:r>
            <a:endParaRPr lang="en-US" sz="1600" dirty="0"/>
          </a:p>
          <a:p>
            <a:pPr marL="342900" indent="-342900" algn="l">
              <a:buFont typeface="Arial" panose="020B0604020202020204" pitchFamily="34" charset="0"/>
              <a:buChar char="•"/>
            </a:pPr>
            <a:endParaRPr lang="en-US" sz="1800" dirty="0"/>
          </a:p>
        </p:txBody>
      </p:sp>
      <p:pic>
        <p:nvPicPr>
          <p:cNvPr id="1026" name="Picture 2" descr="See the source image">
            <a:extLst>
              <a:ext uri="{FF2B5EF4-FFF2-40B4-BE49-F238E27FC236}">
                <a16:creationId xmlns:a16="http://schemas.microsoft.com/office/drawing/2014/main" id="{2E59C47E-9B73-42F3-B090-CEC211E96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9938" y="1761533"/>
            <a:ext cx="28575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4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6561E444-7AA5-48C5-B85F-F09DBF9AA08B}"/>
              </a:ext>
            </a:extLst>
          </p:cNvPr>
          <p:cNvSpPr txBox="1">
            <a:spLocks/>
          </p:cNvSpPr>
          <p:nvPr/>
        </p:nvSpPr>
        <p:spPr>
          <a:xfrm>
            <a:off x="706546" y="552858"/>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Nguyên lý </a:t>
            </a:r>
            <a:r>
              <a:rPr lang="en-US" b="1" dirty="0" err="1">
                <a:solidFill>
                  <a:schemeClr val="accent1"/>
                </a:solidFill>
                <a:latin typeface="Trebuchet MS" panose="020B0603020202020204" pitchFamily="34" charset="0"/>
              </a:rPr>
              <a:t>hoạt</a:t>
            </a:r>
            <a:r>
              <a:rPr lang="en-US" b="1" dirty="0">
                <a:solidFill>
                  <a:schemeClr val="accent1"/>
                </a:solidFill>
                <a:latin typeface="Trebuchet MS" panose="020B0603020202020204" pitchFamily="34" charset="0"/>
              </a:rPr>
              <a:t> động</a:t>
            </a:r>
          </a:p>
        </p:txBody>
      </p:sp>
      <p:sp>
        <p:nvSpPr>
          <p:cNvPr id="4" name="Slide Number Placeholder 2">
            <a:extLst>
              <a:ext uri="{FF2B5EF4-FFF2-40B4-BE49-F238E27FC236}">
                <a16:creationId xmlns:a16="http://schemas.microsoft.com/office/drawing/2014/main" id="{41DFC974-863B-4D93-9E38-380936A84F8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7</a:t>
            </a:fld>
            <a:endParaRPr lang="en-US" noProof="0" dirty="0"/>
          </a:p>
        </p:txBody>
      </p:sp>
      <p:sp>
        <p:nvSpPr>
          <p:cNvPr id="5" name="Content Placeholder 3">
            <a:extLst>
              <a:ext uri="{FF2B5EF4-FFF2-40B4-BE49-F238E27FC236}">
                <a16:creationId xmlns:a16="http://schemas.microsoft.com/office/drawing/2014/main" id="{EAD8DD68-A3E4-4F16-9F32-63CE45CC8EE0}"/>
              </a:ext>
            </a:extLst>
          </p:cNvPr>
          <p:cNvSpPr txBox="1">
            <a:spLocks/>
          </p:cNvSpPr>
          <p:nvPr/>
        </p:nvSpPr>
        <p:spPr>
          <a:xfrm>
            <a:off x="1289726" y="1253185"/>
            <a:ext cx="10527134" cy="19828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70000"/>
              </a:lnSpc>
              <a:buFont typeface="Arial" panose="020B0604020202020204" pitchFamily="34" charset="0"/>
              <a:buChar char="•"/>
            </a:pPr>
            <a:r>
              <a:rPr lang="en-US" sz="1600" dirty="0">
                <a:latin typeface="Arial" panose="020B0604020202020204" pitchFamily="34" charset="0"/>
                <a:cs typeface="Arial" panose="020B0604020202020204" pitchFamily="34" charset="0"/>
              </a:rPr>
              <a:t>Khi </a:t>
            </a:r>
            <a:r>
              <a:rPr lang="en-US" sz="1600" dirty="0" err="1">
                <a:latin typeface="Arial" panose="020B0604020202020204" pitchFamily="34" charset="0"/>
                <a:cs typeface="Arial" panose="020B0604020202020204" pitchFamily="34" charset="0"/>
              </a:rPr>
              <a:t>xung</a:t>
            </a:r>
            <a:r>
              <a:rPr lang="en-US" sz="1600" dirty="0">
                <a:latin typeface="Arial" panose="020B0604020202020204" pitchFamily="34" charset="0"/>
                <a:cs typeface="Arial" panose="020B0604020202020204" pitchFamily="34" charset="0"/>
              </a:rPr>
              <a:t> SH_CP </a:t>
            </a:r>
            <a:r>
              <a:rPr lang="en-US" sz="1600" dirty="0" err="1">
                <a:latin typeface="Arial" panose="020B0604020202020204" pitchFamily="34" charset="0"/>
                <a:cs typeface="Arial" panose="020B0604020202020204" pitchFamily="34" charset="0"/>
              </a:rPr>
              <a:t>được</a:t>
            </a:r>
            <a:r>
              <a:rPr lang="en-US" sz="1600" dirty="0">
                <a:latin typeface="Arial" panose="020B0604020202020204" pitchFamily="34" charset="0"/>
                <a:cs typeface="Arial" panose="020B0604020202020204" pitchFamily="34" charset="0"/>
              </a:rPr>
              <a:t> kịch lên thì dữ liệu ở chân DS </a:t>
            </a:r>
            <a:r>
              <a:rPr lang="en-US" sz="1600" dirty="0" err="1">
                <a:latin typeface="Arial" panose="020B0604020202020204" pitchFamily="34" charset="0"/>
                <a:cs typeface="Arial" panose="020B0604020202020204" pitchFamily="34" charset="0"/>
              </a:rPr>
              <a:t>sẽ</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được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dịch</a:t>
            </a:r>
            <a:r>
              <a:rPr lang="en-US" sz="1600" dirty="0">
                <a:latin typeface="Arial" panose="020B0604020202020204" pitchFamily="34" charset="0"/>
                <a:cs typeface="Arial" panose="020B0604020202020204" pitchFamily="34" charset="0"/>
              </a:rPr>
              <a:t> vào </a:t>
            </a:r>
            <a:r>
              <a:rPr lang="en-US" sz="1600" dirty="0" err="1">
                <a:latin typeface="Arial" panose="020B0604020202020204" pitchFamily="34" charset="0"/>
                <a:cs typeface="Arial" panose="020B0604020202020204" pitchFamily="34" charset="0"/>
              </a:rPr>
              <a:t>thanh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ghi</a:t>
            </a:r>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SHIFT REGISTER.</a:t>
            </a:r>
            <a:endParaRPr lang="en-US" sz="1600" dirty="0">
              <a:latin typeface="Arial" panose="020B0604020202020204" pitchFamily="34" charset="0"/>
              <a:cs typeface="Arial" panose="020B0604020202020204" pitchFamily="34" charset="0"/>
            </a:endParaRPr>
          </a:p>
          <a:p>
            <a:pPr marL="342900" indent="-342900" algn="l">
              <a:lnSpc>
                <a:spcPct val="17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Sau </a:t>
            </a:r>
            <a:r>
              <a:rPr lang="en-US" sz="1600" dirty="0" err="1">
                <a:latin typeface="Arial" panose="020B0604020202020204" pitchFamily="34" charset="0"/>
                <a:cs typeface="Arial" panose="020B0604020202020204" pitchFamily="34" charset="0"/>
              </a:rPr>
              <a:t>đó</a:t>
            </a:r>
            <a:r>
              <a:rPr lang="en-US" sz="1600" dirty="0">
                <a:latin typeface="Arial" panose="020B0604020202020204" pitchFamily="34" charset="0"/>
                <a:cs typeface="Arial" panose="020B0604020202020204" pitchFamily="34" charset="0"/>
              </a:rPr>
              <a:t> kịch </a:t>
            </a:r>
            <a:r>
              <a:rPr lang="en-US" sz="1600" dirty="0" err="1">
                <a:latin typeface="Arial" panose="020B0604020202020204" pitchFamily="34" charset="0"/>
                <a:cs typeface="Arial" panose="020B0604020202020204" pitchFamily="34" charset="0"/>
              </a:rPr>
              <a:t>xung</a:t>
            </a:r>
            <a:r>
              <a:rPr lang="en-US" sz="1600" dirty="0">
                <a:latin typeface="Arial" panose="020B0604020202020204" pitchFamily="34" charset="0"/>
                <a:cs typeface="Arial" panose="020B0604020202020204" pitchFamily="34" charset="0"/>
              </a:rPr>
              <a:t> ST_CP thì 8 bit trong chân </a:t>
            </a:r>
            <a:r>
              <a:rPr lang="vi-VN" sz="1600" dirty="0">
                <a:latin typeface="Arial" panose="020B0604020202020204" pitchFamily="34" charset="0"/>
                <a:cs typeface="Arial" panose="020B0604020202020204" pitchFamily="34" charset="0"/>
              </a:rPr>
              <a:t>SHIFT REGISTER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sẽ</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sao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chép</a:t>
            </a:r>
            <a:r>
              <a:rPr lang="en-US" sz="1600" dirty="0">
                <a:latin typeface="Arial" panose="020B0604020202020204" pitchFamily="34" charset="0"/>
                <a:cs typeface="Arial" panose="020B0604020202020204" pitchFamily="34" charset="0"/>
              </a:rPr>
              <a:t> sang </a:t>
            </a:r>
            <a:r>
              <a:rPr lang="en-US" sz="1600" dirty="0" err="1">
                <a:latin typeface="Arial" panose="020B0604020202020204" pitchFamily="34" charset="0"/>
                <a:cs typeface="Arial" panose="020B0604020202020204" pitchFamily="34" charset="0"/>
              </a:rPr>
              <a:t>thanh</a:t>
            </a:r>
            <a:r>
              <a:rPr lang="en-US" sz="1600" dirty="0">
                <a:latin typeface="Arial" panose="020B0604020202020204" pitchFamily="34" charset="0"/>
                <a:cs typeface="Arial" panose="020B0604020202020204" pitchFamily="34" charset="0"/>
              </a:rPr>
              <a:t> STORAGE REGISTER</a:t>
            </a:r>
          </a:p>
          <a:p>
            <a:pPr marL="342900" indent="-342900" algn="l">
              <a:lnSpc>
                <a:spcPct val="17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Nếu</a:t>
            </a:r>
            <a:r>
              <a:rPr lang="en-US" sz="1600" dirty="0">
                <a:latin typeface="Arial" panose="020B0604020202020204" pitchFamily="34" charset="0"/>
                <a:cs typeface="Arial" panose="020B0604020202020204" pitchFamily="34" charset="0"/>
              </a:rPr>
              <a:t> OE = 0 thì tín hiệu </a:t>
            </a:r>
            <a:r>
              <a:rPr lang="en-US" sz="1600" dirty="0" err="1">
                <a:latin typeface="Arial" panose="020B0604020202020204" pitchFamily="34" charset="0"/>
                <a:cs typeface="Arial" panose="020B0604020202020204" pitchFamily="34" charset="0"/>
              </a:rPr>
              <a:t>ngõ</a:t>
            </a:r>
            <a:r>
              <a:rPr lang="en-US" sz="1600" dirty="0">
                <a:latin typeface="Arial" panose="020B0604020202020204" pitchFamily="34" charset="0"/>
                <a:cs typeface="Arial" panose="020B0604020202020204" pitchFamily="34" charset="0"/>
              </a:rPr>
              <a:t> ra bằng với </a:t>
            </a:r>
            <a:r>
              <a:rPr lang="en-US" sz="1600" dirty="0" err="1">
                <a:latin typeface="Arial" panose="020B0604020202020204" pitchFamily="34" charset="0"/>
                <a:cs typeface="Arial" panose="020B0604020202020204" pitchFamily="34" charset="0"/>
              </a:rPr>
              <a:t>giá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ghi</a:t>
            </a:r>
            <a:r>
              <a:rPr lang="en-US" sz="1600" dirty="0">
                <a:latin typeface="Arial" panose="020B0604020202020204" pitchFamily="34" charset="0"/>
                <a:cs typeface="Arial" panose="020B0604020202020204" pitchFamily="34" charset="0"/>
              </a:rPr>
              <a:t> STORAGE REGISTER</a:t>
            </a:r>
          </a:p>
        </p:txBody>
      </p:sp>
      <p:pic>
        <p:nvPicPr>
          <p:cNvPr id="8" name="Picture 7">
            <a:extLst>
              <a:ext uri="{FF2B5EF4-FFF2-40B4-BE49-F238E27FC236}">
                <a16:creationId xmlns:a16="http://schemas.microsoft.com/office/drawing/2014/main" id="{2118E422-E804-4459-8699-47B8F50C0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487" y="3256905"/>
            <a:ext cx="5227977" cy="3058170"/>
          </a:xfrm>
          <a:prstGeom prst="rect">
            <a:avLst/>
          </a:prstGeom>
        </p:spPr>
      </p:pic>
    </p:spTree>
    <p:extLst>
      <p:ext uri="{BB962C8B-B14F-4D97-AF65-F5344CB8AC3E}">
        <p14:creationId xmlns:p14="http://schemas.microsoft.com/office/powerpoint/2010/main" val="268048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308CDFE9-E439-4D9A-8416-D4EF8538776F}"/>
              </a:ext>
            </a:extLst>
          </p:cNvPr>
          <p:cNvSpPr txBox="1">
            <a:spLocks/>
          </p:cNvSpPr>
          <p:nvPr/>
        </p:nvSpPr>
        <p:spPr>
          <a:xfrm>
            <a:off x="1314701" y="2232503"/>
            <a:ext cx="9724435" cy="119649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latin typeface="Trebuchet MS" panose="020B0603020202020204" pitchFamily="34" charset="0"/>
              </a:rPr>
              <a:t>III. </a:t>
            </a:r>
            <a:r>
              <a:rPr lang="en-US" sz="3800" b="1" dirty="0" err="1">
                <a:latin typeface="Trebuchet MS" panose="020B0603020202020204" pitchFamily="34" charset="0"/>
              </a:rPr>
              <a:t>Ứng</a:t>
            </a:r>
            <a:r>
              <a:rPr lang="en-US" sz="3800" b="1" dirty="0">
                <a:latin typeface="Trebuchet MS" panose="020B0603020202020204" pitchFamily="34" charset="0"/>
              </a:rPr>
              <a:t> </a:t>
            </a:r>
            <a:r>
              <a:rPr lang="en-US" sz="3800" b="1" dirty="0" err="1">
                <a:latin typeface="Trebuchet MS" panose="020B0603020202020204" pitchFamily="34" charset="0"/>
              </a:rPr>
              <a:t>dụng</a:t>
            </a:r>
            <a:r>
              <a:rPr lang="en-US" sz="3800" b="1" dirty="0">
                <a:latin typeface="Trebuchet MS" panose="020B0603020202020204" pitchFamily="34" charset="0"/>
              </a:rPr>
              <a:t> </a:t>
            </a:r>
            <a:r>
              <a:rPr lang="en-US" sz="3800" b="1" dirty="0" err="1">
                <a:latin typeface="Trebuchet MS" panose="020B0603020202020204" pitchFamily="34" charset="0"/>
              </a:rPr>
              <a:t>hiển</a:t>
            </a:r>
            <a:r>
              <a:rPr lang="en-US" sz="3800" b="1" dirty="0">
                <a:latin typeface="Trebuchet MS" panose="020B0603020202020204" pitchFamily="34" charset="0"/>
              </a:rPr>
              <a:t> </a:t>
            </a:r>
            <a:r>
              <a:rPr lang="en-US" sz="3800" b="1" dirty="0" err="1">
                <a:latin typeface="Trebuchet MS" panose="020B0603020202020204" pitchFamily="34" charset="0"/>
              </a:rPr>
              <a:t>thị</a:t>
            </a:r>
            <a:r>
              <a:rPr lang="en-US" sz="3800" b="1" dirty="0">
                <a:latin typeface="Trebuchet MS" panose="020B0603020202020204" pitchFamily="34" charset="0"/>
              </a:rPr>
              <a:t> led 7 </a:t>
            </a:r>
            <a:r>
              <a:rPr lang="en-US" sz="3800" b="1" dirty="0" err="1">
                <a:latin typeface="Trebuchet MS" panose="020B0603020202020204" pitchFamily="34" charset="0"/>
              </a:rPr>
              <a:t>thanh</a:t>
            </a:r>
            <a:endParaRPr lang="en-US" sz="3800" b="1" dirty="0">
              <a:latin typeface="Trebuchet MS" panose="020B0603020202020204" pitchFamily="34" charset="0"/>
            </a:endParaRPr>
          </a:p>
        </p:txBody>
      </p:sp>
    </p:spTree>
    <p:extLst>
      <p:ext uri="{BB962C8B-B14F-4D97-AF65-F5344CB8AC3E}">
        <p14:creationId xmlns:p14="http://schemas.microsoft.com/office/powerpoint/2010/main" val="142963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9473A9AA-7336-4B6D-B23F-34C6192B351E}"/>
              </a:ext>
            </a:extLst>
          </p:cNvPr>
          <p:cNvSpPr txBox="1">
            <a:spLocks/>
          </p:cNvSpPr>
          <p:nvPr/>
        </p:nvSpPr>
        <p:spPr>
          <a:xfrm>
            <a:off x="706546" y="552858"/>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Led 7 </a:t>
            </a:r>
            <a:r>
              <a:rPr lang="en-US" b="1" dirty="0" err="1">
                <a:solidFill>
                  <a:schemeClr val="accent1"/>
                </a:solidFill>
                <a:latin typeface="Trebuchet MS" panose="020B0603020202020204" pitchFamily="34" charset="0"/>
              </a:rPr>
              <a:t>thanh</a:t>
            </a:r>
            <a:r>
              <a:rPr lang="en-US" b="1" dirty="0">
                <a:solidFill>
                  <a:schemeClr val="accent1"/>
                </a:solidFill>
                <a:latin typeface="Trebuchet MS" panose="020B0603020202020204" pitchFamily="34" charset="0"/>
              </a:rPr>
              <a:t> </a:t>
            </a:r>
          </a:p>
        </p:txBody>
      </p:sp>
      <p:sp>
        <p:nvSpPr>
          <p:cNvPr id="2" name="TextBox 1">
            <a:extLst>
              <a:ext uri="{FF2B5EF4-FFF2-40B4-BE49-F238E27FC236}">
                <a16:creationId xmlns:a16="http://schemas.microsoft.com/office/drawing/2014/main" id="{F35341BD-894D-429B-9D75-CF19EFD6C9AE}"/>
              </a:ext>
            </a:extLst>
          </p:cNvPr>
          <p:cNvSpPr txBox="1"/>
          <p:nvPr/>
        </p:nvSpPr>
        <p:spPr>
          <a:xfrm>
            <a:off x="1915889" y="1491449"/>
            <a:ext cx="9215933" cy="2554545"/>
          </a:xfrm>
          <a:prstGeom prst="rect">
            <a:avLst/>
          </a:prstGeom>
          <a:noFill/>
        </p:spPr>
        <p:txBody>
          <a:bodyPr wrap="square" rtlCol="0">
            <a:spAutoFit/>
          </a:bodyPr>
          <a:lstStyle/>
          <a:p>
            <a:pPr marL="285750" indent="-285750">
              <a:buFont typeface="Arial" panose="020B0604020202020204" pitchFamily="34" charset="0"/>
              <a:buChar char="•"/>
            </a:pPr>
            <a:r>
              <a:rPr lang="vi-VN" dirty="0"/>
              <a:t>LED 7 thanh hay còn được gọi là LED 7 đoạn, bao gồm 7 đoạn đèn LED được xếp lại với nhau thành hình chữ nhật</a:t>
            </a:r>
            <a:endParaRPr lang="en-US" dirty="0"/>
          </a:p>
          <a:p>
            <a:pPr marL="285750" indent="-285750">
              <a:buFont typeface="Arial" panose="020B0604020202020204" pitchFamily="34" charset="0"/>
              <a:buChar char="•"/>
            </a:pPr>
            <a:r>
              <a:rPr lang="vi-VN" dirty="0"/>
              <a:t>Khi mỗi đoạn chiếu sáng thì một phần của chữ số (hệ thập phân hoặc thập lục phân) sẽ được hiển thị. </a:t>
            </a:r>
            <a:endParaRPr lang="en-US" dirty="0"/>
          </a:p>
          <a:p>
            <a:pPr marL="285750" indent="-285750">
              <a:buFont typeface="Arial" panose="020B0604020202020204" pitchFamily="34" charset="0"/>
              <a:buChar char="•"/>
            </a:pPr>
            <a:r>
              <a:rPr lang="vi-VN" dirty="0"/>
              <a:t>Đôi khi có thêm led thứ 8 để biểu thị dấu thập phân</a:t>
            </a:r>
            <a:r>
              <a:rPr lang="en-US" dirty="0"/>
              <a:t>.</a:t>
            </a:r>
            <a:r>
              <a:rPr lang="vi-VN" dirty="0"/>
              <a:t> </a:t>
            </a:r>
            <a:r>
              <a:rPr lang="en-US" dirty="0"/>
              <a:t>K</a:t>
            </a:r>
            <a:r>
              <a:rPr lang="vi-VN" dirty="0"/>
              <a:t>hi có nhiều led 7 đoạn nối với nhau </a:t>
            </a:r>
            <a:r>
              <a:rPr lang="en-US" dirty="0" err="1">
                <a:latin typeface="Arial" panose="020B0604020202020204" pitchFamily="34" charset="0"/>
                <a:cs typeface="Arial" panose="020B0604020202020204" pitchFamily="34" charset="0"/>
              </a:rPr>
              <a:t>sẽ</a:t>
            </a:r>
            <a:r>
              <a:rPr lang="vi-VN" dirty="0"/>
              <a:t> hiển thị các số lớn</a:t>
            </a:r>
            <a:r>
              <a:rPr lang="en-US" dirty="0"/>
              <a:t>.</a:t>
            </a:r>
          </a:p>
          <a:p>
            <a:pPr marL="285750" indent="-285750">
              <a:buFont typeface="Arial" panose="020B0604020202020204" pitchFamily="34" charset="0"/>
              <a:buChar char="•"/>
            </a:pPr>
            <a:r>
              <a:rPr lang="vi-VN" dirty="0"/>
              <a:t>Mỗi đèn led 7 đoạn có chân đưa ra khỏi hộp hình vuông. Mỗi một chân sẽ được gán cho một chữ cái từ </a:t>
            </a:r>
            <a:r>
              <a:rPr lang="en-US" dirty="0"/>
              <a:t>A</a:t>
            </a:r>
            <a:r>
              <a:rPr lang="vi-VN" dirty="0"/>
              <a:t> đến </a:t>
            </a:r>
            <a:r>
              <a:rPr lang="en-US" dirty="0"/>
              <a:t>G</a:t>
            </a:r>
            <a:r>
              <a:rPr lang="vi-VN" dirty="0"/>
              <a:t> tương ứng với mỗi led. </a:t>
            </a:r>
            <a:endParaRPr lang="en-US" dirty="0"/>
          </a:p>
          <a:p>
            <a:endParaRPr lang="en-US" sz="1600" dirty="0"/>
          </a:p>
        </p:txBody>
      </p:sp>
      <p:pic>
        <p:nvPicPr>
          <p:cNvPr id="8" name="Picture 4" descr="See the source image">
            <a:extLst>
              <a:ext uri="{FF2B5EF4-FFF2-40B4-BE49-F238E27FC236}">
                <a16:creationId xmlns:a16="http://schemas.microsoft.com/office/drawing/2014/main" id="{C7DDE6DD-27EA-4D02-B159-C6B7AAB81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947" y="4045994"/>
            <a:ext cx="6085815" cy="2190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38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1190</Words>
  <Application>Microsoft Office PowerPoint</Application>
  <PresentationFormat>Widescreen</PresentationFormat>
  <Paragraphs>179</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Trebuchet MS</vt:lpstr>
      <vt:lpstr>Office Theme</vt:lpstr>
      <vt:lpstr>Bài 4: GPIO output (tiếp)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4: GPIO output (tiếp)</dc:title>
  <dc:creator>Tran Tuan Anh 20172949</dc:creator>
  <cp:lastModifiedBy>Tran Tuan Anh 20172949</cp:lastModifiedBy>
  <cp:revision>22</cp:revision>
  <dcterms:created xsi:type="dcterms:W3CDTF">2021-03-20T07:03:51Z</dcterms:created>
  <dcterms:modified xsi:type="dcterms:W3CDTF">2021-03-27T11:24:03Z</dcterms:modified>
</cp:coreProperties>
</file>