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6392" autoAdjust="0"/>
  </p:normalViewPr>
  <p:slideViewPr>
    <p:cSldViewPr snapToGrid="0">
      <p:cViewPr varScale="1">
        <p:scale>
          <a:sx n="75" d="100"/>
          <a:sy n="75" d="100"/>
        </p:scale>
        <p:origin x="195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F7AC4B-496E-4D99-9235-1B0B80A4D709}" type="datetimeFigureOut">
              <a:rPr lang="en-US" smtClean="0"/>
              <a:t>4/20/2021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193CCB-ADE2-4A12-AA03-D5A732448253}" type="slidenum">
              <a:rPr lang="en-US" smtClean="0"/>
              <a:t>‹#›</a:t>
            </a:fld>
            <a:endParaRPr lang="en-US"/>
          </a:p>
        </p:txBody>
      </p:sp>
    </p:spTree>
    <p:extLst>
      <p:ext uri="{BB962C8B-B14F-4D97-AF65-F5344CB8AC3E}">
        <p14:creationId xmlns:p14="http://schemas.microsoft.com/office/powerpoint/2010/main" val="1000971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a:t>16 × 2 Character LCD là một mô-đun LCD rất cơ bản và chi phí thấp, được sử dụng phổ biến trong các sản phẩm và dự án điện tử. 16 × 2 có nghĩa là nó chứa 2 hàng có thể hiển thị 16 ký tự. Các biến thể khác của nó như 16 × 1 và 16 × 4 cũng có sẵn trên thị trường. Trong các màn hình này, mỗi ký tự được hiển thị bằng ma trận điểm 5 × 8 hoặc 5 × 10.</a:t>
            </a:r>
          </a:p>
          <a:p>
            <a:pPr marL="171450" indent="-171450">
              <a:buFont typeface="Arial" panose="020B0604020202020204" pitchFamily="34" charset="0"/>
              <a:buChar char="•"/>
            </a:pPr>
            <a:r>
              <a:rPr lang="vi-VN" dirty="0"/>
              <a:t>Hai chân đầu tiên GND và VCC (VSS và VDD) dùng để cung cấp nguồn cho màn hình LCD. </a:t>
            </a:r>
            <a:endParaRPr lang="en-US" dirty="0"/>
          </a:p>
          <a:p>
            <a:pPr marL="171450" indent="-171450">
              <a:buFont typeface="Arial" panose="020B0604020202020204" pitchFamily="34" charset="0"/>
              <a:buChar char="•"/>
            </a:pPr>
            <a:r>
              <a:rPr lang="vi-VN" dirty="0"/>
              <a:t>Chân VEE được sử dụng để điều khiển độ tương phản của màn hình LCD. </a:t>
            </a:r>
            <a:endParaRPr lang="en-US" dirty="0"/>
          </a:p>
          <a:p>
            <a:pPr marL="171450" indent="-171450">
              <a:buFont typeface="Arial" panose="020B0604020202020204" pitchFamily="34" charset="0"/>
              <a:buChar char="•"/>
            </a:pPr>
            <a:r>
              <a:rPr lang="vi-VN" dirty="0"/>
              <a:t>Giá trị đặt trước 10K</a:t>
            </a:r>
            <a:r>
              <a:rPr lang="el-GR" dirty="0"/>
              <a:t>Ω </a:t>
            </a:r>
            <a:r>
              <a:rPr lang="vi-VN" dirty="0"/>
              <a:t>có các đầu cố định được kết nối với VDD, VSS và đầu cuối biến đổi được kết nối với VEE có thể được sử dụng để kiểm soát độ tương phản của màn hình LCD. </a:t>
            </a:r>
            <a:endParaRPr lang="en-US" dirty="0"/>
          </a:p>
          <a:p>
            <a:pPr marL="171450" indent="-171450">
              <a:buFont typeface="Arial" panose="020B0604020202020204" pitchFamily="34" charset="0"/>
              <a:buChar char="•"/>
            </a:pPr>
            <a:r>
              <a:rPr lang="vi-VN" dirty="0"/>
              <a:t>Một bộ vi điều khiển hoặc bộ vi xử lý cần gửi 2 loại thông tin để vận hành Mô-đun LCD này, Thông tin dữ liệu và Thông tin lệnh. </a:t>
            </a:r>
            <a:endParaRPr lang="en-US" dirty="0"/>
          </a:p>
          <a:p>
            <a:pPr marL="171450" indent="-171450">
              <a:buFont typeface="Arial" panose="020B0604020202020204" pitchFamily="34" charset="0"/>
              <a:buChar char="•"/>
            </a:pPr>
            <a:r>
              <a:rPr lang="vi-VN" dirty="0"/>
              <a:t>Thông tin dữ liệu là giá trị ASCII của các ký tự sẽ được hiển thị trên màn hình LCD và Thông tin lệnh xác định các hoạt động khác như vị trí được hiển thị, màn hình rõ ràng, dịch chuyển, v.v. Dữ liệu và Thông tin lệnh được gửi đến màn hình LCD thông qua các dòng dữ liệu giống nhau (DB0 - DB7) được ghép kênh sử dụng chân RS (Chọn đăng ký) của màn hình LCD. </a:t>
            </a:r>
            <a:endParaRPr lang="en-US" dirty="0"/>
          </a:p>
          <a:p>
            <a:pPr marL="171450" indent="-171450">
              <a:buFont typeface="Arial" panose="020B0604020202020204" pitchFamily="34" charset="0"/>
              <a:buChar char="•"/>
            </a:pPr>
            <a:r>
              <a:rPr lang="vi-VN" dirty="0"/>
              <a:t>Khi RS ở mức CAO, màn hình LCD xử lý thông tin các chân dữ liệu DB0 - DB7 là Dữ liệu được hiển thị và khi ở mức THẤP màn hình LCD coi thông tin đó là Thông tin lệnh. </a:t>
            </a:r>
            <a:endParaRPr lang="en-US" dirty="0"/>
          </a:p>
          <a:p>
            <a:pPr marL="171450" indent="-171450">
              <a:buFont typeface="Arial" panose="020B0604020202020204" pitchFamily="34" charset="0"/>
              <a:buChar char="•"/>
            </a:pPr>
            <a:r>
              <a:rPr lang="vi-VN" dirty="0"/>
              <a:t>Đầu vào Enable (E) của màn hình LCD được sử dụng để cung cấp cho Data Strobe. </a:t>
            </a:r>
            <a:endParaRPr lang="en-US" dirty="0"/>
          </a:p>
          <a:p>
            <a:pPr marL="171450" indent="-171450">
              <a:buFont typeface="Arial" panose="020B0604020202020204" pitchFamily="34" charset="0"/>
              <a:buChar char="•"/>
            </a:pPr>
            <a:r>
              <a:rPr lang="vi-VN" dirty="0"/>
              <a:t>Mức điện áp CAO (5V) trong chân Enable (E) cho màn hình LCD biết rằng DB0 - DB7 chứa thông tin hợp lệ. </a:t>
            </a:r>
            <a:endParaRPr lang="en-US" dirty="0"/>
          </a:p>
          <a:p>
            <a:pPr marL="171450" indent="-171450">
              <a:buFont typeface="Arial" panose="020B0604020202020204" pitchFamily="34" charset="0"/>
              <a:buChar char="•"/>
            </a:pPr>
            <a:r>
              <a:rPr lang="vi-VN" dirty="0"/>
              <a:t>Tín hiệu đầu vào R / W (Đọc hoặc Ghi) xác định xem dữ liệu được ghi vào hoặc đọc từ màn hình LCD. </a:t>
            </a:r>
            <a:endParaRPr lang="en-US" dirty="0"/>
          </a:p>
          <a:p>
            <a:pPr marL="171450" indent="-171450">
              <a:buFont typeface="Arial" panose="020B0604020202020204" pitchFamily="34" charset="0"/>
              <a:buChar char="•"/>
            </a:pPr>
            <a:r>
              <a:rPr lang="vi-VN" dirty="0"/>
              <a:t>Trong trường hợp bình thường, chúng ta chỉ cần viết do đó nó được gắn với GROUND trong mạch hiển thị bên dưới.</a:t>
            </a:r>
            <a:endParaRPr lang="en-US" dirty="0"/>
          </a:p>
        </p:txBody>
      </p:sp>
      <p:sp>
        <p:nvSpPr>
          <p:cNvPr id="4" name="Slide Number Placeholder 3"/>
          <p:cNvSpPr>
            <a:spLocks noGrp="1"/>
          </p:cNvSpPr>
          <p:nvPr>
            <p:ph type="sldNum" sz="quarter" idx="5"/>
          </p:nvPr>
        </p:nvSpPr>
        <p:spPr/>
        <p:txBody>
          <a:bodyPr/>
          <a:lstStyle/>
          <a:p>
            <a:fld id="{3B193CCB-ADE2-4A12-AA03-D5A732448253}" type="slidenum">
              <a:rPr lang="en-US" smtClean="0"/>
              <a:t>4</a:t>
            </a:fld>
            <a:endParaRPr lang="en-US"/>
          </a:p>
        </p:txBody>
      </p:sp>
    </p:spTree>
    <p:extLst>
      <p:ext uri="{BB962C8B-B14F-4D97-AF65-F5344CB8AC3E}">
        <p14:creationId xmlns:p14="http://schemas.microsoft.com/office/powerpoint/2010/main" val="709903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Truyền</a:t>
            </a:r>
            <a:r>
              <a:rPr lang="en-US" dirty="0"/>
              <a:t> dữ liệu </a:t>
            </a:r>
            <a:r>
              <a:rPr lang="en-US" dirty="0" err="1"/>
              <a:t>theo</a:t>
            </a:r>
            <a:r>
              <a:rPr lang="en-US" dirty="0"/>
              <a:t> kiểu 4bit </a:t>
            </a:r>
            <a:r>
              <a:rPr lang="en-US" dirty="0" err="1"/>
              <a:t>một</a:t>
            </a:r>
            <a:r>
              <a:rPr lang="en-US" dirty="0"/>
              <a:t> </a:t>
            </a:r>
            <a:r>
              <a:rPr lang="en-US" dirty="0" err="1"/>
              <a:t>để</a:t>
            </a:r>
            <a:r>
              <a:rPr lang="en-US" dirty="0"/>
              <a:t> tiết </a:t>
            </a:r>
            <a:r>
              <a:rPr lang="en-US" dirty="0" err="1"/>
              <a:t>kiệm</a:t>
            </a:r>
            <a:r>
              <a:rPr lang="en-US" dirty="0"/>
              <a:t> chân </a:t>
            </a:r>
            <a:r>
              <a:rPr lang="en-US" dirty="0" err="1"/>
              <a:t>vđk</a:t>
            </a:r>
            <a:endParaRPr lang="en-US" dirty="0"/>
          </a:p>
        </p:txBody>
      </p:sp>
      <p:sp>
        <p:nvSpPr>
          <p:cNvPr id="4" name="Slide Number Placeholder 3"/>
          <p:cNvSpPr>
            <a:spLocks noGrp="1"/>
          </p:cNvSpPr>
          <p:nvPr>
            <p:ph type="sldNum" sz="quarter" idx="5"/>
          </p:nvPr>
        </p:nvSpPr>
        <p:spPr/>
        <p:txBody>
          <a:bodyPr/>
          <a:lstStyle/>
          <a:p>
            <a:fld id="{3B193CCB-ADE2-4A12-AA03-D5A732448253}" type="slidenum">
              <a:rPr lang="en-US" smtClean="0"/>
              <a:t>7</a:t>
            </a:fld>
            <a:endParaRPr lang="en-US"/>
          </a:p>
        </p:txBody>
      </p:sp>
    </p:spTree>
    <p:extLst>
      <p:ext uri="{BB962C8B-B14F-4D97-AF65-F5344CB8AC3E}">
        <p14:creationId xmlns:p14="http://schemas.microsoft.com/office/powerpoint/2010/main" val="463428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99452-8913-449E-8E88-ECF0F6F4D8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FE5D60-056F-443B-B47B-335555F159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D0C0AB-C15D-4719-A79C-BA7C0FDB2035}"/>
              </a:ext>
            </a:extLst>
          </p:cNvPr>
          <p:cNvSpPr>
            <a:spLocks noGrp="1"/>
          </p:cNvSpPr>
          <p:nvPr>
            <p:ph type="dt" sz="half" idx="10"/>
          </p:nvPr>
        </p:nvSpPr>
        <p:spPr/>
        <p:txBody>
          <a:bodyPr/>
          <a:lstStyle/>
          <a:p>
            <a:fld id="{8629A0AD-0201-4E75-AB53-F5A4BBD7F35F}" type="datetimeFigureOut">
              <a:rPr lang="en-US" smtClean="0"/>
              <a:t>4/20/2021</a:t>
            </a:fld>
            <a:endParaRPr lang="en-US"/>
          </a:p>
        </p:txBody>
      </p:sp>
      <p:sp>
        <p:nvSpPr>
          <p:cNvPr id="5" name="Footer Placeholder 4">
            <a:extLst>
              <a:ext uri="{FF2B5EF4-FFF2-40B4-BE49-F238E27FC236}">
                <a16:creationId xmlns:a16="http://schemas.microsoft.com/office/drawing/2014/main" id="{34D0DF20-8F78-46EF-80A1-B5B7837107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3B6864-C69E-4D27-8242-C0EED93743CA}"/>
              </a:ext>
            </a:extLst>
          </p:cNvPr>
          <p:cNvSpPr>
            <a:spLocks noGrp="1"/>
          </p:cNvSpPr>
          <p:nvPr>
            <p:ph type="sldNum" sz="quarter" idx="12"/>
          </p:nvPr>
        </p:nvSpPr>
        <p:spPr/>
        <p:txBody>
          <a:bodyPr/>
          <a:lstStyle/>
          <a:p>
            <a:fld id="{1C2E6791-C123-478A-9C4F-4E777BC55F22}" type="slidenum">
              <a:rPr lang="en-US" smtClean="0"/>
              <a:t>‹#›</a:t>
            </a:fld>
            <a:endParaRPr lang="en-US"/>
          </a:p>
        </p:txBody>
      </p:sp>
    </p:spTree>
    <p:extLst>
      <p:ext uri="{BB962C8B-B14F-4D97-AF65-F5344CB8AC3E}">
        <p14:creationId xmlns:p14="http://schemas.microsoft.com/office/powerpoint/2010/main" val="952148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56EF6-DC61-47E9-A7EE-59AB7FC285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BA0C06-593D-42D9-B846-DC9E0F947B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BA56B-1286-45A1-A273-2EBBA6F18E57}"/>
              </a:ext>
            </a:extLst>
          </p:cNvPr>
          <p:cNvSpPr>
            <a:spLocks noGrp="1"/>
          </p:cNvSpPr>
          <p:nvPr>
            <p:ph type="dt" sz="half" idx="10"/>
          </p:nvPr>
        </p:nvSpPr>
        <p:spPr/>
        <p:txBody>
          <a:bodyPr/>
          <a:lstStyle/>
          <a:p>
            <a:fld id="{8629A0AD-0201-4E75-AB53-F5A4BBD7F35F}" type="datetimeFigureOut">
              <a:rPr lang="en-US" smtClean="0"/>
              <a:t>4/20/2021</a:t>
            </a:fld>
            <a:endParaRPr lang="en-US"/>
          </a:p>
        </p:txBody>
      </p:sp>
      <p:sp>
        <p:nvSpPr>
          <p:cNvPr id="5" name="Footer Placeholder 4">
            <a:extLst>
              <a:ext uri="{FF2B5EF4-FFF2-40B4-BE49-F238E27FC236}">
                <a16:creationId xmlns:a16="http://schemas.microsoft.com/office/drawing/2014/main" id="{BC1E8C00-948D-4927-A498-763A03E3E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75DC70-5638-4B78-A64E-D8A85D574EEB}"/>
              </a:ext>
            </a:extLst>
          </p:cNvPr>
          <p:cNvSpPr>
            <a:spLocks noGrp="1"/>
          </p:cNvSpPr>
          <p:nvPr>
            <p:ph type="sldNum" sz="quarter" idx="12"/>
          </p:nvPr>
        </p:nvSpPr>
        <p:spPr/>
        <p:txBody>
          <a:bodyPr/>
          <a:lstStyle/>
          <a:p>
            <a:fld id="{1C2E6791-C123-478A-9C4F-4E777BC55F22}" type="slidenum">
              <a:rPr lang="en-US" smtClean="0"/>
              <a:t>‹#›</a:t>
            </a:fld>
            <a:endParaRPr lang="en-US"/>
          </a:p>
        </p:txBody>
      </p:sp>
    </p:spTree>
    <p:extLst>
      <p:ext uri="{BB962C8B-B14F-4D97-AF65-F5344CB8AC3E}">
        <p14:creationId xmlns:p14="http://schemas.microsoft.com/office/powerpoint/2010/main" val="3669964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9824BE-FF53-4FB7-A000-EFF214BEC0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2C32F3-B7B3-426E-98C5-E204D95BA1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A5D2B-0F92-4000-B715-41A46D9481B5}"/>
              </a:ext>
            </a:extLst>
          </p:cNvPr>
          <p:cNvSpPr>
            <a:spLocks noGrp="1"/>
          </p:cNvSpPr>
          <p:nvPr>
            <p:ph type="dt" sz="half" idx="10"/>
          </p:nvPr>
        </p:nvSpPr>
        <p:spPr/>
        <p:txBody>
          <a:bodyPr/>
          <a:lstStyle/>
          <a:p>
            <a:fld id="{8629A0AD-0201-4E75-AB53-F5A4BBD7F35F}" type="datetimeFigureOut">
              <a:rPr lang="en-US" smtClean="0"/>
              <a:t>4/20/2021</a:t>
            </a:fld>
            <a:endParaRPr lang="en-US"/>
          </a:p>
        </p:txBody>
      </p:sp>
      <p:sp>
        <p:nvSpPr>
          <p:cNvPr id="5" name="Footer Placeholder 4">
            <a:extLst>
              <a:ext uri="{FF2B5EF4-FFF2-40B4-BE49-F238E27FC236}">
                <a16:creationId xmlns:a16="http://schemas.microsoft.com/office/drawing/2014/main" id="{78F0C3B6-65FA-4559-AEF2-871310D68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38971D-8C7E-48E2-B0E8-ACC3A4015FD1}"/>
              </a:ext>
            </a:extLst>
          </p:cNvPr>
          <p:cNvSpPr>
            <a:spLocks noGrp="1"/>
          </p:cNvSpPr>
          <p:nvPr>
            <p:ph type="sldNum" sz="quarter" idx="12"/>
          </p:nvPr>
        </p:nvSpPr>
        <p:spPr/>
        <p:txBody>
          <a:bodyPr/>
          <a:lstStyle/>
          <a:p>
            <a:fld id="{1C2E6791-C123-478A-9C4F-4E777BC55F22}" type="slidenum">
              <a:rPr lang="en-US" smtClean="0"/>
              <a:t>‹#›</a:t>
            </a:fld>
            <a:endParaRPr lang="en-US"/>
          </a:p>
        </p:txBody>
      </p:sp>
    </p:spTree>
    <p:extLst>
      <p:ext uri="{BB962C8B-B14F-4D97-AF65-F5344CB8AC3E}">
        <p14:creationId xmlns:p14="http://schemas.microsoft.com/office/powerpoint/2010/main" val="615093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7197A-6845-4B5F-9857-4EEA9EB43B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457437-C802-46A4-9C32-6FA7572C81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E6A63-61BC-4E5E-A765-E3973254E6E7}"/>
              </a:ext>
            </a:extLst>
          </p:cNvPr>
          <p:cNvSpPr>
            <a:spLocks noGrp="1"/>
          </p:cNvSpPr>
          <p:nvPr>
            <p:ph type="dt" sz="half" idx="10"/>
          </p:nvPr>
        </p:nvSpPr>
        <p:spPr/>
        <p:txBody>
          <a:bodyPr/>
          <a:lstStyle/>
          <a:p>
            <a:fld id="{8629A0AD-0201-4E75-AB53-F5A4BBD7F35F}" type="datetimeFigureOut">
              <a:rPr lang="en-US" smtClean="0"/>
              <a:t>4/20/2021</a:t>
            </a:fld>
            <a:endParaRPr lang="en-US"/>
          </a:p>
        </p:txBody>
      </p:sp>
      <p:sp>
        <p:nvSpPr>
          <p:cNvPr id="5" name="Footer Placeholder 4">
            <a:extLst>
              <a:ext uri="{FF2B5EF4-FFF2-40B4-BE49-F238E27FC236}">
                <a16:creationId xmlns:a16="http://schemas.microsoft.com/office/drawing/2014/main" id="{6CCDAFFE-A3DF-4A95-B94C-275BEBFE7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550FE-E8FE-4510-A470-191DE1BC7C81}"/>
              </a:ext>
            </a:extLst>
          </p:cNvPr>
          <p:cNvSpPr>
            <a:spLocks noGrp="1"/>
          </p:cNvSpPr>
          <p:nvPr>
            <p:ph type="sldNum" sz="quarter" idx="12"/>
          </p:nvPr>
        </p:nvSpPr>
        <p:spPr/>
        <p:txBody>
          <a:bodyPr/>
          <a:lstStyle/>
          <a:p>
            <a:fld id="{1C2E6791-C123-478A-9C4F-4E777BC55F22}" type="slidenum">
              <a:rPr lang="en-US" smtClean="0"/>
              <a:t>‹#›</a:t>
            </a:fld>
            <a:endParaRPr lang="en-US"/>
          </a:p>
        </p:txBody>
      </p:sp>
    </p:spTree>
    <p:extLst>
      <p:ext uri="{BB962C8B-B14F-4D97-AF65-F5344CB8AC3E}">
        <p14:creationId xmlns:p14="http://schemas.microsoft.com/office/powerpoint/2010/main" val="230555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6BDD-DA8F-4268-8089-84B70A610B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A76E57-C139-4BFA-A29F-24F56E7EC3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3CBB82-4130-4FEE-94FB-77DD3DA8A9B4}"/>
              </a:ext>
            </a:extLst>
          </p:cNvPr>
          <p:cNvSpPr>
            <a:spLocks noGrp="1"/>
          </p:cNvSpPr>
          <p:nvPr>
            <p:ph type="dt" sz="half" idx="10"/>
          </p:nvPr>
        </p:nvSpPr>
        <p:spPr/>
        <p:txBody>
          <a:bodyPr/>
          <a:lstStyle/>
          <a:p>
            <a:fld id="{8629A0AD-0201-4E75-AB53-F5A4BBD7F35F}" type="datetimeFigureOut">
              <a:rPr lang="en-US" smtClean="0"/>
              <a:t>4/20/2021</a:t>
            </a:fld>
            <a:endParaRPr lang="en-US"/>
          </a:p>
        </p:txBody>
      </p:sp>
      <p:sp>
        <p:nvSpPr>
          <p:cNvPr id="5" name="Footer Placeholder 4">
            <a:extLst>
              <a:ext uri="{FF2B5EF4-FFF2-40B4-BE49-F238E27FC236}">
                <a16:creationId xmlns:a16="http://schemas.microsoft.com/office/drawing/2014/main" id="{B846588C-10AD-46DD-AEFC-20683B5639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1104D-1915-4BB5-9F34-C3B6C435B4A2}"/>
              </a:ext>
            </a:extLst>
          </p:cNvPr>
          <p:cNvSpPr>
            <a:spLocks noGrp="1"/>
          </p:cNvSpPr>
          <p:nvPr>
            <p:ph type="sldNum" sz="quarter" idx="12"/>
          </p:nvPr>
        </p:nvSpPr>
        <p:spPr/>
        <p:txBody>
          <a:bodyPr/>
          <a:lstStyle/>
          <a:p>
            <a:fld id="{1C2E6791-C123-478A-9C4F-4E777BC55F22}" type="slidenum">
              <a:rPr lang="en-US" smtClean="0"/>
              <a:t>‹#›</a:t>
            </a:fld>
            <a:endParaRPr lang="en-US"/>
          </a:p>
        </p:txBody>
      </p:sp>
    </p:spTree>
    <p:extLst>
      <p:ext uri="{BB962C8B-B14F-4D97-AF65-F5344CB8AC3E}">
        <p14:creationId xmlns:p14="http://schemas.microsoft.com/office/powerpoint/2010/main" val="1379382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D725-A49C-4BE4-8755-3ED0381231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4662A6-186B-42E9-AFD3-041E364D15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EFCDD1-CE62-471B-8AD4-E921C26AA5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96F912-0863-4256-A8FB-9DDAB18CD294}"/>
              </a:ext>
            </a:extLst>
          </p:cNvPr>
          <p:cNvSpPr>
            <a:spLocks noGrp="1"/>
          </p:cNvSpPr>
          <p:nvPr>
            <p:ph type="dt" sz="half" idx="10"/>
          </p:nvPr>
        </p:nvSpPr>
        <p:spPr/>
        <p:txBody>
          <a:bodyPr/>
          <a:lstStyle/>
          <a:p>
            <a:fld id="{8629A0AD-0201-4E75-AB53-F5A4BBD7F35F}" type="datetimeFigureOut">
              <a:rPr lang="en-US" smtClean="0"/>
              <a:t>4/20/2021</a:t>
            </a:fld>
            <a:endParaRPr lang="en-US"/>
          </a:p>
        </p:txBody>
      </p:sp>
      <p:sp>
        <p:nvSpPr>
          <p:cNvPr id="6" name="Footer Placeholder 5">
            <a:extLst>
              <a:ext uri="{FF2B5EF4-FFF2-40B4-BE49-F238E27FC236}">
                <a16:creationId xmlns:a16="http://schemas.microsoft.com/office/drawing/2014/main" id="{1A03954E-4811-4236-909B-B62732A84D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5889B-C98B-4160-8532-B517DEC708B2}"/>
              </a:ext>
            </a:extLst>
          </p:cNvPr>
          <p:cNvSpPr>
            <a:spLocks noGrp="1"/>
          </p:cNvSpPr>
          <p:nvPr>
            <p:ph type="sldNum" sz="quarter" idx="12"/>
          </p:nvPr>
        </p:nvSpPr>
        <p:spPr/>
        <p:txBody>
          <a:bodyPr/>
          <a:lstStyle/>
          <a:p>
            <a:fld id="{1C2E6791-C123-478A-9C4F-4E777BC55F22}" type="slidenum">
              <a:rPr lang="en-US" smtClean="0"/>
              <a:t>‹#›</a:t>
            </a:fld>
            <a:endParaRPr lang="en-US"/>
          </a:p>
        </p:txBody>
      </p:sp>
    </p:spTree>
    <p:extLst>
      <p:ext uri="{BB962C8B-B14F-4D97-AF65-F5344CB8AC3E}">
        <p14:creationId xmlns:p14="http://schemas.microsoft.com/office/powerpoint/2010/main" val="3645379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2613D-90A7-46E3-BDB6-629B6353E6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0866AE-7594-4960-B6BB-368EA0B0ED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147FC7-417C-40A7-A092-7217DB8124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1CB7F9-8B60-48BF-BDBF-2A3D995083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1BC306-4A7E-4697-8FE0-900940ED3C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5D20E5-779E-415A-8ECC-0E6A1D68A219}"/>
              </a:ext>
            </a:extLst>
          </p:cNvPr>
          <p:cNvSpPr>
            <a:spLocks noGrp="1"/>
          </p:cNvSpPr>
          <p:nvPr>
            <p:ph type="dt" sz="half" idx="10"/>
          </p:nvPr>
        </p:nvSpPr>
        <p:spPr/>
        <p:txBody>
          <a:bodyPr/>
          <a:lstStyle/>
          <a:p>
            <a:fld id="{8629A0AD-0201-4E75-AB53-F5A4BBD7F35F}" type="datetimeFigureOut">
              <a:rPr lang="en-US" smtClean="0"/>
              <a:t>4/20/2021</a:t>
            </a:fld>
            <a:endParaRPr lang="en-US"/>
          </a:p>
        </p:txBody>
      </p:sp>
      <p:sp>
        <p:nvSpPr>
          <p:cNvPr id="8" name="Footer Placeholder 7">
            <a:extLst>
              <a:ext uri="{FF2B5EF4-FFF2-40B4-BE49-F238E27FC236}">
                <a16:creationId xmlns:a16="http://schemas.microsoft.com/office/drawing/2014/main" id="{CBE1A5F3-4131-45A4-85F3-08A576618C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9AFE43-73C6-417C-A679-6CB419F656DA}"/>
              </a:ext>
            </a:extLst>
          </p:cNvPr>
          <p:cNvSpPr>
            <a:spLocks noGrp="1"/>
          </p:cNvSpPr>
          <p:nvPr>
            <p:ph type="sldNum" sz="quarter" idx="12"/>
          </p:nvPr>
        </p:nvSpPr>
        <p:spPr/>
        <p:txBody>
          <a:bodyPr/>
          <a:lstStyle/>
          <a:p>
            <a:fld id="{1C2E6791-C123-478A-9C4F-4E777BC55F22}" type="slidenum">
              <a:rPr lang="en-US" smtClean="0"/>
              <a:t>‹#›</a:t>
            </a:fld>
            <a:endParaRPr lang="en-US"/>
          </a:p>
        </p:txBody>
      </p:sp>
    </p:spTree>
    <p:extLst>
      <p:ext uri="{BB962C8B-B14F-4D97-AF65-F5344CB8AC3E}">
        <p14:creationId xmlns:p14="http://schemas.microsoft.com/office/powerpoint/2010/main" val="636425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0CEA-CB31-4E90-AA5C-CB18D30D70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E98245-392F-41C7-A943-0029DC4ED158}"/>
              </a:ext>
            </a:extLst>
          </p:cNvPr>
          <p:cNvSpPr>
            <a:spLocks noGrp="1"/>
          </p:cNvSpPr>
          <p:nvPr>
            <p:ph type="dt" sz="half" idx="10"/>
          </p:nvPr>
        </p:nvSpPr>
        <p:spPr/>
        <p:txBody>
          <a:bodyPr/>
          <a:lstStyle/>
          <a:p>
            <a:fld id="{8629A0AD-0201-4E75-AB53-F5A4BBD7F35F}" type="datetimeFigureOut">
              <a:rPr lang="en-US" smtClean="0"/>
              <a:t>4/20/2021</a:t>
            </a:fld>
            <a:endParaRPr lang="en-US"/>
          </a:p>
        </p:txBody>
      </p:sp>
      <p:sp>
        <p:nvSpPr>
          <p:cNvPr id="4" name="Footer Placeholder 3">
            <a:extLst>
              <a:ext uri="{FF2B5EF4-FFF2-40B4-BE49-F238E27FC236}">
                <a16:creationId xmlns:a16="http://schemas.microsoft.com/office/drawing/2014/main" id="{CEBC2712-EF02-4B25-A7B0-F6D8A6F901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C636F1-E162-4285-99C1-0294DF9DB719}"/>
              </a:ext>
            </a:extLst>
          </p:cNvPr>
          <p:cNvSpPr>
            <a:spLocks noGrp="1"/>
          </p:cNvSpPr>
          <p:nvPr>
            <p:ph type="sldNum" sz="quarter" idx="12"/>
          </p:nvPr>
        </p:nvSpPr>
        <p:spPr/>
        <p:txBody>
          <a:bodyPr/>
          <a:lstStyle/>
          <a:p>
            <a:fld id="{1C2E6791-C123-478A-9C4F-4E777BC55F22}" type="slidenum">
              <a:rPr lang="en-US" smtClean="0"/>
              <a:t>‹#›</a:t>
            </a:fld>
            <a:endParaRPr lang="en-US"/>
          </a:p>
        </p:txBody>
      </p:sp>
    </p:spTree>
    <p:extLst>
      <p:ext uri="{BB962C8B-B14F-4D97-AF65-F5344CB8AC3E}">
        <p14:creationId xmlns:p14="http://schemas.microsoft.com/office/powerpoint/2010/main" val="2055742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3D0394-F4D2-417B-AB11-279906C2E962}"/>
              </a:ext>
            </a:extLst>
          </p:cNvPr>
          <p:cNvSpPr>
            <a:spLocks noGrp="1"/>
          </p:cNvSpPr>
          <p:nvPr>
            <p:ph type="dt" sz="half" idx="10"/>
          </p:nvPr>
        </p:nvSpPr>
        <p:spPr/>
        <p:txBody>
          <a:bodyPr/>
          <a:lstStyle/>
          <a:p>
            <a:fld id="{8629A0AD-0201-4E75-AB53-F5A4BBD7F35F}" type="datetimeFigureOut">
              <a:rPr lang="en-US" smtClean="0"/>
              <a:t>4/20/2021</a:t>
            </a:fld>
            <a:endParaRPr lang="en-US"/>
          </a:p>
        </p:txBody>
      </p:sp>
      <p:sp>
        <p:nvSpPr>
          <p:cNvPr id="3" name="Footer Placeholder 2">
            <a:extLst>
              <a:ext uri="{FF2B5EF4-FFF2-40B4-BE49-F238E27FC236}">
                <a16:creationId xmlns:a16="http://schemas.microsoft.com/office/drawing/2014/main" id="{0369BB66-D386-421F-B711-8A47A5B6C6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70AE4E-B902-47D2-8921-38166B83E7D3}"/>
              </a:ext>
            </a:extLst>
          </p:cNvPr>
          <p:cNvSpPr>
            <a:spLocks noGrp="1"/>
          </p:cNvSpPr>
          <p:nvPr>
            <p:ph type="sldNum" sz="quarter" idx="12"/>
          </p:nvPr>
        </p:nvSpPr>
        <p:spPr/>
        <p:txBody>
          <a:bodyPr/>
          <a:lstStyle/>
          <a:p>
            <a:fld id="{1C2E6791-C123-478A-9C4F-4E777BC55F22}" type="slidenum">
              <a:rPr lang="en-US" smtClean="0"/>
              <a:t>‹#›</a:t>
            </a:fld>
            <a:endParaRPr lang="en-US"/>
          </a:p>
        </p:txBody>
      </p:sp>
    </p:spTree>
    <p:extLst>
      <p:ext uri="{BB962C8B-B14F-4D97-AF65-F5344CB8AC3E}">
        <p14:creationId xmlns:p14="http://schemas.microsoft.com/office/powerpoint/2010/main" val="1661441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5BE08-EFA1-42FB-9C6E-A3A2BBA461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B9D7CD-D33E-4AB7-8C65-F8E0CB1A53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0752F6-0115-4B06-A7B9-A6F13A328C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304BF1-A3E0-4A5C-91D6-0C4D36F9B0CC}"/>
              </a:ext>
            </a:extLst>
          </p:cNvPr>
          <p:cNvSpPr>
            <a:spLocks noGrp="1"/>
          </p:cNvSpPr>
          <p:nvPr>
            <p:ph type="dt" sz="half" idx="10"/>
          </p:nvPr>
        </p:nvSpPr>
        <p:spPr/>
        <p:txBody>
          <a:bodyPr/>
          <a:lstStyle/>
          <a:p>
            <a:fld id="{8629A0AD-0201-4E75-AB53-F5A4BBD7F35F}" type="datetimeFigureOut">
              <a:rPr lang="en-US" smtClean="0"/>
              <a:t>4/20/2021</a:t>
            </a:fld>
            <a:endParaRPr lang="en-US"/>
          </a:p>
        </p:txBody>
      </p:sp>
      <p:sp>
        <p:nvSpPr>
          <p:cNvPr id="6" name="Footer Placeholder 5">
            <a:extLst>
              <a:ext uri="{FF2B5EF4-FFF2-40B4-BE49-F238E27FC236}">
                <a16:creationId xmlns:a16="http://schemas.microsoft.com/office/drawing/2014/main" id="{295B26D7-F086-4BE7-A6A9-188ED9452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6ECD5C-C211-4775-A321-3CA395684B10}"/>
              </a:ext>
            </a:extLst>
          </p:cNvPr>
          <p:cNvSpPr>
            <a:spLocks noGrp="1"/>
          </p:cNvSpPr>
          <p:nvPr>
            <p:ph type="sldNum" sz="quarter" idx="12"/>
          </p:nvPr>
        </p:nvSpPr>
        <p:spPr/>
        <p:txBody>
          <a:bodyPr/>
          <a:lstStyle/>
          <a:p>
            <a:fld id="{1C2E6791-C123-478A-9C4F-4E777BC55F22}" type="slidenum">
              <a:rPr lang="en-US" smtClean="0"/>
              <a:t>‹#›</a:t>
            </a:fld>
            <a:endParaRPr lang="en-US"/>
          </a:p>
        </p:txBody>
      </p:sp>
    </p:spTree>
    <p:extLst>
      <p:ext uri="{BB962C8B-B14F-4D97-AF65-F5344CB8AC3E}">
        <p14:creationId xmlns:p14="http://schemas.microsoft.com/office/powerpoint/2010/main" val="3911416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2444E-A9E5-49E9-96BC-1D12B93F9E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D489BD-914D-4A93-901F-374807C5A7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8908BA-B0E0-41D5-A6A5-9ADDE0ED5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D308F6-013F-4B4E-B8A0-BE2F19112B45}"/>
              </a:ext>
            </a:extLst>
          </p:cNvPr>
          <p:cNvSpPr>
            <a:spLocks noGrp="1"/>
          </p:cNvSpPr>
          <p:nvPr>
            <p:ph type="dt" sz="half" idx="10"/>
          </p:nvPr>
        </p:nvSpPr>
        <p:spPr/>
        <p:txBody>
          <a:bodyPr/>
          <a:lstStyle/>
          <a:p>
            <a:fld id="{8629A0AD-0201-4E75-AB53-F5A4BBD7F35F}" type="datetimeFigureOut">
              <a:rPr lang="en-US" smtClean="0"/>
              <a:t>4/20/2021</a:t>
            </a:fld>
            <a:endParaRPr lang="en-US"/>
          </a:p>
        </p:txBody>
      </p:sp>
      <p:sp>
        <p:nvSpPr>
          <p:cNvPr id="6" name="Footer Placeholder 5">
            <a:extLst>
              <a:ext uri="{FF2B5EF4-FFF2-40B4-BE49-F238E27FC236}">
                <a16:creationId xmlns:a16="http://schemas.microsoft.com/office/drawing/2014/main" id="{C0DB8A61-31B0-4493-8305-EF66C4E2C6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F57BE0-6CC9-4EE3-B219-A3F38BE5ED12}"/>
              </a:ext>
            </a:extLst>
          </p:cNvPr>
          <p:cNvSpPr>
            <a:spLocks noGrp="1"/>
          </p:cNvSpPr>
          <p:nvPr>
            <p:ph type="sldNum" sz="quarter" idx="12"/>
          </p:nvPr>
        </p:nvSpPr>
        <p:spPr/>
        <p:txBody>
          <a:bodyPr/>
          <a:lstStyle/>
          <a:p>
            <a:fld id="{1C2E6791-C123-478A-9C4F-4E777BC55F22}" type="slidenum">
              <a:rPr lang="en-US" smtClean="0"/>
              <a:t>‹#›</a:t>
            </a:fld>
            <a:endParaRPr lang="en-US"/>
          </a:p>
        </p:txBody>
      </p:sp>
    </p:spTree>
    <p:extLst>
      <p:ext uri="{BB962C8B-B14F-4D97-AF65-F5344CB8AC3E}">
        <p14:creationId xmlns:p14="http://schemas.microsoft.com/office/powerpoint/2010/main" val="2908494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E3ECB9-C802-4BF1-A8E1-4DB979D27E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B8F88C-79BB-479F-9DD8-035FB6D41B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04BC54-DED1-421E-85E8-A5C70782CA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29A0AD-0201-4E75-AB53-F5A4BBD7F35F}" type="datetimeFigureOut">
              <a:rPr lang="en-US" smtClean="0"/>
              <a:t>4/20/2021</a:t>
            </a:fld>
            <a:endParaRPr lang="en-US"/>
          </a:p>
        </p:txBody>
      </p:sp>
      <p:sp>
        <p:nvSpPr>
          <p:cNvPr id="5" name="Footer Placeholder 4">
            <a:extLst>
              <a:ext uri="{FF2B5EF4-FFF2-40B4-BE49-F238E27FC236}">
                <a16:creationId xmlns:a16="http://schemas.microsoft.com/office/drawing/2014/main" id="{6014CA9C-10C5-4F45-98A3-85083BCF34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610105-FA0E-4AED-BD9C-AFF4B4B017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2E6791-C123-478A-9C4F-4E777BC55F22}" type="slidenum">
              <a:rPr lang="en-US" smtClean="0"/>
              <a:t>‹#›</a:t>
            </a:fld>
            <a:endParaRPr lang="en-US"/>
          </a:p>
        </p:txBody>
      </p:sp>
      <p:pic>
        <p:nvPicPr>
          <p:cNvPr id="7" name="Picture 6" descr="A picture containing text, sign, vector graphics&#10;&#10;Description automatically generated">
            <a:extLst>
              <a:ext uri="{FF2B5EF4-FFF2-40B4-BE49-F238E27FC236}">
                <a16:creationId xmlns:a16="http://schemas.microsoft.com/office/drawing/2014/main" id="{3A56BB76-211E-462A-9A27-1CC05F1A374B}"/>
              </a:ext>
            </a:extLst>
          </p:cNvPr>
          <p:cNvPicPr>
            <a:picLocks noChangeAspect="1"/>
          </p:cNvPicPr>
          <p:nvPr userDrawn="1"/>
        </p:nvPicPr>
        <p:blipFill>
          <a:blip r:embed="rId13">
            <a:alphaModFix/>
          </a:blip>
          <a:stretch>
            <a:fillRect/>
          </a:stretch>
        </p:blipFill>
        <p:spPr>
          <a:xfrm>
            <a:off x="10406877" y="-216229"/>
            <a:ext cx="1785122" cy="1785122"/>
          </a:xfrm>
          <a:prstGeom prst="rect">
            <a:avLst/>
          </a:prstGeom>
        </p:spPr>
      </p:pic>
    </p:spTree>
    <p:extLst>
      <p:ext uri="{BB962C8B-B14F-4D97-AF65-F5344CB8AC3E}">
        <p14:creationId xmlns:p14="http://schemas.microsoft.com/office/powerpoint/2010/main" val="604414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449B87B-8DCC-4572-9566-8D971256BA21}"/>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F346F37D-4581-41FF-819A-410FF2752FE6}"/>
              </a:ext>
            </a:extLst>
          </p:cNvPr>
          <p:cNvSpPr>
            <a:spLocks noGrp="1"/>
          </p:cNvSpPr>
          <p:nvPr>
            <p:ph type="ctrTitle"/>
          </p:nvPr>
        </p:nvSpPr>
        <p:spPr>
          <a:xfrm>
            <a:off x="1032959" y="1758097"/>
            <a:ext cx="11416746" cy="1830987"/>
          </a:xfrm>
        </p:spPr>
        <p:txBody>
          <a:bodyPr>
            <a:normAutofit/>
          </a:bodyPr>
          <a:lstStyle/>
          <a:p>
            <a:r>
              <a:rPr lang="en-US" sz="6600" b="1" dirty="0">
                <a:latin typeface="Trebuchet MS" panose="020B0603020202020204" pitchFamily="34" charset="0"/>
              </a:rPr>
              <a:t>Bài 6: Giao tiếp LCD</a:t>
            </a:r>
          </a:p>
        </p:txBody>
      </p:sp>
      <p:sp>
        <p:nvSpPr>
          <p:cNvPr id="11" name="Subtitle 2">
            <a:extLst>
              <a:ext uri="{FF2B5EF4-FFF2-40B4-BE49-F238E27FC236}">
                <a16:creationId xmlns:a16="http://schemas.microsoft.com/office/drawing/2014/main" id="{CAAC97EC-540D-4AFB-B38A-B6CB8F9967E5}"/>
              </a:ext>
            </a:extLst>
          </p:cNvPr>
          <p:cNvSpPr>
            <a:spLocks noGrp="1"/>
          </p:cNvSpPr>
          <p:nvPr>
            <p:ph type="subTitle" idx="1"/>
          </p:nvPr>
        </p:nvSpPr>
        <p:spPr>
          <a:xfrm>
            <a:off x="1953069" y="3589084"/>
            <a:ext cx="8285862" cy="868680"/>
          </a:xfrm>
        </p:spPr>
        <p:txBody>
          <a:bodyPr>
            <a:normAutofit/>
          </a:bodyPr>
          <a:lstStyle/>
          <a:p>
            <a:pPr marL="0" indent="0">
              <a:buNone/>
            </a:pPr>
            <a:r>
              <a:rPr lang="en-US" sz="2400" dirty="0"/>
              <a:t>Mentor: Trần Tuấn Anh</a:t>
            </a:r>
          </a:p>
        </p:txBody>
      </p:sp>
    </p:spTree>
    <p:extLst>
      <p:ext uri="{BB962C8B-B14F-4D97-AF65-F5344CB8AC3E}">
        <p14:creationId xmlns:p14="http://schemas.microsoft.com/office/powerpoint/2010/main" val="1288150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449B87B-8DCC-4572-9566-8D971256BA21}"/>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41AFE1E9-2A12-40D9-A05B-400230D65D66}"/>
              </a:ext>
            </a:extLst>
          </p:cNvPr>
          <p:cNvSpPr>
            <a:spLocks noGrp="1"/>
          </p:cNvSpPr>
          <p:nvPr>
            <p:ph type="ctrTitle"/>
          </p:nvPr>
        </p:nvSpPr>
        <p:spPr>
          <a:xfrm>
            <a:off x="387627" y="1772165"/>
            <a:ext cx="11416746" cy="1830987"/>
          </a:xfrm>
        </p:spPr>
        <p:txBody>
          <a:bodyPr>
            <a:normAutofit/>
          </a:bodyPr>
          <a:lstStyle/>
          <a:p>
            <a:r>
              <a:rPr lang="en-US" sz="4800" b="1" dirty="0">
                <a:latin typeface="Trebuchet MS" panose="020B0603020202020204" pitchFamily="34" charset="0"/>
              </a:rPr>
              <a:t>I. </a:t>
            </a:r>
            <a:r>
              <a:rPr lang="en-US" sz="4800" b="1" dirty="0" err="1">
                <a:latin typeface="Trebuchet MS" panose="020B0603020202020204" pitchFamily="34" charset="0"/>
              </a:rPr>
              <a:t>Màn</a:t>
            </a:r>
            <a:r>
              <a:rPr lang="en-US" sz="4800" b="1" dirty="0">
                <a:latin typeface="Trebuchet MS" panose="020B0603020202020204" pitchFamily="34" charset="0"/>
              </a:rPr>
              <a:t> hình LCD</a:t>
            </a:r>
          </a:p>
        </p:txBody>
      </p:sp>
    </p:spTree>
    <p:extLst>
      <p:ext uri="{BB962C8B-B14F-4D97-AF65-F5344CB8AC3E}">
        <p14:creationId xmlns:p14="http://schemas.microsoft.com/office/powerpoint/2010/main" val="3031157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449B87B-8DCC-4572-9566-8D971256BA21}"/>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See the source image">
            <a:extLst>
              <a:ext uri="{FF2B5EF4-FFF2-40B4-BE49-F238E27FC236}">
                <a16:creationId xmlns:a16="http://schemas.microsoft.com/office/drawing/2014/main" id="{F27DDE7B-9111-4B39-8AC0-A91D320B6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808" y="3347942"/>
            <a:ext cx="2983986" cy="298398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AEC3CEFB-ECE7-48BB-B731-F6962A09F3DE}"/>
              </a:ext>
            </a:extLst>
          </p:cNvPr>
          <p:cNvSpPr>
            <a:spLocks noGrp="1"/>
          </p:cNvSpPr>
          <p:nvPr>
            <p:ph type="ctrTitle"/>
          </p:nvPr>
        </p:nvSpPr>
        <p:spPr>
          <a:xfrm>
            <a:off x="387627" y="159026"/>
            <a:ext cx="11416746" cy="792875"/>
          </a:xfrm>
        </p:spPr>
        <p:txBody>
          <a:bodyPr>
            <a:normAutofit/>
          </a:bodyPr>
          <a:lstStyle/>
          <a:p>
            <a:r>
              <a:rPr lang="en-US" sz="3800" b="1" dirty="0" err="1">
                <a:solidFill>
                  <a:schemeClr val="accent5"/>
                </a:solidFill>
                <a:latin typeface="Trebuchet MS" panose="020B0603020202020204" pitchFamily="34" charset="0"/>
              </a:rPr>
              <a:t>Màn</a:t>
            </a:r>
            <a:r>
              <a:rPr lang="en-US" sz="3800" b="1" dirty="0">
                <a:solidFill>
                  <a:schemeClr val="accent5"/>
                </a:solidFill>
                <a:latin typeface="Trebuchet MS" panose="020B0603020202020204" pitchFamily="34" charset="0"/>
              </a:rPr>
              <a:t> hình LCD</a:t>
            </a:r>
          </a:p>
        </p:txBody>
      </p:sp>
      <p:sp>
        <p:nvSpPr>
          <p:cNvPr id="2" name="Rectangle 1">
            <a:extLst>
              <a:ext uri="{FF2B5EF4-FFF2-40B4-BE49-F238E27FC236}">
                <a16:creationId xmlns:a16="http://schemas.microsoft.com/office/drawing/2014/main" id="{6A263953-6561-43A4-9839-FCCD33BB7030}"/>
              </a:ext>
            </a:extLst>
          </p:cNvPr>
          <p:cNvSpPr/>
          <p:nvPr/>
        </p:nvSpPr>
        <p:spPr>
          <a:xfrm>
            <a:off x="1755915" y="1688958"/>
            <a:ext cx="8680167" cy="1477328"/>
          </a:xfrm>
          <a:prstGeom prst="rect">
            <a:avLst/>
          </a:prstGeom>
        </p:spPr>
        <p:txBody>
          <a:bodyPr wrap="square">
            <a:spAutoFit/>
          </a:bodyPr>
          <a:lstStyle/>
          <a:p>
            <a:pPr marL="285750" indent="-285750">
              <a:buFont typeface="Arial" panose="020B0604020202020204" pitchFamily="34" charset="0"/>
              <a:buChar char="•"/>
            </a:pPr>
            <a:r>
              <a:rPr lang="vi-VN" b="1" dirty="0">
                <a:latin typeface="Calibri" panose="020F0502020204030204" pitchFamily="34" charset="0"/>
                <a:cs typeface="Calibri" panose="020F0502020204030204" pitchFamily="34" charset="0"/>
              </a:rPr>
              <a:t>Công nghệ màn hình tinh thể lỏng</a:t>
            </a:r>
            <a:r>
              <a:rPr lang="vi-VN"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(LCD</a:t>
            </a:r>
            <a:r>
              <a:rPr lang="vi-VN" dirty="0">
                <a:latin typeface="Calibri" panose="020F0502020204030204" pitchFamily="34" charset="0"/>
                <a:cs typeface="Calibri" panose="020F0502020204030204" pitchFamily="34" charset="0"/>
              </a:rPr>
              <a:t>: </a:t>
            </a:r>
            <a:r>
              <a:rPr lang="vi-VN" b="1" dirty="0">
                <a:latin typeface="Calibri" panose="020F0502020204030204" pitchFamily="34" charset="0"/>
                <a:cs typeface="Calibri" panose="020F0502020204030204" pitchFamily="34" charset="0"/>
              </a:rPr>
              <a:t>L</a:t>
            </a:r>
            <a:r>
              <a:rPr lang="vi-VN" dirty="0">
                <a:latin typeface="Calibri" panose="020F0502020204030204" pitchFamily="34" charset="0"/>
                <a:cs typeface="Calibri" panose="020F0502020204030204" pitchFamily="34" charset="0"/>
              </a:rPr>
              <a:t>iquid-</a:t>
            </a:r>
            <a:r>
              <a:rPr lang="vi-VN" b="1" dirty="0">
                <a:latin typeface="Calibri" panose="020F0502020204030204" pitchFamily="34" charset="0"/>
                <a:cs typeface="Calibri" panose="020F0502020204030204" pitchFamily="34" charset="0"/>
              </a:rPr>
              <a:t>C</a:t>
            </a:r>
            <a:r>
              <a:rPr lang="vi-VN" dirty="0">
                <a:latin typeface="Calibri" panose="020F0502020204030204" pitchFamily="34" charset="0"/>
                <a:cs typeface="Calibri" panose="020F0502020204030204" pitchFamily="34" charset="0"/>
              </a:rPr>
              <a:t>rystal </a:t>
            </a:r>
            <a:r>
              <a:rPr lang="vi-VN" b="1" dirty="0">
                <a:latin typeface="Calibri" panose="020F0502020204030204" pitchFamily="34" charset="0"/>
                <a:cs typeface="Calibri" panose="020F0502020204030204" pitchFamily="34" charset="0"/>
              </a:rPr>
              <a:t>D</a:t>
            </a:r>
            <a:r>
              <a:rPr lang="vi-VN" dirty="0">
                <a:latin typeface="Calibri" panose="020F0502020204030204" pitchFamily="34" charset="0"/>
                <a:cs typeface="Calibri" panose="020F0502020204030204" pitchFamily="34" charset="0"/>
              </a:rPr>
              <a:t>isplay) là loại công nghệ</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hiển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thị</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cấu tạo bởi các các </a:t>
            </a:r>
            <a:r>
              <a:rPr lang="en-US" dirty="0">
                <a:latin typeface="Calibri" panose="020F0502020204030204" pitchFamily="34" charset="0"/>
                <a:cs typeface="Calibri" panose="020F0502020204030204" pitchFamily="34" charset="0"/>
              </a:rPr>
              <a:t>điểm </a:t>
            </a:r>
            <a:r>
              <a:rPr lang="en-US" dirty="0" err="1">
                <a:latin typeface="Calibri" panose="020F0502020204030204" pitchFamily="34" charset="0"/>
                <a:cs typeface="Calibri" panose="020F0502020204030204" pitchFamily="34" charset="0"/>
              </a:rPr>
              <a:t>ảnh</a:t>
            </a:r>
            <a:r>
              <a:rPr lang="vi-VN" dirty="0">
                <a:latin typeface="Calibri" panose="020F0502020204030204" pitchFamily="34" charset="0"/>
                <a:cs typeface="Calibri" panose="020F0502020204030204" pitchFamily="34" charset="0"/>
              </a:rPr>
              <a:t> chứa </a:t>
            </a:r>
            <a:r>
              <a:rPr lang="en-US" dirty="0" err="1">
                <a:latin typeface="Calibri" panose="020F0502020204030204" pitchFamily="34" charset="0"/>
                <a:cs typeface="Calibri" panose="020F0502020204030204" pitchFamily="34" charset="0"/>
              </a:rPr>
              <a:t>tinh</a:t>
            </a:r>
            <a:r>
              <a:rPr lang="en-US" dirty="0">
                <a:latin typeface="Calibri" panose="020F0502020204030204" pitchFamily="34" charset="0"/>
                <a:cs typeface="Calibri" panose="020F0502020204030204" pitchFamily="34" charset="0"/>
              </a:rPr>
              <a:t> thể </a:t>
            </a:r>
            <a:r>
              <a:rPr lang="en-US" dirty="0" err="1">
                <a:latin typeface="Calibri" panose="020F0502020204030204" pitchFamily="34" charset="0"/>
                <a:cs typeface="Calibri" panose="020F0502020204030204" pitchFamily="34" charset="0"/>
              </a:rPr>
              <a:t>lỏng</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có khả năng thay đổi tính </a:t>
            </a:r>
            <a:r>
              <a:rPr lang="en-US" dirty="0">
                <a:latin typeface="Calibri" panose="020F0502020204030204" pitchFamily="34" charset="0"/>
                <a:cs typeface="Calibri" panose="020F0502020204030204" pitchFamily="34" charset="0"/>
              </a:rPr>
              <a:t>phân </a:t>
            </a:r>
            <a:r>
              <a:rPr lang="en-US" dirty="0" err="1">
                <a:latin typeface="Calibri" panose="020F0502020204030204" pitchFamily="34" charset="0"/>
                <a:cs typeface="Calibri" panose="020F0502020204030204" pitchFamily="34" charset="0"/>
              </a:rPr>
              <a:t>cực</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ánh sáng và do đó thay đổi cường độ ánh sáng truyền qua khi kết hợp với các</a:t>
            </a:r>
            <a:r>
              <a:rPr lang="en-US" dirty="0">
                <a:latin typeface="Calibri" panose="020F0502020204030204" pitchFamily="34" charset="0"/>
                <a:cs typeface="Calibri" panose="020F0502020204030204" pitchFamily="34" charset="0"/>
              </a:rPr>
              <a:t> kinh </a:t>
            </a:r>
            <a:r>
              <a:rPr lang="en-US" dirty="0" err="1">
                <a:latin typeface="Calibri" panose="020F0502020204030204" pitchFamily="34" charset="0"/>
                <a:cs typeface="Calibri" panose="020F0502020204030204" pitchFamily="34" charset="0"/>
              </a:rPr>
              <a:t>lọc</a:t>
            </a:r>
            <a:r>
              <a:rPr lang="en-US" dirty="0">
                <a:latin typeface="Calibri" panose="020F0502020204030204" pitchFamily="34" charset="0"/>
                <a:cs typeface="Calibri" panose="020F0502020204030204" pitchFamily="34" charset="0"/>
              </a:rPr>
              <a:t> phân </a:t>
            </a:r>
            <a:r>
              <a:rPr lang="en-US" dirty="0" err="1">
                <a:latin typeface="Calibri" panose="020F0502020204030204" pitchFamily="34" charset="0"/>
                <a:cs typeface="Calibri" panose="020F0502020204030204" pitchFamily="34" charset="0"/>
              </a:rPr>
              <a:t>cực</a:t>
            </a:r>
            <a:r>
              <a:rPr lang="vi-VN"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vi-VN" dirty="0">
                <a:latin typeface="Calibri" panose="020F0502020204030204" pitchFamily="34" charset="0"/>
                <a:cs typeface="Calibri" panose="020F0502020204030204" pitchFamily="34" charset="0"/>
              </a:rPr>
              <a:t> LCD có ưu điểm là phẳng, cho hình ảnh sáng, chân thật và tiết kiệm năng lượng</a:t>
            </a:r>
            <a:endParaRPr lang="en-US" dirty="0">
              <a:latin typeface="Calibri" panose="020F0502020204030204" pitchFamily="34" charset="0"/>
              <a:cs typeface="Calibri" panose="020F0502020204030204" pitchFamily="34" charset="0"/>
            </a:endParaRPr>
          </a:p>
        </p:txBody>
      </p:sp>
      <p:pic>
        <p:nvPicPr>
          <p:cNvPr id="1028" name="Picture 4" descr="See the source image">
            <a:extLst>
              <a:ext uri="{FF2B5EF4-FFF2-40B4-BE49-F238E27FC236}">
                <a16:creationId xmlns:a16="http://schemas.microsoft.com/office/drawing/2014/main" id="{F078AB9A-F28F-4649-816F-8231B65F3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3455378"/>
            <a:ext cx="5715000"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467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449B87B-8DCC-4572-9566-8D971256BA21}"/>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E306AE2B-F577-40B0-B6D9-95C000EAE0FA}"/>
              </a:ext>
            </a:extLst>
          </p:cNvPr>
          <p:cNvSpPr>
            <a:spLocks noGrp="1"/>
          </p:cNvSpPr>
          <p:nvPr>
            <p:ph type="ctrTitle"/>
          </p:nvPr>
        </p:nvSpPr>
        <p:spPr>
          <a:xfrm>
            <a:off x="387627" y="159026"/>
            <a:ext cx="11416746" cy="792875"/>
          </a:xfrm>
        </p:spPr>
        <p:txBody>
          <a:bodyPr>
            <a:normAutofit/>
          </a:bodyPr>
          <a:lstStyle/>
          <a:p>
            <a:r>
              <a:rPr lang="en-US" sz="3800" b="1" dirty="0" err="1">
                <a:solidFill>
                  <a:schemeClr val="accent5"/>
                </a:solidFill>
                <a:latin typeface="Trebuchet MS" panose="020B0603020202020204" pitchFamily="34" charset="0"/>
              </a:rPr>
              <a:t>Màn</a:t>
            </a:r>
            <a:r>
              <a:rPr lang="en-US" sz="3800" b="1" dirty="0">
                <a:solidFill>
                  <a:schemeClr val="accent5"/>
                </a:solidFill>
                <a:latin typeface="Trebuchet MS" panose="020B0603020202020204" pitchFamily="34" charset="0"/>
              </a:rPr>
              <a:t> hình HD44780</a:t>
            </a:r>
          </a:p>
        </p:txBody>
      </p:sp>
      <p:pic>
        <p:nvPicPr>
          <p:cNvPr id="2050" name="Picture 2" descr="See the source image">
            <a:extLst>
              <a:ext uri="{FF2B5EF4-FFF2-40B4-BE49-F238E27FC236}">
                <a16:creationId xmlns:a16="http://schemas.microsoft.com/office/drawing/2014/main" id="{D8BFBCA0-B596-4220-B26B-8AC45D3B2E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008415" y="2368790"/>
            <a:ext cx="4862096" cy="307232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CA13902-FA63-49A6-A438-37B2AB02561B}"/>
              </a:ext>
            </a:extLst>
          </p:cNvPr>
          <p:cNvSpPr txBox="1"/>
          <p:nvPr/>
        </p:nvSpPr>
        <p:spPr>
          <a:xfrm>
            <a:off x="5764696" y="1868557"/>
            <a:ext cx="6039672" cy="2923877"/>
          </a:xfrm>
          <a:prstGeom prst="rect">
            <a:avLst/>
          </a:prstGeom>
          <a:noFill/>
        </p:spPr>
        <p:txBody>
          <a:bodyPr wrap="square" rtlCol="0">
            <a:spAutoFit/>
          </a:bodyPr>
          <a:lstStyle/>
          <a:p>
            <a:r>
              <a:rPr lang="en-US" sz="2000" dirty="0"/>
              <a:t>Có thể </a:t>
            </a:r>
            <a:r>
              <a:rPr lang="en-US" sz="2000" dirty="0" err="1"/>
              <a:t>hiển</a:t>
            </a:r>
            <a:r>
              <a:rPr lang="en-US" sz="2000" dirty="0"/>
              <a:t> </a:t>
            </a:r>
            <a:r>
              <a:rPr lang="en-US" sz="2000" dirty="0" err="1"/>
              <a:t>thị</a:t>
            </a:r>
            <a:r>
              <a:rPr lang="en-US" sz="2000" dirty="0"/>
              <a:t> </a:t>
            </a:r>
            <a:r>
              <a:rPr lang="en-US" sz="2000" dirty="0" err="1"/>
              <a:t>được</a:t>
            </a:r>
            <a:r>
              <a:rPr lang="en-US" sz="2000" dirty="0"/>
              <a:t> 2 dòng, 16 </a:t>
            </a:r>
            <a:r>
              <a:rPr lang="en-US" sz="2000" dirty="0" err="1"/>
              <a:t>ký</a:t>
            </a:r>
            <a:r>
              <a:rPr lang="en-US" sz="2000" dirty="0"/>
              <a:t> tự trên 1 dòng.</a:t>
            </a:r>
          </a:p>
          <a:p>
            <a:r>
              <a:rPr lang="en-US" sz="2000" dirty="0"/>
              <a:t>Có các chân: </a:t>
            </a:r>
          </a:p>
          <a:p>
            <a:pPr marL="285750" indent="-285750">
              <a:buFont typeface="Arial" panose="020B0604020202020204" pitchFamily="34" charset="0"/>
              <a:buChar char="•"/>
            </a:pPr>
            <a:r>
              <a:rPr lang="en-US" dirty="0"/>
              <a:t>VSS: </a:t>
            </a:r>
            <a:r>
              <a:rPr lang="en-US" dirty="0" err="1"/>
              <a:t>nguồn</a:t>
            </a:r>
            <a:r>
              <a:rPr lang="en-US" dirty="0"/>
              <a:t> 0V</a:t>
            </a:r>
          </a:p>
          <a:p>
            <a:pPr marL="285750" indent="-285750">
              <a:buFont typeface="Arial" panose="020B0604020202020204" pitchFamily="34" charset="0"/>
              <a:buChar char="•"/>
            </a:pPr>
            <a:r>
              <a:rPr lang="en-US" dirty="0"/>
              <a:t>VCC: </a:t>
            </a:r>
            <a:r>
              <a:rPr lang="en-US" dirty="0" err="1"/>
              <a:t>Nguồn</a:t>
            </a:r>
            <a:r>
              <a:rPr lang="en-US" dirty="0"/>
              <a:t> 5V</a:t>
            </a:r>
          </a:p>
          <a:p>
            <a:pPr marL="285750" indent="-285750">
              <a:buFont typeface="Arial" panose="020B0604020202020204" pitchFamily="34" charset="0"/>
              <a:buChar char="•"/>
            </a:pPr>
            <a:r>
              <a:rPr lang="en-US" dirty="0"/>
              <a:t>VEE: </a:t>
            </a:r>
            <a:r>
              <a:rPr lang="en-US" dirty="0" err="1"/>
              <a:t>Chỉnh</a:t>
            </a:r>
            <a:r>
              <a:rPr lang="en-US" dirty="0"/>
              <a:t> </a:t>
            </a:r>
            <a:r>
              <a:rPr lang="en-US" dirty="0" err="1"/>
              <a:t>độ</a:t>
            </a:r>
            <a:r>
              <a:rPr lang="en-US" dirty="0"/>
              <a:t> sáng </a:t>
            </a:r>
            <a:r>
              <a:rPr lang="en-US" dirty="0" err="1"/>
              <a:t>màn</a:t>
            </a:r>
            <a:r>
              <a:rPr lang="en-US" dirty="0"/>
              <a:t> hình </a:t>
            </a:r>
          </a:p>
          <a:p>
            <a:pPr marL="285750" indent="-285750">
              <a:buFont typeface="Arial" panose="020B0604020202020204" pitchFamily="34" charset="0"/>
              <a:buChar char="•"/>
            </a:pPr>
            <a:r>
              <a:rPr lang="en-US" dirty="0"/>
              <a:t>RS: chọn </a:t>
            </a:r>
            <a:r>
              <a:rPr lang="en-US" dirty="0" err="1"/>
              <a:t>thanh</a:t>
            </a:r>
            <a:r>
              <a:rPr lang="en-US" dirty="0"/>
              <a:t> </a:t>
            </a:r>
            <a:r>
              <a:rPr lang="en-US" dirty="0" err="1"/>
              <a:t>ghi</a:t>
            </a:r>
            <a:r>
              <a:rPr lang="en-US" dirty="0"/>
              <a:t> </a:t>
            </a:r>
          </a:p>
          <a:p>
            <a:pPr marL="285750" indent="-285750">
              <a:buFont typeface="Arial" panose="020B0604020202020204" pitchFamily="34" charset="0"/>
              <a:buChar char="•"/>
            </a:pPr>
            <a:r>
              <a:rPr lang="en-US" dirty="0"/>
              <a:t>RW: Chọn </a:t>
            </a:r>
            <a:r>
              <a:rPr lang="en-US" dirty="0" err="1"/>
              <a:t>chế</a:t>
            </a:r>
            <a:r>
              <a:rPr lang="en-US" dirty="0"/>
              <a:t> </a:t>
            </a:r>
            <a:r>
              <a:rPr lang="en-US" dirty="0" err="1"/>
              <a:t>độ</a:t>
            </a:r>
            <a:r>
              <a:rPr lang="en-US" dirty="0"/>
              <a:t> </a:t>
            </a:r>
            <a:r>
              <a:rPr lang="en-US" dirty="0" err="1"/>
              <a:t>đọc</a:t>
            </a:r>
            <a:r>
              <a:rPr lang="en-US" dirty="0"/>
              <a:t> </a:t>
            </a:r>
            <a:r>
              <a:rPr lang="en-US" dirty="0" err="1"/>
              <a:t>ghi</a:t>
            </a:r>
            <a:endParaRPr lang="en-US" dirty="0"/>
          </a:p>
          <a:p>
            <a:pPr marL="285750" indent="-285750">
              <a:buFont typeface="Arial" panose="020B0604020202020204" pitchFamily="34" charset="0"/>
              <a:buChar char="•"/>
            </a:pPr>
            <a:r>
              <a:rPr lang="en-US" dirty="0"/>
              <a:t>E: chân enable</a:t>
            </a:r>
          </a:p>
          <a:p>
            <a:pPr marL="285750" indent="-285750">
              <a:buFont typeface="Arial" panose="020B0604020202020204" pitchFamily="34" charset="0"/>
              <a:buChar char="•"/>
            </a:pPr>
            <a:r>
              <a:rPr lang="en-US" dirty="0"/>
              <a:t>D0-D7: chân data</a:t>
            </a:r>
          </a:p>
          <a:p>
            <a:pPr marL="285750" indent="-285750">
              <a:buFont typeface="Arial" panose="020B0604020202020204" pitchFamily="34" charset="0"/>
              <a:buChar char="•"/>
            </a:pPr>
            <a:r>
              <a:rPr lang="en-US" dirty="0"/>
              <a:t>LED+/LED-: </a:t>
            </a:r>
            <a:r>
              <a:rPr lang="en-US" dirty="0" err="1"/>
              <a:t>nguồn</a:t>
            </a:r>
            <a:r>
              <a:rPr lang="en-US" dirty="0"/>
              <a:t> </a:t>
            </a:r>
            <a:r>
              <a:rPr lang="en-US" dirty="0" err="1"/>
              <a:t>cho</a:t>
            </a:r>
            <a:r>
              <a:rPr lang="en-US" dirty="0"/>
              <a:t> led </a:t>
            </a:r>
            <a:r>
              <a:rPr lang="en-US" dirty="0" err="1"/>
              <a:t>màn</a:t>
            </a:r>
            <a:r>
              <a:rPr lang="en-US" dirty="0"/>
              <a:t> hình</a:t>
            </a:r>
          </a:p>
        </p:txBody>
      </p:sp>
    </p:spTree>
    <p:extLst>
      <p:ext uri="{BB962C8B-B14F-4D97-AF65-F5344CB8AC3E}">
        <p14:creationId xmlns:p14="http://schemas.microsoft.com/office/powerpoint/2010/main" val="2793298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449B87B-8DCC-4572-9566-8D971256BA21}"/>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B58B4B14-8A5B-4587-8F94-4FBFC7208B10}"/>
              </a:ext>
            </a:extLst>
          </p:cNvPr>
          <p:cNvSpPr>
            <a:spLocks noGrp="1"/>
          </p:cNvSpPr>
          <p:nvPr>
            <p:ph type="ctrTitle"/>
          </p:nvPr>
        </p:nvSpPr>
        <p:spPr>
          <a:xfrm>
            <a:off x="387627" y="159026"/>
            <a:ext cx="11416746" cy="792875"/>
          </a:xfrm>
        </p:spPr>
        <p:txBody>
          <a:bodyPr>
            <a:normAutofit/>
          </a:bodyPr>
          <a:lstStyle/>
          <a:p>
            <a:r>
              <a:rPr lang="en-US" sz="3800" b="1" dirty="0">
                <a:solidFill>
                  <a:schemeClr val="accent5"/>
                </a:solidFill>
                <a:latin typeface="Trebuchet MS" panose="020B0603020202020204" pitchFamily="34" charset="0"/>
              </a:rPr>
              <a:t>Các </a:t>
            </a:r>
            <a:r>
              <a:rPr lang="en-US" sz="3800" b="1" dirty="0" err="1">
                <a:solidFill>
                  <a:schemeClr val="accent5"/>
                </a:solidFill>
                <a:latin typeface="Trebuchet MS" panose="020B0603020202020204" pitchFamily="34" charset="0"/>
              </a:rPr>
              <a:t>lệnh</a:t>
            </a:r>
            <a:r>
              <a:rPr lang="en-US" sz="3800" b="1" dirty="0">
                <a:solidFill>
                  <a:schemeClr val="accent5"/>
                </a:solidFill>
                <a:latin typeface="Trebuchet MS" panose="020B0603020202020204" pitchFamily="34" charset="0"/>
              </a:rPr>
              <a:t> </a:t>
            </a:r>
            <a:r>
              <a:rPr lang="en-US" sz="3800" b="1" dirty="0" err="1">
                <a:solidFill>
                  <a:schemeClr val="accent5"/>
                </a:solidFill>
                <a:latin typeface="Trebuchet MS" panose="020B0603020202020204" pitchFamily="34" charset="0"/>
              </a:rPr>
              <a:t>cấu</a:t>
            </a:r>
            <a:r>
              <a:rPr lang="en-US" sz="3800" b="1" dirty="0">
                <a:solidFill>
                  <a:schemeClr val="accent5"/>
                </a:solidFill>
                <a:latin typeface="Trebuchet MS" panose="020B0603020202020204" pitchFamily="34" charset="0"/>
              </a:rPr>
              <a:t> hình LCD</a:t>
            </a:r>
          </a:p>
        </p:txBody>
      </p:sp>
      <p:graphicFrame>
        <p:nvGraphicFramePr>
          <p:cNvPr id="2" name="Table 3">
            <a:extLst>
              <a:ext uri="{FF2B5EF4-FFF2-40B4-BE49-F238E27FC236}">
                <a16:creationId xmlns:a16="http://schemas.microsoft.com/office/drawing/2014/main" id="{1CDBB6A2-EE6D-493E-9FC8-FC0854CE3692}"/>
              </a:ext>
            </a:extLst>
          </p:cNvPr>
          <p:cNvGraphicFramePr>
            <a:graphicFrameLocks noGrp="1"/>
          </p:cNvGraphicFramePr>
          <p:nvPr>
            <p:extLst>
              <p:ext uri="{D42A27DB-BD31-4B8C-83A1-F6EECF244321}">
                <p14:modId xmlns:p14="http://schemas.microsoft.com/office/powerpoint/2010/main" val="3846440747"/>
              </p:ext>
            </p:extLst>
          </p:nvPr>
        </p:nvGraphicFramePr>
        <p:xfrm>
          <a:off x="2031999" y="1713579"/>
          <a:ext cx="9325111" cy="3337560"/>
        </p:xfrm>
        <a:graphic>
          <a:graphicData uri="http://schemas.openxmlformats.org/drawingml/2006/table">
            <a:tbl>
              <a:tblPr firstRow="1" bandRow="1">
                <a:tableStyleId>{5C22544A-7EE6-4342-B048-85BDC9FD1C3A}</a:tableStyleId>
              </a:tblPr>
              <a:tblGrid>
                <a:gridCol w="2318607">
                  <a:extLst>
                    <a:ext uri="{9D8B030D-6E8A-4147-A177-3AD203B41FA5}">
                      <a16:colId xmlns:a16="http://schemas.microsoft.com/office/drawing/2014/main" val="2029248388"/>
                    </a:ext>
                  </a:extLst>
                </a:gridCol>
                <a:gridCol w="7006504">
                  <a:extLst>
                    <a:ext uri="{9D8B030D-6E8A-4147-A177-3AD203B41FA5}">
                      <a16:colId xmlns:a16="http://schemas.microsoft.com/office/drawing/2014/main" val="3657138939"/>
                    </a:ext>
                  </a:extLst>
                </a:gridCol>
              </a:tblGrid>
              <a:tr h="370840">
                <a:tc>
                  <a:txBody>
                    <a:bodyPr/>
                    <a:lstStyle/>
                    <a:p>
                      <a:pPr algn="ctr"/>
                      <a:r>
                        <a:rPr lang="en-US" dirty="0" err="1"/>
                        <a:t>Mã</a:t>
                      </a:r>
                      <a:r>
                        <a:rPr lang="en-US" dirty="0"/>
                        <a:t> </a:t>
                      </a:r>
                      <a:r>
                        <a:rPr lang="en-US" dirty="0" err="1"/>
                        <a:t>lệnh</a:t>
                      </a:r>
                      <a:endParaRPr lang="en-US" dirty="0"/>
                    </a:p>
                  </a:txBody>
                  <a:tcPr/>
                </a:tc>
                <a:tc>
                  <a:txBody>
                    <a:bodyPr/>
                    <a:lstStyle/>
                    <a:p>
                      <a:pPr algn="ctr"/>
                      <a:r>
                        <a:rPr lang="en-US" dirty="0" err="1"/>
                        <a:t>Chức</a:t>
                      </a:r>
                      <a:r>
                        <a:rPr lang="en-US" dirty="0"/>
                        <a:t> </a:t>
                      </a:r>
                      <a:r>
                        <a:rPr lang="en-US" dirty="0" err="1"/>
                        <a:t>năng</a:t>
                      </a:r>
                      <a:endParaRPr lang="en-US" dirty="0"/>
                    </a:p>
                  </a:txBody>
                  <a:tcPr/>
                </a:tc>
                <a:extLst>
                  <a:ext uri="{0D108BD9-81ED-4DB2-BD59-A6C34878D82A}">
                    <a16:rowId xmlns:a16="http://schemas.microsoft.com/office/drawing/2014/main" val="686064245"/>
                  </a:ext>
                </a:extLst>
              </a:tr>
              <a:tr h="370840">
                <a:tc>
                  <a:txBody>
                    <a:bodyPr/>
                    <a:lstStyle/>
                    <a:p>
                      <a:pPr algn="ctr"/>
                      <a:r>
                        <a:rPr lang="en-US" dirty="0"/>
                        <a:t>0x01</a:t>
                      </a:r>
                    </a:p>
                  </a:txBody>
                  <a:tcPr/>
                </a:tc>
                <a:tc>
                  <a:txBody>
                    <a:bodyPr/>
                    <a:lstStyle/>
                    <a:p>
                      <a:pPr algn="ctr"/>
                      <a:r>
                        <a:rPr lang="en-US" dirty="0" err="1"/>
                        <a:t>Xóa</a:t>
                      </a:r>
                      <a:r>
                        <a:rPr lang="en-US" dirty="0"/>
                        <a:t> toàn </a:t>
                      </a:r>
                      <a:r>
                        <a:rPr lang="en-US" dirty="0" err="1"/>
                        <a:t>bộ</a:t>
                      </a:r>
                      <a:r>
                        <a:rPr lang="en-US" dirty="0"/>
                        <a:t> </a:t>
                      </a:r>
                      <a:r>
                        <a:rPr lang="en-US" dirty="0" err="1"/>
                        <a:t>màn</a:t>
                      </a:r>
                      <a:r>
                        <a:rPr lang="en-US" dirty="0"/>
                        <a:t> hình</a:t>
                      </a:r>
                    </a:p>
                  </a:txBody>
                  <a:tcPr/>
                </a:tc>
                <a:extLst>
                  <a:ext uri="{0D108BD9-81ED-4DB2-BD59-A6C34878D82A}">
                    <a16:rowId xmlns:a16="http://schemas.microsoft.com/office/drawing/2014/main" val="1335686082"/>
                  </a:ext>
                </a:extLst>
              </a:tr>
              <a:tr h="370840">
                <a:tc>
                  <a:txBody>
                    <a:bodyPr/>
                    <a:lstStyle/>
                    <a:p>
                      <a:pPr algn="ctr"/>
                      <a:r>
                        <a:rPr lang="en-US" dirty="0"/>
                        <a:t>0x02</a:t>
                      </a:r>
                    </a:p>
                  </a:txBody>
                  <a:tcPr/>
                </a:tc>
                <a:tc>
                  <a:txBody>
                    <a:bodyPr/>
                    <a:lstStyle/>
                    <a:p>
                      <a:pPr algn="ctr"/>
                      <a:r>
                        <a:rPr lang="en-US" dirty="0"/>
                        <a:t>Di </a:t>
                      </a:r>
                      <a:r>
                        <a:rPr lang="en-US" dirty="0" err="1"/>
                        <a:t>chuyển</a:t>
                      </a:r>
                      <a:r>
                        <a:rPr lang="en-US" dirty="0"/>
                        <a:t> con </a:t>
                      </a:r>
                      <a:r>
                        <a:rPr lang="en-US" dirty="0" err="1"/>
                        <a:t>trỏ</a:t>
                      </a:r>
                      <a:r>
                        <a:rPr lang="en-US" dirty="0"/>
                        <a:t> về </a:t>
                      </a:r>
                      <a:r>
                        <a:rPr lang="en-US" dirty="0" err="1"/>
                        <a:t>đầu</a:t>
                      </a:r>
                      <a:r>
                        <a:rPr lang="en-US" dirty="0"/>
                        <a:t> </a:t>
                      </a:r>
                      <a:r>
                        <a:rPr lang="en-US" dirty="0" err="1"/>
                        <a:t>màn</a:t>
                      </a:r>
                      <a:endParaRPr lang="en-US" dirty="0"/>
                    </a:p>
                  </a:txBody>
                  <a:tcPr/>
                </a:tc>
                <a:extLst>
                  <a:ext uri="{0D108BD9-81ED-4DB2-BD59-A6C34878D82A}">
                    <a16:rowId xmlns:a16="http://schemas.microsoft.com/office/drawing/2014/main" val="421105640"/>
                  </a:ext>
                </a:extLst>
              </a:tr>
              <a:tr h="370840">
                <a:tc>
                  <a:txBody>
                    <a:bodyPr/>
                    <a:lstStyle/>
                    <a:p>
                      <a:pPr algn="ctr"/>
                      <a:r>
                        <a:rPr lang="en-US" dirty="0"/>
                        <a:t>0x06</a:t>
                      </a:r>
                    </a:p>
                  </a:txBody>
                  <a:tcPr/>
                </a:tc>
                <a:tc>
                  <a:txBody>
                    <a:bodyPr/>
                    <a:lstStyle/>
                    <a:p>
                      <a:pPr algn="ctr"/>
                      <a:r>
                        <a:rPr lang="en-US" dirty="0"/>
                        <a:t>Tự động di </a:t>
                      </a:r>
                      <a:r>
                        <a:rPr lang="en-US" dirty="0" err="1"/>
                        <a:t>chuyển</a:t>
                      </a:r>
                      <a:r>
                        <a:rPr lang="en-US" dirty="0"/>
                        <a:t> con </a:t>
                      </a:r>
                      <a:r>
                        <a:rPr lang="en-US" dirty="0" err="1"/>
                        <a:t>trỏ</a:t>
                      </a:r>
                      <a:endParaRPr lang="en-US" dirty="0"/>
                    </a:p>
                  </a:txBody>
                  <a:tcPr/>
                </a:tc>
                <a:extLst>
                  <a:ext uri="{0D108BD9-81ED-4DB2-BD59-A6C34878D82A}">
                    <a16:rowId xmlns:a16="http://schemas.microsoft.com/office/drawing/2014/main" val="1615535725"/>
                  </a:ext>
                </a:extLst>
              </a:tr>
              <a:tr h="370840">
                <a:tc>
                  <a:txBody>
                    <a:bodyPr/>
                    <a:lstStyle/>
                    <a:p>
                      <a:pPr algn="ctr"/>
                      <a:r>
                        <a:rPr lang="en-US" dirty="0"/>
                        <a:t>0x0C</a:t>
                      </a:r>
                    </a:p>
                  </a:txBody>
                  <a:tcPr/>
                </a:tc>
                <a:tc>
                  <a:txBody>
                    <a:bodyPr/>
                    <a:lstStyle/>
                    <a:p>
                      <a:pPr algn="ctr"/>
                      <a:r>
                        <a:rPr lang="en-US" dirty="0"/>
                        <a:t>Bật </a:t>
                      </a:r>
                      <a:r>
                        <a:rPr lang="en-US" dirty="0" err="1"/>
                        <a:t>hiển</a:t>
                      </a:r>
                      <a:r>
                        <a:rPr lang="en-US" dirty="0"/>
                        <a:t> </a:t>
                      </a:r>
                      <a:r>
                        <a:rPr lang="en-US" dirty="0" err="1"/>
                        <a:t>thị</a:t>
                      </a:r>
                      <a:r>
                        <a:rPr lang="en-US" dirty="0"/>
                        <a:t> + </a:t>
                      </a:r>
                      <a:r>
                        <a:rPr lang="en-US" dirty="0" err="1"/>
                        <a:t>tắt</a:t>
                      </a:r>
                      <a:r>
                        <a:rPr lang="en-US" dirty="0"/>
                        <a:t> con </a:t>
                      </a:r>
                      <a:r>
                        <a:rPr lang="en-US" dirty="0" err="1"/>
                        <a:t>trỏ</a:t>
                      </a:r>
                      <a:endParaRPr lang="en-US" dirty="0"/>
                    </a:p>
                  </a:txBody>
                  <a:tcPr/>
                </a:tc>
                <a:extLst>
                  <a:ext uri="{0D108BD9-81ED-4DB2-BD59-A6C34878D82A}">
                    <a16:rowId xmlns:a16="http://schemas.microsoft.com/office/drawing/2014/main" val="4199613628"/>
                  </a:ext>
                </a:extLst>
              </a:tr>
              <a:tr h="370840">
                <a:tc>
                  <a:txBody>
                    <a:bodyPr/>
                    <a:lstStyle/>
                    <a:p>
                      <a:pPr algn="ctr"/>
                      <a:r>
                        <a:rPr lang="en-US" dirty="0"/>
                        <a:t>0x08</a:t>
                      </a:r>
                    </a:p>
                  </a:txBody>
                  <a:tcPr/>
                </a:tc>
                <a:tc>
                  <a:txBody>
                    <a:bodyPr/>
                    <a:lstStyle/>
                    <a:p>
                      <a:pPr algn="ctr"/>
                      <a:r>
                        <a:rPr lang="en-US" dirty="0" err="1"/>
                        <a:t>Tắt</a:t>
                      </a:r>
                      <a:r>
                        <a:rPr lang="en-US" dirty="0"/>
                        <a:t> </a:t>
                      </a:r>
                      <a:r>
                        <a:rPr lang="en-US" dirty="0" err="1"/>
                        <a:t>hiển</a:t>
                      </a:r>
                      <a:r>
                        <a:rPr lang="en-US" dirty="0"/>
                        <a:t> </a:t>
                      </a:r>
                      <a:r>
                        <a:rPr lang="en-US" dirty="0" err="1"/>
                        <a:t>thị</a:t>
                      </a:r>
                      <a:r>
                        <a:rPr lang="en-US" dirty="0"/>
                        <a:t>, </a:t>
                      </a:r>
                      <a:r>
                        <a:rPr lang="en-US" dirty="0" err="1"/>
                        <a:t>tắt</a:t>
                      </a:r>
                      <a:r>
                        <a:rPr lang="en-US" dirty="0"/>
                        <a:t> con </a:t>
                      </a:r>
                      <a:r>
                        <a:rPr lang="en-US" dirty="0" err="1"/>
                        <a:t>trỏ</a:t>
                      </a:r>
                      <a:endParaRPr lang="en-US" dirty="0"/>
                    </a:p>
                  </a:txBody>
                  <a:tcPr/>
                </a:tc>
                <a:extLst>
                  <a:ext uri="{0D108BD9-81ED-4DB2-BD59-A6C34878D82A}">
                    <a16:rowId xmlns:a16="http://schemas.microsoft.com/office/drawing/2014/main" val="2835815817"/>
                  </a:ext>
                </a:extLst>
              </a:tr>
              <a:tr h="370840">
                <a:tc>
                  <a:txBody>
                    <a:bodyPr/>
                    <a:lstStyle/>
                    <a:p>
                      <a:pPr algn="ctr"/>
                      <a:r>
                        <a:rPr lang="en-US" dirty="0"/>
                        <a:t>0x0E</a:t>
                      </a:r>
                    </a:p>
                  </a:txBody>
                  <a:tcPr/>
                </a:tc>
                <a:tc>
                  <a:txBody>
                    <a:bodyPr/>
                    <a:lstStyle/>
                    <a:p>
                      <a:pPr algn="ctr"/>
                      <a:r>
                        <a:rPr lang="en-US" dirty="0"/>
                        <a:t>Bật </a:t>
                      </a:r>
                      <a:r>
                        <a:rPr lang="en-US" dirty="0" err="1"/>
                        <a:t>hiển</a:t>
                      </a:r>
                      <a:r>
                        <a:rPr lang="en-US" dirty="0"/>
                        <a:t> </a:t>
                      </a:r>
                      <a:r>
                        <a:rPr lang="en-US" dirty="0" err="1"/>
                        <a:t>thị</a:t>
                      </a:r>
                      <a:r>
                        <a:rPr lang="en-US" dirty="0"/>
                        <a:t> + bật con </a:t>
                      </a:r>
                      <a:r>
                        <a:rPr lang="en-US" dirty="0" err="1"/>
                        <a:t>trỏ</a:t>
                      </a:r>
                      <a:endParaRPr lang="en-US" dirty="0"/>
                    </a:p>
                  </a:txBody>
                  <a:tcPr/>
                </a:tc>
                <a:extLst>
                  <a:ext uri="{0D108BD9-81ED-4DB2-BD59-A6C34878D82A}">
                    <a16:rowId xmlns:a16="http://schemas.microsoft.com/office/drawing/2014/main" val="3705847618"/>
                  </a:ext>
                </a:extLst>
              </a:tr>
              <a:tr h="370840">
                <a:tc>
                  <a:txBody>
                    <a:bodyPr/>
                    <a:lstStyle/>
                    <a:p>
                      <a:pPr algn="ctr"/>
                      <a:r>
                        <a:rPr lang="en-US" dirty="0"/>
                        <a:t>0x38</a:t>
                      </a:r>
                    </a:p>
                  </a:txBody>
                  <a:tcPr/>
                </a:tc>
                <a:tc>
                  <a:txBody>
                    <a:bodyPr/>
                    <a:lstStyle/>
                    <a:p>
                      <a:pPr algn="ctr"/>
                      <a:r>
                        <a:rPr lang="en-US" dirty="0"/>
                        <a:t>Giao tiếp 8 bit, </a:t>
                      </a:r>
                      <a:r>
                        <a:rPr lang="en-US" dirty="0" err="1"/>
                        <a:t>hiển</a:t>
                      </a:r>
                      <a:r>
                        <a:rPr lang="en-US" dirty="0"/>
                        <a:t> </a:t>
                      </a:r>
                      <a:r>
                        <a:rPr lang="en-US" dirty="0" err="1"/>
                        <a:t>thị</a:t>
                      </a:r>
                      <a:r>
                        <a:rPr lang="en-US" dirty="0"/>
                        <a:t> 2 dòng, font 5x7</a:t>
                      </a:r>
                    </a:p>
                  </a:txBody>
                  <a:tcPr/>
                </a:tc>
                <a:extLst>
                  <a:ext uri="{0D108BD9-81ED-4DB2-BD59-A6C34878D82A}">
                    <a16:rowId xmlns:a16="http://schemas.microsoft.com/office/drawing/2014/main" val="2649181805"/>
                  </a:ext>
                </a:extLst>
              </a:tr>
              <a:tr h="370840">
                <a:tc>
                  <a:txBody>
                    <a:bodyPr/>
                    <a:lstStyle/>
                    <a:p>
                      <a:pPr algn="ctr"/>
                      <a:r>
                        <a:rPr lang="en-US" dirty="0"/>
                        <a:t>0x28</a:t>
                      </a:r>
                    </a:p>
                  </a:txBody>
                  <a:tcPr/>
                </a:tc>
                <a:tc>
                  <a:txBody>
                    <a:bodyPr/>
                    <a:lstStyle/>
                    <a:p>
                      <a:pPr algn="ctr"/>
                      <a:r>
                        <a:rPr lang="en-US" dirty="0"/>
                        <a:t>Giao tiếp 4 bit, </a:t>
                      </a:r>
                      <a:r>
                        <a:rPr lang="en-US" dirty="0" err="1"/>
                        <a:t>hiển</a:t>
                      </a:r>
                      <a:r>
                        <a:rPr lang="en-US" dirty="0"/>
                        <a:t> </a:t>
                      </a:r>
                      <a:r>
                        <a:rPr lang="en-US" dirty="0" err="1"/>
                        <a:t>thị</a:t>
                      </a:r>
                      <a:r>
                        <a:rPr lang="en-US" dirty="0"/>
                        <a:t> 2 dòng, font 5x7</a:t>
                      </a:r>
                    </a:p>
                  </a:txBody>
                  <a:tcPr/>
                </a:tc>
                <a:extLst>
                  <a:ext uri="{0D108BD9-81ED-4DB2-BD59-A6C34878D82A}">
                    <a16:rowId xmlns:a16="http://schemas.microsoft.com/office/drawing/2014/main" val="569646448"/>
                  </a:ext>
                </a:extLst>
              </a:tr>
            </a:tbl>
          </a:graphicData>
        </a:graphic>
      </p:graphicFrame>
    </p:spTree>
    <p:extLst>
      <p:ext uri="{BB962C8B-B14F-4D97-AF65-F5344CB8AC3E}">
        <p14:creationId xmlns:p14="http://schemas.microsoft.com/office/powerpoint/2010/main" val="3510736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449B87B-8DCC-4572-9566-8D971256BA21}"/>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4EAF283C-E998-49F7-AB83-B163D2405662}"/>
              </a:ext>
            </a:extLst>
          </p:cNvPr>
          <p:cNvSpPr>
            <a:spLocks noGrp="1"/>
          </p:cNvSpPr>
          <p:nvPr>
            <p:ph type="ctrTitle"/>
          </p:nvPr>
        </p:nvSpPr>
        <p:spPr>
          <a:xfrm>
            <a:off x="775254" y="2788009"/>
            <a:ext cx="11416746" cy="1281982"/>
          </a:xfrm>
        </p:spPr>
        <p:txBody>
          <a:bodyPr>
            <a:normAutofit/>
          </a:bodyPr>
          <a:lstStyle/>
          <a:p>
            <a:r>
              <a:rPr lang="en-US" sz="4800" b="1" dirty="0">
                <a:latin typeface="Trebuchet MS" panose="020B0603020202020204" pitchFamily="34" charset="0"/>
              </a:rPr>
              <a:t>II. Giao tiếp LCD với vi </a:t>
            </a:r>
            <a:r>
              <a:rPr lang="en-US" sz="4800" b="1" dirty="0" err="1">
                <a:latin typeface="Trebuchet MS" panose="020B0603020202020204" pitchFamily="34" charset="0"/>
              </a:rPr>
              <a:t>điều</a:t>
            </a:r>
            <a:r>
              <a:rPr lang="en-US" sz="4800" b="1" dirty="0">
                <a:latin typeface="Trebuchet MS" panose="020B0603020202020204" pitchFamily="34" charset="0"/>
              </a:rPr>
              <a:t> </a:t>
            </a:r>
            <a:r>
              <a:rPr lang="en-US" sz="4800" b="1" dirty="0" err="1">
                <a:latin typeface="Trebuchet MS" panose="020B0603020202020204" pitchFamily="34" charset="0"/>
              </a:rPr>
              <a:t>khiển</a:t>
            </a:r>
            <a:endParaRPr lang="en-US" sz="4800" b="1" dirty="0">
              <a:latin typeface="Trebuchet MS" panose="020B0603020202020204" pitchFamily="34" charset="0"/>
            </a:endParaRPr>
          </a:p>
        </p:txBody>
      </p:sp>
    </p:spTree>
    <p:extLst>
      <p:ext uri="{BB962C8B-B14F-4D97-AF65-F5344CB8AC3E}">
        <p14:creationId xmlns:p14="http://schemas.microsoft.com/office/powerpoint/2010/main" val="2768959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449B87B-8DCC-4572-9566-8D971256BA21}"/>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B763D2B4-2A0E-4511-8CD9-3B668ED740E1}"/>
              </a:ext>
            </a:extLst>
          </p:cNvPr>
          <p:cNvPicPr>
            <a:picLocks noChangeAspect="1"/>
          </p:cNvPicPr>
          <p:nvPr/>
        </p:nvPicPr>
        <p:blipFill>
          <a:blip r:embed="rId3"/>
          <a:stretch>
            <a:fillRect/>
          </a:stretch>
        </p:blipFill>
        <p:spPr>
          <a:xfrm>
            <a:off x="2307089" y="1110927"/>
            <a:ext cx="7577821" cy="5389131"/>
          </a:xfrm>
          <a:prstGeom prst="rect">
            <a:avLst/>
          </a:prstGeom>
        </p:spPr>
      </p:pic>
      <p:sp>
        <p:nvSpPr>
          <p:cNvPr id="4" name="Title 1">
            <a:extLst>
              <a:ext uri="{FF2B5EF4-FFF2-40B4-BE49-F238E27FC236}">
                <a16:creationId xmlns:a16="http://schemas.microsoft.com/office/drawing/2014/main" id="{DA039862-39A1-4404-8FB5-17E06D26C37E}"/>
              </a:ext>
            </a:extLst>
          </p:cNvPr>
          <p:cNvSpPr>
            <a:spLocks noGrp="1"/>
          </p:cNvSpPr>
          <p:nvPr>
            <p:ph type="ctrTitle"/>
          </p:nvPr>
        </p:nvSpPr>
        <p:spPr>
          <a:xfrm>
            <a:off x="387627" y="159026"/>
            <a:ext cx="11416746" cy="792875"/>
          </a:xfrm>
        </p:spPr>
        <p:txBody>
          <a:bodyPr>
            <a:normAutofit/>
          </a:bodyPr>
          <a:lstStyle/>
          <a:p>
            <a:r>
              <a:rPr lang="en-US" sz="3800" b="1" dirty="0" err="1">
                <a:solidFill>
                  <a:schemeClr val="accent5"/>
                </a:solidFill>
                <a:latin typeface="Trebuchet MS" panose="020B0603020202020204" pitchFamily="34" charset="0"/>
              </a:rPr>
              <a:t>Sơ</a:t>
            </a:r>
            <a:r>
              <a:rPr lang="en-US" sz="3800" b="1" dirty="0">
                <a:solidFill>
                  <a:schemeClr val="accent5"/>
                </a:solidFill>
                <a:latin typeface="Trebuchet MS" panose="020B0603020202020204" pitchFamily="34" charset="0"/>
              </a:rPr>
              <a:t> </a:t>
            </a:r>
            <a:r>
              <a:rPr lang="en-US" sz="3800" b="1" dirty="0" err="1">
                <a:solidFill>
                  <a:schemeClr val="accent5"/>
                </a:solidFill>
                <a:latin typeface="Trebuchet MS" panose="020B0603020202020204" pitchFamily="34" charset="0"/>
              </a:rPr>
              <a:t>đồ</a:t>
            </a:r>
            <a:r>
              <a:rPr lang="en-US" sz="3800" b="1" dirty="0">
                <a:solidFill>
                  <a:schemeClr val="accent5"/>
                </a:solidFill>
                <a:latin typeface="Trebuchet MS" panose="020B0603020202020204" pitchFamily="34" charset="0"/>
              </a:rPr>
              <a:t> mạch</a:t>
            </a:r>
          </a:p>
        </p:txBody>
      </p:sp>
    </p:spTree>
    <p:extLst>
      <p:ext uri="{BB962C8B-B14F-4D97-AF65-F5344CB8AC3E}">
        <p14:creationId xmlns:p14="http://schemas.microsoft.com/office/powerpoint/2010/main" val="4025316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449B87B-8DCC-4572-9566-8D971256BA21}"/>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691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715</Words>
  <Application>Microsoft Office PowerPoint</Application>
  <PresentationFormat>Widescreen</PresentationFormat>
  <Paragraphs>52</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Trebuchet MS</vt:lpstr>
      <vt:lpstr>Office Theme</vt:lpstr>
      <vt:lpstr>Bài 6: Giao tiếp LCD</vt:lpstr>
      <vt:lpstr>I. Màn hình LCD</vt:lpstr>
      <vt:lpstr>Màn hình LCD</vt:lpstr>
      <vt:lpstr>Màn hình HD44780</vt:lpstr>
      <vt:lpstr>Các lệnh cấu hình LCD</vt:lpstr>
      <vt:lpstr>II. Giao tiếp LCD với vi điều khiển</vt:lpstr>
      <vt:lpstr>Sơ đồ mạch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6: Giao tiếp LCD</dc:title>
  <dc:creator>Tran Tuan Anh 20172949</dc:creator>
  <cp:lastModifiedBy>Tran Tuan Anh 20172949</cp:lastModifiedBy>
  <cp:revision>9</cp:revision>
  <dcterms:created xsi:type="dcterms:W3CDTF">2021-03-29T13:26:51Z</dcterms:created>
  <dcterms:modified xsi:type="dcterms:W3CDTF">2021-04-20T07:59:30Z</dcterms:modified>
</cp:coreProperties>
</file>