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4" r:id="rId2"/>
    <p:sldId id="305" r:id="rId3"/>
    <p:sldId id="307" r:id="rId4"/>
    <p:sldId id="306" r:id="rId5"/>
    <p:sldId id="319" r:id="rId6"/>
    <p:sldId id="308" r:id="rId7"/>
    <p:sldId id="309" r:id="rId8"/>
    <p:sldId id="310" r:id="rId9"/>
    <p:sldId id="311" r:id="rId10"/>
    <p:sldId id="312" r:id="rId11"/>
    <p:sldId id="314" r:id="rId12"/>
    <p:sldId id="313" r:id="rId13"/>
    <p:sldId id="315" r:id="rId14"/>
    <p:sldId id="317" r:id="rId15"/>
    <p:sldId id="320" r:id="rId16"/>
    <p:sldId id="321" r:id="rId17"/>
    <p:sldId id="322" r:id="rId18"/>
    <p:sldId id="323"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F1BC3-E475-4EFA-AFCB-F0939ACA020A}"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C146CB3-6B5C-43D7-AB22-3E0A2BD66A1E}">
      <dgm:prSet custT="1"/>
      <dgm:spPr/>
      <dgm:t>
        <a:bodyPr/>
        <a:lstStyle/>
        <a:p>
          <a:r>
            <a:rPr lang="vi-VN" sz="1400" b="1" dirty="0"/>
            <a:t>Bước 1</a:t>
          </a:r>
          <a:r>
            <a:rPr lang="vi-VN" sz="1400" dirty="0"/>
            <a:t>: Cấu hình cho port cần dùng ở chế độ ngõ vào tương tự.</a:t>
          </a:r>
          <a:endParaRPr lang="en-US" sz="1400" dirty="0"/>
        </a:p>
      </dgm:t>
    </dgm:pt>
    <dgm:pt modelId="{D654F8E8-5EAE-4148-BE5B-648E27D835AC}" type="parTrans" cxnId="{7D4C8DA6-F05D-4F6D-B50A-8ADA2F81E892}">
      <dgm:prSet/>
      <dgm:spPr/>
      <dgm:t>
        <a:bodyPr/>
        <a:lstStyle/>
        <a:p>
          <a:endParaRPr lang="en-US"/>
        </a:p>
      </dgm:t>
    </dgm:pt>
    <dgm:pt modelId="{291EC70F-473B-4BD3-BAE9-C4527076F13D}" type="sibTrans" cxnId="{7D4C8DA6-F05D-4F6D-B50A-8ADA2F81E892}">
      <dgm:prSet/>
      <dgm:spPr/>
      <dgm:t>
        <a:bodyPr/>
        <a:lstStyle/>
        <a:p>
          <a:endParaRPr lang="en-US" sz="5400"/>
        </a:p>
      </dgm:t>
    </dgm:pt>
    <dgm:pt modelId="{37356845-DCDB-4D86-8D06-9A2A73377167}">
      <dgm:prSet custT="1"/>
      <dgm:spPr/>
      <dgm:t>
        <a:bodyPr/>
        <a:lstStyle/>
        <a:p>
          <a:r>
            <a:rPr lang="vi-VN" sz="1400" b="1" dirty="0"/>
            <a:t>Bước 2</a:t>
          </a:r>
          <a:r>
            <a:rPr lang="vi-VN" sz="1400" dirty="0"/>
            <a:t>: Cấu hình cho module ADC:</a:t>
          </a:r>
          <a:endParaRPr lang="en-US" sz="1400" dirty="0"/>
        </a:p>
      </dgm:t>
    </dgm:pt>
    <dgm:pt modelId="{74748117-38AA-4FB5-9B36-4C3F715E9665}" type="parTrans" cxnId="{486E94BE-D829-4D50-9162-8C439662D7CD}">
      <dgm:prSet/>
      <dgm:spPr/>
      <dgm:t>
        <a:bodyPr/>
        <a:lstStyle/>
        <a:p>
          <a:endParaRPr lang="en-US"/>
        </a:p>
      </dgm:t>
    </dgm:pt>
    <dgm:pt modelId="{1EBE85A2-86F5-4ACA-801B-B772291CB9D9}" type="sibTrans" cxnId="{486E94BE-D829-4D50-9162-8C439662D7CD}">
      <dgm:prSet/>
      <dgm:spPr/>
      <dgm:t>
        <a:bodyPr/>
        <a:lstStyle/>
        <a:p>
          <a:endParaRPr lang="en-US" sz="5400"/>
        </a:p>
      </dgm:t>
    </dgm:pt>
    <dgm:pt modelId="{0CEDC040-E11E-4A8C-B69E-39C2CC14E4F9}">
      <dgm:prSet custT="1"/>
      <dgm:spPr/>
      <dgm:t>
        <a:bodyPr/>
        <a:lstStyle/>
        <a:p>
          <a:r>
            <a:rPr lang="vi-VN" sz="1400" b="1" dirty="0"/>
            <a:t>Bước 3</a:t>
          </a:r>
          <a:r>
            <a:rPr lang="vi-VN" sz="1400" dirty="0"/>
            <a:t>: Thiết lập cấu hình ngắt ADC nếu sử dụng</a:t>
          </a:r>
          <a:endParaRPr lang="en-US" sz="1400" dirty="0"/>
        </a:p>
      </dgm:t>
    </dgm:pt>
    <dgm:pt modelId="{8F02C320-A029-4675-A015-DCD99A4DB975}" type="parTrans" cxnId="{389B9829-264D-4BC9-A0FE-C8999F2A9D4D}">
      <dgm:prSet/>
      <dgm:spPr/>
      <dgm:t>
        <a:bodyPr/>
        <a:lstStyle/>
        <a:p>
          <a:endParaRPr lang="en-US"/>
        </a:p>
      </dgm:t>
    </dgm:pt>
    <dgm:pt modelId="{854CB7FC-7583-4F45-99FC-F82EC1640504}" type="sibTrans" cxnId="{389B9829-264D-4BC9-A0FE-C8999F2A9D4D}">
      <dgm:prSet/>
      <dgm:spPr/>
      <dgm:t>
        <a:bodyPr/>
        <a:lstStyle/>
        <a:p>
          <a:endParaRPr lang="en-US" sz="5400"/>
        </a:p>
      </dgm:t>
    </dgm:pt>
    <dgm:pt modelId="{56ACA5CC-B995-436C-8112-080C93EB3955}">
      <dgm:prSet custT="1"/>
      <dgm:spPr/>
      <dgm:t>
        <a:bodyPr/>
        <a:lstStyle/>
        <a:p>
          <a:r>
            <a:rPr lang="vi-VN" sz="1400" b="1" dirty="0"/>
            <a:t>Bước 4</a:t>
          </a:r>
          <a:r>
            <a:rPr lang="vi-VN" sz="1400" dirty="0"/>
            <a:t>: Chờ hết thời gian ổn định theo yêu cầu (delay)</a:t>
          </a:r>
          <a:endParaRPr lang="en-US" sz="1400" dirty="0"/>
        </a:p>
      </dgm:t>
    </dgm:pt>
    <dgm:pt modelId="{72BDA6C9-6C06-4465-9650-079D2E92F829}" type="parTrans" cxnId="{AD5C61C0-D682-48A0-8E53-BF4F07BE2231}">
      <dgm:prSet/>
      <dgm:spPr/>
      <dgm:t>
        <a:bodyPr/>
        <a:lstStyle/>
        <a:p>
          <a:endParaRPr lang="en-US"/>
        </a:p>
      </dgm:t>
    </dgm:pt>
    <dgm:pt modelId="{5378DF2F-05EF-4E6A-8115-E0E5E91179EF}" type="sibTrans" cxnId="{AD5C61C0-D682-48A0-8E53-BF4F07BE2231}">
      <dgm:prSet/>
      <dgm:spPr/>
      <dgm:t>
        <a:bodyPr/>
        <a:lstStyle/>
        <a:p>
          <a:endParaRPr lang="en-US" sz="5400"/>
        </a:p>
      </dgm:t>
    </dgm:pt>
    <dgm:pt modelId="{6DE4914D-7AD4-4798-A847-979643F06681}">
      <dgm:prSet custT="1"/>
      <dgm:spPr/>
      <dgm:t>
        <a:bodyPr/>
        <a:lstStyle/>
        <a:p>
          <a:r>
            <a:rPr lang="vi-VN" sz="1400" b="1" dirty="0"/>
            <a:t>Bước 5</a:t>
          </a:r>
          <a:r>
            <a:rPr lang="vi-VN" sz="1400" dirty="0"/>
            <a:t>: Bắt đầu chuyển đổi bằng cách cho bit </a:t>
          </a:r>
          <a:r>
            <a:rPr lang="vi-VN" sz="1400" b="1" i="1" dirty="0"/>
            <a:t>GO/DONE</a:t>
          </a:r>
          <a:r>
            <a:rPr lang="vi-VN" sz="1400" dirty="0"/>
            <a:t> lên 1.</a:t>
          </a:r>
          <a:endParaRPr lang="en-US" sz="1400" dirty="0"/>
        </a:p>
      </dgm:t>
    </dgm:pt>
    <dgm:pt modelId="{F7EC9B8D-501A-40CB-AB89-CEFF048691B9}" type="parTrans" cxnId="{93852E28-4B35-43EF-B7AC-62F89AB18D38}">
      <dgm:prSet/>
      <dgm:spPr/>
      <dgm:t>
        <a:bodyPr/>
        <a:lstStyle/>
        <a:p>
          <a:endParaRPr lang="en-US"/>
        </a:p>
      </dgm:t>
    </dgm:pt>
    <dgm:pt modelId="{380245CC-B6D1-4E1F-BFCB-51397AE6BB3A}" type="sibTrans" cxnId="{93852E28-4B35-43EF-B7AC-62F89AB18D38}">
      <dgm:prSet/>
      <dgm:spPr/>
      <dgm:t>
        <a:bodyPr/>
        <a:lstStyle/>
        <a:p>
          <a:endParaRPr lang="en-US" sz="5400"/>
        </a:p>
      </dgm:t>
    </dgm:pt>
    <dgm:pt modelId="{523A8EA7-1FB2-4715-9A44-BB49B9A64936}">
      <dgm:prSet custT="1"/>
      <dgm:spPr/>
      <dgm:t>
        <a:bodyPr/>
        <a:lstStyle/>
        <a:p>
          <a:r>
            <a:rPr lang="vi-VN" sz="1300" b="1" dirty="0"/>
            <a:t>Bước 6</a:t>
          </a:r>
          <a:r>
            <a:rPr lang="vi-VN" sz="1300" dirty="0"/>
            <a:t>: Kiểm tra chuyển đổi ADC kết thúc bằng cách kiểm tra liên tục bit </a:t>
          </a:r>
          <a:r>
            <a:rPr lang="vi-VN" sz="1300" b="1" i="1" dirty="0"/>
            <a:t>GO/DONE</a:t>
          </a:r>
          <a:r>
            <a:rPr lang="vi-VN" sz="1300" dirty="0"/>
            <a:t> nếu về 0 thì quá trình chuyển đổi kết thúc. Nếu dùng ngắt thì chờ ngắt ADC xảy ra.</a:t>
          </a:r>
          <a:endParaRPr lang="en-US" sz="1300" dirty="0"/>
        </a:p>
      </dgm:t>
    </dgm:pt>
    <dgm:pt modelId="{B6A58C8C-BDF7-49FF-8C37-626DBD017996}" type="parTrans" cxnId="{5233D9CA-4170-4A5D-85A3-4A9FD22C782A}">
      <dgm:prSet/>
      <dgm:spPr/>
      <dgm:t>
        <a:bodyPr/>
        <a:lstStyle/>
        <a:p>
          <a:endParaRPr lang="en-US"/>
        </a:p>
      </dgm:t>
    </dgm:pt>
    <dgm:pt modelId="{D05EEBC8-CC4A-48DF-AE72-7261052770C5}" type="sibTrans" cxnId="{5233D9CA-4170-4A5D-85A3-4A9FD22C782A}">
      <dgm:prSet/>
      <dgm:spPr/>
      <dgm:t>
        <a:bodyPr/>
        <a:lstStyle/>
        <a:p>
          <a:endParaRPr lang="en-US" sz="5400"/>
        </a:p>
      </dgm:t>
    </dgm:pt>
    <dgm:pt modelId="{C9EB0CAE-59DF-49CE-8AB1-2F59816A213E}">
      <dgm:prSet custT="1"/>
      <dgm:spPr/>
      <dgm:t>
        <a:bodyPr/>
        <a:lstStyle/>
        <a:p>
          <a:r>
            <a:rPr lang="vi-VN" sz="1400" b="1"/>
            <a:t>Bước 7</a:t>
          </a:r>
          <a:r>
            <a:rPr lang="vi-VN" sz="1400"/>
            <a:t>: Đọc cặp thanh ghi kết quả </a:t>
          </a:r>
          <a:r>
            <a:rPr lang="vi-VN" sz="1400" b="1" i="1"/>
            <a:t>&lt;ADRESH: ADRESL&gt;</a:t>
          </a:r>
          <a:r>
            <a:rPr lang="vi-VN" sz="1400"/>
            <a:t>, xóa bit </a:t>
          </a:r>
          <a:r>
            <a:rPr lang="vi-VN" sz="1400" b="1" i="1"/>
            <a:t>ADIF</a:t>
          </a:r>
          <a:r>
            <a:rPr lang="vi-VN" sz="1400"/>
            <a:t> nếu dùng ngắt.</a:t>
          </a:r>
          <a:endParaRPr lang="en-US" sz="1400"/>
        </a:p>
      </dgm:t>
    </dgm:pt>
    <dgm:pt modelId="{40A226EB-A838-4586-9785-E06D41576948}" type="parTrans" cxnId="{6ED1C373-145F-4C8D-B83B-341A5EDE2455}">
      <dgm:prSet/>
      <dgm:spPr/>
      <dgm:t>
        <a:bodyPr/>
        <a:lstStyle/>
        <a:p>
          <a:endParaRPr lang="en-US"/>
        </a:p>
      </dgm:t>
    </dgm:pt>
    <dgm:pt modelId="{7FA7C871-456F-4212-8946-2C253016A7BF}" type="sibTrans" cxnId="{6ED1C373-145F-4C8D-B83B-341A5EDE2455}">
      <dgm:prSet/>
      <dgm:spPr/>
      <dgm:t>
        <a:bodyPr/>
        <a:lstStyle/>
        <a:p>
          <a:endParaRPr lang="en-US" sz="5400"/>
        </a:p>
      </dgm:t>
    </dgm:pt>
    <dgm:pt modelId="{CEFEEB5D-D69E-48E0-B2B0-16B532BD3A28}">
      <dgm:prSet custT="1"/>
      <dgm:spPr/>
      <dgm:t>
        <a:bodyPr/>
        <a:lstStyle/>
        <a:p>
          <a:r>
            <a:rPr lang="vi-VN" sz="1400" b="1" dirty="0"/>
            <a:t>Bước 8</a:t>
          </a:r>
          <a:r>
            <a:rPr lang="vi-VN" sz="1400" dirty="0"/>
            <a:t>: Thực hiện chuyển đổi kế tiếp. </a:t>
          </a:r>
          <a:endParaRPr lang="en-US" sz="1400" dirty="0"/>
        </a:p>
      </dgm:t>
    </dgm:pt>
    <dgm:pt modelId="{797A207C-BE4E-45B3-876E-6A4459D70A29}" type="parTrans" cxnId="{97472BF9-4E74-474A-9473-6234147FAD1F}">
      <dgm:prSet/>
      <dgm:spPr/>
      <dgm:t>
        <a:bodyPr/>
        <a:lstStyle/>
        <a:p>
          <a:endParaRPr lang="en-US"/>
        </a:p>
      </dgm:t>
    </dgm:pt>
    <dgm:pt modelId="{F565C1F6-C3C2-474D-A4E8-80304EE315F2}" type="sibTrans" cxnId="{97472BF9-4E74-474A-9473-6234147FAD1F}">
      <dgm:prSet/>
      <dgm:spPr/>
      <dgm:t>
        <a:bodyPr/>
        <a:lstStyle/>
        <a:p>
          <a:endParaRPr lang="en-US" sz="2800"/>
        </a:p>
      </dgm:t>
    </dgm:pt>
    <dgm:pt modelId="{EB0FF831-8498-4E6C-BC10-8E30E4799675}" type="pres">
      <dgm:prSet presAssocID="{92DF1BC3-E475-4EFA-AFCB-F0939ACA020A}" presName="Name0" presStyleCnt="0">
        <dgm:presLayoutVars>
          <dgm:dir/>
          <dgm:resizeHandles/>
        </dgm:presLayoutVars>
      </dgm:prSet>
      <dgm:spPr/>
    </dgm:pt>
    <dgm:pt modelId="{E55A00C6-17AB-4303-A25E-E58E4A910993}" type="pres">
      <dgm:prSet presAssocID="{3C146CB3-6B5C-43D7-AB22-3E0A2BD66A1E}" presName="compNode" presStyleCnt="0"/>
      <dgm:spPr/>
    </dgm:pt>
    <dgm:pt modelId="{EEFB60D8-B8D0-4E41-B4C6-02E8E0FD04FB}" type="pres">
      <dgm:prSet presAssocID="{3C146CB3-6B5C-43D7-AB22-3E0A2BD66A1E}" presName="dummyConnPt" presStyleCnt="0"/>
      <dgm:spPr/>
    </dgm:pt>
    <dgm:pt modelId="{4425C870-F24D-40D7-B39C-890F2713CA8A}" type="pres">
      <dgm:prSet presAssocID="{3C146CB3-6B5C-43D7-AB22-3E0A2BD66A1E}" presName="node" presStyleLbl="node1" presStyleIdx="0" presStyleCnt="8">
        <dgm:presLayoutVars>
          <dgm:bulletEnabled val="1"/>
        </dgm:presLayoutVars>
      </dgm:prSet>
      <dgm:spPr/>
    </dgm:pt>
    <dgm:pt modelId="{1CFF31A5-17B0-4D1B-9679-9AEBCF7758F3}" type="pres">
      <dgm:prSet presAssocID="{291EC70F-473B-4BD3-BAE9-C4527076F13D}" presName="sibTrans" presStyleLbl="bgSibTrans2D1" presStyleIdx="0" presStyleCnt="7"/>
      <dgm:spPr/>
    </dgm:pt>
    <dgm:pt modelId="{E4E39FBD-8ED7-4C88-8A74-78514B862BA4}" type="pres">
      <dgm:prSet presAssocID="{37356845-DCDB-4D86-8D06-9A2A73377167}" presName="compNode" presStyleCnt="0"/>
      <dgm:spPr/>
    </dgm:pt>
    <dgm:pt modelId="{4F03567C-EF7A-4A18-9089-2E1317D5BEE4}" type="pres">
      <dgm:prSet presAssocID="{37356845-DCDB-4D86-8D06-9A2A73377167}" presName="dummyConnPt" presStyleCnt="0"/>
      <dgm:spPr/>
    </dgm:pt>
    <dgm:pt modelId="{E079A873-38A5-4605-8476-46D9744BA4BE}" type="pres">
      <dgm:prSet presAssocID="{37356845-DCDB-4D86-8D06-9A2A73377167}" presName="node" presStyleLbl="node1" presStyleIdx="1" presStyleCnt="8">
        <dgm:presLayoutVars>
          <dgm:bulletEnabled val="1"/>
        </dgm:presLayoutVars>
      </dgm:prSet>
      <dgm:spPr/>
    </dgm:pt>
    <dgm:pt modelId="{B2EE543B-7D33-4F48-BD0A-9A2A6E796870}" type="pres">
      <dgm:prSet presAssocID="{1EBE85A2-86F5-4ACA-801B-B772291CB9D9}" presName="sibTrans" presStyleLbl="bgSibTrans2D1" presStyleIdx="1" presStyleCnt="7"/>
      <dgm:spPr/>
    </dgm:pt>
    <dgm:pt modelId="{7A5749C6-8B4A-45A0-980E-6AF38004A8C8}" type="pres">
      <dgm:prSet presAssocID="{0CEDC040-E11E-4A8C-B69E-39C2CC14E4F9}" presName="compNode" presStyleCnt="0"/>
      <dgm:spPr/>
    </dgm:pt>
    <dgm:pt modelId="{51CC11A9-5E03-4FAF-A60E-879286C916C8}" type="pres">
      <dgm:prSet presAssocID="{0CEDC040-E11E-4A8C-B69E-39C2CC14E4F9}" presName="dummyConnPt" presStyleCnt="0"/>
      <dgm:spPr/>
    </dgm:pt>
    <dgm:pt modelId="{144EA1AA-A669-4D78-AC14-C3E8D80E503F}" type="pres">
      <dgm:prSet presAssocID="{0CEDC040-E11E-4A8C-B69E-39C2CC14E4F9}" presName="node" presStyleLbl="node1" presStyleIdx="2" presStyleCnt="8">
        <dgm:presLayoutVars>
          <dgm:bulletEnabled val="1"/>
        </dgm:presLayoutVars>
      </dgm:prSet>
      <dgm:spPr/>
    </dgm:pt>
    <dgm:pt modelId="{369BF51B-3C4D-42ED-AE3F-8C8E1E315C88}" type="pres">
      <dgm:prSet presAssocID="{854CB7FC-7583-4F45-99FC-F82EC1640504}" presName="sibTrans" presStyleLbl="bgSibTrans2D1" presStyleIdx="2" presStyleCnt="7"/>
      <dgm:spPr/>
    </dgm:pt>
    <dgm:pt modelId="{4A90B2CE-1700-4212-834A-EA7EEDBB93ED}" type="pres">
      <dgm:prSet presAssocID="{56ACA5CC-B995-436C-8112-080C93EB3955}" presName="compNode" presStyleCnt="0"/>
      <dgm:spPr/>
    </dgm:pt>
    <dgm:pt modelId="{7496EA97-EA24-4BC2-B9D6-A9B5670F5255}" type="pres">
      <dgm:prSet presAssocID="{56ACA5CC-B995-436C-8112-080C93EB3955}" presName="dummyConnPt" presStyleCnt="0"/>
      <dgm:spPr/>
    </dgm:pt>
    <dgm:pt modelId="{D691C162-2C18-4240-A1C4-942899C5F03C}" type="pres">
      <dgm:prSet presAssocID="{56ACA5CC-B995-436C-8112-080C93EB3955}" presName="node" presStyleLbl="node1" presStyleIdx="3" presStyleCnt="8">
        <dgm:presLayoutVars>
          <dgm:bulletEnabled val="1"/>
        </dgm:presLayoutVars>
      </dgm:prSet>
      <dgm:spPr/>
    </dgm:pt>
    <dgm:pt modelId="{6199EC9E-EEF4-43A2-BB87-1A25883285F6}" type="pres">
      <dgm:prSet presAssocID="{5378DF2F-05EF-4E6A-8115-E0E5E91179EF}" presName="sibTrans" presStyleLbl="bgSibTrans2D1" presStyleIdx="3" presStyleCnt="7"/>
      <dgm:spPr/>
    </dgm:pt>
    <dgm:pt modelId="{4D468599-3876-4A9E-9EBA-A75C95F091FF}" type="pres">
      <dgm:prSet presAssocID="{6DE4914D-7AD4-4798-A847-979643F06681}" presName="compNode" presStyleCnt="0"/>
      <dgm:spPr/>
    </dgm:pt>
    <dgm:pt modelId="{921A0172-52AD-4B56-8444-9912159DB32E}" type="pres">
      <dgm:prSet presAssocID="{6DE4914D-7AD4-4798-A847-979643F06681}" presName="dummyConnPt" presStyleCnt="0"/>
      <dgm:spPr/>
    </dgm:pt>
    <dgm:pt modelId="{2CE55CEE-A530-49D0-A969-6703CB484F10}" type="pres">
      <dgm:prSet presAssocID="{6DE4914D-7AD4-4798-A847-979643F06681}" presName="node" presStyleLbl="node1" presStyleIdx="4" presStyleCnt="8">
        <dgm:presLayoutVars>
          <dgm:bulletEnabled val="1"/>
        </dgm:presLayoutVars>
      </dgm:prSet>
      <dgm:spPr/>
    </dgm:pt>
    <dgm:pt modelId="{7D2DDB16-8574-45EA-8AE0-08756BBBEA59}" type="pres">
      <dgm:prSet presAssocID="{380245CC-B6D1-4E1F-BFCB-51397AE6BB3A}" presName="sibTrans" presStyleLbl="bgSibTrans2D1" presStyleIdx="4" presStyleCnt="7"/>
      <dgm:spPr/>
    </dgm:pt>
    <dgm:pt modelId="{140CBF3E-E92B-49DF-B2D6-1B823BA1DE4F}" type="pres">
      <dgm:prSet presAssocID="{523A8EA7-1FB2-4715-9A44-BB49B9A64936}" presName="compNode" presStyleCnt="0"/>
      <dgm:spPr/>
    </dgm:pt>
    <dgm:pt modelId="{1E14D27F-3F6A-4C82-8269-739DA4B21EDA}" type="pres">
      <dgm:prSet presAssocID="{523A8EA7-1FB2-4715-9A44-BB49B9A64936}" presName="dummyConnPt" presStyleCnt="0"/>
      <dgm:spPr/>
    </dgm:pt>
    <dgm:pt modelId="{AFF14DAF-48B8-4BC3-8654-939A31B83F6E}" type="pres">
      <dgm:prSet presAssocID="{523A8EA7-1FB2-4715-9A44-BB49B9A64936}" presName="node" presStyleLbl="node1" presStyleIdx="5" presStyleCnt="8">
        <dgm:presLayoutVars>
          <dgm:bulletEnabled val="1"/>
        </dgm:presLayoutVars>
      </dgm:prSet>
      <dgm:spPr/>
    </dgm:pt>
    <dgm:pt modelId="{68E266C6-CB4D-43D5-B79C-CF20A29536F1}" type="pres">
      <dgm:prSet presAssocID="{D05EEBC8-CC4A-48DF-AE72-7261052770C5}" presName="sibTrans" presStyleLbl="bgSibTrans2D1" presStyleIdx="5" presStyleCnt="7"/>
      <dgm:spPr/>
    </dgm:pt>
    <dgm:pt modelId="{AC95CD9B-706E-4AC6-8AD8-54731B5FD50E}" type="pres">
      <dgm:prSet presAssocID="{C9EB0CAE-59DF-49CE-8AB1-2F59816A213E}" presName="compNode" presStyleCnt="0"/>
      <dgm:spPr/>
    </dgm:pt>
    <dgm:pt modelId="{35392D2B-F0BA-4CE5-B794-499D609B3640}" type="pres">
      <dgm:prSet presAssocID="{C9EB0CAE-59DF-49CE-8AB1-2F59816A213E}" presName="dummyConnPt" presStyleCnt="0"/>
      <dgm:spPr/>
    </dgm:pt>
    <dgm:pt modelId="{FCCEBF98-0D3F-43F7-83B3-CBC49310E62B}" type="pres">
      <dgm:prSet presAssocID="{C9EB0CAE-59DF-49CE-8AB1-2F59816A213E}" presName="node" presStyleLbl="node1" presStyleIdx="6" presStyleCnt="8">
        <dgm:presLayoutVars>
          <dgm:bulletEnabled val="1"/>
        </dgm:presLayoutVars>
      </dgm:prSet>
      <dgm:spPr/>
    </dgm:pt>
    <dgm:pt modelId="{A73892A5-1466-4506-A5EB-A4AD7E4F6ADF}" type="pres">
      <dgm:prSet presAssocID="{7FA7C871-456F-4212-8946-2C253016A7BF}" presName="sibTrans" presStyleLbl="bgSibTrans2D1" presStyleIdx="6" presStyleCnt="7"/>
      <dgm:spPr/>
    </dgm:pt>
    <dgm:pt modelId="{DC4F1A3F-14A9-481F-9AAD-5B971ADEB7FC}" type="pres">
      <dgm:prSet presAssocID="{CEFEEB5D-D69E-48E0-B2B0-16B532BD3A28}" presName="compNode" presStyleCnt="0"/>
      <dgm:spPr/>
    </dgm:pt>
    <dgm:pt modelId="{4BD959A4-37B7-4F09-AE78-F1473C8281A6}" type="pres">
      <dgm:prSet presAssocID="{CEFEEB5D-D69E-48E0-B2B0-16B532BD3A28}" presName="dummyConnPt" presStyleCnt="0"/>
      <dgm:spPr/>
    </dgm:pt>
    <dgm:pt modelId="{CCEB2B92-9B25-4DD1-8917-4567ED631829}" type="pres">
      <dgm:prSet presAssocID="{CEFEEB5D-D69E-48E0-B2B0-16B532BD3A28}" presName="node" presStyleLbl="node1" presStyleIdx="7" presStyleCnt="8">
        <dgm:presLayoutVars>
          <dgm:bulletEnabled val="1"/>
        </dgm:presLayoutVars>
      </dgm:prSet>
      <dgm:spPr/>
    </dgm:pt>
  </dgm:ptLst>
  <dgm:cxnLst>
    <dgm:cxn modelId="{7BCB8100-F0B6-48D9-80DE-CB8F39C343A7}" type="presOf" srcId="{6DE4914D-7AD4-4798-A847-979643F06681}" destId="{2CE55CEE-A530-49D0-A969-6703CB484F10}" srcOrd="0" destOrd="0" presId="urn:microsoft.com/office/officeart/2005/8/layout/bProcess4"/>
    <dgm:cxn modelId="{DC16A70E-B772-4562-8075-C29D20CB9177}" type="presOf" srcId="{7FA7C871-456F-4212-8946-2C253016A7BF}" destId="{A73892A5-1466-4506-A5EB-A4AD7E4F6ADF}" srcOrd="0" destOrd="0" presId="urn:microsoft.com/office/officeart/2005/8/layout/bProcess4"/>
    <dgm:cxn modelId="{54F3E610-F1FC-4637-A449-6F92F1426160}" type="presOf" srcId="{CEFEEB5D-D69E-48E0-B2B0-16B532BD3A28}" destId="{CCEB2B92-9B25-4DD1-8917-4567ED631829}" srcOrd="0" destOrd="0" presId="urn:microsoft.com/office/officeart/2005/8/layout/bProcess4"/>
    <dgm:cxn modelId="{09B3711A-CCD6-4341-A721-1EA7E5E78E82}" type="presOf" srcId="{291EC70F-473B-4BD3-BAE9-C4527076F13D}" destId="{1CFF31A5-17B0-4D1B-9679-9AEBCF7758F3}" srcOrd="0" destOrd="0" presId="urn:microsoft.com/office/officeart/2005/8/layout/bProcess4"/>
    <dgm:cxn modelId="{93852E28-4B35-43EF-B7AC-62F89AB18D38}" srcId="{92DF1BC3-E475-4EFA-AFCB-F0939ACA020A}" destId="{6DE4914D-7AD4-4798-A847-979643F06681}" srcOrd="4" destOrd="0" parTransId="{F7EC9B8D-501A-40CB-AB89-CEFF048691B9}" sibTransId="{380245CC-B6D1-4E1F-BFCB-51397AE6BB3A}"/>
    <dgm:cxn modelId="{389B9829-264D-4BC9-A0FE-C8999F2A9D4D}" srcId="{92DF1BC3-E475-4EFA-AFCB-F0939ACA020A}" destId="{0CEDC040-E11E-4A8C-B69E-39C2CC14E4F9}" srcOrd="2" destOrd="0" parTransId="{8F02C320-A029-4675-A015-DCD99A4DB975}" sibTransId="{854CB7FC-7583-4F45-99FC-F82EC1640504}"/>
    <dgm:cxn modelId="{BF22DF2D-2FA8-4FA3-91B8-3ED7C5046F30}" type="presOf" srcId="{56ACA5CC-B995-436C-8112-080C93EB3955}" destId="{D691C162-2C18-4240-A1C4-942899C5F03C}" srcOrd="0" destOrd="0" presId="urn:microsoft.com/office/officeart/2005/8/layout/bProcess4"/>
    <dgm:cxn modelId="{43D6903D-8DF1-40E1-8732-8B8F491005B6}" type="presOf" srcId="{D05EEBC8-CC4A-48DF-AE72-7261052770C5}" destId="{68E266C6-CB4D-43D5-B79C-CF20A29536F1}" srcOrd="0" destOrd="0" presId="urn:microsoft.com/office/officeart/2005/8/layout/bProcess4"/>
    <dgm:cxn modelId="{6ED1C373-145F-4C8D-B83B-341A5EDE2455}" srcId="{92DF1BC3-E475-4EFA-AFCB-F0939ACA020A}" destId="{C9EB0CAE-59DF-49CE-8AB1-2F59816A213E}" srcOrd="6" destOrd="0" parTransId="{40A226EB-A838-4586-9785-E06D41576948}" sibTransId="{7FA7C871-456F-4212-8946-2C253016A7BF}"/>
    <dgm:cxn modelId="{CC4A3F74-C19A-4B93-9E8B-FF0CCE024E42}" type="presOf" srcId="{523A8EA7-1FB2-4715-9A44-BB49B9A64936}" destId="{AFF14DAF-48B8-4BC3-8654-939A31B83F6E}" srcOrd="0" destOrd="0" presId="urn:microsoft.com/office/officeart/2005/8/layout/bProcess4"/>
    <dgm:cxn modelId="{A6B1B756-09A0-4389-B32E-4691E636480A}" type="presOf" srcId="{5378DF2F-05EF-4E6A-8115-E0E5E91179EF}" destId="{6199EC9E-EEF4-43A2-BB87-1A25883285F6}" srcOrd="0" destOrd="0" presId="urn:microsoft.com/office/officeart/2005/8/layout/bProcess4"/>
    <dgm:cxn modelId="{DD58227A-8091-4634-A9C0-B1129C9B2C2D}" type="presOf" srcId="{0CEDC040-E11E-4A8C-B69E-39C2CC14E4F9}" destId="{144EA1AA-A669-4D78-AC14-C3E8D80E503F}" srcOrd="0" destOrd="0" presId="urn:microsoft.com/office/officeart/2005/8/layout/bProcess4"/>
    <dgm:cxn modelId="{F9358D7A-9842-4303-9785-AA84A398D94C}" type="presOf" srcId="{380245CC-B6D1-4E1F-BFCB-51397AE6BB3A}" destId="{7D2DDB16-8574-45EA-8AE0-08756BBBEA59}" srcOrd="0" destOrd="0" presId="urn:microsoft.com/office/officeart/2005/8/layout/bProcess4"/>
    <dgm:cxn modelId="{7D4C8DA6-F05D-4F6D-B50A-8ADA2F81E892}" srcId="{92DF1BC3-E475-4EFA-AFCB-F0939ACA020A}" destId="{3C146CB3-6B5C-43D7-AB22-3E0A2BD66A1E}" srcOrd="0" destOrd="0" parTransId="{D654F8E8-5EAE-4148-BE5B-648E27D835AC}" sibTransId="{291EC70F-473B-4BD3-BAE9-C4527076F13D}"/>
    <dgm:cxn modelId="{486E94BE-D829-4D50-9162-8C439662D7CD}" srcId="{92DF1BC3-E475-4EFA-AFCB-F0939ACA020A}" destId="{37356845-DCDB-4D86-8D06-9A2A73377167}" srcOrd="1" destOrd="0" parTransId="{74748117-38AA-4FB5-9B36-4C3F715E9665}" sibTransId="{1EBE85A2-86F5-4ACA-801B-B772291CB9D9}"/>
    <dgm:cxn modelId="{AD5C61C0-D682-48A0-8E53-BF4F07BE2231}" srcId="{92DF1BC3-E475-4EFA-AFCB-F0939ACA020A}" destId="{56ACA5CC-B995-436C-8112-080C93EB3955}" srcOrd="3" destOrd="0" parTransId="{72BDA6C9-6C06-4465-9650-079D2E92F829}" sibTransId="{5378DF2F-05EF-4E6A-8115-E0E5E91179EF}"/>
    <dgm:cxn modelId="{DC366AC2-1C7F-4A6D-A2A1-F68FE4070D60}" type="presOf" srcId="{37356845-DCDB-4D86-8D06-9A2A73377167}" destId="{E079A873-38A5-4605-8476-46D9744BA4BE}" srcOrd="0" destOrd="0" presId="urn:microsoft.com/office/officeart/2005/8/layout/bProcess4"/>
    <dgm:cxn modelId="{5233D9CA-4170-4A5D-85A3-4A9FD22C782A}" srcId="{92DF1BC3-E475-4EFA-AFCB-F0939ACA020A}" destId="{523A8EA7-1FB2-4715-9A44-BB49B9A64936}" srcOrd="5" destOrd="0" parTransId="{B6A58C8C-BDF7-49FF-8C37-626DBD017996}" sibTransId="{D05EEBC8-CC4A-48DF-AE72-7261052770C5}"/>
    <dgm:cxn modelId="{4D4FF1D6-F083-4316-826A-CFD504A78665}" type="presOf" srcId="{3C146CB3-6B5C-43D7-AB22-3E0A2BD66A1E}" destId="{4425C870-F24D-40D7-B39C-890F2713CA8A}" srcOrd="0" destOrd="0" presId="urn:microsoft.com/office/officeart/2005/8/layout/bProcess4"/>
    <dgm:cxn modelId="{E6CB61D8-2AF3-4A0F-A291-0420D5B9915C}" type="presOf" srcId="{92DF1BC3-E475-4EFA-AFCB-F0939ACA020A}" destId="{EB0FF831-8498-4E6C-BC10-8E30E4799675}" srcOrd="0" destOrd="0" presId="urn:microsoft.com/office/officeart/2005/8/layout/bProcess4"/>
    <dgm:cxn modelId="{6FABD0D9-EA7A-43E8-A490-343D3090CADB}" type="presOf" srcId="{C9EB0CAE-59DF-49CE-8AB1-2F59816A213E}" destId="{FCCEBF98-0D3F-43F7-83B3-CBC49310E62B}" srcOrd="0" destOrd="0" presId="urn:microsoft.com/office/officeart/2005/8/layout/bProcess4"/>
    <dgm:cxn modelId="{C2D831DE-1956-4349-AE31-A85B786F8FA4}" type="presOf" srcId="{1EBE85A2-86F5-4ACA-801B-B772291CB9D9}" destId="{B2EE543B-7D33-4F48-BD0A-9A2A6E796870}" srcOrd="0" destOrd="0" presId="urn:microsoft.com/office/officeart/2005/8/layout/bProcess4"/>
    <dgm:cxn modelId="{97472BF9-4E74-474A-9473-6234147FAD1F}" srcId="{92DF1BC3-E475-4EFA-AFCB-F0939ACA020A}" destId="{CEFEEB5D-D69E-48E0-B2B0-16B532BD3A28}" srcOrd="7" destOrd="0" parTransId="{797A207C-BE4E-45B3-876E-6A4459D70A29}" sibTransId="{F565C1F6-C3C2-474D-A4E8-80304EE315F2}"/>
    <dgm:cxn modelId="{097B95FF-BFD7-43BE-98D9-047DD485C947}" type="presOf" srcId="{854CB7FC-7583-4F45-99FC-F82EC1640504}" destId="{369BF51B-3C4D-42ED-AE3F-8C8E1E315C88}" srcOrd="0" destOrd="0" presId="urn:microsoft.com/office/officeart/2005/8/layout/bProcess4"/>
    <dgm:cxn modelId="{C5BF39CD-F576-4C63-838C-643F42A928BC}" type="presParOf" srcId="{EB0FF831-8498-4E6C-BC10-8E30E4799675}" destId="{E55A00C6-17AB-4303-A25E-E58E4A910993}" srcOrd="0" destOrd="0" presId="urn:microsoft.com/office/officeart/2005/8/layout/bProcess4"/>
    <dgm:cxn modelId="{83652AA9-DAAB-4AEE-8A84-C07F8076F1CD}" type="presParOf" srcId="{E55A00C6-17AB-4303-A25E-E58E4A910993}" destId="{EEFB60D8-B8D0-4E41-B4C6-02E8E0FD04FB}" srcOrd="0" destOrd="0" presId="urn:microsoft.com/office/officeart/2005/8/layout/bProcess4"/>
    <dgm:cxn modelId="{A6C1C0A4-80B9-4EA8-82BE-DF4A3945023F}" type="presParOf" srcId="{E55A00C6-17AB-4303-A25E-E58E4A910993}" destId="{4425C870-F24D-40D7-B39C-890F2713CA8A}" srcOrd="1" destOrd="0" presId="urn:microsoft.com/office/officeart/2005/8/layout/bProcess4"/>
    <dgm:cxn modelId="{E8069DD9-A754-4AD3-A89F-F7061CC9C7F5}" type="presParOf" srcId="{EB0FF831-8498-4E6C-BC10-8E30E4799675}" destId="{1CFF31A5-17B0-4D1B-9679-9AEBCF7758F3}" srcOrd="1" destOrd="0" presId="urn:microsoft.com/office/officeart/2005/8/layout/bProcess4"/>
    <dgm:cxn modelId="{CDAEC3AA-242F-4FF6-87A3-A23F5010F5E6}" type="presParOf" srcId="{EB0FF831-8498-4E6C-BC10-8E30E4799675}" destId="{E4E39FBD-8ED7-4C88-8A74-78514B862BA4}" srcOrd="2" destOrd="0" presId="urn:microsoft.com/office/officeart/2005/8/layout/bProcess4"/>
    <dgm:cxn modelId="{C5125CA1-781D-4478-9BA1-42E562ED52FF}" type="presParOf" srcId="{E4E39FBD-8ED7-4C88-8A74-78514B862BA4}" destId="{4F03567C-EF7A-4A18-9089-2E1317D5BEE4}" srcOrd="0" destOrd="0" presId="urn:microsoft.com/office/officeart/2005/8/layout/bProcess4"/>
    <dgm:cxn modelId="{2BE2E35B-30F9-4913-AE5E-BAE846400D2A}" type="presParOf" srcId="{E4E39FBD-8ED7-4C88-8A74-78514B862BA4}" destId="{E079A873-38A5-4605-8476-46D9744BA4BE}" srcOrd="1" destOrd="0" presId="urn:microsoft.com/office/officeart/2005/8/layout/bProcess4"/>
    <dgm:cxn modelId="{C2CDF379-654F-4053-AE14-F96FA6B86DFD}" type="presParOf" srcId="{EB0FF831-8498-4E6C-BC10-8E30E4799675}" destId="{B2EE543B-7D33-4F48-BD0A-9A2A6E796870}" srcOrd="3" destOrd="0" presId="urn:microsoft.com/office/officeart/2005/8/layout/bProcess4"/>
    <dgm:cxn modelId="{8FA5D12F-C26D-44CF-B476-A6121EDB8B6D}" type="presParOf" srcId="{EB0FF831-8498-4E6C-BC10-8E30E4799675}" destId="{7A5749C6-8B4A-45A0-980E-6AF38004A8C8}" srcOrd="4" destOrd="0" presId="urn:microsoft.com/office/officeart/2005/8/layout/bProcess4"/>
    <dgm:cxn modelId="{F6219FE0-587C-4062-A06C-4F28D4362BF2}" type="presParOf" srcId="{7A5749C6-8B4A-45A0-980E-6AF38004A8C8}" destId="{51CC11A9-5E03-4FAF-A60E-879286C916C8}" srcOrd="0" destOrd="0" presId="urn:microsoft.com/office/officeart/2005/8/layout/bProcess4"/>
    <dgm:cxn modelId="{F166F253-4429-4F3F-862E-7F420E1A2AE4}" type="presParOf" srcId="{7A5749C6-8B4A-45A0-980E-6AF38004A8C8}" destId="{144EA1AA-A669-4D78-AC14-C3E8D80E503F}" srcOrd="1" destOrd="0" presId="urn:microsoft.com/office/officeart/2005/8/layout/bProcess4"/>
    <dgm:cxn modelId="{7E4BB1E5-780C-42E7-9735-6AF2E342BFE9}" type="presParOf" srcId="{EB0FF831-8498-4E6C-BC10-8E30E4799675}" destId="{369BF51B-3C4D-42ED-AE3F-8C8E1E315C88}" srcOrd="5" destOrd="0" presId="urn:microsoft.com/office/officeart/2005/8/layout/bProcess4"/>
    <dgm:cxn modelId="{C2654EEC-8539-47B2-8E9C-21C4328396DA}" type="presParOf" srcId="{EB0FF831-8498-4E6C-BC10-8E30E4799675}" destId="{4A90B2CE-1700-4212-834A-EA7EEDBB93ED}" srcOrd="6" destOrd="0" presId="urn:microsoft.com/office/officeart/2005/8/layout/bProcess4"/>
    <dgm:cxn modelId="{6717C161-CBB4-4B61-8FC2-B71F742905C8}" type="presParOf" srcId="{4A90B2CE-1700-4212-834A-EA7EEDBB93ED}" destId="{7496EA97-EA24-4BC2-B9D6-A9B5670F5255}" srcOrd="0" destOrd="0" presId="urn:microsoft.com/office/officeart/2005/8/layout/bProcess4"/>
    <dgm:cxn modelId="{36F50B8E-4B95-432A-ACD1-718A9CEA2CF7}" type="presParOf" srcId="{4A90B2CE-1700-4212-834A-EA7EEDBB93ED}" destId="{D691C162-2C18-4240-A1C4-942899C5F03C}" srcOrd="1" destOrd="0" presId="urn:microsoft.com/office/officeart/2005/8/layout/bProcess4"/>
    <dgm:cxn modelId="{C54CF669-B188-4E84-819D-8BBD3AB85847}" type="presParOf" srcId="{EB0FF831-8498-4E6C-BC10-8E30E4799675}" destId="{6199EC9E-EEF4-43A2-BB87-1A25883285F6}" srcOrd="7" destOrd="0" presId="urn:microsoft.com/office/officeart/2005/8/layout/bProcess4"/>
    <dgm:cxn modelId="{0E28D058-2912-4A34-BD84-B0E301EE87C5}" type="presParOf" srcId="{EB0FF831-8498-4E6C-BC10-8E30E4799675}" destId="{4D468599-3876-4A9E-9EBA-A75C95F091FF}" srcOrd="8" destOrd="0" presId="urn:microsoft.com/office/officeart/2005/8/layout/bProcess4"/>
    <dgm:cxn modelId="{7A7ADC84-39B7-4BDF-BA4E-A14A694459AC}" type="presParOf" srcId="{4D468599-3876-4A9E-9EBA-A75C95F091FF}" destId="{921A0172-52AD-4B56-8444-9912159DB32E}" srcOrd="0" destOrd="0" presId="urn:microsoft.com/office/officeart/2005/8/layout/bProcess4"/>
    <dgm:cxn modelId="{2F7D23E1-DF2B-43A0-BE26-B9A6927959E6}" type="presParOf" srcId="{4D468599-3876-4A9E-9EBA-A75C95F091FF}" destId="{2CE55CEE-A530-49D0-A969-6703CB484F10}" srcOrd="1" destOrd="0" presId="urn:microsoft.com/office/officeart/2005/8/layout/bProcess4"/>
    <dgm:cxn modelId="{1003D927-568E-4C0A-8AD9-F09819A481F8}" type="presParOf" srcId="{EB0FF831-8498-4E6C-BC10-8E30E4799675}" destId="{7D2DDB16-8574-45EA-8AE0-08756BBBEA59}" srcOrd="9" destOrd="0" presId="urn:microsoft.com/office/officeart/2005/8/layout/bProcess4"/>
    <dgm:cxn modelId="{ACE1AFBC-483C-4F14-947E-E5EF5A03FFD2}" type="presParOf" srcId="{EB0FF831-8498-4E6C-BC10-8E30E4799675}" destId="{140CBF3E-E92B-49DF-B2D6-1B823BA1DE4F}" srcOrd="10" destOrd="0" presId="urn:microsoft.com/office/officeart/2005/8/layout/bProcess4"/>
    <dgm:cxn modelId="{B8337D5F-B34C-41DC-9A64-F945FE11CCC2}" type="presParOf" srcId="{140CBF3E-E92B-49DF-B2D6-1B823BA1DE4F}" destId="{1E14D27F-3F6A-4C82-8269-739DA4B21EDA}" srcOrd="0" destOrd="0" presId="urn:microsoft.com/office/officeart/2005/8/layout/bProcess4"/>
    <dgm:cxn modelId="{A29748CB-A67E-4939-8E5D-E2D01904E768}" type="presParOf" srcId="{140CBF3E-E92B-49DF-B2D6-1B823BA1DE4F}" destId="{AFF14DAF-48B8-4BC3-8654-939A31B83F6E}" srcOrd="1" destOrd="0" presId="urn:microsoft.com/office/officeart/2005/8/layout/bProcess4"/>
    <dgm:cxn modelId="{E79CAB0B-A7C8-4109-A864-9D07FF661DE4}" type="presParOf" srcId="{EB0FF831-8498-4E6C-BC10-8E30E4799675}" destId="{68E266C6-CB4D-43D5-B79C-CF20A29536F1}" srcOrd="11" destOrd="0" presId="urn:microsoft.com/office/officeart/2005/8/layout/bProcess4"/>
    <dgm:cxn modelId="{B1BDDB04-FC11-480E-9B75-6CAFCD87451B}" type="presParOf" srcId="{EB0FF831-8498-4E6C-BC10-8E30E4799675}" destId="{AC95CD9B-706E-4AC6-8AD8-54731B5FD50E}" srcOrd="12" destOrd="0" presId="urn:microsoft.com/office/officeart/2005/8/layout/bProcess4"/>
    <dgm:cxn modelId="{97D8D1AD-B339-430D-85D5-B3EECDA974CA}" type="presParOf" srcId="{AC95CD9B-706E-4AC6-8AD8-54731B5FD50E}" destId="{35392D2B-F0BA-4CE5-B794-499D609B3640}" srcOrd="0" destOrd="0" presId="urn:microsoft.com/office/officeart/2005/8/layout/bProcess4"/>
    <dgm:cxn modelId="{A685A52A-5B74-45D7-94DB-B24A9579CD68}" type="presParOf" srcId="{AC95CD9B-706E-4AC6-8AD8-54731B5FD50E}" destId="{FCCEBF98-0D3F-43F7-83B3-CBC49310E62B}" srcOrd="1" destOrd="0" presId="urn:microsoft.com/office/officeart/2005/8/layout/bProcess4"/>
    <dgm:cxn modelId="{8CE7482A-D420-40E0-87D9-286477ADD00A}" type="presParOf" srcId="{EB0FF831-8498-4E6C-BC10-8E30E4799675}" destId="{A73892A5-1466-4506-A5EB-A4AD7E4F6ADF}" srcOrd="13" destOrd="0" presId="urn:microsoft.com/office/officeart/2005/8/layout/bProcess4"/>
    <dgm:cxn modelId="{FD7A47E4-E98A-4EF3-9524-C9C81013F969}" type="presParOf" srcId="{EB0FF831-8498-4E6C-BC10-8E30E4799675}" destId="{DC4F1A3F-14A9-481F-9AAD-5B971ADEB7FC}" srcOrd="14" destOrd="0" presId="urn:microsoft.com/office/officeart/2005/8/layout/bProcess4"/>
    <dgm:cxn modelId="{40E4307A-06F7-49B7-A857-870B11970FF4}" type="presParOf" srcId="{DC4F1A3F-14A9-481F-9AAD-5B971ADEB7FC}" destId="{4BD959A4-37B7-4F09-AE78-F1473C8281A6}" srcOrd="0" destOrd="0" presId="urn:microsoft.com/office/officeart/2005/8/layout/bProcess4"/>
    <dgm:cxn modelId="{45158C1B-6B5E-420D-8D3E-00631F8782A1}" type="presParOf" srcId="{DC4F1A3F-14A9-481F-9AAD-5B971ADEB7FC}" destId="{CCEB2B92-9B25-4DD1-8917-4567ED63182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F31A5-17B0-4D1B-9679-9AEBCF7758F3}">
      <dsp:nvSpPr>
        <dsp:cNvPr id="0" name=""/>
        <dsp:cNvSpPr/>
      </dsp:nvSpPr>
      <dsp:spPr>
        <a:xfrm rot="5400000">
          <a:off x="1200820" y="1049445"/>
          <a:ext cx="1644004"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25C870-F24D-40D7-B39C-890F2713CA8A}">
      <dsp:nvSpPr>
        <dsp:cNvPr id="0" name=""/>
        <dsp:cNvSpPr/>
      </dsp:nvSpPr>
      <dsp:spPr>
        <a:xfrm>
          <a:off x="1579004" y="233"/>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1</a:t>
          </a:r>
          <a:r>
            <a:rPr lang="vi-VN" sz="1400" kern="1200" dirty="0"/>
            <a:t>: Cấu hình cho port cần dùng ở chế độ ngõ vào tương tự.</a:t>
          </a:r>
          <a:endParaRPr lang="en-US" sz="1400" kern="1200" dirty="0"/>
        </a:p>
      </dsp:txBody>
      <dsp:txXfrm>
        <a:off x="1617691" y="38920"/>
        <a:ext cx="2124053" cy="1243482"/>
      </dsp:txXfrm>
    </dsp:sp>
    <dsp:sp modelId="{B2EE543B-7D33-4F48-BD0A-9A2A6E796870}">
      <dsp:nvSpPr>
        <dsp:cNvPr id="0" name=""/>
        <dsp:cNvSpPr/>
      </dsp:nvSpPr>
      <dsp:spPr>
        <a:xfrm rot="5400000">
          <a:off x="1200820" y="2700516"/>
          <a:ext cx="1644004"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79A873-38A5-4605-8476-46D9744BA4BE}">
      <dsp:nvSpPr>
        <dsp:cNvPr id="0" name=""/>
        <dsp:cNvSpPr/>
      </dsp:nvSpPr>
      <dsp:spPr>
        <a:xfrm>
          <a:off x="1579004" y="1651304"/>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2</a:t>
          </a:r>
          <a:r>
            <a:rPr lang="vi-VN" sz="1400" kern="1200" dirty="0"/>
            <a:t>: Cấu hình cho module ADC:</a:t>
          </a:r>
          <a:endParaRPr lang="en-US" sz="1400" kern="1200" dirty="0"/>
        </a:p>
      </dsp:txBody>
      <dsp:txXfrm>
        <a:off x="1617691" y="1689991"/>
        <a:ext cx="2124053" cy="1243482"/>
      </dsp:txXfrm>
    </dsp:sp>
    <dsp:sp modelId="{369BF51B-3C4D-42ED-AE3F-8C8E1E315C88}">
      <dsp:nvSpPr>
        <dsp:cNvPr id="0" name=""/>
        <dsp:cNvSpPr/>
      </dsp:nvSpPr>
      <dsp:spPr>
        <a:xfrm>
          <a:off x="2026356" y="3526051"/>
          <a:ext cx="2920832"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4EA1AA-A669-4D78-AC14-C3E8D80E503F}">
      <dsp:nvSpPr>
        <dsp:cNvPr id="0" name=""/>
        <dsp:cNvSpPr/>
      </dsp:nvSpPr>
      <dsp:spPr>
        <a:xfrm>
          <a:off x="1579004" y="3302375"/>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3</a:t>
          </a:r>
          <a:r>
            <a:rPr lang="vi-VN" sz="1400" kern="1200" dirty="0"/>
            <a:t>: Thiết lập cấu hình ngắt ADC nếu sử dụng</a:t>
          </a:r>
          <a:endParaRPr lang="en-US" sz="1400" kern="1200" dirty="0"/>
        </a:p>
      </dsp:txBody>
      <dsp:txXfrm>
        <a:off x="1617691" y="3341062"/>
        <a:ext cx="2124053" cy="1243482"/>
      </dsp:txXfrm>
    </dsp:sp>
    <dsp:sp modelId="{6199EC9E-EEF4-43A2-BB87-1A25883285F6}">
      <dsp:nvSpPr>
        <dsp:cNvPr id="0" name=""/>
        <dsp:cNvSpPr/>
      </dsp:nvSpPr>
      <dsp:spPr>
        <a:xfrm rot="16200000">
          <a:off x="4128720" y="2700516"/>
          <a:ext cx="1644004"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91C162-2C18-4240-A1C4-942899C5F03C}">
      <dsp:nvSpPr>
        <dsp:cNvPr id="0" name=""/>
        <dsp:cNvSpPr/>
      </dsp:nvSpPr>
      <dsp:spPr>
        <a:xfrm>
          <a:off x="4506903" y="3302375"/>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4</a:t>
          </a:r>
          <a:r>
            <a:rPr lang="vi-VN" sz="1400" kern="1200" dirty="0"/>
            <a:t>: Chờ hết thời gian ổn định theo yêu cầu (delay)</a:t>
          </a:r>
          <a:endParaRPr lang="en-US" sz="1400" kern="1200" dirty="0"/>
        </a:p>
      </dsp:txBody>
      <dsp:txXfrm>
        <a:off x="4545590" y="3341062"/>
        <a:ext cx="2124053" cy="1243482"/>
      </dsp:txXfrm>
    </dsp:sp>
    <dsp:sp modelId="{7D2DDB16-8574-45EA-8AE0-08756BBBEA59}">
      <dsp:nvSpPr>
        <dsp:cNvPr id="0" name=""/>
        <dsp:cNvSpPr/>
      </dsp:nvSpPr>
      <dsp:spPr>
        <a:xfrm rot="16200000">
          <a:off x="4128720" y="1049445"/>
          <a:ext cx="1644004"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E55CEE-A530-49D0-A969-6703CB484F10}">
      <dsp:nvSpPr>
        <dsp:cNvPr id="0" name=""/>
        <dsp:cNvSpPr/>
      </dsp:nvSpPr>
      <dsp:spPr>
        <a:xfrm>
          <a:off x="4506903" y="1651304"/>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5</a:t>
          </a:r>
          <a:r>
            <a:rPr lang="vi-VN" sz="1400" kern="1200" dirty="0"/>
            <a:t>: Bắt đầu chuyển đổi bằng cách cho bit </a:t>
          </a:r>
          <a:r>
            <a:rPr lang="vi-VN" sz="1400" b="1" i="1" kern="1200" dirty="0"/>
            <a:t>GO/DONE</a:t>
          </a:r>
          <a:r>
            <a:rPr lang="vi-VN" sz="1400" kern="1200" dirty="0"/>
            <a:t> lên 1.</a:t>
          </a:r>
          <a:endParaRPr lang="en-US" sz="1400" kern="1200" dirty="0"/>
        </a:p>
      </dsp:txBody>
      <dsp:txXfrm>
        <a:off x="4545590" y="1689991"/>
        <a:ext cx="2124053" cy="1243482"/>
      </dsp:txXfrm>
    </dsp:sp>
    <dsp:sp modelId="{68E266C6-CB4D-43D5-B79C-CF20A29536F1}">
      <dsp:nvSpPr>
        <dsp:cNvPr id="0" name=""/>
        <dsp:cNvSpPr/>
      </dsp:nvSpPr>
      <dsp:spPr>
        <a:xfrm>
          <a:off x="4954255" y="223909"/>
          <a:ext cx="2920832"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F14DAF-48B8-4BC3-8654-939A31B83F6E}">
      <dsp:nvSpPr>
        <dsp:cNvPr id="0" name=""/>
        <dsp:cNvSpPr/>
      </dsp:nvSpPr>
      <dsp:spPr>
        <a:xfrm>
          <a:off x="4506903" y="233"/>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vi-VN" sz="1300" b="1" kern="1200" dirty="0"/>
            <a:t>Bước 6</a:t>
          </a:r>
          <a:r>
            <a:rPr lang="vi-VN" sz="1300" kern="1200" dirty="0"/>
            <a:t>: Kiểm tra chuyển đổi ADC kết thúc bằng cách kiểm tra liên tục bit </a:t>
          </a:r>
          <a:r>
            <a:rPr lang="vi-VN" sz="1300" b="1" i="1" kern="1200" dirty="0"/>
            <a:t>GO/DONE</a:t>
          </a:r>
          <a:r>
            <a:rPr lang="vi-VN" sz="1300" kern="1200" dirty="0"/>
            <a:t> nếu về 0 thì quá trình chuyển đổi kết thúc. Nếu dùng ngắt thì chờ ngắt ADC xảy ra.</a:t>
          </a:r>
          <a:endParaRPr lang="en-US" sz="1300" kern="1200" dirty="0"/>
        </a:p>
      </dsp:txBody>
      <dsp:txXfrm>
        <a:off x="4545590" y="38920"/>
        <a:ext cx="2124053" cy="1243482"/>
      </dsp:txXfrm>
    </dsp:sp>
    <dsp:sp modelId="{A73892A5-1466-4506-A5EB-A4AD7E4F6ADF}">
      <dsp:nvSpPr>
        <dsp:cNvPr id="0" name=""/>
        <dsp:cNvSpPr/>
      </dsp:nvSpPr>
      <dsp:spPr>
        <a:xfrm rot="5400000">
          <a:off x="7056619" y="1049445"/>
          <a:ext cx="1644004" cy="1981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CEBF98-0D3F-43F7-83B3-CBC49310E62B}">
      <dsp:nvSpPr>
        <dsp:cNvPr id="0" name=""/>
        <dsp:cNvSpPr/>
      </dsp:nvSpPr>
      <dsp:spPr>
        <a:xfrm>
          <a:off x="7434802" y="233"/>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a:t>Bước 7</a:t>
          </a:r>
          <a:r>
            <a:rPr lang="vi-VN" sz="1400" kern="1200"/>
            <a:t>: Đọc cặp thanh ghi kết quả </a:t>
          </a:r>
          <a:r>
            <a:rPr lang="vi-VN" sz="1400" b="1" i="1" kern="1200"/>
            <a:t>&lt;ADRESH: ADRESL&gt;</a:t>
          </a:r>
          <a:r>
            <a:rPr lang="vi-VN" sz="1400" kern="1200"/>
            <a:t>, xóa bit </a:t>
          </a:r>
          <a:r>
            <a:rPr lang="vi-VN" sz="1400" b="1" i="1" kern="1200"/>
            <a:t>ADIF</a:t>
          </a:r>
          <a:r>
            <a:rPr lang="vi-VN" sz="1400" kern="1200"/>
            <a:t> nếu dùng ngắt.</a:t>
          </a:r>
          <a:endParaRPr lang="en-US" sz="1400" kern="1200"/>
        </a:p>
      </dsp:txBody>
      <dsp:txXfrm>
        <a:off x="7473489" y="38920"/>
        <a:ext cx="2124053" cy="1243482"/>
      </dsp:txXfrm>
    </dsp:sp>
    <dsp:sp modelId="{CCEB2B92-9B25-4DD1-8917-4567ED631829}">
      <dsp:nvSpPr>
        <dsp:cNvPr id="0" name=""/>
        <dsp:cNvSpPr/>
      </dsp:nvSpPr>
      <dsp:spPr>
        <a:xfrm>
          <a:off x="7434802" y="1651304"/>
          <a:ext cx="2201427" cy="1320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b="1" kern="1200" dirty="0"/>
            <a:t>Bước 8</a:t>
          </a:r>
          <a:r>
            <a:rPr lang="vi-VN" sz="1400" kern="1200" dirty="0"/>
            <a:t>: Thực hiện chuyển đổi kế tiếp. </a:t>
          </a:r>
          <a:endParaRPr lang="en-US" sz="1400" kern="1200" dirty="0"/>
        </a:p>
      </dsp:txBody>
      <dsp:txXfrm>
        <a:off x="7473489" y="1689991"/>
        <a:ext cx="2124053" cy="12434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61004-D9FB-4BF3-8F47-BF6F42F3BD1A}"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47106-583A-402C-B6A9-3D222EB17B05}" type="slidenum">
              <a:rPr lang="en-US" smtClean="0"/>
              <a:t>‹#›</a:t>
            </a:fld>
            <a:endParaRPr lang="en-US"/>
          </a:p>
        </p:txBody>
      </p:sp>
    </p:spTree>
    <p:extLst>
      <p:ext uri="{BB962C8B-B14F-4D97-AF65-F5344CB8AC3E}">
        <p14:creationId xmlns:p14="http://schemas.microsoft.com/office/powerpoint/2010/main" val="41212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Xin chào, video này mình </a:t>
            </a:r>
            <a:r>
              <a:rPr lang="en-US" dirty="0" err="1"/>
              <a:t>sẽ</a:t>
            </a:r>
            <a:r>
              <a:rPr lang="en-US" dirty="0"/>
              <a:t> cùng đi </a:t>
            </a:r>
            <a:r>
              <a:rPr lang="en-US" dirty="0" err="1"/>
              <a:t>tìm</a:t>
            </a:r>
            <a:r>
              <a:rPr lang="en-US" dirty="0"/>
              <a:t> </a:t>
            </a:r>
            <a:r>
              <a:rPr lang="en-US" dirty="0" err="1"/>
              <a:t>hiểu</a:t>
            </a:r>
            <a:r>
              <a:rPr lang="en-US" dirty="0"/>
              <a:t> về 1 </a:t>
            </a:r>
            <a:r>
              <a:rPr lang="en-US" dirty="0" err="1"/>
              <a:t>ngoại</a:t>
            </a:r>
            <a:r>
              <a:rPr lang="en-US" dirty="0"/>
              <a:t> vi </a:t>
            </a:r>
            <a:r>
              <a:rPr lang="en-US" dirty="0" err="1"/>
              <a:t>quan</a:t>
            </a:r>
            <a:r>
              <a:rPr lang="en-US" dirty="0"/>
              <a:t> </a:t>
            </a:r>
            <a:r>
              <a:rPr lang="en-US" dirty="0" err="1"/>
              <a:t>trọng</a:t>
            </a:r>
            <a:r>
              <a:rPr lang="en-US" dirty="0"/>
              <a:t> khác của </a:t>
            </a:r>
            <a:r>
              <a:rPr lang="en-US" dirty="0" err="1"/>
              <a:t>vđk</a:t>
            </a:r>
            <a:r>
              <a:rPr lang="en-US" dirty="0"/>
              <a:t> là </a:t>
            </a:r>
            <a:r>
              <a:rPr lang="en-US" dirty="0" err="1"/>
              <a:t>bộ</a:t>
            </a:r>
            <a:r>
              <a:rPr lang="en-US" dirty="0"/>
              <a:t> </a:t>
            </a:r>
            <a:r>
              <a:rPr lang="en-US" dirty="0" err="1"/>
              <a:t>chuyển</a:t>
            </a:r>
            <a:r>
              <a:rPr lang="en-US" dirty="0"/>
              <a:t> </a:t>
            </a:r>
            <a:r>
              <a:rPr lang="en-US" dirty="0" err="1"/>
              <a:t>đổi</a:t>
            </a:r>
            <a:r>
              <a:rPr lang="en-US" dirty="0"/>
              <a:t> </a:t>
            </a:r>
            <a:r>
              <a:rPr lang="en-US" dirty="0" err="1"/>
              <a:t>tt</a:t>
            </a:r>
            <a:r>
              <a:rPr lang="en-US" dirty="0"/>
              <a:t> số </a:t>
            </a:r>
          </a:p>
        </p:txBody>
      </p:sp>
      <p:sp>
        <p:nvSpPr>
          <p:cNvPr id="4" name="Slide Number Placeholder 3"/>
          <p:cNvSpPr>
            <a:spLocks noGrp="1"/>
          </p:cNvSpPr>
          <p:nvPr>
            <p:ph type="sldNum" sz="quarter" idx="5"/>
          </p:nvPr>
        </p:nvSpPr>
        <p:spPr/>
        <p:txBody>
          <a:bodyPr/>
          <a:lstStyle/>
          <a:p>
            <a:fld id="{03647106-583A-402C-B6A9-3D222EB17B05}" type="slidenum">
              <a:rPr lang="en-US" smtClean="0"/>
              <a:t>1</a:t>
            </a:fld>
            <a:endParaRPr lang="en-US"/>
          </a:p>
        </p:txBody>
      </p:sp>
    </p:spTree>
    <p:extLst>
      <p:ext uri="{BB962C8B-B14F-4D97-AF65-F5344CB8AC3E}">
        <p14:creationId xmlns:p14="http://schemas.microsoft.com/office/powerpoint/2010/main" val="180691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Trước</a:t>
            </a:r>
            <a:r>
              <a:rPr lang="en-US" dirty="0"/>
              <a:t> hết ta cần </a:t>
            </a:r>
            <a:r>
              <a:rPr lang="en-US" dirty="0" err="1"/>
              <a:t>tìm</a:t>
            </a:r>
            <a:r>
              <a:rPr lang="en-US" dirty="0"/>
              <a:t> </a:t>
            </a:r>
            <a:r>
              <a:rPr lang="en-US" dirty="0" err="1"/>
              <a:t>hiểu</a:t>
            </a:r>
            <a:r>
              <a:rPr lang="en-US" dirty="0"/>
              <a:t> lý thuyết về </a:t>
            </a:r>
            <a:r>
              <a:rPr lang="en-US" dirty="0" err="1"/>
              <a:t>bộ</a:t>
            </a:r>
            <a:r>
              <a:rPr lang="en-US" dirty="0"/>
              <a:t> </a:t>
            </a:r>
            <a:r>
              <a:rPr lang="en-US" dirty="0" err="1"/>
              <a:t>chuyển</a:t>
            </a:r>
            <a:r>
              <a:rPr lang="en-US" dirty="0"/>
              <a:t> </a:t>
            </a:r>
            <a:r>
              <a:rPr lang="en-US" dirty="0" err="1"/>
              <a:t>đổi</a:t>
            </a:r>
            <a:r>
              <a:rPr lang="en-US" dirty="0"/>
              <a:t> này</a:t>
            </a:r>
          </a:p>
        </p:txBody>
      </p:sp>
      <p:sp>
        <p:nvSpPr>
          <p:cNvPr id="4" name="Slide Number Placeholder 3"/>
          <p:cNvSpPr>
            <a:spLocks noGrp="1"/>
          </p:cNvSpPr>
          <p:nvPr>
            <p:ph type="sldNum" sz="quarter" idx="5"/>
          </p:nvPr>
        </p:nvSpPr>
        <p:spPr/>
        <p:txBody>
          <a:bodyPr/>
          <a:lstStyle/>
          <a:p>
            <a:fld id="{03647106-583A-402C-B6A9-3D222EB17B05}" type="slidenum">
              <a:rPr lang="en-US" smtClean="0"/>
              <a:t>2</a:t>
            </a:fld>
            <a:endParaRPr lang="en-US"/>
          </a:p>
        </p:txBody>
      </p:sp>
    </p:spTree>
    <p:extLst>
      <p:ext uri="{BB962C8B-B14F-4D97-AF65-F5344CB8AC3E}">
        <p14:creationId xmlns:p14="http://schemas.microsoft.com/office/powerpoint/2010/main" val="37696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Đó</a:t>
            </a:r>
            <a:r>
              <a:rPr lang="en-US" dirty="0"/>
              <a:t> </a:t>
            </a:r>
            <a:r>
              <a:rPr lang="en-US" dirty="0" err="1"/>
              <a:t>chính</a:t>
            </a:r>
            <a:r>
              <a:rPr lang="en-US" dirty="0"/>
              <a:t> là </a:t>
            </a:r>
            <a:r>
              <a:rPr lang="en-US" dirty="0" err="1"/>
              <a:t>ứng</a:t>
            </a:r>
            <a:r>
              <a:rPr lang="en-US" dirty="0"/>
              <a:t> </a:t>
            </a:r>
            <a:r>
              <a:rPr lang="en-US" dirty="0" err="1"/>
              <a:t>dụng</a:t>
            </a:r>
            <a:r>
              <a:rPr lang="en-US" dirty="0"/>
              <a:t> của </a:t>
            </a:r>
            <a:r>
              <a:rPr lang="en-US" dirty="0" err="1"/>
              <a:t>bộ</a:t>
            </a:r>
            <a:r>
              <a:rPr lang="en-US" dirty="0"/>
              <a:t> </a:t>
            </a:r>
            <a:r>
              <a:rPr lang="en-US" dirty="0" err="1"/>
              <a:t>chuyển</a:t>
            </a:r>
            <a:r>
              <a:rPr lang="en-US" dirty="0"/>
              <a:t> </a:t>
            </a:r>
            <a:r>
              <a:rPr lang="en-US" dirty="0" err="1"/>
              <a:t>đổi</a:t>
            </a:r>
            <a:r>
              <a:rPr lang="en-US" dirty="0"/>
              <a:t> tương tự-số</a:t>
            </a:r>
          </a:p>
        </p:txBody>
      </p:sp>
      <p:sp>
        <p:nvSpPr>
          <p:cNvPr id="4" name="Slide Number Placeholder 3"/>
          <p:cNvSpPr>
            <a:spLocks noGrp="1"/>
          </p:cNvSpPr>
          <p:nvPr>
            <p:ph type="sldNum" sz="quarter" idx="5"/>
          </p:nvPr>
        </p:nvSpPr>
        <p:spPr/>
        <p:txBody>
          <a:bodyPr/>
          <a:lstStyle/>
          <a:p>
            <a:fld id="{03647106-583A-402C-B6A9-3D222EB17B05}" type="slidenum">
              <a:rPr lang="en-US" smtClean="0"/>
              <a:t>3</a:t>
            </a:fld>
            <a:endParaRPr lang="en-US"/>
          </a:p>
        </p:txBody>
      </p:sp>
    </p:spTree>
    <p:extLst>
      <p:ext uri="{BB962C8B-B14F-4D97-AF65-F5344CB8AC3E}">
        <p14:creationId xmlns:p14="http://schemas.microsoft.com/office/powerpoint/2010/main" val="357355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phần về GPIO mình đã </a:t>
            </a:r>
            <a:r>
              <a:rPr lang="en-US" dirty="0" err="1"/>
              <a:t>đề</a:t>
            </a:r>
            <a:r>
              <a:rPr lang="en-US" dirty="0"/>
              <a:t> </a:t>
            </a:r>
            <a:r>
              <a:rPr lang="en-US" dirty="0" err="1"/>
              <a:t>cập</a:t>
            </a:r>
            <a:r>
              <a:rPr lang="en-US" dirty="0"/>
              <a:t> đến tín hiệu tương tự, </a:t>
            </a:r>
            <a:r>
              <a:rPr lang="en-US" dirty="0" err="1"/>
              <a:t>tức</a:t>
            </a:r>
            <a:r>
              <a:rPr lang="en-US" dirty="0"/>
              <a:t> là </a:t>
            </a:r>
            <a:r>
              <a:rPr lang="en-US" dirty="0" err="1"/>
              <a:t>biến</a:t>
            </a:r>
            <a:r>
              <a:rPr lang="en-US" dirty="0"/>
              <a:t> </a:t>
            </a:r>
            <a:r>
              <a:rPr lang="en-US" dirty="0" err="1"/>
              <a:t>những</a:t>
            </a:r>
            <a:r>
              <a:rPr lang="en-US" dirty="0"/>
              <a:t> </a:t>
            </a:r>
            <a:r>
              <a:rPr lang="en-US" dirty="0" err="1"/>
              <a:t>giá</a:t>
            </a:r>
            <a:endParaRPr lang="en-US" dirty="0"/>
          </a:p>
        </p:txBody>
      </p:sp>
      <p:sp>
        <p:nvSpPr>
          <p:cNvPr id="4" name="Slide Number Placeholder 3"/>
          <p:cNvSpPr>
            <a:spLocks noGrp="1"/>
          </p:cNvSpPr>
          <p:nvPr>
            <p:ph type="sldNum" sz="quarter" idx="5"/>
          </p:nvPr>
        </p:nvSpPr>
        <p:spPr/>
        <p:txBody>
          <a:bodyPr/>
          <a:lstStyle/>
          <a:p>
            <a:fld id="{03647106-583A-402C-B6A9-3D222EB17B05}" type="slidenum">
              <a:rPr lang="en-US" smtClean="0"/>
              <a:t>4</a:t>
            </a:fld>
            <a:endParaRPr lang="en-US"/>
          </a:p>
        </p:txBody>
      </p:sp>
    </p:spTree>
    <p:extLst>
      <p:ext uri="{BB962C8B-B14F-4D97-AF65-F5344CB8AC3E}">
        <p14:creationId xmlns:p14="http://schemas.microsoft.com/office/powerpoint/2010/main" val="213948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vđk</a:t>
            </a:r>
            <a:r>
              <a:rPr lang="en-US" dirty="0"/>
              <a:t> có 14 </a:t>
            </a:r>
            <a:r>
              <a:rPr lang="en-US" dirty="0" err="1"/>
              <a:t>kênh</a:t>
            </a:r>
            <a:r>
              <a:rPr lang="en-US" dirty="0"/>
              <a:t> có thể </a:t>
            </a:r>
            <a:r>
              <a:rPr lang="en-US" dirty="0" err="1"/>
              <a:t>đọc</a:t>
            </a:r>
            <a:r>
              <a:rPr lang="en-US" dirty="0"/>
              <a:t> đc tín hiệu tương tự, </a:t>
            </a:r>
          </a:p>
        </p:txBody>
      </p:sp>
      <p:sp>
        <p:nvSpPr>
          <p:cNvPr id="4" name="Slide Number Placeholder 3"/>
          <p:cNvSpPr>
            <a:spLocks noGrp="1"/>
          </p:cNvSpPr>
          <p:nvPr>
            <p:ph type="sldNum" sz="quarter" idx="5"/>
          </p:nvPr>
        </p:nvSpPr>
        <p:spPr/>
        <p:txBody>
          <a:bodyPr/>
          <a:lstStyle/>
          <a:p>
            <a:fld id="{03647106-583A-402C-B6A9-3D222EB17B05}" type="slidenum">
              <a:rPr lang="en-US" smtClean="0"/>
              <a:t>7</a:t>
            </a:fld>
            <a:endParaRPr lang="en-US"/>
          </a:p>
        </p:txBody>
      </p:sp>
    </p:spTree>
    <p:extLst>
      <p:ext uri="{BB962C8B-B14F-4D97-AF65-F5344CB8AC3E}">
        <p14:creationId xmlns:p14="http://schemas.microsoft.com/office/powerpoint/2010/main" val="80228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D263-4292-445B-94C7-CDE096435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605B7-E7DC-4F9D-AC41-65BFEF400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7949F-8D27-44C7-B0CE-57B3505F4970}"/>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4F6A3A18-4B8A-49EA-B821-A83C1BF27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33F11-A6B5-45E5-8F70-AF9BE55A46C0}"/>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66362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3984-BE5E-46B1-96A3-66C429AAC6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40B78-4F4F-4B55-9648-8F4134926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39F65-F67F-4F76-BB15-ED94D92CB064}"/>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A6550E6C-8A64-4A94-904A-066D1F518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62C26-0F9B-4EA2-94D6-8D19255E1888}"/>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265069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8645E-0BD9-43AA-BA62-E278C987D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2A1866-3689-4B56-AE75-26057B816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174C1-A08B-4ABE-A907-AC67844D3B6D}"/>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B73C8CA1-762B-4275-B2BA-A959EACC0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B8B2-2EB2-4628-8DA1-7CAB63697C47}"/>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18136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B362-625B-4207-BF72-9B33BC9CA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DD3DC-694D-4817-A655-7FBD3201E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53C46-27BA-44CD-A0D2-81A9431334F6}"/>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4640CBC4-FDFB-4368-B947-E6D94E643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93052-53CD-402A-9193-FA27AE95C3D3}"/>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256418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79C7-4F2A-43F8-B5EA-46607D37F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86880-FAB4-4614-B4FE-5D43AB58C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7A013-B3BA-4981-9573-D3D6119718DA}"/>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343A7FC2-D834-462B-8007-A421C1D75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EF59F-8856-49DC-8FC9-D01FF3AFED4D}"/>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218565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0FFB-A28D-4500-99FB-E5159A824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2F4A-A35F-4AB8-82FC-FE6F7F691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4079A-C801-4012-8318-083BB0AE0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FE172F-22E6-413F-B1AC-F586FE64377F}"/>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6" name="Footer Placeholder 5">
            <a:extLst>
              <a:ext uri="{FF2B5EF4-FFF2-40B4-BE49-F238E27FC236}">
                <a16:creationId xmlns:a16="http://schemas.microsoft.com/office/drawing/2014/main" id="{7FC31D5B-FD68-4B6A-942F-960CDB769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4B953-702C-473F-85D7-F39508A69E76}"/>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422494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15C6-50D8-4E9A-B875-7D965EF2E2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BF7F9-D80D-41B6-A3DD-AD4C39E99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9490F-F75C-42EB-BD0C-2FCA99421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09F7F-25B2-4544-BE9B-BBF1447A5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14F90A-2E69-41AF-85B7-166A9B862C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935DE-A9E6-43A3-AF52-0AFC93532ED5}"/>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8" name="Footer Placeholder 7">
            <a:extLst>
              <a:ext uri="{FF2B5EF4-FFF2-40B4-BE49-F238E27FC236}">
                <a16:creationId xmlns:a16="http://schemas.microsoft.com/office/drawing/2014/main" id="{D94F3C4F-DF0A-4EF3-9333-44FECEF87F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0EC72-A476-4E0E-BC90-39FF94F484DA}"/>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386671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40A1-E365-4107-BE41-E8343631B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B9EA1-B941-4502-BF11-88362C4DFBF3}"/>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4" name="Footer Placeholder 3">
            <a:extLst>
              <a:ext uri="{FF2B5EF4-FFF2-40B4-BE49-F238E27FC236}">
                <a16:creationId xmlns:a16="http://schemas.microsoft.com/office/drawing/2014/main" id="{9126680F-C71F-43DC-ADC0-E208D031E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1952C-BA2C-4E86-89DA-89B0E990A968}"/>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379311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4F516-66BE-46CC-A3F0-58D44B13CD0E}"/>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3" name="Footer Placeholder 2">
            <a:extLst>
              <a:ext uri="{FF2B5EF4-FFF2-40B4-BE49-F238E27FC236}">
                <a16:creationId xmlns:a16="http://schemas.microsoft.com/office/drawing/2014/main" id="{C8D2B047-04BD-4A35-B692-4F8DFBAB5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D91A6-F106-458C-8DA5-37EFED450416}"/>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369369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86B5-DA00-4FB6-AA11-9D282844D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2B50C-6DF9-43AE-8F66-F6BCB9023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5F74A-05F6-4471-8147-B75160070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02EB8-821B-498E-95ED-456C28675B09}"/>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6" name="Footer Placeholder 5">
            <a:extLst>
              <a:ext uri="{FF2B5EF4-FFF2-40B4-BE49-F238E27FC236}">
                <a16:creationId xmlns:a16="http://schemas.microsoft.com/office/drawing/2014/main" id="{1D928B04-AC23-46EB-964D-BF891FD7A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1CD7-ED05-43D5-A15B-E3CC6DDFA5DD}"/>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124157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AEB3-1046-4AB3-9906-AE0BE106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C1744-4EC6-4B98-BF60-209FB8717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95765-F195-4AF0-A166-9EDFCAE98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8F653-109E-4504-A6A7-9171D922519B}"/>
              </a:ext>
            </a:extLst>
          </p:cNvPr>
          <p:cNvSpPr>
            <a:spLocks noGrp="1"/>
          </p:cNvSpPr>
          <p:nvPr>
            <p:ph type="dt" sz="half" idx="10"/>
          </p:nvPr>
        </p:nvSpPr>
        <p:spPr/>
        <p:txBody>
          <a:bodyPr/>
          <a:lstStyle/>
          <a:p>
            <a:fld id="{57B5539D-C4DD-49E4-8391-FE5420703640}" type="datetimeFigureOut">
              <a:rPr lang="en-US" smtClean="0"/>
              <a:t>4/19/2021</a:t>
            </a:fld>
            <a:endParaRPr lang="en-US"/>
          </a:p>
        </p:txBody>
      </p:sp>
      <p:sp>
        <p:nvSpPr>
          <p:cNvPr id="6" name="Footer Placeholder 5">
            <a:extLst>
              <a:ext uri="{FF2B5EF4-FFF2-40B4-BE49-F238E27FC236}">
                <a16:creationId xmlns:a16="http://schemas.microsoft.com/office/drawing/2014/main" id="{1EA38CDE-FBB5-4B46-A416-527866D0F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D8E7A-D26A-49FB-9A04-5B35B0F2DEDF}"/>
              </a:ext>
            </a:extLst>
          </p:cNvPr>
          <p:cNvSpPr>
            <a:spLocks noGrp="1"/>
          </p:cNvSpPr>
          <p:nvPr>
            <p:ph type="sldNum" sz="quarter" idx="12"/>
          </p:nvPr>
        </p:nvSpPr>
        <p:spPr/>
        <p:txBody>
          <a:bodyPr/>
          <a:lstStyle/>
          <a:p>
            <a:fld id="{7360A01C-43CD-42F5-8779-BADF239C2310}" type="slidenum">
              <a:rPr lang="en-US" smtClean="0"/>
              <a:t>‹#›</a:t>
            </a:fld>
            <a:endParaRPr lang="en-US"/>
          </a:p>
        </p:txBody>
      </p:sp>
    </p:spTree>
    <p:extLst>
      <p:ext uri="{BB962C8B-B14F-4D97-AF65-F5344CB8AC3E}">
        <p14:creationId xmlns:p14="http://schemas.microsoft.com/office/powerpoint/2010/main" val="90834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4DC2C-5979-4BDA-9774-796DDCC59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82DFAC-4698-4021-BE5F-4DE1BED80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FE3D9-37CE-44CC-8DC8-D65EEF174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5539D-C4DD-49E4-8391-FE5420703640}" type="datetimeFigureOut">
              <a:rPr lang="en-US" smtClean="0"/>
              <a:t>4/19/2021</a:t>
            </a:fld>
            <a:endParaRPr lang="en-US"/>
          </a:p>
        </p:txBody>
      </p:sp>
      <p:sp>
        <p:nvSpPr>
          <p:cNvPr id="5" name="Footer Placeholder 4">
            <a:extLst>
              <a:ext uri="{FF2B5EF4-FFF2-40B4-BE49-F238E27FC236}">
                <a16:creationId xmlns:a16="http://schemas.microsoft.com/office/drawing/2014/main" id="{BB5D6E9A-9F9C-468C-9FDB-8A0EBB9B2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4EA208-9B48-4137-9D1D-80062809F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0A01C-43CD-42F5-8779-BADF239C2310}"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A4BBF86A-44BD-45DB-B251-94889FC0E41B}"/>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51886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6EE5B795-F18F-4167-B1FC-56DC0C309E01}"/>
              </a:ext>
            </a:extLst>
          </p:cNvPr>
          <p:cNvSpPr>
            <a:spLocks noGrp="1"/>
          </p:cNvSpPr>
          <p:nvPr>
            <p:ph type="ctrTitle"/>
          </p:nvPr>
        </p:nvSpPr>
        <p:spPr>
          <a:xfrm>
            <a:off x="1143466" y="2185416"/>
            <a:ext cx="11048534" cy="1243584"/>
          </a:xfrm>
        </p:spPr>
        <p:txBody>
          <a:bodyPr>
            <a:normAutofit/>
          </a:bodyPr>
          <a:lstStyle/>
          <a:p>
            <a:r>
              <a:rPr lang="en-US" sz="5000" b="1" dirty="0">
                <a:latin typeface="Trebuchet MS" panose="020B0603020202020204" pitchFamily="34" charset="0"/>
              </a:rPr>
              <a:t>Bài 8: </a:t>
            </a:r>
            <a:r>
              <a:rPr lang="en-US" sz="5000" b="1" dirty="0" err="1">
                <a:latin typeface="Trebuchet MS" panose="020B0603020202020204" pitchFamily="34" charset="0"/>
              </a:rPr>
              <a:t>Bộ</a:t>
            </a:r>
            <a:r>
              <a:rPr lang="en-US" sz="5000" b="1" dirty="0">
                <a:latin typeface="Trebuchet MS" panose="020B0603020202020204" pitchFamily="34" charset="0"/>
              </a:rPr>
              <a:t> </a:t>
            </a:r>
            <a:r>
              <a:rPr lang="en-US" sz="5000" b="1" dirty="0" err="1">
                <a:latin typeface="Trebuchet MS" panose="020B0603020202020204" pitchFamily="34" charset="0"/>
              </a:rPr>
              <a:t>chuyển</a:t>
            </a:r>
            <a:r>
              <a:rPr lang="en-US" sz="5000" b="1" dirty="0">
                <a:latin typeface="Trebuchet MS" panose="020B0603020202020204" pitchFamily="34" charset="0"/>
              </a:rPr>
              <a:t> </a:t>
            </a:r>
            <a:r>
              <a:rPr lang="en-US" sz="5000" b="1" dirty="0" err="1">
                <a:latin typeface="Trebuchet MS" panose="020B0603020202020204" pitchFamily="34" charset="0"/>
              </a:rPr>
              <a:t>đổi</a:t>
            </a:r>
            <a:r>
              <a:rPr lang="en-US" sz="5000" b="1" dirty="0">
                <a:latin typeface="Trebuchet MS" panose="020B0603020202020204" pitchFamily="34" charset="0"/>
              </a:rPr>
              <a:t> tương tự - số</a:t>
            </a:r>
          </a:p>
        </p:txBody>
      </p:sp>
      <p:sp>
        <p:nvSpPr>
          <p:cNvPr id="4" name="Subtitle 2">
            <a:extLst>
              <a:ext uri="{FF2B5EF4-FFF2-40B4-BE49-F238E27FC236}">
                <a16:creationId xmlns:a16="http://schemas.microsoft.com/office/drawing/2014/main" id="{B44377AB-8AEE-4D66-99F3-2EDA538E81F7}"/>
              </a:ext>
            </a:extLst>
          </p:cNvPr>
          <p:cNvSpPr>
            <a:spLocks noGrp="1"/>
          </p:cNvSpPr>
          <p:nvPr>
            <p:ph type="subTitle" idx="1"/>
          </p:nvPr>
        </p:nvSpPr>
        <p:spPr>
          <a:xfrm>
            <a:off x="3129005" y="3548459"/>
            <a:ext cx="7077456" cy="868680"/>
          </a:xfrm>
        </p:spPr>
        <p:txBody>
          <a:bodyPr/>
          <a:lstStyle/>
          <a:p>
            <a:pPr marL="0" indent="0">
              <a:buNone/>
            </a:pPr>
            <a:r>
              <a:rPr lang="en-US" dirty="0"/>
              <a:t>Mentor: Trần Tuấn Anh</a:t>
            </a:r>
          </a:p>
        </p:txBody>
      </p:sp>
    </p:spTree>
    <p:extLst>
      <p:ext uri="{BB962C8B-B14F-4D97-AF65-F5344CB8AC3E}">
        <p14:creationId xmlns:p14="http://schemas.microsoft.com/office/powerpoint/2010/main" val="131018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335CC599-1C97-4D90-A327-FE626B81BB4D}"/>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554AE02F-98BE-4BAF-AEFB-30BA60024139}"/>
              </a:ext>
            </a:extLst>
          </p:cNvPr>
          <p:cNvSpPr txBox="1"/>
          <p:nvPr/>
        </p:nvSpPr>
        <p:spPr>
          <a:xfrm>
            <a:off x="2809071" y="2466849"/>
            <a:ext cx="6853258" cy="1600438"/>
          </a:xfrm>
          <a:prstGeom prst="rect">
            <a:avLst/>
          </a:prstGeom>
          <a:noFill/>
        </p:spPr>
        <p:txBody>
          <a:bodyPr wrap="square" rtlCol="0">
            <a:spAutoFit/>
          </a:bodyPr>
          <a:lstStyle/>
          <a:p>
            <a:pPr algn="ctr"/>
            <a:r>
              <a:rPr lang="en-US" sz="4900" b="1" dirty="0">
                <a:latin typeface="+mj-lt"/>
              </a:rPr>
              <a:t>III. Các </a:t>
            </a:r>
            <a:r>
              <a:rPr lang="en-US" sz="4900" b="1" dirty="0" err="1">
                <a:latin typeface="+mj-lt"/>
              </a:rPr>
              <a:t>thanh</a:t>
            </a:r>
            <a:r>
              <a:rPr lang="en-US" sz="4900" b="1" dirty="0">
                <a:latin typeface="+mj-lt"/>
              </a:rPr>
              <a:t> </a:t>
            </a:r>
            <a:r>
              <a:rPr lang="en-US" sz="4900" b="1" dirty="0" err="1">
                <a:latin typeface="+mj-lt"/>
              </a:rPr>
              <a:t>ghi</a:t>
            </a:r>
            <a:r>
              <a:rPr lang="en-US" sz="4900" b="1" dirty="0">
                <a:latin typeface="+mj-lt"/>
              </a:rPr>
              <a:t> </a:t>
            </a:r>
            <a:r>
              <a:rPr lang="en-US" sz="4900" b="1" dirty="0" err="1">
                <a:latin typeface="+mj-lt"/>
              </a:rPr>
              <a:t>quan</a:t>
            </a:r>
            <a:r>
              <a:rPr lang="en-US" sz="4900" b="1" dirty="0">
                <a:latin typeface="+mj-lt"/>
              </a:rPr>
              <a:t> </a:t>
            </a:r>
            <a:r>
              <a:rPr lang="en-US" sz="4900" b="1" dirty="0" err="1">
                <a:latin typeface="+mj-lt"/>
              </a:rPr>
              <a:t>trọng</a:t>
            </a:r>
            <a:r>
              <a:rPr lang="en-US" sz="4900" b="1" dirty="0">
                <a:latin typeface="+mj-lt"/>
              </a:rPr>
              <a:t> trong </a:t>
            </a:r>
            <a:r>
              <a:rPr lang="en-US" sz="4900" b="1" dirty="0" err="1">
                <a:latin typeface="+mj-lt"/>
              </a:rPr>
              <a:t>chế</a:t>
            </a:r>
            <a:r>
              <a:rPr lang="en-US" sz="4900" b="1" dirty="0">
                <a:latin typeface="+mj-lt"/>
              </a:rPr>
              <a:t> </a:t>
            </a:r>
            <a:r>
              <a:rPr lang="en-US" sz="4900" b="1" dirty="0" err="1">
                <a:latin typeface="+mj-lt"/>
              </a:rPr>
              <a:t>độ</a:t>
            </a:r>
            <a:r>
              <a:rPr lang="en-US" sz="4900" b="1" dirty="0">
                <a:latin typeface="+mj-lt"/>
              </a:rPr>
              <a:t> ADC</a:t>
            </a:r>
          </a:p>
        </p:txBody>
      </p:sp>
    </p:spTree>
    <p:extLst>
      <p:ext uri="{BB962C8B-B14F-4D97-AF65-F5344CB8AC3E}">
        <p14:creationId xmlns:p14="http://schemas.microsoft.com/office/powerpoint/2010/main" val="286305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F4E1E422-FE93-4BC4-95ED-22C9F8A2A63D}"/>
              </a:ext>
            </a:extLst>
          </p:cNvPr>
          <p:cNvSpPr txBox="1">
            <a:spLocks/>
          </p:cNvSpPr>
          <p:nvPr/>
        </p:nvSpPr>
        <p:spPr>
          <a:xfrm>
            <a:off x="831850" y="542925"/>
            <a:ext cx="11214100" cy="5355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5"/>
                </a:solidFill>
                <a:latin typeface="Trebuchet MS" panose="020B0603020202020204" pitchFamily="34" charset="0"/>
              </a:rPr>
              <a:t>Thanh </a:t>
            </a:r>
            <a:r>
              <a:rPr lang="en-US" sz="3600" b="1" dirty="0" err="1">
                <a:solidFill>
                  <a:schemeClr val="accent5"/>
                </a:solidFill>
                <a:latin typeface="Trebuchet MS" panose="020B0603020202020204" pitchFamily="34" charset="0"/>
              </a:rPr>
              <a:t>ghi</a:t>
            </a:r>
            <a:r>
              <a:rPr lang="en-US" sz="3600" b="1" dirty="0">
                <a:solidFill>
                  <a:schemeClr val="accent5"/>
                </a:solidFill>
                <a:latin typeface="Trebuchet MS" panose="020B0603020202020204" pitchFamily="34" charset="0"/>
              </a:rPr>
              <a:t> ADCON0</a:t>
            </a:r>
          </a:p>
        </p:txBody>
      </p:sp>
      <p:sp>
        <p:nvSpPr>
          <p:cNvPr id="4" name="Text Placeholder 2">
            <a:extLst>
              <a:ext uri="{FF2B5EF4-FFF2-40B4-BE49-F238E27FC236}">
                <a16:creationId xmlns:a16="http://schemas.microsoft.com/office/drawing/2014/main" id="{A808C6FA-B58F-42C6-9660-964C4D467932}"/>
              </a:ext>
            </a:extLst>
          </p:cNvPr>
          <p:cNvSpPr txBox="1">
            <a:spLocks/>
          </p:cNvSpPr>
          <p:nvPr/>
        </p:nvSpPr>
        <p:spPr>
          <a:xfrm>
            <a:off x="1433097" y="3166183"/>
            <a:ext cx="10011606" cy="31488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Bit 7-6: ADCS&lt;1:0&gt; là các bit chọn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ADC</a:t>
            </a:r>
          </a:p>
          <a:p>
            <a:r>
              <a:rPr lang="vi-VN" sz="2000" dirty="0">
                <a:latin typeface="Arial" panose="020B0604020202020204" pitchFamily="34" charset="0"/>
                <a:cs typeface="Arial" panose="020B0604020202020204" pitchFamily="34" charset="0"/>
              </a:rPr>
              <a:t>Bit 5-2: CHS&lt;3:0&gt; là các bit lựa chọn kênh tương tự</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Bit 1: GO/DONE: bit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ADC.</a:t>
            </a:r>
          </a:p>
          <a:p>
            <a:pPr lvl="1"/>
            <a:r>
              <a:rPr lang="en-US" sz="2000" dirty="0">
                <a:latin typeface="Arial" panose="020B0604020202020204" pitchFamily="34" charset="0"/>
                <a:cs typeface="Arial" panose="020B0604020202020204" pitchFamily="34" charset="0"/>
              </a:rPr>
              <a:t>GO/DONE = 1 thì ADC bắt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Sau khi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xong thì mạch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làm bit này về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0</a:t>
            </a:r>
          </a:p>
          <a:p>
            <a:r>
              <a:rPr lang="en-US" sz="2000" dirty="0">
                <a:latin typeface="Arial" panose="020B0604020202020204" pitchFamily="34" charset="0"/>
                <a:cs typeface="Arial" panose="020B0604020202020204" pitchFamily="34" charset="0"/>
              </a:rPr>
              <a:t>Bit 0: bit mở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ADC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động (ADON)</a:t>
            </a:r>
          </a:p>
          <a:p>
            <a:pPr lvl="1"/>
            <a:r>
              <a:rPr lang="en-US" sz="2000" dirty="0">
                <a:latin typeface="Arial" panose="020B0604020202020204" pitchFamily="34" charset="0"/>
                <a:cs typeface="Arial" panose="020B0604020202020204" pitchFamily="34" charset="0"/>
              </a:rPr>
              <a:t>ADON = 1: mở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ADC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động</a:t>
            </a:r>
          </a:p>
          <a:p>
            <a:pPr lvl="1"/>
            <a:r>
              <a:rPr lang="en-US" sz="2000" dirty="0">
                <a:latin typeface="Arial" panose="020B0604020202020204" pitchFamily="34" charset="0"/>
                <a:cs typeface="Arial" panose="020B0604020202020204" pitchFamily="34" charset="0"/>
              </a:rPr>
              <a:t>ADON = 0: </a:t>
            </a:r>
            <a:r>
              <a:rPr lang="en-US" sz="2000" dirty="0" err="1">
                <a:latin typeface="Arial" panose="020B0604020202020204" pitchFamily="34" charset="0"/>
                <a:cs typeface="Arial" panose="020B0604020202020204" pitchFamily="34" charset="0"/>
              </a:rPr>
              <a:t>tắt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ADC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công suất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endParaRPr lang="vi-VN"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5" name="Slide Number Placeholder 3">
            <a:extLst>
              <a:ext uri="{FF2B5EF4-FFF2-40B4-BE49-F238E27FC236}">
                <a16:creationId xmlns:a16="http://schemas.microsoft.com/office/drawing/2014/main" id="{1EF10D31-07D1-421B-A262-45942E328DC6}"/>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11</a:t>
            </a:fld>
            <a:endParaRPr lang="en-US" noProof="0" dirty="0"/>
          </a:p>
        </p:txBody>
      </p:sp>
      <p:pic>
        <p:nvPicPr>
          <p:cNvPr id="6" name="Picture 5">
            <a:extLst>
              <a:ext uri="{FF2B5EF4-FFF2-40B4-BE49-F238E27FC236}">
                <a16:creationId xmlns:a16="http://schemas.microsoft.com/office/drawing/2014/main" id="{8523B9DE-B6D9-4C66-AD56-2146055438AA}"/>
              </a:ext>
            </a:extLst>
          </p:cNvPr>
          <p:cNvPicPr>
            <a:picLocks noChangeAspect="1"/>
          </p:cNvPicPr>
          <p:nvPr/>
        </p:nvPicPr>
        <p:blipFill>
          <a:blip r:embed="rId2"/>
          <a:stretch>
            <a:fillRect/>
          </a:stretch>
        </p:blipFill>
        <p:spPr>
          <a:xfrm>
            <a:off x="1948362" y="1621381"/>
            <a:ext cx="9303838" cy="1274092"/>
          </a:xfrm>
          <a:prstGeom prst="rect">
            <a:avLst/>
          </a:prstGeom>
        </p:spPr>
      </p:pic>
    </p:spTree>
    <p:extLst>
      <p:ext uri="{BB962C8B-B14F-4D97-AF65-F5344CB8AC3E}">
        <p14:creationId xmlns:p14="http://schemas.microsoft.com/office/powerpoint/2010/main" val="169906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C313DF14-69E0-4B50-8B44-89EB721976D2}"/>
              </a:ext>
            </a:extLst>
          </p:cNvPr>
          <p:cNvSpPr txBox="1">
            <a:spLocks/>
          </p:cNvSpPr>
          <p:nvPr/>
        </p:nvSpPr>
        <p:spPr>
          <a:xfrm>
            <a:off x="488950" y="474484"/>
            <a:ext cx="11214100" cy="5355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5"/>
                </a:solidFill>
                <a:latin typeface="Trebuchet MS" panose="020B0603020202020204" pitchFamily="34" charset="0"/>
              </a:rPr>
              <a:t>Thanh </a:t>
            </a:r>
            <a:r>
              <a:rPr lang="en-US" sz="3600" b="1" dirty="0" err="1">
                <a:solidFill>
                  <a:schemeClr val="accent5"/>
                </a:solidFill>
                <a:latin typeface="Trebuchet MS" panose="020B0603020202020204" pitchFamily="34" charset="0"/>
              </a:rPr>
              <a:t>ghi</a:t>
            </a:r>
            <a:r>
              <a:rPr lang="en-US" sz="3600" b="1" dirty="0">
                <a:solidFill>
                  <a:schemeClr val="accent5"/>
                </a:solidFill>
                <a:latin typeface="Trebuchet MS" panose="020B0603020202020204" pitchFamily="34" charset="0"/>
              </a:rPr>
              <a:t> ADCON1</a:t>
            </a:r>
          </a:p>
        </p:txBody>
      </p:sp>
      <p:sp>
        <p:nvSpPr>
          <p:cNvPr id="4" name="Text Placeholder 2">
            <a:extLst>
              <a:ext uri="{FF2B5EF4-FFF2-40B4-BE49-F238E27FC236}">
                <a16:creationId xmlns:a16="http://schemas.microsoft.com/office/drawing/2014/main" id="{1B2E8FB7-8C44-4D7A-A9A8-64CDC4AFB4F3}"/>
              </a:ext>
            </a:extLst>
          </p:cNvPr>
          <p:cNvSpPr txBox="1">
            <a:spLocks/>
          </p:cNvSpPr>
          <p:nvPr/>
        </p:nvSpPr>
        <p:spPr>
          <a:xfrm>
            <a:off x="1712390" y="2980381"/>
            <a:ext cx="10011606" cy="33346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dirty="0"/>
              <a:t>Bit 7: ADFM là bit lựa chọn định dạng kết quả ADC </a:t>
            </a:r>
          </a:p>
          <a:p>
            <a:pPr lvl="1"/>
            <a:r>
              <a:rPr lang="vi-VN" sz="1800" dirty="0"/>
              <a:t>ADFM = 1: canh lề phải, 6 bit MSB của ADRESH có giá trị 0</a:t>
            </a:r>
          </a:p>
          <a:p>
            <a:pPr lvl="1"/>
            <a:r>
              <a:rPr lang="vi-VN" sz="1800" dirty="0"/>
              <a:t>ADFM = 0: canh lề trái, 6 bit LSB của ADRESL có giá trị 0</a:t>
            </a:r>
          </a:p>
          <a:p>
            <a:r>
              <a:rPr lang="vi-VN" sz="1800" dirty="0"/>
              <a:t>Bit 5: VCFG1 là bit lựa chọn điện áp tham chiếu âm </a:t>
            </a:r>
          </a:p>
          <a:p>
            <a:pPr lvl="1"/>
            <a:r>
              <a:rPr lang="vi-VN" sz="1800" dirty="0"/>
              <a:t>VCFG1 = 1: nối Vref- với ngõ vào AN</a:t>
            </a:r>
            <a:r>
              <a:rPr lang="en-US" sz="1800" dirty="0">
                <a:latin typeface="Arial" panose="020B0604020202020204" pitchFamily="34" charset="0"/>
                <a:cs typeface="Arial" panose="020B0604020202020204" pitchFamily="34" charset="0"/>
              </a:rPr>
              <a:t>2</a:t>
            </a:r>
            <a:endParaRPr lang="vi-VN" sz="1800" dirty="0">
              <a:latin typeface="Arial" panose="020B0604020202020204" pitchFamily="34" charset="0"/>
              <a:cs typeface="Arial" panose="020B0604020202020204" pitchFamily="34" charset="0"/>
            </a:endParaRPr>
          </a:p>
          <a:p>
            <a:pPr lvl="1"/>
            <a:r>
              <a:rPr lang="vi-VN" sz="1800" dirty="0"/>
              <a:t>VCFG1 = 0: nối Vref- với VSS</a:t>
            </a:r>
          </a:p>
          <a:p>
            <a:r>
              <a:rPr lang="vi-VN" sz="1800" dirty="0"/>
              <a:t>Bit 4: VCFG0 là bit lựa chọn điện áp tham chiếu dương</a:t>
            </a:r>
          </a:p>
          <a:p>
            <a:pPr lvl="1"/>
            <a:r>
              <a:rPr lang="vi-VN" sz="1800" dirty="0"/>
              <a:t>VCFG0 = 1: nối Vref- với ngõ vào AN3</a:t>
            </a:r>
          </a:p>
          <a:p>
            <a:pPr lvl="1"/>
            <a:r>
              <a:rPr lang="vi-VN" sz="1800" dirty="0"/>
              <a:t>VCFG0 = 0: nối Vref- với VDD</a:t>
            </a:r>
          </a:p>
          <a:p>
            <a:r>
              <a:rPr lang="vi-VN" sz="1800" dirty="0"/>
              <a:t>Các bit còn lại nếu chưa dùng sẽ mặc định giá trị là 0</a:t>
            </a:r>
          </a:p>
          <a:p>
            <a:endParaRPr lang="vi-VN" sz="1800" dirty="0"/>
          </a:p>
          <a:p>
            <a:endParaRPr lang="en-US" sz="1800" dirty="0"/>
          </a:p>
          <a:p>
            <a:endParaRPr lang="en-US" sz="1800" dirty="0"/>
          </a:p>
        </p:txBody>
      </p: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12</a:t>
            </a:fld>
            <a:endParaRPr lang="en-US" noProof="0" dirty="0"/>
          </a:p>
        </p:txBody>
      </p:sp>
      <p:pic>
        <p:nvPicPr>
          <p:cNvPr id="6" name="Picture 5">
            <a:extLst>
              <a:ext uri="{FF2B5EF4-FFF2-40B4-BE49-F238E27FC236}">
                <a16:creationId xmlns:a16="http://schemas.microsoft.com/office/drawing/2014/main" id="{E7F9BED2-C794-4EC6-B8C6-FC0D386AFF02}"/>
              </a:ext>
            </a:extLst>
          </p:cNvPr>
          <p:cNvPicPr>
            <a:picLocks noChangeAspect="1"/>
          </p:cNvPicPr>
          <p:nvPr/>
        </p:nvPicPr>
        <p:blipFill>
          <a:blip r:embed="rId2"/>
          <a:stretch>
            <a:fillRect/>
          </a:stretch>
        </p:blipFill>
        <p:spPr>
          <a:xfrm>
            <a:off x="1869659" y="1407028"/>
            <a:ext cx="9697069" cy="1314857"/>
          </a:xfrm>
          <a:prstGeom prst="rect">
            <a:avLst/>
          </a:prstGeom>
        </p:spPr>
      </p:pic>
    </p:spTree>
    <p:extLst>
      <p:ext uri="{BB962C8B-B14F-4D97-AF65-F5344CB8AC3E}">
        <p14:creationId xmlns:p14="http://schemas.microsoft.com/office/powerpoint/2010/main" val="47073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13</a:t>
            </a:fld>
            <a:endParaRPr lang="en-US" noProof="0" dirty="0"/>
          </a:p>
        </p:txBody>
      </p:sp>
      <p:sp>
        <p:nvSpPr>
          <p:cNvPr id="8" name="Title 1">
            <a:extLst>
              <a:ext uri="{FF2B5EF4-FFF2-40B4-BE49-F238E27FC236}">
                <a16:creationId xmlns:a16="http://schemas.microsoft.com/office/drawing/2014/main" id="{99426612-F780-46F7-8257-3CCD6D70AA0A}"/>
              </a:ext>
            </a:extLst>
          </p:cNvPr>
          <p:cNvSpPr txBox="1">
            <a:spLocks/>
          </p:cNvSpPr>
          <p:nvPr/>
        </p:nvSpPr>
        <p:spPr>
          <a:xfrm>
            <a:off x="831850" y="456367"/>
            <a:ext cx="11214100" cy="5355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solidFill>
                  <a:schemeClr val="accent5"/>
                </a:solidFill>
                <a:latin typeface="Trebuchet MS" panose="020B0603020202020204" pitchFamily="34" charset="0"/>
              </a:rPr>
              <a:t>Cặp</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thanh</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ghi</a:t>
            </a:r>
            <a:r>
              <a:rPr lang="en-US" sz="3600" b="1" dirty="0">
                <a:solidFill>
                  <a:schemeClr val="accent5"/>
                </a:solidFill>
                <a:latin typeface="Trebuchet MS" panose="020B0603020202020204" pitchFamily="34" charset="0"/>
              </a:rPr>
              <a:t> ADRESH và ADRESL</a:t>
            </a:r>
          </a:p>
        </p:txBody>
      </p:sp>
      <p:sp>
        <p:nvSpPr>
          <p:cNvPr id="9" name="Slide Number Placeholder 2">
            <a:extLst>
              <a:ext uri="{FF2B5EF4-FFF2-40B4-BE49-F238E27FC236}">
                <a16:creationId xmlns:a16="http://schemas.microsoft.com/office/drawing/2014/main" id="{9BBF1AB5-51D2-4244-913E-20C79DB8834E}"/>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13</a:t>
            </a:fld>
            <a:endParaRPr lang="en-US" dirty="0"/>
          </a:p>
        </p:txBody>
      </p:sp>
      <p:pic>
        <p:nvPicPr>
          <p:cNvPr id="10" name="Picture 9">
            <a:extLst>
              <a:ext uri="{FF2B5EF4-FFF2-40B4-BE49-F238E27FC236}">
                <a16:creationId xmlns:a16="http://schemas.microsoft.com/office/drawing/2014/main" id="{C7187069-A84A-4D94-A8E0-2A70EAF69F50}"/>
              </a:ext>
            </a:extLst>
          </p:cNvPr>
          <p:cNvPicPr>
            <a:picLocks noChangeAspect="1"/>
          </p:cNvPicPr>
          <p:nvPr/>
        </p:nvPicPr>
        <p:blipFill>
          <a:blip r:embed="rId2"/>
          <a:stretch>
            <a:fillRect/>
          </a:stretch>
        </p:blipFill>
        <p:spPr>
          <a:xfrm>
            <a:off x="1932946" y="1267043"/>
            <a:ext cx="9011908" cy="3181794"/>
          </a:xfrm>
          <a:prstGeom prst="rect">
            <a:avLst/>
          </a:prstGeom>
        </p:spPr>
      </p:pic>
      <p:sp>
        <p:nvSpPr>
          <p:cNvPr id="11" name="Rectangle 10">
            <a:extLst>
              <a:ext uri="{FF2B5EF4-FFF2-40B4-BE49-F238E27FC236}">
                <a16:creationId xmlns:a16="http://schemas.microsoft.com/office/drawing/2014/main" id="{4BD7FB62-2927-454B-B5C2-11D15367ED83}"/>
              </a:ext>
            </a:extLst>
          </p:cNvPr>
          <p:cNvSpPr/>
          <p:nvPr/>
        </p:nvSpPr>
        <p:spPr>
          <a:xfrm>
            <a:off x="1428750" y="4848835"/>
            <a:ext cx="10763250" cy="923330"/>
          </a:xfrm>
          <a:prstGeom prst="rect">
            <a:avLst/>
          </a:prstGeom>
        </p:spPr>
        <p:txBody>
          <a:bodyPr wrap="square">
            <a:spAutoFit/>
          </a:bodyPr>
          <a:lstStyle/>
          <a:p>
            <a:r>
              <a:rPr lang="vi-VN" dirty="0">
                <a:latin typeface="Nunito"/>
              </a:rPr>
              <a:t>Cặp thanh ghi 16 bit ADRESH và ADRESL dùng để lưu kết quả chuyển đổi 10 bit của ADC sau khi chuyển đổi xong. Do kết quả chỉ có 10 bit nhưng lưu trong cặp thanh ghi 16 bit nên có 2 kiểu định dạng tùy thuộc vào bit ADFM</a:t>
            </a:r>
            <a:r>
              <a:rPr lang="en-US" dirty="0">
                <a:latin typeface="Nunito"/>
              </a:rPr>
              <a:t> ở </a:t>
            </a:r>
            <a:r>
              <a:rPr lang="en-US" dirty="0" err="1">
                <a:latin typeface="Nunito"/>
              </a:rPr>
              <a:t>thanh</a:t>
            </a:r>
            <a:r>
              <a:rPr lang="en-US" dirty="0">
                <a:latin typeface="Nunito"/>
              </a:rPr>
              <a:t> </a:t>
            </a:r>
            <a:r>
              <a:rPr lang="en-US" dirty="0" err="1">
                <a:latin typeface="Nunito"/>
              </a:rPr>
              <a:t>ghi</a:t>
            </a:r>
            <a:r>
              <a:rPr lang="en-US" dirty="0">
                <a:latin typeface="Nunito"/>
              </a:rPr>
              <a:t> ADCON1</a:t>
            </a:r>
            <a:endParaRPr lang="en-US" dirty="0"/>
          </a:p>
        </p:txBody>
      </p:sp>
    </p:spTree>
    <p:extLst>
      <p:ext uri="{BB962C8B-B14F-4D97-AF65-F5344CB8AC3E}">
        <p14:creationId xmlns:p14="http://schemas.microsoft.com/office/powerpoint/2010/main" val="119689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4" name="Title 1">
            <a:extLst>
              <a:ext uri="{FF2B5EF4-FFF2-40B4-BE49-F238E27FC236}">
                <a16:creationId xmlns:a16="http://schemas.microsoft.com/office/drawing/2014/main" id="{0881F46B-DAEA-4273-80CF-30D32CBFDB11}"/>
              </a:ext>
            </a:extLst>
          </p:cNvPr>
          <p:cNvSpPr txBox="1">
            <a:spLocks/>
          </p:cNvSpPr>
          <p:nvPr/>
        </p:nvSpPr>
        <p:spPr>
          <a:xfrm>
            <a:off x="792370" y="413271"/>
            <a:ext cx="11214100" cy="5355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5"/>
                </a:solidFill>
                <a:latin typeface="Trebuchet MS" panose="020B0603020202020204" pitchFamily="34" charset="0"/>
              </a:rPr>
              <a:t>Quá </a:t>
            </a:r>
            <a:r>
              <a:rPr lang="en-US" sz="3600" b="1" dirty="0" err="1">
                <a:solidFill>
                  <a:schemeClr val="accent5"/>
                </a:solidFill>
                <a:latin typeface="Trebuchet MS" panose="020B0603020202020204" pitchFamily="34" charset="0"/>
              </a:rPr>
              <a:t>trình</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chuyển</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đổi</a:t>
            </a:r>
            <a:r>
              <a:rPr lang="en-US" sz="3600" b="1" dirty="0">
                <a:solidFill>
                  <a:schemeClr val="accent5"/>
                </a:solidFill>
                <a:latin typeface="Trebuchet MS" panose="020B0603020202020204" pitchFamily="34" charset="0"/>
              </a:rPr>
              <a:t> ADC</a:t>
            </a:r>
          </a:p>
        </p:txBody>
      </p:sp>
      <p:sp>
        <p:nvSpPr>
          <p:cNvPr id="6" name="Slide Number Placeholder 2">
            <a:extLst>
              <a:ext uri="{FF2B5EF4-FFF2-40B4-BE49-F238E27FC236}">
                <a16:creationId xmlns:a16="http://schemas.microsoft.com/office/drawing/2014/main" id="{142E540A-8E5C-4EAA-A24C-C5D1C1976D03}"/>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14</a:t>
            </a:fld>
            <a:endParaRPr lang="en-US" dirty="0"/>
          </a:p>
        </p:txBody>
      </p:sp>
      <p:graphicFrame>
        <p:nvGraphicFramePr>
          <p:cNvPr id="8" name="Content Placeholder 4">
            <a:extLst>
              <a:ext uri="{FF2B5EF4-FFF2-40B4-BE49-F238E27FC236}">
                <a16:creationId xmlns:a16="http://schemas.microsoft.com/office/drawing/2014/main" id="{5D8BB909-9FF0-4D23-BB4A-99C31231FA78}"/>
              </a:ext>
            </a:extLst>
          </p:cNvPr>
          <p:cNvGraphicFramePr>
            <a:graphicFrameLocks/>
          </p:cNvGraphicFramePr>
          <p:nvPr>
            <p:extLst>
              <p:ext uri="{D42A27DB-BD31-4B8C-83A1-F6EECF244321}">
                <p14:modId xmlns:p14="http://schemas.microsoft.com/office/powerpoint/2010/main" val="2506458122"/>
              </p:ext>
            </p:extLst>
          </p:nvPr>
        </p:nvGraphicFramePr>
        <p:xfrm>
          <a:off x="443365" y="1553497"/>
          <a:ext cx="11215235" cy="4623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2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425C870-F24D-40D7-B39C-890F2713CA8A}"/>
                                            </p:graphicEl>
                                          </p:spTgt>
                                        </p:tgtEl>
                                        <p:attrNameLst>
                                          <p:attrName>style.visibility</p:attrName>
                                        </p:attrNameLst>
                                      </p:cBhvr>
                                      <p:to>
                                        <p:strVal val="visible"/>
                                      </p:to>
                                    </p:set>
                                    <p:animEffect transition="in" filter="fade">
                                      <p:cBhvr>
                                        <p:cTn id="7" dur="500"/>
                                        <p:tgtEl>
                                          <p:spTgt spid="8">
                                            <p:graphicEl>
                                              <a:dgm id="{4425C870-F24D-40D7-B39C-890F2713CA8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CFF31A5-17B0-4D1B-9679-9AEBCF7758F3}"/>
                                            </p:graphicEl>
                                          </p:spTgt>
                                        </p:tgtEl>
                                        <p:attrNameLst>
                                          <p:attrName>style.visibility</p:attrName>
                                        </p:attrNameLst>
                                      </p:cBhvr>
                                      <p:to>
                                        <p:strVal val="visible"/>
                                      </p:to>
                                    </p:set>
                                    <p:animEffect transition="in" filter="fade">
                                      <p:cBhvr>
                                        <p:cTn id="12" dur="500"/>
                                        <p:tgtEl>
                                          <p:spTgt spid="8">
                                            <p:graphicEl>
                                              <a:dgm id="{1CFF31A5-17B0-4D1B-9679-9AEBCF7758F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E079A873-38A5-4605-8476-46D9744BA4BE}"/>
                                            </p:graphicEl>
                                          </p:spTgt>
                                        </p:tgtEl>
                                        <p:attrNameLst>
                                          <p:attrName>style.visibility</p:attrName>
                                        </p:attrNameLst>
                                      </p:cBhvr>
                                      <p:to>
                                        <p:strVal val="visible"/>
                                      </p:to>
                                    </p:set>
                                    <p:animEffect transition="in" filter="fade">
                                      <p:cBhvr>
                                        <p:cTn id="15" dur="500"/>
                                        <p:tgtEl>
                                          <p:spTgt spid="8">
                                            <p:graphicEl>
                                              <a:dgm id="{E079A873-38A5-4605-8476-46D9744BA4B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B2EE543B-7D33-4F48-BD0A-9A2A6E796870}"/>
                                            </p:graphicEl>
                                          </p:spTgt>
                                        </p:tgtEl>
                                        <p:attrNameLst>
                                          <p:attrName>style.visibility</p:attrName>
                                        </p:attrNameLst>
                                      </p:cBhvr>
                                      <p:to>
                                        <p:strVal val="visible"/>
                                      </p:to>
                                    </p:set>
                                    <p:animEffect transition="in" filter="fade">
                                      <p:cBhvr>
                                        <p:cTn id="20" dur="500"/>
                                        <p:tgtEl>
                                          <p:spTgt spid="8">
                                            <p:graphicEl>
                                              <a:dgm id="{B2EE543B-7D33-4F48-BD0A-9A2A6E79687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144EA1AA-A669-4D78-AC14-C3E8D80E503F}"/>
                                            </p:graphicEl>
                                          </p:spTgt>
                                        </p:tgtEl>
                                        <p:attrNameLst>
                                          <p:attrName>style.visibility</p:attrName>
                                        </p:attrNameLst>
                                      </p:cBhvr>
                                      <p:to>
                                        <p:strVal val="visible"/>
                                      </p:to>
                                    </p:set>
                                    <p:animEffect transition="in" filter="fade">
                                      <p:cBhvr>
                                        <p:cTn id="23" dur="500"/>
                                        <p:tgtEl>
                                          <p:spTgt spid="8">
                                            <p:graphicEl>
                                              <a:dgm id="{144EA1AA-A669-4D78-AC14-C3E8D80E503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369BF51B-3C4D-42ED-AE3F-8C8E1E315C88}"/>
                                            </p:graphicEl>
                                          </p:spTgt>
                                        </p:tgtEl>
                                        <p:attrNameLst>
                                          <p:attrName>style.visibility</p:attrName>
                                        </p:attrNameLst>
                                      </p:cBhvr>
                                      <p:to>
                                        <p:strVal val="visible"/>
                                      </p:to>
                                    </p:set>
                                    <p:animEffect transition="in" filter="fade">
                                      <p:cBhvr>
                                        <p:cTn id="28" dur="500"/>
                                        <p:tgtEl>
                                          <p:spTgt spid="8">
                                            <p:graphicEl>
                                              <a:dgm id="{369BF51B-3C4D-42ED-AE3F-8C8E1E315C8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D691C162-2C18-4240-A1C4-942899C5F03C}"/>
                                            </p:graphicEl>
                                          </p:spTgt>
                                        </p:tgtEl>
                                        <p:attrNameLst>
                                          <p:attrName>style.visibility</p:attrName>
                                        </p:attrNameLst>
                                      </p:cBhvr>
                                      <p:to>
                                        <p:strVal val="visible"/>
                                      </p:to>
                                    </p:set>
                                    <p:animEffect transition="in" filter="fade">
                                      <p:cBhvr>
                                        <p:cTn id="31" dur="500"/>
                                        <p:tgtEl>
                                          <p:spTgt spid="8">
                                            <p:graphicEl>
                                              <a:dgm id="{D691C162-2C18-4240-A1C4-942899C5F03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6199EC9E-EEF4-43A2-BB87-1A25883285F6}"/>
                                            </p:graphicEl>
                                          </p:spTgt>
                                        </p:tgtEl>
                                        <p:attrNameLst>
                                          <p:attrName>style.visibility</p:attrName>
                                        </p:attrNameLst>
                                      </p:cBhvr>
                                      <p:to>
                                        <p:strVal val="visible"/>
                                      </p:to>
                                    </p:set>
                                    <p:animEffect transition="in" filter="fade">
                                      <p:cBhvr>
                                        <p:cTn id="36" dur="500"/>
                                        <p:tgtEl>
                                          <p:spTgt spid="8">
                                            <p:graphicEl>
                                              <a:dgm id="{6199EC9E-EEF4-43A2-BB87-1A25883285F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2CE55CEE-A530-49D0-A969-6703CB484F10}"/>
                                            </p:graphicEl>
                                          </p:spTgt>
                                        </p:tgtEl>
                                        <p:attrNameLst>
                                          <p:attrName>style.visibility</p:attrName>
                                        </p:attrNameLst>
                                      </p:cBhvr>
                                      <p:to>
                                        <p:strVal val="visible"/>
                                      </p:to>
                                    </p:set>
                                    <p:animEffect transition="in" filter="fade">
                                      <p:cBhvr>
                                        <p:cTn id="39" dur="500"/>
                                        <p:tgtEl>
                                          <p:spTgt spid="8">
                                            <p:graphicEl>
                                              <a:dgm id="{2CE55CEE-A530-49D0-A969-6703CB484F1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graphicEl>
                                              <a:dgm id="{7D2DDB16-8574-45EA-8AE0-08756BBBEA59}"/>
                                            </p:graphicEl>
                                          </p:spTgt>
                                        </p:tgtEl>
                                        <p:attrNameLst>
                                          <p:attrName>style.visibility</p:attrName>
                                        </p:attrNameLst>
                                      </p:cBhvr>
                                      <p:to>
                                        <p:strVal val="visible"/>
                                      </p:to>
                                    </p:set>
                                    <p:animEffect transition="in" filter="fade">
                                      <p:cBhvr>
                                        <p:cTn id="44" dur="500"/>
                                        <p:tgtEl>
                                          <p:spTgt spid="8">
                                            <p:graphicEl>
                                              <a:dgm id="{7D2DDB16-8574-45EA-8AE0-08756BBBEA5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graphicEl>
                                              <a:dgm id="{AFF14DAF-48B8-4BC3-8654-939A31B83F6E}"/>
                                            </p:graphicEl>
                                          </p:spTgt>
                                        </p:tgtEl>
                                        <p:attrNameLst>
                                          <p:attrName>style.visibility</p:attrName>
                                        </p:attrNameLst>
                                      </p:cBhvr>
                                      <p:to>
                                        <p:strVal val="visible"/>
                                      </p:to>
                                    </p:set>
                                    <p:animEffect transition="in" filter="fade">
                                      <p:cBhvr>
                                        <p:cTn id="47" dur="500"/>
                                        <p:tgtEl>
                                          <p:spTgt spid="8">
                                            <p:graphicEl>
                                              <a:dgm id="{AFF14DAF-48B8-4BC3-8654-939A31B83F6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68E266C6-CB4D-43D5-B79C-CF20A29536F1}"/>
                                            </p:graphicEl>
                                          </p:spTgt>
                                        </p:tgtEl>
                                        <p:attrNameLst>
                                          <p:attrName>style.visibility</p:attrName>
                                        </p:attrNameLst>
                                      </p:cBhvr>
                                      <p:to>
                                        <p:strVal val="visible"/>
                                      </p:to>
                                    </p:set>
                                    <p:animEffect transition="in" filter="fade">
                                      <p:cBhvr>
                                        <p:cTn id="52" dur="500"/>
                                        <p:tgtEl>
                                          <p:spTgt spid="8">
                                            <p:graphicEl>
                                              <a:dgm id="{68E266C6-CB4D-43D5-B79C-CF20A29536F1}"/>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graphicEl>
                                              <a:dgm id="{FCCEBF98-0D3F-43F7-83B3-CBC49310E62B}"/>
                                            </p:graphicEl>
                                          </p:spTgt>
                                        </p:tgtEl>
                                        <p:attrNameLst>
                                          <p:attrName>style.visibility</p:attrName>
                                        </p:attrNameLst>
                                      </p:cBhvr>
                                      <p:to>
                                        <p:strVal val="visible"/>
                                      </p:to>
                                    </p:set>
                                    <p:animEffect transition="in" filter="fade">
                                      <p:cBhvr>
                                        <p:cTn id="55" dur="500"/>
                                        <p:tgtEl>
                                          <p:spTgt spid="8">
                                            <p:graphicEl>
                                              <a:dgm id="{FCCEBF98-0D3F-43F7-83B3-CBC49310E62B}"/>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graphicEl>
                                              <a:dgm id="{A73892A5-1466-4506-A5EB-A4AD7E4F6ADF}"/>
                                            </p:graphicEl>
                                          </p:spTgt>
                                        </p:tgtEl>
                                        <p:attrNameLst>
                                          <p:attrName>style.visibility</p:attrName>
                                        </p:attrNameLst>
                                      </p:cBhvr>
                                      <p:to>
                                        <p:strVal val="visible"/>
                                      </p:to>
                                    </p:set>
                                    <p:animEffect transition="in" filter="fade">
                                      <p:cBhvr>
                                        <p:cTn id="60" dur="500"/>
                                        <p:tgtEl>
                                          <p:spTgt spid="8">
                                            <p:graphicEl>
                                              <a:dgm id="{A73892A5-1466-4506-A5EB-A4AD7E4F6ADF}"/>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graphicEl>
                                              <a:dgm id="{CCEB2B92-9B25-4DD1-8917-4567ED631829}"/>
                                            </p:graphicEl>
                                          </p:spTgt>
                                        </p:tgtEl>
                                        <p:attrNameLst>
                                          <p:attrName>style.visibility</p:attrName>
                                        </p:attrNameLst>
                                      </p:cBhvr>
                                      <p:to>
                                        <p:strVal val="visible"/>
                                      </p:to>
                                    </p:set>
                                    <p:animEffect transition="in" filter="fade">
                                      <p:cBhvr>
                                        <p:cTn id="63" dur="500"/>
                                        <p:tgtEl>
                                          <p:spTgt spid="8">
                                            <p:graphicEl>
                                              <a:dgm id="{CCEB2B92-9B25-4DD1-8917-4567ED63182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15</a:t>
            </a:fld>
            <a:endParaRPr lang="en-US" noProof="0" dirty="0"/>
          </a:p>
        </p:txBody>
      </p:sp>
      <p:sp>
        <p:nvSpPr>
          <p:cNvPr id="4" name="Title 3">
            <a:extLst>
              <a:ext uri="{FF2B5EF4-FFF2-40B4-BE49-F238E27FC236}">
                <a16:creationId xmlns:a16="http://schemas.microsoft.com/office/drawing/2014/main" id="{DC839D99-C8D9-4F5B-AA26-8BF1D63B2FB3}"/>
              </a:ext>
            </a:extLst>
          </p:cNvPr>
          <p:cNvSpPr txBox="1">
            <a:spLocks/>
          </p:cNvSpPr>
          <p:nvPr/>
        </p:nvSpPr>
        <p:spPr>
          <a:xfrm>
            <a:off x="2680782" y="2569945"/>
            <a:ext cx="7781544" cy="859055"/>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rebuchet MS" panose="020B0603020202020204" pitchFamily="34" charset="0"/>
              </a:rPr>
              <a:t>IV. </a:t>
            </a:r>
            <a:r>
              <a:rPr lang="en-US" b="1" dirty="0" err="1">
                <a:latin typeface="Trebuchet MS" panose="020B0603020202020204" pitchFamily="34" charset="0"/>
              </a:rPr>
              <a:t>Ứng</a:t>
            </a:r>
            <a:r>
              <a:rPr lang="en-US" b="1" dirty="0">
                <a:latin typeface="Trebuchet MS" panose="020B0603020202020204" pitchFamily="34" charset="0"/>
              </a:rPr>
              <a:t> </a:t>
            </a:r>
            <a:r>
              <a:rPr lang="en-US" b="1" dirty="0" err="1">
                <a:latin typeface="Trebuchet MS" panose="020B0603020202020204" pitchFamily="34" charset="0"/>
              </a:rPr>
              <a:t>dụng</a:t>
            </a:r>
            <a:r>
              <a:rPr lang="en-US" b="1" dirty="0">
                <a:latin typeface="Trebuchet MS" panose="020B0603020202020204" pitchFamily="34" charset="0"/>
              </a:rPr>
              <a:t> ADC </a:t>
            </a:r>
            <a:r>
              <a:rPr lang="en-US" b="1" dirty="0" err="1">
                <a:latin typeface="Trebuchet MS" panose="020B0603020202020204" pitchFamily="34" charset="0"/>
              </a:rPr>
              <a:t>đọc</a:t>
            </a:r>
            <a:r>
              <a:rPr lang="en-US" b="1" dirty="0">
                <a:latin typeface="Trebuchet MS" panose="020B0603020202020204" pitchFamily="34" charset="0"/>
              </a:rPr>
              <a:t> cảm </a:t>
            </a:r>
            <a:r>
              <a:rPr lang="en-US" b="1" dirty="0" err="1">
                <a:latin typeface="Trebuchet MS" panose="020B0603020202020204" pitchFamily="34" charset="0"/>
              </a:rPr>
              <a:t>biến</a:t>
            </a:r>
            <a:r>
              <a:rPr lang="en-US" b="1" dirty="0">
                <a:latin typeface="Trebuchet MS" panose="020B0603020202020204" pitchFamily="34" charset="0"/>
              </a:rPr>
              <a:t> LM35</a:t>
            </a:r>
          </a:p>
        </p:txBody>
      </p:sp>
    </p:spTree>
    <p:extLst>
      <p:ext uri="{BB962C8B-B14F-4D97-AF65-F5344CB8AC3E}">
        <p14:creationId xmlns:p14="http://schemas.microsoft.com/office/powerpoint/2010/main" val="245418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16</a:t>
            </a:fld>
            <a:endParaRPr lang="en-US" noProof="0" dirty="0"/>
          </a:p>
        </p:txBody>
      </p:sp>
      <p:sp>
        <p:nvSpPr>
          <p:cNvPr id="4" name="Title 1">
            <a:extLst>
              <a:ext uri="{FF2B5EF4-FFF2-40B4-BE49-F238E27FC236}">
                <a16:creationId xmlns:a16="http://schemas.microsoft.com/office/drawing/2014/main" id="{8081E929-DBFC-424E-98B3-4C890650C0A6}"/>
              </a:ext>
            </a:extLst>
          </p:cNvPr>
          <p:cNvSpPr txBox="1">
            <a:spLocks/>
          </p:cNvSpPr>
          <p:nvPr/>
        </p:nvSpPr>
        <p:spPr>
          <a:xfrm>
            <a:off x="831850" y="563845"/>
            <a:ext cx="11214100"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5"/>
                </a:solidFill>
                <a:latin typeface="Trebuchet MS" panose="020B0603020202020204" pitchFamily="34" charset="0"/>
              </a:rPr>
              <a:t>Cảm </a:t>
            </a:r>
            <a:r>
              <a:rPr lang="en-US" sz="3600" b="1" dirty="0" err="1">
                <a:solidFill>
                  <a:schemeClr val="accent5"/>
                </a:solidFill>
                <a:latin typeface="Trebuchet MS" panose="020B0603020202020204" pitchFamily="34" charset="0"/>
              </a:rPr>
              <a:t>biến</a:t>
            </a:r>
            <a:r>
              <a:rPr lang="en-US" sz="3600" b="1" dirty="0">
                <a:solidFill>
                  <a:schemeClr val="accent5"/>
                </a:solidFill>
                <a:latin typeface="Trebuchet MS" panose="020B0603020202020204" pitchFamily="34" charset="0"/>
              </a:rPr>
              <a:t> LM35</a:t>
            </a:r>
          </a:p>
        </p:txBody>
      </p:sp>
      <p:sp>
        <p:nvSpPr>
          <p:cNvPr id="6" name="Slide Number Placeholder 2">
            <a:extLst>
              <a:ext uri="{FF2B5EF4-FFF2-40B4-BE49-F238E27FC236}">
                <a16:creationId xmlns:a16="http://schemas.microsoft.com/office/drawing/2014/main" id="{57FEB0F8-86DE-4FA2-BB83-A234E6E9B54E}"/>
              </a:ext>
            </a:extLst>
          </p:cNvPr>
          <p:cNvSpPr txBox="1">
            <a:spLocks/>
          </p:cNvSpPr>
          <p:nvPr/>
        </p:nvSpPr>
        <p:spPr>
          <a:xfrm>
            <a:off x="11252200" y="6315075"/>
            <a:ext cx="4064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263D6C4-4840-40CC-AC84-17E24B3B7BDE}" type="slidenum">
              <a:rPr lang="en-US" smtClean="0"/>
              <a:pPr>
                <a:spcAft>
                  <a:spcPts val="600"/>
                </a:spcAft>
              </a:pPr>
              <a:t>16</a:t>
            </a:fld>
            <a:endParaRPr lang="en-US"/>
          </a:p>
        </p:txBody>
      </p:sp>
      <p:sp>
        <p:nvSpPr>
          <p:cNvPr id="8" name="Content Placeholder 3">
            <a:extLst>
              <a:ext uri="{FF2B5EF4-FFF2-40B4-BE49-F238E27FC236}">
                <a16:creationId xmlns:a16="http://schemas.microsoft.com/office/drawing/2014/main" id="{9C68802D-5483-4B32-B04B-134F6793E69E}"/>
              </a:ext>
            </a:extLst>
          </p:cNvPr>
          <p:cNvSpPr txBox="1">
            <a:spLocks/>
          </p:cNvSpPr>
          <p:nvPr/>
        </p:nvSpPr>
        <p:spPr>
          <a:xfrm>
            <a:off x="1254463" y="1367141"/>
            <a:ext cx="5184437" cy="4659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LM35 là cảm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rẻ</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thường</a:t>
            </a:r>
            <a:r>
              <a:rPr lang="en-US" sz="1800" dirty="0">
                <a:latin typeface="Arial" panose="020B0604020202020204" pitchFamily="34" charset="0"/>
                <a:cs typeface="Arial" panose="020B0604020202020204" pitchFamily="34" charset="0"/>
              </a:rPr>
              <a:t> dùng </a:t>
            </a:r>
            <a:r>
              <a:rPr lang="en-US" sz="1800" dirty="0" err="1">
                <a:latin typeface="Arial" panose="020B0604020202020204" pitchFamily="34" charset="0"/>
                <a:cs typeface="Arial" panose="020B0604020202020204" pitchFamily="34" charset="0"/>
              </a:rPr>
              <a:t>để</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đo</a:t>
            </a:r>
            <a:r>
              <a:rPr lang="en-US" sz="1800" dirty="0">
                <a:latin typeface="Arial" panose="020B0604020202020204" pitchFamily="34" charset="0"/>
                <a:cs typeface="Arial" panose="020B0604020202020204" pitchFamily="34" charset="0"/>
              </a:rPr>
              <a:t> nhiệt </a:t>
            </a:r>
            <a:r>
              <a:rPr lang="en-US" sz="1800" dirty="0" err="1">
                <a:latin typeface="Arial" panose="020B0604020202020204" pitchFamily="34" charset="0"/>
                <a:cs typeface="Arial" panose="020B0604020202020204" pitchFamily="34" charset="0"/>
              </a:rPr>
              <a:t>độ</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theo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độ</a:t>
            </a:r>
            <a:r>
              <a:rPr lang="en-US" sz="1800" dirty="0">
                <a:latin typeface="Arial" panose="020B0604020202020204" pitchFamily="34" charset="0"/>
                <a:cs typeface="Arial" panose="020B0604020202020204" pitchFamily="34" charset="0"/>
              </a:rPr>
              <a:t> C</a:t>
            </a:r>
          </a:p>
          <a:p>
            <a:pPr marL="342900" indent="-342900" algn="l">
              <a:buFont typeface="Arial" panose="020B0604020202020204" pitchFamily="34" charset="0"/>
              <a:buChar char="•"/>
            </a:pPr>
            <a:r>
              <a:rPr lang="vi-VN" sz="1800" b="1" dirty="0">
                <a:latin typeface="Arial" panose="020B0604020202020204" pitchFamily="34" charset="0"/>
                <a:cs typeface="Arial" panose="020B0604020202020204" pitchFamily="34" charset="0"/>
              </a:rPr>
              <a:t>Thông số kĩ thuật</a:t>
            </a:r>
            <a:endParaRPr lang="vi-VN" sz="18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Điện áp hoạt động: 4-20V DC</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Công suất tiêu thụ: 60uA</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Khoảng đo nhiệt độ: -55°C đến 150°C</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Nhiệt độ thay đổi tuyến tính: 10mV/°C</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Độ chính xác thực tế: 1/4°C ở nhiệt độ phòng và 3/4°C ngoài khoảng 2°C tới 150°C</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Kiểu chân: TO92</a:t>
            </a: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Kích thước: 4.30mm × 4.30mm</a:t>
            </a:r>
          </a:p>
          <a:p>
            <a:pPr marL="342900" indent="-342900" algn="l">
              <a:buFont typeface="Arial" panose="020B0604020202020204" pitchFamily="34" charset="0"/>
              <a:buChar char="•"/>
            </a:pPr>
            <a:r>
              <a:rPr lang="en-US" sz="1800" b="1" dirty="0" err="1">
                <a:latin typeface="Arial" panose="020B0604020202020204" pitchFamily="34" charset="0"/>
                <a:cs typeface="Arial" panose="020B0604020202020204" pitchFamily="34" charset="0"/>
              </a:rPr>
              <a:t>Ứng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dụng</a:t>
            </a:r>
            <a:r>
              <a:rPr lang="en-US" sz="1800" b="1" dirty="0">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dirty="0" err="1">
                <a:latin typeface="Arial" panose="020B0604020202020204" pitchFamily="34" charset="0"/>
                <a:cs typeface="Arial" panose="020B0604020202020204" pitchFamily="34" charset="0"/>
              </a:rPr>
              <a:t>Đo</a:t>
            </a:r>
            <a:r>
              <a:rPr lang="en-US" sz="1800"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nhiệt độ của một môi trường đặc biệt Kiểm tra nhiệt độ pin</a:t>
            </a:r>
            <a:endParaRPr lang="en-US" sz="18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vi-VN" sz="1800" dirty="0">
                <a:latin typeface="Arial" panose="020B0604020202020204" pitchFamily="34" charset="0"/>
                <a:cs typeface="Arial" panose="020B0604020202020204" pitchFamily="34" charset="0"/>
              </a:rPr>
              <a:t>Cung cấp thông tin về nhiệt độ của một linh kiện điện tử khác</a:t>
            </a:r>
          </a:p>
          <a:p>
            <a:pPr marL="342900" indent="-342900" algn="l">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pic>
        <p:nvPicPr>
          <p:cNvPr id="9" name="Content Placeholder 14" descr="A picture containing text, electronics&#10;&#10;Description automatically generated">
            <a:extLst>
              <a:ext uri="{FF2B5EF4-FFF2-40B4-BE49-F238E27FC236}">
                <a16:creationId xmlns:a16="http://schemas.microsoft.com/office/drawing/2014/main" id="{255864BB-17D5-4F7D-A439-9394CDAB5B0B}"/>
              </a:ext>
            </a:extLst>
          </p:cNvPr>
          <p:cNvPicPr>
            <a:picLocks noChangeAspect="1"/>
          </p:cNvPicPr>
          <p:nvPr/>
        </p:nvPicPr>
        <p:blipFill>
          <a:blip r:embed="rId2"/>
          <a:stretch>
            <a:fillRect/>
          </a:stretch>
        </p:blipFill>
        <p:spPr>
          <a:xfrm>
            <a:off x="6978227" y="1598090"/>
            <a:ext cx="4826041" cy="45244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459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solidFill>
                  <a:schemeClr val="tx1"/>
                </a:solidFill>
              </a:rPr>
              <a:pPr/>
              <a:t>17</a:t>
            </a:fld>
            <a:endParaRPr lang="en-US" noProof="0" dirty="0">
              <a:solidFill>
                <a:schemeClr val="tx1"/>
              </a:solidFill>
            </a:endParaRPr>
          </a:p>
        </p:txBody>
      </p:sp>
      <p:sp>
        <p:nvSpPr>
          <p:cNvPr id="4" name="TextBox 3">
            <a:extLst>
              <a:ext uri="{FF2B5EF4-FFF2-40B4-BE49-F238E27FC236}">
                <a16:creationId xmlns:a16="http://schemas.microsoft.com/office/drawing/2014/main" id="{1BCC6568-59CA-4486-A074-3C3EB3727821}"/>
              </a:ext>
            </a:extLst>
          </p:cNvPr>
          <p:cNvSpPr txBox="1"/>
          <p:nvPr/>
        </p:nvSpPr>
        <p:spPr>
          <a:xfrm>
            <a:off x="2976577" y="502967"/>
            <a:ext cx="6518246" cy="646331"/>
          </a:xfrm>
          <a:prstGeom prst="rect">
            <a:avLst/>
          </a:prstGeom>
          <a:noFill/>
        </p:spPr>
        <p:txBody>
          <a:bodyPr wrap="square" rtlCol="0">
            <a:spAutoFit/>
          </a:bodyPr>
          <a:lstStyle/>
          <a:p>
            <a:pPr algn="ctr"/>
            <a:r>
              <a:rPr lang="en-US" sz="3600" b="1" dirty="0">
                <a:solidFill>
                  <a:schemeClr val="accent5"/>
                </a:solidFill>
                <a:latin typeface="Trebuchet MS" panose="020B0603020202020204" pitchFamily="34" charset="0"/>
              </a:rPr>
              <a:t>Cảm </a:t>
            </a:r>
            <a:r>
              <a:rPr lang="en-US" sz="3600" b="1" dirty="0" err="1">
                <a:solidFill>
                  <a:schemeClr val="accent5"/>
                </a:solidFill>
                <a:latin typeface="Trebuchet MS" panose="020B0603020202020204" pitchFamily="34" charset="0"/>
              </a:rPr>
              <a:t>biến</a:t>
            </a:r>
            <a:r>
              <a:rPr lang="en-US" sz="3600" b="1" dirty="0">
                <a:solidFill>
                  <a:schemeClr val="accent5"/>
                </a:solidFill>
                <a:latin typeface="Trebuchet MS" panose="020B0603020202020204" pitchFamily="34" charset="0"/>
              </a:rPr>
              <a:t> LM35</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0B198E9D-C3AD-445C-B3A6-F39C703F68A1}"/>
                  </a:ext>
                </a:extLst>
              </p:cNvPr>
              <p:cNvSpPr>
                <a:spLocks noChangeArrowheads="1"/>
              </p:cNvSpPr>
              <p:nvPr/>
            </p:nvSpPr>
            <p:spPr bwMode="auto">
              <a:xfrm>
                <a:off x="1515242" y="1534923"/>
                <a:ext cx="8357626" cy="37881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Bộ ADC 10 bit thì ta có </a:t>
                </a:r>
                <a:r>
                  <a:rPr kumimoji="0" lang="en-US" altLang="en-US" sz="2000" b="0" i="0" u="none" strike="noStrike" cap="none" normalizeH="0" baseline="0" dirty="0" err="1">
                    <a:ln>
                      <a:noFill/>
                    </a:ln>
                    <a:solidFill>
                      <a:schemeClr val="tx1"/>
                    </a:solidFill>
                    <a:effectLst/>
                    <a:latin typeface="+mn-lt"/>
                  </a:rPr>
                  <a:t>độ</a:t>
                </a:r>
                <a:r>
                  <a:rPr kumimoji="0" lang="en-US" altLang="en-US" sz="2000" b="0" i="0" u="none" strike="noStrike" cap="none" normalizeH="0" baseline="0" dirty="0">
                    <a:ln>
                      <a:noFill/>
                    </a:ln>
                    <a:solidFill>
                      <a:schemeClr val="tx1"/>
                    </a:solidFill>
                    <a:effectLst/>
                    <a:latin typeface="+mn-lt"/>
                  </a:rPr>
                  <a:t> phân giải là: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lvl="0" algn="ctr"/>
                <a:r>
                  <a:rPr kumimoji="0" lang="en-US" altLang="en-US" sz="2000" b="0" i="0" u="none" strike="noStrike" cap="none" normalizeH="0" baseline="0" dirty="0">
                    <a:ln>
                      <a:noFill/>
                    </a:ln>
                    <a:solidFill>
                      <a:schemeClr val="tx1"/>
                    </a:solidFill>
                    <a:effectLst/>
                    <a:latin typeface="+mn-lt"/>
                  </a:rPr>
                  <a:t>                 resolution =</a:t>
                </a:r>
                <a:r>
                  <a:rPr kumimoji="0" lang="en-US" altLang="en-US" sz="2000" b="0" i="0" u="none" strike="noStrike" cap="none" normalizeH="0" dirty="0">
                    <a:ln>
                      <a:noFill/>
                    </a:ln>
                    <a:solidFill>
                      <a:schemeClr val="tx1"/>
                    </a:solidFill>
                    <a:effectLst/>
                    <a:latin typeface="+mn-lt"/>
                  </a:rPr>
                  <a:t> </a:t>
                </a:r>
                <a14:m>
                  <m:oMath xmlns:m="http://schemas.openxmlformats.org/officeDocument/2006/math">
                    <m:f>
                      <m:f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fPr>
                      <m:num>
                        <m:sSub>
                          <m:sSub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sSubPr>
                          <m:e>
                            <m:r>
                              <a:rPr kumimoji="0" lang="en-US" altLang="en-US" sz="2000" b="0" i="1" u="none" strike="noStrike" cap="none" normalizeH="0" baseline="0" smtClean="0">
                                <a:ln>
                                  <a:noFill/>
                                </a:ln>
                                <a:solidFill>
                                  <a:schemeClr val="tx1"/>
                                </a:solidFill>
                                <a:effectLst/>
                                <a:latin typeface="Cambria Math" panose="02040503050406030204" pitchFamily="18" charset="0"/>
                              </a:rPr>
                              <m:t>𝑉</m:t>
                            </m:r>
                          </m:e>
                          <m:sub>
                            <m:r>
                              <a:rPr kumimoji="0" lang="en-US" altLang="en-US" sz="2000" b="0" i="1" u="none" strike="noStrike" cap="none" normalizeH="0" baseline="0" smtClean="0">
                                <a:ln>
                                  <a:noFill/>
                                </a:ln>
                                <a:solidFill>
                                  <a:schemeClr val="tx1"/>
                                </a:solidFill>
                                <a:effectLst/>
                                <a:latin typeface="Cambria Math" panose="02040503050406030204" pitchFamily="18" charset="0"/>
                              </a:rPr>
                              <m:t>𝑟𝑒𝑓</m:t>
                            </m:r>
                            <m:r>
                              <a:rPr kumimoji="0" lang="en-US" altLang="en-US" sz="2000" b="0" i="1" u="none" strike="noStrike" cap="none" normalizeH="0" baseline="0" smtClean="0">
                                <a:ln>
                                  <a:noFill/>
                                </a:ln>
                                <a:solidFill>
                                  <a:schemeClr val="tx1"/>
                                </a:solidFill>
                                <a:effectLst/>
                                <a:latin typeface="Cambria Math" panose="02040503050406030204" pitchFamily="18" charset="0"/>
                              </a:rPr>
                              <m:t>+</m:t>
                            </m:r>
                          </m:sub>
                        </m:sSub>
                        <m:r>
                          <a:rPr kumimoji="0" lang="en-US" altLang="en-US" sz="2000" b="0" i="1" u="none" strike="noStrike" cap="none" normalizeH="0" baseline="0" smtClean="0">
                            <a:ln>
                              <a:noFill/>
                            </a:ln>
                            <a:solidFill>
                              <a:schemeClr val="tx1"/>
                            </a:solidFill>
                            <a:effectLst/>
                            <a:latin typeface="Cambria Math" panose="02040503050406030204" pitchFamily="18" charset="0"/>
                          </a:rPr>
                          <m:t>−</m:t>
                        </m:r>
                        <m:sSub>
                          <m:sSubPr>
                            <m:ctrlPr>
                              <a:rPr lang="en-US" altLang="en-US" sz="2000" i="1">
                                <a:solidFill>
                                  <a:schemeClr val="tx1"/>
                                </a:solidFill>
                                <a:latin typeface="Cambria Math" panose="02040503050406030204" pitchFamily="18" charset="0"/>
                              </a:rPr>
                            </m:ctrlPr>
                          </m:sSubPr>
                          <m:e>
                            <m:r>
                              <a:rPr lang="en-US" altLang="en-US" sz="2000" i="1">
                                <a:solidFill>
                                  <a:schemeClr val="tx1"/>
                                </a:solidFill>
                                <a:latin typeface="Cambria Math" panose="02040503050406030204" pitchFamily="18" charset="0"/>
                              </a:rPr>
                              <m:t>𝑉</m:t>
                            </m:r>
                          </m:e>
                          <m:sub>
                            <m:r>
                              <a:rPr lang="en-US" altLang="en-US" sz="2000" i="1">
                                <a:solidFill>
                                  <a:schemeClr val="tx1"/>
                                </a:solidFill>
                                <a:latin typeface="Cambria Math" panose="02040503050406030204" pitchFamily="18" charset="0"/>
                              </a:rPr>
                              <m:t>𝑟𝑒𝑓</m:t>
                            </m:r>
                            <m:r>
                              <a:rPr lang="en-US" altLang="en-US" sz="2000" b="0" i="1" smtClean="0">
                                <a:solidFill>
                                  <a:schemeClr val="tx1"/>
                                </a:solidFill>
                                <a:latin typeface="Cambria Math" panose="02040503050406030204" pitchFamily="18" charset="0"/>
                              </a:rPr>
                              <m:t>−</m:t>
                            </m:r>
                          </m:sub>
                        </m:sSub>
                      </m:num>
                      <m:den>
                        <m:sSup>
                          <m:sSup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000" b="0" i="1" u="none" strike="noStrike" cap="none" normalizeH="0" baseline="0" smtClean="0">
                                <a:ln>
                                  <a:noFill/>
                                </a:ln>
                                <a:solidFill>
                                  <a:schemeClr val="tx1"/>
                                </a:solidFill>
                                <a:effectLst/>
                                <a:latin typeface="Cambria Math" panose="02040503050406030204" pitchFamily="18" charset="0"/>
                              </a:rPr>
                              <m:t>2</m:t>
                            </m:r>
                          </m:e>
                          <m:sup>
                            <m:r>
                              <a:rPr kumimoji="0" lang="en-US" altLang="en-US" sz="2000" b="0" i="1" u="none" strike="noStrike" cap="none" normalizeH="0" baseline="0" smtClean="0">
                                <a:ln>
                                  <a:noFill/>
                                </a:ln>
                                <a:solidFill>
                                  <a:schemeClr val="tx1"/>
                                </a:solidFill>
                                <a:effectLst/>
                                <a:latin typeface="Cambria Math" panose="02040503050406030204" pitchFamily="18" charset="0"/>
                              </a:rPr>
                              <m:t>10</m:t>
                            </m:r>
                          </m:sup>
                        </m:sSup>
                        <m:r>
                          <a:rPr kumimoji="0" lang="en-US" altLang="en-US" sz="2000" b="0" i="1" u="none" strike="noStrike" cap="none" normalizeH="0" baseline="0" smtClean="0">
                            <a:ln>
                              <a:noFill/>
                            </a:ln>
                            <a:solidFill>
                              <a:schemeClr val="tx1"/>
                            </a:solidFill>
                            <a:effectLst/>
                            <a:latin typeface="Cambria Math" panose="02040503050406030204" pitchFamily="18" charset="0"/>
                          </a:rPr>
                          <m:t>−1</m:t>
                        </m:r>
                      </m:den>
                    </m:f>
                    <m:r>
                      <a:rPr kumimoji="0" lang="en-US" altLang="en-US" sz="2000" b="0" i="1" u="none" strike="noStrike" cap="none" normalizeH="0" baseline="0" smtClean="0">
                        <a:ln>
                          <a:noFill/>
                        </a:ln>
                        <a:solidFill>
                          <a:schemeClr val="tx1"/>
                        </a:solidFill>
                        <a:effectLst/>
                        <a:latin typeface="Cambria Math" panose="02040503050406030204" pitchFamily="18" charset="0"/>
                      </a:rPr>
                      <m:t>=</m:t>
                    </m:r>
                    <m:f>
                      <m:f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fPr>
                      <m:num>
                        <m:r>
                          <a:rPr kumimoji="0" lang="en-US" altLang="en-US" sz="2000" b="0" i="1" u="none" strike="noStrike" cap="none" normalizeH="0" baseline="0" smtClean="0">
                            <a:ln>
                              <a:noFill/>
                            </a:ln>
                            <a:solidFill>
                              <a:schemeClr val="tx1"/>
                            </a:solidFill>
                            <a:effectLst/>
                            <a:latin typeface="Cambria Math" panose="02040503050406030204" pitchFamily="18" charset="0"/>
                          </a:rPr>
                          <m:t>5 − 0</m:t>
                        </m:r>
                      </m:num>
                      <m:den>
                        <m:r>
                          <a:rPr kumimoji="0" lang="en-US" altLang="en-US" sz="2000" b="0" i="1" u="none" strike="noStrike" cap="none" normalizeH="0" baseline="0" smtClean="0">
                            <a:ln>
                              <a:noFill/>
                            </a:ln>
                            <a:solidFill>
                              <a:schemeClr val="tx1"/>
                            </a:solidFill>
                            <a:effectLst/>
                            <a:latin typeface="Cambria Math" panose="02040503050406030204" pitchFamily="18" charset="0"/>
                          </a:rPr>
                          <m:t>1023</m:t>
                        </m:r>
                      </m:den>
                    </m:f>
                    <m:r>
                      <a:rPr kumimoji="0" lang="en-US" altLang="en-US" sz="2000" b="0" i="1" u="none" strike="noStrike" cap="none" normalizeH="0" baseline="0" smtClean="0">
                        <a:ln>
                          <a:noFill/>
                        </a:ln>
                        <a:solidFill>
                          <a:schemeClr val="tx1"/>
                        </a:solidFill>
                        <a:effectLst/>
                        <a:latin typeface="Cambria Math" panose="02040503050406030204" pitchFamily="18" charset="0"/>
                      </a:rPr>
                      <m:t>=4,89 </m:t>
                    </m:r>
                    <m:r>
                      <a:rPr kumimoji="0" lang="en-US" altLang="en-US" sz="2000" b="0" i="1" u="none" strike="noStrike" cap="none" normalizeH="0" baseline="0" smtClean="0">
                        <a:ln>
                          <a:noFill/>
                        </a:ln>
                        <a:solidFill>
                          <a:schemeClr val="tx1"/>
                        </a:solidFill>
                        <a:effectLst/>
                        <a:latin typeface="Cambria Math" panose="02040503050406030204" pitchFamily="18" charset="0"/>
                      </a:rPr>
                      <m:t>𝑚𝑉</m:t>
                    </m:r>
                  </m:oMath>
                </a14:m>
                <a:r>
                  <a:rPr kumimoji="0" lang="en-US" altLang="en-US" sz="2000" b="0" i="0" u="none" strike="noStrike" cap="none" normalizeH="0" baseline="0" dirty="0">
                    <a:ln>
                      <a:noFill/>
                    </a:ln>
                    <a:solidFill>
                      <a:schemeClr val="tx1"/>
                    </a:solidFill>
                    <a:effectLst/>
                    <a:latin typeface="+mn-lt"/>
                  </a:rPr>
                  <a:t>              </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mn-lt"/>
                  </a:rPr>
                  <a:t>C</a:t>
                </a:r>
                <a:r>
                  <a:rPr kumimoji="0" lang="en-US" altLang="en-US" sz="2000" b="0" i="0" u="none" strike="noStrike" cap="none" normalizeH="0" baseline="0" dirty="0">
                    <a:ln>
                      <a:noFill/>
                    </a:ln>
                    <a:solidFill>
                      <a:schemeClr val="tx1"/>
                    </a:solidFill>
                    <a:effectLst/>
                    <a:latin typeface="+mn-lt"/>
                  </a:rPr>
                  <a:t>ảm </a:t>
                </a:r>
                <a:r>
                  <a:rPr kumimoji="0" lang="en-US" altLang="en-US" sz="2000" b="0" i="0" u="none" strike="noStrike" cap="none" normalizeH="0" baseline="0" dirty="0" err="1">
                    <a:ln>
                      <a:noFill/>
                    </a:ln>
                    <a:solidFill>
                      <a:schemeClr val="tx1"/>
                    </a:solidFill>
                    <a:effectLst/>
                    <a:latin typeface="+mn-lt"/>
                  </a:rPr>
                  <a:t>biến</a:t>
                </a:r>
                <a:r>
                  <a:rPr kumimoji="0" lang="en-US" altLang="en-US" sz="2000" b="0" i="0" u="none" strike="noStrike" cap="none" normalizeH="0" baseline="0" dirty="0">
                    <a:ln>
                      <a:noFill/>
                    </a:ln>
                    <a:solidFill>
                      <a:schemeClr val="tx1"/>
                    </a:solidFill>
                    <a:effectLst/>
                    <a:latin typeface="+mn-lt"/>
                  </a:rPr>
                  <a:t> LM35 có </a:t>
                </a:r>
                <a:r>
                  <a:rPr kumimoji="0" lang="en-US" altLang="en-US" sz="2000" b="0" i="0" u="none" strike="noStrike" cap="none" normalizeH="0" baseline="0" dirty="0" err="1">
                    <a:ln>
                      <a:noFill/>
                    </a:ln>
                    <a:solidFill>
                      <a:schemeClr val="tx1"/>
                    </a:solidFill>
                    <a:effectLst/>
                    <a:latin typeface="+mn-lt"/>
                  </a:rPr>
                  <a:t>độ</a:t>
                </a:r>
                <a:r>
                  <a:rPr kumimoji="0" lang="en-US" altLang="en-US" sz="2000" b="0" i="0" u="none" strike="noStrike" cap="none" normalizeH="0" baseline="0" dirty="0">
                    <a:ln>
                      <a:noFill/>
                    </a:ln>
                    <a:solidFill>
                      <a:schemeClr val="tx1"/>
                    </a:solidFill>
                    <a:effectLst/>
                    <a:latin typeface="+mn-lt"/>
                  </a:rPr>
                  <a:t> phân giải là 10mV/°C nên </a:t>
                </a:r>
                <a:r>
                  <a:rPr kumimoji="0" lang="en-US" altLang="en-US" sz="2000" b="0" i="0" u="none" strike="noStrike" cap="none" normalizeH="0" baseline="0" dirty="0" err="1">
                    <a:ln>
                      <a:noFill/>
                    </a:ln>
                    <a:solidFill>
                      <a:schemeClr val="tx1"/>
                    </a:solidFill>
                    <a:effectLst/>
                    <a:latin typeface="+mn-lt"/>
                  </a:rPr>
                  <a:t>giá</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trị</a:t>
                </a:r>
                <a:r>
                  <a:rPr kumimoji="0" lang="en-US" altLang="en-US" sz="2000" b="0" i="0" u="none" strike="noStrike" cap="none" normalizeH="0" baseline="0" dirty="0">
                    <a:ln>
                      <a:noFill/>
                    </a:ln>
                    <a:solidFill>
                      <a:schemeClr val="tx1"/>
                    </a:solidFill>
                    <a:effectLst/>
                    <a:latin typeface="+mn-lt"/>
                  </a:rPr>
                  <a:t> điện </a:t>
                </a:r>
                <a:r>
                  <a:rPr kumimoji="0" lang="en-US" altLang="en-US" sz="2000" b="0" i="0" u="none" strike="noStrike" cap="none" normalizeH="0" baseline="0" dirty="0" err="1">
                    <a:ln>
                      <a:noFill/>
                    </a:ln>
                    <a:solidFill>
                      <a:schemeClr val="tx1"/>
                    </a:solidFill>
                    <a:effectLst/>
                    <a:latin typeface="+mn-lt"/>
                  </a:rPr>
                  <a:t>áp</a:t>
                </a:r>
                <a:r>
                  <a:rPr kumimoji="0" lang="en-US" altLang="en-US" sz="2000" b="0" i="0" u="none" strike="noStrike" cap="none" normalizeH="0" baseline="0" dirty="0">
                    <a:ln>
                      <a:noFill/>
                    </a:ln>
                    <a:solidFill>
                      <a:schemeClr val="tx1"/>
                    </a:solidFill>
                    <a:effectLst/>
                    <a:latin typeface="+mn-lt"/>
                  </a:rPr>
                  <a:t> ra từ cảm </a:t>
                </a:r>
                <a:r>
                  <a:rPr kumimoji="0" lang="en-US" altLang="en-US" sz="2000" b="0" i="0" u="none" strike="noStrike" cap="none" normalizeH="0" baseline="0" dirty="0" err="1">
                    <a:ln>
                      <a:noFill/>
                    </a:ln>
                    <a:solidFill>
                      <a:schemeClr val="tx1"/>
                    </a:solidFill>
                    <a:effectLst/>
                    <a:latin typeface="+mn-lt"/>
                  </a:rPr>
                  <a:t>biến</a:t>
                </a:r>
                <a:r>
                  <a:rPr kumimoji="0" lang="en-US" altLang="en-US" sz="2000" b="0" i="0" u="none" strike="noStrike" cap="none" normalizeH="0" baseline="0" dirty="0">
                    <a:ln>
                      <a:noFill/>
                    </a:ln>
                    <a:solidFill>
                      <a:schemeClr val="tx1"/>
                    </a:solidFill>
                    <a:effectLst/>
                    <a:latin typeface="+mn-lt"/>
                  </a:rPr>
                  <a:t>: </a:t>
                </a: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V</a:t>
                </a:r>
                <a:r>
                  <a:rPr kumimoji="0" lang="en-US" altLang="en-US" sz="2000" b="0" i="0" u="none" strike="noStrike" cap="none" normalizeH="0" baseline="-25000" dirty="0" err="1">
                    <a:ln>
                      <a:noFill/>
                    </a:ln>
                    <a:solidFill>
                      <a:schemeClr val="tx1"/>
                    </a:solidFill>
                    <a:effectLst/>
                    <a:latin typeface="+mn-lt"/>
                  </a:rPr>
                  <a:t>out</a:t>
                </a:r>
                <a:r>
                  <a:rPr kumimoji="0" lang="en-US" altLang="en-US" sz="2000" b="0" i="0" u="none" strike="noStrike" cap="none" normalizeH="0" baseline="0" dirty="0">
                    <a:ln>
                      <a:noFill/>
                    </a:ln>
                    <a:solidFill>
                      <a:schemeClr val="tx1"/>
                    </a:solidFill>
                    <a:effectLst/>
                    <a:latin typeface="+mn-lt"/>
                  </a:rPr>
                  <a:t> = 10*temp (mV)</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Giá</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trị</a:t>
                </a:r>
                <a:r>
                  <a:rPr kumimoji="0" lang="en-US" altLang="en-US" sz="2000" b="0" i="0" u="none" strike="noStrike" cap="none" normalizeH="0" baseline="0" dirty="0">
                    <a:ln>
                      <a:noFill/>
                    </a:ln>
                    <a:solidFill>
                      <a:schemeClr val="tx1"/>
                    </a:solidFill>
                    <a:effectLst/>
                    <a:latin typeface="+mn-lt"/>
                  </a:rPr>
                  <a:t> này </a:t>
                </a:r>
                <a:r>
                  <a:rPr kumimoji="0" lang="en-US" altLang="en-US" sz="2000" b="0" i="0" u="none" strike="noStrike" cap="none" normalizeH="0" baseline="0" dirty="0" err="1">
                    <a:ln>
                      <a:noFill/>
                    </a:ln>
                    <a:solidFill>
                      <a:schemeClr val="tx1"/>
                    </a:solidFill>
                    <a:effectLst/>
                    <a:latin typeface="+mn-lt"/>
                  </a:rPr>
                  <a:t>chính</a:t>
                </a:r>
                <a:r>
                  <a:rPr kumimoji="0" lang="en-US" altLang="en-US" sz="2000" b="0" i="0" u="none" strike="noStrike" cap="none" normalizeH="0" baseline="0" dirty="0">
                    <a:ln>
                      <a:noFill/>
                    </a:ln>
                    <a:solidFill>
                      <a:schemeClr val="tx1"/>
                    </a:solidFill>
                    <a:effectLst/>
                    <a:latin typeface="+mn-lt"/>
                  </a:rPr>
                  <a:t> là điện </a:t>
                </a:r>
                <a:r>
                  <a:rPr kumimoji="0" lang="en-US" altLang="en-US" sz="2000" b="0" i="0" u="none" strike="noStrike" cap="none" normalizeH="0" baseline="0" dirty="0" err="1">
                    <a:ln>
                      <a:noFill/>
                    </a:ln>
                    <a:solidFill>
                      <a:schemeClr val="tx1"/>
                    </a:solidFill>
                    <a:effectLst/>
                    <a:latin typeface="+mn-lt"/>
                  </a:rPr>
                  <a:t>áp</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tham</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chiếu</a:t>
                </a:r>
                <a:r>
                  <a:rPr kumimoji="0" lang="en-US" altLang="en-US" sz="2000" b="0" i="0" u="none" strike="noStrike" cap="none" normalizeH="0" baseline="0" dirty="0">
                    <a:ln>
                      <a:noFill/>
                    </a:ln>
                    <a:solidFill>
                      <a:schemeClr val="tx1"/>
                    </a:solidFill>
                    <a:effectLst/>
                    <a:latin typeface="+mn-lt"/>
                  </a:rPr>
                  <a:t> của ADC. Như vậy, </a:t>
                </a:r>
                <a:r>
                  <a:rPr kumimoji="0" lang="en-US" altLang="en-US" sz="2000" b="0" i="0" u="none" strike="noStrike" cap="none" normalizeH="0" baseline="0" dirty="0" err="1">
                    <a:ln>
                      <a:noFill/>
                    </a:ln>
                    <a:solidFill>
                      <a:schemeClr val="tx1"/>
                    </a:solidFill>
                    <a:effectLst/>
                    <a:latin typeface="+mn-lt"/>
                  </a:rPr>
                  <a:t>giá</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trị</a:t>
                </a:r>
                <a:r>
                  <a:rPr kumimoji="0" lang="en-US" altLang="en-US" sz="2000" b="0" i="0" u="none" strike="noStrike" cap="none" normalizeH="0" baseline="0" dirty="0">
                    <a:ln>
                      <a:noFill/>
                    </a:ln>
                    <a:solidFill>
                      <a:schemeClr val="tx1"/>
                    </a:solidFill>
                    <a:effectLst/>
                    <a:latin typeface="+mn-lt"/>
                  </a:rPr>
                  <a:t> nhiệt </a:t>
                </a:r>
                <a:r>
                  <a:rPr kumimoji="0" lang="en-US" altLang="en-US" sz="2000" b="0" i="0" u="none" strike="noStrike" cap="none" normalizeH="0" baseline="0" dirty="0" err="1">
                    <a:ln>
                      <a:noFill/>
                    </a:ln>
                    <a:solidFill>
                      <a:schemeClr val="tx1"/>
                    </a:solidFill>
                    <a:effectLst/>
                    <a:latin typeface="+mn-lt"/>
                  </a:rPr>
                  <a:t>độ</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sẽ</a:t>
                </a:r>
                <a:r>
                  <a:rPr kumimoji="0" lang="en-US" altLang="en-US" sz="2000" b="0" i="0" u="none" strike="noStrike" cap="none" normalizeH="0" baseline="0" dirty="0">
                    <a:ln>
                      <a:noFill/>
                    </a:ln>
                    <a:solidFill>
                      <a:schemeClr val="tx1"/>
                    </a:solidFill>
                    <a:effectLst/>
                    <a:latin typeface="+mn-lt"/>
                  </a:rPr>
                  <a:t> là:</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rPr>
                  <a:t>	</a:t>
                </a:r>
                <a14:m>
                  <m:oMath xmlns:m="http://schemas.openxmlformats.org/officeDocument/2006/math">
                    <m:r>
                      <a:rPr kumimoji="0" lang="en-US" altLang="en-US" sz="2000" b="0" i="1" u="none" strike="noStrike" cap="none" normalizeH="0" baseline="0" smtClean="0">
                        <a:ln>
                          <a:noFill/>
                        </a:ln>
                        <a:solidFill>
                          <a:schemeClr val="tx1"/>
                        </a:solidFill>
                        <a:effectLst/>
                        <a:latin typeface="Cambria Math" panose="02040503050406030204" pitchFamily="18" charset="0"/>
                      </a:rPr>
                      <m:t>𝑡𝑒𝑚𝑝</m:t>
                    </m:r>
                    <m:r>
                      <a:rPr kumimoji="0" lang="en-US" altLang="en-US" sz="2000" b="0" i="1" u="none" strike="noStrike" cap="none" normalizeH="0" baseline="0" smtClean="0">
                        <a:ln>
                          <a:noFill/>
                        </a:ln>
                        <a:solidFill>
                          <a:schemeClr val="tx1"/>
                        </a:solidFill>
                        <a:effectLst/>
                        <a:latin typeface="Cambria Math" panose="02040503050406030204" pitchFamily="18" charset="0"/>
                      </a:rPr>
                      <m:t>=</m:t>
                    </m:r>
                    <m:f>
                      <m:f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fPr>
                      <m:num>
                        <m:sSub>
                          <m:sSub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sSubPr>
                          <m:e>
                            <m:r>
                              <a:rPr kumimoji="0" lang="en-US" altLang="en-US" sz="2000" b="0" i="1" u="none" strike="noStrike" cap="none" normalizeH="0" baseline="0" smtClean="0">
                                <a:ln>
                                  <a:noFill/>
                                </a:ln>
                                <a:solidFill>
                                  <a:schemeClr val="tx1"/>
                                </a:solidFill>
                                <a:effectLst/>
                                <a:latin typeface="Cambria Math" panose="02040503050406030204" pitchFamily="18" charset="0"/>
                              </a:rPr>
                              <m:t>𝑉</m:t>
                            </m:r>
                          </m:e>
                          <m:sub>
                            <m:r>
                              <a:rPr kumimoji="0" lang="en-US" altLang="en-US" sz="2000" b="0" i="1" u="none" strike="noStrike" cap="none" normalizeH="0" baseline="0" smtClean="0">
                                <a:ln>
                                  <a:noFill/>
                                </a:ln>
                                <a:solidFill>
                                  <a:schemeClr val="tx1"/>
                                </a:solidFill>
                                <a:effectLst/>
                                <a:latin typeface="Cambria Math" panose="02040503050406030204" pitchFamily="18" charset="0"/>
                              </a:rPr>
                              <m:t>𝑜𝑢𝑡</m:t>
                            </m:r>
                          </m:sub>
                        </m:sSub>
                      </m:num>
                      <m:den>
                        <m:r>
                          <a:rPr kumimoji="0" lang="en-US" altLang="en-US" sz="2000" b="0" i="1" u="none" strike="noStrike" cap="none" normalizeH="0" baseline="0" smtClean="0">
                            <a:ln>
                              <a:noFill/>
                            </a:ln>
                            <a:solidFill>
                              <a:schemeClr val="tx1"/>
                            </a:solidFill>
                            <a:effectLst/>
                            <a:latin typeface="Cambria Math" panose="02040503050406030204" pitchFamily="18" charset="0"/>
                          </a:rPr>
                          <m:t>10</m:t>
                        </m:r>
                      </m:den>
                    </m:f>
                    <m:r>
                      <a:rPr kumimoji="0" lang="en-US" altLang="en-US" sz="2000" b="0" i="1" u="none" strike="noStrike" cap="none" normalizeH="0" baseline="0" smtClean="0">
                        <a:ln>
                          <a:noFill/>
                        </a:ln>
                        <a:solidFill>
                          <a:schemeClr val="tx1"/>
                        </a:solidFill>
                        <a:effectLst/>
                        <a:latin typeface="Cambria Math" panose="02040503050406030204" pitchFamily="18" charset="0"/>
                      </a:rPr>
                      <m:t>=</m:t>
                    </m:r>
                    <m:f>
                      <m:f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fPr>
                      <m:num>
                        <m:r>
                          <a:rPr kumimoji="0" lang="en-US" altLang="en-US" sz="2000" b="0" i="1" u="none" strike="noStrike" cap="none" normalizeH="0" baseline="0" smtClean="0">
                            <a:ln>
                              <a:noFill/>
                            </a:ln>
                            <a:solidFill>
                              <a:schemeClr val="tx1"/>
                            </a:solidFill>
                            <a:effectLst/>
                            <a:latin typeface="Cambria Math" panose="02040503050406030204" pitchFamily="18" charset="0"/>
                          </a:rPr>
                          <m:t>𝑎𝑑</m:t>
                        </m:r>
                        <m:sSub>
                          <m:sSub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sSubPr>
                          <m:e>
                            <m:r>
                              <a:rPr kumimoji="0" lang="en-US" altLang="en-US" sz="2000" b="0" i="1" u="none" strike="noStrike" cap="none" normalizeH="0" baseline="0" smtClean="0">
                                <a:ln>
                                  <a:noFill/>
                                </a:ln>
                                <a:solidFill>
                                  <a:schemeClr val="tx1"/>
                                </a:solidFill>
                                <a:effectLst/>
                                <a:latin typeface="Cambria Math" panose="02040503050406030204" pitchFamily="18" charset="0"/>
                              </a:rPr>
                              <m:t>𝑐</m:t>
                            </m:r>
                          </m:e>
                          <m:sub>
                            <m:r>
                              <a:rPr kumimoji="0" lang="en-US" altLang="en-US" sz="2000" b="0" i="1" u="none" strike="noStrike" cap="none" normalizeH="0" baseline="0" smtClean="0">
                                <a:ln>
                                  <a:noFill/>
                                </a:ln>
                                <a:solidFill>
                                  <a:schemeClr val="tx1"/>
                                </a:solidFill>
                                <a:effectLst/>
                                <a:latin typeface="Cambria Math" panose="02040503050406030204" pitchFamily="18" charset="0"/>
                              </a:rPr>
                              <m:t>𝑖𝑛𝑝𝑢𝑡</m:t>
                            </m:r>
                          </m:sub>
                        </m:sSub>
                        <m:r>
                          <a:rPr kumimoji="0" lang="en-US" altLang="en-US" sz="2000" b="0" i="1" u="none" strike="noStrike" cap="none" normalizeH="0" baseline="0" smtClean="0">
                            <a:ln>
                              <a:noFill/>
                            </a:ln>
                            <a:solidFill>
                              <a:schemeClr val="tx1"/>
                            </a:solidFill>
                            <a:effectLst/>
                            <a:latin typeface="Cambria Math" panose="02040503050406030204" pitchFamily="18" charset="0"/>
                          </a:rPr>
                          <m:t>∗</m:t>
                        </m:r>
                        <m:r>
                          <a:rPr kumimoji="0" lang="en-US" altLang="en-US" sz="2000" b="0" i="1" u="none" strike="noStrike" cap="none" normalizeH="0" baseline="0" smtClean="0">
                            <a:ln>
                              <a:noFill/>
                            </a:ln>
                            <a:solidFill>
                              <a:schemeClr val="tx1"/>
                            </a:solidFill>
                            <a:effectLst/>
                            <a:latin typeface="Cambria Math" panose="02040503050406030204" pitchFamily="18" charset="0"/>
                          </a:rPr>
                          <m:t>𝑟𝑒𝑠𝑜𝑙𝑢𝑡𝑖𝑜𝑛</m:t>
                        </m:r>
                      </m:num>
                      <m:den>
                        <m:r>
                          <a:rPr kumimoji="0" lang="en-US" altLang="en-US" sz="2000" b="0" i="1" u="none" strike="noStrike" cap="none" normalizeH="0" baseline="0" smtClean="0">
                            <a:ln>
                              <a:noFill/>
                            </a:ln>
                            <a:solidFill>
                              <a:schemeClr val="tx1"/>
                            </a:solidFill>
                            <a:effectLst/>
                            <a:latin typeface="Cambria Math" panose="02040503050406030204" pitchFamily="18" charset="0"/>
                          </a:rPr>
                          <m:t>10</m:t>
                        </m:r>
                      </m:den>
                    </m:f>
                    <m:r>
                      <a:rPr kumimoji="0" lang="en-US" altLang="en-US" sz="2000" b="0" i="1" u="none" strike="noStrike" cap="none" normalizeH="0" baseline="0" smtClean="0">
                        <a:ln>
                          <a:noFill/>
                        </a:ln>
                        <a:solidFill>
                          <a:schemeClr val="tx1"/>
                        </a:solidFill>
                        <a:effectLst/>
                        <a:latin typeface="Cambria Math" panose="02040503050406030204" pitchFamily="18" charset="0"/>
                      </a:rPr>
                      <m:t>=</m:t>
                    </m:r>
                    <m:f>
                      <m:f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fPr>
                      <m:num>
                        <m:r>
                          <a:rPr kumimoji="0" lang="en-US" altLang="en-US" sz="2000" b="0" i="1" u="none" strike="noStrike" cap="none" normalizeH="0" baseline="0" smtClean="0">
                            <a:ln>
                              <a:noFill/>
                            </a:ln>
                            <a:solidFill>
                              <a:schemeClr val="tx1"/>
                            </a:solidFill>
                            <a:effectLst/>
                            <a:latin typeface="Cambria Math" panose="02040503050406030204" pitchFamily="18" charset="0"/>
                          </a:rPr>
                          <m:t>𝑎𝑑𝑐</m:t>
                        </m:r>
                        <m:r>
                          <a:rPr kumimoji="0" lang="en-US" altLang="en-US" sz="2000" b="0" i="1" u="none" strike="noStrike" cap="none" normalizeH="0" baseline="0" smtClean="0">
                            <a:ln>
                              <a:noFill/>
                            </a:ln>
                            <a:solidFill>
                              <a:schemeClr val="tx1"/>
                            </a:solidFill>
                            <a:effectLst/>
                            <a:latin typeface="Cambria Math" panose="02040503050406030204" pitchFamily="18" charset="0"/>
                          </a:rPr>
                          <m:t>_</m:t>
                        </m:r>
                        <m:r>
                          <a:rPr kumimoji="0" lang="en-US" altLang="en-US" sz="2000" b="0" i="1" u="none" strike="noStrike" cap="none" normalizeH="0" baseline="0" smtClean="0">
                            <a:ln>
                              <a:noFill/>
                            </a:ln>
                            <a:solidFill>
                              <a:schemeClr val="tx1"/>
                            </a:solidFill>
                            <a:effectLst/>
                            <a:latin typeface="Cambria Math" panose="02040503050406030204" pitchFamily="18" charset="0"/>
                          </a:rPr>
                          <m:t>𝑖𝑛𝑝𝑢𝑡</m:t>
                        </m:r>
                      </m:num>
                      <m:den>
                        <m:r>
                          <a:rPr kumimoji="0" lang="en-US" altLang="en-US" sz="2000" b="0" i="1" u="none" strike="noStrike" cap="none" normalizeH="0" baseline="0" smtClean="0">
                            <a:ln>
                              <a:noFill/>
                            </a:ln>
                            <a:solidFill>
                              <a:schemeClr val="tx1"/>
                            </a:solidFill>
                            <a:effectLst/>
                            <a:latin typeface="Cambria Math" panose="02040503050406030204" pitchFamily="18" charset="0"/>
                          </a:rPr>
                          <m:t>2.046</m:t>
                        </m:r>
                      </m:den>
                    </m:f>
                  </m:oMath>
                </a14:m>
                <a:endParaRPr kumimoji="0" lang="en-US" altLang="en-US" sz="2000" b="0" i="0" u="none" strike="noStrike" cap="none" normalizeH="0" baseline="0" dirty="0">
                  <a:ln>
                    <a:noFill/>
                  </a:ln>
                  <a:solidFill>
                    <a:schemeClr val="tx1"/>
                  </a:solidFill>
                  <a:effectLst/>
                  <a:latin typeface="+mn-lt"/>
                </a:endParaRPr>
              </a:p>
            </p:txBody>
          </p:sp>
        </mc:Choice>
        <mc:Fallback xmlns="">
          <p:sp>
            <p:nvSpPr>
              <p:cNvPr id="6" name="Rectangle 1">
                <a:extLst>
                  <a:ext uri="{FF2B5EF4-FFF2-40B4-BE49-F238E27FC236}">
                    <a16:creationId xmlns:a16="http://schemas.microsoft.com/office/drawing/2014/main" id="{0B198E9D-C3AD-445C-B3A6-F39C703F68A1}"/>
                  </a:ext>
                </a:extLst>
              </p:cNvPr>
              <p:cNvSpPr>
                <a:spLocks noRot="1" noChangeAspect="1" noMove="1" noResize="1" noEditPoints="1" noAdjustHandles="1" noChangeArrowheads="1" noChangeShapeType="1" noTextEdit="1"/>
              </p:cNvSpPr>
              <p:nvPr/>
            </p:nvSpPr>
            <p:spPr bwMode="auto">
              <a:xfrm>
                <a:off x="1515242" y="1534923"/>
                <a:ext cx="8357626" cy="3788153"/>
              </a:xfrm>
              <a:prstGeom prst="rect">
                <a:avLst/>
              </a:prstGeom>
              <a:blipFill>
                <a:blip r:embed="rId2"/>
                <a:stretch>
                  <a:fillRect l="-802" t="-4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23183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18</a:t>
            </a:fld>
            <a:endParaRPr lang="en-US" noProof="0" dirty="0"/>
          </a:p>
        </p:txBody>
      </p:sp>
      <p:pic>
        <p:nvPicPr>
          <p:cNvPr id="1026" name="Picture 2">
            <a:extLst>
              <a:ext uri="{FF2B5EF4-FFF2-40B4-BE49-F238E27FC236}">
                <a16:creationId xmlns:a16="http://schemas.microsoft.com/office/drawing/2014/main" id="{B99C55A1-0587-4372-BAAA-9230D8114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260" y="1496390"/>
            <a:ext cx="8963025" cy="44481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8EAD65B-1D04-47DA-A1A1-7663A231FC46}"/>
              </a:ext>
            </a:extLst>
          </p:cNvPr>
          <p:cNvSpPr txBox="1">
            <a:spLocks/>
          </p:cNvSpPr>
          <p:nvPr/>
        </p:nvSpPr>
        <p:spPr>
          <a:xfrm>
            <a:off x="1008547" y="377904"/>
            <a:ext cx="10243653"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solidFill>
                  <a:schemeClr val="accent5"/>
                </a:solidFill>
                <a:latin typeface="Trebuchet MS" panose="020B0603020202020204" pitchFamily="34" charset="0"/>
              </a:rPr>
              <a:t>Sơ</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đồ</a:t>
            </a:r>
            <a:r>
              <a:rPr lang="en-US" sz="3600" b="1" dirty="0">
                <a:solidFill>
                  <a:schemeClr val="accent5"/>
                </a:solidFill>
                <a:latin typeface="Trebuchet MS" panose="020B0603020202020204" pitchFamily="34" charset="0"/>
              </a:rPr>
              <a:t> mạch</a:t>
            </a:r>
          </a:p>
        </p:txBody>
      </p:sp>
    </p:spTree>
    <p:extLst>
      <p:ext uri="{BB962C8B-B14F-4D97-AF65-F5344CB8AC3E}">
        <p14:creationId xmlns:p14="http://schemas.microsoft.com/office/powerpoint/2010/main" val="7752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19</a:t>
            </a:fld>
            <a:endParaRPr lang="en-US" noProof="0" dirty="0"/>
          </a:p>
        </p:txBody>
      </p:sp>
    </p:spTree>
    <p:extLst>
      <p:ext uri="{BB962C8B-B14F-4D97-AF65-F5344CB8AC3E}">
        <p14:creationId xmlns:p14="http://schemas.microsoft.com/office/powerpoint/2010/main" val="216150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3">
            <a:extLst>
              <a:ext uri="{FF2B5EF4-FFF2-40B4-BE49-F238E27FC236}">
                <a16:creationId xmlns:a16="http://schemas.microsoft.com/office/drawing/2014/main" id="{550E521F-1F0D-4848-98AF-212A3BEF79FC}"/>
              </a:ext>
            </a:extLst>
          </p:cNvPr>
          <p:cNvSpPr txBox="1">
            <a:spLocks/>
          </p:cNvSpPr>
          <p:nvPr/>
        </p:nvSpPr>
        <p:spPr>
          <a:xfrm>
            <a:off x="1839384" y="2999472"/>
            <a:ext cx="8513232" cy="859055"/>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rebuchet MS" panose="020B0603020202020204" pitchFamily="34" charset="0"/>
              </a:rPr>
              <a:t>I. </a:t>
            </a:r>
            <a:r>
              <a:rPr lang="en-US" b="1" dirty="0" err="1">
                <a:latin typeface="Trebuchet MS" panose="020B0603020202020204" pitchFamily="34" charset="0"/>
              </a:rPr>
              <a:t>Bộ</a:t>
            </a:r>
            <a:r>
              <a:rPr lang="en-US" b="1" dirty="0">
                <a:latin typeface="Trebuchet MS" panose="020B0603020202020204" pitchFamily="34" charset="0"/>
              </a:rPr>
              <a:t> </a:t>
            </a:r>
            <a:r>
              <a:rPr lang="en-US" b="1" dirty="0" err="1">
                <a:latin typeface="Trebuchet MS" panose="020B0603020202020204" pitchFamily="34" charset="0"/>
              </a:rPr>
              <a:t>chuyển</a:t>
            </a:r>
            <a:r>
              <a:rPr lang="en-US" b="1" dirty="0">
                <a:latin typeface="Trebuchet MS" panose="020B0603020202020204" pitchFamily="34" charset="0"/>
              </a:rPr>
              <a:t> </a:t>
            </a:r>
            <a:r>
              <a:rPr lang="en-US" b="1" dirty="0" err="1">
                <a:latin typeface="Trebuchet MS" panose="020B0603020202020204" pitchFamily="34" charset="0"/>
              </a:rPr>
              <a:t>đổi</a:t>
            </a:r>
            <a:r>
              <a:rPr lang="en-US" b="1" dirty="0">
                <a:latin typeface="Trebuchet MS" panose="020B0603020202020204" pitchFamily="34" charset="0"/>
              </a:rPr>
              <a:t> tương tự-số</a:t>
            </a:r>
          </a:p>
        </p:txBody>
      </p:sp>
      <p:sp>
        <p:nvSpPr>
          <p:cNvPr id="10" name="Slide Number Placeholder 1">
            <a:extLst>
              <a:ext uri="{FF2B5EF4-FFF2-40B4-BE49-F238E27FC236}">
                <a16:creationId xmlns:a16="http://schemas.microsoft.com/office/drawing/2014/main" id="{30A778A4-69FC-449D-9F5F-3BF5ED97779D}"/>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106535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FED4325-A5A8-4940-9284-C41F388EF3EB}"/>
              </a:ext>
            </a:extLst>
          </p:cNvPr>
          <p:cNvSpPr/>
          <p:nvPr/>
        </p:nvSpPr>
        <p:spPr>
          <a:xfrm>
            <a:off x="3047998" y="3429000"/>
            <a:ext cx="8786183" cy="2062103"/>
          </a:xfrm>
          <a:prstGeom prst="rect">
            <a:avLst/>
          </a:prstGeom>
        </p:spPr>
        <p:txBody>
          <a:bodyPr wrap="square">
            <a:spAutoFit/>
          </a:bodyPr>
          <a:lstStyle/>
          <a:p>
            <a:r>
              <a:rPr lang="vi-VN" dirty="0"/>
              <a:t>Các tín hiệu trong tự nhiên thường gặp như ánh sáng, nhiệt độ, âm thanh,… đều tồn tại dưới dạng tín hiệu tương tự (analog), tức là tín hiệu liên tục và có các khoảng chia vô hạn. </a:t>
            </a:r>
            <a:endParaRPr lang="en-US" dirty="0"/>
          </a:p>
          <a:p>
            <a:r>
              <a:rPr lang="vi-VN" dirty="0"/>
              <a:t>Mà trong vi điều khiển chỉ có khái niệm số, cấu trúc từ nhân đến bộ nhớ hoạt động dựa trên các Transistor chỉ có 2 mức logic 0 và 1. </a:t>
            </a:r>
            <a:endParaRPr lang="en-US" dirty="0"/>
          </a:p>
          <a:p>
            <a:endParaRPr lang="en-US" b="1" dirty="0"/>
          </a:p>
          <a:p>
            <a:r>
              <a:rPr lang="vi-VN" sz="2000" b="1" dirty="0"/>
              <a:t>Vậy làm thế nào để vi điều khiển hiểu và đọc được tín hiệu này?</a:t>
            </a:r>
            <a:endParaRPr lang="en-US" sz="2000" b="1" dirty="0"/>
          </a:p>
        </p:txBody>
      </p:sp>
      <p:pic>
        <p:nvPicPr>
          <p:cNvPr id="4" name="Graphic 3" descr="Help">
            <a:extLst>
              <a:ext uri="{FF2B5EF4-FFF2-40B4-BE49-F238E27FC236}">
                <a16:creationId xmlns:a16="http://schemas.microsoft.com/office/drawing/2014/main" id="{6401C1DE-2312-4B5D-9D3B-912212034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9356" y="811716"/>
            <a:ext cx="2617284" cy="2617284"/>
          </a:xfrm>
          <a:prstGeom prst="rect">
            <a:avLst/>
          </a:prstGeom>
        </p:spPr>
      </p:pic>
    </p:spTree>
    <p:extLst>
      <p:ext uri="{BB962C8B-B14F-4D97-AF65-F5344CB8AC3E}">
        <p14:creationId xmlns:p14="http://schemas.microsoft.com/office/powerpoint/2010/main" val="35023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27273096-BEEB-4CA0-837A-D8E74B6B5E59}"/>
              </a:ext>
            </a:extLst>
          </p:cNvPr>
          <p:cNvSpPr txBox="1">
            <a:spLocks/>
          </p:cNvSpPr>
          <p:nvPr/>
        </p:nvSpPr>
        <p:spPr>
          <a:xfrm>
            <a:off x="1132428" y="474921"/>
            <a:ext cx="11214100"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solidFill>
                  <a:schemeClr val="accent5"/>
                </a:solidFill>
                <a:latin typeface="Trebuchet MS" panose="020B0603020202020204" pitchFamily="34" charset="0"/>
              </a:rPr>
              <a:t>Bộ</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chuyển</a:t>
            </a:r>
            <a:r>
              <a:rPr lang="en-US" sz="3600" b="1" dirty="0">
                <a:solidFill>
                  <a:schemeClr val="accent5"/>
                </a:solidFill>
                <a:latin typeface="Trebuchet MS" panose="020B0603020202020204" pitchFamily="34" charset="0"/>
              </a:rPr>
              <a:t> </a:t>
            </a:r>
            <a:r>
              <a:rPr lang="en-US" sz="3600" b="1" dirty="0" err="1">
                <a:solidFill>
                  <a:schemeClr val="accent5"/>
                </a:solidFill>
                <a:latin typeface="Trebuchet MS" panose="020B0603020202020204" pitchFamily="34" charset="0"/>
              </a:rPr>
              <a:t>đổi</a:t>
            </a:r>
            <a:r>
              <a:rPr lang="en-US" sz="3600" b="1" dirty="0">
                <a:solidFill>
                  <a:schemeClr val="accent5"/>
                </a:solidFill>
                <a:latin typeface="Trebuchet MS" panose="020B0603020202020204" pitchFamily="34" charset="0"/>
              </a:rPr>
              <a:t> tương tự-số</a:t>
            </a:r>
          </a:p>
        </p:txBody>
      </p:sp>
      <p:sp>
        <p:nvSpPr>
          <p:cNvPr id="4" name="Slide Number Placeholder 1">
            <a:extLst>
              <a:ext uri="{FF2B5EF4-FFF2-40B4-BE49-F238E27FC236}">
                <a16:creationId xmlns:a16="http://schemas.microsoft.com/office/drawing/2014/main" id="{325D3D83-FF31-474F-8706-316F5AA3DC6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5" name="Text Placeholder 9">
            <a:extLst>
              <a:ext uri="{FF2B5EF4-FFF2-40B4-BE49-F238E27FC236}">
                <a16:creationId xmlns:a16="http://schemas.microsoft.com/office/drawing/2014/main" id="{6D90EB92-365C-45B6-ACAF-2BFE4A407408}"/>
              </a:ext>
            </a:extLst>
          </p:cNvPr>
          <p:cNvSpPr txBox="1">
            <a:spLocks/>
          </p:cNvSpPr>
          <p:nvPr/>
        </p:nvSpPr>
        <p:spPr>
          <a:xfrm>
            <a:off x="1287440" y="1467385"/>
            <a:ext cx="10904077" cy="24159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Arial" panose="020B0604020202020204" pitchFamily="34" charset="0"/>
                <a:cs typeface="Arial" panose="020B0604020202020204" pitchFamily="34" charset="0"/>
              </a:rPr>
              <a:t>Bộ</a:t>
            </a:r>
            <a:r>
              <a:rPr lang="en-US" sz="2000" dirty="0"/>
              <a:t> </a:t>
            </a:r>
            <a:r>
              <a:rPr lang="vi-VN" sz="2000" dirty="0"/>
              <a:t>chuyển đổi tương tự - số (Analog to Digital Converter - ADC)</a:t>
            </a:r>
            <a:r>
              <a:rPr lang="en-US" sz="2000" dirty="0"/>
              <a:t> </a:t>
            </a:r>
            <a:r>
              <a:rPr lang="en-US" sz="2000" dirty="0">
                <a:latin typeface="Arial" panose="020B0604020202020204" pitchFamily="34" charset="0"/>
                <a:cs typeface="Arial" panose="020B0604020202020204" pitchFamily="34" charset="0"/>
              </a:rPr>
              <a:t>là </a:t>
            </a:r>
            <a:r>
              <a:rPr lang="en-US" sz="2000" dirty="0" err="1">
                <a:latin typeface="Arial" panose="020B0604020202020204" pitchFamily="34" charset="0"/>
                <a:ea typeface="Calibri" panose="020F0502020204030204" pitchFamily="34" charset="0"/>
                <a:cs typeface="Arial" panose="020B0604020202020204" pitchFamily="34" charset="0"/>
              </a:rPr>
              <a:t>bộ</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chuyển</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đổi</a:t>
            </a:r>
            <a:r>
              <a:rPr lang="en-US" sz="2000" dirty="0">
                <a:latin typeface="Arial" panose="020B0604020202020204" pitchFamily="34" charset="0"/>
                <a:ea typeface="Calibri" panose="020F0502020204030204" pitchFamily="34" charset="0"/>
                <a:cs typeface="Arial" panose="020B0604020202020204" pitchFamily="34" charset="0"/>
              </a:rPr>
              <a:t> từ tín hiệu tương tự sang tín hiệu số.</a:t>
            </a:r>
            <a:endParaRPr lang="vi-VN" sz="2000" dirty="0">
              <a:latin typeface="Arial" panose="020B0604020202020204" pitchFamily="34" charset="0"/>
              <a:cs typeface="Arial" panose="020B0604020202020204" pitchFamily="34" charset="0"/>
            </a:endParaRPr>
          </a:p>
          <a:p>
            <a:r>
              <a:rPr lang="vi-VN" sz="2000" dirty="0"/>
              <a:t>Trong bộ ADC, ta cần quan tâm đến </a:t>
            </a:r>
            <a:r>
              <a:rPr lang="en-US" sz="2000" dirty="0">
                <a:latin typeface="Arial" panose="020B0604020202020204" pitchFamily="34" charset="0"/>
                <a:cs typeface="Arial" panose="020B0604020202020204" pitchFamily="34" charset="0"/>
              </a:rPr>
              <a:t>các</a:t>
            </a:r>
            <a:r>
              <a:rPr lang="vi-VN" sz="2000" dirty="0"/>
              <a:t> yếu tố:</a:t>
            </a:r>
          </a:p>
          <a:p>
            <a:pPr lvl="1"/>
            <a:r>
              <a:rPr lang="vi-VN" sz="2000" dirty="0"/>
              <a:t>Độ phân giải (</a:t>
            </a:r>
            <a:r>
              <a:rPr lang="en-US" sz="2000" dirty="0">
                <a:latin typeface="Arial" panose="020B0604020202020204" pitchFamily="34" charset="0"/>
                <a:cs typeface="Arial" panose="020B0604020202020204" pitchFamily="34" charset="0"/>
              </a:rPr>
              <a:t>R</a:t>
            </a:r>
            <a:r>
              <a:rPr lang="vi-VN" sz="2000" dirty="0"/>
              <a:t>esolution): số bit cần thiết để chứa giá trị chuyển đổi ở ngõ ra. </a:t>
            </a:r>
            <a:endParaRPr lang="en-US" sz="2000" dirty="0"/>
          </a:p>
          <a:p>
            <a:pPr lvl="1"/>
            <a:r>
              <a:rPr lang="vi-VN" sz="2000" dirty="0"/>
              <a:t>Thời gian lấy mẫu (</a:t>
            </a:r>
            <a:r>
              <a:rPr lang="en-US" sz="2000" dirty="0">
                <a:latin typeface="Arial" panose="020B0604020202020204" pitchFamily="34" charset="0"/>
                <a:cs typeface="Arial" panose="020B0604020202020204" pitchFamily="34" charset="0"/>
              </a:rPr>
              <a:t>S</a:t>
            </a:r>
            <a:r>
              <a:rPr lang="vi-VN" sz="2000" dirty="0"/>
              <a:t>ampling time): thời gian giữa 2 lần số hóa của bộ chuyển đổi </a:t>
            </a:r>
            <a:endParaRPr lang="en-US" sz="2000" dirty="0"/>
          </a:p>
          <a:p>
            <a:pPr marL="628650" lvl="1" indent="-171450"/>
            <a:r>
              <a:rPr lang="en-US" sz="2000" dirty="0">
                <a:latin typeface="Arial" panose="020B0604020202020204" pitchFamily="34" charset="0"/>
                <a:cs typeface="Arial" panose="020B0604020202020204" pitchFamily="34" charset="0"/>
              </a:rPr>
              <a:t> Điện </a:t>
            </a:r>
            <a:r>
              <a:rPr lang="en-US" sz="2000" dirty="0" err="1">
                <a:latin typeface="Arial" panose="020B0604020202020204" pitchFamily="34" charset="0"/>
                <a:cs typeface="Arial" panose="020B0604020202020204" pitchFamily="34" charset="0"/>
              </a:rPr>
              <a:t>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chiếu</a:t>
            </a:r>
            <a:r>
              <a:rPr lang="en-US" sz="2000" dirty="0">
                <a:latin typeface="Arial" panose="020B0604020202020204" pitchFamily="34" charset="0"/>
                <a:cs typeface="Arial" panose="020B0604020202020204" pitchFamily="34" charset="0"/>
              </a:rPr>
              <a:t> (Voltage reference): Điện </a:t>
            </a:r>
            <a:r>
              <a:rPr lang="en-US" sz="2000" dirty="0" err="1">
                <a:latin typeface="Arial" panose="020B0604020202020204" pitchFamily="34" charset="0"/>
                <a:cs typeface="Arial" panose="020B0604020202020204" pitchFamily="34" charset="0"/>
              </a:rPr>
              <a:t>áp</a:t>
            </a:r>
            <a:r>
              <a:rPr lang="en-US" sz="2000" dirty="0">
                <a:latin typeface="Arial" panose="020B0604020202020204" pitchFamily="34" charset="0"/>
                <a:cs typeface="Arial" panose="020B0604020202020204" pitchFamily="34" charset="0"/>
              </a:rPr>
              <a:t> dùng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làm </a:t>
            </a:r>
            <a:r>
              <a:rPr lang="en-US" sz="2000" dirty="0" err="1">
                <a:latin typeface="Arial" panose="020B0604020202020204" pitchFamily="34" charset="0"/>
                <a:cs typeface="Arial" panose="020B0604020202020204" pitchFamily="34" charset="0"/>
              </a:rPr>
              <a:t>mốc</a:t>
            </a:r>
            <a:r>
              <a:rPr lang="en-US" sz="2000" dirty="0">
                <a:latin typeface="Arial" panose="020B0604020202020204" pitchFamily="34" charset="0"/>
                <a:cs typeface="Arial" panose="020B0604020202020204" pitchFamily="34" charset="0"/>
              </a:rPr>
              <a:t> so </a:t>
            </a:r>
            <a:r>
              <a:rPr lang="en-US" sz="2000" dirty="0" err="1">
                <a:latin typeface="Arial" panose="020B0604020202020204" pitchFamily="34" charset="0"/>
                <a:cs typeface="Arial" panose="020B0604020202020204" pitchFamily="34" charset="0"/>
              </a:rPr>
              <a:t>sánh</a:t>
            </a:r>
            <a:r>
              <a:rPr lang="en-US" sz="2000" dirty="0">
                <a:latin typeface="Arial" panose="020B0604020202020204" pitchFamily="34" charset="0"/>
                <a:cs typeface="Arial" panose="020B0604020202020204" pitchFamily="34" charset="0"/>
              </a:rPr>
              <a:t> với điện </a:t>
            </a:r>
            <a:r>
              <a:rPr lang="en-US" sz="2000" dirty="0" err="1">
                <a:latin typeface="Arial" panose="020B0604020202020204" pitchFamily="34" charset="0"/>
                <a:cs typeface="Arial" panose="020B0604020202020204" pitchFamily="34" charset="0"/>
              </a:rPr>
              <a:t>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vào cần </a:t>
            </a:r>
            <a:r>
              <a:rPr lang="en-US" sz="2000" dirty="0" err="1">
                <a:latin typeface="Arial" panose="020B0604020202020204" pitchFamily="34" charset="0"/>
                <a:cs typeface="Arial" panose="020B0604020202020204" pitchFamily="34" charset="0"/>
              </a:rPr>
              <a:t>đo</a:t>
            </a:r>
            <a:endParaRPr lang="en-US" sz="2000" dirty="0">
              <a:latin typeface="Arial" panose="020B0604020202020204" pitchFamily="34" charset="0"/>
              <a:cs typeface="Arial" panose="020B0604020202020204" pitchFamily="34" charset="0"/>
            </a:endParaRPr>
          </a:p>
          <a:p>
            <a:pPr marL="628650" lvl="1" indent="-171450"/>
            <a:endParaRPr lang="vi-VN" sz="2000" dirty="0"/>
          </a:p>
        </p:txBody>
      </p:sp>
      <p:grpSp>
        <p:nvGrpSpPr>
          <p:cNvPr id="10" name="Nhóm 7">
            <a:extLst>
              <a:ext uri="{FF2B5EF4-FFF2-40B4-BE49-F238E27FC236}">
                <a16:creationId xmlns:a16="http://schemas.microsoft.com/office/drawing/2014/main" id="{2925E0A5-A618-4715-85FE-B28600C8F9A5}"/>
              </a:ext>
            </a:extLst>
          </p:cNvPr>
          <p:cNvGrpSpPr/>
          <p:nvPr/>
        </p:nvGrpSpPr>
        <p:grpSpPr>
          <a:xfrm>
            <a:off x="3614674" y="4119328"/>
            <a:ext cx="6423152" cy="2378309"/>
            <a:chOff x="2811937" y="903265"/>
            <a:chExt cx="6423152" cy="2378309"/>
          </a:xfrm>
        </p:grpSpPr>
        <p:grpSp>
          <p:nvGrpSpPr>
            <p:cNvPr id="11" name="Nhóm 17">
              <a:extLst>
                <a:ext uri="{FF2B5EF4-FFF2-40B4-BE49-F238E27FC236}">
                  <a16:creationId xmlns:a16="http://schemas.microsoft.com/office/drawing/2014/main" id="{A637FFF7-6D66-4EB8-A722-A5B490A68D32}"/>
                </a:ext>
              </a:extLst>
            </p:cNvPr>
            <p:cNvGrpSpPr/>
            <p:nvPr/>
          </p:nvGrpSpPr>
          <p:grpSpPr>
            <a:xfrm>
              <a:off x="2935697" y="903265"/>
              <a:ext cx="6129596" cy="2304181"/>
              <a:chOff x="1533524" y="982874"/>
              <a:chExt cx="5929744" cy="3336730"/>
            </a:xfrm>
          </p:grpSpPr>
          <p:sp>
            <p:nvSpPr>
              <p:cNvPr id="16" name="Mũi tên: Hình ngũ giác 2">
                <a:extLst>
                  <a:ext uri="{FF2B5EF4-FFF2-40B4-BE49-F238E27FC236}">
                    <a16:creationId xmlns:a16="http://schemas.microsoft.com/office/drawing/2014/main" id="{CB44B4F9-D6BF-40A9-844B-165BA27F0917}"/>
                  </a:ext>
                </a:extLst>
              </p:cNvPr>
              <p:cNvSpPr/>
              <p:nvPr/>
            </p:nvSpPr>
            <p:spPr>
              <a:xfrm>
                <a:off x="3487014" y="1969658"/>
                <a:ext cx="1533237" cy="1458699"/>
              </a:xfrm>
              <a:prstGeom prst="homePlate">
                <a:avLst/>
              </a:prstGeom>
              <a:effectLst>
                <a:outerShdw blurRad="50800" dist="38100" dir="13500000" algn="b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Bộ</a:t>
                </a:r>
                <a:r>
                  <a:rPr lang="en-US" dirty="0"/>
                  <a:t> ADC</a:t>
                </a:r>
              </a:p>
            </p:txBody>
          </p:sp>
          <p:cxnSp>
            <p:nvCxnSpPr>
              <p:cNvPr id="17" name="Đường nối Thẳng 6">
                <a:extLst>
                  <a:ext uri="{FF2B5EF4-FFF2-40B4-BE49-F238E27FC236}">
                    <a16:creationId xmlns:a16="http://schemas.microsoft.com/office/drawing/2014/main" id="{9E4DF8B1-FA9E-4AC8-8DE8-F031D26D21AC}"/>
                  </a:ext>
                </a:extLst>
              </p:cNvPr>
              <p:cNvCxnSpPr>
                <a:cxnSpLocks/>
              </p:cNvCxnSpPr>
              <p:nvPr/>
            </p:nvCxnSpPr>
            <p:spPr>
              <a:xfrm>
                <a:off x="4063080" y="1517076"/>
                <a:ext cx="0" cy="45258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Hộp Văn bản 8">
                    <a:extLst>
                      <a:ext uri="{FF2B5EF4-FFF2-40B4-BE49-F238E27FC236}">
                        <a16:creationId xmlns:a16="http://schemas.microsoft.com/office/drawing/2014/main" id="{A62E2FEC-4562-489B-8DB4-E3C567DB1BD4}"/>
                      </a:ext>
                    </a:extLst>
                  </p:cNvPr>
                  <p:cNvSpPr txBox="1"/>
                  <p:nvPr/>
                </p:nvSpPr>
                <p:spPr>
                  <a:xfrm>
                    <a:off x="3504805" y="982874"/>
                    <a:ext cx="1625598" cy="491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𝑟𝑒𝑓</m:t>
                              </m:r>
                            </m:sub>
                          </m:sSub>
                        </m:oMath>
                      </m:oMathPara>
                    </a14:m>
                    <a:endParaRPr lang="en-US" sz="2400"/>
                  </a:p>
                </p:txBody>
              </p:sp>
            </mc:Choice>
            <mc:Fallback xmlns="">
              <p:sp>
                <p:nvSpPr>
                  <p:cNvPr id="9" name="Hộp Văn bản 8">
                    <a:extLst>
                      <a:ext uri="{FF2B5EF4-FFF2-40B4-BE49-F238E27FC236}">
                        <a16:creationId xmlns:a16="http://schemas.microsoft.com/office/drawing/2014/main" id="{8C49EC7A-4170-4C29-9340-0055FE1ECD71}"/>
                      </a:ext>
                    </a:extLst>
                  </p:cNvPr>
                  <p:cNvSpPr txBox="1">
                    <a:spLocks noRot="1" noChangeAspect="1" noMove="1" noResize="1" noEditPoints="1" noAdjustHandles="1" noChangeArrowheads="1" noChangeShapeType="1" noTextEdit="1"/>
                  </p:cNvSpPr>
                  <p:nvPr/>
                </p:nvSpPr>
                <p:spPr>
                  <a:xfrm>
                    <a:off x="3504805" y="982874"/>
                    <a:ext cx="1625598" cy="491288"/>
                  </a:xfrm>
                  <a:prstGeom prst="rect">
                    <a:avLst/>
                  </a:prstGeom>
                  <a:blipFill>
                    <a:blip r:embed="rId4"/>
                    <a:stretch>
                      <a:fillRect b="-62500"/>
                    </a:stretch>
                  </a:blipFill>
                </p:spPr>
                <p:txBody>
                  <a:bodyPr/>
                  <a:lstStyle/>
                  <a:p>
                    <a:r>
                      <a:rPr lang="en-US">
                        <a:noFill/>
                      </a:rPr>
                      <a:t> </a:t>
                    </a:r>
                  </a:p>
                </p:txBody>
              </p:sp>
            </mc:Fallback>
          </mc:AlternateContent>
          <p:cxnSp>
            <p:nvCxnSpPr>
              <p:cNvPr id="19" name="Đường kết nối Mũi tên Thẳng 10">
                <a:extLst>
                  <a:ext uri="{FF2B5EF4-FFF2-40B4-BE49-F238E27FC236}">
                    <a16:creationId xmlns:a16="http://schemas.microsoft.com/office/drawing/2014/main" id="{F8465BC5-2888-48BE-A3A4-4849CDA25B87}"/>
                  </a:ext>
                </a:extLst>
              </p:cNvPr>
              <p:cNvCxnSpPr/>
              <p:nvPr/>
            </p:nvCxnSpPr>
            <p:spPr>
              <a:xfrm>
                <a:off x="1953776" y="2780146"/>
                <a:ext cx="1533237"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Hộp Văn bản 11">
                    <a:extLst>
                      <a:ext uri="{FF2B5EF4-FFF2-40B4-BE49-F238E27FC236}">
                        <a16:creationId xmlns:a16="http://schemas.microsoft.com/office/drawing/2014/main" id="{B013B2E3-1C2A-4411-AB28-0F92356D4A52}"/>
                      </a:ext>
                    </a:extLst>
                  </p:cNvPr>
                  <p:cNvSpPr txBox="1"/>
                  <p:nvPr/>
                </p:nvSpPr>
                <p:spPr>
                  <a:xfrm>
                    <a:off x="1533524" y="2144069"/>
                    <a:ext cx="162559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𝑖𝑛</m:t>
                              </m:r>
                            </m:sub>
                          </m:sSub>
                        </m:oMath>
                      </m:oMathPara>
                    </a14:m>
                    <a:endParaRPr lang="en-US" sz="2400"/>
                  </a:p>
                </p:txBody>
              </p:sp>
            </mc:Choice>
            <mc:Fallback xmlns="">
              <p:sp>
                <p:nvSpPr>
                  <p:cNvPr id="12" name="Hộp Văn bản 11">
                    <a:extLst>
                      <a:ext uri="{FF2B5EF4-FFF2-40B4-BE49-F238E27FC236}">
                        <a16:creationId xmlns:a16="http://schemas.microsoft.com/office/drawing/2014/main" id="{BE5BB14E-0739-463F-8389-470FCD8F3F7B}"/>
                      </a:ext>
                    </a:extLst>
                  </p:cNvPr>
                  <p:cNvSpPr txBox="1">
                    <a:spLocks noRot="1" noChangeAspect="1" noMove="1" noResize="1" noEditPoints="1" noAdjustHandles="1" noChangeArrowheads="1" noChangeShapeType="1" noTextEdit="1"/>
                  </p:cNvSpPr>
                  <p:nvPr/>
                </p:nvSpPr>
                <p:spPr>
                  <a:xfrm>
                    <a:off x="1533524" y="2144069"/>
                    <a:ext cx="1625598" cy="461665"/>
                  </a:xfrm>
                  <a:prstGeom prst="rect">
                    <a:avLst/>
                  </a:prstGeom>
                  <a:blipFill>
                    <a:blip r:embed="rId6"/>
                    <a:stretch>
                      <a:fillRect b="-48077"/>
                    </a:stretch>
                  </a:blipFill>
                </p:spPr>
                <p:txBody>
                  <a:bodyPr/>
                  <a:lstStyle/>
                  <a:p>
                    <a:r>
                      <a:rPr lang="en-US">
                        <a:noFill/>
                      </a:rPr>
                      <a:t> </a:t>
                    </a:r>
                  </a:p>
                </p:txBody>
              </p:sp>
            </mc:Fallback>
          </mc:AlternateContent>
          <p:cxnSp>
            <p:nvCxnSpPr>
              <p:cNvPr id="21" name="Đường nối Thẳng 12">
                <a:extLst>
                  <a:ext uri="{FF2B5EF4-FFF2-40B4-BE49-F238E27FC236}">
                    <a16:creationId xmlns:a16="http://schemas.microsoft.com/office/drawing/2014/main" id="{66BC5E5C-BF4E-4A6A-BB29-CF5F05D60163}"/>
                  </a:ext>
                </a:extLst>
              </p:cNvPr>
              <p:cNvCxnSpPr>
                <a:cxnSpLocks/>
              </p:cNvCxnSpPr>
              <p:nvPr/>
            </p:nvCxnSpPr>
            <p:spPr>
              <a:xfrm>
                <a:off x="4063080" y="3471029"/>
                <a:ext cx="0" cy="45258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Hộp Văn bản 13">
                    <a:extLst>
                      <a:ext uri="{FF2B5EF4-FFF2-40B4-BE49-F238E27FC236}">
                        <a16:creationId xmlns:a16="http://schemas.microsoft.com/office/drawing/2014/main" id="{280FB125-A341-40F9-BAE2-9E6EBC141A57}"/>
                      </a:ext>
                    </a:extLst>
                  </p:cNvPr>
                  <p:cNvSpPr txBox="1"/>
                  <p:nvPr/>
                </p:nvSpPr>
                <p:spPr>
                  <a:xfrm>
                    <a:off x="3849119" y="3857939"/>
                    <a:ext cx="4387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oMath>
                      </m:oMathPara>
                    </a14:m>
                    <a:endParaRPr lang="en-US" sz="2400"/>
                  </a:p>
                </p:txBody>
              </p:sp>
            </mc:Choice>
            <mc:Fallback xmlns="">
              <p:sp>
                <p:nvSpPr>
                  <p:cNvPr id="14" name="Hộp Văn bản 13">
                    <a:extLst>
                      <a:ext uri="{FF2B5EF4-FFF2-40B4-BE49-F238E27FC236}">
                        <a16:creationId xmlns:a16="http://schemas.microsoft.com/office/drawing/2014/main" id="{276D9826-F82B-4469-829B-5FAB58418CB6}"/>
                      </a:ext>
                    </a:extLst>
                  </p:cNvPr>
                  <p:cNvSpPr txBox="1">
                    <a:spLocks noRot="1" noChangeAspect="1" noMove="1" noResize="1" noEditPoints="1" noAdjustHandles="1" noChangeArrowheads="1" noChangeShapeType="1" noTextEdit="1"/>
                  </p:cNvSpPr>
                  <p:nvPr/>
                </p:nvSpPr>
                <p:spPr>
                  <a:xfrm>
                    <a:off x="3849119" y="3857939"/>
                    <a:ext cx="438718" cy="461665"/>
                  </a:xfrm>
                  <a:prstGeom prst="rect">
                    <a:avLst/>
                  </a:prstGeom>
                  <a:blipFill>
                    <a:blip r:embed="rId7"/>
                    <a:stretch>
                      <a:fillRect b="-28846"/>
                    </a:stretch>
                  </a:blipFill>
                </p:spPr>
                <p:txBody>
                  <a:bodyPr/>
                  <a:lstStyle/>
                  <a:p>
                    <a:r>
                      <a:rPr lang="en-US">
                        <a:noFill/>
                      </a:rPr>
                      <a:t> </a:t>
                    </a:r>
                  </a:p>
                </p:txBody>
              </p:sp>
            </mc:Fallback>
          </mc:AlternateContent>
          <p:cxnSp>
            <p:nvCxnSpPr>
              <p:cNvPr id="23" name="Đường kết nối Mũi tên Thẳng 14">
                <a:extLst>
                  <a:ext uri="{FF2B5EF4-FFF2-40B4-BE49-F238E27FC236}">
                    <a16:creationId xmlns:a16="http://schemas.microsoft.com/office/drawing/2014/main" id="{CA4562EE-6C80-49CD-8218-23A7EA96BB5B}"/>
                  </a:ext>
                </a:extLst>
              </p:cNvPr>
              <p:cNvCxnSpPr>
                <a:cxnSpLocks/>
              </p:cNvCxnSpPr>
              <p:nvPr/>
            </p:nvCxnSpPr>
            <p:spPr>
              <a:xfrm>
                <a:off x="5020251" y="2766207"/>
                <a:ext cx="70196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Hộp Văn bản 16">
                <a:extLst>
                  <a:ext uri="{FF2B5EF4-FFF2-40B4-BE49-F238E27FC236}">
                    <a16:creationId xmlns:a16="http://schemas.microsoft.com/office/drawing/2014/main" id="{92D6DFEE-52C7-4BAC-959A-3CCFE0DB2613}"/>
                  </a:ext>
                </a:extLst>
              </p:cNvPr>
              <p:cNvSpPr txBox="1"/>
              <p:nvPr/>
            </p:nvSpPr>
            <p:spPr>
              <a:xfrm>
                <a:off x="5643706" y="2441036"/>
                <a:ext cx="1819562" cy="461665"/>
              </a:xfrm>
              <a:prstGeom prst="rect">
                <a:avLst/>
              </a:prstGeom>
              <a:noFill/>
            </p:spPr>
            <p:txBody>
              <a:bodyPr wrap="square" rtlCol="0">
                <a:spAutoFit/>
              </a:bodyPr>
              <a:lstStyle/>
              <a:p>
                <a:r>
                  <a:rPr lang="en-US" sz="2400"/>
                  <a:t>Value ADC</a:t>
                </a:r>
              </a:p>
            </p:txBody>
          </p:sp>
        </p:grpSp>
        <p:sp>
          <p:nvSpPr>
            <p:cNvPr id="12" name="Hộp Văn bản 5">
              <a:extLst>
                <a:ext uri="{FF2B5EF4-FFF2-40B4-BE49-F238E27FC236}">
                  <a16:creationId xmlns:a16="http://schemas.microsoft.com/office/drawing/2014/main" id="{6ADF8FA9-484B-4CD2-8F4D-B3F553AF8E11}"/>
                </a:ext>
              </a:extLst>
            </p:cNvPr>
            <p:cNvSpPr txBox="1"/>
            <p:nvPr/>
          </p:nvSpPr>
          <p:spPr>
            <a:xfrm>
              <a:off x="6046207" y="922776"/>
              <a:ext cx="1973617" cy="369332"/>
            </a:xfrm>
            <a:prstGeom prst="rect">
              <a:avLst/>
            </a:prstGeom>
            <a:noFill/>
          </p:spPr>
          <p:txBody>
            <a:bodyPr wrap="none" rtlCol="0">
              <a:spAutoFit/>
            </a:bodyPr>
            <a:lstStyle/>
            <a:p>
              <a:r>
                <a:rPr lang="en-US">
                  <a:solidFill>
                    <a:srgbClr val="FF0000"/>
                  </a:solidFill>
                </a:rPr>
                <a:t>(Đại lượng đã biết)</a:t>
              </a:r>
            </a:p>
          </p:txBody>
        </p:sp>
        <p:sp>
          <p:nvSpPr>
            <p:cNvPr id="13" name="Hộp Văn bản 20">
              <a:extLst>
                <a:ext uri="{FF2B5EF4-FFF2-40B4-BE49-F238E27FC236}">
                  <a16:creationId xmlns:a16="http://schemas.microsoft.com/office/drawing/2014/main" id="{6307600B-694F-4F91-8148-8F984F7173DF}"/>
                </a:ext>
              </a:extLst>
            </p:cNvPr>
            <p:cNvSpPr txBox="1"/>
            <p:nvPr/>
          </p:nvSpPr>
          <p:spPr>
            <a:xfrm>
              <a:off x="5809678" y="2912242"/>
              <a:ext cx="1973617" cy="369332"/>
            </a:xfrm>
            <a:prstGeom prst="rect">
              <a:avLst/>
            </a:prstGeom>
            <a:noFill/>
          </p:spPr>
          <p:txBody>
            <a:bodyPr wrap="none" rtlCol="0">
              <a:spAutoFit/>
            </a:bodyPr>
            <a:lstStyle/>
            <a:p>
              <a:r>
                <a:rPr lang="en-US">
                  <a:solidFill>
                    <a:srgbClr val="FF0000"/>
                  </a:solidFill>
                </a:rPr>
                <a:t>(Đại lượng đã biết)</a:t>
              </a:r>
            </a:p>
          </p:txBody>
        </p:sp>
        <p:sp>
          <p:nvSpPr>
            <p:cNvPr id="14" name="Hộp Văn bản 21">
              <a:extLst>
                <a:ext uri="{FF2B5EF4-FFF2-40B4-BE49-F238E27FC236}">
                  <a16:creationId xmlns:a16="http://schemas.microsoft.com/office/drawing/2014/main" id="{94391F8F-6816-4CF0-A252-A809C708B39C}"/>
                </a:ext>
              </a:extLst>
            </p:cNvPr>
            <p:cNvSpPr txBox="1"/>
            <p:nvPr/>
          </p:nvSpPr>
          <p:spPr>
            <a:xfrm>
              <a:off x="2811937" y="1309744"/>
              <a:ext cx="2207656" cy="369332"/>
            </a:xfrm>
            <a:prstGeom prst="rect">
              <a:avLst/>
            </a:prstGeom>
            <a:noFill/>
          </p:spPr>
          <p:txBody>
            <a:bodyPr wrap="none" rtlCol="0">
              <a:spAutoFit/>
            </a:bodyPr>
            <a:lstStyle/>
            <a:p>
              <a:r>
                <a:rPr lang="en-US">
                  <a:solidFill>
                    <a:srgbClr val="FF0000"/>
                  </a:solidFill>
                </a:rPr>
                <a:t>(Đại lượng chưa biết)</a:t>
              </a:r>
            </a:p>
          </p:txBody>
        </p:sp>
        <p:sp>
          <p:nvSpPr>
            <p:cNvPr id="15" name="Hộp Văn bản 22">
              <a:extLst>
                <a:ext uri="{FF2B5EF4-FFF2-40B4-BE49-F238E27FC236}">
                  <a16:creationId xmlns:a16="http://schemas.microsoft.com/office/drawing/2014/main" id="{B7D969A0-1C3D-43DE-B74E-8519041575A1}"/>
                </a:ext>
              </a:extLst>
            </p:cNvPr>
            <p:cNvSpPr txBox="1"/>
            <p:nvPr/>
          </p:nvSpPr>
          <p:spPr>
            <a:xfrm>
              <a:off x="7014609" y="1608462"/>
              <a:ext cx="2220480" cy="369332"/>
            </a:xfrm>
            <a:prstGeom prst="rect">
              <a:avLst/>
            </a:prstGeom>
            <a:noFill/>
          </p:spPr>
          <p:txBody>
            <a:bodyPr wrap="none" rtlCol="0">
              <a:spAutoFit/>
            </a:bodyPr>
            <a:lstStyle/>
            <a:p>
              <a:r>
                <a:rPr lang="en-US">
                  <a:solidFill>
                    <a:srgbClr val="FF0000"/>
                  </a:solidFill>
                </a:rPr>
                <a:t>(Đại lượng đọc được)</a:t>
              </a:r>
            </a:p>
          </p:txBody>
        </p:sp>
      </p:grpSp>
    </p:spTree>
    <p:extLst>
      <p:ext uri="{BB962C8B-B14F-4D97-AF65-F5344CB8AC3E}">
        <p14:creationId xmlns:p14="http://schemas.microsoft.com/office/powerpoint/2010/main" val="282952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4" name="Title 6">
            <a:extLst>
              <a:ext uri="{FF2B5EF4-FFF2-40B4-BE49-F238E27FC236}">
                <a16:creationId xmlns:a16="http://schemas.microsoft.com/office/drawing/2014/main" id="{92A19B71-901A-41A0-B2ED-CC90D642AD8C}"/>
              </a:ext>
            </a:extLst>
          </p:cNvPr>
          <p:cNvSpPr txBox="1">
            <a:spLocks/>
          </p:cNvSpPr>
          <p:nvPr/>
        </p:nvSpPr>
        <p:spPr>
          <a:xfrm>
            <a:off x="977900" y="694447"/>
            <a:ext cx="11214100" cy="5355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5"/>
                </a:solidFill>
                <a:latin typeface="Trebuchet MS" panose="020B0603020202020204" pitchFamily="34" charset="0"/>
              </a:rPr>
              <a:t>Tính toán </a:t>
            </a:r>
            <a:r>
              <a:rPr lang="en-US" sz="3600" b="1" dirty="0" err="1">
                <a:solidFill>
                  <a:schemeClr val="accent5"/>
                </a:solidFill>
                <a:latin typeface="Trebuchet MS" panose="020B0603020202020204" pitchFamily="34" charset="0"/>
              </a:rPr>
              <a:t>độ</a:t>
            </a:r>
            <a:r>
              <a:rPr lang="en-US" sz="3600" b="1" dirty="0">
                <a:solidFill>
                  <a:schemeClr val="accent5"/>
                </a:solidFill>
                <a:latin typeface="Trebuchet MS" panose="020B0603020202020204" pitchFamily="34" charset="0"/>
              </a:rPr>
              <a:t> phân giải</a:t>
            </a:r>
          </a:p>
        </p:txBody>
      </p:sp>
      <mc:AlternateContent xmlns:mc="http://schemas.openxmlformats.org/markup-compatibility/2006">
        <mc:Choice xmlns:a14="http://schemas.microsoft.com/office/drawing/2010/main" Requires="a14">
          <p:sp>
            <p:nvSpPr>
              <p:cNvPr id="6" name="Text Placeholder 9">
                <a:extLst>
                  <a:ext uri="{FF2B5EF4-FFF2-40B4-BE49-F238E27FC236}">
                    <a16:creationId xmlns:a16="http://schemas.microsoft.com/office/drawing/2014/main" id="{DEC6F14F-463D-475E-B62D-A318BBF8B0BF}"/>
                  </a:ext>
                </a:extLst>
              </p:cNvPr>
              <p:cNvSpPr txBox="1">
                <a:spLocks/>
              </p:cNvSpPr>
              <p:nvPr/>
            </p:nvSpPr>
            <p:spPr>
              <a:xfrm>
                <a:off x="1670325" y="1802544"/>
                <a:ext cx="9988271" cy="40932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Với </a:t>
                </a:r>
                <a:r>
                  <a:rPr lang="en-US" dirty="0" err="1"/>
                  <a:t>bộ</a:t>
                </a:r>
                <a:r>
                  <a:rPr lang="en-US" dirty="0"/>
                  <a:t> ADC n bit, điện </a:t>
                </a:r>
                <a:r>
                  <a:rPr lang="en-US" dirty="0" err="1"/>
                  <a:t>áp</a:t>
                </a:r>
                <a:r>
                  <a:rPr lang="en-US" dirty="0"/>
                  <a:t> </a:t>
                </a:r>
                <a:r>
                  <a:rPr lang="en-US" dirty="0" err="1"/>
                  <a:t>tham</a:t>
                </a:r>
                <a:r>
                  <a:rPr lang="en-US" dirty="0"/>
                  <a:t> </a:t>
                </a:r>
                <a:r>
                  <a:rPr lang="en-US" dirty="0" err="1"/>
                  <a:t>chiếu</a:t>
                </a:r>
                <a:r>
                  <a:rPr lang="en-US" dirty="0"/>
                  <a:t> âm </a:t>
                </a:r>
                <a:r>
                  <a:rPr lang="en-US" dirty="0" err="1"/>
                  <a:t>Vref</a:t>
                </a:r>
                <a:r>
                  <a:rPr lang="en-US" dirty="0"/>
                  <a:t>-, điện </a:t>
                </a:r>
                <a:r>
                  <a:rPr lang="en-US" dirty="0" err="1"/>
                  <a:t>áp</a:t>
                </a:r>
                <a:r>
                  <a:rPr lang="en-US" dirty="0"/>
                  <a:t> </a:t>
                </a:r>
                <a:r>
                  <a:rPr lang="en-US" dirty="0" err="1"/>
                  <a:t>tham</a:t>
                </a:r>
                <a:r>
                  <a:rPr lang="en-US" dirty="0"/>
                  <a:t> </a:t>
                </a:r>
                <a:r>
                  <a:rPr lang="en-US" dirty="0" err="1"/>
                  <a:t>chiếu</a:t>
                </a:r>
                <a:r>
                  <a:rPr lang="en-US" dirty="0"/>
                  <a:t> </a:t>
                </a:r>
                <a:r>
                  <a:rPr lang="en-US" dirty="0" err="1"/>
                  <a:t>dương</a:t>
                </a:r>
                <a:r>
                  <a:rPr lang="en-US" dirty="0"/>
                  <a:t> </a:t>
                </a:r>
                <a:r>
                  <a:rPr lang="en-US" dirty="0" err="1"/>
                  <a:t>Vref</a:t>
                </a:r>
                <a:r>
                  <a:rPr lang="en-US" dirty="0"/>
                  <a:t>+, 1 bit tương </a:t>
                </a:r>
                <a:r>
                  <a:rPr lang="en-US" dirty="0" err="1"/>
                  <a:t>đương</a:t>
                </a:r>
                <a:r>
                  <a:rPr lang="en-US" dirty="0"/>
                  <a:t> với:</a:t>
                </a:r>
              </a:p>
              <a:p>
                <a:pPr marL="0" indent="0" algn="ctr">
                  <a:buFont typeface="Arial" panose="020B0604020202020204" pitchFamily="34" charset="0"/>
                  <a:buNone/>
                </a:pPr>
                <a:r>
                  <a:rPr lang="en-US" dirty="0" err="1"/>
                  <a:t>V</a:t>
                </a:r>
                <a:r>
                  <a:rPr lang="en-US" baseline="-25000" dirty="0" err="1"/>
                  <a:t>unit</a:t>
                </a:r>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𝑟𝑒𝑓</m:t>
                            </m:r>
                            <m:r>
                              <a:rPr lang="en-US" i="1">
                                <a:latin typeface="Cambria Math" panose="02040503050406030204" pitchFamily="18" charset="0"/>
                              </a:rPr>
                              <m:t>+</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𝑟𝑒𝑓</m:t>
                            </m:r>
                            <m:r>
                              <a:rPr lang="en-US" i="1">
                                <a:latin typeface="Cambria Math" panose="02040503050406030204" pitchFamily="18" charset="0"/>
                              </a:rPr>
                              <m:t>−</m:t>
                            </m:r>
                          </m:sub>
                        </m:sSub>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−1</m:t>
                        </m:r>
                      </m:den>
                    </m:f>
                  </m:oMath>
                </a14:m>
                <a:r>
                  <a:rPr lang="en-US" dirty="0"/>
                  <a:t> (V)</a:t>
                </a:r>
              </a:p>
              <a:p>
                <a:r>
                  <a:rPr lang="en-US" dirty="0" err="1"/>
                  <a:t>Ví</a:t>
                </a:r>
                <a:r>
                  <a:rPr lang="en-US" dirty="0"/>
                  <a:t> </a:t>
                </a:r>
                <a:r>
                  <a:rPr lang="en-US" dirty="0" err="1"/>
                  <a:t>dụ</a:t>
                </a:r>
                <a:r>
                  <a:rPr lang="en-US" dirty="0"/>
                  <a:t> với </a:t>
                </a:r>
                <a:r>
                  <a:rPr lang="en-US" dirty="0" err="1"/>
                  <a:t>bộ</a:t>
                </a:r>
                <a:r>
                  <a:rPr lang="en-US" dirty="0"/>
                  <a:t> ADC của PIC16F887, </a:t>
                </a:r>
                <a:r>
                  <a:rPr lang="en-US" dirty="0" err="1"/>
                  <a:t>độ</a:t>
                </a:r>
                <a:r>
                  <a:rPr lang="en-US" dirty="0"/>
                  <a:t> phân giải 10 bit, điện </a:t>
                </a:r>
                <a:r>
                  <a:rPr lang="en-US" dirty="0" err="1"/>
                  <a:t>áp</a:t>
                </a:r>
                <a:r>
                  <a:rPr lang="en-US" dirty="0"/>
                  <a:t> </a:t>
                </a:r>
                <a:r>
                  <a:rPr lang="en-US" dirty="0" err="1"/>
                  <a:t>tham</a:t>
                </a:r>
                <a:r>
                  <a:rPr lang="en-US" dirty="0"/>
                  <a:t> </a:t>
                </a:r>
                <a:r>
                  <a:rPr lang="en-US" dirty="0" err="1"/>
                  <a:t>chiếu</a:t>
                </a:r>
                <a:r>
                  <a:rPr lang="en-US" dirty="0"/>
                  <a:t> </a:t>
                </a:r>
                <a:r>
                  <a:rPr lang="en-US" dirty="0" err="1"/>
                  <a:t>dương</a:t>
                </a:r>
                <a:r>
                  <a:rPr lang="en-US" dirty="0"/>
                  <a:t> 5V, </a:t>
                </a:r>
                <a:r>
                  <a:rPr lang="en-US" dirty="0" err="1"/>
                  <a:t>tham</a:t>
                </a:r>
                <a:r>
                  <a:rPr lang="en-US" dirty="0"/>
                  <a:t> </a:t>
                </a:r>
                <a:r>
                  <a:rPr lang="en-US" dirty="0" err="1"/>
                  <a:t>chiếu</a:t>
                </a:r>
                <a:r>
                  <a:rPr lang="en-US" dirty="0"/>
                  <a:t> âm là 0V. Khi </a:t>
                </a:r>
                <a:r>
                  <a:rPr lang="en-US" dirty="0" err="1"/>
                  <a:t>đó</a:t>
                </a:r>
                <a:r>
                  <a:rPr lang="en-US" dirty="0"/>
                  <a:t>, điện </a:t>
                </a:r>
                <a:r>
                  <a:rPr lang="en-US" dirty="0" err="1"/>
                  <a:t>áp</a:t>
                </a:r>
                <a:r>
                  <a:rPr lang="en-US" dirty="0"/>
                  <a:t> 4V </a:t>
                </a:r>
                <a:r>
                  <a:rPr lang="en-US" dirty="0" err="1"/>
                  <a:t>sẽ</a:t>
                </a:r>
                <a:r>
                  <a:rPr lang="en-US" dirty="0"/>
                  <a:t> tương </a:t>
                </a:r>
                <a:r>
                  <a:rPr lang="en-US" dirty="0" err="1"/>
                  <a:t>đương</a:t>
                </a:r>
                <a:r>
                  <a:rPr lang="en-US" dirty="0"/>
                  <a:t> với </a:t>
                </a:r>
                <a:r>
                  <a:rPr lang="en-US" dirty="0" err="1"/>
                  <a:t>giá</a:t>
                </a:r>
                <a:r>
                  <a:rPr lang="en-US" dirty="0"/>
                  <a:t> </a:t>
                </a:r>
                <a:r>
                  <a:rPr lang="en-US" dirty="0" err="1"/>
                  <a:t>trị</a:t>
                </a:r>
                <a:r>
                  <a:rPr lang="en-US" dirty="0"/>
                  <a:t> </a:t>
                </a:r>
              </a:p>
              <a:p>
                <a:pPr marL="0" indent="0" algn="ctr">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𝑢𝑛𝑖𝑡</m:t>
                            </m:r>
                          </m:sub>
                        </m:sSub>
                      </m:den>
                    </m:f>
                  </m:oMath>
                </a14:m>
                <a:r>
                  <a:rPr lang="en-US" dirty="0"/>
                  <a:t> = </a:t>
                </a:r>
                <a14:m>
                  <m:oMath xmlns:m="http://schemas.openxmlformats.org/officeDocument/2006/math">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rPr>
                              <m:t>2</m:t>
                            </m:r>
                          </m:e>
                          <m:sup>
                            <m:r>
                              <a:rPr lang="en-US" i="1">
                                <a:latin typeface="Cambria Math" panose="02040503050406030204" pitchFamily="18" charset="0"/>
                              </a:rPr>
                              <m:t>10</m:t>
                            </m:r>
                          </m:sup>
                        </m:sSup>
                        <m:r>
                          <a:rPr lang="en-US" i="1">
                            <a:latin typeface="Cambria Math" panose="02040503050406030204" pitchFamily="18" charset="0"/>
                          </a:rPr>
                          <m:t>−1</m:t>
                        </m:r>
                        <m:r>
                          <a:rPr lang="en-US" b="0" i="1" smtClean="0">
                            <a:latin typeface="Cambria Math" panose="02040503050406030204" pitchFamily="18" charset="0"/>
                          </a:rPr>
                          <m:t>)</m:t>
                        </m:r>
                      </m:num>
                      <m:den>
                        <m:r>
                          <a:rPr lang="en-US" b="0" i="1" smtClean="0">
                            <a:latin typeface="Cambria Math" panose="02040503050406030204" pitchFamily="18" charset="0"/>
                          </a:rPr>
                          <m:t>5−0</m:t>
                        </m:r>
                      </m:den>
                    </m:f>
                  </m:oMath>
                </a14:m>
                <a:r>
                  <a:rPr lang="en-US" dirty="0"/>
                  <a:t>  ≈ 818</a:t>
                </a:r>
                <a:r>
                  <a:rPr lang="en-US" baseline="-25000" dirty="0"/>
                  <a:t>10</a:t>
                </a:r>
                <a:r>
                  <a:rPr lang="en-US" dirty="0"/>
                  <a:t> = 0b1100110010</a:t>
                </a:r>
              </a:p>
              <a:p>
                <a:pPr marL="0" indent="0" algn="ctr">
                  <a:buFont typeface="Arial" panose="020B0604020202020204" pitchFamily="34" charset="0"/>
                  <a:buNone/>
                </a:pPr>
                <a:endParaRPr lang="en-US" dirty="0"/>
              </a:p>
            </p:txBody>
          </p:sp>
        </mc:Choice>
        <mc:Fallback>
          <p:sp>
            <p:nvSpPr>
              <p:cNvPr id="6" name="Text Placeholder 9">
                <a:extLst>
                  <a:ext uri="{FF2B5EF4-FFF2-40B4-BE49-F238E27FC236}">
                    <a16:creationId xmlns:a16="http://schemas.microsoft.com/office/drawing/2014/main" id="{DEC6F14F-463D-475E-B62D-A318BBF8B0BF}"/>
                  </a:ext>
                </a:extLst>
              </p:cNvPr>
              <p:cNvSpPr txBox="1">
                <a:spLocks noRot="1" noChangeAspect="1" noMove="1" noResize="1" noEditPoints="1" noAdjustHandles="1" noChangeArrowheads="1" noChangeShapeType="1" noTextEdit="1"/>
              </p:cNvSpPr>
              <p:nvPr/>
            </p:nvSpPr>
            <p:spPr>
              <a:xfrm>
                <a:off x="1670325" y="1802544"/>
                <a:ext cx="9988271" cy="4093243"/>
              </a:xfrm>
              <a:prstGeom prst="rect">
                <a:avLst/>
              </a:prstGeom>
              <a:blipFill>
                <a:blip r:embed="rId2"/>
                <a:stretch>
                  <a:fillRect l="-1099" t="-2534" r="-1526"/>
                </a:stretch>
              </a:blipFill>
            </p:spPr>
            <p:txBody>
              <a:bodyPr/>
              <a:lstStyle/>
              <a:p>
                <a:r>
                  <a:rPr lang="en-US">
                    <a:noFill/>
                  </a:rPr>
                  <a:t> </a:t>
                </a:r>
              </a:p>
            </p:txBody>
          </p:sp>
        </mc:Fallback>
      </mc:AlternateContent>
    </p:spTree>
    <p:extLst>
      <p:ext uri="{BB962C8B-B14F-4D97-AF65-F5344CB8AC3E}">
        <p14:creationId xmlns:p14="http://schemas.microsoft.com/office/powerpoint/2010/main" val="256515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83ECAE33-5358-4B32-9E34-D83075DEDD1D}"/>
              </a:ext>
            </a:extLst>
          </p:cNvPr>
          <p:cNvSpPr txBox="1">
            <a:spLocks/>
          </p:cNvSpPr>
          <p:nvPr/>
        </p:nvSpPr>
        <p:spPr>
          <a:xfrm>
            <a:off x="2205228" y="2999472"/>
            <a:ext cx="7781544" cy="859055"/>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latin typeface="Trebuchet MS" panose="020B0603020202020204" pitchFamily="34" charset="0"/>
              </a:rPr>
              <a:t>II.Khối</a:t>
            </a:r>
            <a:r>
              <a:rPr lang="en-US" b="1" dirty="0">
                <a:latin typeface="Trebuchet MS" panose="020B0603020202020204" pitchFamily="34" charset="0"/>
              </a:rPr>
              <a:t> ADC trong PIC16F887</a:t>
            </a:r>
          </a:p>
        </p:txBody>
      </p:sp>
      <p:sp>
        <p:nvSpPr>
          <p:cNvPr id="4" name="Slide Number Placeholder 1">
            <a:extLst>
              <a:ext uri="{FF2B5EF4-FFF2-40B4-BE49-F238E27FC236}">
                <a16:creationId xmlns:a16="http://schemas.microsoft.com/office/drawing/2014/main" id="{C17E28A4-44F4-449C-8C89-A5355CC5B67E}"/>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89823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0400DFE1-4232-465F-ABCB-81F6B09F94F0}"/>
              </a:ext>
            </a:extLst>
          </p:cNvPr>
          <p:cNvSpPr txBox="1">
            <a:spLocks/>
          </p:cNvSpPr>
          <p:nvPr/>
        </p:nvSpPr>
        <p:spPr>
          <a:xfrm>
            <a:off x="672794" y="360363"/>
            <a:ext cx="11214100"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70" dirty="0" err="1">
                <a:solidFill>
                  <a:schemeClr val="accent5"/>
                </a:solidFill>
                <a:latin typeface="Trebuchet MS" panose="020B0603020202020204" pitchFamily="34" charset="0"/>
              </a:rPr>
              <a:t>Khối</a:t>
            </a:r>
            <a:r>
              <a:rPr lang="en-US" sz="3600" b="1" spc="-70" dirty="0">
                <a:solidFill>
                  <a:schemeClr val="accent5"/>
                </a:solidFill>
                <a:latin typeface="Trebuchet MS" panose="020B0603020202020204" pitchFamily="34" charset="0"/>
              </a:rPr>
              <a:t> ADC trong PIC16F887</a:t>
            </a:r>
          </a:p>
        </p:txBody>
      </p:sp>
      <p:sp>
        <p:nvSpPr>
          <p:cNvPr id="4" name="Slide Number Placeholder 1">
            <a:extLst>
              <a:ext uri="{FF2B5EF4-FFF2-40B4-BE49-F238E27FC236}">
                <a16:creationId xmlns:a16="http://schemas.microsoft.com/office/drawing/2014/main" id="{0A7E82AC-CC72-4104-A911-9C4F2F4D1D12}"/>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7</a:t>
            </a:fld>
            <a:endParaRPr lang="en-US"/>
          </a:p>
        </p:txBody>
      </p:sp>
      <p:sp>
        <p:nvSpPr>
          <p:cNvPr id="5" name="Rectangle 4">
            <a:extLst>
              <a:ext uri="{FF2B5EF4-FFF2-40B4-BE49-F238E27FC236}">
                <a16:creationId xmlns:a16="http://schemas.microsoft.com/office/drawing/2014/main" id="{0D1C7E48-6FDE-4F30-8114-2D77E48D6796}"/>
              </a:ext>
            </a:extLst>
          </p:cNvPr>
          <p:cNvSpPr/>
          <p:nvPr/>
        </p:nvSpPr>
        <p:spPr>
          <a:xfrm>
            <a:off x="1513479" y="1866343"/>
            <a:ext cx="4492486" cy="4631294"/>
          </a:xfrm>
          <a:prstGeom prst="rect">
            <a:avLst/>
          </a:prstGeom>
        </p:spPr>
        <p:txBody>
          <a:bodyPr vert="horz" lIns="91440" tIns="45720" rIns="91440" bIns="45720" rtlCol="0">
            <a:normAutofit/>
          </a:bodyPr>
          <a:lstStyle/>
          <a:p>
            <a:pPr indent="-228600">
              <a:lnSpc>
                <a:spcPct val="90000"/>
              </a:lnSpc>
              <a:spcAft>
                <a:spcPts val="600"/>
              </a:spcAft>
              <a:buClr>
                <a:schemeClr val="accent2"/>
              </a:buClr>
              <a:buFont typeface="Arial" panose="020B0604020202020204" pitchFamily="34" charset="0"/>
              <a:buChar char="•"/>
            </a:pPr>
            <a:r>
              <a:rPr lang="en-US" sz="2000" dirty="0"/>
              <a:t>Vi </a:t>
            </a:r>
            <a:r>
              <a:rPr lang="en-US" sz="2000" dirty="0" err="1"/>
              <a:t>điều</a:t>
            </a:r>
            <a:r>
              <a:rPr lang="en-US" sz="2000" dirty="0"/>
              <a:t> </a:t>
            </a:r>
            <a:r>
              <a:rPr lang="en-US" sz="2000" dirty="0" err="1"/>
              <a:t>khiển</a:t>
            </a:r>
            <a:r>
              <a:rPr lang="en-US" sz="2000" dirty="0"/>
              <a:t> PIC16F887 có </a:t>
            </a:r>
            <a:r>
              <a:rPr lang="en-US" sz="2000" dirty="0" err="1"/>
              <a:t>bộ</a:t>
            </a:r>
            <a:r>
              <a:rPr lang="en-US" sz="2000" dirty="0"/>
              <a:t> </a:t>
            </a:r>
            <a:r>
              <a:rPr lang="en-US" sz="2000" dirty="0" err="1"/>
              <a:t>chuyển</a:t>
            </a:r>
            <a:r>
              <a:rPr lang="en-US" sz="2000" dirty="0"/>
              <a:t> </a:t>
            </a:r>
            <a:r>
              <a:rPr lang="en-US" sz="2000" dirty="0" err="1"/>
              <a:t>đổi</a:t>
            </a:r>
            <a:r>
              <a:rPr lang="en-US" sz="2000" dirty="0"/>
              <a:t> ADC 10 bit </a:t>
            </a:r>
            <a:r>
              <a:rPr lang="en-US" sz="2000" dirty="0" err="1"/>
              <a:t>đa</a:t>
            </a:r>
            <a:r>
              <a:rPr lang="en-US" sz="2000" dirty="0"/>
              <a:t> </a:t>
            </a:r>
            <a:r>
              <a:rPr lang="en-US" sz="2000" dirty="0" err="1"/>
              <a:t>hợp</a:t>
            </a:r>
            <a:r>
              <a:rPr lang="en-US" sz="2000" dirty="0"/>
              <a:t> 14 </a:t>
            </a:r>
            <a:r>
              <a:rPr lang="en-US" sz="2000" dirty="0" err="1"/>
              <a:t>kênh</a:t>
            </a:r>
            <a:r>
              <a:rPr lang="en-US" sz="2000" dirty="0"/>
              <a:t>. Các </a:t>
            </a:r>
            <a:r>
              <a:rPr lang="en-US" sz="2000" dirty="0" err="1"/>
              <a:t>kênh</a:t>
            </a:r>
            <a:r>
              <a:rPr lang="en-US" sz="2000" dirty="0"/>
              <a:t> AN0 đến AN13 là 14 </a:t>
            </a:r>
            <a:r>
              <a:rPr lang="en-US" sz="2000" dirty="0" err="1"/>
              <a:t>ngõ</a:t>
            </a:r>
            <a:r>
              <a:rPr lang="en-US" sz="2000" dirty="0"/>
              <a:t> vào của 14 </a:t>
            </a:r>
            <a:r>
              <a:rPr lang="en-US" sz="2000" dirty="0" err="1"/>
              <a:t>kênh</a:t>
            </a:r>
            <a:r>
              <a:rPr lang="en-US" sz="2000" dirty="0"/>
              <a:t> ADC đưa đến mạch </a:t>
            </a:r>
            <a:r>
              <a:rPr lang="en-US" sz="2000" dirty="0" err="1"/>
              <a:t>đa</a:t>
            </a:r>
            <a:r>
              <a:rPr lang="en-US" sz="2000" dirty="0"/>
              <a:t> </a:t>
            </a:r>
            <a:r>
              <a:rPr lang="en-US" sz="2000" dirty="0" err="1"/>
              <a:t>hợp</a:t>
            </a:r>
            <a:r>
              <a:rPr lang="en-US" sz="2000" dirty="0"/>
              <a:t>. </a:t>
            </a:r>
          </a:p>
          <a:p>
            <a:pPr indent="-228600">
              <a:lnSpc>
                <a:spcPct val="90000"/>
              </a:lnSpc>
              <a:spcAft>
                <a:spcPts val="600"/>
              </a:spcAft>
              <a:buClr>
                <a:schemeClr val="accent2"/>
              </a:buClr>
              <a:buFont typeface="Arial" panose="020B0604020202020204" pitchFamily="34" charset="0"/>
              <a:buChar char="•"/>
            </a:pPr>
            <a:r>
              <a:rPr lang="en-US" sz="2000" dirty="0"/>
              <a:t>ADC có 14 </a:t>
            </a:r>
            <a:r>
              <a:rPr lang="en-US" sz="2000" dirty="0" err="1"/>
              <a:t>kênh</a:t>
            </a:r>
            <a:r>
              <a:rPr lang="en-US" sz="2000" dirty="0"/>
              <a:t> nhưng mỗi </a:t>
            </a:r>
            <a:r>
              <a:rPr lang="en-US" sz="2000" dirty="0" err="1"/>
              <a:t>thời</a:t>
            </a:r>
            <a:r>
              <a:rPr lang="en-US" sz="2000" dirty="0"/>
              <a:t> điểm chỉ </a:t>
            </a:r>
            <a:r>
              <a:rPr lang="en-US" sz="2000" dirty="0" err="1"/>
              <a:t>chuyển</a:t>
            </a:r>
            <a:r>
              <a:rPr lang="en-US" sz="2000" dirty="0"/>
              <a:t> </a:t>
            </a:r>
            <a:r>
              <a:rPr lang="en-US" sz="2000" dirty="0" err="1"/>
              <a:t>đổi</a:t>
            </a:r>
            <a:r>
              <a:rPr lang="en-US" sz="2000" dirty="0"/>
              <a:t> 1 </a:t>
            </a:r>
            <a:r>
              <a:rPr lang="en-US" sz="2000" dirty="0" err="1"/>
              <a:t>kênh</a:t>
            </a:r>
            <a:r>
              <a:rPr lang="en-US" sz="2000" dirty="0"/>
              <a:t> và việc chọn </a:t>
            </a:r>
            <a:r>
              <a:rPr lang="en-US" sz="2000" dirty="0" err="1"/>
              <a:t>kênh</a:t>
            </a:r>
            <a:r>
              <a:rPr lang="en-US" sz="2000" dirty="0"/>
              <a:t> </a:t>
            </a:r>
            <a:r>
              <a:rPr lang="en-US" sz="2000" dirty="0" err="1"/>
              <a:t>phụ</a:t>
            </a:r>
            <a:r>
              <a:rPr lang="en-US" sz="2000" dirty="0"/>
              <a:t> </a:t>
            </a:r>
            <a:r>
              <a:rPr lang="en-US" sz="2000" dirty="0" err="1"/>
              <a:t>thuộc</a:t>
            </a:r>
            <a:r>
              <a:rPr lang="en-US" sz="2000" dirty="0"/>
              <a:t> vào các </a:t>
            </a:r>
            <a:r>
              <a:rPr lang="en-US" sz="2000" dirty="0" err="1"/>
              <a:t>kênh</a:t>
            </a:r>
            <a:r>
              <a:rPr lang="en-US" sz="2000" dirty="0"/>
              <a:t> CHS0 đến CHS3 là </a:t>
            </a:r>
            <a:r>
              <a:rPr lang="en-US" sz="2000" dirty="0" err="1"/>
              <a:t>ngõ</a:t>
            </a:r>
            <a:r>
              <a:rPr lang="en-US" sz="2000" dirty="0"/>
              <a:t> vào chọn </a:t>
            </a:r>
            <a:r>
              <a:rPr lang="en-US" sz="2000" dirty="0" err="1"/>
              <a:t>kênh</a:t>
            </a:r>
            <a:r>
              <a:rPr lang="en-US" sz="2000" dirty="0"/>
              <a:t> của </a:t>
            </a:r>
            <a:r>
              <a:rPr lang="en-US" sz="2000" dirty="0" err="1"/>
              <a:t>bộ</a:t>
            </a:r>
            <a:r>
              <a:rPr lang="en-US" sz="2000" dirty="0"/>
              <a:t> </a:t>
            </a:r>
            <a:r>
              <a:rPr lang="en-US" sz="2000" dirty="0" err="1"/>
              <a:t>đa</a:t>
            </a:r>
            <a:r>
              <a:rPr lang="en-US" sz="2000" dirty="0"/>
              <a:t> </a:t>
            </a:r>
            <a:r>
              <a:rPr lang="en-US" sz="2000" dirty="0" err="1"/>
              <a:t>hợp</a:t>
            </a:r>
            <a:r>
              <a:rPr lang="en-US" sz="2000" dirty="0"/>
              <a:t> tương tự.</a:t>
            </a:r>
          </a:p>
          <a:p>
            <a:pPr>
              <a:lnSpc>
                <a:spcPct val="90000"/>
              </a:lnSpc>
              <a:spcAft>
                <a:spcPts val="600"/>
              </a:spcAft>
              <a:buClr>
                <a:schemeClr val="accent2"/>
              </a:buClr>
            </a:pPr>
            <a:endParaRPr lang="en-US" sz="2000" b="0" i="0" dirty="0">
              <a:effectLst/>
            </a:endParaRPr>
          </a:p>
        </p:txBody>
      </p:sp>
      <p:pic>
        <p:nvPicPr>
          <p:cNvPr id="6" name="Content Placeholder 18" descr="Diagram, schematic&#10;&#10;Description automatically generated">
            <a:extLst>
              <a:ext uri="{FF2B5EF4-FFF2-40B4-BE49-F238E27FC236}">
                <a16:creationId xmlns:a16="http://schemas.microsoft.com/office/drawing/2014/main" id="{AD04ADCE-326A-43A6-A367-7256958778E8}"/>
              </a:ext>
            </a:extLst>
          </p:cNvPr>
          <p:cNvPicPr>
            <a:picLocks noChangeAspect="1"/>
          </p:cNvPicPr>
          <p:nvPr/>
        </p:nvPicPr>
        <p:blipFill>
          <a:blip r:embed="rId3"/>
          <a:stretch>
            <a:fillRect/>
          </a:stretch>
        </p:blipFill>
        <p:spPr>
          <a:xfrm>
            <a:off x="6279844" y="1304342"/>
            <a:ext cx="5652635" cy="5375858"/>
          </a:xfrm>
          <a:prstGeom prst="rect">
            <a:avLst/>
          </a:prstGeom>
        </p:spPr>
      </p:pic>
    </p:spTree>
    <p:extLst>
      <p:ext uri="{BB962C8B-B14F-4D97-AF65-F5344CB8AC3E}">
        <p14:creationId xmlns:p14="http://schemas.microsoft.com/office/powerpoint/2010/main" val="97638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2">
            <a:extLst>
              <a:ext uri="{FF2B5EF4-FFF2-40B4-BE49-F238E27FC236}">
                <a16:creationId xmlns:a16="http://schemas.microsoft.com/office/drawing/2014/main" id="{5FB57E7D-A9E3-46F2-BF00-4D466980EB3A}"/>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5" name="Content Placeholder 3">
            <a:extLst>
              <a:ext uri="{FF2B5EF4-FFF2-40B4-BE49-F238E27FC236}">
                <a16:creationId xmlns:a16="http://schemas.microsoft.com/office/drawing/2014/main" id="{5BE67A89-CB5D-4B20-BBF3-111BB2E58EA8}"/>
              </a:ext>
            </a:extLst>
          </p:cNvPr>
          <p:cNvSpPr txBox="1">
            <a:spLocks/>
          </p:cNvSpPr>
          <p:nvPr/>
        </p:nvSpPr>
        <p:spPr>
          <a:xfrm>
            <a:off x="1245963" y="1523727"/>
            <a:ext cx="10808835" cy="1259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err="1"/>
              <a:t>Bộ</a:t>
            </a:r>
            <a:r>
              <a:rPr lang="en-US" dirty="0"/>
              <a:t> ADC có thể </a:t>
            </a:r>
            <a:r>
              <a:rPr lang="en-US" dirty="0" err="1"/>
              <a:t>lựa</a:t>
            </a:r>
            <a:r>
              <a:rPr lang="en-US" dirty="0"/>
              <a:t> chọn </a:t>
            </a:r>
            <a:r>
              <a:rPr lang="en-US" dirty="0" err="1"/>
              <a:t>nguồn</a:t>
            </a:r>
            <a:r>
              <a:rPr lang="en-US" dirty="0"/>
              <a:t> </a:t>
            </a:r>
            <a:r>
              <a:rPr lang="en-US" dirty="0" err="1"/>
              <a:t>xung</a:t>
            </a:r>
            <a:r>
              <a:rPr lang="en-US" dirty="0"/>
              <a:t> là </a:t>
            </a:r>
            <a:r>
              <a:rPr lang="en-US" dirty="0" err="1"/>
              <a:t>bộ</a:t>
            </a:r>
            <a:r>
              <a:rPr lang="en-US" dirty="0"/>
              <a:t> </a:t>
            </a:r>
            <a:r>
              <a:rPr lang="en-US" dirty="0" err="1"/>
              <a:t>dao</a:t>
            </a:r>
            <a:r>
              <a:rPr lang="en-US" dirty="0"/>
              <a:t> động RC tích </a:t>
            </a:r>
            <a:r>
              <a:rPr lang="en-US" dirty="0" err="1"/>
              <a:t>hợp</a:t>
            </a:r>
            <a:r>
              <a:rPr lang="en-US" dirty="0"/>
              <a:t> </a:t>
            </a:r>
            <a:r>
              <a:rPr lang="en-US" dirty="0" err="1"/>
              <a:t>sẵn</a:t>
            </a:r>
            <a:r>
              <a:rPr lang="en-US" dirty="0"/>
              <a:t> trên chip hoặc là </a:t>
            </a:r>
            <a:r>
              <a:rPr lang="en-US" dirty="0" err="1"/>
              <a:t>bộ</a:t>
            </a:r>
            <a:r>
              <a:rPr lang="en-US" dirty="0"/>
              <a:t> </a:t>
            </a:r>
            <a:r>
              <a:rPr lang="en-US" dirty="0" err="1"/>
              <a:t>dao</a:t>
            </a:r>
            <a:r>
              <a:rPr lang="en-US" dirty="0"/>
              <a:t> động của chip qua </a:t>
            </a:r>
            <a:r>
              <a:rPr lang="en-US" dirty="0" err="1"/>
              <a:t>bộ</a:t>
            </a:r>
            <a:r>
              <a:rPr lang="en-US" dirty="0"/>
              <a:t> chia. </a:t>
            </a:r>
          </a:p>
          <a:p>
            <a:pPr marL="342900" indent="-342900" algn="l">
              <a:buFont typeface="Arial" panose="020B0604020202020204" pitchFamily="34" charset="0"/>
              <a:buChar char="•"/>
            </a:pPr>
            <a:r>
              <a:rPr lang="en-US" dirty="0" err="1"/>
              <a:t>Điều</a:t>
            </a:r>
            <a:r>
              <a:rPr lang="en-US" dirty="0"/>
              <a:t> này </a:t>
            </a:r>
            <a:r>
              <a:rPr lang="en-US" dirty="0" err="1"/>
              <a:t>được</a:t>
            </a:r>
            <a:r>
              <a:rPr lang="en-US" dirty="0"/>
              <a:t> </a:t>
            </a:r>
            <a:r>
              <a:rPr lang="en-US" dirty="0" err="1"/>
              <a:t>quy</a:t>
            </a:r>
            <a:r>
              <a:rPr lang="en-US" dirty="0"/>
              <a:t> </a:t>
            </a:r>
            <a:r>
              <a:rPr lang="en-US" dirty="0" err="1"/>
              <a:t>định</a:t>
            </a:r>
            <a:r>
              <a:rPr lang="en-US" dirty="0"/>
              <a:t> </a:t>
            </a:r>
            <a:r>
              <a:rPr lang="en-US" dirty="0" err="1"/>
              <a:t>bởi</a:t>
            </a:r>
            <a:r>
              <a:rPr lang="en-US" dirty="0"/>
              <a:t> các bit chọn </a:t>
            </a:r>
            <a:r>
              <a:rPr lang="en-US" dirty="0" err="1"/>
              <a:t>nguồn</a:t>
            </a:r>
            <a:r>
              <a:rPr lang="en-US" dirty="0"/>
              <a:t> </a:t>
            </a:r>
            <a:r>
              <a:rPr lang="en-US" dirty="0" err="1"/>
              <a:t>xung</a:t>
            </a:r>
            <a:r>
              <a:rPr lang="en-US" dirty="0"/>
              <a:t> ADC.</a:t>
            </a:r>
          </a:p>
          <a:p>
            <a:pPr algn="l"/>
            <a:endParaRPr lang="en-US" dirty="0"/>
          </a:p>
        </p:txBody>
      </p:sp>
      <p:pic>
        <p:nvPicPr>
          <p:cNvPr id="6" name="Picture 5">
            <a:extLst>
              <a:ext uri="{FF2B5EF4-FFF2-40B4-BE49-F238E27FC236}">
                <a16:creationId xmlns:a16="http://schemas.microsoft.com/office/drawing/2014/main" id="{F3FC7520-828C-4CF1-9F02-5C1CD19A53EE}"/>
              </a:ext>
            </a:extLst>
          </p:cNvPr>
          <p:cNvPicPr>
            <a:picLocks noChangeAspect="1"/>
          </p:cNvPicPr>
          <p:nvPr/>
        </p:nvPicPr>
        <p:blipFill>
          <a:blip r:embed="rId2"/>
          <a:stretch>
            <a:fillRect/>
          </a:stretch>
        </p:blipFill>
        <p:spPr>
          <a:xfrm>
            <a:off x="1515162" y="3358368"/>
            <a:ext cx="10270435" cy="2381106"/>
          </a:xfrm>
          <a:prstGeom prst="rect">
            <a:avLst/>
          </a:prstGeom>
        </p:spPr>
      </p:pic>
      <p:sp>
        <p:nvSpPr>
          <p:cNvPr id="8" name="Title 3">
            <a:extLst>
              <a:ext uri="{FF2B5EF4-FFF2-40B4-BE49-F238E27FC236}">
                <a16:creationId xmlns:a16="http://schemas.microsoft.com/office/drawing/2014/main" id="{26A2B281-1F68-4E75-999E-FA81309542AF}"/>
              </a:ext>
            </a:extLst>
          </p:cNvPr>
          <p:cNvSpPr txBox="1">
            <a:spLocks/>
          </p:cNvSpPr>
          <p:nvPr/>
        </p:nvSpPr>
        <p:spPr>
          <a:xfrm>
            <a:off x="672794" y="360363"/>
            <a:ext cx="11214100"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70" dirty="0" err="1">
                <a:solidFill>
                  <a:schemeClr val="accent5"/>
                </a:solidFill>
                <a:latin typeface="Trebuchet MS" panose="020B0603020202020204" pitchFamily="34" charset="0"/>
              </a:rPr>
              <a:t>Khối</a:t>
            </a:r>
            <a:r>
              <a:rPr lang="en-US" sz="3600" b="1" spc="-70" dirty="0">
                <a:solidFill>
                  <a:schemeClr val="accent5"/>
                </a:solidFill>
                <a:latin typeface="Trebuchet MS" panose="020B0603020202020204" pitchFamily="34" charset="0"/>
              </a:rPr>
              <a:t> ADC trong PIC16F887</a:t>
            </a:r>
          </a:p>
        </p:txBody>
      </p:sp>
    </p:spTree>
    <p:extLst>
      <p:ext uri="{BB962C8B-B14F-4D97-AF65-F5344CB8AC3E}">
        <p14:creationId xmlns:p14="http://schemas.microsoft.com/office/powerpoint/2010/main" val="319874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2">
            <a:extLst>
              <a:ext uri="{FF2B5EF4-FFF2-40B4-BE49-F238E27FC236}">
                <a16:creationId xmlns:a16="http://schemas.microsoft.com/office/drawing/2014/main" id="{88187130-CAA4-4701-BA7D-6CD1C80837C1}"/>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BEAA8154-6894-479F-A507-93C115F521E1}"/>
                  </a:ext>
                </a:extLst>
              </p:cNvPr>
              <p:cNvSpPr txBox="1">
                <a:spLocks/>
              </p:cNvSpPr>
              <p:nvPr/>
            </p:nvSpPr>
            <p:spPr>
              <a:xfrm>
                <a:off x="1351726" y="1621381"/>
                <a:ext cx="5051911" cy="48762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285750" algn="l">
                  <a:spcAft>
                    <a:spcPts val="600"/>
                  </a:spcAft>
                  <a:buFont typeface="Arial" panose="020B0604020202020204" pitchFamily="34" charset="0"/>
                  <a:buChar char="•"/>
                </a:pPr>
                <a:r>
                  <a:rPr lang="en-US" sz="2000" dirty="0"/>
                  <a:t>2 </a:t>
                </a:r>
                <a:r>
                  <a:rPr lang="en-US" sz="2000" dirty="0" err="1"/>
                  <a:t>ngõ</a:t>
                </a:r>
                <a:r>
                  <a:rPr lang="en-US" sz="2000" dirty="0"/>
                  <a:t> vào </a:t>
                </a:r>
                <a:r>
                  <a:rPr lang="en-US" sz="2000" dirty="0" err="1"/>
                  <a:t>Vref</a:t>
                </a:r>
                <a:r>
                  <a:rPr lang="en-US" sz="2000" dirty="0"/>
                  <a:t>+ và </a:t>
                </a:r>
                <a:r>
                  <a:rPr lang="en-US" sz="2000" dirty="0" err="1"/>
                  <a:t>Vref</a:t>
                </a:r>
                <a:r>
                  <a:rPr lang="en-US" sz="2000" dirty="0"/>
                  <a:t>- có </a:t>
                </a:r>
                <a:r>
                  <a:rPr lang="en-US" sz="2000" dirty="0" err="1"/>
                  <a:t>chức</a:t>
                </a:r>
                <a:r>
                  <a:rPr lang="en-US" sz="2000" dirty="0"/>
                  <a:t> </a:t>
                </a:r>
                <a:r>
                  <a:rPr lang="en-US" sz="2000" dirty="0" err="1"/>
                  <a:t>năng</a:t>
                </a:r>
                <a:r>
                  <a:rPr lang="en-US" sz="2000" dirty="0"/>
                  <a:t> </a:t>
                </a:r>
                <a:r>
                  <a:rPr lang="en-US" sz="2000" dirty="0" err="1"/>
                  <a:t>thiết</a:t>
                </a:r>
                <a:r>
                  <a:rPr lang="en-US" sz="2000" dirty="0"/>
                  <a:t> </a:t>
                </a:r>
                <a:r>
                  <a:rPr lang="en-US" sz="2000" dirty="0" err="1"/>
                  <a:t>lập</a:t>
                </a:r>
                <a:r>
                  <a:rPr lang="en-US" sz="2000" dirty="0"/>
                  <a:t> </a:t>
                </a:r>
                <a:r>
                  <a:rPr lang="en-US" sz="2000" dirty="0" err="1"/>
                  <a:t>độ</a:t>
                </a:r>
                <a:r>
                  <a:rPr lang="en-US" sz="2000" dirty="0"/>
                  <a:t> phân giải </a:t>
                </a:r>
                <a:r>
                  <a:rPr lang="en-US" sz="2000" dirty="0" err="1"/>
                  <a:t>cho</a:t>
                </a:r>
                <a:r>
                  <a:rPr lang="en-US" sz="2000" dirty="0"/>
                  <a:t> ADC:</a:t>
                </a:r>
              </a:p>
              <a:p>
                <a:pPr marL="514350" lvl="1" indent="-285750" algn="l">
                  <a:spcAft>
                    <a:spcPts val="600"/>
                  </a:spcAft>
                  <a:buFont typeface="Arial" panose="020B0604020202020204" pitchFamily="34" charset="0"/>
                  <a:buChar char="•"/>
                </a:pPr>
                <a:r>
                  <a:rPr lang="en-US" dirty="0"/>
                  <a:t> Điện </a:t>
                </a:r>
                <a:r>
                  <a:rPr lang="en-US" dirty="0" err="1"/>
                  <a:t>áp</a:t>
                </a:r>
                <a:r>
                  <a:rPr lang="en-US" dirty="0"/>
                  <a:t> </a:t>
                </a:r>
                <a:r>
                  <a:rPr lang="en-US" dirty="0" err="1"/>
                  <a:t>tham</a:t>
                </a:r>
                <a:r>
                  <a:rPr lang="en-US" dirty="0"/>
                  <a:t> </a:t>
                </a:r>
                <a:r>
                  <a:rPr lang="en-US" dirty="0" err="1"/>
                  <a:t>chiếu</a:t>
                </a:r>
                <a:r>
                  <a:rPr lang="en-US" dirty="0"/>
                  <a:t> </a:t>
                </a:r>
                <a:r>
                  <a:rPr lang="en-US" dirty="0" err="1"/>
                  <a:t>dương</a:t>
                </a:r>
                <a:r>
                  <a:rPr lang="en-US" dirty="0"/>
                  <a:t> </a:t>
                </a:r>
                <a:r>
                  <a:rPr lang="en-US" dirty="0" err="1"/>
                  <a:t>Vref</a:t>
                </a:r>
                <a:r>
                  <a:rPr lang="en-US" dirty="0"/>
                  <a:t>+ có thể </a:t>
                </a:r>
                <a:r>
                  <a:rPr lang="en-US" dirty="0" err="1"/>
                  <a:t>nối</a:t>
                </a:r>
                <a:r>
                  <a:rPr lang="en-US" dirty="0"/>
                  <a:t> với </a:t>
                </a:r>
                <a:r>
                  <a:rPr lang="en-US" dirty="0" err="1"/>
                  <a:t>nguồn</a:t>
                </a:r>
                <a:r>
                  <a:rPr lang="en-US" dirty="0"/>
                  <a:t> cung </a:t>
                </a:r>
                <a:r>
                  <a:rPr lang="en-US" dirty="0" err="1"/>
                  <a:t>dương</a:t>
                </a:r>
                <a:r>
                  <a:rPr lang="en-US" dirty="0"/>
                  <a:t> AVDD hoặc điện </a:t>
                </a:r>
                <a:r>
                  <a:rPr lang="en-US" dirty="0" err="1"/>
                  <a:t>áp</a:t>
                </a:r>
                <a:r>
                  <a:rPr lang="en-US" dirty="0"/>
                  <a:t> </a:t>
                </a:r>
                <a:r>
                  <a:rPr lang="en-US" dirty="0" err="1"/>
                  <a:t>tham</a:t>
                </a:r>
                <a:r>
                  <a:rPr lang="en-US" dirty="0"/>
                  <a:t> </a:t>
                </a:r>
                <a:r>
                  <a:rPr lang="en-US" dirty="0" err="1"/>
                  <a:t>chiếu</a:t>
                </a:r>
                <a:r>
                  <a:rPr lang="en-US" dirty="0"/>
                  <a:t> </a:t>
                </a:r>
                <a:r>
                  <a:rPr lang="en-US" dirty="0" err="1"/>
                  <a:t>bên</a:t>
                </a:r>
                <a:r>
                  <a:rPr lang="en-US" dirty="0"/>
                  <a:t> ngoài </a:t>
                </a:r>
                <a:r>
                  <a:rPr lang="en-US" dirty="0" err="1"/>
                  <a:t>nối</a:t>
                </a:r>
                <a:r>
                  <a:rPr lang="en-US" dirty="0"/>
                  <a:t> với </a:t>
                </a:r>
                <a:r>
                  <a:rPr lang="en-US" dirty="0" err="1"/>
                  <a:t>ngõ</a:t>
                </a:r>
                <a:r>
                  <a:rPr lang="en-US" dirty="0"/>
                  <a:t> vào của chân AN3, bit </a:t>
                </a:r>
                <a:r>
                  <a:rPr lang="en-US" dirty="0" err="1"/>
                  <a:t>lựa</a:t>
                </a:r>
                <a:r>
                  <a:rPr lang="en-US" dirty="0"/>
                  <a:t> chọn là VCFG0</a:t>
                </a:r>
              </a:p>
              <a:p>
                <a:pPr marL="514350" lvl="1" indent="-285750" algn="l">
                  <a:spcAft>
                    <a:spcPts val="600"/>
                  </a:spcAft>
                  <a:buFont typeface="Arial" panose="020B0604020202020204" pitchFamily="34" charset="0"/>
                  <a:buChar char="•"/>
                </a:pPr>
                <a:r>
                  <a:rPr lang="en-US" dirty="0"/>
                  <a:t>Điện </a:t>
                </a:r>
                <a:r>
                  <a:rPr lang="en-US" dirty="0" err="1"/>
                  <a:t>áp</a:t>
                </a:r>
                <a:r>
                  <a:rPr lang="en-US" dirty="0"/>
                  <a:t> </a:t>
                </a:r>
                <a:r>
                  <a:rPr lang="en-US" dirty="0" err="1"/>
                  <a:t>tham</a:t>
                </a:r>
                <a:r>
                  <a:rPr lang="en-US" dirty="0"/>
                  <a:t> </a:t>
                </a:r>
                <a:r>
                  <a:rPr lang="en-US" dirty="0" err="1"/>
                  <a:t>chiếu</a:t>
                </a:r>
                <a:r>
                  <a:rPr lang="en-US" dirty="0"/>
                  <a:t> âm </a:t>
                </a:r>
                <a:r>
                  <a:rPr lang="en-US" dirty="0" err="1"/>
                  <a:t>Vref</a:t>
                </a:r>
                <a:r>
                  <a:rPr lang="en-US" dirty="0"/>
                  <a:t>- có thể </a:t>
                </a:r>
                <a:r>
                  <a:rPr lang="en-US" dirty="0" err="1"/>
                  <a:t>lập</a:t>
                </a:r>
                <a:r>
                  <a:rPr lang="en-US" dirty="0"/>
                  <a:t> </a:t>
                </a:r>
                <a:r>
                  <a:rPr lang="en-US" dirty="0" err="1"/>
                  <a:t>trình</a:t>
                </a:r>
                <a:r>
                  <a:rPr lang="en-US" dirty="0"/>
                  <a:t> </a:t>
                </a:r>
                <a:r>
                  <a:rPr lang="en-US" dirty="0" err="1"/>
                  <a:t>nối</a:t>
                </a:r>
                <a:r>
                  <a:rPr lang="en-US" dirty="0"/>
                  <a:t> với </a:t>
                </a:r>
                <a:r>
                  <a:rPr lang="en-US" dirty="0" err="1"/>
                  <a:t>nguồn</a:t>
                </a:r>
                <a:r>
                  <a:rPr lang="en-US" dirty="0"/>
                  <a:t> cung âm </a:t>
                </a:r>
                <a:r>
                  <a:rPr lang="en-US" dirty="0" err="1"/>
                  <a:t>AVss</a:t>
                </a:r>
                <a:r>
                  <a:rPr lang="en-US" dirty="0"/>
                  <a:t> hoặc điện </a:t>
                </a:r>
                <a:r>
                  <a:rPr lang="en-US" dirty="0" err="1"/>
                  <a:t>áp</a:t>
                </a:r>
                <a:r>
                  <a:rPr lang="en-US" dirty="0"/>
                  <a:t> </a:t>
                </a:r>
                <a:r>
                  <a:rPr lang="en-US" dirty="0" err="1"/>
                  <a:t>tham</a:t>
                </a:r>
                <a:r>
                  <a:rPr lang="en-US" dirty="0"/>
                  <a:t> </a:t>
                </a:r>
                <a:r>
                  <a:rPr lang="en-US" dirty="0" err="1"/>
                  <a:t>chiếu</a:t>
                </a:r>
                <a:r>
                  <a:rPr lang="en-US" dirty="0"/>
                  <a:t> </a:t>
                </a:r>
                <a:r>
                  <a:rPr lang="en-US" dirty="0" err="1"/>
                  <a:t>bên</a:t>
                </a:r>
                <a:r>
                  <a:rPr lang="en-US" dirty="0"/>
                  <a:t> ngoài </a:t>
                </a:r>
                <a:r>
                  <a:rPr lang="en-US" dirty="0" err="1"/>
                  <a:t>nối</a:t>
                </a:r>
                <a:r>
                  <a:rPr lang="en-US" dirty="0"/>
                  <a:t> với </a:t>
                </a:r>
                <a:r>
                  <a:rPr lang="en-US" dirty="0" err="1"/>
                  <a:t>ngõ</a:t>
                </a:r>
                <a:r>
                  <a:rPr lang="en-US" dirty="0"/>
                  <a:t> vào của chân AN2, bit </a:t>
                </a:r>
                <a:r>
                  <a:rPr lang="en-US" dirty="0" err="1"/>
                  <a:t>lựa</a:t>
                </a:r>
                <a:r>
                  <a:rPr lang="en-US" dirty="0"/>
                  <a:t> chọn là VCFG1</a:t>
                </a:r>
              </a:p>
              <a:p>
                <a:r>
                  <a:rPr lang="en-US" sz="2000" dirty="0"/>
                  <a:t>Độ phân giải = </a:t>
                </a:r>
                <a14:m>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𝑽𝒓𝒆𝒇</m:t>
                        </m:r>
                        <m:r>
                          <a:rPr lang="en-US" sz="2000" b="1" i="1">
                            <a:latin typeface="Cambria Math" panose="02040503050406030204" pitchFamily="18" charset="0"/>
                          </a:rPr>
                          <m:t>+  − </m:t>
                        </m:r>
                        <m:r>
                          <a:rPr lang="en-US" sz="2000" b="1" i="1">
                            <a:latin typeface="Cambria Math" panose="02040503050406030204" pitchFamily="18" charset="0"/>
                          </a:rPr>
                          <m:t>𝑽𝒓𝒆𝒇</m:t>
                        </m:r>
                        <m:r>
                          <a:rPr lang="en-US" sz="2000" b="1" i="1">
                            <a:latin typeface="Cambria Math" panose="02040503050406030204" pitchFamily="18" charset="0"/>
                          </a:rPr>
                          <m:t>−</m:t>
                        </m:r>
                      </m:num>
                      <m:den>
                        <m:r>
                          <a:rPr lang="en-US" sz="2000" b="1" i="1">
                            <a:latin typeface="Cambria Math" panose="02040503050406030204" pitchFamily="18" charset="0"/>
                          </a:rPr>
                          <m:t>𝟏𝟎𝟐𝟒</m:t>
                        </m:r>
                      </m:den>
                    </m:f>
                  </m:oMath>
                </a14:m>
                <a:endParaRPr lang="en-US" sz="2000" b="1" dirty="0"/>
              </a:p>
            </p:txBody>
          </p:sp>
        </mc:Choice>
        <mc:Fallback xmlns="">
          <p:sp>
            <p:nvSpPr>
              <p:cNvPr id="5" name="Content Placeholder 3">
                <a:extLst>
                  <a:ext uri="{FF2B5EF4-FFF2-40B4-BE49-F238E27FC236}">
                    <a16:creationId xmlns:a16="http://schemas.microsoft.com/office/drawing/2014/main" id="{BEAA8154-6894-479F-A507-93C115F521E1}"/>
                  </a:ext>
                </a:extLst>
              </p:cNvPr>
              <p:cNvSpPr txBox="1">
                <a:spLocks noRot="1" noChangeAspect="1" noMove="1" noResize="1" noEditPoints="1" noAdjustHandles="1" noChangeArrowheads="1" noChangeShapeType="1" noTextEdit="1"/>
              </p:cNvSpPr>
              <p:nvPr/>
            </p:nvSpPr>
            <p:spPr>
              <a:xfrm>
                <a:off x="1351726" y="1621381"/>
                <a:ext cx="5051911" cy="4876256"/>
              </a:xfrm>
              <a:prstGeom prst="rect">
                <a:avLst/>
              </a:prstGeom>
              <a:blipFill>
                <a:blip r:embed="rId2"/>
                <a:stretch>
                  <a:fillRect t="-1375"/>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63D6B161-96A1-4289-9F70-52B8FD4E6765}"/>
              </a:ext>
            </a:extLst>
          </p:cNvPr>
          <p:cNvPicPr>
            <a:picLocks noChangeAspect="1"/>
          </p:cNvPicPr>
          <p:nvPr/>
        </p:nvPicPr>
        <p:blipFill>
          <a:blip r:embed="rId3"/>
          <a:stretch>
            <a:fillRect/>
          </a:stretch>
        </p:blipFill>
        <p:spPr>
          <a:xfrm>
            <a:off x="6536162" y="1519865"/>
            <a:ext cx="5167409" cy="4578202"/>
          </a:xfrm>
          <a:prstGeom prst="rect">
            <a:avLst/>
          </a:prstGeom>
        </p:spPr>
      </p:pic>
      <p:sp>
        <p:nvSpPr>
          <p:cNvPr id="8" name="Title 3">
            <a:extLst>
              <a:ext uri="{FF2B5EF4-FFF2-40B4-BE49-F238E27FC236}">
                <a16:creationId xmlns:a16="http://schemas.microsoft.com/office/drawing/2014/main" id="{E8D9DD5E-0354-44F3-B70B-C0F7718A04DB}"/>
              </a:ext>
            </a:extLst>
          </p:cNvPr>
          <p:cNvSpPr txBox="1">
            <a:spLocks/>
          </p:cNvSpPr>
          <p:nvPr/>
        </p:nvSpPr>
        <p:spPr>
          <a:xfrm>
            <a:off x="672794" y="360363"/>
            <a:ext cx="11214100" cy="535531"/>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70" dirty="0" err="1">
                <a:solidFill>
                  <a:schemeClr val="accent5"/>
                </a:solidFill>
                <a:latin typeface="Trebuchet MS" panose="020B0603020202020204" pitchFamily="34" charset="0"/>
              </a:rPr>
              <a:t>Khối</a:t>
            </a:r>
            <a:r>
              <a:rPr lang="en-US" sz="3600" b="1" spc="-70" dirty="0">
                <a:solidFill>
                  <a:schemeClr val="accent5"/>
                </a:solidFill>
                <a:latin typeface="Trebuchet MS" panose="020B0603020202020204" pitchFamily="34" charset="0"/>
              </a:rPr>
              <a:t> ADC trong PIC16F887</a:t>
            </a:r>
          </a:p>
        </p:txBody>
      </p:sp>
    </p:spTree>
    <p:extLst>
      <p:ext uri="{BB962C8B-B14F-4D97-AF65-F5344CB8AC3E}">
        <p14:creationId xmlns:p14="http://schemas.microsoft.com/office/powerpoint/2010/main" val="3038680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1362</Words>
  <Application>Microsoft Office PowerPoint</Application>
  <PresentationFormat>Widescreen</PresentationFormat>
  <Paragraphs>127</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Nunito</vt:lpstr>
      <vt:lpstr>Trebuchet MS</vt:lpstr>
      <vt:lpstr>Office Theme</vt:lpstr>
      <vt:lpstr>Bài 8: Bộ chuyển đổi tương tự - số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8: Bộ chuyển đổi tương tự - số</dc:title>
  <dc:creator>Tran Tuan Anh 20172949</dc:creator>
  <cp:lastModifiedBy>Tran Tuan Anh 20172949</cp:lastModifiedBy>
  <cp:revision>14</cp:revision>
  <dcterms:created xsi:type="dcterms:W3CDTF">2021-03-20T07:30:34Z</dcterms:created>
  <dcterms:modified xsi:type="dcterms:W3CDTF">2021-04-19T08:47:02Z</dcterms:modified>
</cp:coreProperties>
</file>