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6313-18BA-4F17-838A-5C3B2D351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C518D-1657-4D9B-A6E4-B8129393F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931E-9101-412C-A270-6A54305E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B030-5A3D-48FA-B088-05434290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90E1-4F66-4575-B890-AB1CCA45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09AF-0A7E-4DC6-82C8-F0221108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343E6-E4A1-4074-A19A-33A4DF214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90A6-4DED-48DD-BB1B-AB018CC3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831E-0ADB-43B3-8FCF-4923A3C7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A76C0-82F1-465D-BBAA-07F33549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F0491-2D46-4EF8-AC50-7851CDD6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C33A8-C388-463C-9155-B1AFD8B0C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D773-85FC-4CB3-9961-7CE13191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DF2EE-E2B6-4381-9447-450B3E2F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0F83-B82A-4DE5-926E-DC1D36C4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1517-1560-4598-AA57-E44B7BD4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44A1-EDE2-40F1-B40B-F1AE215A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2E5E-45B9-4018-8862-F29FA16A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1B02-3441-45C4-B219-961ED31A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EC92-5466-4823-AB92-52F7445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9A44-AC44-4C52-A0A5-361C60AD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7D7FE-BF77-47DC-BCB8-0FD4B64D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1AA7-1BF1-4107-A6FC-756678B7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0E61-6C44-47A4-9A48-CAEC49D6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406F-6F4F-4286-80BD-C7E5B1E3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C13B-BD40-4635-8080-04972534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EDE4-B60E-4D9D-9DB3-E3E509EB1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E6373-2CEE-4EF2-B31E-C755770E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E1C79-06D9-4BD5-9ED5-D339A4EB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20CC0-589D-4ABD-900A-574BF5D2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81D4C-CAEF-4944-96E8-1C59B438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C4C7-C913-4687-97D2-6153A0E5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329D-1F1D-42CC-9B76-88200263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2FEC8-A7B2-423E-B5D9-A3EFC3F7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A2721-3B2D-4919-AE70-53F9204FC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112C6-8AA7-48F7-9CD2-D143F1AF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E461B-9379-4C22-9B11-170B4A46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BB244-6280-4B0D-BF70-EB47F4B4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C13AF-794E-408C-92F3-AB122B50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B0D7-FA5E-4F0D-833B-B788F2EA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2A00C-103B-40EC-8932-384F25B7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420D7-FEFD-4B0C-9A3A-2488EBA1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9DDB-CAF0-4480-8F88-0092B462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FDBA7-BBE8-4AC9-B881-3994BEF6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2EEA8-D39C-4F00-BE43-BF6F5120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64ECB-15BF-457F-A463-25AC1B29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3994-FD40-45C7-94CC-D81414BB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8231-00F3-4453-A684-2E1EF94C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2164C-D29A-409C-BC12-F163953C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66E3D-817F-46D8-8479-7810DBD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531DE-20E8-45FB-AE39-CCBC461A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C5A3C-A721-4A30-91EF-1C60265F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B8AC-A026-4D9D-B4CB-90E1F827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0EEC8-B516-4D75-851D-037AAF07A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36305-358B-48F2-B053-D38788FC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FA0F4-033D-4C9C-9372-0082BF02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E6456-884C-4C67-B3B8-1672E39D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65185-6C11-46BB-9930-D1C5E871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0924D-7F87-41D3-AFE9-C1A7EB35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3394-7EAC-4626-BF9D-5651979A5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7F74-C800-4F8D-B7E6-8B40346EC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C4DC5-E99F-4DDF-8A4A-E1F0029A4B1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7579-58B1-416E-9B75-A31EC247B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DB3C-8ED5-42EC-B14E-6A81EF557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CCC6-438D-4EEE-8B25-454DC132875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E2ECD888-263A-43F6-9036-3ABE0D7E515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571E9A-654F-4286-A878-61D89DAAD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2549" y="2185416"/>
            <a:ext cx="7077456" cy="1243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Bài 9: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của ADC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6F0F9C0-00D2-47F3-BFC5-91490F31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2549" y="3536077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216150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10EB14-099A-4A50-9552-C36C85A2FEE2}"/>
              </a:ext>
            </a:extLst>
          </p:cNvPr>
          <p:cNvSpPr txBox="1">
            <a:spLocks/>
          </p:cNvSpPr>
          <p:nvPr/>
        </p:nvSpPr>
        <p:spPr>
          <a:xfrm>
            <a:off x="2421128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I. Tính toán </a:t>
            </a:r>
            <a:r>
              <a:rPr lang="en-US" b="1" dirty="0" err="1"/>
              <a:t>độ</a:t>
            </a:r>
            <a:r>
              <a:rPr lang="en-US" b="1" dirty="0"/>
              <a:t> phân giải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BB081FE-36F2-493A-A581-B4BE760D83EA}"/>
              </a:ext>
            </a:extLst>
          </p:cNvPr>
          <p:cNvSpPr txBox="1">
            <a:spLocks/>
          </p:cNvSpPr>
          <p:nvPr/>
        </p:nvSpPr>
        <p:spPr>
          <a:xfrm>
            <a:off x="11404600" y="64674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2A19B71-901A-41A0-B2ED-CC90D642AD8C}"/>
              </a:ext>
            </a:extLst>
          </p:cNvPr>
          <p:cNvSpPr txBox="1">
            <a:spLocks/>
          </p:cNvSpPr>
          <p:nvPr/>
        </p:nvSpPr>
        <p:spPr>
          <a:xfrm>
            <a:off x="977900" y="694447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Tính toán </a:t>
            </a:r>
            <a:r>
              <a:rPr lang="en-US" b="1" dirty="0" err="1"/>
              <a:t>độ</a:t>
            </a:r>
            <a:r>
              <a:rPr lang="en-US" b="1" dirty="0"/>
              <a:t> phân giải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9">
                <a:extLst>
                  <a:ext uri="{FF2B5EF4-FFF2-40B4-BE49-F238E27FC236}">
                    <a16:creationId xmlns:a16="http://schemas.microsoft.com/office/drawing/2014/main" id="{DEC6F14F-463D-475E-B62D-A318BBF8B0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0325" y="1802544"/>
                <a:ext cx="9988271" cy="409324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Vì vậy với </a:t>
                </a:r>
                <a:r>
                  <a:rPr lang="en-US" dirty="0" err="1"/>
                  <a:t>bộ</a:t>
                </a:r>
                <a:r>
                  <a:rPr lang="en-US" dirty="0"/>
                  <a:t> ADC n bit, điện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chiếu</a:t>
                </a:r>
                <a:r>
                  <a:rPr lang="en-US" dirty="0"/>
                  <a:t> âm </a:t>
                </a:r>
                <a:r>
                  <a:rPr lang="en-US" dirty="0" err="1"/>
                  <a:t>Vref</a:t>
                </a:r>
                <a:r>
                  <a:rPr lang="en-US" dirty="0"/>
                  <a:t>-, điện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chiếu</a:t>
                </a:r>
                <a:r>
                  <a:rPr lang="en-US" dirty="0"/>
                  <a:t> </a:t>
                </a:r>
                <a:r>
                  <a:rPr lang="en-US" dirty="0" err="1"/>
                  <a:t>dương</a:t>
                </a:r>
                <a:r>
                  <a:rPr lang="en-US" dirty="0"/>
                  <a:t> </a:t>
                </a:r>
                <a:r>
                  <a:rPr lang="en-US" dirty="0" err="1"/>
                  <a:t>Vref</a:t>
                </a:r>
                <a:r>
                  <a:rPr lang="en-US" dirty="0"/>
                  <a:t>+, 1 bit tương </a:t>
                </a:r>
                <a:r>
                  <a:rPr lang="en-US" dirty="0" err="1"/>
                  <a:t>đương</a:t>
                </a:r>
                <a:r>
                  <a:rPr lang="en-US" dirty="0"/>
                  <a:t> với: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err="1"/>
                  <a:t>V</a:t>
                </a:r>
                <a:r>
                  <a:rPr lang="en-US" baseline="-25000" dirty="0" err="1"/>
                  <a:t>unit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(V)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 với </a:t>
                </a:r>
                <a:r>
                  <a:rPr lang="en-US" dirty="0" err="1"/>
                  <a:t>bộ</a:t>
                </a:r>
                <a:r>
                  <a:rPr lang="en-US" dirty="0"/>
                  <a:t> ADC của PIC16F887, </a:t>
                </a:r>
                <a:r>
                  <a:rPr lang="en-US" dirty="0" err="1"/>
                  <a:t>độ</a:t>
                </a:r>
                <a:r>
                  <a:rPr lang="en-US" dirty="0"/>
                  <a:t> phân giải 10bit, điện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chiếu</a:t>
                </a:r>
                <a:r>
                  <a:rPr lang="en-US" dirty="0"/>
                  <a:t> </a:t>
                </a:r>
                <a:r>
                  <a:rPr lang="en-US" dirty="0" err="1"/>
                  <a:t>dương</a:t>
                </a:r>
                <a:r>
                  <a:rPr lang="en-US" dirty="0"/>
                  <a:t> 5V,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chiếu</a:t>
                </a:r>
                <a:r>
                  <a:rPr lang="en-US" dirty="0"/>
                  <a:t> âm là 0V. Khi </a:t>
                </a:r>
                <a:r>
                  <a:rPr lang="en-US" dirty="0" err="1"/>
                  <a:t>đó</a:t>
                </a:r>
                <a:r>
                  <a:rPr lang="en-US" dirty="0"/>
                  <a:t>, điện </a:t>
                </a:r>
                <a:r>
                  <a:rPr lang="en-US" dirty="0" err="1"/>
                  <a:t>áp</a:t>
                </a:r>
                <a:r>
                  <a:rPr lang="en-US" dirty="0"/>
                  <a:t> 4V </a:t>
                </a:r>
                <a:r>
                  <a:rPr lang="en-US" dirty="0" err="1"/>
                  <a:t>sẽ</a:t>
                </a:r>
                <a:r>
                  <a:rPr lang="en-US" dirty="0"/>
                  <a:t> tương </a:t>
                </a:r>
                <a:r>
                  <a:rPr lang="en-US" dirty="0" err="1"/>
                  <a:t>đương</a:t>
                </a:r>
                <a:r>
                  <a:rPr lang="en-US" dirty="0"/>
                  <a:t> với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4∗(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5−0</m:t>
                        </m:r>
                      </m:den>
                    </m:f>
                  </m:oMath>
                </a14:m>
                <a:r>
                  <a:rPr lang="en-US" dirty="0"/>
                  <a:t>  ≈ 818</a:t>
                </a:r>
                <a:r>
                  <a:rPr lang="en-US" baseline="-25000" dirty="0"/>
                  <a:t>10</a:t>
                </a:r>
                <a:r>
                  <a:rPr lang="en-US" dirty="0"/>
                  <a:t> = 0b1100110010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Text Placeholder 9">
                <a:extLst>
                  <a:ext uri="{FF2B5EF4-FFF2-40B4-BE49-F238E27FC236}">
                    <a16:creationId xmlns:a16="http://schemas.microsoft.com/office/drawing/2014/main" id="{DEC6F14F-463D-475E-B62D-A318BBF8B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25" y="1802544"/>
                <a:ext cx="9988271" cy="4093243"/>
              </a:xfrm>
              <a:prstGeom prst="rect">
                <a:avLst/>
              </a:prstGeom>
              <a:blipFill>
                <a:blip r:embed="rId2"/>
                <a:stretch>
                  <a:fillRect l="-1099" t="-2534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5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839D99-C8D9-4F5B-AA26-8BF1D63B2FB3}"/>
              </a:ext>
            </a:extLst>
          </p:cNvPr>
          <p:cNvSpPr txBox="1">
            <a:spLocks/>
          </p:cNvSpPr>
          <p:nvPr/>
        </p:nvSpPr>
        <p:spPr>
          <a:xfrm>
            <a:off x="2680782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II.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ADC </a:t>
            </a:r>
            <a:r>
              <a:rPr lang="en-US" b="1" dirty="0" err="1"/>
              <a:t>đọc</a:t>
            </a:r>
            <a:r>
              <a:rPr lang="en-US" b="1" dirty="0"/>
              <a:t> cảm </a:t>
            </a:r>
            <a:r>
              <a:rPr lang="en-US" b="1" dirty="0" err="1"/>
              <a:t>biến</a:t>
            </a:r>
            <a:r>
              <a:rPr lang="en-US" b="1" dirty="0"/>
              <a:t> LM35</a:t>
            </a:r>
          </a:p>
        </p:txBody>
      </p:sp>
    </p:spTree>
    <p:extLst>
      <p:ext uri="{BB962C8B-B14F-4D97-AF65-F5344CB8AC3E}">
        <p14:creationId xmlns:p14="http://schemas.microsoft.com/office/powerpoint/2010/main" val="245418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81E929-DBFC-424E-98B3-4C890650C0A6}"/>
              </a:ext>
            </a:extLst>
          </p:cNvPr>
          <p:cNvSpPr txBox="1">
            <a:spLocks/>
          </p:cNvSpPr>
          <p:nvPr/>
        </p:nvSpPr>
        <p:spPr>
          <a:xfrm>
            <a:off x="831850" y="56384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Cảm </a:t>
            </a:r>
            <a:r>
              <a:rPr lang="en-US" b="1" dirty="0" err="1"/>
              <a:t>biến</a:t>
            </a:r>
            <a:r>
              <a:rPr lang="en-US" b="1" dirty="0"/>
              <a:t> LM35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7FEB0F8-86DE-4FA2-BB83-A234E6E9B54E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68802D-5483-4B32-B04B-134F6793E69E}"/>
              </a:ext>
            </a:extLst>
          </p:cNvPr>
          <p:cNvSpPr txBox="1">
            <a:spLocks/>
          </p:cNvSpPr>
          <p:nvPr/>
        </p:nvSpPr>
        <p:spPr>
          <a:xfrm>
            <a:off x="1254463" y="1367141"/>
            <a:ext cx="5184437" cy="465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LM35 là cảm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rẻ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dùng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nhiệt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Thông số kĩ thuật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Điện áp hoạt động: 4-20V DC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Công suất tiêu thụ: 60uA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Khoảng đo nhiệt độ: -55°C đến 150°C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Nhiệt độ thay đổi tuyến tính: 10mV/°C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Độ chính xác thực tế: 1/4°C ở nhiệt độ phòng và 3/4°C ngoài khoảng 2°C tới 150°C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Kiểu chân: TO92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Kích thước: 4.30mm × 4.30mm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nhiệt độ của một môi trường đặc biệt Kiểm tra nhiệt độ pin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Cung cấp thông tin về nhiệt độ của một linh kiện điện tử khác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1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55864BB-17D5-4F7D-A439-9394CDAB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27" y="1598090"/>
            <a:ext cx="4826041" cy="45244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459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6</a:t>
            </a:fld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C6568-59CA-4486-A074-3C3EB3727821}"/>
              </a:ext>
            </a:extLst>
          </p:cNvPr>
          <p:cNvSpPr txBox="1"/>
          <p:nvPr/>
        </p:nvSpPr>
        <p:spPr>
          <a:xfrm>
            <a:off x="2976577" y="502967"/>
            <a:ext cx="651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Cảm </a:t>
            </a:r>
            <a:r>
              <a:rPr lang="en-US" sz="3200" b="1" dirty="0" err="1">
                <a:latin typeface="+mj-lt"/>
              </a:rPr>
              <a:t>biến</a:t>
            </a:r>
            <a:r>
              <a:rPr lang="en-US" sz="3200" b="1" dirty="0">
                <a:latin typeface="+mj-lt"/>
              </a:rPr>
              <a:t> LM35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0B198E9D-C3AD-445C-B3A6-F39C703F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242" y="1534923"/>
                <a:ext cx="8357626" cy="3788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Bộ ADC 10 bit thì ta có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độ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phân giải là: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lvl="0" algn="ctr"/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                resolution =</a:t>
                </a:r>
                <a:r>
                  <a:rPr kumimoji="0" lang="en-US" altLang="en-US" sz="20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  <m:r>
                              <a:rPr lang="en-US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5 − 0</m:t>
                        </m:r>
                      </m:num>
                      <m:den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1023</m:t>
                        </m:r>
                      </m:den>
                    </m:f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=4,89 </m:t>
                    </m:r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              </a:t>
                </a:r>
                <a:b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</a:b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</a:rPr>
                  <a:t>C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ảm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biến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LM35 có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độ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phân giải là 10mV/°C nên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giá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trị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điện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áp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ra từ cảm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biến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: </a:t>
                </a:r>
                <a:endParaRPr lang="en-US" altLang="en-US" sz="2000" dirty="0"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	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V</a:t>
                </a:r>
                <a:r>
                  <a:rPr kumimoji="0" lang="en-US" altLang="en-US" sz="2000" b="0" i="0" u="none" strike="noStrike" cap="none" normalizeH="0" baseline="-25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out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= 10*temp (mV)</a:t>
                </a:r>
                <a:b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</a:b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Giá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trị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này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chính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là điện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áp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tham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chiếu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của ADC. Như vậy,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giá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trị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nhiệt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độ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sẽ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là: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𝑎𝑑</m:t>
                        </m:r>
                        <m:sSub>
                          <m:sSubPr>
                            <m:ctrlP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</m:sub>
                        </m:sSub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𝑟𝑒𝑠𝑜𝑙𝑢𝑡𝑖𝑜𝑛</m:t>
                        </m:r>
                      </m:num>
                      <m:den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𝑎𝑑𝑐</m:t>
                        </m:r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𝑖𝑛𝑝𝑢𝑡</m:t>
                        </m:r>
                      </m:num>
                      <m:den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2.046</m:t>
                        </m:r>
                      </m:den>
                    </m:f>
                  </m:oMath>
                </a14:m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0B198E9D-C3AD-445C-B3A6-F39C703F6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5242" y="1534923"/>
                <a:ext cx="8357626" cy="3788153"/>
              </a:xfrm>
              <a:prstGeom prst="rect">
                <a:avLst/>
              </a:prstGeom>
              <a:blipFill>
                <a:blip r:embed="rId2"/>
                <a:stretch>
                  <a:fillRect l="-802" t="-4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3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9C55A1-0587-4372-BAAA-9230D811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60" y="1496390"/>
            <a:ext cx="89630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EAD65B-1D04-47DA-A1A1-7663A231FC46}"/>
              </a:ext>
            </a:extLst>
          </p:cNvPr>
          <p:cNvSpPr txBox="1">
            <a:spLocks/>
          </p:cNvSpPr>
          <p:nvPr/>
        </p:nvSpPr>
        <p:spPr>
          <a:xfrm>
            <a:off x="1414947" y="590349"/>
            <a:ext cx="10243653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mạch</a:t>
            </a:r>
          </a:p>
        </p:txBody>
      </p:sp>
    </p:spTree>
    <p:extLst>
      <p:ext uri="{BB962C8B-B14F-4D97-AF65-F5344CB8AC3E}">
        <p14:creationId xmlns:p14="http://schemas.microsoft.com/office/powerpoint/2010/main" val="7752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83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Bài 9: Ứng dụng của ADC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9: Ứng dụng của ADC</dc:title>
  <dc:creator>Tran Tuan Anh 20172949</dc:creator>
  <cp:lastModifiedBy>Tran Tuan Anh 20172949</cp:lastModifiedBy>
  <cp:revision>1</cp:revision>
  <dcterms:created xsi:type="dcterms:W3CDTF">2021-03-20T07:47:14Z</dcterms:created>
  <dcterms:modified xsi:type="dcterms:W3CDTF">2021-03-20T07:53:40Z</dcterms:modified>
</cp:coreProperties>
</file>