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5D8213B-3641-48E0-B105-ED3872F3A86A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1F9433-BF95-40BD-825C-39E4161CB68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383302"/>
          </a:xfrm>
        </p:spPr>
        <p:txBody>
          <a:bodyPr>
            <a:noAutofit/>
          </a:bodyPr>
          <a:lstStyle/>
          <a:p>
            <a:r>
              <a:rPr lang="vi-VN" sz="5400" dirty="0" smtClean="0"/>
              <a:t>Đề tài: Tìm hiểu thuật toán đối kháng MINIMAX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810000"/>
            <a:ext cx="7406640" cy="17526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smtClean="0"/>
              <a:t>M17CQCS01-B</a:t>
            </a:r>
          </a:p>
          <a:p>
            <a:r>
              <a:rPr lang="en-US" dirty="0" smtClean="0"/>
              <a:t>BÙI TRẦN TIÊN</a:t>
            </a:r>
          </a:p>
          <a:p>
            <a:r>
              <a:rPr lang="en-US" dirty="0" smtClean="0"/>
              <a:t>NGUYỄN THỊ HÀ 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498080" cy="5486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TRÒ CHƠI ĐỐI KHÁNG, TÌM KIÊM</a:t>
            </a:r>
          </a:p>
          <a:p>
            <a:r>
              <a:rPr lang="en-US" sz="3600" dirty="0" smtClean="0"/>
              <a:t>CHIẾN LƯỢC TÌM KIÊM ĐỐI KHÁNG</a:t>
            </a:r>
          </a:p>
          <a:p>
            <a:r>
              <a:rPr lang="en-US" sz="3600" dirty="0" smtClean="0"/>
              <a:t>THUẬT TOÁN MINIMAX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TRÒ CHƠI </a:t>
            </a:r>
            <a:r>
              <a:rPr lang="en-US" sz="3600" dirty="0" smtClean="0"/>
              <a:t>ĐỐI KHÁNG VÀ TÌM KIÊM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9200"/>
            <a:ext cx="749808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Các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thành phần</a:t>
            </a:r>
            <a:br>
              <a:rPr lang="vi-VN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Tập trạng thái: tập “cấu hình” hợp lệ của trò chơi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Trạng thái bắt đầu, trạng thái kết thúc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Hàm </a:t>
            </a:r>
            <a:r>
              <a:rPr lang="vi-VN" b="1" dirty="0" smtClean="0">
                <a:solidFill>
                  <a:srgbClr val="000000"/>
                </a:solidFill>
                <a:latin typeface="Times New Roman"/>
              </a:rPr>
              <a:t>succs: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các nước đi hợp lệ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Hàm lợi ích: đánh giá trạng thái kết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thúc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Hai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người chơi: MAX vs.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MIN</a:t>
            </a:r>
            <a:endParaRPr lang="en-US" sz="3600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Không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tìm đường đi mà tìm nước đi “tốt nhất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”</a:t>
            </a:r>
            <a:endParaRPr lang="en-US" sz="3600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Nước đi của MAX phụ thuộc vào nước đi của</a:t>
            </a:r>
            <a:br>
              <a:rPr lang="vi-VN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MIN và ngược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lại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3600" dirty="0" smtClean="0"/>
              <a:t>Ví dụ cây tìm kiếm trò chơi: TicTacToe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807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CHIẾN LƯỢC TÌM KIÊM ĐỐI KHÁNG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Đặc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điểm</a:t>
            </a:r>
            <a:br>
              <a:rPr lang="vi-VN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Hai người thay phiên đi (xen kẽ)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Hai người biết thông tin đầy đủ về nhau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Mỗi người tìm kiếm nước đi tốt nhất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Nước đi tốt nhất là nước đi dẫn đến phần thắng.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Biểu diễn KGTT bằng: cây trò chơi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sz="3600" dirty="0" smtClean="0">
                <a:solidFill>
                  <a:srgbClr val="000000"/>
                </a:solidFill>
                <a:latin typeface="Times New Roman"/>
              </a:rPr>
              <a:t>Thuật toán tiêu biểu: MINIMAX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THUẬT TOÁN 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Những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người chơi là tối ưu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sz="2800" dirty="0" smtClean="0">
                <a:solidFill>
                  <a:srgbClr val="000000"/>
                </a:solidFill>
                <a:latin typeface="Times New Roman"/>
              </a:rPr>
              <a:t>MAX tối đa hóa hàm lợi ích</a:t>
            </a:r>
            <a:br>
              <a:rPr lang="vi-VN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sz="2800" dirty="0" smtClean="0">
                <a:solidFill>
                  <a:srgbClr val="000000"/>
                </a:solidFill>
                <a:latin typeface="Times New Roman"/>
              </a:rPr>
              <a:t>MIN tối thiểu hóa hàm lợi ích</a:t>
            </a:r>
            <a:br>
              <a:rPr lang="vi-VN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18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vi-VN" sz="2800" dirty="0" smtClean="0">
                <a:solidFill>
                  <a:srgbClr val="000000"/>
                </a:solidFill>
                <a:latin typeface="Times New Roman"/>
              </a:rPr>
              <a:t>Chiến lược của MAX phụ thuộc vào chiến lược của</a:t>
            </a:r>
            <a:br>
              <a:rPr lang="vi-VN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sz="2800" dirty="0" smtClean="0">
                <a:solidFill>
                  <a:srgbClr val="000000"/>
                </a:solidFill>
                <a:latin typeface="Times New Roman"/>
              </a:rPr>
              <a:t>MIN ở bước </a:t>
            </a:r>
            <a:r>
              <a:rPr lang="vi-VN" sz="2800" dirty="0" smtClean="0">
                <a:solidFill>
                  <a:srgbClr val="000000"/>
                </a:solidFill>
                <a:latin typeface="Times New Roman"/>
              </a:rPr>
              <a:t>sau</a:t>
            </a:r>
            <a:endParaRPr lang="en-US" sz="2800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Giá trị MINIMAX-VALUE: tiện ích ở trạng thái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kết thúc tương ứng với đường đi, với giả sử hai</a:t>
            </a:r>
            <a:br>
              <a:rPr lang="vi-VN" dirty="0" smtClean="0">
                <a:solidFill>
                  <a:srgbClr val="000000"/>
                </a:solidFill>
                <a:latin typeface="Times New Roman"/>
              </a:rPr>
            </a:b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người chơi luôn tối ưu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GIÁ TRỊ </a:t>
            </a:r>
            <a:r>
              <a:rPr lang="en-US" dirty="0" smtClean="0"/>
              <a:t>MINIMAX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53340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en-US" sz="3600" dirty="0" smtClean="0">
                <a:solidFill>
                  <a:srgbClr val="000000"/>
                </a:solidFill>
                <a:latin typeface="Times New Roman"/>
              </a:rPr>
              <a:t>MINIMAX-VALUE(n)=</a:t>
            </a:r>
            <a:br>
              <a:rPr lang="en-US" sz="3600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20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Utility(n)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n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trạng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thái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kết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thuc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20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max{MINIMAX-VALUE(s)) | s’ </a:t>
            </a:r>
            <a:r>
              <a:rPr lang="en-US" dirty="0" smtClean="0">
                <a:solidFill>
                  <a:srgbClr val="000000"/>
                </a:solidFill>
                <a:latin typeface="Symbol"/>
              </a:rPr>
              <a:t>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succs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(s)}</a:t>
            </a:r>
            <a:br>
              <a:rPr lang="en-US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18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n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</a:rPr>
              <a:t>nút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max</a:t>
            </a:r>
            <a:br>
              <a:rPr lang="en-US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sz="2000" dirty="0" smtClean="0">
                <a:solidFill>
                  <a:srgbClr val="3B812F"/>
                </a:solidFill>
                <a:latin typeface="Wingdings"/>
              </a:rPr>
              <a:t>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min{MINIMAX-VALUE(s)) | s’ </a:t>
            </a:r>
            <a:r>
              <a:rPr lang="en-US" dirty="0" smtClean="0">
                <a:solidFill>
                  <a:srgbClr val="000000"/>
                </a:solidFill>
                <a:latin typeface="Symbol"/>
              </a:rPr>
              <a:t> </a:t>
            </a:r>
            <a:r>
              <a:rPr lang="en-US" dirty="0" err="1" smtClean="0">
                <a:solidFill>
                  <a:srgbClr val="000000"/>
                </a:solidFill>
                <a:latin typeface="Times New Roman"/>
              </a:rPr>
              <a:t>succs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(s)}</a:t>
            </a:r>
            <a:br>
              <a:rPr lang="en-US" dirty="0" smtClean="0">
                <a:solidFill>
                  <a:srgbClr val="000000"/>
                </a:solidFill>
                <a:latin typeface="Times New Roman"/>
              </a:rPr>
            </a:b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	</a:t>
            </a:r>
            <a:r>
              <a:rPr lang="en-US" sz="18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</a:rPr>
              <a:t>Nếu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n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</a:rPr>
              <a:t>là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</a:rPr>
              <a:t>nút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 min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GIAI THUẬT </a:t>
            </a:r>
            <a:r>
              <a:rPr lang="en-US" dirty="0" smtClean="0"/>
              <a:t>MINIMAX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ĐÁNH GIÁ GIAI THUẬT 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93699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Đầy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đủ? Có (nếu cây tìm kiếm là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hữu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hạn)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Tối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ưu? Có (với một đối thủ đối ưu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Độ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phức tạp thời gian: </a:t>
            </a:r>
            <a:r>
              <a:rPr lang="vi-VN" dirty="0" smtClean="0">
                <a:solidFill>
                  <a:srgbClr val="000000"/>
                </a:solidFill>
                <a:latin typeface="Symbol"/>
              </a:rPr>
              <a:t>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(b</a:t>
            </a:r>
            <a:r>
              <a:rPr lang="vi-VN" sz="2400" dirty="0" smtClean="0">
                <a:solidFill>
                  <a:srgbClr val="000000"/>
                </a:solidFill>
                <a:latin typeface="Times New Roman"/>
              </a:rPr>
              <a:t>d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Độ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phức tạp không gian: </a:t>
            </a:r>
            <a:r>
              <a:rPr lang="vi-VN" dirty="0" smtClean="0">
                <a:solidFill>
                  <a:srgbClr val="000000"/>
                </a:solidFill>
                <a:latin typeface="Symbol"/>
              </a:rPr>
              <a:t>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(b</a:t>
            </a:r>
            <a:r>
              <a:rPr lang="vi-VN" sz="2400" dirty="0" smtClean="0">
                <a:solidFill>
                  <a:srgbClr val="000000"/>
                </a:solidFill>
                <a:latin typeface="Times New Roman"/>
              </a:rPr>
              <a:t>d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) (tìm kiếm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theo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chiều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sâu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)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>
              <a:buNone/>
            </a:pPr>
            <a:r>
              <a:rPr lang="vi-VN" sz="2400" dirty="0" smtClean="0">
                <a:solidFill>
                  <a:srgbClr val="CC9900"/>
                </a:solidFill>
                <a:latin typeface="Wingdings"/>
              </a:rPr>
              <a:t>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Với cờ vua: b </a:t>
            </a:r>
            <a:r>
              <a:rPr lang="vi-VN" dirty="0" smtClean="0">
                <a:solidFill>
                  <a:srgbClr val="000000"/>
                </a:solidFill>
                <a:latin typeface="Symbol"/>
              </a:rPr>
              <a:t>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35, d </a:t>
            </a:r>
            <a:r>
              <a:rPr lang="vi-VN" dirty="0" smtClean="0">
                <a:solidFill>
                  <a:srgbClr val="000000"/>
                </a:solidFill>
                <a:latin typeface="Symbol"/>
              </a:rPr>
              <a:t>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100 với một ván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thông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thường </a:t>
            </a:r>
            <a:r>
              <a:rPr lang="vi-VN" dirty="0" smtClean="0">
                <a:solidFill>
                  <a:srgbClr val="000000"/>
                </a:solidFill>
                <a:latin typeface="Times New Roman"/>
              </a:rPr>
              <a:t>→ không tìm được lời giải tối ưu</a:t>
            </a:r>
            <a:r>
              <a:rPr lang="vi-VN" dirty="0" smtClean="0"/>
              <a:t> </a:t>
            </a:r>
            <a:br>
              <a:rPr lang="vi-VN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168</TotalTime>
  <Words>171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Đề tài: Tìm hiểu thuật toán đối kháng MINIMAX</vt:lpstr>
      <vt:lpstr>NỘI DUNG</vt:lpstr>
      <vt:lpstr>TRÒ CHƠI ĐỐI KHÁNG VÀ TÌM KIÊM</vt:lpstr>
      <vt:lpstr>Ví dụ cây tìm kiếm trò chơi: TicTacToe </vt:lpstr>
      <vt:lpstr>CHIẾN LƯỢC TÌM KIÊM ĐỐI KHÁNG</vt:lpstr>
      <vt:lpstr>THUẬT TOÁN MINIMAX</vt:lpstr>
      <vt:lpstr>GIÁ TRỊ MINIMAX </vt:lpstr>
      <vt:lpstr>GIAI THUẬT MINIMAX </vt:lpstr>
      <vt:lpstr>ĐÁNH GIÁ GIAI THUẬT MINIMAX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Tìm hiểu thuật toán đối kháng MINIMAX</dc:title>
  <dc:creator>Administrator</dc:creator>
  <cp:lastModifiedBy>Administrator</cp:lastModifiedBy>
  <cp:revision>12</cp:revision>
  <dcterms:created xsi:type="dcterms:W3CDTF">2017-12-05T03:29:35Z</dcterms:created>
  <dcterms:modified xsi:type="dcterms:W3CDTF">2017-12-05T06:17:39Z</dcterms:modified>
</cp:coreProperties>
</file>