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63" r:id="rId3"/>
    <p:sldId id="264" r:id="rId4"/>
    <p:sldId id="265" r:id="rId5"/>
    <p:sldId id="270" r:id="rId6"/>
    <p:sldId id="267" r:id="rId7"/>
    <p:sldId id="268" r:id="rId8"/>
    <p:sldId id="273" r:id="rId9"/>
    <p:sldId id="274" r:id="rId10"/>
    <p:sldId id="275" r:id="rId11"/>
    <p:sldId id="259" r:id="rId12"/>
    <p:sldId id="272" r:id="rId13"/>
    <p:sldId id="271" r:id="rId14"/>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5"/>
  </p:normalViewPr>
  <p:slideViewPr>
    <p:cSldViewPr snapToGrid="0">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928ED-E8D7-6086-F1C9-AE972DC912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07ABB872-AB6F-D1F6-F014-A1411815A2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01EE9CC4-5885-37D7-1854-B2BB6F5B848F}"/>
              </a:ext>
            </a:extLst>
          </p:cNvPr>
          <p:cNvSpPr>
            <a:spLocks noGrp="1"/>
          </p:cNvSpPr>
          <p:nvPr>
            <p:ph type="dt" sz="half" idx="10"/>
          </p:nvPr>
        </p:nvSpPr>
        <p:spPr/>
        <p:txBody>
          <a:bodyPr/>
          <a:lstStyle/>
          <a:p>
            <a:fld id="{66DB50F6-4F10-4E48-94AA-CC367F67D44E}" type="datetimeFigureOut">
              <a:rPr lang="en-VN" smtClean="0"/>
              <a:t>20/08/2022</a:t>
            </a:fld>
            <a:endParaRPr lang="en-VN"/>
          </a:p>
        </p:txBody>
      </p:sp>
      <p:sp>
        <p:nvSpPr>
          <p:cNvPr id="5" name="Footer Placeholder 4">
            <a:extLst>
              <a:ext uri="{FF2B5EF4-FFF2-40B4-BE49-F238E27FC236}">
                <a16:creationId xmlns:a16="http://schemas.microsoft.com/office/drawing/2014/main" id="{32A3B86E-BBCD-D416-AA32-9C08FE21030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F506F749-8DD3-0824-3754-134A6D4820A5}"/>
              </a:ext>
            </a:extLst>
          </p:cNvPr>
          <p:cNvSpPr>
            <a:spLocks noGrp="1"/>
          </p:cNvSpPr>
          <p:nvPr>
            <p:ph type="sldNum" sz="quarter" idx="12"/>
          </p:nvPr>
        </p:nvSpPr>
        <p:spPr/>
        <p:txBody>
          <a:bodyPr/>
          <a:lstStyle/>
          <a:p>
            <a:fld id="{EA439E6D-DA7E-8844-8EC7-CCE41B5C8DC6}" type="slidenum">
              <a:rPr lang="en-VN" smtClean="0"/>
              <a:t>‹#›</a:t>
            </a:fld>
            <a:endParaRPr lang="en-VN"/>
          </a:p>
        </p:txBody>
      </p:sp>
    </p:spTree>
    <p:extLst>
      <p:ext uri="{BB962C8B-B14F-4D97-AF65-F5344CB8AC3E}">
        <p14:creationId xmlns:p14="http://schemas.microsoft.com/office/powerpoint/2010/main" val="3057680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6FE2-B0A1-8B13-0970-6C54DBD057EC}"/>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5143F13C-D409-5772-45A7-0559BD3FD2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07FBD17B-2994-5A23-126D-62D96108CE75}"/>
              </a:ext>
            </a:extLst>
          </p:cNvPr>
          <p:cNvSpPr>
            <a:spLocks noGrp="1"/>
          </p:cNvSpPr>
          <p:nvPr>
            <p:ph type="dt" sz="half" idx="10"/>
          </p:nvPr>
        </p:nvSpPr>
        <p:spPr/>
        <p:txBody>
          <a:bodyPr/>
          <a:lstStyle/>
          <a:p>
            <a:fld id="{66DB50F6-4F10-4E48-94AA-CC367F67D44E}" type="datetimeFigureOut">
              <a:rPr lang="en-VN" smtClean="0"/>
              <a:t>20/08/2022</a:t>
            </a:fld>
            <a:endParaRPr lang="en-VN"/>
          </a:p>
        </p:txBody>
      </p:sp>
      <p:sp>
        <p:nvSpPr>
          <p:cNvPr id="5" name="Footer Placeholder 4">
            <a:extLst>
              <a:ext uri="{FF2B5EF4-FFF2-40B4-BE49-F238E27FC236}">
                <a16:creationId xmlns:a16="http://schemas.microsoft.com/office/drawing/2014/main" id="{8E173D39-05AF-E3EE-B172-EF80CAD5CAE1}"/>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B713DE4-518D-BB00-D39B-389BA8C8053B}"/>
              </a:ext>
            </a:extLst>
          </p:cNvPr>
          <p:cNvSpPr>
            <a:spLocks noGrp="1"/>
          </p:cNvSpPr>
          <p:nvPr>
            <p:ph type="sldNum" sz="quarter" idx="12"/>
          </p:nvPr>
        </p:nvSpPr>
        <p:spPr/>
        <p:txBody>
          <a:bodyPr/>
          <a:lstStyle/>
          <a:p>
            <a:fld id="{EA439E6D-DA7E-8844-8EC7-CCE41B5C8DC6}" type="slidenum">
              <a:rPr lang="en-VN" smtClean="0"/>
              <a:t>‹#›</a:t>
            </a:fld>
            <a:endParaRPr lang="en-VN"/>
          </a:p>
        </p:txBody>
      </p:sp>
    </p:spTree>
    <p:extLst>
      <p:ext uri="{BB962C8B-B14F-4D97-AF65-F5344CB8AC3E}">
        <p14:creationId xmlns:p14="http://schemas.microsoft.com/office/powerpoint/2010/main" val="51528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C6EDB-1723-78DC-0AC3-C24727CE8B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C7F13E45-2211-5214-0C52-7849ACE828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22C78AED-4B16-80BA-9393-E8C0E5040ACB}"/>
              </a:ext>
            </a:extLst>
          </p:cNvPr>
          <p:cNvSpPr>
            <a:spLocks noGrp="1"/>
          </p:cNvSpPr>
          <p:nvPr>
            <p:ph type="dt" sz="half" idx="10"/>
          </p:nvPr>
        </p:nvSpPr>
        <p:spPr/>
        <p:txBody>
          <a:bodyPr/>
          <a:lstStyle/>
          <a:p>
            <a:fld id="{66DB50F6-4F10-4E48-94AA-CC367F67D44E}" type="datetimeFigureOut">
              <a:rPr lang="en-VN" smtClean="0"/>
              <a:t>20/08/2022</a:t>
            </a:fld>
            <a:endParaRPr lang="en-VN"/>
          </a:p>
        </p:txBody>
      </p:sp>
      <p:sp>
        <p:nvSpPr>
          <p:cNvPr id="5" name="Footer Placeholder 4">
            <a:extLst>
              <a:ext uri="{FF2B5EF4-FFF2-40B4-BE49-F238E27FC236}">
                <a16:creationId xmlns:a16="http://schemas.microsoft.com/office/drawing/2014/main" id="{2F1E843B-CEE1-58E8-C86F-2EB5282E9ED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3F04CE1-1723-CD7B-F2B9-1509CBB26043}"/>
              </a:ext>
            </a:extLst>
          </p:cNvPr>
          <p:cNvSpPr>
            <a:spLocks noGrp="1"/>
          </p:cNvSpPr>
          <p:nvPr>
            <p:ph type="sldNum" sz="quarter" idx="12"/>
          </p:nvPr>
        </p:nvSpPr>
        <p:spPr/>
        <p:txBody>
          <a:bodyPr/>
          <a:lstStyle/>
          <a:p>
            <a:fld id="{EA439E6D-DA7E-8844-8EC7-CCE41B5C8DC6}" type="slidenum">
              <a:rPr lang="en-VN" smtClean="0"/>
              <a:t>‹#›</a:t>
            </a:fld>
            <a:endParaRPr lang="en-VN"/>
          </a:p>
        </p:txBody>
      </p:sp>
    </p:spTree>
    <p:extLst>
      <p:ext uri="{BB962C8B-B14F-4D97-AF65-F5344CB8AC3E}">
        <p14:creationId xmlns:p14="http://schemas.microsoft.com/office/powerpoint/2010/main" val="2345720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A3C5B-8AAC-56B0-6839-2A7DCB1A67B4}"/>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3042CAF8-E05F-07E1-D6C8-2FFD3B42FA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2F003B8-1EC2-01ED-5877-AC3040B765A1}"/>
              </a:ext>
            </a:extLst>
          </p:cNvPr>
          <p:cNvSpPr>
            <a:spLocks noGrp="1"/>
          </p:cNvSpPr>
          <p:nvPr>
            <p:ph type="dt" sz="half" idx="10"/>
          </p:nvPr>
        </p:nvSpPr>
        <p:spPr/>
        <p:txBody>
          <a:bodyPr/>
          <a:lstStyle/>
          <a:p>
            <a:fld id="{66DB50F6-4F10-4E48-94AA-CC367F67D44E}" type="datetimeFigureOut">
              <a:rPr lang="en-VN" smtClean="0"/>
              <a:t>20/08/2022</a:t>
            </a:fld>
            <a:endParaRPr lang="en-VN"/>
          </a:p>
        </p:txBody>
      </p:sp>
      <p:sp>
        <p:nvSpPr>
          <p:cNvPr id="5" name="Footer Placeholder 4">
            <a:extLst>
              <a:ext uri="{FF2B5EF4-FFF2-40B4-BE49-F238E27FC236}">
                <a16:creationId xmlns:a16="http://schemas.microsoft.com/office/drawing/2014/main" id="{99E66C3E-8923-8A13-B413-2146FE1BBEE6}"/>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BBD3D19-8286-869E-973C-99DD10C8AAE3}"/>
              </a:ext>
            </a:extLst>
          </p:cNvPr>
          <p:cNvSpPr>
            <a:spLocks noGrp="1"/>
          </p:cNvSpPr>
          <p:nvPr>
            <p:ph type="sldNum" sz="quarter" idx="12"/>
          </p:nvPr>
        </p:nvSpPr>
        <p:spPr/>
        <p:txBody>
          <a:bodyPr/>
          <a:lstStyle/>
          <a:p>
            <a:fld id="{EA439E6D-DA7E-8844-8EC7-CCE41B5C8DC6}" type="slidenum">
              <a:rPr lang="en-VN" smtClean="0"/>
              <a:t>‹#›</a:t>
            </a:fld>
            <a:endParaRPr lang="en-VN"/>
          </a:p>
        </p:txBody>
      </p:sp>
    </p:spTree>
    <p:extLst>
      <p:ext uri="{BB962C8B-B14F-4D97-AF65-F5344CB8AC3E}">
        <p14:creationId xmlns:p14="http://schemas.microsoft.com/office/powerpoint/2010/main" val="394402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49FB-60D9-34D1-E532-AEB0D57592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E102095A-2ADA-34F3-BE9E-491BFB63D2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4933AC-77AD-1682-A62E-A7C39403AC4C}"/>
              </a:ext>
            </a:extLst>
          </p:cNvPr>
          <p:cNvSpPr>
            <a:spLocks noGrp="1"/>
          </p:cNvSpPr>
          <p:nvPr>
            <p:ph type="dt" sz="half" idx="10"/>
          </p:nvPr>
        </p:nvSpPr>
        <p:spPr/>
        <p:txBody>
          <a:bodyPr/>
          <a:lstStyle/>
          <a:p>
            <a:fld id="{66DB50F6-4F10-4E48-94AA-CC367F67D44E}" type="datetimeFigureOut">
              <a:rPr lang="en-VN" smtClean="0"/>
              <a:t>20/08/2022</a:t>
            </a:fld>
            <a:endParaRPr lang="en-VN"/>
          </a:p>
        </p:txBody>
      </p:sp>
      <p:sp>
        <p:nvSpPr>
          <p:cNvPr id="5" name="Footer Placeholder 4">
            <a:extLst>
              <a:ext uri="{FF2B5EF4-FFF2-40B4-BE49-F238E27FC236}">
                <a16:creationId xmlns:a16="http://schemas.microsoft.com/office/drawing/2014/main" id="{29B92623-E051-D8D5-D944-4673D10C676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76D413E-5280-0196-730C-AD190E813B67}"/>
              </a:ext>
            </a:extLst>
          </p:cNvPr>
          <p:cNvSpPr>
            <a:spLocks noGrp="1"/>
          </p:cNvSpPr>
          <p:nvPr>
            <p:ph type="sldNum" sz="quarter" idx="12"/>
          </p:nvPr>
        </p:nvSpPr>
        <p:spPr/>
        <p:txBody>
          <a:bodyPr/>
          <a:lstStyle/>
          <a:p>
            <a:fld id="{EA439E6D-DA7E-8844-8EC7-CCE41B5C8DC6}" type="slidenum">
              <a:rPr lang="en-VN" smtClean="0"/>
              <a:t>‹#›</a:t>
            </a:fld>
            <a:endParaRPr lang="en-VN"/>
          </a:p>
        </p:txBody>
      </p:sp>
    </p:spTree>
    <p:extLst>
      <p:ext uri="{BB962C8B-B14F-4D97-AF65-F5344CB8AC3E}">
        <p14:creationId xmlns:p14="http://schemas.microsoft.com/office/powerpoint/2010/main" val="217720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6252D-004C-3D4B-47C8-4722771FF66D}"/>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31B3E29F-B8B0-BBBA-2BF9-1B626412A8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EBD76D8B-4923-6B9E-E9A3-FEB4328102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5FC95DAB-0C31-1858-32DA-E9530C3D9DEF}"/>
              </a:ext>
            </a:extLst>
          </p:cNvPr>
          <p:cNvSpPr>
            <a:spLocks noGrp="1"/>
          </p:cNvSpPr>
          <p:nvPr>
            <p:ph type="dt" sz="half" idx="10"/>
          </p:nvPr>
        </p:nvSpPr>
        <p:spPr/>
        <p:txBody>
          <a:bodyPr/>
          <a:lstStyle/>
          <a:p>
            <a:fld id="{66DB50F6-4F10-4E48-94AA-CC367F67D44E}" type="datetimeFigureOut">
              <a:rPr lang="en-VN" smtClean="0"/>
              <a:t>20/08/2022</a:t>
            </a:fld>
            <a:endParaRPr lang="en-VN"/>
          </a:p>
        </p:txBody>
      </p:sp>
      <p:sp>
        <p:nvSpPr>
          <p:cNvPr id="6" name="Footer Placeholder 5">
            <a:extLst>
              <a:ext uri="{FF2B5EF4-FFF2-40B4-BE49-F238E27FC236}">
                <a16:creationId xmlns:a16="http://schemas.microsoft.com/office/drawing/2014/main" id="{73018FA7-BC55-5E78-37D2-19BDF0E2926D}"/>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290615F-332B-E167-EC82-3CFC93A10369}"/>
              </a:ext>
            </a:extLst>
          </p:cNvPr>
          <p:cNvSpPr>
            <a:spLocks noGrp="1"/>
          </p:cNvSpPr>
          <p:nvPr>
            <p:ph type="sldNum" sz="quarter" idx="12"/>
          </p:nvPr>
        </p:nvSpPr>
        <p:spPr/>
        <p:txBody>
          <a:bodyPr/>
          <a:lstStyle/>
          <a:p>
            <a:fld id="{EA439E6D-DA7E-8844-8EC7-CCE41B5C8DC6}" type="slidenum">
              <a:rPr lang="en-VN" smtClean="0"/>
              <a:t>‹#›</a:t>
            </a:fld>
            <a:endParaRPr lang="en-VN"/>
          </a:p>
        </p:txBody>
      </p:sp>
    </p:spTree>
    <p:extLst>
      <p:ext uri="{BB962C8B-B14F-4D97-AF65-F5344CB8AC3E}">
        <p14:creationId xmlns:p14="http://schemas.microsoft.com/office/powerpoint/2010/main" val="3062923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B37F-4D2B-2437-DE6F-3C42FDDF3804}"/>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E3481A6A-0F80-B64B-9361-26D18A434F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7AEF9F-EE80-E76F-2D2A-4BFD26B813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2C8AB99E-AC55-CFFC-338D-3BA1B54046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6D22A4-6A0B-EC0A-D8E3-141B93AC92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24B5E2E3-259F-D15B-4A1A-9343E68EDF82}"/>
              </a:ext>
            </a:extLst>
          </p:cNvPr>
          <p:cNvSpPr>
            <a:spLocks noGrp="1"/>
          </p:cNvSpPr>
          <p:nvPr>
            <p:ph type="dt" sz="half" idx="10"/>
          </p:nvPr>
        </p:nvSpPr>
        <p:spPr/>
        <p:txBody>
          <a:bodyPr/>
          <a:lstStyle/>
          <a:p>
            <a:fld id="{66DB50F6-4F10-4E48-94AA-CC367F67D44E}" type="datetimeFigureOut">
              <a:rPr lang="en-VN" smtClean="0"/>
              <a:t>20/08/2022</a:t>
            </a:fld>
            <a:endParaRPr lang="en-VN"/>
          </a:p>
        </p:txBody>
      </p:sp>
      <p:sp>
        <p:nvSpPr>
          <p:cNvPr id="8" name="Footer Placeholder 7">
            <a:extLst>
              <a:ext uri="{FF2B5EF4-FFF2-40B4-BE49-F238E27FC236}">
                <a16:creationId xmlns:a16="http://schemas.microsoft.com/office/drawing/2014/main" id="{81944355-F225-C836-BD83-82A14B7A5AAE}"/>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047B1A3A-6192-9003-577C-C6330D4902B5}"/>
              </a:ext>
            </a:extLst>
          </p:cNvPr>
          <p:cNvSpPr>
            <a:spLocks noGrp="1"/>
          </p:cNvSpPr>
          <p:nvPr>
            <p:ph type="sldNum" sz="quarter" idx="12"/>
          </p:nvPr>
        </p:nvSpPr>
        <p:spPr/>
        <p:txBody>
          <a:bodyPr/>
          <a:lstStyle/>
          <a:p>
            <a:fld id="{EA439E6D-DA7E-8844-8EC7-CCE41B5C8DC6}" type="slidenum">
              <a:rPr lang="en-VN" smtClean="0"/>
              <a:t>‹#›</a:t>
            </a:fld>
            <a:endParaRPr lang="en-VN"/>
          </a:p>
        </p:txBody>
      </p:sp>
    </p:spTree>
    <p:extLst>
      <p:ext uri="{BB962C8B-B14F-4D97-AF65-F5344CB8AC3E}">
        <p14:creationId xmlns:p14="http://schemas.microsoft.com/office/powerpoint/2010/main" val="2319017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3B74-2654-5D78-42FE-4AF2EF106A15}"/>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CBB6DC55-C92F-5EC3-E016-55A6B4F5EBD1}"/>
              </a:ext>
            </a:extLst>
          </p:cNvPr>
          <p:cNvSpPr>
            <a:spLocks noGrp="1"/>
          </p:cNvSpPr>
          <p:nvPr>
            <p:ph type="dt" sz="half" idx="10"/>
          </p:nvPr>
        </p:nvSpPr>
        <p:spPr/>
        <p:txBody>
          <a:bodyPr/>
          <a:lstStyle/>
          <a:p>
            <a:fld id="{66DB50F6-4F10-4E48-94AA-CC367F67D44E}" type="datetimeFigureOut">
              <a:rPr lang="en-VN" smtClean="0"/>
              <a:t>20/08/2022</a:t>
            </a:fld>
            <a:endParaRPr lang="en-VN"/>
          </a:p>
        </p:txBody>
      </p:sp>
      <p:sp>
        <p:nvSpPr>
          <p:cNvPr id="4" name="Footer Placeholder 3">
            <a:extLst>
              <a:ext uri="{FF2B5EF4-FFF2-40B4-BE49-F238E27FC236}">
                <a16:creationId xmlns:a16="http://schemas.microsoft.com/office/drawing/2014/main" id="{70B3E649-BFC8-7CCF-E369-2106EB22EB81}"/>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3057ABE1-EB9C-925E-1B31-0217DDF546FF}"/>
              </a:ext>
            </a:extLst>
          </p:cNvPr>
          <p:cNvSpPr>
            <a:spLocks noGrp="1"/>
          </p:cNvSpPr>
          <p:nvPr>
            <p:ph type="sldNum" sz="quarter" idx="12"/>
          </p:nvPr>
        </p:nvSpPr>
        <p:spPr/>
        <p:txBody>
          <a:bodyPr/>
          <a:lstStyle/>
          <a:p>
            <a:fld id="{EA439E6D-DA7E-8844-8EC7-CCE41B5C8DC6}" type="slidenum">
              <a:rPr lang="en-VN" smtClean="0"/>
              <a:t>‹#›</a:t>
            </a:fld>
            <a:endParaRPr lang="en-VN"/>
          </a:p>
        </p:txBody>
      </p:sp>
    </p:spTree>
    <p:extLst>
      <p:ext uri="{BB962C8B-B14F-4D97-AF65-F5344CB8AC3E}">
        <p14:creationId xmlns:p14="http://schemas.microsoft.com/office/powerpoint/2010/main" val="2042979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28E264-056F-1190-B45C-DF160D82192C}"/>
              </a:ext>
            </a:extLst>
          </p:cNvPr>
          <p:cNvSpPr>
            <a:spLocks noGrp="1"/>
          </p:cNvSpPr>
          <p:nvPr>
            <p:ph type="dt" sz="half" idx="10"/>
          </p:nvPr>
        </p:nvSpPr>
        <p:spPr/>
        <p:txBody>
          <a:bodyPr/>
          <a:lstStyle/>
          <a:p>
            <a:fld id="{66DB50F6-4F10-4E48-94AA-CC367F67D44E}" type="datetimeFigureOut">
              <a:rPr lang="en-VN" smtClean="0"/>
              <a:t>20/08/2022</a:t>
            </a:fld>
            <a:endParaRPr lang="en-VN"/>
          </a:p>
        </p:txBody>
      </p:sp>
      <p:sp>
        <p:nvSpPr>
          <p:cNvPr id="3" name="Footer Placeholder 2">
            <a:extLst>
              <a:ext uri="{FF2B5EF4-FFF2-40B4-BE49-F238E27FC236}">
                <a16:creationId xmlns:a16="http://schemas.microsoft.com/office/drawing/2014/main" id="{1972685A-430C-BC13-ABFB-8FEFCBCCCDB1}"/>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501DCA1D-80EC-0706-80A6-9FB67F6430F1}"/>
              </a:ext>
            </a:extLst>
          </p:cNvPr>
          <p:cNvSpPr>
            <a:spLocks noGrp="1"/>
          </p:cNvSpPr>
          <p:nvPr>
            <p:ph type="sldNum" sz="quarter" idx="12"/>
          </p:nvPr>
        </p:nvSpPr>
        <p:spPr/>
        <p:txBody>
          <a:bodyPr/>
          <a:lstStyle/>
          <a:p>
            <a:fld id="{EA439E6D-DA7E-8844-8EC7-CCE41B5C8DC6}" type="slidenum">
              <a:rPr lang="en-VN" smtClean="0"/>
              <a:t>‹#›</a:t>
            </a:fld>
            <a:endParaRPr lang="en-VN"/>
          </a:p>
        </p:txBody>
      </p:sp>
    </p:spTree>
    <p:extLst>
      <p:ext uri="{BB962C8B-B14F-4D97-AF65-F5344CB8AC3E}">
        <p14:creationId xmlns:p14="http://schemas.microsoft.com/office/powerpoint/2010/main" val="31441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BFA37-EB64-F6EA-8011-CA9EE1F8D0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F00F4DD5-30BF-36AD-9079-54D8091F8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0941B1B5-0DFC-C65C-F8EE-5D456D8AFA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A8FF3-6391-9BFD-2040-88C4B84146B4}"/>
              </a:ext>
            </a:extLst>
          </p:cNvPr>
          <p:cNvSpPr>
            <a:spLocks noGrp="1"/>
          </p:cNvSpPr>
          <p:nvPr>
            <p:ph type="dt" sz="half" idx="10"/>
          </p:nvPr>
        </p:nvSpPr>
        <p:spPr/>
        <p:txBody>
          <a:bodyPr/>
          <a:lstStyle/>
          <a:p>
            <a:fld id="{66DB50F6-4F10-4E48-94AA-CC367F67D44E}" type="datetimeFigureOut">
              <a:rPr lang="en-VN" smtClean="0"/>
              <a:t>20/08/2022</a:t>
            </a:fld>
            <a:endParaRPr lang="en-VN"/>
          </a:p>
        </p:txBody>
      </p:sp>
      <p:sp>
        <p:nvSpPr>
          <p:cNvPr id="6" name="Footer Placeholder 5">
            <a:extLst>
              <a:ext uri="{FF2B5EF4-FFF2-40B4-BE49-F238E27FC236}">
                <a16:creationId xmlns:a16="http://schemas.microsoft.com/office/drawing/2014/main" id="{A0A51521-A05A-6250-8DF2-0C684406753A}"/>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A4270A21-F730-A067-8FC6-E90E77977A41}"/>
              </a:ext>
            </a:extLst>
          </p:cNvPr>
          <p:cNvSpPr>
            <a:spLocks noGrp="1"/>
          </p:cNvSpPr>
          <p:nvPr>
            <p:ph type="sldNum" sz="quarter" idx="12"/>
          </p:nvPr>
        </p:nvSpPr>
        <p:spPr/>
        <p:txBody>
          <a:bodyPr/>
          <a:lstStyle/>
          <a:p>
            <a:fld id="{EA439E6D-DA7E-8844-8EC7-CCE41B5C8DC6}" type="slidenum">
              <a:rPr lang="en-VN" smtClean="0"/>
              <a:t>‹#›</a:t>
            </a:fld>
            <a:endParaRPr lang="en-VN"/>
          </a:p>
        </p:txBody>
      </p:sp>
    </p:spTree>
    <p:extLst>
      <p:ext uri="{BB962C8B-B14F-4D97-AF65-F5344CB8AC3E}">
        <p14:creationId xmlns:p14="http://schemas.microsoft.com/office/powerpoint/2010/main" val="666747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B294D-EF9D-A56A-5CA5-1226FCC5A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6991F799-F11B-6989-FAF7-E4638D018F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BAA9C77C-4D6B-51F1-E3C6-82DDEE31B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7C65B-1C83-FB80-A94F-BD750A3AFC39}"/>
              </a:ext>
            </a:extLst>
          </p:cNvPr>
          <p:cNvSpPr>
            <a:spLocks noGrp="1"/>
          </p:cNvSpPr>
          <p:nvPr>
            <p:ph type="dt" sz="half" idx="10"/>
          </p:nvPr>
        </p:nvSpPr>
        <p:spPr/>
        <p:txBody>
          <a:bodyPr/>
          <a:lstStyle/>
          <a:p>
            <a:fld id="{66DB50F6-4F10-4E48-94AA-CC367F67D44E}" type="datetimeFigureOut">
              <a:rPr lang="en-VN" smtClean="0"/>
              <a:t>20/08/2022</a:t>
            </a:fld>
            <a:endParaRPr lang="en-VN"/>
          </a:p>
        </p:txBody>
      </p:sp>
      <p:sp>
        <p:nvSpPr>
          <p:cNvPr id="6" name="Footer Placeholder 5">
            <a:extLst>
              <a:ext uri="{FF2B5EF4-FFF2-40B4-BE49-F238E27FC236}">
                <a16:creationId xmlns:a16="http://schemas.microsoft.com/office/drawing/2014/main" id="{CC673CBD-FCBC-9B9B-169A-E27190B073C4}"/>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5E409E61-D772-A0FD-DA33-983625F2F07B}"/>
              </a:ext>
            </a:extLst>
          </p:cNvPr>
          <p:cNvSpPr>
            <a:spLocks noGrp="1"/>
          </p:cNvSpPr>
          <p:nvPr>
            <p:ph type="sldNum" sz="quarter" idx="12"/>
          </p:nvPr>
        </p:nvSpPr>
        <p:spPr/>
        <p:txBody>
          <a:bodyPr/>
          <a:lstStyle/>
          <a:p>
            <a:fld id="{EA439E6D-DA7E-8844-8EC7-CCE41B5C8DC6}" type="slidenum">
              <a:rPr lang="en-VN" smtClean="0"/>
              <a:t>‹#›</a:t>
            </a:fld>
            <a:endParaRPr lang="en-VN"/>
          </a:p>
        </p:txBody>
      </p:sp>
    </p:spTree>
    <p:extLst>
      <p:ext uri="{BB962C8B-B14F-4D97-AF65-F5344CB8AC3E}">
        <p14:creationId xmlns:p14="http://schemas.microsoft.com/office/powerpoint/2010/main" val="2270272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7CFECC-4602-86B2-BA87-A78364C93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2A56E5BB-448C-F85F-DD32-AFBF8EE072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F758510B-3136-8721-0391-1DA5583BED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DB50F6-4F10-4E48-94AA-CC367F67D44E}" type="datetimeFigureOut">
              <a:rPr lang="en-VN" smtClean="0"/>
              <a:t>20/08/2022</a:t>
            </a:fld>
            <a:endParaRPr lang="en-VN"/>
          </a:p>
        </p:txBody>
      </p:sp>
      <p:sp>
        <p:nvSpPr>
          <p:cNvPr id="5" name="Footer Placeholder 4">
            <a:extLst>
              <a:ext uri="{FF2B5EF4-FFF2-40B4-BE49-F238E27FC236}">
                <a16:creationId xmlns:a16="http://schemas.microsoft.com/office/drawing/2014/main" id="{14832550-0A20-A89E-24BC-26EB71605D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C40AD800-E2D3-E737-13E2-996990B6F1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39E6D-DA7E-8844-8EC7-CCE41B5C8DC6}" type="slidenum">
              <a:rPr lang="en-VN" smtClean="0"/>
              <a:t>‹#›</a:t>
            </a:fld>
            <a:endParaRPr lang="en-VN"/>
          </a:p>
        </p:txBody>
      </p:sp>
    </p:spTree>
    <p:extLst>
      <p:ext uri="{BB962C8B-B14F-4D97-AF65-F5344CB8AC3E}">
        <p14:creationId xmlns:p14="http://schemas.microsoft.com/office/powerpoint/2010/main" val="1000029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jpeg"/><Relationship Id="rId1" Type="http://schemas.openxmlformats.org/officeDocument/2006/relationships/slideLayout" Target="../slideLayouts/slideLayout2.xml"/><Relationship Id="rId4" Type="http://schemas.openxmlformats.org/officeDocument/2006/relationships/image" Target="../media/image74.jpeg"/></Relationships>
</file>

<file path=ppt/slides/_rels/slide12.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30.png"/><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8.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jpeg"/><Relationship Id="rId1" Type="http://schemas.openxmlformats.org/officeDocument/2006/relationships/slideLayout" Target="../slideLayouts/slideLayout2.xml"/><Relationship Id="rId4" Type="http://schemas.openxmlformats.org/officeDocument/2006/relationships/image" Target="../media/image69.jpeg"/></Relationships>
</file>

<file path=ppt/slides/_rels/slide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7EDBCB-689E-E1DA-FAFB-A4FAD9D9A29D}"/>
              </a:ext>
            </a:extLst>
          </p:cNvPr>
          <p:cNvSpPr txBox="1"/>
          <p:nvPr/>
        </p:nvSpPr>
        <p:spPr>
          <a:xfrm>
            <a:off x="983119" y="0"/>
            <a:ext cx="10587556" cy="6986528"/>
          </a:xfrm>
          <a:prstGeom prst="rect">
            <a:avLst/>
          </a:prstGeom>
          <a:noFill/>
        </p:spPr>
        <p:txBody>
          <a:bodyPr wrap="square" rtlCol="0">
            <a:spAutoFit/>
          </a:bodyPr>
          <a:lstStyle/>
          <a:p>
            <a:pPr algn="ctr"/>
            <a:r>
              <a:rPr lang="en-VN" sz="1600" b="1" dirty="0">
                <a:latin typeface="+mj-lt"/>
              </a:rPr>
              <a:t>PHÂN LOẠI CÁC SẢN PHẨM CHÍNH</a:t>
            </a:r>
            <a:endParaRPr lang="en-US" sz="1600" dirty="0">
              <a:latin typeface="+mj-lt"/>
            </a:endParaRPr>
          </a:p>
          <a:p>
            <a:r>
              <a:rPr lang="en-VN" sz="1600" b="1" dirty="0">
                <a:latin typeface="+mj-lt"/>
              </a:rPr>
              <a:t>Passives: </a:t>
            </a:r>
          </a:p>
          <a:p>
            <a:r>
              <a:rPr lang="en-VN" sz="1600" dirty="0">
                <a:latin typeface="+mj-lt"/>
              </a:rPr>
              <a:t>Capacitor</a:t>
            </a:r>
          </a:p>
          <a:p>
            <a:r>
              <a:rPr lang="en-VN" sz="1600" dirty="0">
                <a:latin typeface="+mj-lt"/>
              </a:rPr>
              <a:t>Resitor</a:t>
            </a:r>
          </a:p>
          <a:p>
            <a:r>
              <a:rPr lang="en-VN" sz="1600" dirty="0">
                <a:latin typeface="+mj-lt"/>
              </a:rPr>
              <a:t>Inductor</a:t>
            </a:r>
          </a:p>
          <a:p>
            <a:r>
              <a:rPr lang="en-VN" sz="1600" dirty="0">
                <a:latin typeface="+mj-lt"/>
              </a:rPr>
              <a:t>Antenna</a:t>
            </a:r>
          </a:p>
          <a:p>
            <a:r>
              <a:rPr lang="en-VN" sz="1600" dirty="0">
                <a:latin typeface="+mj-lt"/>
              </a:rPr>
              <a:t>EMI filters</a:t>
            </a:r>
          </a:p>
          <a:p>
            <a:r>
              <a:rPr lang="en-VN" sz="1600" dirty="0">
                <a:latin typeface="+mj-lt"/>
              </a:rPr>
              <a:t>Relay</a:t>
            </a:r>
          </a:p>
          <a:p>
            <a:r>
              <a:rPr lang="en-VN" sz="1600" b="1" dirty="0">
                <a:latin typeface="+mj-lt"/>
              </a:rPr>
              <a:t>Semiconductors:</a:t>
            </a:r>
          </a:p>
          <a:p>
            <a:r>
              <a:rPr lang="en-VN" sz="1600" dirty="0">
                <a:latin typeface="+mj-lt"/>
              </a:rPr>
              <a:t>Logic, Analog</a:t>
            </a:r>
          </a:p>
          <a:p>
            <a:r>
              <a:rPr lang="en-VN" sz="1600" dirty="0">
                <a:latin typeface="+mj-lt"/>
              </a:rPr>
              <a:t>Memory</a:t>
            </a:r>
          </a:p>
          <a:p>
            <a:r>
              <a:rPr lang="en-VN" sz="1600" dirty="0">
                <a:latin typeface="+mj-lt"/>
              </a:rPr>
              <a:t>Discretes</a:t>
            </a:r>
          </a:p>
          <a:p>
            <a:r>
              <a:rPr lang="en-VN" sz="1600" dirty="0">
                <a:latin typeface="+mj-lt"/>
              </a:rPr>
              <a:t>LED, Opto</a:t>
            </a:r>
          </a:p>
          <a:p>
            <a:r>
              <a:rPr lang="en-VN" sz="1600" dirty="0">
                <a:latin typeface="+mj-lt"/>
              </a:rPr>
              <a:t>Sensor</a:t>
            </a:r>
          </a:p>
          <a:p>
            <a:r>
              <a:rPr lang="en-VN" sz="1600" b="1" dirty="0">
                <a:latin typeface="+mj-lt"/>
              </a:rPr>
              <a:t>Connectivity: </a:t>
            </a:r>
          </a:p>
          <a:p>
            <a:r>
              <a:rPr lang="en-VN" sz="1600" dirty="0">
                <a:latin typeface="+mj-lt"/>
              </a:rPr>
              <a:t>Cellular module (3G,4G,5G..)</a:t>
            </a:r>
          </a:p>
          <a:p>
            <a:r>
              <a:rPr lang="en-VN" sz="1600" dirty="0">
                <a:latin typeface="+mj-lt"/>
              </a:rPr>
              <a:t>Wifi module</a:t>
            </a:r>
          </a:p>
          <a:p>
            <a:r>
              <a:rPr lang="en-VN" sz="1600" dirty="0">
                <a:latin typeface="+mj-lt"/>
              </a:rPr>
              <a:t>bluetooth module</a:t>
            </a:r>
          </a:p>
          <a:p>
            <a:r>
              <a:rPr lang="en-VN" sz="1600" dirty="0">
                <a:latin typeface="+mj-lt"/>
              </a:rPr>
              <a:t>RF module</a:t>
            </a:r>
            <a:endParaRPr lang="en-US" sz="1600" dirty="0">
              <a:latin typeface="+mj-lt"/>
            </a:endParaRPr>
          </a:p>
          <a:p>
            <a:r>
              <a:rPr lang="en-VN" sz="1600" b="1" dirty="0">
                <a:latin typeface="+mj-lt"/>
              </a:rPr>
              <a:t>Interconect: </a:t>
            </a:r>
          </a:p>
          <a:p>
            <a:r>
              <a:rPr lang="en-VN" sz="1600" dirty="0">
                <a:latin typeface="+mj-lt"/>
              </a:rPr>
              <a:t>Connector</a:t>
            </a:r>
          </a:p>
          <a:p>
            <a:r>
              <a:rPr lang="en-VN" sz="1600" dirty="0">
                <a:latin typeface="+mj-lt"/>
              </a:rPr>
              <a:t>Cable </a:t>
            </a:r>
          </a:p>
          <a:p>
            <a:r>
              <a:rPr lang="en-VN" sz="1600" dirty="0">
                <a:latin typeface="+mj-lt"/>
              </a:rPr>
              <a:t>FPC</a:t>
            </a:r>
          </a:p>
          <a:p>
            <a:r>
              <a:rPr lang="en-VN" sz="1600" dirty="0">
                <a:latin typeface="+mj-lt"/>
              </a:rPr>
              <a:t>Wire Harness,…</a:t>
            </a:r>
          </a:p>
          <a:p>
            <a:r>
              <a:rPr lang="en-VN" sz="1600" b="1" dirty="0">
                <a:latin typeface="+mj-lt"/>
              </a:rPr>
              <a:t>Electromechanical: </a:t>
            </a:r>
          </a:p>
          <a:p>
            <a:r>
              <a:rPr lang="en-VN" sz="1600" dirty="0">
                <a:latin typeface="+mj-lt"/>
              </a:rPr>
              <a:t>Battery,Fans, Power supplies, Solder,…</a:t>
            </a:r>
          </a:p>
          <a:p>
            <a:r>
              <a:rPr lang="en-VN" sz="1600" b="1" dirty="0">
                <a:latin typeface="+mj-lt"/>
              </a:rPr>
              <a:t>Others:</a:t>
            </a:r>
            <a:endParaRPr lang="en-US" sz="1600" b="1" dirty="0">
              <a:latin typeface="+mj-lt"/>
            </a:endParaRPr>
          </a:p>
        </p:txBody>
      </p:sp>
    </p:spTree>
    <p:extLst>
      <p:ext uri="{BB962C8B-B14F-4D97-AF65-F5344CB8AC3E}">
        <p14:creationId xmlns:p14="http://schemas.microsoft.com/office/powerpoint/2010/main" val="3342672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ACE529-6F51-62D9-60DA-180111B90995}"/>
              </a:ext>
            </a:extLst>
          </p:cNvPr>
          <p:cNvSpPr txBox="1"/>
          <p:nvPr/>
        </p:nvSpPr>
        <p:spPr>
          <a:xfrm>
            <a:off x="919655" y="4112431"/>
            <a:ext cx="10352690" cy="2123658"/>
          </a:xfrm>
          <a:prstGeom prst="rect">
            <a:avLst/>
          </a:prstGeom>
          <a:noFill/>
        </p:spPr>
        <p:txBody>
          <a:bodyPr wrap="square">
            <a:spAutoFit/>
          </a:bodyPr>
          <a:lstStyle/>
          <a:p>
            <a:pPr algn="l"/>
            <a:r>
              <a:rPr lang="en-US" sz="1200" i="0" u="none" strike="noStrike" dirty="0">
                <a:effectLst/>
              </a:rPr>
              <a:t> </a:t>
            </a:r>
          </a:p>
          <a:p>
            <a:pPr algn="ctr"/>
            <a:r>
              <a:rPr lang="en-US" sz="1200" b="1" i="0" u="none" strike="noStrike" dirty="0">
                <a:effectLst/>
              </a:rPr>
              <a:t>FLEXIBILITY</a:t>
            </a:r>
          </a:p>
          <a:p>
            <a:pPr algn="ctr"/>
            <a:r>
              <a:rPr lang="en-US" sz="1200" i="0" u="none" strike="noStrike" dirty="0">
                <a:effectLst/>
              </a:rPr>
              <a:t>Flexibility is the byword of our company. Solution follows request</a:t>
            </a:r>
            <a:r>
              <a:rPr lang="en-US" sz="1200" dirty="0"/>
              <a:t>.</a:t>
            </a:r>
            <a:endParaRPr lang="en-US" sz="1200" i="0" u="none" strike="noStrike" dirty="0">
              <a:effectLst/>
            </a:endParaRPr>
          </a:p>
          <a:p>
            <a:pPr algn="just"/>
            <a:r>
              <a:rPr lang="en-US" sz="1200" i="0" u="none" strike="noStrike" dirty="0">
                <a:effectLst/>
              </a:rPr>
              <a:t>A fully flexible pricing policy along with a deep knowledge of international supplier networks facilitates choosing the lowest price on the global market with the highest quality of high-tech components from USA, Germany, Japan, Taiwan, Korea, China, Vietnam.</a:t>
            </a:r>
          </a:p>
          <a:p>
            <a:pPr algn="just"/>
            <a:r>
              <a:rPr lang="en-US" sz="1200" i="0" u="none" strike="noStrike" dirty="0">
                <a:effectLst/>
              </a:rPr>
              <a:t>We daily monitor developments in the electronic components market while following the foreign exchange market in the context of purchasing power parity.</a:t>
            </a:r>
          </a:p>
          <a:p>
            <a:pPr algn="just"/>
            <a:r>
              <a:rPr lang="en-US" sz="1200" i="0" u="none" strike="noStrike" dirty="0">
                <a:effectLst/>
              </a:rPr>
              <a:t>We shorten standard delivery times. Allocated and other </a:t>
            </a:r>
            <a:r>
              <a:rPr lang="en-US" sz="1200" i="0" strike="noStrike" dirty="0">
                <a:effectLst/>
              </a:rPr>
              <a:t>hard to find electronic components </a:t>
            </a:r>
            <a:r>
              <a:rPr lang="en-US" sz="1200" i="0" u="none" strike="noStrike" dirty="0">
                <a:effectLst/>
              </a:rPr>
              <a:t>can be delivered immediately. </a:t>
            </a:r>
          </a:p>
          <a:p>
            <a:pPr algn="just"/>
            <a:r>
              <a:rPr lang="en-US" sz="1200" i="0" u="none" strike="noStrike" dirty="0">
                <a:effectLst/>
              </a:rPr>
              <a:t>Our knowledge helps us successfully deal with unprecedented cases. Each team member is a creative professional.</a:t>
            </a:r>
          </a:p>
          <a:p>
            <a:pPr algn="just"/>
            <a:r>
              <a:rPr lang="en-US" sz="1200" i="0" u="none" strike="noStrike" dirty="0">
                <a:effectLst/>
              </a:rPr>
              <a:t>Our international partnership warehouse enables us to deliver goods to the customer's plant within a few days.</a:t>
            </a:r>
          </a:p>
          <a:p>
            <a:pPr algn="just"/>
            <a:r>
              <a:rPr lang="en-US" sz="1200" i="0" u="none" strike="noStrike" dirty="0">
                <a:effectLst/>
              </a:rPr>
              <a:t>We minimize the term MOQ. </a:t>
            </a:r>
          </a:p>
          <a:p>
            <a:pPr algn="just"/>
            <a:r>
              <a:rPr lang="en-US" sz="1200" i="0" u="none" strike="noStrike" dirty="0">
                <a:effectLst/>
              </a:rPr>
              <a:t>We offer suitable alternatives &amp; complementary products and support design-in.</a:t>
            </a:r>
          </a:p>
        </p:txBody>
      </p:sp>
      <p:pic>
        <p:nvPicPr>
          <p:cNvPr id="7170" name="Picture 2" descr="Supply Chain Management - Global Parts Supplier - Con-Tech International">
            <a:extLst>
              <a:ext uri="{FF2B5EF4-FFF2-40B4-BE49-F238E27FC236}">
                <a16:creationId xmlns:a16="http://schemas.microsoft.com/office/drawing/2014/main" id="{89AA8C04-3AF9-9517-53F8-854EE5E3E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544" y="308288"/>
            <a:ext cx="6990912" cy="3532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081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EB1E07F-2391-B711-EB8D-B4AF814D14DC}"/>
              </a:ext>
            </a:extLst>
          </p:cNvPr>
          <p:cNvSpPr txBox="1"/>
          <p:nvPr/>
        </p:nvSpPr>
        <p:spPr>
          <a:xfrm>
            <a:off x="2930769" y="253406"/>
            <a:ext cx="6096000" cy="369332"/>
          </a:xfrm>
          <a:prstGeom prst="rect">
            <a:avLst/>
          </a:prstGeom>
          <a:noFill/>
        </p:spPr>
        <p:txBody>
          <a:bodyPr wrap="square">
            <a:spAutoFit/>
          </a:bodyPr>
          <a:lstStyle/>
          <a:p>
            <a:pPr algn="ctr"/>
            <a:r>
              <a:rPr lang="en-US" b="1" dirty="0">
                <a:latin typeface="+mj-lt"/>
              </a:rPr>
              <a:t>MARKET</a:t>
            </a:r>
          </a:p>
        </p:txBody>
      </p:sp>
      <p:sp>
        <p:nvSpPr>
          <p:cNvPr id="9" name="TextBox 8">
            <a:extLst>
              <a:ext uri="{FF2B5EF4-FFF2-40B4-BE49-F238E27FC236}">
                <a16:creationId xmlns:a16="http://schemas.microsoft.com/office/drawing/2014/main" id="{F990D246-5694-8FED-F365-7C6E292D1142}"/>
              </a:ext>
            </a:extLst>
          </p:cNvPr>
          <p:cNvSpPr txBox="1"/>
          <p:nvPr/>
        </p:nvSpPr>
        <p:spPr>
          <a:xfrm>
            <a:off x="7666891" y="804291"/>
            <a:ext cx="4366846" cy="646331"/>
          </a:xfrm>
          <a:prstGeom prst="rect">
            <a:avLst/>
          </a:prstGeom>
          <a:noFill/>
        </p:spPr>
        <p:txBody>
          <a:bodyPr wrap="square">
            <a:spAutoFit/>
          </a:bodyPr>
          <a:lstStyle/>
          <a:p>
            <a:pPr algn="ctr"/>
            <a:r>
              <a:rPr lang="en-VN" dirty="0">
                <a:latin typeface="+mj-lt"/>
              </a:rPr>
              <a:t>Industry</a:t>
            </a:r>
          </a:p>
          <a:p>
            <a:pPr algn="ctr"/>
            <a:r>
              <a:rPr lang="en-VN" dirty="0">
                <a:latin typeface="+mj-lt"/>
              </a:rPr>
              <a:t>Automation, Medical, Machine</a:t>
            </a:r>
          </a:p>
        </p:txBody>
      </p:sp>
      <p:sp>
        <p:nvSpPr>
          <p:cNvPr id="11" name="TextBox 10">
            <a:extLst>
              <a:ext uri="{FF2B5EF4-FFF2-40B4-BE49-F238E27FC236}">
                <a16:creationId xmlns:a16="http://schemas.microsoft.com/office/drawing/2014/main" id="{982E21F1-EE5D-3AF9-D6DE-4196EFFC337A}"/>
              </a:ext>
            </a:extLst>
          </p:cNvPr>
          <p:cNvSpPr txBox="1"/>
          <p:nvPr/>
        </p:nvSpPr>
        <p:spPr>
          <a:xfrm>
            <a:off x="181709" y="804290"/>
            <a:ext cx="3739662" cy="646331"/>
          </a:xfrm>
          <a:prstGeom prst="rect">
            <a:avLst/>
          </a:prstGeom>
          <a:noFill/>
        </p:spPr>
        <p:txBody>
          <a:bodyPr wrap="square">
            <a:spAutoFit/>
          </a:bodyPr>
          <a:lstStyle/>
          <a:p>
            <a:pPr algn="ctr"/>
            <a:r>
              <a:rPr lang="en-VN" dirty="0">
                <a:latin typeface="+mj-lt"/>
              </a:rPr>
              <a:t>Telecom</a:t>
            </a:r>
          </a:p>
          <a:p>
            <a:pPr algn="ctr"/>
            <a:r>
              <a:rPr lang="en-VN" dirty="0">
                <a:latin typeface="+mj-lt"/>
              </a:rPr>
              <a:t>Antenna, Radar, Base station</a:t>
            </a:r>
            <a:endParaRPr lang="en-VN" dirty="0"/>
          </a:p>
        </p:txBody>
      </p:sp>
      <p:sp>
        <p:nvSpPr>
          <p:cNvPr id="15" name="TextBox 14">
            <a:extLst>
              <a:ext uri="{FF2B5EF4-FFF2-40B4-BE49-F238E27FC236}">
                <a16:creationId xmlns:a16="http://schemas.microsoft.com/office/drawing/2014/main" id="{99ECC35D-AA3A-0A20-5068-D2E3F420CDD3}"/>
              </a:ext>
            </a:extLst>
          </p:cNvPr>
          <p:cNvSpPr txBox="1"/>
          <p:nvPr/>
        </p:nvSpPr>
        <p:spPr>
          <a:xfrm>
            <a:off x="5052646" y="804292"/>
            <a:ext cx="1875692" cy="646331"/>
          </a:xfrm>
          <a:prstGeom prst="rect">
            <a:avLst/>
          </a:prstGeom>
          <a:noFill/>
        </p:spPr>
        <p:txBody>
          <a:bodyPr wrap="square">
            <a:spAutoFit/>
          </a:bodyPr>
          <a:lstStyle/>
          <a:p>
            <a:pPr algn="ctr"/>
            <a:r>
              <a:rPr lang="en-US" dirty="0">
                <a:latin typeface="+mj-lt"/>
              </a:rPr>
              <a:t>Mobile, Computer</a:t>
            </a:r>
          </a:p>
          <a:p>
            <a:pPr algn="ctr"/>
            <a:r>
              <a:rPr lang="en-US" dirty="0">
                <a:latin typeface="+mj-lt"/>
              </a:rPr>
              <a:t>Laptop, Tablet</a:t>
            </a:r>
          </a:p>
        </p:txBody>
      </p:sp>
      <p:sp>
        <p:nvSpPr>
          <p:cNvPr id="22" name="TextBox 21">
            <a:extLst>
              <a:ext uri="{FF2B5EF4-FFF2-40B4-BE49-F238E27FC236}">
                <a16:creationId xmlns:a16="http://schemas.microsoft.com/office/drawing/2014/main" id="{5854D25E-BFFF-ADB8-6FBF-968B2DF39D49}"/>
              </a:ext>
            </a:extLst>
          </p:cNvPr>
          <p:cNvSpPr txBox="1"/>
          <p:nvPr/>
        </p:nvSpPr>
        <p:spPr>
          <a:xfrm>
            <a:off x="181709" y="1450621"/>
            <a:ext cx="3739662" cy="4893647"/>
          </a:xfrm>
          <a:prstGeom prst="rect">
            <a:avLst/>
          </a:prstGeom>
          <a:noFill/>
        </p:spPr>
        <p:txBody>
          <a:bodyPr wrap="square">
            <a:spAutoFit/>
          </a:bodyPr>
          <a:lstStyle/>
          <a:p>
            <a:pPr algn="just"/>
            <a:r>
              <a:rPr lang="en-US" sz="1200" b="0" i="0" u="none" strike="noStrike" dirty="0">
                <a:solidFill>
                  <a:srgbClr val="000000"/>
                </a:solidFill>
                <a:effectLst/>
              </a:rPr>
              <a:t>Vietnam’s telecommunication market is becoming more attractive to foreign investors as it has returned to the growth path in the first half of 2019 after a long period of saturation.</a:t>
            </a:r>
          </a:p>
          <a:p>
            <a:pPr algn="just"/>
            <a:r>
              <a:rPr lang="en-US" sz="1200" b="0" i="0" u="none" strike="noStrike" dirty="0">
                <a:solidFill>
                  <a:srgbClr val="000000"/>
                </a:solidFill>
                <a:effectLst/>
              </a:rPr>
              <a:t>According to a press release, foreign investors have big opportunities in Vietnam’s growing telecom sector. This is because the government considers it a key driver for the country’s digital economy and will step up the divestment from state-owned telco corporations.</a:t>
            </a:r>
          </a:p>
          <a:p>
            <a:pPr algn="just"/>
            <a:r>
              <a:rPr lang="en-US" sz="1200" b="0" i="0" u="none" strike="noStrike" dirty="0">
                <a:solidFill>
                  <a:srgbClr val="000000"/>
                </a:solidFill>
                <a:effectLst/>
              </a:rPr>
              <a:t>According to experts, the government’s plans for the Fourth Industrial Revolution, smart cities, start-ups, and the National Innovation Network Program, enabled by state-of-the-art 4G and 5G, IoT, and mobile telecommunication networks, are helping the ICT sector continue to record strong revenue growth.</a:t>
            </a:r>
          </a:p>
          <a:p>
            <a:pPr algn="just"/>
            <a:r>
              <a:rPr lang="en-US" sz="1200" b="0" i="0" u="none" strike="noStrike" dirty="0">
                <a:solidFill>
                  <a:srgbClr val="000000"/>
                </a:solidFill>
                <a:effectLst/>
              </a:rPr>
              <a:t>There is room to grow for foreign investors in Vietnam’s telecommunication industry. The number of households with internet access at home is only 27 per 100 households while only 9.3% of Vietnamese households have a fixed-line telephone, an industry expert said.</a:t>
            </a:r>
          </a:p>
          <a:p>
            <a:pPr algn="just"/>
            <a:r>
              <a:rPr lang="en-US" sz="1200" b="0" i="0" u="none" strike="noStrike" dirty="0">
                <a:solidFill>
                  <a:srgbClr val="000000"/>
                </a:solidFill>
                <a:effectLst/>
              </a:rPr>
              <a:t>The number of mobile subscribers with a 3G data connection is also still below the world average (39 subscribers per 100 people) while the number of subscribers with a 4G data connection is much lower and the 5G network has only been deployed on a trial basis in Vietnam.</a:t>
            </a:r>
          </a:p>
        </p:txBody>
      </p:sp>
      <p:sp>
        <p:nvSpPr>
          <p:cNvPr id="24" name="TextBox 23">
            <a:extLst>
              <a:ext uri="{FF2B5EF4-FFF2-40B4-BE49-F238E27FC236}">
                <a16:creationId xmlns:a16="http://schemas.microsoft.com/office/drawing/2014/main" id="{9B9E6AC1-656A-2CC8-F34C-CC31EBDE1C4C}"/>
              </a:ext>
            </a:extLst>
          </p:cNvPr>
          <p:cNvSpPr txBox="1"/>
          <p:nvPr/>
        </p:nvSpPr>
        <p:spPr>
          <a:xfrm>
            <a:off x="4331679" y="1450621"/>
            <a:ext cx="3739662" cy="4708981"/>
          </a:xfrm>
          <a:prstGeom prst="rect">
            <a:avLst/>
          </a:prstGeom>
          <a:noFill/>
        </p:spPr>
        <p:txBody>
          <a:bodyPr wrap="square">
            <a:spAutoFit/>
          </a:bodyPr>
          <a:lstStyle/>
          <a:p>
            <a:pPr algn="just" fontAlgn="base"/>
            <a:r>
              <a:rPr lang="en-US" sz="1200" b="1" i="0" u="none" strike="noStrike" dirty="0">
                <a:solidFill>
                  <a:srgbClr val="444444"/>
                </a:solidFill>
                <a:effectLst/>
              </a:rPr>
              <a:t>Vietnam has great potential, which will help digital transformation proceed quickly and with fewer risks than many other countries.</a:t>
            </a:r>
            <a:br>
              <a:rPr lang="en-US" sz="1200" dirty="0"/>
            </a:br>
            <a:r>
              <a:rPr lang="en-US" sz="1200" b="0" i="0" u="none" strike="noStrike" dirty="0">
                <a:solidFill>
                  <a:srgbClr val="444444"/>
                </a:solidFill>
                <a:effectLst/>
              </a:rPr>
              <a:t> A report from We Are Social and Hootsuite showed a high proportion of internet and mobile phone users. Vietnam has 96.9 million people, but has 145.8 million mobile phone subscribers (150 percent of population), 68.17 million internet users and 65 million social network users.</a:t>
            </a:r>
          </a:p>
          <a:p>
            <a:pPr fontAlgn="base"/>
            <a:r>
              <a:rPr lang="en-US" sz="1200" dirty="0"/>
              <a:t>Around 94 percent of Vietnamese own mobile devices, 65 percent use laptops and desktop computers, and 22 percent use tablets.</a:t>
            </a:r>
            <a:br>
              <a:rPr lang="en-US" sz="1200" dirty="0"/>
            </a:br>
            <a:r>
              <a:rPr lang="en-US" sz="1200" dirty="0"/>
              <a:t>Demand for mobile services and internet has been increasing rapidly.</a:t>
            </a:r>
            <a:br>
              <a:rPr lang="en-US" sz="1200" dirty="0"/>
            </a:br>
            <a:r>
              <a:rPr lang="en-US" sz="1200" dirty="0"/>
              <a:t>Meanwhile, because of the stiff competition, businesses have to carry out digital transformation in order to grow and compete with rivals.</a:t>
            </a:r>
            <a:br>
              <a:rPr lang="en-US" sz="1200" dirty="0"/>
            </a:br>
            <a:r>
              <a:rPr lang="en-US" sz="1200" dirty="0"/>
              <a:t>A survey conducted in Asia Pacific by Microsoft found that the impact of the digital transformation on GDP would be 60 percent in 2021.</a:t>
            </a:r>
            <a:br>
              <a:rPr lang="en-US" sz="1200" dirty="0"/>
            </a:br>
            <a:r>
              <a:rPr lang="en-US" sz="1200" dirty="0"/>
              <a:t>Meanwhile, a study by Google and Temasek predicted that Vietnam’s digital economy may have value of $30 billion by 2025.</a:t>
            </a:r>
          </a:p>
          <a:p>
            <a:br>
              <a:rPr lang="en-US" sz="1200" dirty="0"/>
            </a:br>
            <a:endParaRPr lang="en-US" sz="1200" b="0" i="0" u="none" strike="noStrike" dirty="0">
              <a:solidFill>
                <a:srgbClr val="444444"/>
              </a:solidFill>
              <a:effectLst/>
            </a:endParaRPr>
          </a:p>
        </p:txBody>
      </p:sp>
      <p:sp>
        <p:nvSpPr>
          <p:cNvPr id="27" name="TextBox 26">
            <a:extLst>
              <a:ext uri="{FF2B5EF4-FFF2-40B4-BE49-F238E27FC236}">
                <a16:creationId xmlns:a16="http://schemas.microsoft.com/office/drawing/2014/main" id="{C65787BE-9904-627A-F299-51147B194F10}"/>
              </a:ext>
            </a:extLst>
          </p:cNvPr>
          <p:cNvSpPr txBox="1"/>
          <p:nvPr/>
        </p:nvSpPr>
        <p:spPr>
          <a:xfrm>
            <a:off x="8294075" y="1450621"/>
            <a:ext cx="3739662" cy="4339650"/>
          </a:xfrm>
          <a:prstGeom prst="rect">
            <a:avLst/>
          </a:prstGeom>
          <a:noFill/>
        </p:spPr>
        <p:txBody>
          <a:bodyPr wrap="square">
            <a:spAutoFit/>
          </a:bodyPr>
          <a:lstStyle/>
          <a:p>
            <a:pPr algn="l"/>
            <a:r>
              <a:rPr lang="en-US" sz="1200" b="0" i="1" u="none" strike="noStrike" dirty="0">
                <a:solidFill>
                  <a:srgbClr val="333333"/>
                </a:solidFill>
                <a:effectLst/>
              </a:rPr>
              <a:t>Vietnam’s machinery and equipment industry has been growing significantly, contributing to increased GDP and sub-sector industries. Vietnam Briefing takes an in-depth look and highlights key trends and opportunities for foreign investors in the industry as Vietnam pushes ahead with its growing economy.</a:t>
            </a:r>
            <a:endParaRPr lang="en-US" sz="1200" b="0" i="0" u="none" strike="noStrike" dirty="0">
              <a:solidFill>
                <a:srgbClr val="333333"/>
              </a:solidFill>
              <a:effectLst/>
            </a:endParaRPr>
          </a:p>
          <a:p>
            <a:pPr algn="l"/>
            <a:r>
              <a:rPr lang="en-US" sz="1200" b="0" i="0" u="none" strike="noStrike" dirty="0">
                <a:solidFill>
                  <a:srgbClr val="333333"/>
                </a:solidFill>
                <a:effectLst/>
              </a:rPr>
              <a:t>Vietnam’s machinery and equipment sector has expanded substantially in the last decade. This is proved by the net revenue recorded by companies operating in this industry increasing at a compound annual growth rate (CAGR) of 14.3 percent between 2010 and 2019. Until 2020, there were over 2,200 companies specializing in the production of machinery and equipment in Vietnam, earning total revenue of US$4.6 billion.</a:t>
            </a:r>
          </a:p>
          <a:p>
            <a:r>
              <a:rPr lang="en-US" sz="1200" dirty="0"/>
              <a:t>Major suppliers of machinery to Vietnam have been Asian countries including China, South Korea, Japan, and Taiwan. These accounted for around 70 percent of the foreign sources for machinery in the Vietnamese market owing to their competitive prices and prevailing consumer preference. Other notable exporters have been ASEAN nations including Thailand, Malaysia, and Indonesia as well as western nations such as Germany, US, and Italy.</a:t>
            </a:r>
            <a:endParaRPr lang="en-US" sz="1200" b="0" i="0" u="none" strike="noStrike" dirty="0">
              <a:solidFill>
                <a:srgbClr val="333333"/>
              </a:solidFill>
              <a:effectLst/>
            </a:endParaRPr>
          </a:p>
        </p:txBody>
      </p:sp>
      <p:pic>
        <p:nvPicPr>
          <p:cNvPr id="4100" name="Picture 4" descr="The impact of cloud on telecoms - an entire industry disrupted">
            <a:extLst>
              <a:ext uri="{FF2B5EF4-FFF2-40B4-BE49-F238E27FC236}">
                <a16:creationId xmlns:a16="http://schemas.microsoft.com/office/drawing/2014/main" id="{0A6CD2CA-ACBE-4BF7-39E3-1C8DDC6120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1680" y="4642338"/>
            <a:ext cx="3796910" cy="163148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Telecom – RMSI">
            <a:extLst>
              <a:ext uri="{FF2B5EF4-FFF2-40B4-BE49-F238E27FC236}">
                <a16:creationId xmlns:a16="http://schemas.microsoft.com/office/drawing/2014/main" id="{4D01BAF6-764F-8D97-053D-A52EF590A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319" y="4463497"/>
            <a:ext cx="3570442" cy="181032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74B10CD2-0671-EDB1-E06F-659ABB00168F}"/>
              </a:ext>
            </a:extLst>
          </p:cNvPr>
          <p:cNvSpPr txBox="1"/>
          <p:nvPr/>
        </p:nvSpPr>
        <p:spPr>
          <a:xfrm>
            <a:off x="4325819" y="6389150"/>
            <a:ext cx="6096000" cy="215444"/>
          </a:xfrm>
          <a:prstGeom prst="rect">
            <a:avLst/>
          </a:prstGeom>
          <a:noFill/>
        </p:spPr>
        <p:txBody>
          <a:bodyPr wrap="square">
            <a:spAutoFit/>
          </a:bodyPr>
          <a:lstStyle/>
          <a:p>
            <a:r>
              <a:rPr lang="en-VN" sz="800" dirty="0"/>
              <a:t>https://www.information-age.com/impact-cloud-telecoms-disrupting-entire-industry-123473780/</a:t>
            </a:r>
          </a:p>
        </p:txBody>
      </p:sp>
      <p:sp>
        <p:nvSpPr>
          <p:cNvPr id="33" name="TextBox 32">
            <a:extLst>
              <a:ext uri="{FF2B5EF4-FFF2-40B4-BE49-F238E27FC236}">
                <a16:creationId xmlns:a16="http://schemas.microsoft.com/office/drawing/2014/main" id="{475A2DC4-E1F1-A4EF-7316-3517697966FB}"/>
              </a:ext>
            </a:extLst>
          </p:cNvPr>
          <p:cNvSpPr txBox="1"/>
          <p:nvPr/>
        </p:nvSpPr>
        <p:spPr>
          <a:xfrm>
            <a:off x="363356" y="6344268"/>
            <a:ext cx="6096000" cy="215444"/>
          </a:xfrm>
          <a:prstGeom prst="rect">
            <a:avLst/>
          </a:prstGeom>
          <a:noFill/>
        </p:spPr>
        <p:txBody>
          <a:bodyPr wrap="square">
            <a:spAutoFit/>
          </a:bodyPr>
          <a:lstStyle/>
          <a:p>
            <a:r>
              <a:rPr lang="en-VN" sz="800" dirty="0"/>
              <a:t>https://www.rmsi.com/telecom/</a:t>
            </a:r>
          </a:p>
        </p:txBody>
      </p:sp>
      <p:sp>
        <p:nvSpPr>
          <p:cNvPr id="35" name="TextBox 34">
            <a:extLst>
              <a:ext uri="{FF2B5EF4-FFF2-40B4-BE49-F238E27FC236}">
                <a16:creationId xmlns:a16="http://schemas.microsoft.com/office/drawing/2014/main" id="{92B5DADA-8A57-839F-1FC2-A2B00321928F}"/>
              </a:ext>
            </a:extLst>
          </p:cNvPr>
          <p:cNvSpPr txBox="1"/>
          <p:nvPr/>
        </p:nvSpPr>
        <p:spPr>
          <a:xfrm>
            <a:off x="8780644" y="6389150"/>
            <a:ext cx="6096000" cy="215444"/>
          </a:xfrm>
          <a:prstGeom prst="rect">
            <a:avLst/>
          </a:prstGeom>
          <a:noFill/>
        </p:spPr>
        <p:txBody>
          <a:bodyPr wrap="square">
            <a:spAutoFit/>
          </a:bodyPr>
          <a:lstStyle/>
          <a:p>
            <a:r>
              <a:rPr lang="en-VN" sz="800" dirty="0"/>
              <a:t>https://www.leantransitionsolutions.com/Datacapture/Industrial-Automation</a:t>
            </a:r>
          </a:p>
        </p:txBody>
      </p:sp>
      <p:pic>
        <p:nvPicPr>
          <p:cNvPr id="4106" name="Picture 10" descr="Industrial Automation">
            <a:extLst>
              <a:ext uri="{FF2B5EF4-FFF2-40B4-BE49-F238E27FC236}">
                <a16:creationId xmlns:a16="http://schemas.microsoft.com/office/drawing/2014/main" id="{5989599C-7424-F86F-B9D2-8B471791D0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0644" y="4642338"/>
            <a:ext cx="3102055" cy="1623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079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F85D1-E2A4-E025-852A-0B8424BDBC9C}"/>
              </a:ext>
            </a:extLst>
          </p:cNvPr>
          <p:cNvSpPr txBox="1"/>
          <p:nvPr/>
        </p:nvSpPr>
        <p:spPr>
          <a:xfrm>
            <a:off x="5227586" y="162176"/>
            <a:ext cx="1132169" cy="276999"/>
          </a:xfrm>
          <a:prstGeom prst="rect">
            <a:avLst/>
          </a:prstGeom>
          <a:noFill/>
        </p:spPr>
        <p:txBody>
          <a:bodyPr wrap="none" rtlCol="0">
            <a:spAutoFit/>
          </a:bodyPr>
          <a:lstStyle/>
          <a:p>
            <a:r>
              <a:rPr lang="en-VN" sz="1200" dirty="0"/>
              <a:t>OUR BUSINESS</a:t>
            </a:r>
          </a:p>
        </p:txBody>
      </p:sp>
      <p:sp>
        <p:nvSpPr>
          <p:cNvPr id="4" name="TextBox 3">
            <a:extLst>
              <a:ext uri="{FF2B5EF4-FFF2-40B4-BE49-F238E27FC236}">
                <a16:creationId xmlns:a16="http://schemas.microsoft.com/office/drawing/2014/main" id="{F8C8B127-F8E4-0190-1FA8-2E8CB8D78F60}"/>
              </a:ext>
            </a:extLst>
          </p:cNvPr>
          <p:cNvSpPr txBox="1"/>
          <p:nvPr/>
        </p:nvSpPr>
        <p:spPr>
          <a:xfrm>
            <a:off x="1008185" y="691661"/>
            <a:ext cx="1991956" cy="276999"/>
          </a:xfrm>
          <a:prstGeom prst="rect">
            <a:avLst/>
          </a:prstGeom>
          <a:noFill/>
        </p:spPr>
        <p:txBody>
          <a:bodyPr wrap="none" rtlCol="0">
            <a:spAutoFit/>
          </a:bodyPr>
          <a:lstStyle/>
          <a:p>
            <a:r>
              <a:rPr lang="en-VN" sz="1200" dirty="0"/>
              <a:t>AUTHORIZED DISTRIBUTION</a:t>
            </a:r>
          </a:p>
        </p:txBody>
      </p:sp>
      <p:sp>
        <p:nvSpPr>
          <p:cNvPr id="6" name="TextBox 5">
            <a:extLst>
              <a:ext uri="{FF2B5EF4-FFF2-40B4-BE49-F238E27FC236}">
                <a16:creationId xmlns:a16="http://schemas.microsoft.com/office/drawing/2014/main" id="{A80816AC-5DD6-F565-F4CC-E0AA90CF92E7}"/>
              </a:ext>
            </a:extLst>
          </p:cNvPr>
          <p:cNvSpPr txBox="1"/>
          <p:nvPr/>
        </p:nvSpPr>
        <p:spPr>
          <a:xfrm>
            <a:off x="5227586" y="691386"/>
            <a:ext cx="1413657" cy="276999"/>
          </a:xfrm>
          <a:prstGeom prst="rect">
            <a:avLst/>
          </a:prstGeom>
          <a:noFill/>
        </p:spPr>
        <p:txBody>
          <a:bodyPr wrap="none" rtlCol="0">
            <a:spAutoFit/>
          </a:bodyPr>
          <a:lstStyle/>
          <a:p>
            <a:r>
              <a:rPr lang="en-VN" sz="1200" dirty="0"/>
              <a:t>GLOBAL SOURCING</a:t>
            </a:r>
          </a:p>
        </p:txBody>
      </p:sp>
      <p:sp>
        <p:nvSpPr>
          <p:cNvPr id="7" name="TextBox 6">
            <a:extLst>
              <a:ext uri="{FF2B5EF4-FFF2-40B4-BE49-F238E27FC236}">
                <a16:creationId xmlns:a16="http://schemas.microsoft.com/office/drawing/2014/main" id="{AAABAE7C-D1C0-D6B8-EA54-9EF24CB13592}"/>
              </a:ext>
            </a:extLst>
          </p:cNvPr>
          <p:cNvSpPr txBox="1"/>
          <p:nvPr/>
        </p:nvSpPr>
        <p:spPr>
          <a:xfrm>
            <a:off x="9345534" y="691386"/>
            <a:ext cx="1116139" cy="276999"/>
          </a:xfrm>
          <a:prstGeom prst="rect">
            <a:avLst/>
          </a:prstGeom>
          <a:noFill/>
        </p:spPr>
        <p:txBody>
          <a:bodyPr wrap="none" rtlCol="0">
            <a:spAutoFit/>
          </a:bodyPr>
          <a:lstStyle/>
          <a:p>
            <a:r>
              <a:rPr lang="en-VN" sz="1200" dirty="0"/>
              <a:t>R&amp;D SUPPORT</a:t>
            </a:r>
          </a:p>
        </p:txBody>
      </p:sp>
      <p:sp>
        <p:nvSpPr>
          <p:cNvPr id="13" name="TextBox 12">
            <a:extLst>
              <a:ext uri="{FF2B5EF4-FFF2-40B4-BE49-F238E27FC236}">
                <a16:creationId xmlns:a16="http://schemas.microsoft.com/office/drawing/2014/main" id="{4D874B0D-3FF4-3167-2560-09D73359DF48}"/>
              </a:ext>
            </a:extLst>
          </p:cNvPr>
          <p:cNvSpPr txBox="1"/>
          <p:nvPr/>
        </p:nvSpPr>
        <p:spPr>
          <a:xfrm>
            <a:off x="4253305" y="1060718"/>
            <a:ext cx="3935260" cy="3416320"/>
          </a:xfrm>
          <a:prstGeom prst="rect">
            <a:avLst/>
          </a:prstGeom>
          <a:noFill/>
        </p:spPr>
        <p:txBody>
          <a:bodyPr wrap="square">
            <a:spAutoFit/>
          </a:bodyPr>
          <a:lstStyle/>
          <a:p>
            <a:r>
              <a:rPr lang="en-US" sz="1200" i="0" u="none" strike="noStrike" dirty="0">
                <a:effectLst/>
              </a:rPr>
              <a:t>CUTTING-EDGE SOURCING - </a:t>
            </a:r>
            <a:r>
              <a:rPr lang="en-US" sz="1200" dirty="0"/>
              <a:t>COST REDUCTION SOLUTIONS</a:t>
            </a:r>
          </a:p>
          <a:p>
            <a:r>
              <a:rPr lang="en-US" sz="1200" dirty="0"/>
              <a:t>- CUSTOM INVENTORY SOLUTIONS</a:t>
            </a:r>
            <a:endParaRPr lang="en-US" sz="1200" i="0" u="none" strike="noStrike" dirty="0">
              <a:effectLst/>
            </a:endParaRPr>
          </a:p>
          <a:p>
            <a:pPr algn="l"/>
            <a:r>
              <a:rPr lang="en-US" sz="1200" i="0" u="none" strike="noStrike" dirty="0">
                <a:effectLst/>
              </a:rPr>
              <a:t>Our commodity analysts and sourcing teams utilize tool and strategic supply partner relationships to identify needle-moving cost improvement opportunities on your BOM quickly. </a:t>
            </a:r>
            <a:r>
              <a:rPr lang="en-US" sz="1200" dirty="0"/>
              <a:t>From procurement to global inspections and warehousing, we reduce the total cost of inventory ownership and the standard purchase price. Making sense of a confusing problem. We provide integrated, and custom strategic solutions for third-party procurement management, inspections, warehousing, logistics, and most importantly, our solutions are designed to integrate into your existing supply chain seamlessly.</a:t>
            </a:r>
          </a:p>
          <a:p>
            <a:r>
              <a:rPr lang="en-US" sz="1200" dirty="0"/>
              <a:t>Our solutions are designed to reduce material procurement and administrative costs, increase inventory turns, improve cash to cash cycle times, and eliminate high costs associated with shortage and excess mitigation—always with our partners’ interests in mind.</a:t>
            </a:r>
          </a:p>
        </p:txBody>
      </p:sp>
      <p:sp>
        <p:nvSpPr>
          <p:cNvPr id="19" name="TextBox 18">
            <a:extLst>
              <a:ext uri="{FF2B5EF4-FFF2-40B4-BE49-F238E27FC236}">
                <a16:creationId xmlns:a16="http://schemas.microsoft.com/office/drawing/2014/main" id="{2978A506-59AB-7D32-55C7-0E8C26B1A3E8}"/>
              </a:ext>
            </a:extLst>
          </p:cNvPr>
          <p:cNvSpPr txBox="1"/>
          <p:nvPr/>
        </p:nvSpPr>
        <p:spPr>
          <a:xfrm>
            <a:off x="369411" y="1060718"/>
            <a:ext cx="3826140" cy="2492990"/>
          </a:xfrm>
          <a:prstGeom prst="rect">
            <a:avLst/>
          </a:prstGeom>
          <a:noFill/>
        </p:spPr>
        <p:txBody>
          <a:bodyPr wrap="square">
            <a:spAutoFit/>
          </a:bodyPr>
          <a:lstStyle/>
          <a:p>
            <a:r>
              <a:rPr lang="en-US" sz="1200" i="0" u="none" strike="noStrike" dirty="0">
                <a:effectLst/>
              </a:rPr>
              <a:t>TITAN POWER, an independent </a:t>
            </a:r>
            <a:r>
              <a:rPr lang="en-US" sz="1200" dirty="0"/>
              <a:t>electronic component distributor in Vietnam</a:t>
            </a:r>
            <a:r>
              <a:rPr lang="en-US" sz="1200" i="0" u="none" strike="noStrike" dirty="0">
                <a:effectLst/>
              </a:rPr>
              <a:t>, was founded in </a:t>
            </a:r>
            <a:r>
              <a:rPr lang="en-US" sz="1200" dirty="0"/>
              <a:t>2018</a:t>
            </a:r>
            <a:r>
              <a:rPr lang="en-US" sz="1200" i="0" u="none" strike="noStrike" dirty="0">
                <a:effectLst/>
              </a:rPr>
              <a:t> as a distributor of sophisticated </a:t>
            </a:r>
            <a:r>
              <a:rPr lang="en-US" sz="1200" dirty="0"/>
              <a:t>passive and </a:t>
            </a:r>
            <a:r>
              <a:rPr lang="en-US" sz="1200" i="0" u="none" strike="noStrike" dirty="0">
                <a:effectLst/>
              </a:rPr>
              <a:t>semiconductor components. More than 5 years of hard work using the simple motto "one step a day" has helped us build special relationships</a:t>
            </a:r>
            <a:r>
              <a:rPr lang="en-US" sz="1200" dirty="0"/>
              <a:t> with suppliers and customers. We strive to build something remarkable - we believe in the sustainable and long-term values, that´s why we continue with full commitment also in the second generation and we support small and medium-sized companies with their "hidden heroes", who are the backbone of any economy. The hidden heroes, innovators, purchasers and other hard workers, who make their work by heart.</a:t>
            </a:r>
          </a:p>
        </p:txBody>
      </p:sp>
      <p:sp>
        <p:nvSpPr>
          <p:cNvPr id="21" name="TextBox 20">
            <a:extLst>
              <a:ext uri="{FF2B5EF4-FFF2-40B4-BE49-F238E27FC236}">
                <a16:creationId xmlns:a16="http://schemas.microsoft.com/office/drawing/2014/main" id="{F91F2EC8-266F-729C-027C-1AE7150BAE04}"/>
              </a:ext>
            </a:extLst>
          </p:cNvPr>
          <p:cNvSpPr txBox="1"/>
          <p:nvPr/>
        </p:nvSpPr>
        <p:spPr>
          <a:xfrm>
            <a:off x="8313499" y="1245384"/>
            <a:ext cx="3509090" cy="2677656"/>
          </a:xfrm>
          <a:prstGeom prst="rect">
            <a:avLst/>
          </a:prstGeom>
          <a:noFill/>
        </p:spPr>
        <p:txBody>
          <a:bodyPr wrap="square">
            <a:spAutoFit/>
          </a:bodyPr>
          <a:lstStyle/>
          <a:p>
            <a:pPr algn="just"/>
            <a:r>
              <a:rPr lang="en-US" sz="1200" dirty="0"/>
              <a:t>F</a:t>
            </a:r>
            <a:r>
              <a:rPr lang="en-US" sz="1200" i="0" u="none" strike="noStrike" dirty="0">
                <a:effectLst/>
              </a:rPr>
              <a:t>rom years of persistent working with reliable international supplier network that allows us to flexibly respond to diverse needs and offer a full range of electronic parts. We are a proud partner of many customers in </a:t>
            </a:r>
            <a:r>
              <a:rPr lang="en-US" sz="1200" dirty="0"/>
              <a:t>Vietnam</a:t>
            </a:r>
            <a:r>
              <a:rPr lang="en-US" sz="1200" i="0" u="none" strike="noStrike" dirty="0">
                <a:effectLst/>
              </a:rPr>
              <a:t>, thanks to the smart distribution model we utilize. We supply to SMEs and our flexibility allows us to avert the shortages many multinational companies face. </a:t>
            </a:r>
            <a:r>
              <a:rPr lang="en-US" sz="1200" dirty="0"/>
              <a:t>We Collaborate with customers and suppliers to design and deliver electronic component services and solutions that address comprehensive and end-to-end business needs. We also support both technical universities and young innovative companies - start-ups.</a:t>
            </a:r>
          </a:p>
        </p:txBody>
      </p:sp>
      <p:pic>
        <p:nvPicPr>
          <p:cNvPr id="5126" name="Picture 6" descr="Veneration Iraq - Global Sourcing - Veneration Company">
            <a:extLst>
              <a:ext uri="{FF2B5EF4-FFF2-40B4-BE49-F238E27FC236}">
                <a16:creationId xmlns:a16="http://schemas.microsoft.com/office/drawing/2014/main" id="{A14D8E70-6B68-052E-B640-46530EBDA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354" y="4534696"/>
            <a:ext cx="3295162" cy="143307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F83B6986-94AF-AA8F-ECE3-D35BA5A7F995}"/>
              </a:ext>
            </a:extLst>
          </p:cNvPr>
          <p:cNvSpPr txBox="1"/>
          <p:nvPr/>
        </p:nvSpPr>
        <p:spPr>
          <a:xfrm>
            <a:off x="3896823" y="6305885"/>
            <a:ext cx="4925864" cy="215444"/>
          </a:xfrm>
          <a:prstGeom prst="rect">
            <a:avLst/>
          </a:prstGeom>
          <a:noFill/>
        </p:spPr>
        <p:txBody>
          <a:bodyPr wrap="square">
            <a:spAutoFit/>
          </a:bodyPr>
          <a:lstStyle/>
          <a:p>
            <a:r>
              <a:rPr lang="en-VN" sz="800" dirty="0"/>
              <a:t>http://www.veneration-iraq.com/global-sourcing/</a:t>
            </a:r>
          </a:p>
        </p:txBody>
      </p:sp>
      <p:pic>
        <p:nvPicPr>
          <p:cNvPr id="5130" name="Picture 10" descr="2023년 국가 R&amp;D 투자, 사람 중심 전략으로 잠재력 키운다 | 아주경제">
            <a:extLst>
              <a:ext uri="{FF2B5EF4-FFF2-40B4-BE49-F238E27FC236}">
                <a16:creationId xmlns:a16="http://schemas.microsoft.com/office/drawing/2014/main" id="{3A205617-55C9-EA80-1863-14231F743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3499" y="4127072"/>
            <a:ext cx="3185707" cy="179196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6051696A-D24A-CB79-9611-148E1BF98501}"/>
              </a:ext>
            </a:extLst>
          </p:cNvPr>
          <p:cNvSpPr txBox="1"/>
          <p:nvPr/>
        </p:nvSpPr>
        <p:spPr>
          <a:xfrm>
            <a:off x="8586727" y="6166614"/>
            <a:ext cx="6096000" cy="215444"/>
          </a:xfrm>
          <a:prstGeom prst="rect">
            <a:avLst/>
          </a:prstGeom>
          <a:noFill/>
        </p:spPr>
        <p:txBody>
          <a:bodyPr wrap="square">
            <a:spAutoFit/>
          </a:bodyPr>
          <a:lstStyle/>
          <a:p>
            <a:r>
              <a:rPr lang="en-VN" sz="800" dirty="0"/>
              <a:t>https://www.ajunews.com/view/20220308135854048</a:t>
            </a:r>
          </a:p>
        </p:txBody>
      </p:sp>
      <p:pic>
        <p:nvPicPr>
          <p:cNvPr id="5132" name="Picture 12" descr="China Best Electronic Components Distributor &amp; IC Supplier ICRFQ New  Website Launched">
            <a:extLst>
              <a:ext uri="{FF2B5EF4-FFF2-40B4-BE49-F238E27FC236}">
                <a16:creationId xmlns:a16="http://schemas.microsoft.com/office/drawing/2014/main" id="{02671C2C-4103-87C2-0C95-5FBBA06459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322" y="3978581"/>
            <a:ext cx="3497501" cy="181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909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1FFAD8-8BEC-7FC5-F86E-B49135241DA4}"/>
              </a:ext>
            </a:extLst>
          </p:cNvPr>
          <p:cNvSpPr txBox="1"/>
          <p:nvPr/>
        </p:nvSpPr>
        <p:spPr>
          <a:xfrm>
            <a:off x="496139" y="622738"/>
            <a:ext cx="5305572" cy="5355312"/>
          </a:xfrm>
          <a:prstGeom prst="rect">
            <a:avLst/>
          </a:prstGeom>
          <a:noFill/>
        </p:spPr>
        <p:txBody>
          <a:bodyPr wrap="square" rtlCol="0">
            <a:spAutoFit/>
          </a:bodyPr>
          <a:lstStyle/>
          <a:p>
            <a:pPr algn="ctr"/>
            <a:r>
              <a:rPr lang="en-US" b="1" dirty="0">
                <a:latin typeface="+mj-lt"/>
              </a:rPr>
              <a:t>LĨNH VỰC CHÍNH</a:t>
            </a:r>
          </a:p>
          <a:p>
            <a:endParaRPr lang="en-US" dirty="0">
              <a:latin typeface="+mj-lt"/>
            </a:endParaRPr>
          </a:p>
          <a:p>
            <a:r>
              <a:rPr lang="en-US" dirty="0">
                <a:latin typeface="+mj-lt"/>
              </a:rPr>
              <a:t>Automotive: EV, E-Bike</a:t>
            </a:r>
            <a:endParaRPr lang="en-VN" dirty="0">
              <a:latin typeface="+mj-lt"/>
            </a:endParaRPr>
          </a:p>
          <a:p>
            <a:r>
              <a:rPr lang="en-VN" dirty="0">
                <a:latin typeface="+mj-lt"/>
              </a:rPr>
              <a:t>Industry: Automation, Construction, Medical, Machine</a:t>
            </a:r>
          </a:p>
          <a:p>
            <a:r>
              <a:rPr lang="en-VN" dirty="0">
                <a:latin typeface="+mj-lt"/>
              </a:rPr>
              <a:t>Telecom: Antenna, Radar, Base station,</a:t>
            </a:r>
          </a:p>
          <a:p>
            <a:r>
              <a:rPr lang="en-VN" dirty="0">
                <a:latin typeface="+mj-lt"/>
              </a:rPr>
              <a:t>IOT: IOT module, IOT products, Drone</a:t>
            </a:r>
          </a:p>
          <a:p>
            <a:r>
              <a:rPr lang="en-US" dirty="0">
                <a:latin typeface="+mj-lt"/>
              </a:rPr>
              <a:t>Consumer: PC, Laptop, Smart phone, Home appliance</a:t>
            </a:r>
          </a:p>
          <a:p>
            <a:endParaRPr lang="en-US" b="1" dirty="0">
              <a:latin typeface="+mj-lt"/>
            </a:endParaRPr>
          </a:p>
          <a:p>
            <a:r>
              <a:rPr lang="en-US" b="1" dirty="0">
                <a:latin typeface="+mj-lt"/>
              </a:rPr>
              <a:t>LĨNH VỰC TIỀM NĂNG</a:t>
            </a:r>
          </a:p>
          <a:p>
            <a:r>
              <a:rPr lang="en-US" dirty="0">
                <a:latin typeface="+mj-lt"/>
              </a:rPr>
              <a:t>IOT, Smart home, Home appliance, GPS devices</a:t>
            </a:r>
          </a:p>
          <a:p>
            <a:r>
              <a:rPr lang="en-US" dirty="0">
                <a:latin typeface="+mj-lt"/>
              </a:rPr>
              <a:t>Camera, E-bike, E-Car, Led lighting, Power supplies, </a:t>
            </a:r>
          </a:p>
          <a:p>
            <a:r>
              <a:rPr lang="en-US" dirty="0">
                <a:latin typeface="+mj-lt"/>
              </a:rPr>
              <a:t>Wire harness, Battery, Drone</a:t>
            </a:r>
          </a:p>
          <a:p>
            <a:endParaRPr lang="en-US" b="1" dirty="0">
              <a:latin typeface="+mj-lt"/>
            </a:endParaRPr>
          </a:p>
          <a:p>
            <a:r>
              <a:rPr lang="en-VN" b="1" dirty="0">
                <a:latin typeface="+mj-lt"/>
              </a:rPr>
              <a:t>ĐỐI TƯỢNG KHÁCH HÀNG CHÍNH</a:t>
            </a:r>
          </a:p>
          <a:p>
            <a:r>
              <a:rPr lang="en-VN" dirty="0">
                <a:latin typeface="+mj-lt"/>
              </a:rPr>
              <a:t>SMT/EMS: Nhà máy gia công lắp giáp bản mạch</a:t>
            </a:r>
          </a:p>
          <a:p>
            <a:r>
              <a:rPr lang="en-VN" dirty="0">
                <a:latin typeface="+mj-lt"/>
              </a:rPr>
              <a:t>OEM/ODM: Các nhà máy thiết kế, gia công theo uỷ thác, wireharness</a:t>
            </a:r>
          </a:p>
          <a:p>
            <a:r>
              <a:rPr lang="en-VN" dirty="0">
                <a:latin typeface="+mj-lt"/>
              </a:rPr>
              <a:t>R&amp;D/Enduser: Các công ty R&amp;D, thiết kế sản phẩm gốc</a:t>
            </a:r>
          </a:p>
          <a:p>
            <a:endParaRPr lang="en-US" dirty="0">
              <a:latin typeface="+mj-lt"/>
            </a:endParaRPr>
          </a:p>
        </p:txBody>
      </p:sp>
      <p:sp>
        <p:nvSpPr>
          <p:cNvPr id="6" name="TextBox 5">
            <a:extLst>
              <a:ext uri="{FF2B5EF4-FFF2-40B4-BE49-F238E27FC236}">
                <a16:creationId xmlns:a16="http://schemas.microsoft.com/office/drawing/2014/main" id="{8248484B-2A01-ECB7-AB52-E0574FEB0A91}"/>
              </a:ext>
            </a:extLst>
          </p:cNvPr>
          <p:cNvSpPr txBox="1"/>
          <p:nvPr/>
        </p:nvSpPr>
        <p:spPr>
          <a:xfrm>
            <a:off x="6096000" y="622738"/>
            <a:ext cx="5822731" cy="5078313"/>
          </a:xfrm>
          <a:prstGeom prst="rect">
            <a:avLst/>
          </a:prstGeom>
          <a:noFill/>
        </p:spPr>
        <p:txBody>
          <a:bodyPr wrap="square" rtlCol="0">
            <a:spAutoFit/>
          </a:bodyPr>
          <a:lstStyle/>
          <a:p>
            <a:pPr algn="ctr"/>
            <a:r>
              <a:rPr lang="en-VN" b="1" dirty="0">
                <a:latin typeface="+mj-lt"/>
              </a:rPr>
              <a:t>MỘT SỐ KHÁCH HÀNG THAM KHẢO</a:t>
            </a:r>
          </a:p>
          <a:p>
            <a:endParaRPr lang="en-VN" dirty="0">
              <a:latin typeface="+mj-lt"/>
            </a:endParaRPr>
          </a:p>
          <a:p>
            <a:r>
              <a:rPr lang="en-VN" b="1" dirty="0">
                <a:latin typeface="+mj-lt"/>
              </a:rPr>
              <a:t>R&amp;D lớn:</a:t>
            </a:r>
          </a:p>
          <a:p>
            <a:r>
              <a:rPr lang="en-VN" dirty="0">
                <a:latin typeface="+mj-lt"/>
              </a:rPr>
              <a:t>Vinfast: E-bike, EV, Battery Pack</a:t>
            </a:r>
          </a:p>
          <a:p>
            <a:r>
              <a:rPr lang="en-VN" dirty="0">
                <a:latin typeface="+mj-lt"/>
              </a:rPr>
              <a:t>Viettel: Telecom, IOT, Smart home, Camera,…</a:t>
            </a:r>
          </a:p>
          <a:p>
            <a:r>
              <a:rPr lang="en-VN" dirty="0">
                <a:latin typeface="+mj-lt"/>
              </a:rPr>
              <a:t>VNPT: Telecom, IOT, Smart home, Camera, ODM/OEM,…</a:t>
            </a:r>
          </a:p>
          <a:p>
            <a:r>
              <a:rPr lang="en-VN" dirty="0">
                <a:latin typeface="+mj-lt"/>
              </a:rPr>
              <a:t>BKAV: Telecom, IOT, Smart home, Camera, ODM/OEM,…</a:t>
            </a:r>
          </a:p>
          <a:p>
            <a:r>
              <a:rPr lang="en-VN" dirty="0">
                <a:latin typeface="+mj-lt"/>
              </a:rPr>
              <a:t>Rang Dong: Lighting, IOT, Smart home, Camera, ODM/OEM,…</a:t>
            </a:r>
          </a:p>
          <a:p>
            <a:r>
              <a:rPr lang="en-VN" dirty="0">
                <a:latin typeface="+mj-lt"/>
              </a:rPr>
              <a:t>…..</a:t>
            </a:r>
          </a:p>
          <a:p>
            <a:r>
              <a:rPr lang="en-VN" b="1" dirty="0">
                <a:latin typeface="+mj-lt"/>
              </a:rPr>
              <a:t>OEM/ODM/SMT/EMS/Wire harness/Factory:</a:t>
            </a:r>
          </a:p>
          <a:p>
            <a:r>
              <a:rPr lang="en-VN" dirty="0">
                <a:latin typeface="+mj-lt"/>
              </a:rPr>
              <a:t>Nidec, Stanley, Panasonic, Daikin, SamSung, LG, Thaco</a:t>
            </a:r>
          </a:p>
          <a:p>
            <a:r>
              <a:rPr lang="en-VN" dirty="0">
                <a:latin typeface="+mj-lt"/>
              </a:rPr>
              <a:t>Meiko, Katolec, Asti, Jabil, Datalogic, Spartronics, Trung Nam</a:t>
            </a:r>
          </a:p>
          <a:p>
            <a:r>
              <a:rPr lang="en-VN" dirty="0">
                <a:latin typeface="+mj-lt"/>
              </a:rPr>
              <a:t>Volex, Jungho, Me Tran Binh Xuyen, Taisei, Yazaki,</a:t>
            </a:r>
          </a:p>
          <a:p>
            <a:r>
              <a:rPr lang="en-VN" dirty="0">
                <a:latin typeface="+mj-lt"/>
              </a:rPr>
              <a:t>…..</a:t>
            </a:r>
          </a:p>
          <a:p>
            <a:r>
              <a:rPr lang="en-VN" b="1" dirty="0">
                <a:latin typeface="+mj-lt"/>
              </a:rPr>
              <a:t>Start-up và các công ty R&amp;D nhỏ:</a:t>
            </a:r>
          </a:p>
          <a:p>
            <a:r>
              <a:rPr lang="en-VN" dirty="0">
                <a:latin typeface="+mj-lt"/>
              </a:rPr>
              <a:t>Anhome, Pavana, MK Smart, Selex, Xelex, RT Robotics, </a:t>
            </a:r>
          </a:p>
          <a:p>
            <a:r>
              <a:rPr lang="en-VN" dirty="0">
                <a:latin typeface="+mj-lt"/>
              </a:rPr>
              <a:t>Gremsey, Olli, Modmo, Velasboost, Dat Bike</a:t>
            </a:r>
          </a:p>
          <a:p>
            <a:endParaRPr lang="en-VN" dirty="0">
              <a:latin typeface="+mj-lt"/>
            </a:endParaRPr>
          </a:p>
        </p:txBody>
      </p:sp>
    </p:spTree>
    <p:extLst>
      <p:ext uri="{BB962C8B-B14F-4D97-AF65-F5344CB8AC3E}">
        <p14:creationId xmlns:p14="http://schemas.microsoft.com/office/powerpoint/2010/main" val="2899546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FFB5BE-94A3-600C-AE82-04A05D7EFD9B}"/>
              </a:ext>
            </a:extLst>
          </p:cNvPr>
          <p:cNvPicPr>
            <a:picLocks noChangeAspect="1"/>
          </p:cNvPicPr>
          <p:nvPr/>
        </p:nvPicPr>
        <p:blipFill>
          <a:blip r:embed="rId2"/>
          <a:stretch>
            <a:fillRect/>
          </a:stretch>
        </p:blipFill>
        <p:spPr>
          <a:xfrm>
            <a:off x="630317" y="1639060"/>
            <a:ext cx="2019300" cy="1133475"/>
          </a:xfrm>
          <a:prstGeom prst="rect">
            <a:avLst/>
          </a:prstGeom>
        </p:spPr>
      </p:pic>
      <p:pic>
        <p:nvPicPr>
          <p:cNvPr id="5" name="Picture 4">
            <a:extLst>
              <a:ext uri="{FF2B5EF4-FFF2-40B4-BE49-F238E27FC236}">
                <a16:creationId xmlns:a16="http://schemas.microsoft.com/office/drawing/2014/main" id="{989DF2BB-D561-55EC-01B9-778240102ACF}"/>
              </a:ext>
            </a:extLst>
          </p:cNvPr>
          <p:cNvPicPr>
            <a:picLocks noChangeAspect="1"/>
          </p:cNvPicPr>
          <p:nvPr/>
        </p:nvPicPr>
        <p:blipFill>
          <a:blip r:embed="rId3"/>
          <a:stretch>
            <a:fillRect/>
          </a:stretch>
        </p:blipFill>
        <p:spPr>
          <a:xfrm>
            <a:off x="585052" y="172136"/>
            <a:ext cx="2019300" cy="1133475"/>
          </a:xfrm>
          <a:prstGeom prst="rect">
            <a:avLst/>
          </a:prstGeom>
        </p:spPr>
      </p:pic>
      <p:pic>
        <p:nvPicPr>
          <p:cNvPr id="7" name="Picture 6">
            <a:extLst>
              <a:ext uri="{FF2B5EF4-FFF2-40B4-BE49-F238E27FC236}">
                <a16:creationId xmlns:a16="http://schemas.microsoft.com/office/drawing/2014/main" id="{4210C9CC-BDFD-F750-BC0D-04E045016936}"/>
              </a:ext>
            </a:extLst>
          </p:cNvPr>
          <p:cNvPicPr>
            <a:picLocks noChangeAspect="1"/>
          </p:cNvPicPr>
          <p:nvPr/>
        </p:nvPicPr>
        <p:blipFill>
          <a:blip r:embed="rId4"/>
          <a:stretch>
            <a:fillRect/>
          </a:stretch>
        </p:blipFill>
        <p:spPr>
          <a:xfrm>
            <a:off x="3334140" y="125322"/>
            <a:ext cx="2019300" cy="1133475"/>
          </a:xfrm>
          <a:prstGeom prst="rect">
            <a:avLst/>
          </a:prstGeom>
        </p:spPr>
      </p:pic>
      <p:pic>
        <p:nvPicPr>
          <p:cNvPr id="8" name="Picture 7">
            <a:extLst>
              <a:ext uri="{FF2B5EF4-FFF2-40B4-BE49-F238E27FC236}">
                <a16:creationId xmlns:a16="http://schemas.microsoft.com/office/drawing/2014/main" id="{7F799C5A-2BCB-86AC-DC7A-46CFB324E972}"/>
              </a:ext>
            </a:extLst>
          </p:cNvPr>
          <p:cNvPicPr>
            <a:picLocks noChangeAspect="1"/>
          </p:cNvPicPr>
          <p:nvPr/>
        </p:nvPicPr>
        <p:blipFill>
          <a:blip r:embed="rId5"/>
          <a:stretch>
            <a:fillRect/>
          </a:stretch>
        </p:blipFill>
        <p:spPr>
          <a:xfrm>
            <a:off x="9151550" y="1629633"/>
            <a:ext cx="2019300" cy="1133475"/>
          </a:xfrm>
          <a:prstGeom prst="rect">
            <a:avLst/>
          </a:prstGeom>
        </p:spPr>
      </p:pic>
      <p:pic>
        <p:nvPicPr>
          <p:cNvPr id="10" name="Picture 9">
            <a:extLst>
              <a:ext uri="{FF2B5EF4-FFF2-40B4-BE49-F238E27FC236}">
                <a16:creationId xmlns:a16="http://schemas.microsoft.com/office/drawing/2014/main" id="{96AD1923-5599-ACF6-C495-3FD3D5BE62C3}"/>
              </a:ext>
            </a:extLst>
          </p:cNvPr>
          <p:cNvPicPr>
            <a:picLocks noChangeAspect="1"/>
          </p:cNvPicPr>
          <p:nvPr/>
        </p:nvPicPr>
        <p:blipFill>
          <a:blip r:embed="rId6"/>
          <a:stretch>
            <a:fillRect/>
          </a:stretch>
        </p:blipFill>
        <p:spPr>
          <a:xfrm>
            <a:off x="9099617" y="172136"/>
            <a:ext cx="2019300" cy="1133475"/>
          </a:xfrm>
          <a:prstGeom prst="rect">
            <a:avLst/>
          </a:prstGeom>
        </p:spPr>
      </p:pic>
      <p:pic>
        <p:nvPicPr>
          <p:cNvPr id="11" name="Picture 10">
            <a:extLst>
              <a:ext uri="{FF2B5EF4-FFF2-40B4-BE49-F238E27FC236}">
                <a16:creationId xmlns:a16="http://schemas.microsoft.com/office/drawing/2014/main" id="{6A888C2E-42E4-8D1F-B194-D5F437442060}"/>
              </a:ext>
            </a:extLst>
          </p:cNvPr>
          <p:cNvPicPr>
            <a:picLocks noChangeAspect="1"/>
          </p:cNvPicPr>
          <p:nvPr/>
        </p:nvPicPr>
        <p:blipFill>
          <a:blip r:embed="rId7"/>
          <a:stretch>
            <a:fillRect/>
          </a:stretch>
        </p:blipFill>
        <p:spPr>
          <a:xfrm>
            <a:off x="6268822" y="148355"/>
            <a:ext cx="2019300" cy="1133475"/>
          </a:xfrm>
          <a:prstGeom prst="rect">
            <a:avLst/>
          </a:prstGeom>
        </p:spPr>
      </p:pic>
      <p:pic>
        <p:nvPicPr>
          <p:cNvPr id="12" name="Picture 11">
            <a:extLst>
              <a:ext uri="{FF2B5EF4-FFF2-40B4-BE49-F238E27FC236}">
                <a16:creationId xmlns:a16="http://schemas.microsoft.com/office/drawing/2014/main" id="{712D16BD-0533-FE44-52C1-91432AEC86ED}"/>
              </a:ext>
            </a:extLst>
          </p:cNvPr>
          <p:cNvPicPr>
            <a:picLocks noChangeAspect="1"/>
          </p:cNvPicPr>
          <p:nvPr/>
        </p:nvPicPr>
        <p:blipFill>
          <a:blip r:embed="rId8"/>
          <a:stretch>
            <a:fillRect/>
          </a:stretch>
        </p:blipFill>
        <p:spPr>
          <a:xfrm>
            <a:off x="6362485" y="4208213"/>
            <a:ext cx="2196039" cy="1232682"/>
          </a:xfrm>
          <a:prstGeom prst="rect">
            <a:avLst/>
          </a:prstGeom>
        </p:spPr>
      </p:pic>
      <p:pic>
        <p:nvPicPr>
          <p:cNvPr id="14" name="Picture 13">
            <a:extLst>
              <a:ext uri="{FF2B5EF4-FFF2-40B4-BE49-F238E27FC236}">
                <a16:creationId xmlns:a16="http://schemas.microsoft.com/office/drawing/2014/main" id="{DEAA4188-1159-AA7E-A43A-3A435A4446B9}"/>
              </a:ext>
            </a:extLst>
          </p:cNvPr>
          <p:cNvPicPr>
            <a:picLocks noChangeAspect="1"/>
          </p:cNvPicPr>
          <p:nvPr/>
        </p:nvPicPr>
        <p:blipFill>
          <a:blip r:embed="rId9"/>
          <a:stretch>
            <a:fillRect/>
          </a:stretch>
        </p:blipFill>
        <p:spPr>
          <a:xfrm>
            <a:off x="557554" y="2947100"/>
            <a:ext cx="2019300" cy="1133475"/>
          </a:xfrm>
          <a:prstGeom prst="rect">
            <a:avLst/>
          </a:prstGeom>
        </p:spPr>
      </p:pic>
      <p:pic>
        <p:nvPicPr>
          <p:cNvPr id="15" name="Picture 14">
            <a:extLst>
              <a:ext uri="{FF2B5EF4-FFF2-40B4-BE49-F238E27FC236}">
                <a16:creationId xmlns:a16="http://schemas.microsoft.com/office/drawing/2014/main" id="{1E077844-C943-D583-C27B-491424F0A1E4}"/>
              </a:ext>
            </a:extLst>
          </p:cNvPr>
          <p:cNvPicPr>
            <a:picLocks noChangeAspect="1"/>
          </p:cNvPicPr>
          <p:nvPr/>
        </p:nvPicPr>
        <p:blipFill>
          <a:blip r:embed="rId10"/>
          <a:stretch>
            <a:fillRect/>
          </a:stretch>
        </p:blipFill>
        <p:spPr>
          <a:xfrm>
            <a:off x="3334140" y="5461944"/>
            <a:ext cx="2019300" cy="1133475"/>
          </a:xfrm>
          <a:prstGeom prst="rect">
            <a:avLst/>
          </a:prstGeom>
        </p:spPr>
      </p:pic>
      <p:pic>
        <p:nvPicPr>
          <p:cNvPr id="16" name="Picture 15">
            <a:extLst>
              <a:ext uri="{FF2B5EF4-FFF2-40B4-BE49-F238E27FC236}">
                <a16:creationId xmlns:a16="http://schemas.microsoft.com/office/drawing/2014/main" id="{1D1B10D9-A55C-87E0-BBFB-425CD5F84A3C}"/>
              </a:ext>
            </a:extLst>
          </p:cNvPr>
          <p:cNvPicPr>
            <a:picLocks noChangeAspect="1"/>
          </p:cNvPicPr>
          <p:nvPr/>
        </p:nvPicPr>
        <p:blipFill>
          <a:blip r:embed="rId11"/>
          <a:stretch>
            <a:fillRect/>
          </a:stretch>
        </p:blipFill>
        <p:spPr>
          <a:xfrm>
            <a:off x="6410965" y="1554271"/>
            <a:ext cx="2019300" cy="1133475"/>
          </a:xfrm>
          <a:prstGeom prst="rect">
            <a:avLst/>
          </a:prstGeom>
        </p:spPr>
      </p:pic>
      <p:pic>
        <p:nvPicPr>
          <p:cNvPr id="18" name="Picture 17">
            <a:extLst>
              <a:ext uri="{FF2B5EF4-FFF2-40B4-BE49-F238E27FC236}">
                <a16:creationId xmlns:a16="http://schemas.microsoft.com/office/drawing/2014/main" id="{3813C9EB-9CAD-647A-B53A-6E3753D257E3}"/>
              </a:ext>
            </a:extLst>
          </p:cNvPr>
          <p:cNvPicPr>
            <a:picLocks noChangeAspect="1"/>
          </p:cNvPicPr>
          <p:nvPr/>
        </p:nvPicPr>
        <p:blipFill>
          <a:blip r:embed="rId12"/>
          <a:stretch>
            <a:fillRect/>
          </a:stretch>
        </p:blipFill>
        <p:spPr>
          <a:xfrm>
            <a:off x="3524149" y="2860459"/>
            <a:ext cx="2019300" cy="1133475"/>
          </a:xfrm>
          <a:prstGeom prst="rect">
            <a:avLst/>
          </a:prstGeom>
        </p:spPr>
      </p:pic>
      <p:pic>
        <p:nvPicPr>
          <p:cNvPr id="24" name="Picture 23">
            <a:extLst>
              <a:ext uri="{FF2B5EF4-FFF2-40B4-BE49-F238E27FC236}">
                <a16:creationId xmlns:a16="http://schemas.microsoft.com/office/drawing/2014/main" id="{13C603C5-9FEE-A979-1B95-533D52140E81}"/>
              </a:ext>
            </a:extLst>
          </p:cNvPr>
          <p:cNvPicPr>
            <a:picLocks noChangeAspect="1"/>
          </p:cNvPicPr>
          <p:nvPr/>
        </p:nvPicPr>
        <p:blipFill>
          <a:blip r:embed="rId13"/>
          <a:stretch>
            <a:fillRect/>
          </a:stretch>
        </p:blipFill>
        <p:spPr>
          <a:xfrm>
            <a:off x="906542" y="4379973"/>
            <a:ext cx="1466850" cy="781050"/>
          </a:xfrm>
          <a:prstGeom prst="rect">
            <a:avLst/>
          </a:prstGeom>
        </p:spPr>
      </p:pic>
      <p:pic>
        <p:nvPicPr>
          <p:cNvPr id="25" name="Picture 24">
            <a:extLst>
              <a:ext uri="{FF2B5EF4-FFF2-40B4-BE49-F238E27FC236}">
                <a16:creationId xmlns:a16="http://schemas.microsoft.com/office/drawing/2014/main" id="{C34A1EFF-B0AF-538B-1F2D-492658D4D397}"/>
              </a:ext>
            </a:extLst>
          </p:cNvPr>
          <p:cNvPicPr>
            <a:picLocks noChangeAspect="1"/>
          </p:cNvPicPr>
          <p:nvPr/>
        </p:nvPicPr>
        <p:blipFill rotWithShape="1">
          <a:blip r:embed="rId14"/>
          <a:srcRect t="27116" b="29622"/>
          <a:stretch/>
        </p:blipFill>
        <p:spPr>
          <a:xfrm>
            <a:off x="3492624" y="1716849"/>
            <a:ext cx="1816238" cy="785750"/>
          </a:xfrm>
          <a:prstGeom prst="rect">
            <a:avLst/>
          </a:prstGeom>
        </p:spPr>
      </p:pic>
      <p:pic>
        <p:nvPicPr>
          <p:cNvPr id="26" name="Picture 25">
            <a:extLst>
              <a:ext uri="{FF2B5EF4-FFF2-40B4-BE49-F238E27FC236}">
                <a16:creationId xmlns:a16="http://schemas.microsoft.com/office/drawing/2014/main" id="{2D887B77-0027-A455-422D-687F62A4E6E5}"/>
              </a:ext>
            </a:extLst>
          </p:cNvPr>
          <p:cNvPicPr>
            <a:picLocks noChangeAspect="1"/>
          </p:cNvPicPr>
          <p:nvPr/>
        </p:nvPicPr>
        <p:blipFill rotWithShape="1">
          <a:blip r:embed="rId15"/>
          <a:srcRect l="19403" t="23699" r="20226" b="24628"/>
          <a:stretch/>
        </p:blipFill>
        <p:spPr>
          <a:xfrm>
            <a:off x="6490745" y="3031542"/>
            <a:ext cx="1939520" cy="937965"/>
          </a:xfrm>
          <a:prstGeom prst="rect">
            <a:avLst/>
          </a:prstGeom>
        </p:spPr>
      </p:pic>
      <p:pic>
        <p:nvPicPr>
          <p:cNvPr id="27" name="Picture 26">
            <a:extLst>
              <a:ext uri="{FF2B5EF4-FFF2-40B4-BE49-F238E27FC236}">
                <a16:creationId xmlns:a16="http://schemas.microsoft.com/office/drawing/2014/main" id="{9F51BC08-A925-8198-FAC3-1C1CAC524BA8}"/>
              </a:ext>
            </a:extLst>
          </p:cNvPr>
          <p:cNvPicPr>
            <a:picLocks noChangeAspect="1"/>
          </p:cNvPicPr>
          <p:nvPr/>
        </p:nvPicPr>
        <p:blipFill>
          <a:blip r:embed="rId16"/>
          <a:stretch>
            <a:fillRect/>
          </a:stretch>
        </p:blipFill>
        <p:spPr>
          <a:xfrm>
            <a:off x="3652966" y="4600279"/>
            <a:ext cx="1700474" cy="387330"/>
          </a:xfrm>
          <a:prstGeom prst="rect">
            <a:avLst/>
          </a:prstGeom>
        </p:spPr>
      </p:pic>
      <p:pic>
        <p:nvPicPr>
          <p:cNvPr id="28" name="Picture 27">
            <a:extLst>
              <a:ext uri="{FF2B5EF4-FFF2-40B4-BE49-F238E27FC236}">
                <a16:creationId xmlns:a16="http://schemas.microsoft.com/office/drawing/2014/main" id="{69CE83E7-CC6E-48DF-B812-6B72CB2C1987}"/>
              </a:ext>
            </a:extLst>
          </p:cNvPr>
          <p:cNvPicPr>
            <a:picLocks noChangeAspect="1"/>
          </p:cNvPicPr>
          <p:nvPr/>
        </p:nvPicPr>
        <p:blipFill>
          <a:blip r:embed="rId17"/>
          <a:stretch>
            <a:fillRect/>
          </a:stretch>
        </p:blipFill>
        <p:spPr>
          <a:xfrm>
            <a:off x="6490745" y="5589704"/>
            <a:ext cx="2077039" cy="812176"/>
          </a:xfrm>
          <a:prstGeom prst="rect">
            <a:avLst/>
          </a:prstGeom>
        </p:spPr>
      </p:pic>
      <p:pic>
        <p:nvPicPr>
          <p:cNvPr id="29" name="Picture 28">
            <a:extLst>
              <a:ext uri="{FF2B5EF4-FFF2-40B4-BE49-F238E27FC236}">
                <a16:creationId xmlns:a16="http://schemas.microsoft.com/office/drawing/2014/main" id="{107077C7-39A5-8BC2-33B5-DFD06BF7892B}"/>
              </a:ext>
            </a:extLst>
          </p:cNvPr>
          <p:cNvPicPr>
            <a:picLocks noChangeAspect="1"/>
          </p:cNvPicPr>
          <p:nvPr/>
        </p:nvPicPr>
        <p:blipFill>
          <a:blip r:embed="rId18"/>
          <a:stretch>
            <a:fillRect/>
          </a:stretch>
        </p:blipFill>
        <p:spPr>
          <a:xfrm>
            <a:off x="9394834" y="3115411"/>
            <a:ext cx="1675513" cy="680677"/>
          </a:xfrm>
          <a:prstGeom prst="rect">
            <a:avLst/>
          </a:prstGeom>
        </p:spPr>
      </p:pic>
      <p:pic>
        <p:nvPicPr>
          <p:cNvPr id="31" name="Picture 30">
            <a:extLst>
              <a:ext uri="{FF2B5EF4-FFF2-40B4-BE49-F238E27FC236}">
                <a16:creationId xmlns:a16="http://schemas.microsoft.com/office/drawing/2014/main" id="{1514111B-DED1-2917-5AAD-CDB57E69B832}"/>
              </a:ext>
            </a:extLst>
          </p:cNvPr>
          <p:cNvPicPr>
            <a:picLocks noChangeAspect="1"/>
          </p:cNvPicPr>
          <p:nvPr/>
        </p:nvPicPr>
        <p:blipFill>
          <a:blip r:embed="rId19"/>
          <a:stretch>
            <a:fillRect/>
          </a:stretch>
        </p:blipFill>
        <p:spPr>
          <a:xfrm>
            <a:off x="900064" y="5341811"/>
            <a:ext cx="1389275" cy="1389275"/>
          </a:xfrm>
          <a:prstGeom prst="rect">
            <a:avLst/>
          </a:prstGeom>
        </p:spPr>
      </p:pic>
      <p:pic>
        <p:nvPicPr>
          <p:cNvPr id="32" name="Picture 31">
            <a:extLst>
              <a:ext uri="{FF2B5EF4-FFF2-40B4-BE49-F238E27FC236}">
                <a16:creationId xmlns:a16="http://schemas.microsoft.com/office/drawing/2014/main" id="{5C79A733-C61B-16ED-37BB-7C1E11832EF4}"/>
              </a:ext>
            </a:extLst>
          </p:cNvPr>
          <p:cNvPicPr>
            <a:picLocks noChangeAspect="1"/>
          </p:cNvPicPr>
          <p:nvPr/>
        </p:nvPicPr>
        <p:blipFill rotWithShape="1">
          <a:blip r:embed="rId20"/>
          <a:srcRect l="7125" t="20141" r="6127" b="20314"/>
          <a:stretch/>
        </p:blipFill>
        <p:spPr>
          <a:xfrm>
            <a:off x="9236463" y="5580622"/>
            <a:ext cx="1992253" cy="911655"/>
          </a:xfrm>
          <a:prstGeom prst="rect">
            <a:avLst/>
          </a:prstGeom>
        </p:spPr>
      </p:pic>
      <p:pic>
        <p:nvPicPr>
          <p:cNvPr id="33" name="Picture 32">
            <a:extLst>
              <a:ext uri="{FF2B5EF4-FFF2-40B4-BE49-F238E27FC236}">
                <a16:creationId xmlns:a16="http://schemas.microsoft.com/office/drawing/2014/main" id="{DBA51801-5D96-8D73-3F69-28C021E422EE}"/>
              </a:ext>
            </a:extLst>
          </p:cNvPr>
          <p:cNvPicPr>
            <a:picLocks noChangeAspect="1"/>
          </p:cNvPicPr>
          <p:nvPr/>
        </p:nvPicPr>
        <p:blipFill>
          <a:blip r:embed="rId21"/>
          <a:stretch>
            <a:fillRect/>
          </a:stretch>
        </p:blipFill>
        <p:spPr>
          <a:xfrm>
            <a:off x="9323716" y="4309690"/>
            <a:ext cx="1905000" cy="857250"/>
          </a:xfrm>
          <a:prstGeom prst="rect">
            <a:avLst/>
          </a:prstGeom>
        </p:spPr>
      </p:pic>
      <p:sp>
        <p:nvSpPr>
          <p:cNvPr id="2" name="TextBox 1">
            <a:extLst>
              <a:ext uri="{FF2B5EF4-FFF2-40B4-BE49-F238E27FC236}">
                <a16:creationId xmlns:a16="http://schemas.microsoft.com/office/drawing/2014/main" id="{A68C18E6-0E0A-7870-692B-A266B4718803}"/>
              </a:ext>
            </a:extLst>
          </p:cNvPr>
          <p:cNvSpPr txBox="1"/>
          <p:nvPr/>
        </p:nvSpPr>
        <p:spPr>
          <a:xfrm>
            <a:off x="0" y="-2429"/>
            <a:ext cx="858761" cy="369332"/>
          </a:xfrm>
          <a:prstGeom prst="rect">
            <a:avLst/>
          </a:prstGeom>
          <a:noFill/>
        </p:spPr>
        <p:txBody>
          <a:bodyPr wrap="none" rtlCol="0">
            <a:spAutoFit/>
          </a:bodyPr>
          <a:lstStyle/>
          <a:p>
            <a:r>
              <a:rPr lang="en-VN" dirty="0"/>
              <a:t>Passive</a:t>
            </a:r>
          </a:p>
        </p:txBody>
      </p:sp>
    </p:spTree>
    <p:extLst>
      <p:ext uri="{BB962C8B-B14F-4D97-AF65-F5344CB8AC3E}">
        <p14:creationId xmlns:p14="http://schemas.microsoft.com/office/powerpoint/2010/main" val="117091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87F2A52-D005-7E15-BC61-B19021BA9EE4}"/>
              </a:ext>
            </a:extLst>
          </p:cNvPr>
          <p:cNvPicPr>
            <a:picLocks noChangeAspect="1"/>
          </p:cNvPicPr>
          <p:nvPr/>
        </p:nvPicPr>
        <p:blipFill rotWithShape="1">
          <a:blip r:embed="rId2"/>
          <a:srcRect l="7380" t="16580" r="7614" b="7935"/>
          <a:stretch/>
        </p:blipFill>
        <p:spPr>
          <a:xfrm>
            <a:off x="248889" y="468640"/>
            <a:ext cx="1606752" cy="746833"/>
          </a:xfrm>
          <a:prstGeom prst="rect">
            <a:avLst/>
          </a:prstGeom>
        </p:spPr>
      </p:pic>
      <p:pic>
        <p:nvPicPr>
          <p:cNvPr id="13" name="Picture 12">
            <a:extLst>
              <a:ext uri="{FF2B5EF4-FFF2-40B4-BE49-F238E27FC236}">
                <a16:creationId xmlns:a16="http://schemas.microsoft.com/office/drawing/2014/main" id="{9A842EB5-B3EE-A87C-EC97-12FA99C819EA}"/>
              </a:ext>
            </a:extLst>
          </p:cNvPr>
          <p:cNvPicPr>
            <a:picLocks noChangeAspect="1"/>
          </p:cNvPicPr>
          <p:nvPr/>
        </p:nvPicPr>
        <p:blipFill>
          <a:blip r:embed="rId3"/>
          <a:stretch>
            <a:fillRect/>
          </a:stretch>
        </p:blipFill>
        <p:spPr>
          <a:xfrm>
            <a:off x="5935109" y="1650484"/>
            <a:ext cx="1215662" cy="911746"/>
          </a:xfrm>
          <a:prstGeom prst="rect">
            <a:avLst/>
          </a:prstGeom>
        </p:spPr>
      </p:pic>
      <p:pic>
        <p:nvPicPr>
          <p:cNvPr id="16" name="Picture 15">
            <a:extLst>
              <a:ext uri="{FF2B5EF4-FFF2-40B4-BE49-F238E27FC236}">
                <a16:creationId xmlns:a16="http://schemas.microsoft.com/office/drawing/2014/main" id="{86434B30-C4F3-1209-9419-CF0F67FD692F}"/>
              </a:ext>
            </a:extLst>
          </p:cNvPr>
          <p:cNvPicPr>
            <a:picLocks noChangeAspect="1"/>
          </p:cNvPicPr>
          <p:nvPr/>
        </p:nvPicPr>
        <p:blipFill rotWithShape="1">
          <a:blip r:embed="rId4"/>
          <a:srcRect t="13884" b="19725"/>
          <a:stretch/>
        </p:blipFill>
        <p:spPr>
          <a:xfrm>
            <a:off x="9076246" y="1509969"/>
            <a:ext cx="1548812" cy="1028284"/>
          </a:xfrm>
          <a:prstGeom prst="rect">
            <a:avLst/>
          </a:prstGeom>
        </p:spPr>
      </p:pic>
      <p:pic>
        <p:nvPicPr>
          <p:cNvPr id="18" name="Picture 17">
            <a:extLst>
              <a:ext uri="{FF2B5EF4-FFF2-40B4-BE49-F238E27FC236}">
                <a16:creationId xmlns:a16="http://schemas.microsoft.com/office/drawing/2014/main" id="{252C7B1B-E40E-384E-4C4E-5D75B368EAA5}"/>
              </a:ext>
            </a:extLst>
          </p:cNvPr>
          <p:cNvPicPr>
            <a:picLocks noChangeAspect="1"/>
          </p:cNvPicPr>
          <p:nvPr/>
        </p:nvPicPr>
        <p:blipFill rotWithShape="1">
          <a:blip r:embed="rId5"/>
          <a:srcRect l="22311" t="25321" r="20304" b="22093"/>
          <a:stretch/>
        </p:blipFill>
        <p:spPr>
          <a:xfrm>
            <a:off x="5546814" y="302652"/>
            <a:ext cx="1992253" cy="912821"/>
          </a:xfrm>
          <a:prstGeom prst="rect">
            <a:avLst/>
          </a:prstGeom>
        </p:spPr>
      </p:pic>
      <p:pic>
        <p:nvPicPr>
          <p:cNvPr id="22" name="Picture 21">
            <a:extLst>
              <a:ext uri="{FF2B5EF4-FFF2-40B4-BE49-F238E27FC236}">
                <a16:creationId xmlns:a16="http://schemas.microsoft.com/office/drawing/2014/main" id="{44D04771-33A7-9AAD-6A25-55728FA0BE6F}"/>
              </a:ext>
            </a:extLst>
          </p:cNvPr>
          <p:cNvPicPr>
            <a:picLocks noChangeAspect="1"/>
          </p:cNvPicPr>
          <p:nvPr/>
        </p:nvPicPr>
        <p:blipFill>
          <a:blip r:embed="rId6"/>
          <a:stretch>
            <a:fillRect/>
          </a:stretch>
        </p:blipFill>
        <p:spPr>
          <a:xfrm>
            <a:off x="2707847" y="492077"/>
            <a:ext cx="1700703" cy="755214"/>
          </a:xfrm>
          <a:prstGeom prst="rect">
            <a:avLst/>
          </a:prstGeom>
        </p:spPr>
      </p:pic>
      <p:pic>
        <p:nvPicPr>
          <p:cNvPr id="30" name="Picture 29">
            <a:extLst>
              <a:ext uri="{FF2B5EF4-FFF2-40B4-BE49-F238E27FC236}">
                <a16:creationId xmlns:a16="http://schemas.microsoft.com/office/drawing/2014/main" id="{8D598F9F-EA5A-BA40-170E-9E5D2E6AA5B7}"/>
              </a:ext>
            </a:extLst>
          </p:cNvPr>
          <p:cNvPicPr>
            <a:picLocks noChangeAspect="1"/>
          </p:cNvPicPr>
          <p:nvPr/>
        </p:nvPicPr>
        <p:blipFill>
          <a:blip r:embed="rId7"/>
          <a:stretch>
            <a:fillRect/>
          </a:stretch>
        </p:blipFill>
        <p:spPr>
          <a:xfrm>
            <a:off x="3105069" y="1857996"/>
            <a:ext cx="906258" cy="755215"/>
          </a:xfrm>
          <a:prstGeom prst="rect">
            <a:avLst/>
          </a:prstGeom>
        </p:spPr>
      </p:pic>
      <p:pic>
        <p:nvPicPr>
          <p:cNvPr id="31" name="Picture 30">
            <a:extLst>
              <a:ext uri="{FF2B5EF4-FFF2-40B4-BE49-F238E27FC236}">
                <a16:creationId xmlns:a16="http://schemas.microsoft.com/office/drawing/2014/main" id="{2A3447BC-A612-E5D2-6B78-AA449F6F6FD9}"/>
              </a:ext>
            </a:extLst>
          </p:cNvPr>
          <p:cNvPicPr>
            <a:picLocks noChangeAspect="1"/>
          </p:cNvPicPr>
          <p:nvPr/>
        </p:nvPicPr>
        <p:blipFill>
          <a:blip r:embed="rId8"/>
          <a:stretch>
            <a:fillRect/>
          </a:stretch>
        </p:blipFill>
        <p:spPr>
          <a:xfrm>
            <a:off x="8980134" y="394769"/>
            <a:ext cx="1741036" cy="728586"/>
          </a:xfrm>
          <a:prstGeom prst="rect">
            <a:avLst/>
          </a:prstGeom>
        </p:spPr>
      </p:pic>
      <p:pic>
        <p:nvPicPr>
          <p:cNvPr id="37" name="Picture 36">
            <a:extLst>
              <a:ext uri="{FF2B5EF4-FFF2-40B4-BE49-F238E27FC236}">
                <a16:creationId xmlns:a16="http://schemas.microsoft.com/office/drawing/2014/main" id="{C039BD19-3B0A-14C4-E1D5-1CDB5990D33C}"/>
              </a:ext>
            </a:extLst>
          </p:cNvPr>
          <p:cNvPicPr>
            <a:picLocks noChangeAspect="1"/>
          </p:cNvPicPr>
          <p:nvPr/>
        </p:nvPicPr>
        <p:blipFill>
          <a:blip r:embed="rId9"/>
          <a:stretch>
            <a:fillRect/>
          </a:stretch>
        </p:blipFill>
        <p:spPr>
          <a:xfrm>
            <a:off x="340377" y="1671072"/>
            <a:ext cx="1678433" cy="942139"/>
          </a:xfrm>
          <a:prstGeom prst="rect">
            <a:avLst/>
          </a:prstGeom>
        </p:spPr>
      </p:pic>
      <p:sp>
        <p:nvSpPr>
          <p:cNvPr id="2" name="TextBox 1">
            <a:extLst>
              <a:ext uri="{FF2B5EF4-FFF2-40B4-BE49-F238E27FC236}">
                <a16:creationId xmlns:a16="http://schemas.microsoft.com/office/drawing/2014/main" id="{DAAC0CFE-D3EE-B621-E229-D8A73FFF46DD}"/>
              </a:ext>
            </a:extLst>
          </p:cNvPr>
          <p:cNvSpPr txBox="1"/>
          <p:nvPr/>
        </p:nvSpPr>
        <p:spPr>
          <a:xfrm>
            <a:off x="0" y="-2429"/>
            <a:ext cx="858761" cy="369332"/>
          </a:xfrm>
          <a:prstGeom prst="rect">
            <a:avLst/>
          </a:prstGeom>
          <a:noFill/>
        </p:spPr>
        <p:txBody>
          <a:bodyPr wrap="none" rtlCol="0">
            <a:spAutoFit/>
          </a:bodyPr>
          <a:lstStyle/>
          <a:p>
            <a:r>
              <a:rPr lang="en-VN" dirty="0"/>
              <a:t>Passive</a:t>
            </a:r>
          </a:p>
        </p:txBody>
      </p:sp>
    </p:spTree>
    <p:extLst>
      <p:ext uri="{BB962C8B-B14F-4D97-AF65-F5344CB8AC3E}">
        <p14:creationId xmlns:p14="http://schemas.microsoft.com/office/powerpoint/2010/main" val="9676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738759-103D-CA8C-9BD1-B103554C5523}"/>
              </a:ext>
            </a:extLst>
          </p:cNvPr>
          <p:cNvPicPr>
            <a:picLocks noChangeAspect="1"/>
          </p:cNvPicPr>
          <p:nvPr/>
        </p:nvPicPr>
        <p:blipFill>
          <a:blip r:embed="rId2"/>
          <a:stretch>
            <a:fillRect/>
          </a:stretch>
        </p:blipFill>
        <p:spPr>
          <a:xfrm>
            <a:off x="678204" y="3461520"/>
            <a:ext cx="2058176" cy="514544"/>
          </a:xfrm>
          <a:prstGeom prst="rect">
            <a:avLst/>
          </a:prstGeom>
        </p:spPr>
      </p:pic>
      <p:pic>
        <p:nvPicPr>
          <p:cNvPr id="13" name="Picture 12">
            <a:extLst>
              <a:ext uri="{FF2B5EF4-FFF2-40B4-BE49-F238E27FC236}">
                <a16:creationId xmlns:a16="http://schemas.microsoft.com/office/drawing/2014/main" id="{DC852475-4BAA-A89D-C461-00AB51A68C64}"/>
              </a:ext>
            </a:extLst>
          </p:cNvPr>
          <p:cNvPicPr>
            <a:picLocks noChangeAspect="1"/>
          </p:cNvPicPr>
          <p:nvPr/>
        </p:nvPicPr>
        <p:blipFill>
          <a:blip r:embed="rId3"/>
          <a:stretch>
            <a:fillRect/>
          </a:stretch>
        </p:blipFill>
        <p:spPr>
          <a:xfrm>
            <a:off x="6637666" y="4703095"/>
            <a:ext cx="1082422" cy="858368"/>
          </a:xfrm>
          <a:prstGeom prst="rect">
            <a:avLst/>
          </a:prstGeom>
        </p:spPr>
      </p:pic>
      <p:pic>
        <p:nvPicPr>
          <p:cNvPr id="14" name="Picture 13">
            <a:extLst>
              <a:ext uri="{FF2B5EF4-FFF2-40B4-BE49-F238E27FC236}">
                <a16:creationId xmlns:a16="http://schemas.microsoft.com/office/drawing/2014/main" id="{B7AACA76-55F5-6A67-D01B-35D9CBF1252B}"/>
              </a:ext>
            </a:extLst>
          </p:cNvPr>
          <p:cNvPicPr>
            <a:picLocks noChangeAspect="1"/>
          </p:cNvPicPr>
          <p:nvPr/>
        </p:nvPicPr>
        <p:blipFill>
          <a:blip r:embed="rId4"/>
          <a:stretch>
            <a:fillRect/>
          </a:stretch>
        </p:blipFill>
        <p:spPr>
          <a:xfrm>
            <a:off x="3528434" y="512710"/>
            <a:ext cx="1456643" cy="937966"/>
          </a:xfrm>
          <a:prstGeom prst="rect">
            <a:avLst/>
          </a:prstGeom>
        </p:spPr>
      </p:pic>
      <p:pic>
        <p:nvPicPr>
          <p:cNvPr id="15" name="Picture 14">
            <a:extLst>
              <a:ext uri="{FF2B5EF4-FFF2-40B4-BE49-F238E27FC236}">
                <a16:creationId xmlns:a16="http://schemas.microsoft.com/office/drawing/2014/main" id="{62270B15-2F36-28D0-AD58-4C80DD00B845}"/>
              </a:ext>
            </a:extLst>
          </p:cNvPr>
          <p:cNvPicPr>
            <a:picLocks noChangeAspect="1"/>
          </p:cNvPicPr>
          <p:nvPr/>
        </p:nvPicPr>
        <p:blipFill>
          <a:blip r:embed="rId5"/>
          <a:stretch>
            <a:fillRect/>
          </a:stretch>
        </p:blipFill>
        <p:spPr>
          <a:xfrm>
            <a:off x="786220" y="2174342"/>
            <a:ext cx="1842144" cy="464117"/>
          </a:xfrm>
          <a:prstGeom prst="rect">
            <a:avLst/>
          </a:prstGeom>
        </p:spPr>
      </p:pic>
      <p:pic>
        <p:nvPicPr>
          <p:cNvPr id="18" name="Picture 17">
            <a:extLst>
              <a:ext uri="{FF2B5EF4-FFF2-40B4-BE49-F238E27FC236}">
                <a16:creationId xmlns:a16="http://schemas.microsoft.com/office/drawing/2014/main" id="{6BB4ECB2-C799-13AA-7BEE-6135038E2E94}"/>
              </a:ext>
            </a:extLst>
          </p:cNvPr>
          <p:cNvPicPr>
            <a:picLocks noChangeAspect="1"/>
          </p:cNvPicPr>
          <p:nvPr/>
        </p:nvPicPr>
        <p:blipFill>
          <a:blip r:embed="rId6"/>
          <a:stretch>
            <a:fillRect/>
          </a:stretch>
        </p:blipFill>
        <p:spPr>
          <a:xfrm>
            <a:off x="9119375" y="3338845"/>
            <a:ext cx="2077039" cy="759892"/>
          </a:xfrm>
          <a:prstGeom prst="rect">
            <a:avLst/>
          </a:prstGeom>
        </p:spPr>
      </p:pic>
      <p:pic>
        <p:nvPicPr>
          <p:cNvPr id="23" name="Picture 22">
            <a:extLst>
              <a:ext uri="{FF2B5EF4-FFF2-40B4-BE49-F238E27FC236}">
                <a16:creationId xmlns:a16="http://schemas.microsoft.com/office/drawing/2014/main" id="{67B9DFEF-7982-6FF3-25CB-F1BA2BFCBE93}"/>
              </a:ext>
            </a:extLst>
          </p:cNvPr>
          <p:cNvPicPr>
            <a:picLocks noChangeAspect="1"/>
          </p:cNvPicPr>
          <p:nvPr/>
        </p:nvPicPr>
        <p:blipFill rotWithShape="1">
          <a:blip r:embed="rId7"/>
          <a:srcRect t="24443" b="23909"/>
          <a:stretch/>
        </p:blipFill>
        <p:spPr>
          <a:xfrm>
            <a:off x="6293493" y="3256976"/>
            <a:ext cx="1788292" cy="923631"/>
          </a:xfrm>
          <a:prstGeom prst="rect">
            <a:avLst/>
          </a:prstGeom>
        </p:spPr>
      </p:pic>
      <p:pic>
        <p:nvPicPr>
          <p:cNvPr id="28" name="Picture 27">
            <a:extLst>
              <a:ext uri="{FF2B5EF4-FFF2-40B4-BE49-F238E27FC236}">
                <a16:creationId xmlns:a16="http://schemas.microsoft.com/office/drawing/2014/main" id="{1C94FC38-5A3B-1EA0-EBCF-7385A3DF6D4C}"/>
              </a:ext>
            </a:extLst>
          </p:cNvPr>
          <p:cNvPicPr>
            <a:picLocks noChangeAspect="1"/>
          </p:cNvPicPr>
          <p:nvPr/>
        </p:nvPicPr>
        <p:blipFill rotWithShape="1">
          <a:blip r:embed="rId8"/>
          <a:srcRect l="6342" r="11597" b="16607"/>
          <a:stretch/>
        </p:blipFill>
        <p:spPr>
          <a:xfrm>
            <a:off x="9197356" y="1785115"/>
            <a:ext cx="1941164" cy="821655"/>
          </a:xfrm>
          <a:prstGeom prst="rect">
            <a:avLst/>
          </a:prstGeom>
        </p:spPr>
      </p:pic>
      <p:pic>
        <p:nvPicPr>
          <p:cNvPr id="33" name="Picture 32">
            <a:extLst>
              <a:ext uri="{FF2B5EF4-FFF2-40B4-BE49-F238E27FC236}">
                <a16:creationId xmlns:a16="http://schemas.microsoft.com/office/drawing/2014/main" id="{63F1B090-59AA-05FA-9F1C-3960851E954D}"/>
              </a:ext>
            </a:extLst>
          </p:cNvPr>
          <p:cNvPicPr>
            <a:picLocks noChangeAspect="1"/>
          </p:cNvPicPr>
          <p:nvPr/>
        </p:nvPicPr>
        <p:blipFill>
          <a:blip r:embed="rId9"/>
          <a:stretch>
            <a:fillRect/>
          </a:stretch>
        </p:blipFill>
        <p:spPr>
          <a:xfrm>
            <a:off x="3236603" y="3171052"/>
            <a:ext cx="2019300" cy="1133475"/>
          </a:xfrm>
          <a:prstGeom prst="rect">
            <a:avLst/>
          </a:prstGeom>
        </p:spPr>
      </p:pic>
      <p:pic>
        <p:nvPicPr>
          <p:cNvPr id="34" name="Picture 33">
            <a:extLst>
              <a:ext uri="{FF2B5EF4-FFF2-40B4-BE49-F238E27FC236}">
                <a16:creationId xmlns:a16="http://schemas.microsoft.com/office/drawing/2014/main" id="{A7FF3328-ECDF-1A32-DC04-40FEE7653711}"/>
              </a:ext>
            </a:extLst>
          </p:cNvPr>
          <p:cNvPicPr>
            <a:picLocks noChangeAspect="1"/>
          </p:cNvPicPr>
          <p:nvPr/>
        </p:nvPicPr>
        <p:blipFill>
          <a:blip r:embed="rId10"/>
          <a:stretch>
            <a:fillRect/>
          </a:stretch>
        </p:blipFill>
        <p:spPr>
          <a:xfrm>
            <a:off x="6044962" y="366903"/>
            <a:ext cx="2019300" cy="1133475"/>
          </a:xfrm>
          <a:prstGeom prst="rect">
            <a:avLst/>
          </a:prstGeom>
        </p:spPr>
      </p:pic>
      <p:pic>
        <p:nvPicPr>
          <p:cNvPr id="36" name="Picture 35">
            <a:extLst>
              <a:ext uri="{FF2B5EF4-FFF2-40B4-BE49-F238E27FC236}">
                <a16:creationId xmlns:a16="http://schemas.microsoft.com/office/drawing/2014/main" id="{7649586E-22E0-B60B-3A13-E9AA463164D9}"/>
              </a:ext>
            </a:extLst>
          </p:cNvPr>
          <p:cNvPicPr>
            <a:picLocks noChangeAspect="1"/>
          </p:cNvPicPr>
          <p:nvPr/>
        </p:nvPicPr>
        <p:blipFill>
          <a:blip r:embed="rId11"/>
          <a:stretch>
            <a:fillRect/>
          </a:stretch>
        </p:blipFill>
        <p:spPr>
          <a:xfrm>
            <a:off x="6293493" y="2043957"/>
            <a:ext cx="1770769" cy="458924"/>
          </a:xfrm>
          <a:prstGeom prst="rect">
            <a:avLst/>
          </a:prstGeom>
        </p:spPr>
      </p:pic>
      <p:pic>
        <p:nvPicPr>
          <p:cNvPr id="42" name="Picture 41">
            <a:extLst>
              <a:ext uri="{FF2B5EF4-FFF2-40B4-BE49-F238E27FC236}">
                <a16:creationId xmlns:a16="http://schemas.microsoft.com/office/drawing/2014/main" id="{D243C407-BB7C-0C14-F6F0-28185956B856}"/>
              </a:ext>
            </a:extLst>
          </p:cNvPr>
          <p:cNvPicPr>
            <a:picLocks noChangeAspect="1"/>
          </p:cNvPicPr>
          <p:nvPr/>
        </p:nvPicPr>
        <p:blipFill>
          <a:blip r:embed="rId12"/>
          <a:stretch>
            <a:fillRect/>
          </a:stretch>
        </p:blipFill>
        <p:spPr>
          <a:xfrm>
            <a:off x="9484645" y="4896331"/>
            <a:ext cx="1502004" cy="563252"/>
          </a:xfrm>
          <a:prstGeom prst="rect">
            <a:avLst/>
          </a:prstGeom>
        </p:spPr>
      </p:pic>
      <p:pic>
        <p:nvPicPr>
          <p:cNvPr id="44" name="Picture 43">
            <a:extLst>
              <a:ext uri="{FF2B5EF4-FFF2-40B4-BE49-F238E27FC236}">
                <a16:creationId xmlns:a16="http://schemas.microsoft.com/office/drawing/2014/main" id="{04083A86-F478-6211-E9A3-DE9247900C0D}"/>
              </a:ext>
            </a:extLst>
          </p:cNvPr>
          <p:cNvPicPr>
            <a:picLocks noChangeAspect="1"/>
          </p:cNvPicPr>
          <p:nvPr/>
        </p:nvPicPr>
        <p:blipFill>
          <a:blip r:embed="rId13"/>
          <a:stretch>
            <a:fillRect/>
          </a:stretch>
        </p:blipFill>
        <p:spPr>
          <a:xfrm>
            <a:off x="3176908" y="1715183"/>
            <a:ext cx="2265949" cy="1271924"/>
          </a:xfrm>
          <a:prstGeom prst="rect">
            <a:avLst/>
          </a:prstGeom>
        </p:spPr>
      </p:pic>
      <p:pic>
        <p:nvPicPr>
          <p:cNvPr id="45" name="Picture 44">
            <a:extLst>
              <a:ext uri="{FF2B5EF4-FFF2-40B4-BE49-F238E27FC236}">
                <a16:creationId xmlns:a16="http://schemas.microsoft.com/office/drawing/2014/main" id="{FEFF0E2A-512B-4FE2-4F85-88981CD73921}"/>
              </a:ext>
            </a:extLst>
          </p:cNvPr>
          <p:cNvPicPr>
            <a:picLocks noChangeAspect="1"/>
          </p:cNvPicPr>
          <p:nvPr/>
        </p:nvPicPr>
        <p:blipFill>
          <a:blip r:embed="rId14"/>
          <a:stretch>
            <a:fillRect/>
          </a:stretch>
        </p:blipFill>
        <p:spPr>
          <a:xfrm>
            <a:off x="3418214" y="4820526"/>
            <a:ext cx="1677082" cy="502465"/>
          </a:xfrm>
          <a:prstGeom prst="rect">
            <a:avLst/>
          </a:prstGeom>
        </p:spPr>
      </p:pic>
      <p:pic>
        <p:nvPicPr>
          <p:cNvPr id="49" name="Picture 48">
            <a:extLst>
              <a:ext uri="{FF2B5EF4-FFF2-40B4-BE49-F238E27FC236}">
                <a16:creationId xmlns:a16="http://schemas.microsoft.com/office/drawing/2014/main" id="{516A6431-6860-D474-0B89-4006364C90E1}"/>
              </a:ext>
            </a:extLst>
          </p:cNvPr>
          <p:cNvPicPr>
            <a:picLocks noChangeAspect="1"/>
          </p:cNvPicPr>
          <p:nvPr/>
        </p:nvPicPr>
        <p:blipFill>
          <a:blip r:embed="rId15"/>
          <a:stretch>
            <a:fillRect/>
          </a:stretch>
        </p:blipFill>
        <p:spPr>
          <a:xfrm>
            <a:off x="9415394" y="512710"/>
            <a:ext cx="1485000" cy="831600"/>
          </a:xfrm>
          <a:prstGeom prst="rect">
            <a:avLst/>
          </a:prstGeom>
        </p:spPr>
      </p:pic>
      <p:sp>
        <p:nvSpPr>
          <p:cNvPr id="2" name="TextBox 1">
            <a:extLst>
              <a:ext uri="{FF2B5EF4-FFF2-40B4-BE49-F238E27FC236}">
                <a16:creationId xmlns:a16="http://schemas.microsoft.com/office/drawing/2014/main" id="{63990831-D460-A79C-1D87-7204A103A1DA}"/>
              </a:ext>
            </a:extLst>
          </p:cNvPr>
          <p:cNvSpPr txBox="1"/>
          <p:nvPr/>
        </p:nvSpPr>
        <p:spPr>
          <a:xfrm>
            <a:off x="0" y="-2429"/>
            <a:ext cx="1600759" cy="369332"/>
          </a:xfrm>
          <a:prstGeom prst="rect">
            <a:avLst/>
          </a:prstGeom>
          <a:noFill/>
        </p:spPr>
        <p:txBody>
          <a:bodyPr wrap="none" rtlCol="0">
            <a:spAutoFit/>
          </a:bodyPr>
          <a:lstStyle/>
          <a:p>
            <a:r>
              <a:rPr lang="en-VN" dirty="0"/>
              <a:t>Semiconductor</a:t>
            </a:r>
          </a:p>
        </p:txBody>
      </p:sp>
      <p:pic>
        <p:nvPicPr>
          <p:cNvPr id="3" name="Picture 2">
            <a:extLst>
              <a:ext uri="{FF2B5EF4-FFF2-40B4-BE49-F238E27FC236}">
                <a16:creationId xmlns:a16="http://schemas.microsoft.com/office/drawing/2014/main" id="{BE5595FC-3F1F-9A0D-05F6-7B56BA41175C}"/>
              </a:ext>
            </a:extLst>
          </p:cNvPr>
          <p:cNvPicPr>
            <a:picLocks noChangeAspect="1"/>
          </p:cNvPicPr>
          <p:nvPr/>
        </p:nvPicPr>
        <p:blipFill>
          <a:blip r:embed="rId16"/>
          <a:stretch>
            <a:fillRect/>
          </a:stretch>
        </p:blipFill>
        <p:spPr>
          <a:xfrm>
            <a:off x="678204" y="581930"/>
            <a:ext cx="1677599" cy="838800"/>
          </a:xfrm>
          <a:prstGeom prst="rect">
            <a:avLst/>
          </a:prstGeom>
        </p:spPr>
      </p:pic>
      <p:pic>
        <p:nvPicPr>
          <p:cNvPr id="5" name="Picture 4">
            <a:extLst>
              <a:ext uri="{FF2B5EF4-FFF2-40B4-BE49-F238E27FC236}">
                <a16:creationId xmlns:a16="http://schemas.microsoft.com/office/drawing/2014/main" id="{C694F843-7D65-A83B-983D-F6F93DF1E67B}"/>
              </a:ext>
            </a:extLst>
          </p:cNvPr>
          <p:cNvPicPr>
            <a:picLocks noChangeAspect="1"/>
          </p:cNvPicPr>
          <p:nvPr/>
        </p:nvPicPr>
        <p:blipFill>
          <a:blip r:embed="rId17"/>
          <a:stretch>
            <a:fillRect/>
          </a:stretch>
        </p:blipFill>
        <p:spPr>
          <a:xfrm>
            <a:off x="3680285" y="5650722"/>
            <a:ext cx="953386" cy="953386"/>
          </a:xfrm>
          <a:prstGeom prst="rect">
            <a:avLst/>
          </a:prstGeom>
        </p:spPr>
      </p:pic>
      <p:pic>
        <p:nvPicPr>
          <p:cNvPr id="6" name="Picture 5">
            <a:extLst>
              <a:ext uri="{FF2B5EF4-FFF2-40B4-BE49-F238E27FC236}">
                <a16:creationId xmlns:a16="http://schemas.microsoft.com/office/drawing/2014/main" id="{90FB7940-0CEC-6745-0B39-AD48CF94E0EC}"/>
              </a:ext>
            </a:extLst>
          </p:cNvPr>
          <p:cNvPicPr>
            <a:picLocks noChangeAspect="1"/>
          </p:cNvPicPr>
          <p:nvPr/>
        </p:nvPicPr>
        <p:blipFill>
          <a:blip r:embed="rId18"/>
          <a:stretch>
            <a:fillRect/>
          </a:stretch>
        </p:blipFill>
        <p:spPr>
          <a:xfrm>
            <a:off x="6482862" y="5881242"/>
            <a:ext cx="1598923" cy="722866"/>
          </a:xfrm>
          <a:prstGeom prst="rect">
            <a:avLst/>
          </a:prstGeom>
        </p:spPr>
      </p:pic>
      <p:pic>
        <p:nvPicPr>
          <p:cNvPr id="7" name="Picture 6">
            <a:extLst>
              <a:ext uri="{FF2B5EF4-FFF2-40B4-BE49-F238E27FC236}">
                <a16:creationId xmlns:a16="http://schemas.microsoft.com/office/drawing/2014/main" id="{018698E3-23C8-08B6-7A8F-47726695A9D1}"/>
              </a:ext>
            </a:extLst>
          </p:cNvPr>
          <p:cNvPicPr>
            <a:picLocks noChangeAspect="1"/>
          </p:cNvPicPr>
          <p:nvPr/>
        </p:nvPicPr>
        <p:blipFill>
          <a:blip r:embed="rId19"/>
          <a:stretch>
            <a:fillRect/>
          </a:stretch>
        </p:blipFill>
        <p:spPr>
          <a:xfrm>
            <a:off x="591109" y="4505020"/>
            <a:ext cx="2019300" cy="1133475"/>
          </a:xfrm>
          <a:prstGeom prst="rect">
            <a:avLst/>
          </a:prstGeom>
        </p:spPr>
      </p:pic>
      <p:pic>
        <p:nvPicPr>
          <p:cNvPr id="8" name="Picture 7">
            <a:extLst>
              <a:ext uri="{FF2B5EF4-FFF2-40B4-BE49-F238E27FC236}">
                <a16:creationId xmlns:a16="http://schemas.microsoft.com/office/drawing/2014/main" id="{453DC245-BB7F-86BA-B52E-97889D79DE4C}"/>
              </a:ext>
            </a:extLst>
          </p:cNvPr>
          <p:cNvPicPr>
            <a:picLocks noChangeAspect="1"/>
          </p:cNvPicPr>
          <p:nvPr/>
        </p:nvPicPr>
        <p:blipFill>
          <a:blip r:embed="rId20"/>
          <a:stretch>
            <a:fillRect/>
          </a:stretch>
        </p:blipFill>
        <p:spPr>
          <a:xfrm>
            <a:off x="495116" y="5975375"/>
            <a:ext cx="2043773" cy="584511"/>
          </a:xfrm>
          <a:prstGeom prst="rect">
            <a:avLst/>
          </a:prstGeom>
        </p:spPr>
      </p:pic>
      <p:pic>
        <p:nvPicPr>
          <p:cNvPr id="9" name="Picture 8">
            <a:extLst>
              <a:ext uri="{FF2B5EF4-FFF2-40B4-BE49-F238E27FC236}">
                <a16:creationId xmlns:a16="http://schemas.microsoft.com/office/drawing/2014/main" id="{B2ED352B-9622-5248-1E3C-3B8F38A318E0}"/>
              </a:ext>
            </a:extLst>
          </p:cNvPr>
          <p:cNvPicPr>
            <a:picLocks noChangeAspect="1"/>
          </p:cNvPicPr>
          <p:nvPr/>
        </p:nvPicPr>
        <p:blipFill>
          <a:blip r:embed="rId21"/>
          <a:stretch>
            <a:fillRect/>
          </a:stretch>
        </p:blipFill>
        <p:spPr>
          <a:xfrm>
            <a:off x="9681201" y="5650722"/>
            <a:ext cx="953386" cy="953386"/>
          </a:xfrm>
          <a:prstGeom prst="rect">
            <a:avLst/>
          </a:prstGeom>
        </p:spPr>
      </p:pic>
    </p:spTree>
    <p:extLst>
      <p:ext uri="{BB962C8B-B14F-4D97-AF65-F5344CB8AC3E}">
        <p14:creationId xmlns:p14="http://schemas.microsoft.com/office/powerpoint/2010/main" val="283496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C12E1269-C84D-E106-DF9C-89C7F538A191}"/>
              </a:ext>
            </a:extLst>
          </p:cNvPr>
          <p:cNvPicPr>
            <a:picLocks noChangeAspect="1"/>
          </p:cNvPicPr>
          <p:nvPr/>
        </p:nvPicPr>
        <p:blipFill>
          <a:blip r:embed="rId2"/>
          <a:stretch>
            <a:fillRect/>
          </a:stretch>
        </p:blipFill>
        <p:spPr>
          <a:xfrm>
            <a:off x="9559234" y="104603"/>
            <a:ext cx="1217408" cy="832492"/>
          </a:xfrm>
          <a:prstGeom prst="rect">
            <a:avLst/>
          </a:prstGeom>
        </p:spPr>
      </p:pic>
      <p:pic>
        <p:nvPicPr>
          <p:cNvPr id="37" name="Picture 36">
            <a:extLst>
              <a:ext uri="{FF2B5EF4-FFF2-40B4-BE49-F238E27FC236}">
                <a16:creationId xmlns:a16="http://schemas.microsoft.com/office/drawing/2014/main" id="{1151377D-FADF-9DF7-3D9F-106D0D239A33}"/>
              </a:ext>
            </a:extLst>
          </p:cNvPr>
          <p:cNvPicPr>
            <a:picLocks noChangeAspect="1"/>
          </p:cNvPicPr>
          <p:nvPr/>
        </p:nvPicPr>
        <p:blipFill>
          <a:blip r:embed="rId3"/>
          <a:stretch>
            <a:fillRect/>
          </a:stretch>
        </p:blipFill>
        <p:spPr>
          <a:xfrm>
            <a:off x="6207476" y="145558"/>
            <a:ext cx="2019300" cy="1133475"/>
          </a:xfrm>
          <a:prstGeom prst="rect">
            <a:avLst/>
          </a:prstGeom>
        </p:spPr>
      </p:pic>
      <p:pic>
        <p:nvPicPr>
          <p:cNvPr id="39" name="Picture 38">
            <a:extLst>
              <a:ext uri="{FF2B5EF4-FFF2-40B4-BE49-F238E27FC236}">
                <a16:creationId xmlns:a16="http://schemas.microsoft.com/office/drawing/2014/main" id="{04FC280D-AD17-C49C-C92A-E294035D4049}"/>
              </a:ext>
            </a:extLst>
          </p:cNvPr>
          <p:cNvPicPr>
            <a:picLocks noChangeAspect="1"/>
          </p:cNvPicPr>
          <p:nvPr/>
        </p:nvPicPr>
        <p:blipFill>
          <a:blip r:embed="rId4"/>
          <a:stretch>
            <a:fillRect/>
          </a:stretch>
        </p:blipFill>
        <p:spPr>
          <a:xfrm>
            <a:off x="903942" y="1360377"/>
            <a:ext cx="1770771" cy="749626"/>
          </a:xfrm>
          <a:prstGeom prst="rect">
            <a:avLst/>
          </a:prstGeom>
        </p:spPr>
      </p:pic>
      <p:pic>
        <p:nvPicPr>
          <p:cNvPr id="40" name="Picture 39">
            <a:extLst>
              <a:ext uri="{FF2B5EF4-FFF2-40B4-BE49-F238E27FC236}">
                <a16:creationId xmlns:a16="http://schemas.microsoft.com/office/drawing/2014/main" id="{B28A3F49-6AB3-EB30-3F18-53C6BCCBA2E3}"/>
              </a:ext>
            </a:extLst>
          </p:cNvPr>
          <p:cNvPicPr>
            <a:picLocks noChangeAspect="1"/>
          </p:cNvPicPr>
          <p:nvPr/>
        </p:nvPicPr>
        <p:blipFill>
          <a:blip r:embed="rId5"/>
          <a:stretch>
            <a:fillRect/>
          </a:stretch>
        </p:blipFill>
        <p:spPr>
          <a:xfrm>
            <a:off x="786220" y="145558"/>
            <a:ext cx="1770770" cy="1016996"/>
          </a:xfrm>
          <a:prstGeom prst="rect">
            <a:avLst/>
          </a:prstGeom>
        </p:spPr>
      </p:pic>
      <p:pic>
        <p:nvPicPr>
          <p:cNvPr id="41" name="Picture 40">
            <a:extLst>
              <a:ext uri="{FF2B5EF4-FFF2-40B4-BE49-F238E27FC236}">
                <a16:creationId xmlns:a16="http://schemas.microsoft.com/office/drawing/2014/main" id="{29A6813E-D717-6D54-5325-C653FFEDF7DC}"/>
              </a:ext>
            </a:extLst>
          </p:cNvPr>
          <p:cNvPicPr>
            <a:picLocks noChangeAspect="1"/>
          </p:cNvPicPr>
          <p:nvPr/>
        </p:nvPicPr>
        <p:blipFill>
          <a:blip r:embed="rId6"/>
          <a:stretch>
            <a:fillRect/>
          </a:stretch>
        </p:blipFill>
        <p:spPr>
          <a:xfrm>
            <a:off x="3447892" y="505078"/>
            <a:ext cx="1838302" cy="297955"/>
          </a:xfrm>
          <a:prstGeom prst="rect">
            <a:avLst/>
          </a:prstGeom>
        </p:spPr>
      </p:pic>
      <p:sp>
        <p:nvSpPr>
          <p:cNvPr id="2" name="TextBox 1">
            <a:extLst>
              <a:ext uri="{FF2B5EF4-FFF2-40B4-BE49-F238E27FC236}">
                <a16:creationId xmlns:a16="http://schemas.microsoft.com/office/drawing/2014/main" id="{63990831-D460-A79C-1D87-7204A103A1DA}"/>
              </a:ext>
            </a:extLst>
          </p:cNvPr>
          <p:cNvSpPr txBox="1"/>
          <p:nvPr/>
        </p:nvSpPr>
        <p:spPr>
          <a:xfrm>
            <a:off x="0" y="-2429"/>
            <a:ext cx="1354858" cy="369332"/>
          </a:xfrm>
          <a:prstGeom prst="rect">
            <a:avLst/>
          </a:prstGeom>
          <a:noFill/>
        </p:spPr>
        <p:txBody>
          <a:bodyPr wrap="none" rtlCol="0">
            <a:spAutoFit/>
          </a:bodyPr>
          <a:lstStyle/>
          <a:p>
            <a:r>
              <a:rPr lang="en-VN" dirty="0"/>
              <a:t>Connectivity</a:t>
            </a:r>
          </a:p>
        </p:txBody>
      </p:sp>
      <p:pic>
        <p:nvPicPr>
          <p:cNvPr id="1026" name="Picture 2" descr="Sierra Wireless - Wikipedia">
            <a:extLst>
              <a:ext uri="{FF2B5EF4-FFF2-40B4-BE49-F238E27FC236}">
                <a16:creationId xmlns:a16="http://schemas.microsoft.com/office/drawing/2014/main" id="{F041B1ED-6024-048F-57BB-4BE02AFF90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5995" y="1196615"/>
            <a:ext cx="1542260" cy="852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948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3D3ABFB-1AE8-F083-B0E8-46F787D95F11}"/>
              </a:ext>
            </a:extLst>
          </p:cNvPr>
          <p:cNvPicPr>
            <a:picLocks noChangeAspect="1"/>
          </p:cNvPicPr>
          <p:nvPr/>
        </p:nvPicPr>
        <p:blipFill>
          <a:blip r:embed="rId2"/>
          <a:stretch>
            <a:fillRect/>
          </a:stretch>
        </p:blipFill>
        <p:spPr>
          <a:xfrm>
            <a:off x="1031296" y="433582"/>
            <a:ext cx="1675513" cy="837757"/>
          </a:xfrm>
          <a:prstGeom prst="rect">
            <a:avLst/>
          </a:prstGeom>
        </p:spPr>
      </p:pic>
      <p:pic>
        <p:nvPicPr>
          <p:cNvPr id="14" name="Picture 13">
            <a:extLst>
              <a:ext uri="{FF2B5EF4-FFF2-40B4-BE49-F238E27FC236}">
                <a16:creationId xmlns:a16="http://schemas.microsoft.com/office/drawing/2014/main" id="{16371D96-2F3A-0EB2-562E-5827EA0C38EA}"/>
              </a:ext>
            </a:extLst>
          </p:cNvPr>
          <p:cNvPicPr>
            <a:picLocks noChangeAspect="1"/>
          </p:cNvPicPr>
          <p:nvPr/>
        </p:nvPicPr>
        <p:blipFill>
          <a:blip r:embed="rId3"/>
          <a:stretch>
            <a:fillRect/>
          </a:stretch>
        </p:blipFill>
        <p:spPr>
          <a:xfrm>
            <a:off x="9606718" y="562196"/>
            <a:ext cx="994140" cy="623409"/>
          </a:xfrm>
          <a:prstGeom prst="rect">
            <a:avLst/>
          </a:prstGeom>
        </p:spPr>
      </p:pic>
      <p:pic>
        <p:nvPicPr>
          <p:cNvPr id="19" name="Picture 18">
            <a:extLst>
              <a:ext uri="{FF2B5EF4-FFF2-40B4-BE49-F238E27FC236}">
                <a16:creationId xmlns:a16="http://schemas.microsoft.com/office/drawing/2014/main" id="{E1A0F4E2-B337-7E5D-CFCC-7484F6CB44FF}"/>
              </a:ext>
            </a:extLst>
          </p:cNvPr>
          <p:cNvPicPr>
            <a:picLocks noChangeAspect="1"/>
          </p:cNvPicPr>
          <p:nvPr/>
        </p:nvPicPr>
        <p:blipFill>
          <a:blip r:embed="rId4"/>
          <a:stretch>
            <a:fillRect/>
          </a:stretch>
        </p:blipFill>
        <p:spPr>
          <a:xfrm>
            <a:off x="3792646" y="1977594"/>
            <a:ext cx="1629266" cy="357599"/>
          </a:xfrm>
          <a:prstGeom prst="rect">
            <a:avLst/>
          </a:prstGeom>
        </p:spPr>
      </p:pic>
      <p:pic>
        <p:nvPicPr>
          <p:cNvPr id="27" name="Picture 26">
            <a:extLst>
              <a:ext uri="{FF2B5EF4-FFF2-40B4-BE49-F238E27FC236}">
                <a16:creationId xmlns:a16="http://schemas.microsoft.com/office/drawing/2014/main" id="{5083420C-5F68-82E6-EEC9-B6E2475BC520}"/>
              </a:ext>
            </a:extLst>
          </p:cNvPr>
          <p:cNvPicPr>
            <a:picLocks noChangeAspect="1"/>
          </p:cNvPicPr>
          <p:nvPr/>
        </p:nvPicPr>
        <p:blipFill>
          <a:blip r:embed="rId5"/>
          <a:stretch>
            <a:fillRect/>
          </a:stretch>
        </p:blipFill>
        <p:spPr>
          <a:xfrm>
            <a:off x="3308402" y="307164"/>
            <a:ext cx="2019300" cy="1133475"/>
          </a:xfrm>
          <a:prstGeom prst="rect">
            <a:avLst/>
          </a:prstGeom>
        </p:spPr>
      </p:pic>
      <p:pic>
        <p:nvPicPr>
          <p:cNvPr id="28" name="Picture 27">
            <a:extLst>
              <a:ext uri="{FF2B5EF4-FFF2-40B4-BE49-F238E27FC236}">
                <a16:creationId xmlns:a16="http://schemas.microsoft.com/office/drawing/2014/main" id="{437DD68D-8B4D-821D-D436-2C0C4F093D5D}"/>
              </a:ext>
            </a:extLst>
          </p:cNvPr>
          <p:cNvPicPr>
            <a:picLocks noChangeAspect="1"/>
          </p:cNvPicPr>
          <p:nvPr/>
        </p:nvPicPr>
        <p:blipFill>
          <a:blip r:embed="rId6"/>
          <a:stretch>
            <a:fillRect/>
          </a:stretch>
        </p:blipFill>
        <p:spPr>
          <a:xfrm>
            <a:off x="6235333" y="285726"/>
            <a:ext cx="2019300" cy="1133475"/>
          </a:xfrm>
          <a:prstGeom prst="rect">
            <a:avLst/>
          </a:prstGeom>
        </p:spPr>
      </p:pic>
      <p:pic>
        <p:nvPicPr>
          <p:cNvPr id="32" name="Picture 31">
            <a:extLst>
              <a:ext uri="{FF2B5EF4-FFF2-40B4-BE49-F238E27FC236}">
                <a16:creationId xmlns:a16="http://schemas.microsoft.com/office/drawing/2014/main" id="{6C5EFCE4-C68C-A6C8-67BE-498641A74EEB}"/>
              </a:ext>
            </a:extLst>
          </p:cNvPr>
          <p:cNvPicPr>
            <a:picLocks noChangeAspect="1"/>
          </p:cNvPicPr>
          <p:nvPr/>
        </p:nvPicPr>
        <p:blipFill>
          <a:blip r:embed="rId7"/>
          <a:stretch>
            <a:fillRect/>
          </a:stretch>
        </p:blipFill>
        <p:spPr>
          <a:xfrm>
            <a:off x="6235333" y="1589655"/>
            <a:ext cx="2019300" cy="1133475"/>
          </a:xfrm>
          <a:prstGeom prst="rect">
            <a:avLst/>
          </a:prstGeom>
        </p:spPr>
      </p:pic>
      <p:pic>
        <p:nvPicPr>
          <p:cNvPr id="34" name="Picture 33">
            <a:extLst>
              <a:ext uri="{FF2B5EF4-FFF2-40B4-BE49-F238E27FC236}">
                <a16:creationId xmlns:a16="http://schemas.microsoft.com/office/drawing/2014/main" id="{2A9BAFC6-CB3A-0BDD-9141-032734C69632}"/>
              </a:ext>
            </a:extLst>
          </p:cNvPr>
          <p:cNvPicPr>
            <a:picLocks noChangeAspect="1"/>
          </p:cNvPicPr>
          <p:nvPr/>
        </p:nvPicPr>
        <p:blipFill>
          <a:blip r:embed="rId8"/>
          <a:stretch>
            <a:fillRect/>
          </a:stretch>
        </p:blipFill>
        <p:spPr>
          <a:xfrm>
            <a:off x="1031296" y="1856989"/>
            <a:ext cx="1626320" cy="648701"/>
          </a:xfrm>
          <a:prstGeom prst="rect">
            <a:avLst/>
          </a:prstGeom>
        </p:spPr>
      </p:pic>
      <p:sp>
        <p:nvSpPr>
          <p:cNvPr id="2" name="TextBox 1">
            <a:extLst>
              <a:ext uri="{FF2B5EF4-FFF2-40B4-BE49-F238E27FC236}">
                <a16:creationId xmlns:a16="http://schemas.microsoft.com/office/drawing/2014/main" id="{DAAC0CFE-D3EE-B621-E229-D8A73FFF46DD}"/>
              </a:ext>
            </a:extLst>
          </p:cNvPr>
          <p:cNvSpPr txBox="1"/>
          <p:nvPr/>
        </p:nvSpPr>
        <p:spPr>
          <a:xfrm>
            <a:off x="0" y="-2429"/>
            <a:ext cx="1380186" cy="369332"/>
          </a:xfrm>
          <a:prstGeom prst="rect">
            <a:avLst/>
          </a:prstGeom>
          <a:noFill/>
        </p:spPr>
        <p:txBody>
          <a:bodyPr wrap="none" rtlCol="0">
            <a:spAutoFit/>
          </a:bodyPr>
          <a:lstStyle/>
          <a:p>
            <a:r>
              <a:rPr lang="en-VN" dirty="0"/>
              <a:t>Interconnect</a:t>
            </a:r>
          </a:p>
        </p:txBody>
      </p:sp>
      <p:pic>
        <p:nvPicPr>
          <p:cNvPr id="2052" name="Picture 4" descr="Hirose Electric Group - Wikipedia">
            <a:extLst>
              <a:ext uri="{FF2B5EF4-FFF2-40B4-BE49-F238E27FC236}">
                <a16:creationId xmlns:a16="http://schemas.microsoft.com/office/drawing/2014/main" id="{818885FF-36FA-FDD6-54C3-7BEC3DB48D7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06717" y="1974527"/>
            <a:ext cx="897159" cy="479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048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627CCCC2-28EE-D697-B454-73E8C6AB0B71}"/>
              </a:ext>
            </a:extLst>
          </p:cNvPr>
          <p:cNvPicPr>
            <a:picLocks noChangeAspect="1"/>
          </p:cNvPicPr>
          <p:nvPr/>
        </p:nvPicPr>
        <p:blipFill>
          <a:blip r:embed="rId2"/>
          <a:stretch>
            <a:fillRect/>
          </a:stretch>
        </p:blipFill>
        <p:spPr>
          <a:xfrm>
            <a:off x="3146277" y="693545"/>
            <a:ext cx="2412814" cy="604208"/>
          </a:xfrm>
          <a:prstGeom prst="rect">
            <a:avLst/>
          </a:prstGeom>
        </p:spPr>
      </p:pic>
      <p:pic>
        <p:nvPicPr>
          <p:cNvPr id="36" name="Picture 35">
            <a:extLst>
              <a:ext uri="{FF2B5EF4-FFF2-40B4-BE49-F238E27FC236}">
                <a16:creationId xmlns:a16="http://schemas.microsoft.com/office/drawing/2014/main" id="{591D57CA-E4A1-348E-5408-55035647B331}"/>
              </a:ext>
            </a:extLst>
          </p:cNvPr>
          <p:cNvPicPr>
            <a:picLocks noChangeAspect="1"/>
          </p:cNvPicPr>
          <p:nvPr/>
        </p:nvPicPr>
        <p:blipFill>
          <a:blip r:embed="rId3"/>
          <a:stretch>
            <a:fillRect/>
          </a:stretch>
        </p:blipFill>
        <p:spPr>
          <a:xfrm>
            <a:off x="491480" y="693545"/>
            <a:ext cx="1643800" cy="604208"/>
          </a:xfrm>
          <a:prstGeom prst="rect">
            <a:avLst/>
          </a:prstGeom>
        </p:spPr>
      </p:pic>
      <p:pic>
        <p:nvPicPr>
          <p:cNvPr id="38" name="Picture 37">
            <a:extLst>
              <a:ext uri="{FF2B5EF4-FFF2-40B4-BE49-F238E27FC236}">
                <a16:creationId xmlns:a16="http://schemas.microsoft.com/office/drawing/2014/main" id="{EB8B5AF4-995C-8E37-C256-4EA60C860639}"/>
              </a:ext>
            </a:extLst>
          </p:cNvPr>
          <p:cNvPicPr>
            <a:picLocks noChangeAspect="1"/>
          </p:cNvPicPr>
          <p:nvPr/>
        </p:nvPicPr>
        <p:blipFill>
          <a:blip r:embed="rId4"/>
          <a:stretch>
            <a:fillRect/>
          </a:stretch>
        </p:blipFill>
        <p:spPr>
          <a:xfrm>
            <a:off x="9224886" y="551338"/>
            <a:ext cx="1499550" cy="888622"/>
          </a:xfrm>
          <a:prstGeom prst="rect">
            <a:avLst/>
          </a:prstGeom>
        </p:spPr>
      </p:pic>
      <p:pic>
        <p:nvPicPr>
          <p:cNvPr id="42" name="Picture 41">
            <a:extLst>
              <a:ext uri="{FF2B5EF4-FFF2-40B4-BE49-F238E27FC236}">
                <a16:creationId xmlns:a16="http://schemas.microsoft.com/office/drawing/2014/main" id="{2E4E26B5-CA20-BA06-5D5C-593D6AD61F27}"/>
              </a:ext>
            </a:extLst>
          </p:cNvPr>
          <p:cNvPicPr>
            <a:picLocks noChangeAspect="1"/>
          </p:cNvPicPr>
          <p:nvPr/>
        </p:nvPicPr>
        <p:blipFill>
          <a:blip r:embed="rId5"/>
          <a:stretch>
            <a:fillRect/>
          </a:stretch>
        </p:blipFill>
        <p:spPr>
          <a:xfrm>
            <a:off x="6812074" y="594257"/>
            <a:ext cx="1194307" cy="703496"/>
          </a:xfrm>
          <a:prstGeom prst="rect">
            <a:avLst/>
          </a:prstGeom>
        </p:spPr>
      </p:pic>
      <p:sp>
        <p:nvSpPr>
          <p:cNvPr id="2" name="TextBox 1">
            <a:extLst>
              <a:ext uri="{FF2B5EF4-FFF2-40B4-BE49-F238E27FC236}">
                <a16:creationId xmlns:a16="http://schemas.microsoft.com/office/drawing/2014/main" id="{DAAC0CFE-D3EE-B621-E229-D8A73FFF46DD}"/>
              </a:ext>
            </a:extLst>
          </p:cNvPr>
          <p:cNvSpPr txBox="1"/>
          <p:nvPr/>
        </p:nvSpPr>
        <p:spPr>
          <a:xfrm>
            <a:off x="0" y="-2429"/>
            <a:ext cx="1927772" cy="369332"/>
          </a:xfrm>
          <a:prstGeom prst="rect">
            <a:avLst/>
          </a:prstGeom>
          <a:noFill/>
        </p:spPr>
        <p:txBody>
          <a:bodyPr wrap="none" rtlCol="0">
            <a:spAutoFit/>
          </a:bodyPr>
          <a:lstStyle/>
          <a:p>
            <a:r>
              <a:rPr lang="en-VN" b="1" dirty="0"/>
              <a:t>Electromechanical</a:t>
            </a:r>
            <a:endParaRPr lang="en-VN" dirty="0"/>
          </a:p>
        </p:txBody>
      </p:sp>
    </p:spTree>
    <p:extLst>
      <p:ext uri="{BB962C8B-B14F-4D97-AF65-F5344CB8AC3E}">
        <p14:creationId xmlns:p14="http://schemas.microsoft.com/office/powerpoint/2010/main" val="3132517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1FFAD8-8BEC-7FC5-F86E-B49135241DA4}"/>
              </a:ext>
            </a:extLst>
          </p:cNvPr>
          <p:cNvSpPr txBox="1"/>
          <p:nvPr/>
        </p:nvSpPr>
        <p:spPr>
          <a:xfrm>
            <a:off x="0" y="1399314"/>
            <a:ext cx="3782784" cy="3970318"/>
          </a:xfrm>
          <a:prstGeom prst="rect">
            <a:avLst/>
          </a:prstGeom>
          <a:noFill/>
        </p:spPr>
        <p:txBody>
          <a:bodyPr wrap="square" rtlCol="0">
            <a:spAutoFit/>
          </a:bodyPr>
          <a:lstStyle/>
          <a:p>
            <a:pPr algn="just"/>
            <a:r>
              <a:rPr lang="en-US" sz="1200" dirty="0"/>
              <a:t>With a population of about 100 million, more than 60 % of Vietnam’s population owns motorcycles. Vietnam’s car ownership rate of 5.7% in 2020 is still much lower than other markets in Asia. This rate is expected to increase to 9% by 2025 and 30% by 2030, making Vietnam one of the countries with the fastest-growing demand for passenger vehicles at a 10.5% growth rate.</a:t>
            </a:r>
          </a:p>
          <a:p>
            <a:pPr algn="just"/>
            <a:r>
              <a:rPr lang="en-US" sz="1200" dirty="0"/>
              <a:t>Vietnam has a young population, and an increasing middle class with strong interest in cutting edge technologies, fuel efficiency, and environmental awareness. These are opportunities for the EV market to grow at a double-digit rate in the coming years.</a:t>
            </a:r>
          </a:p>
          <a:p>
            <a:pPr algn="just"/>
            <a:r>
              <a:rPr lang="en-US" sz="1200" dirty="0"/>
              <a:t>The growing demand of passenger vehicles, the popularity of ride-sharing fleets, the prevalence of gas-powered motorbikes, have all led to high levels of air pollution and traffic congestion in urban cities like Hanoi, and Ho Chi Minh. To combat pollution, the Government have put forth regulations to gradually restrict motorbikes on city streets by 2030 in its major cities which paves the way for EVs’ adoption within the country. </a:t>
            </a:r>
          </a:p>
          <a:p>
            <a:pPr algn="just"/>
            <a:endParaRPr lang="en-US" sz="1200" dirty="0">
              <a:latin typeface="+mj-lt"/>
            </a:endParaRPr>
          </a:p>
        </p:txBody>
      </p:sp>
      <p:sp>
        <p:nvSpPr>
          <p:cNvPr id="7" name="TextBox 6">
            <a:extLst>
              <a:ext uri="{FF2B5EF4-FFF2-40B4-BE49-F238E27FC236}">
                <a16:creationId xmlns:a16="http://schemas.microsoft.com/office/drawing/2014/main" id="{CEB1E07F-2391-B711-EB8D-B4AF814D14DC}"/>
              </a:ext>
            </a:extLst>
          </p:cNvPr>
          <p:cNvSpPr txBox="1"/>
          <p:nvPr/>
        </p:nvSpPr>
        <p:spPr>
          <a:xfrm>
            <a:off x="2930769" y="253406"/>
            <a:ext cx="6096000" cy="369332"/>
          </a:xfrm>
          <a:prstGeom prst="rect">
            <a:avLst/>
          </a:prstGeom>
          <a:noFill/>
        </p:spPr>
        <p:txBody>
          <a:bodyPr wrap="square">
            <a:spAutoFit/>
          </a:bodyPr>
          <a:lstStyle/>
          <a:p>
            <a:pPr algn="ctr"/>
            <a:r>
              <a:rPr lang="en-US" b="1" dirty="0">
                <a:latin typeface="+mj-lt"/>
              </a:rPr>
              <a:t>MARKET</a:t>
            </a:r>
          </a:p>
        </p:txBody>
      </p:sp>
      <p:sp>
        <p:nvSpPr>
          <p:cNvPr id="13" name="TextBox 12">
            <a:extLst>
              <a:ext uri="{FF2B5EF4-FFF2-40B4-BE49-F238E27FC236}">
                <a16:creationId xmlns:a16="http://schemas.microsoft.com/office/drawing/2014/main" id="{3FE3C1AB-467E-6B3E-9CB4-91B2C7CC7583}"/>
              </a:ext>
            </a:extLst>
          </p:cNvPr>
          <p:cNvSpPr txBox="1"/>
          <p:nvPr/>
        </p:nvSpPr>
        <p:spPr>
          <a:xfrm>
            <a:off x="4454769" y="687860"/>
            <a:ext cx="3048000" cy="646331"/>
          </a:xfrm>
          <a:prstGeom prst="rect">
            <a:avLst/>
          </a:prstGeom>
          <a:noFill/>
        </p:spPr>
        <p:txBody>
          <a:bodyPr wrap="square">
            <a:spAutoFit/>
          </a:bodyPr>
          <a:lstStyle/>
          <a:p>
            <a:pPr algn="ctr"/>
            <a:r>
              <a:rPr lang="en-VN" dirty="0">
                <a:latin typeface="+mj-lt"/>
              </a:rPr>
              <a:t>IOT</a:t>
            </a:r>
          </a:p>
          <a:p>
            <a:pPr algn="ctr"/>
            <a:r>
              <a:rPr lang="en-VN" dirty="0">
                <a:latin typeface="+mj-lt"/>
              </a:rPr>
              <a:t>IOT module, Drone</a:t>
            </a:r>
          </a:p>
        </p:txBody>
      </p:sp>
      <p:sp>
        <p:nvSpPr>
          <p:cNvPr id="17" name="TextBox 16">
            <a:extLst>
              <a:ext uri="{FF2B5EF4-FFF2-40B4-BE49-F238E27FC236}">
                <a16:creationId xmlns:a16="http://schemas.microsoft.com/office/drawing/2014/main" id="{FD0BDE01-80A5-0BBB-A7D7-F3AF6FAAD15E}"/>
              </a:ext>
            </a:extLst>
          </p:cNvPr>
          <p:cNvSpPr txBox="1"/>
          <p:nvPr/>
        </p:nvSpPr>
        <p:spPr>
          <a:xfrm>
            <a:off x="8639908" y="687860"/>
            <a:ext cx="2215661" cy="646331"/>
          </a:xfrm>
          <a:prstGeom prst="rect">
            <a:avLst/>
          </a:prstGeom>
          <a:noFill/>
        </p:spPr>
        <p:txBody>
          <a:bodyPr wrap="square">
            <a:spAutoFit/>
          </a:bodyPr>
          <a:lstStyle/>
          <a:p>
            <a:pPr algn="ctr"/>
            <a:r>
              <a:rPr lang="en-US" dirty="0">
                <a:latin typeface="+mj-lt"/>
              </a:rPr>
              <a:t>Home appliance</a:t>
            </a:r>
          </a:p>
          <a:p>
            <a:pPr algn="ctr"/>
            <a:r>
              <a:rPr lang="en-US" dirty="0">
                <a:latin typeface="+mj-lt"/>
              </a:rPr>
              <a:t>Smart home, Lighting</a:t>
            </a:r>
            <a:endParaRPr lang="en-VN" dirty="0"/>
          </a:p>
        </p:txBody>
      </p:sp>
      <p:sp>
        <p:nvSpPr>
          <p:cNvPr id="3" name="TextBox 2">
            <a:extLst>
              <a:ext uri="{FF2B5EF4-FFF2-40B4-BE49-F238E27FC236}">
                <a16:creationId xmlns:a16="http://schemas.microsoft.com/office/drawing/2014/main" id="{050779A7-F173-259A-8B6E-E0E44D99B985}"/>
              </a:ext>
            </a:extLst>
          </p:cNvPr>
          <p:cNvSpPr txBox="1"/>
          <p:nvPr/>
        </p:nvSpPr>
        <p:spPr>
          <a:xfrm>
            <a:off x="4087377" y="1266124"/>
            <a:ext cx="3782784" cy="4893647"/>
          </a:xfrm>
          <a:prstGeom prst="rect">
            <a:avLst/>
          </a:prstGeom>
          <a:noFill/>
        </p:spPr>
        <p:txBody>
          <a:bodyPr wrap="square">
            <a:spAutoFit/>
          </a:bodyPr>
          <a:lstStyle/>
          <a:p>
            <a:pPr algn="just"/>
            <a:r>
              <a:rPr lang="en-US" sz="1200" b="0" i="0" u="none" strike="noStrike" spc="15" dirty="0">
                <a:solidFill>
                  <a:srgbClr val="000000"/>
                </a:solidFill>
                <a:effectLst/>
              </a:rPr>
              <a:t>Vietnam internet of things market stood at USD 2022.21 Million in 2019 and is projected to grow at a CAGR of around 24.03 % to reach USD 7321.92 Million by 2025. </a:t>
            </a:r>
            <a:r>
              <a:rPr lang="en-US" sz="1200" b="0" i="0" u="none" strike="noStrike" dirty="0">
                <a:solidFill>
                  <a:srgbClr val="000000"/>
                </a:solidFill>
                <a:effectLst/>
              </a:rPr>
              <a:t>Increasing in adoption of IoT solutions across enterprises, growing number of connected devices and increasing proliferation of smartphones to drive Vietnam internet of things market through 2025.</a:t>
            </a:r>
            <a:endParaRPr lang="en-US" sz="1200" b="0" i="0" u="none" strike="noStrike" dirty="0">
              <a:solidFill>
                <a:srgbClr val="333333"/>
              </a:solidFill>
              <a:effectLst/>
            </a:endParaRPr>
          </a:p>
          <a:p>
            <a:r>
              <a:rPr lang="en-US" sz="1200" dirty="0"/>
              <a:t>Significant increase in data generation and rising demand for analytics, owing to the surging deployment of IoT devices and increasing demand for analytics in manufacturing is supplementing the growth of internet of things market in Vietnam.</a:t>
            </a:r>
          </a:p>
          <a:p>
            <a:r>
              <a:rPr lang="en-US" sz="1200" dirty="0"/>
              <a:t>Vietnam internet of things market can be segregated based on platform, component, type, application and region. Based on component, hardware accounted for 42.42% share in 2019 and the trend is anticipated to continue until 2025 due to increasing adoption of IoT in various end user industries for improving operational efficiency. In terms of regional analysis, Northern Vietnam led the market in 2019 and the trend is likely to continue through 2025 due to government initiatives in the region such as smart grid and smart city. In addition, majority of companies have their headquarters in the region; thereby, positively influencing the growth of the market.</a:t>
            </a:r>
            <a:br>
              <a:rPr lang="en-US" sz="1200" dirty="0"/>
            </a:br>
            <a:endParaRPr lang="en-VN" sz="1200" dirty="0"/>
          </a:p>
        </p:txBody>
      </p:sp>
      <p:sp>
        <p:nvSpPr>
          <p:cNvPr id="6" name="TextBox 5">
            <a:extLst>
              <a:ext uri="{FF2B5EF4-FFF2-40B4-BE49-F238E27FC236}">
                <a16:creationId xmlns:a16="http://schemas.microsoft.com/office/drawing/2014/main" id="{34387A36-943F-4945-19E6-41A5FC7C0999}"/>
              </a:ext>
            </a:extLst>
          </p:cNvPr>
          <p:cNvSpPr txBox="1"/>
          <p:nvPr/>
        </p:nvSpPr>
        <p:spPr>
          <a:xfrm>
            <a:off x="8237553" y="1399314"/>
            <a:ext cx="3685023" cy="4154984"/>
          </a:xfrm>
          <a:prstGeom prst="rect">
            <a:avLst/>
          </a:prstGeom>
          <a:noFill/>
        </p:spPr>
        <p:txBody>
          <a:bodyPr wrap="square">
            <a:spAutoFit/>
          </a:bodyPr>
          <a:lstStyle/>
          <a:p>
            <a:pPr algn="l"/>
            <a:r>
              <a:rPr lang="en-US" sz="1200" b="0" i="0" u="none" strike="noStrike" dirty="0">
                <a:solidFill>
                  <a:srgbClr val="1D1D1D"/>
                </a:solidFill>
                <a:effectLst/>
              </a:rPr>
              <a:t>Vietnam has a young population structure, abundant labor force and low cost, which provides favorable conditions for the development of home appliance industry and attracts many foreign home appliance companies to settle in Vietnam, </a:t>
            </a:r>
            <a:r>
              <a:rPr lang="en-US" sz="1200" b="0" i="1" u="none" strike="noStrike" dirty="0">
                <a:solidFill>
                  <a:srgbClr val="1D1D1D"/>
                </a:solidFill>
                <a:effectLst/>
              </a:rPr>
              <a:t>such as</a:t>
            </a:r>
            <a:r>
              <a:rPr lang="en-US" sz="1200" b="0" i="0" u="none" strike="noStrike" dirty="0">
                <a:solidFill>
                  <a:srgbClr val="1D1D1D"/>
                </a:solidFill>
                <a:effectLst/>
              </a:rPr>
              <a:t> Midea, Haier, Toshiba, Panasonic, Sharp, </a:t>
            </a:r>
            <a:r>
              <a:rPr lang="en-US" sz="1200" b="0" i="0" u="none" strike="noStrike" dirty="0" err="1">
                <a:solidFill>
                  <a:srgbClr val="1D1D1D"/>
                </a:solidFill>
                <a:effectLst/>
              </a:rPr>
              <a:t>Gree</a:t>
            </a:r>
            <a:r>
              <a:rPr lang="en-US" sz="1200" b="0" i="0" u="none" strike="noStrike" dirty="0">
                <a:solidFill>
                  <a:srgbClr val="1D1D1D"/>
                </a:solidFill>
                <a:effectLst/>
              </a:rPr>
              <a:t>, Nepal, Samsung, LG, AQUA and other home appliance companies have invested and built factories in Vietnam.</a:t>
            </a:r>
          </a:p>
          <a:p>
            <a:pPr algn="l"/>
            <a:r>
              <a:rPr lang="en-US" sz="1200" b="0" i="0" u="none" strike="noStrike" dirty="0">
                <a:solidFill>
                  <a:srgbClr val="1D1D1D"/>
                </a:solidFill>
                <a:effectLst/>
              </a:rPr>
              <a:t>In terms of economic growth, Vietnam's economy has maintained rapid growth for many years since the 1986 reform. 2020 Vietnam's GDP grew by 2.91%. 2021 Vietnam's GDP rose to 362.619 billion USD, a real growth of 2.58%. Despite the decline in growth rate due to the New Crown Pneumonia epidemic, it is still one of the countries in the world that have achieved positive economic growth. Foreign investment is also increasingly favorable to Vietnam. The processing and manufacturing industry has become the most attractive area for foreign investment. This indicates that foreign investors have placed high trust in Vietnam in the global supply chain. 2021 yearly Vietnam attracted a total of $30 billion in foreign investment, up 2% year-on-year.</a:t>
            </a:r>
          </a:p>
        </p:txBody>
      </p:sp>
      <p:sp>
        <p:nvSpPr>
          <p:cNvPr id="10" name="TextBox 9">
            <a:extLst>
              <a:ext uri="{FF2B5EF4-FFF2-40B4-BE49-F238E27FC236}">
                <a16:creationId xmlns:a16="http://schemas.microsoft.com/office/drawing/2014/main" id="{6F5E75B6-BC6A-C00A-0F33-59CCB6B73D2E}"/>
              </a:ext>
            </a:extLst>
          </p:cNvPr>
          <p:cNvSpPr txBox="1"/>
          <p:nvPr/>
        </p:nvSpPr>
        <p:spPr>
          <a:xfrm>
            <a:off x="609409" y="687860"/>
            <a:ext cx="2563966" cy="646331"/>
          </a:xfrm>
          <a:prstGeom prst="rect">
            <a:avLst/>
          </a:prstGeom>
          <a:noFill/>
        </p:spPr>
        <p:txBody>
          <a:bodyPr wrap="square">
            <a:spAutoFit/>
          </a:bodyPr>
          <a:lstStyle/>
          <a:p>
            <a:pPr algn="ctr"/>
            <a:r>
              <a:rPr lang="en-US" sz="1800" dirty="0">
                <a:latin typeface="+mj-lt"/>
              </a:rPr>
              <a:t>Automotive</a:t>
            </a:r>
          </a:p>
          <a:p>
            <a:pPr algn="ctr"/>
            <a:r>
              <a:rPr lang="en-US" sz="1800" dirty="0">
                <a:latin typeface="+mj-lt"/>
              </a:rPr>
              <a:t>Electric Car, Electric Bike</a:t>
            </a:r>
          </a:p>
        </p:txBody>
      </p:sp>
      <p:pic>
        <p:nvPicPr>
          <p:cNvPr id="3074" name="Picture 2" descr="Top Automotive Companies in Noida List 2021 Updated">
            <a:extLst>
              <a:ext uri="{FF2B5EF4-FFF2-40B4-BE49-F238E27FC236}">
                <a16:creationId xmlns:a16="http://schemas.microsoft.com/office/drawing/2014/main" id="{6AA362B6-CE34-9381-9E2E-269C0B7A4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424" y="5338695"/>
            <a:ext cx="2975708" cy="104954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4773D7C-448B-6231-0039-C20761A1C1EB}"/>
              </a:ext>
            </a:extLst>
          </p:cNvPr>
          <p:cNvSpPr txBox="1"/>
          <p:nvPr/>
        </p:nvSpPr>
        <p:spPr>
          <a:xfrm>
            <a:off x="0" y="6423206"/>
            <a:ext cx="3552092" cy="338554"/>
          </a:xfrm>
          <a:prstGeom prst="rect">
            <a:avLst/>
          </a:prstGeom>
          <a:noFill/>
        </p:spPr>
        <p:txBody>
          <a:bodyPr wrap="square">
            <a:spAutoFit/>
          </a:bodyPr>
          <a:lstStyle/>
          <a:p>
            <a:r>
              <a:rPr lang="en-VN" sz="800" dirty="0"/>
              <a:t>Link ảnh: https://digitalmarketingdeal.com/blog/automotive-companies-in-noida/</a:t>
            </a:r>
          </a:p>
        </p:txBody>
      </p:sp>
      <p:pic>
        <p:nvPicPr>
          <p:cNvPr id="3076" name="Picture 4" descr="How is IoT Transforming various industries globally?">
            <a:extLst>
              <a:ext uri="{FF2B5EF4-FFF2-40B4-BE49-F238E27FC236}">
                <a16:creationId xmlns:a16="http://schemas.microsoft.com/office/drawing/2014/main" id="{B1BF3414-56AC-BCAE-74E6-61BE20A1C4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0969" y="5384422"/>
            <a:ext cx="2895600" cy="117520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C828BDB-644A-14DC-DA2C-D9CA3DEB1464}"/>
              </a:ext>
            </a:extLst>
          </p:cNvPr>
          <p:cNvSpPr txBox="1"/>
          <p:nvPr/>
        </p:nvSpPr>
        <p:spPr>
          <a:xfrm>
            <a:off x="4229664" y="6609314"/>
            <a:ext cx="6101860" cy="215444"/>
          </a:xfrm>
          <a:prstGeom prst="rect">
            <a:avLst/>
          </a:prstGeom>
          <a:noFill/>
        </p:spPr>
        <p:txBody>
          <a:bodyPr wrap="square">
            <a:spAutoFit/>
          </a:bodyPr>
          <a:lstStyle/>
          <a:p>
            <a:r>
              <a:rPr lang="en-VN" sz="800"/>
              <a:t>https://teksun.com/blog/how-is-iot-transforming-various-industries-globally/</a:t>
            </a:r>
            <a:endParaRPr lang="en-VN" sz="800" dirty="0"/>
          </a:p>
        </p:txBody>
      </p:sp>
      <p:pic>
        <p:nvPicPr>
          <p:cNvPr id="3084" name="Picture 12" descr="Applications, Systems and Methods in Smart Home Technology - شرکت مهندسین  هوشمند سازی کارن">
            <a:extLst>
              <a:ext uri="{FF2B5EF4-FFF2-40B4-BE49-F238E27FC236}">
                <a16:creationId xmlns:a16="http://schemas.microsoft.com/office/drawing/2014/main" id="{F3CBE33F-B9A5-69CC-B368-086F7FFB6A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138" y="5032730"/>
            <a:ext cx="2832185" cy="1520824"/>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823DC328-B14A-A4E7-EBD0-96C289BF1032}"/>
              </a:ext>
            </a:extLst>
          </p:cNvPr>
          <p:cNvSpPr txBox="1"/>
          <p:nvPr/>
        </p:nvSpPr>
        <p:spPr>
          <a:xfrm>
            <a:off x="8417393" y="6599276"/>
            <a:ext cx="6101860" cy="215444"/>
          </a:xfrm>
          <a:prstGeom prst="rect">
            <a:avLst/>
          </a:prstGeom>
          <a:noFill/>
        </p:spPr>
        <p:txBody>
          <a:bodyPr wrap="square">
            <a:spAutoFit/>
          </a:bodyPr>
          <a:lstStyle/>
          <a:p>
            <a:r>
              <a:rPr lang="en-VN" sz="800" dirty="0"/>
              <a:t>https://bmskaren.ir/en/smart-home-en/applications-systems-and-methods/</a:t>
            </a:r>
          </a:p>
        </p:txBody>
      </p:sp>
    </p:spTree>
    <p:extLst>
      <p:ext uri="{BB962C8B-B14F-4D97-AF65-F5344CB8AC3E}">
        <p14:creationId xmlns:p14="http://schemas.microsoft.com/office/powerpoint/2010/main" val="979010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B632968-9CEA-E306-5DBF-821878FA45B6}"/>
              </a:ext>
            </a:extLst>
          </p:cNvPr>
          <p:cNvSpPr txBox="1"/>
          <p:nvPr/>
        </p:nvSpPr>
        <p:spPr>
          <a:xfrm>
            <a:off x="388882" y="871024"/>
            <a:ext cx="6505904" cy="3046988"/>
          </a:xfrm>
          <a:prstGeom prst="rect">
            <a:avLst/>
          </a:prstGeom>
          <a:noFill/>
        </p:spPr>
        <p:txBody>
          <a:bodyPr wrap="square">
            <a:spAutoFit/>
          </a:bodyPr>
          <a:lstStyle/>
          <a:p>
            <a:pPr algn="just"/>
            <a:r>
              <a:rPr lang="en-US" sz="1200" i="0" u="none" strike="noStrike" dirty="0">
                <a:effectLst/>
              </a:rPr>
              <a:t>The basic mission of our company is to build higher competitiveness of the small and medium-sized enterprises (SMEs) on the market, because they create sustainable economic playground for generations. Therefore we provide bespoke solutions. By us solution follows request™, so our customers are able to fully concentrate on activities in the field of production and development of high-technology products and printed circuit boards assembly. Our role is to provide quality electronic components and logistics. </a:t>
            </a:r>
          </a:p>
          <a:p>
            <a:pPr algn="just"/>
            <a:r>
              <a:rPr lang="en-US" sz="1200" i="0" u="none" strike="noStrike" dirty="0">
                <a:effectLst/>
              </a:rPr>
              <a:t>Resulting from years of persistent work is a reliable international supplier network that allows us to flexibly respond to diverse needs and offer a full range of electronic parts with an emphasis on semiconductors. </a:t>
            </a:r>
          </a:p>
          <a:p>
            <a:pPr algn="just"/>
            <a:r>
              <a:rPr lang="en-US" sz="1200" i="0" u="none" strike="noStrike" dirty="0">
                <a:effectLst/>
              </a:rPr>
              <a:t>We are a proud partner of European customers in Austria, Czech, Germany, Poland, Slovakia, Spain and Sweden among other countries, thanks to the </a:t>
            </a:r>
            <a:r>
              <a:rPr lang="en-US" sz="1200" dirty="0"/>
              <a:t>smart distribution</a:t>
            </a:r>
            <a:r>
              <a:rPr lang="en-US" sz="1200" i="0" u="none" strike="noStrike" dirty="0">
                <a:effectLst/>
              </a:rPr>
              <a:t> model we utilize. We supply to SMEs and our flexibility allows us to avert the shortages many multinational companies face. We also support both technical universities and young innovative companies - start-ups.</a:t>
            </a:r>
          </a:p>
          <a:p>
            <a:pPr algn="just"/>
            <a:r>
              <a:rPr lang="en-US" sz="1200" dirty="0"/>
              <a:t>As a conservative family business, we highly appreciate long-term relationships based on mutual trust. We strive to be your relevant, responsive and personal partner for the digitized industrial revolution.  </a:t>
            </a:r>
            <a:endParaRPr lang="en-US" sz="1200" i="0" u="none" strike="noStrike" dirty="0">
              <a:effectLst/>
            </a:endParaRPr>
          </a:p>
        </p:txBody>
      </p:sp>
      <p:sp>
        <p:nvSpPr>
          <p:cNvPr id="15" name="TextBox 14">
            <a:extLst>
              <a:ext uri="{FF2B5EF4-FFF2-40B4-BE49-F238E27FC236}">
                <a16:creationId xmlns:a16="http://schemas.microsoft.com/office/drawing/2014/main" id="{686BC885-F0EB-9559-660F-E955915BE5E5}"/>
              </a:ext>
            </a:extLst>
          </p:cNvPr>
          <p:cNvSpPr txBox="1"/>
          <p:nvPr/>
        </p:nvSpPr>
        <p:spPr>
          <a:xfrm>
            <a:off x="5378917" y="210374"/>
            <a:ext cx="1160895" cy="369332"/>
          </a:xfrm>
          <a:prstGeom prst="rect">
            <a:avLst/>
          </a:prstGeom>
          <a:noFill/>
        </p:spPr>
        <p:txBody>
          <a:bodyPr wrap="none" rtlCol="0">
            <a:spAutoFit/>
          </a:bodyPr>
          <a:lstStyle/>
          <a:p>
            <a:r>
              <a:rPr lang="en-VN" dirty="0"/>
              <a:t>ABOUT US</a:t>
            </a:r>
          </a:p>
        </p:txBody>
      </p:sp>
      <p:sp>
        <p:nvSpPr>
          <p:cNvPr id="16" name="Rectangle 15">
            <a:extLst>
              <a:ext uri="{FF2B5EF4-FFF2-40B4-BE49-F238E27FC236}">
                <a16:creationId xmlns:a16="http://schemas.microsoft.com/office/drawing/2014/main" id="{77113810-1700-7B11-8A71-50B51F92701D}"/>
              </a:ext>
            </a:extLst>
          </p:cNvPr>
          <p:cNvSpPr/>
          <p:nvPr/>
        </p:nvSpPr>
        <p:spPr>
          <a:xfrm>
            <a:off x="3710150" y="4591519"/>
            <a:ext cx="4498428" cy="191947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6 reasons why to use our services</a:t>
            </a:r>
          </a:p>
          <a:p>
            <a:endParaRPr lang="en-US" sz="1600" b="1" dirty="0"/>
          </a:p>
          <a:p>
            <a:r>
              <a:rPr lang="en-US" sz="1200" dirty="0"/>
              <a:t>1) Customer first</a:t>
            </a:r>
          </a:p>
          <a:p>
            <a:r>
              <a:rPr lang="en-US" sz="1200" dirty="0"/>
              <a:t>2) 100% authentic products</a:t>
            </a:r>
          </a:p>
          <a:p>
            <a:r>
              <a:rPr lang="en-US" sz="1200" dirty="0"/>
              <a:t>3)  Flexible and very quick action</a:t>
            </a:r>
          </a:p>
          <a:p>
            <a:r>
              <a:rPr lang="en-US" sz="1200" dirty="0"/>
              <a:t>4) Cutting lead times by allocated parts</a:t>
            </a:r>
          </a:p>
          <a:p>
            <a:r>
              <a:rPr lang="en-US" sz="1200" dirty="0"/>
              <a:t>5) Hard-to-find parts</a:t>
            </a:r>
          </a:p>
          <a:p>
            <a:r>
              <a:rPr lang="en-US" sz="1200" dirty="0"/>
              <a:t>6) Cooperation with global manufacturers and franchised distributors</a:t>
            </a:r>
          </a:p>
          <a:p>
            <a:endParaRPr lang="en-VN" sz="1200" dirty="0"/>
          </a:p>
        </p:txBody>
      </p:sp>
      <p:pic>
        <p:nvPicPr>
          <p:cNvPr id="6156" name="Picture 12" descr="Viet Nam | UN Global Compact">
            <a:extLst>
              <a:ext uri="{FF2B5EF4-FFF2-40B4-BE49-F238E27FC236}">
                <a16:creationId xmlns:a16="http://schemas.microsoft.com/office/drawing/2014/main" id="{5C84025C-0A70-E0A2-CD9B-787EB5A398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499" y="579706"/>
            <a:ext cx="317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827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TotalTime>
  <Words>2499</Words>
  <Application>Microsoft Macintosh PowerPoint</Application>
  <PresentationFormat>Widescreen</PresentationFormat>
  <Paragraphs>141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  Nguyen</dc:creator>
  <cp:lastModifiedBy>Vu  Nguyen</cp:lastModifiedBy>
  <cp:revision>53</cp:revision>
  <dcterms:created xsi:type="dcterms:W3CDTF">2022-08-05T15:38:10Z</dcterms:created>
  <dcterms:modified xsi:type="dcterms:W3CDTF">2022-08-20T15:01:11Z</dcterms:modified>
</cp:coreProperties>
</file>