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7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A45A8A-3D0F-458B-A6F6-E872AE428DA9}" type="datetime1">
              <a:rPr lang="en-US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DFC995-4CE9-4B7A-A56E-08424B056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59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D83F78A-DC16-4AF3-A87B-E645ABB41028}" type="datetime1">
              <a:rPr lang="en-US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4E50F0-D44C-4E39-9B66-6A84157EE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0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4E50F0-D44C-4E39-9B66-6A84157EE7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5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4E50F0-D44C-4E39-9B66-6A84157EE7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9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4E50F0-D44C-4E39-9B66-6A84157EE7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2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267697255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40002746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10892884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C9B45-9573-45DF-AAF6-C59F1155D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97999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C9B7B-AAF5-4149-94D1-C49F8120B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62037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86946-EBC1-4EF4-B24D-9452E27D5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3818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F7129-8C3E-4370-AC23-011CB0FC1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39621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29754-0646-4098-BE18-5EE088A79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02505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DC52F-A877-44D5-8CEC-6A6E89926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22611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DEAA6-3966-43DF-A1E9-4ED190887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17982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CA6CC-8E7C-4775-9CDA-634B64DC5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27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8515707"/>
      </p:ext>
    </p:extLst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022C6-5387-4BC5-859D-C773A0B88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00019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D77C9-202B-4BDD-A9A8-BEC2B58BE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2386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1ADA8-292C-4134-A568-B68CDC977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8413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229254632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829802027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61287306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52063373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65830752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497136316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097773962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>
    <p:push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Copyright © 2012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05AB17A-2561-4F77-8A39-63F23EF0A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>
    <p:push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Encapsulation</a:t>
            </a:r>
            <a:endParaRPr 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971800"/>
            <a:ext cx="5486400" cy="1905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Java </a:t>
            </a:r>
            <a:r>
              <a:rPr lang="en-US" sz="3200" dirty="0" smtClean="0"/>
              <a:t>Object Oriented Programming</a:t>
            </a:r>
            <a:endParaRPr lang="en-US" dirty="0" smtClean="0"/>
          </a:p>
          <a:p>
            <a:pPr algn="r" eaLnBrk="1" hangingPunct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981200"/>
            <a:ext cx="3124200" cy="3581400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109029" y="6218237"/>
            <a:ext cx="3352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>
                <a:solidFill>
                  <a:srgbClr val="FF4C00"/>
                </a:solidFill>
              </a:rPr>
              <a:t>ITSOL., JSC - Intern</a:t>
            </a:r>
            <a:endParaRPr lang="en-US" sz="1600" dirty="0" smtClean="0">
              <a:solidFill>
                <a:srgbClr val="FF4C00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Get, Set</a:t>
            </a:r>
            <a:endParaRPr lang="en-US" dirty="0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686800" cy="5791200"/>
          </a:xfrm>
        </p:spPr>
        <p:txBody>
          <a:bodyPr lIns="92075" tIns="46038" rIns="92075" bIns="46038">
            <a:normAutofit fontScale="475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  <a:defRPr/>
            </a:pPr>
            <a:r>
              <a:rPr lang="en-US" sz="5900" b="1" dirty="0" err="1"/>
              <a:t>Lớp</a:t>
            </a:r>
            <a:r>
              <a:rPr lang="en-US" sz="5900" b="1" dirty="0"/>
              <a:t> </a:t>
            </a:r>
            <a:r>
              <a:rPr lang="en-US" sz="5900" b="1" dirty="0" err="1" smtClean="0"/>
              <a:t>cài</a:t>
            </a:r>
            <a:r>
              <a:rPr lang="en-US" sz="5900" b="1" dirty="0" smtClean="0"/>
              <a:t> </a:t>
            </a:r>
            <a:r>
              <a:rPr lang="en-US" sz="5900" b="1" dirty="0" err="1"/>
              <a:t>đặt</a:t>
            </a:r>
            <a:r>
              <a:rPr lang="en-US" sz="5900" b="1" dirty="0"/>
              <a:t> </a:t>
            </a:r>
            <a:r>
              <a:rPr lang="en-US" sz="5900" b="1" dirty="0" err="1"/>
              <a:t>phương</a:t>
            </a:r>
            <a:r>
              <a:rPr lang="en-US" sz="5900" b="1" dirty="0"/>
              <a:t> </a:t>
            </a:r>
            <a:r>
              <a:rPr lang="en-US" sz="5900" b="1" dirty="0" err="1"/>
              <a:t>thức</a:t>
            </a:r>
            <a:r>
              <a:rPr lang="en-US" sz="5900" b="1" dirty="0"/>
              <a:t> Get, Set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2900" dirty="0" smtClean="0"/>
              <a:t>public </a:t>
            </a:r>
            <a:r>
              <a:rPr lang="en-US" sz="2900" dirty="0"/>
              <a:t>class </a:t>
            </a:r>
            <a:r>
              <a:rPr lang="en-US" sz="2900" dirty="0" smtClean="0"/>
              <a:t>Student </a:t>
            </a:r>
            <a:r>
              <a:rPr lang="en-US" sz="2900" dirty="0"/>
              <a:t>{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2900" dirty="0"/>
              <a:t>    </a:t>
            </a:r>
            <a:r>
              <a:rPr lang="en-US" sz="2900" dirty="0" smtClean="0"/>
              <a:t>private String </a:t>
            </a:r>
            <a:r>
              <a:rPr lang="en-US" sz="2900" dirty="0"/>
              <a:t>name;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2900" dirty="0"/>
              <a:t>    </a:t>
            </a:r>
            <a:r>
              <a:rPr lang="en-US" sz="2900" dirty="0" smtClean="0"/>
              <a:t>private </a:t>
            </a:r>
            <a:r>
              <a:rPr lang="en-US" sz="2900" dirty="0" err="1" smtClean="0"/>
              <a:t>int</a:t>
            </a:r>
            <a:r>
              <a:rPr lang="en-US" sz="2900" dirty="0" smtClean="0"/>
              <a:t> </a:t>
            </a:r>
            <a:r>
              <a:rPr lang="en-US" sz="2900" dirty="0"/>
              <a:t>age;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2900" dirty="0"/>
              <a:t>    void </a:t>
            </a:r>
            <a:r>
              <a:rPr lang="en-US" sz="2900" dirty="0" err="1"/>
              <a:t>setName</a:t>
            </a:r>
            <a:r>
              <a:rPr lang="en-US" sz="2900" dirty="0"/>
              <a:t>(String name) {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2900" dirty="0"/>
              <a:t>        this.name = name;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2900" dirty="0"/>
              <a:t>    }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2900" dirty="0"/>
              <a:t>    String </a:t>
            </a:r>
            <a:r>
              <a:rPr lang="en-US" sz="2900" dirty="0" err="1"/>
              <a:t>getName</a:t>
            </a:r>
            <a:r>
              <a:rPr lang="en-US" sz="2900" dirty="0"/>
              <a:t>() {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2900" dirty="0"/>
              <a:t>        return name;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2900" dirty="0"/>
              <a:t>    }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2900" dirty="0"/>
              <a:t>    void </a:t>
            </a:r>
            <a:r>
              <a:rPr lang="en-US" sz="2900" dirty="0" err="1"/>
              <a:t>setAge</a:t>
            </a:r>
            <a:r>
              <a:rPr lang="en-US" sz="2900" dirty="0"/>
              <a:t>(</a:t>
            </a:r>
            <a:r>
              <a:rPr lang="en-US" sz="2900" dirty="0" err="1"/>
              <a:t>int</a:t>
            </a:r>
            <a:r>
              <a:rPr lang="en-US" sz="2900" dirty="0"/>
              <a:t> age) </a:t>
            </a:r>
            <a:r>
              <a:rPr lang="en-US" sz="2900" dirty="0" smtClean="0"/>
              <a:t>{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2900" dirty="0" smtClean="0"/>
              <a:t>        if (age&gt;0) </a:t>
            </a:r>
            <a:r>
              <a:rPr lang="en-US" sz="2900" dirty="0" err="1" smtClean="0"/>
              <a:t>this.age</a:t>
            </a:r>
            <a:r>
              <a:rPr lang="en-US" sz="2900" dirty="0" smtClean="0"/>
              <a:t> = age;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2900" dirty="0" smtClean="0"/>
              <a:t>}</a:t>
            </a:r>
            <a:endParaRPr lang="en-US" sz="2900" dirty="0"/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2900" dirty="0"/>
              <a:t>    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getAge</a:t>
            </a:r>
            <a:r>
              <a:rPr lang="en-US" sz="2900" dirty="0"/>
              <a:t>() {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2900" dirty="0"/>
              <a:t>        return age;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2900" dirty="0"/>
              <a:t>    }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2900" dirty="0"/>
              <a:t>}</a:t>
            </a:r>
            <a:endParaRPr lang="en-US" sz="29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24400" y="1828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1676400"/>
            <a:ext cx="487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b="1" dirty="0" smtClean="0"/>
              <a:t>private </a:t>
            </a:r>
            <a:r>
              <a:rPr lang="en-US" sz="2000" dirty="0" err="1" smtClean="0"/>
              <a:t>ngăn</a:t>
            </a:r>
            <a:r>
              <a:rPr lang="en-US" sz="2000" dirty="0" smtClean="0"/>
              <a:t> </a:t>
            </a:r>
            <a:r>
              <a:rPr lang="en-US" sz="2000" dirty="0" err="1" smtClean="0"/>
              <a:t>chặn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nhập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Set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duy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sửa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, ta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lệ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lệ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Student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ảnh</a:t>
            </a:r>
            <a:r>
              <a:rPr lang="en-US" sz="2000" dirty="0" smtClean="0"/>
              <a:t> </a:t>
            </a:r>
            <a:r>
              <a:rPr lang="en-US" sz="2000" dirty="0" err="1" smtClean="0"/>
              <a:t>hưởng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=&gt; </a:t>
            </a:r>
            <a:r>
              <a:rPr lang="en-US" sz="2000" b="1" dirty="0" err="1" smtClean="0"/>
              <a:t>lợi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ích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của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đóng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gói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và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giấu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dữ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liệu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1800"/>
            <a:ext cx="8686800" cy="715962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END</a:t>
            </a: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- Encapsulation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2057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vi-VN" dirty="0"/>
              <a:t>Là một trong 4 nguyên lý cơ bản của lập trình</a:t>
            </a:r>
            <a:br>
              <a:rPr lang="vi-VN" dirty="0"/>
            </a:br>
            <a:r>
              <a:rPr lang="vi-VN" dirty="0"/>
              <a:t>HĐT. </a:t>
            </a:r>
            <a:endParaRPr lang="en-US" dirty="0" smtClean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vi-VN" dirty="0"/>
              <a:t>Dữ liệu/thuộc tính và hành vi/phương thức được</a:t>
            </a:r>
            <a:br>
              <a:rPr lang="vi-VN" dirty="0"/>
            </a:br>
            <a:r>
              <a:rPr lang="vi-VN" dirty="0"/>
              <a:t>đóng gói trong một lớp. </a:t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2800"/>
            <a:ext cx="9144000" cy="327660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- Encapsulation</a:t>
            </a:r>
            <a:endParaRPr lang="en-US" dirty="0" smtClean="0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868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vi-VN" sz="2400" dirty="0"/>
              <a:t>Một đối tượng là một thực thể được đóng gói</a:t>
            </a:r>
            <a:br>
              <a:rPr lang="vi-VN" sz="2400" dirty="0"/>
            </a:br>
            <a:r>
              <a:rPr lang="vi-VN" sz="2400" dirty="0"/>
              <a:t>với mục đích: </a:t>
            </a:r>
            <a:endParaRPr lang="en-US" sz="2400" dirty="0" smtClean="0"/>
          </a:p>
          <a:p>
            <a:pPr marL="342900" indent="-342900">
              <a:spcBef>
                <a:spcPct val="50000"/>
              </a:spcBef>
            </a:pP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endParaRPr lang="en-US" sz="2400" dirty="0" smtClean="0"/>
          </a:p>
          <a:p>
            <a:pPr marL="342900" indent="-342900">
              <a:spcBef>
                <a:spcPct val="50000"/>
              </a:spcBef>
            </a:pPr>
            <a:r>
              <a:rPr lang="vi-VN" sz="2400" dirty="0"/>
              <a:t>Đối tượng được đóng gói có thể được xem như một</a:t>
            </a:r>
            <a:br>
              <a:rPr lang="vi-VN" sz="2400" dirty="0"/>
            </a:br>
            <a:r>
              <a:rPr lang="vi-VN" sz="2400" dirty="0"/>
              <a:t>hộp đen – các công việc bên trong là ẩn so với client </a:t>
            </a:r>
            <a:endParaRPr lang="en-US" sz="2400" dirty="0" smtClean="0"/>
          </a:p>
          <a:p>
            <a:pPr marL="342900" indent="-342900">
              <a:spcBef>
                <a:spcPct val="50000"/>
              </a:spcBef>
            </a:pPr>
            <a:r>
              <a:rPr lang="vi-VN" sz="2400" dirty="0"/>
              <a:t>Dù thay đổi thiết kế/mã nguồn bên trong nhưng giao</a:t>
            </a:r>
            <a:br>
              <a:rPr lang="vi-VN" sz="2400" dirty="0"/>
            </a:br>
            <a:r>
              <a:rPr lang="vi-VN" sz="2400" dirty="0"/>
              <a:t>diện bên ngoài không bị thay đổi theo </a:t>
            </a:r>
            <a:br>
              <a:rPr lang="vi-VN" sz="2400" dirty="0"/>
            </a:br>
            <a:r>
              <a:rPr lang="vi-VN" sz="2400" dirty="0"/>
              <a:t/>
            </a:r>
            <a:br>
              <a:rPr lang="vi-VN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vi-VN" sz="2400" dirty="0"/>
              <a:t/>
            </a:r>
            <a:br>
              <a:rPr lang="vi-VN" sz="2400" dirty="0"/>
            </a:b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" y="4384675"/>
            <a:ext cx="9125857" cy="197167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- Encapsulation</a:t>
            </a:r>
            <a:endParaRPr 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0"/>
          </a:xfrm>
        </p:spPr>
        <p:txBody>
          <a:bodyPr lIns="92075" tIns="46038" rIns="92075" bIns="46038">
            <a:normAutofit/>
          </a:bodyPr>
          <a:lstStyle/>
          <a:p>
            <a:pPr marL="0" indent="0" eaLnBrk="1" hangingPunct="1">
              <a:spcBef>
                <a:spcPct val="70000"/>
              </a:spcBef>
              <a:buNone/>
              <a:defRPr/>
            </a:pPr>
            <a:r>
              <a:rPr lang="vi-VN" sz="2400" dirty="0"/>
              <a:t>Sau khi đóng gói, một đối tượng có hai </a:t>
            </a:r>
            <a:r>
              <a:rPr lang="vi-VN" sz="2400" dirty="0" smtClean="0"/>
              <a:t>khung</a:t>
            </a:r>
            <a:r>
              <a:rPr lang="en-US" sz="2400" dirty="0" smtClean="0"/>
              <a:t> </a:t>
            </a:r>
            <a:r>
              <a:rPr lang="vi-VN" sz="2400" dirty="0" smtClean="0"/>
              <a:t>nhìn</a:t>
            </a:r>
            <a:r>
              <a:rPr lang="vi-VN" sz="2400" dirty="0"/>
              <a:t>: </a:t>
            </a:r>
            <a:endParaRPr lang="en-US" sz="2400" dirty="0" smtClean="0"/>
          </a:p>
          <a:p>
            <a:pPr eaLnBrk="1" hangingPunct="1">
              <a:spcBef>
                <a:spcPct val="70000"/>
              </a:spcBef>
              <a:defRPr/>
            </a:pPr>
            <a:r>
              <a:rPr lang="vi-VN" sz="2400" dirty="0"/>
              <a:t>Bên trong: Chi tiết về các thuộc tính và các </a:t>
            </a:r>
            <a:r>
              <a:rPr lang="vi-VN" sz="2400" dirty="0" smtClean="0"/>
              <a:t>phươngthức </a:t>
            </a:r>
            <a:r>
              <a:rPr lang="vi-VN" sz="2400" dirty="0"/>
              <a:t>của lớp tương ứng với đối tượng </a:t>
            </a:r>
            <a:endParaRPr lang="en-US" sz="2400" dirty="0" smtClean="0"/>
          </a:p>
          <a:p>
            <a:pPr eaLnBrk="1" hangingPunct="1">
              <a:spcBef>
                <a:spcPct val="70000"/>
              </a:spcBef>
              <a:defRPr/>
            </a:pPr>
            <a:r>
              <a:rPr lang="vi-VN" sz="2400" dirty="0"/>
              <a:t>Bên ngoài: Các dịch vụ mà một đối tượng có thể </a:t>
            </a:r>
            <a:r>
              <a:rPr lang="vi-VN" sz="2400" dirty="0" smtClean="0"/>
              <a:t>cung</a:t>
            </a:r>
            <a:br>
              <a:rPr lang="vi-VN" sz="2400" dirty="0" smtClean="0"/>
            </a:br>
            <a:r>
              <a:rPr lang="vi-VN" sz="2400" dirty="0" smtClean="0"/>
              <a:t>cấp </a:t>
            </a:r>
            <a:r>
              <a:rPr lang="vi-VN" sz="2400" dirty="0"/>
              <a:t>và cách đối tượng đó tương tác với phần còn lại</a:t>
            </a:r>
            <a:br>
              <a:rPr lang="vi-VN" sz="2400" dirty="0"/>
            </a:br>
            <a:r>
              <a:rPr lang="vi-VN" sz="2400" dirty="0"/>
              <a:t>của hệ thống 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endParaRPr lang="en-US" i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8600"/>
            <a:ext cx="9163050" cy="264795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giấu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487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giấu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endParaRPr lang="en-US" dirty="0" smtClean="0"/>
          </a:p>
          <a:p>
            <a:pPr eaLnBrk="1" hangingPunct="1"/>
            <a:r>
              <a:rPr lang="vi-VN" dirty="0"/>
              <a:t>Dữ liệu được che giấu ở bên trong lớp bằng cách</a:t>
            </a:r>
            <a:br>
              <a:rPr lang="vi-VN" dirty="0"/>
            </a:br>
            <a:r>
              <a:rPr lang="vi-VN" dirty="0"/>
              <a:t>gán phạm vi truy cập private. Dữ liệu chỉ có thể</a:t>
            </a:r>
            <a:br>
              <a:rPr lang="vi-VN" dirty="0"/>
            </a:br>
            <a:r>
              <a:rPr lang="vi-VN" dirty="0"/>
              <a:t>được truy cập từ các phương thức bên trong lớp </a:t>
            </a:r>
            <a:endParaRPr lang="en-US" dirty="0" smtClean="0"/>
          </a:p>
          <a:p>
            <a:pPr eaLnBrk="1" hangingPunct="1"/>
            <a:r>
              <a:rPr lang="vi-VN" dirty="0"/>
              <a:t>Các đối tượng khác muốn truy nhập vào dữ liệu</a:t>
            </a:r>
            <a:br>
              <a:rPr lang="vi-VN" dirty="0"/>
            </a:br>
            <a:r>
              <a:rPr lang="vi-VN" dirty="0"/>
              <a:t>riêng tư này phải thông qua các phương thức của</a:t>
            </a:r>
            <a:br>
              <a:rPr lang="vi-VN" dirty="0"/>
            </a:br>
            <a:r>
              <a:rPr lang="vi-VN" dirty="0"/>
              <a:t>lớp có phạm vi truy cập public. </a:t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en-US" dirty="0"/>
              <a:t/>
            </a:r>
            <a:br>
              <a:rPr lang="en-US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" y="4876800"/>
            <a:ext cx="9153525" cy="1752600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07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giấu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70000"/>
              </a:spcBef>
              <a:buNone/>
            </a:pPr>
            <a:r>
              <a:rPr lang="vi-VN" dirty="0"/>
              <a:t>Để truy cập và chỉnh sửa các giá trị của dữ </a:t>
            </a:r>
            <a:r>
              <a:rPr lang="vi-VN" dirty="0" smtClean="0"/>
              <a:t>liệu,</a:t>
            </a:r>
            <a:r>
              <a:rPr lang="en-US" dirty="0" smtClean="0"/>
              <a:t> </a:t>
            </a:r>
            <a:r>
              <a:rPr lang="vi-VN" dirty="0" smtClean="0"/>
              <a:t>lớp </a:t>
            </a:r>
            <a:r>
              <a:rPr lang="vi-VN" dirty="0"/>
              <a:t>cần phải cung cấp các phương thức </a:t>
            </a:r>
            <a:endParaRPr lang="en-US" dirty="0" smtClean="0"/>
          </a:p>
          <a:p>
            <a:pPr eaLnBrk="1" hangingPunct="1">
              <a:spcBef>
                <a:spcPct val="70000"/>
              </a:spcBef>
            </a:pPr>
            <a:r>
              <a:rPr lang="en-US" dirty="0" err="1"/>
              <a:t>Accessor</a:t>
            </a:r>
            <a:r>
              <a:rPr lang="en-US" dirty="0"/>
              <a:t> (getter):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) </a:t>
            </a:r>
            <a:endParaRPr lang="en-US" dirty="0" smtClean="0"/>
          </a:p>
          <a:p>
            <a:pPr eaLnBrk="1" hangingPunct="1">
              <a:spcBef>
                <a:spcPct val="70000"/>
              </a:spcBef>
            </a:pPr>
            <a:r>
              <a:rPr lang="en-US" dirty="0" err="1"/>
              <a:t>Mutator</a:t>
            </a:r>
            <a:r>
              <a:rPr lang="en-US" dirty="0"/>
              <a:t> (setter):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eaLnBrk="1" hangingPunct="1">
              <a:spcBef>
                <a:spcPct val="70000"/>
              </a:spcBef>
            </a:pPr>
            <a:r>
              <a:rPr lang="vi-VN" dirty="0"/>
              <a:t>Thường là getX và setX, trong đó X là tên </a:t>
            </a:r>
            <a:r>
              <a:rPr lang="vi-VN" dirty="0" smtClean="0"/>
              <a:t>thuộc</a:t>
            </a:r>
            <a:r>
              <a:rPr lang="en-US" dirty="0" smtClean="0"/>
              <a:t> </a:t>
            </a:r>
            <a:r>
              <a:rPr lang="vi-VN" dirty="0" smtClean="0"/>
              <a:t>tính </a:t>
            </a:r>
            <a:r>
              <a:rPr lang="vi-VN" dirty="0"/>
              <a:t/>
            </a:r>
            <a:br>
              <a:rPr lang="vi-VN" dirty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 eaLnBrk="1" hangingPunct="1">
              <a:spcBef>
                <a:spcPct val="70000"/>
              </a:spcBef>
              <a:buNone/>
            </a:pPr>
            <a:r>
              <a:rPr lang="vi-VN" dirty="0" smtClean="0"/>
              <a:t/>
            </a:r>
            <a:br>
              <a:rPr lang="vi-VN" dirty="0" smtClean="0"/>
            </a:b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 lIns="92075" tIns="46038" rIns="92075" bIns="46038"/>
          <a:lstStyle/>
          <a:p>
            <a:pPr eaLnBrk="1" hangingPunct="1"/>
            <a:r>
              <a:rPr lang="vi-VN" dirty="0"/>
              <a:t>Các phương thức truy vấn Get là các </a:t>
            </a:r>
            <a:r>
              <a:rPr lang="vi-VN" dirty="0" smtClean="0"/>
              <a:t>phương</a:t>
            </a:r>
            <a:r>
              <a:rPr lang="en-US" dirty="0" smtClean="0"/>
              <a:t> </a:t>
            </a:r>
            <a:r>
              <a:rPr lang="vi-VN" dirty="0" smtClean="0"/>
              <a:t>thức </a:t>
            </a:r>
            <a:r>
              <a:rPr lang="vi-VN" dirty="0"/>
              <a:t>dùng để hỏi giá trị của các thành viên </a:t>
            </a:r>
            <a:r>
              <a:rPr lang="vi-VN" dirty="0" smtClean="0"/>
              <a:t>dữ</a:t>
            </a:r>
            <a:r>
              <a:rPr lang="en-US" dirty="0" smtClean="0"/>
              <a:t> </a:t>
            </a:r>
            <a:r>
              <a:rPr lang="vi-VN" dirty="0" smtClean="0"/>
              <a:t>liệu </a:t>
            </a:r>
            <a:r>
              <a:rPr lang="vi-VN" dirty="0"/>
              <a:t>của một đối tượng </a:t>
            </a:r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r>
              <a:rPr lang="vi-VN" dirty="0"/>
              <a:t>Đặc điểm quan trọng của phương thức truy vấn</a:t>
            </a:r>
            <a:br>
              <a:rPr lang="vi-VN" dirty="0"/>
            </a:br>
            <a:r>
              <a:rPr lang="vi-VN" dirty="0"/>
              <a:t>là nó không nên thay đổi trạng thái hiện tại của</a:t>
            </a:r>
            <a:br>
              <a:rPr lang="vi-VN" dirty="0"/>
            </a:br>
            <a:r>
              <a:rPr lang="vi-VN" dirty="0"/>
              <a:t>đối tượng </a:t>
            </a:r>
            <a:endParaRPr lang="en-US" dirty="0"/>
          </a:p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thay</a:t>
            </a:r>
            <a:r>
              <a:rPr lang="en-US" i="1" dirty="0"/>
              <a:t> </a:t>
            </a:r>
            <a:r>
              <a:rPr lang="en-US" i="1" dirty="0" err="1"/>
              <a:t>đổi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thành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r>
              <a:rPr lang="en-US" i="1" dirty="0"/>
              <a:t> </a:t>
            </a:r>
            <a:r>
              <a:rPr lang="en-US" i="1" dirty="0" err="1"/>
              <a:t>dữ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 </a:t>
            </a:r>
            <a:r>
              <a:rPr lang="en-US" i="1" dirty="0" err="1"/>
              <a:t>nào</a:t>
            </a:r>
            <a:r>
              <a:rPr lang="en-US" i="1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endParaRPr lang="en-US" sz="2000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Set</a:t>
            </a:r>
            <a:endParaRPr 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10600" cy="4953000"/>
          </a:xfrm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vi-VN" dirty="0"/>
              <a:t>Các phương thức thiết lập Set là các phương</a:t>
            </a:r>
            <a:br>
              <a:rPr lang="vi-VN" dirty="0"/>
            </a:br>
            <a:r>
              <a:rPr lang="vi-VN" dirty="0"/>
              <a:t>thức dùng để thay đổi giá trị các thành viên dữ</a:t>
            </a:r>
            <a:br>
              <a:rPr lang="vi-VN" dirty="0"/>
            </a:br>
            <a:r>
              <a:rPr lang="vi-VN" dirty="0"/>
              <a:t>liệu</a:t>
            </a:r>
            <a:r>
              <a:rPr lang="vi-VN" dirty="0"/>
              <a:t> </a:t>
            </a:r>
            <a:endParaRPr lang="en-US" dirty="0" smtClean="0"/>
          </a:p>
          <a:p>
            <a:pPr eaLnBrk="1" hangingPunct="1">
              <a:spcBef>
                <a:spcPct val="70000"/>
              </a:spcBef>
            </a:pPr>
            <a:r>
              <a:rPr lang="vi-VN" dirty="0"/>
              <a:t>Ưu điểm của việc sử dụng các phương </a:t>
            </a:r>
            <a:r>
              <a:rPr lang="vi-VN" dirty="0" smtClean="0"/>
              <a:t>thức</a:t>
            </a:r>
            <a:r>
              <a:rPr lang="en-US" dirty="0" smtClean="0"/>
              <a:t> Set </a:t>
            </a:r>
            <a:r>
              <a:rPr lang="vi-VN" dirty="0" smtClean="0"/>
              <a:t> </a:t>
            </a:r>
            <a:r>
              <a:rPr lang="vi-VN" dirty="0"/>
              <a:t>là kiểm soát tính hợp lệ của các thành phần</a:t>
            </a:r>
            <a:br>
              <a:rPr lang="vi-VN" dirty="0"/>
            </a:br>
            <a:r>
              <a:rPr lang="vi-VN" dirty="0"/>
              <a:t>dữ liệu</a:t>
            </a:r>
            <a:r>
              <a:rPr lang="vi-VN" dirty="0"/>
              <a:t> </a:t>
            </a:r>
            <a:endParaRPr lang="en-US" dirty="0" smtClean="0"/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Char char="§"/>
            </a:pPr>
            <a:r>
              <a:rPr lang="vi-VN" i="1" dirty="0"/>
              <a:t>Kiểm tra giá trị đầu vào trước khi gán vào các thuộc tính</a:t>
            </a:r>
            <a:r>
              <a:rPr lang="vi-VN" i="1" dirty="0"/>
              <a:t> 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 lIns="92075" tIns="46038" rIns="92075" bIns="46038"/>
          <a:lstStyle/>
          <a:p>
            <a:pPr eaLnBrk="1" hangingPunct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Get, Set</a:t>
            </a:r>
            <a:endParaRPr lang="en-US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  <a:defRPr/>
            </a:pPr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cài</a:t>
            </a:r>
            <a:r>
              <a:rPr lang="en-US" b="1" dirty="0" smtClean="0"/>
              <a:t> </a:t>
            </a:r>
            <a:r>
              <a:rPr lang="en-US" b="1" dirty="0" err="1" smtClean="0"/>
              <a:t>đặt</a:t>
            </a:r>
            <a:r>
              <a:rPr lang="en-US" b="1" dirty="0" smtClean="0"/>
              <a:t> </a:t>
            </a: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Get, Set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1800" dirty="0" smtClean="0"/>
              <a:t>public </a:t>
            </a:r>
            <a:r>
              <a:rPr lang="en-US" sz="1800" dirty="0"/>
              <a:t>class </a:t>
            </a:r>
            <a:r>
              <a:rPr lang="en-US" sz="1800" dirty="0" smtClean="0"/>
              <a:t>Student </a:t>
            </a:r>
            <a:r>
              <a:rPr lang="en-US" sz="1800" dirty="0"/>
              <a:t>{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   String </a:t>
            </a:r>
            <a:r>
              <a:rPr lang="en-US" sz="1800" dirty="0"/>
              <a:t>name;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age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1800" dirty="0" smtClean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(.)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Student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Student.age</a:t>
            </a:r>
            <a:r>
              <a:rPr lang="en-US" sz="2400" dirty="0" smtClean="0"/>
              <a:t> = -1;</a:t>
            </a:r>
            <a:endParaRPr lang="en-US" sz="2400" dirty="0"/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Char char="Ø"/>
              <a:defRPr/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083872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484</Words>
  <Application>Microsoft Office PowerPoint</Application>
  <PresentationFormat>On-screen Show (4:3)</PresentationFormat>
  <Paragraphs>71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MS PGothic</vt:lpstr>
      <vt:lpstr>Arial</vt:lpstr>
      <vt:lpstr>Calibri</vt:lpstr>
      <vt:lpstr>Courier New</vt:lpstr>
      <vt:lpstr>Times New Roman</vt:lpstr>
      <vt:lpstr>Wingdings</vt:lpstr>
      <vt:lpstr>Default Design</vt:lpstr>
      <vt:lpstr>Custom Design</vt:lpstr>
      <vt:lpstr>Đóng gói Encapsulation</vt:lpstr>
      <vt:lpstr>Đóng gói - Encapsulation</vt:lpstr>
      <vt:lpstr>Đóng gói - Encapsulation</vt:lpstr>
      <vt:lpstr>Đóng gói - Encapsulation</vt:lpstr>
      <vt:lpstr>Che giấu dữ liệu</vt:lpstr>
      <vt:lpstr>Che giấu dữ liệu</vt:lpstr>
      <vt:lpstr>Phương thức Get</vt:lpstr>
      <vt:lpstr>Phương thức Set</vt:lpstr>
      <vt:lpstr>Ví dụ: phương thức Get, Set</vt:lpstr>
      <vt:lpstr>Ví dụ: phương thức Get, Set</vt:lpstr>
      <vt:lpstr>THANK YOU! END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admin</cp:lastModifiedBy>
  <cp:revision>48</cp:revision>
  <dcterms:created xsi:type="dcterms:W3CDTF">2011-03-08T18:41:20Z</dcterms:created>
  <dcterms:modified xsi:type="dcterms:W3CDTF">2022-05-17T17:18:00Z</dcterms:modified>
</cp:coreProperties>
</file>