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1"/>
  </p:notesMasterIdLst>
  <p:sldIdLst>
    <p:sldId id="258" r:id="rId2"/>
    <p:sldId id="537" r:id="rId3"/>
    <p:sldId id="393" r:id="rId4"/>
    <p:sldId id="395" r:id="rId5"/>
    <p:sldId id="538" r:id="rId6"/>
    <p:sldId id="394" r:id="rId7"/>
    <p:sldId id="413" r:id="rId8"/>
    <p:sldId id="268" r:id="rId9"/>
    <p:sldId id="396" r:id="rId10"/>
    <p:sldId id="397" r:id="rId11"/>
    <p:sldId id="398" r:id="rId12"/>
    <p:sldId id="286" r:id="rId13"/>
    <p:sldId id="400" r:id="rId14"/>
    <p:sldId id="401" r:id="rId15"/>
    <p:sldId id="271" r:id="rId16"/>
    <p:sldId id="272" r:id="rId17"/>
    <p:sldId id="458" r:id="rId18"/>
    <p:sldId id="273" r:id="rId19"/>
    <p:sldId id="532" r:id="rId20"/>
    <p:sldId id="463" r:id="rId21"/>
    <p:sldId id="402" r:id="rId22"/>
    <p:sldId id="280" r:id="rId23"/>
    <p:sldId id="403" r:id="rId24"/>
    <p:sldId id="509" r:id="rId25"/>
    <p:sldId id="275" r:id="rId26"/>
    <p:sldId id="460" r:id="rId27"/>
    <p:sldId id="327" r:id="rId28"/>
    <p:sldId id="325" r:id="rId29"/>
    <p:sldId id="328" r:id="rId30"/>
    <p:sldId id="288" r:id="rId31"/>
    <p:sldId id="359" r:id="rId32"/>
    <p:sldId id="324" r:id="rId33"/>
    <p:sldId id="360" r:id="rId34"/>
    <p:sldId id="492" r:id="rId35"/>
    <p:sldId id="456" r:id="rId36"/>
    <p:sldId id="493" r:id="rId37"/>
    <p:sldId id="490" r:id="rId38"/>
    <p:sldId id="491" r:id="rId39"/>
    <p:sldId id="464" r:id="rId40"/>
    <p:sldId id="461" r:id="rId41"/>
    <p:sldId id="284" r:id="rId42"/>
    <p:sldId id="312" r:id="rId43"/>
    <p:sldId id="465" r:id="rId44"/>
    <p:sldId id="466" r:id="rId45"/>
    <p:sldId id="467" r:id="rId46"/>
    <p:sldId id="468" r:id="rId47"/>
    <p:sldId id="469" r:id="rId48"/>
    <p:sldId id="474" r:id="rId49"/>
    <p:sldId id="476" r:id="rId50"/>
    <p:sldId id="470" r:id="rId51"/>
    <p:sldId id="471" r:id="rId52"/>
    <p:sldId id="472" r:id="rId53"/>
    <p:sldId id="473" r:id="rId54"/>
    <p:sldId id="478" r:id="rId55"/>
    <p:sldId id="479" r:id="rId56"/>
    <p:sldId id="480" r:id="rId57"/>
    <p:sldId id="481" r:id="rId58"/>
    <p:sldId id="540" r:id="rId59"/>
    <p:sldId id="583" r:id="rId60"/>
    <p:sldId id="541" r:id="rId61"/>
    <p:sldId id="542" r:id="rId62"/>
    <p:sldId id="543" r:id="rId63"/>
    <p:sldId id="544" r:id="rId64"/>
    <p:sldId id="545" r:id="rId65"/>
    <p:sldId id="546" r:id="rId66"/>
    <p:sldId id="547" r:id="rId67"/>
    <p:sldId id="548" r:id="rId68"/>
    <p:sldId id="549" r:id="rId69"/>
    <p:sldId id="550" r:id="rId70"/>
    <p:sldId id="551" r:id="rId71"/>
    <p:sldId id="552" r:id="rId72"/>
    <p:sldId id="553" r:id="rId73"/>
    <p:sldId id="554" r:id="rId74"/>
    <p:sldId id="555" r:id="rId75"/>
    <p:sldId id="556" r:id="rId76"/>
    <p:sldId id="557" r:id="rId77"/>
    <p:sldId id="582" r:id="rId78"/>
    <p:sldId id="558" r:id="rId79"/>
    <p:sldId id="559" r:id="rId80"/>
    <p:sldId id="560" r:id="rId81"/>
    <p:sldId id="561" r:id="rId82"/>
    <p:sldId id="562" r:id="rId83"/>
    <p:sldId id="563" r:id="rId84"/>
    <p:sldId id="564" r:id="rId85"/>
    <p:sldId id="565" r:id="rId86"/>
    <p:sldId id="566" r:id="rId87"/>
    <p:sldId id="567" r:id="rId88"/>
    <p:sldId id="568" r:id="rId89"/>
    <p:sldId id="569" r:id="rId90"/>
    <p:sldId id="570" r:id="rId91"/>
    <p:sldId id="571" r:id="rId92"/>
    <p:sldId id="572" r:id="rId93"/>
    <p:sldId id="573" r:id="rId94"/>
    <p:sldId id="574" r:id="rId95"/>
    <p:sldId id="575" r:id="rId96"/>
    <p:sldId id="576" r:id="rId97"/>
    <p:sldId id="577" r:id="rId98"/>
    <p:sldId id="578" r:id="rId99"/>
    <p:sldId id="579" r:id="rId100"/>
    <p:sldId id="580" r:id="rId101"/>
    <p:sldId id="581" r:id="rId102"/>
    <p:sldId id="299" r:id="rId103"/>
    <p:sldId id="300" r:id="rId104"/>
    <p:sldId id="301" r:id="rId105"/>
    <p:sldId id="326" r:id="rId106"/>
    <p:sldId id="302" r:id="rId107"/>
    <p:sldId id="522" r:id="rId108"/>
    <p:sldId id="330" r:id="rId109"/>
    <p:sldId id="406" r:id="rId110"/>
    <p:sldId id="407" r:id="rId111"/>
    <p:sldId id="408" r:id="rId112"/>
    <p:sldId id="405" r:id="rId113"/>
    <p:sldId id="333" r:id="rId114"/>
    <p:sldId id="409" r:id="rId115"/>
    <p:sldId id="410" r:id="rId116"/>
    <p:sldId id="411" r:id="rId117"/>
    <p:sldId id="303" r:id="rId118"/>
    <p:sldId id="477" r:id="rId119"/>
    <p:sldId id="433" r:id="rId120"/>
    <p:sldId id="414" r:id="rId121"/>
    <p:sldId id="496" r:id="rId122"/>
    <p:sldId id="497" r:id="rId123"/>
    <p:sldId id="498" r:id="rId124"/>
    <p:sldId id="499" r:id="rId125"/>
    <p:sldId id="500" r:id="rId126"/>
    <p:sldId id="501" r:id="rId127"/>
    <p:sldId id="502" r:id="rId128"/>
    <p:sldId id="504" r:id="rId129"/>
    <p:sldId id="505" r:id="rId130"/>
    <p:sldId id="507" r:id="rId131"/>
    <p:sldId id="508" r:id="rId132"/>
    <p:sldId id="420" r:id="rId133"/>
    <p:sldId id="421" r:id="rId134"/>
    <p:sldId id="422" r:id="rId135"/>
    <p:sldId id="423" r:id="rId136"/>
    <p:sldId id="424" r:id="rId137"/>
    <p:sldId id="425" r:id="rId138"/>
    <p:sldId id="426" r:id="rId139"/>
    <p:sldId id="427" r:id="rId140"/>
    <p:sldId id="428" r:id="rId141"/>
    <p:sldId id="431" r:id="rId142"/>
    <p:sldId id="539" r:id="rId143"/>
    <p:sldId id="430" r:id="rId144"/>
    <p:sldId id="432" r:id="rId145"/>
    <p:sldId id="524" r:id="rId146"/>
    <p:sldId id="525" r:id="rId147"/>
    <p:sldId id="526" r:id="rId148"/>
    <p:sldId id="528" r:id="rId149"/>
    <p:sldId id="529" r:id="rId150"/>
    <p:sldId id="530" r:id="rId151"/>
    <p:sldId id="531" r:id="rId152"/>
    <p:sldId id="523" r:id="rId153"/>
    <p:sldId id="494" r:id="rId154"/>
    <p:sldId id="495" r:id="rId155"/>
    <p:sldId id="304" r:id="rId156"/>
    <p:sldId id="337" r:id="rId157"/>
    <p:sldId id="338" r:id="rId158"/>
    <p:sldId id="336" r:id="rId159"/>
    <p:sldId id="339" r:id="rId1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Pham" initials="TP" lastIdx="1" clrIdx="0">
    <p:extLst>
      <p:ext uri="{19B8F6BF-5375-455C-9EA6-DF929625EA0E}">
        <p15:presenceInfo xmlns:p15="http://schemas.microsoft.com/office/powerpoint/2012/main" userId="b84265e2b5734f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507"/>
    <a:srgbClr val="5375B2"/>
    <a:srgbClr val="CE7B43"/>
    <a:srgbClr val="939393"/>
    <a:srgbClr val="E5B43F"/>
    <a:srgbClr val="9FC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79566" autoAdjust="0"/>
  </p:normalViewPr>
  <p:slideViewPr>
    <p:cSldViewPr snapToGrid="0">
      <p:cViewPr varScale="1">
        <p:scale>
          <a:sx n="93" d="100"/>
          <a:sy n="93" d="100"/>
        </p:scale>
        <p:origin x="1464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commentAuthors" Target="commentAuthor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1EDE-1F24-4553-B8EB-4E012B207DFE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17C-5380-48A7-9C03-9823D696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8232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0034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chức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mô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tổng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quát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qua qui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590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chấp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nhân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837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nhận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691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từ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chối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868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06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đặt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2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="1" baseline="0" dirty="0" err="1" smtClean="0">
                <a:sym typeface="Wingdings" panose="05000000000000000000" pitchFamily="2" charset="2"/>
              </a:rPr>
              <a:t>Đầu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tiên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là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hợp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có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kết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nối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mạng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4399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 err="1" smtClean="0">
                <a:sym typeface="Wingdings" panose="05000000000000000000" pitchFamily="2" charset="2"/>
              </a:rPr>
              <a:t>Đầu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tiên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là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hợp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có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kết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nối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mạng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154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6891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1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540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5380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75848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812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8737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1724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2852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278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7137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chế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cấp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chế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dựa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5909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mô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thay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đổi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lý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51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0298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Chờ</a:t>
            </a:r>
            <a:r>
              <a:rPr lang="en-US" baseline="0" dirty="0" smtClean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duyệt</a:t>
            </a:r>
            <a:r>
              <a:rPr lang="en-US" baseline="0" dirty="0" smtClean="0">
                <a:sym typeface="Wingdings" panose="05000000000000000000" pitchFamily="2" charset="2"/>
              </a:rPr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5453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duyệt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lên</a:t>
            </a:r>
            <a:r>
              <a:rPr lang="en-US" baseline="0" dirty="0" smtClean="0">
                <a:sym typeface="Wingdings" panose="05000000000000000000" pitchFamily="2" charset="2"/>
              </a:rPr>
              <a:t> web,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web”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3238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web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đặt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đặt</a:t>
            </a:r>
            <a:r>
              <a:rPr lang="en-US" baseline="0" dirty="0" smtClean="0">
                <a:sym typeface="Wingdings" panose="05000000000000000000" pitchFamily="2" charset="2"/>
              </a:rPr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5279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đặt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bán</a:t>
            </a:r>
            <a:r>
              <a:rPr lang="en-US" baseline="0" dirty="0" smtClean="0">
                <a:sym typeface="Wingdings" panose="05000000000000000000" pitchFamily="2" charset="2"/>
              </a:rPr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64816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toán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tiền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Hoàn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tất</a:t>
            </a:r>
            <a:r>
              <a:rPr lang="en-US" baseline="0" dirty="0" smtClean="0">
                <a:sym typeface="Wingdings" panose="05000000000000000000" pitchFamily="2" charset="2"/>
              </a:rPr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8492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Ngoài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ra,khi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Chờ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duyệt</a:t>
            </a:r>
            <a:r>
              <a:rPr lang="en-US" baseline="0" dirty="0" smtClean="0">
                <a:sym typeface="Wingdings" panose="05000000000000000000" pitchFamily="2" charset="2"/>
              </a:rPr>
              <a:t>” hay “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web”,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315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Ngoài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ra,khi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Chờ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duyệt</a:t>
            </a:r>
            <a:r>
              <a:rPr lang="en-US" baseline="0" dirty="0" smtClean="0">
                <a:sym typeface="Wingdings" panose="05000000000000000000" pitchFamily="2" charset="2"/>
              </a:rPr>
              <a:t>” hay “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web”,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”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24126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Ngoài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ra,khi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Chờ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duyệt</a:t>
            </a:r>
            <a:r>
              <a:rPr lang="en-US" baseline="0" dirty="0" smtClean="0">
                <a:sym typeface="Wingdings" panose="05000000000000000000" pitchFamily="2" charset="2"/>
              </a:rPr>
              <a:t>” hay “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web”,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”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7677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Ngoài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ra,khi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Chờ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duyệt</a:t>
            </a:r>
            <a:r>
              <a:rPr lang="en-US" baseline="0" dirty="0" smtClean="0">
                <a:sym typeface="Wingdings" panose="05000000000000000000" pitchFamily="2" charset="2"/>
              </a:rPr>
              <a:t>” hay “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web”,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”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9009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web”,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trực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cần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bước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đặt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bán</a:t>
            </a:r>
            <a:r>
              <a:rPr lang="en-US" baseline="0" dirty="0" smtClean="0">
                <a:sym typeface="Wingdings" panose="05000000000000000000" pitchFamily="2" charset="2"/>
              </a:rPr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34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9330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web”,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trực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cần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bước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đặt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bán</a:t>
            </a:r>
            <a:r>
              <a:rPr lang="en-US" baseline="0" dirty="0" smtClean="0">
                <a:sym typeface="Wingdings" panose="05000000000000000000" pitchFamily="2" charset="2"/>
              </a:rPr>
              <a:t>”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51904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rõ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duyệt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lên</a:t>
            </a:r>
            <a:r>
              <a:rPr lang="en-US" baseline="0" dirty="0" smtClean="0">
                <a:sym typeface="Wingdings" panose="05000000000000000000" pitchFamily="2" charset="2"/>
              </a:rPr>
              <a:t>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25551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Chờ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duyệt</a:t>
            </a:r>
            <a:r>
              <a:rPr lang="en-US" baseline="0" dirty="0" smtClean="0">
                <a:sym typeface="Wingdings" panose="05000000000000000000" pitchFamily="2" charset="2"/>
              </a:rPr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2401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duyệt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lên</a:t>
            </a:r>
            <a:r>
              <a:rPr lang="en-US" baseline="0" dirty="0" smtClean="0">
                <a:sym typeface="Wingdings" panose="05000000000000000000" pitchFamily="2" charset="2"/>
              </a:rPr>
              <a:t> web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web”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95482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demo </a:t>
            </a:r>
            <a:r>
              <a:rPr lang="en-US" baseline="0" dirty="0" err="1" smtClean="0">
                <a:sym typeface="Wingdings" panose="05000000000000000000" pitchFamily="2" charset="2"/>
              </a:rPr>
              <a:t>tính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kịch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tên</a:t>
            </a:r>
            <a:r>
              <a:rPr lang="en-US" baseline="0" dirty="0" smtClean="0">
                <a:sym typeface="Wingdings" panose="05000000000000000000" pitchFamily="2" charset="2"/>
              </a:rPr>
              <a:t> Store Owner 1 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duyệt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hồ</a:t>
            </a:r>
            <a:r>
              <a:rPr lang="en-US" baseline="0" dirty="0" smtClean="0">
                <a:sym typeface="Wingdings" panose="05000000000000000000" pitchFamily="2" charset="2"/>
              </a:rPr>
              <a:t> Casio…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bạn</a:t>
            </a:r>
            <a:r>
              <a:rPr lang="en-US" baseline="0" dirty="0" smtClean="0">
                <a:sym typeface="Wingdings" panose="05000000000000000000" pitchFamily="2" charset="2"/>
              </a:rPr>
              <a:t> An </a:t>
            </a:r>
            <a:r>
              <a:rPr lang="en-US" baseline="0" dirty="0" err="1" smtClean="0">
                <a:sym typeface="Wingdings" panose="05000000000000000000" pitchFamily="2" charset="2"/>
              </a:rPr>
              <a:t>lên</a:t>
            </a:r>
            <a:r>
              <a:rPr lang="en-US" baseline="0" dirty="0" smtClean="0">
                <a:sym typeface="Wingdings" panose="05000000000000000000" pitchFamily="2" charset="2"/>
              </a:rPr>
              <a:t> web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bán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Chờ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duyệt</a:t>
            </a:r>
            <a:r>
              <a:rPr lang="en-US" baseline="0" dirty="0" smtClean="0">
                <a:sym typeface="Wingdings" panose="05000000000000000000" pitchFamily="2" charset="2"/>
              </a:rPr>
              <a:t>”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sang “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web”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0178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07755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web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đặt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”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1824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đặt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bán</a:t>
            </a:r>
            <a:r>
              <a:rPr lang="en-US" baseline="0" dirty="0" smtClean="0">
                <a:sym typeface="Wingdings" panose="05000000000000000000" pitchFamily="2" charset="2"/>
              </a:rPr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13753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demo </a:t>
            </a:r>
            <a:r>
              <a:rPr lang="en-US" baseline="0" dirty="0" err="1" smtClean="0">
                <a:sym typeface="Wingdings" panose="05000000000000000000" pitchFamily="2" charset="2"/>
              </a:rPr>
              <a:t>tính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kịch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đặt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chiếc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hồ</a:t>
            </a:r>
            <a:r>
              <a:rPr lang="en-US" baseline="0" dirty="0" smtClean="0">
                <a:sym typeface="Wingdings" panose="05000000000000000000" pitchFamily="2" charset="2"/>
              </a:rPr>
              <a:t> Casio…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bạn</a:t>
            </a:r>
            <a:r>
              <a:rPr lang="en-US" baseline="0" dirty="0" smtClean="0">
                <a:sym typeface="Wingdings" panose="05000000000000000000" pitchFamily="2" charset="2"/>
              </a:rPr>
              <a:t> An </a:t>
            </a:r>
            <a:r>
              <a:rPr lang="en-US" baseline="0" dirty="0" err="1" smtClean="0">
                <a:sym typeface="Wingdings" panose="05000000000000000000" pitchFamily="2" charset="2"/>
              </a:rPr>
              <a:t>dưới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tên</a:t>
            </a:r>
            <a:r>
              <a:rPr lang="en-US" baseline="0" dirty="0" smtClean="0">
                <a:sym typeface="Wingdings" panose="05000000000000000000" pitchFamily="2" charset="2"/>
              </a:rPr>
              <a:t> Minh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Thanh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web” sang “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đặt</a:t>
            </a:r>
            <a:r>
              <a:rPr lang="en-US" baseline="0" dirty="0" smtClean="0">
                <a:sym typeface="Wingdings" panose="05000000000000000000" pitchFamily="2" charset="2"/>
              </a:rPr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96129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dưới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tên</a:t>
            </a:r>
            <a:r>
              <a:rPr lang="en-US" baseline="0" dirty="0" smtClean="0">
                <a:sym typeface="Wingdings" panose="05000000000000000000" pitchFamily="2" charset="2"/>
              </a:rPr>
              <a:t> storeOwner1  </a:t>
            </a:r>
            <a:r>
              <a:rPr lang="en-US" baseline="0" dirty="0" err="1" smtClean="0">
                <a:sym typeface="Wingdings" panose="05000000000000000000" pitchFamily="2" charset="2"/>
              </a:rPr>
              <a:t>kiểm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món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bạn</a:t>
            </a:r>
            <a:r>
              <a:rPr lang="en-US" baseline="0" dirty="0" smtClean="0">
                <a:sym typeface="Wingdings" panose="05000000000000000000" pitchFamily="2" charset="2"/>
              </a:rPr>
              <a:t> Minh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Thanh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Giả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bạn</a:t>
            </a:r>
            <a:r>
              <a:rPr lang="en-US" baseline="0" dirty="0" smtClean="0">
                <a:sym typeface="Wingdings" panose="05000000000000000000" pitchFamily="2" charset="2"/>
              </a:rPr>
              <a:t> Minh </a:t>
            </a:r>
            <a:r>
              <a:rPr lang="en-US" baseline="0" dirty="0" err="1" smtClean="0">
                <a:sym typeface="Wingdings" panose="05000000000000000000" pitchFamily="2" charset="2"/>
              </a:rPr>
              <a:t>tới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ý </a:t>
            </a:r>
            <a:r>
              <a:rPr lang="en-US" baseline="0" dirty="0" err="1" smtClean="0">
                <a:sym typeface="Wingdings" panose="05000000000000000000" pitchFamily="2" charset="2"/>
              </a:rPr>
              <a:t>mua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 storeOwner1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bạn</a:t>
            </a:r>
            <a:r>
              <a:rPr lang="en-US" baseline="0" dirty="0" smtClean="0">
                <a:sym typeface="Wingdings" panose="05000000000000000000" pitchFamily="2" charset="2"/>
              </a:rPr>
              <a:t> Minh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báo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bán</a:t>
            </a:r>
            <a:r>
              <a:rPr lang="en-US" baseline="0" dirty="0" smtClean="0">
                <a:sym typeface="Wingdings" panose="05000000000000000000" pitchFamily="2" charset="2"/>
              </a:rPr>
              <a:t>”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demo…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21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6775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tiền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2859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công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bán</a:t>
            </a:r>
            <a:r>
              <a:rPr lang="en-US" baseline="0" dirty="0" smtClean="0">
                <a:sym typeface="Wingdings" panose="05000000000000000000" pitchFamily="2" charset="2"/>
              </a:rPr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98042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tiền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thỏa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thuận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toán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xong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Hoàn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tất</a:t>
            </a:r>
            <a:r>
              <a:rPr lang="en-US" baseline="0" dirty="0" smtClean="0">
                <a:sym typeface="Wingdings" panose="05000000000000000000" pitchFamily="2" charset="2"/>
              </a:rPr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65330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demo </a:t>
            </a:r>
            <a:r>
              <a:rPr lang="en-US" baseline="0" dirty="0" err="1" smtClean="0">
                <a:sym typeface="Wingdings" panose="05000000000000000000" pitchFamily="2" charset="2"/>
              </a:rPr>
              <a:t>tính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kịch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\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món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casio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công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ở “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bán</a:t>
            </a:r>
            <a:r>
              <a:rPr lang="en-US" baseline="0" dirty="0" smtClean="0">
                <a:sym typeface="Wingdings" panose="05000000000000000000" pitchFamily="2" charset="2"/>
              </a:rPr>
              <a:t>”  StoreOwner1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tiền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An 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Hoàn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tất</a:t>
            </a:r>
            <a:r>
              <a:rPr lang="en-US" baseline="0" dirty="0" smtClean="0">
                <a:sym typeface="Wingdings" panose="05000000000000000000" pitchFamily="2" charset="2"/>
              </a:rPr>
              <a:t>”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9141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hủy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3071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hủy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hủy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6678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ý </a:t>
            </a:r>
            <a:r>
              <a:rPr lang="en-US" baseline="0" dirty="0" err="1" smtClean="0">
                <a:sym typeface="Wingdings" panose="05000000000000000000" pitchFamily="2" charset="2"/>
              </a:rPr>
              <a:t>yêu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cầu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hủy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Chờ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26473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phạt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44511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9290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25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3283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demo </a:t>
            </a:r>
            <a:r>
              <a:rPr lang="en-US" baseline="0" dirty="0" err="1" smtClean="0">
                <a:sym typeface="Wingdings" panose="05000000000000000000" pitchFamily="2" charset="2"/>
              </a:rPr>
              <a:t>tính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vớikịch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Đức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y/c </a:t>
            </a:r>
            <a:r>
              <a:rPr lang="en-US" baseline="0" dirty="0" err="1" smtClean="0">
                <a:sym typeface="Wingdings" panose="05000000000000000000" pitchFamily="2" charset="2"/>
              </a:rPr>
              <a:t>hủy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storeowner1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yêu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cầu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hủy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2315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>
                <a:sym typeface="Wingdings" panose="05000000000000000000" pitchFamily="2" charset="2"/>
              </a:rPr>
              <a:t>storeOwner1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ý </a:t>
            </a:r>
            <a:r>
              <a:rPr lang="en-US" baseline="0" dirty="0" err="1" smtClean="0">
                <a:sym typeface="Wingdings" panose="05000000000000000000" pitchFamily="2" charset="2"/>
              </a:rPr>
              <a:t>yêucầu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hủy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Đức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Chờ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”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Đức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Hoàn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tất</a:t>
            </a:r>
            <a:r>
              <a:rPr lang="en-US" baseline="0" dirty="0" smtClean="0">
                <a:sym typeface="Wingdings" panose="05000000000000000000" pitchFamily="2" charset="2"/>
              </a:rPr>
              <a:t>”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demo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két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thúc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phần</a:t>
            </a:r>
            <a:r>
              <a:rPr lang="en-US" baseline="0" dirty="0" smtClean="0">
                <a:sym typeface="Wingdings" panose="05000000000000000000" pitchFamily="2" charset="2"/>
              </a:rPr>
              <a:t> demo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Hoàng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phần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51284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51792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93383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5827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515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4046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3411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2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9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4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75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77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48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Dựa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đưa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muôn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29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Dựa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đưa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muôn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41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Dựa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đưa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muôn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00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Dựa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đưa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muôn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888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68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vẫn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đén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940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35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267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0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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1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gian</a:t>
            </a:r>
            <a:r>
              <a:rPr lang="en-US" baseline="0" dirty="0" smtClean="0">
                <a:sym typeface="Wingdings" panose="05000000000000000000" pitchFamily="2" charset="2"/>
              </a:rPr>
              <a:t>,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san </a:t>
            </a:r>
            <a:r>
              <a:rPr lang="en-US" baseline="0" dirty="0" err="1" smtClean="0">
                <a:sym typeface="Wingdings" panose="05000000000000000000" pitchFamily="2" charset="2"/>
              </a:rPr>
              <a:t>pham</a:t>
            </a:r>
            <a:r>
              <a:rPr lang="en-US" baseline="0" dirty="0" smtClean="0">
                <a:sym typeface="Wingdings" panose="05000000000000000000" pitchFamily="2" charset="2"/>
              </a:rPr>
              <a:t> du </a:t>
            </a:r>
            <a:r>
              <a:rPr lang="en-US" baseline="0" dirty="0" err="1" smtClean="0">
                <a:sym typeface="Wingdings" panose="05000000000000000000" pitchFamily="2" charset="2"/>
              </a:rPr>
              <a:t>thua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nhieu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biêt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77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583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144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42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196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109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796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vây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đầu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xậy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thực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310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vây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đầu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xậy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thực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407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xây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giữa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vậy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dựa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thông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mối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giữa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861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tổ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chức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nãy</a:t>
            </a:r>
            <a:r>
              <a:rPr lang="en-US" baseline="0" dirty="0" smtClean="0">
                <a:sym typeface="Wingdings" panose="05000000000000000000" pitchFamily="2" charset="2"/>
              </a:rPr>
              <a:t> h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bày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sơ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89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Therealreal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388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31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88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940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071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610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746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251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130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409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84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Therealreal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26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971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225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024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thỏa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4090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thỏa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141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3778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556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51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995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34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Kho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lala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Save and Share,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5692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754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54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3717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435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8835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2752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6118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3848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2111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86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518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2104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2883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8516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5191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0626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4231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15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6316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5891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71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472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0344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8362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4619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9680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0332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7094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0398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8349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9518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37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2457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6266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1215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0053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7648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7324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2346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1967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016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0488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39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C04C-4580-4187-9734-858D36054CA9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4064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6B2B-103F-45FE-BFFE-BECAFE63B254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07F9-987C-414D-82CE-1EBA855BADD3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1CC4-A950-43D6-9C10-4C16AD689BDB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6A1E58-6160-45E4-B670-5DE2F360A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610-C5B4-430D-8802-F91CF0BCAC2E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DDA2-DF6A-412E-8F68-01F73A457EC2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9AFE-4CF0-4A34-8A59-E8D8D1B17078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75A2-5C25-479D-B7FB-EBC1778FB1ED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7EB4-8F75-4189-81DF-51ACE60E31F2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B786-62BB-4395-A958-913CEAF48231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9F16-041F-4043-A84C-C4CB396AC24A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78BA-E1CB-4807-87C7-8C0F6202947C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g"/><Relationship Id="rId4" Type="http://schemas.openxmlformats.org/officeDocument/2006/relationships/image" Target="../media/image50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3.jpg"/><Relationship Id="rId4" Type="http://schemas.openxmlformats.org/officeDocument/2006/relationships/image" Target="../media/image5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1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1.png"/><Relationship Id="rId4" Type="http://schemas.openxmlformats.org/officeDocument/2006/relationships/image" Target="../media/image60.png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1.png"/><Relationship Id="rId4" Type="http://schemas.openxmlformats.org/officeDocument/2006/relationships/image" Target="../media/image60.png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1.png"/><Relationship Id="rId10" Type="http://schemas.openxmlformats.org/officeDocument/2006/relationships/image" Target="../media/image2.png"/><Relationship Id="rId4" Type="http://schemas.openxmlformats.org/officeDocument/2006/relationships/image" Target="../media/image60.png"/><Relationship Id="rId9" Type="http://schemas.openxmlformats.org/officeDocument/2006/relationships/image" Target="../media/image57.png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1.png"/><Relationship Id="rId10" Type="http://schemas.openxmlformats.org/officeDocument/2006/relationships/image" Target="../media/image2.png"/><Relationship Id="rId4" Type="http://schemas.openxmlformats.org/officeDocument/2006/relationships/image" Target="../media/image60.png"/><Relationship Id="rId9" Type="http://schemas.openxmlformats.org/officeDocument/2006/relationships/image" Target="../media/image57.png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2.png"/><Relationship Id="rId4" Type="http://schemas.openxmlformats.org/officeDocument/2006/relationships/image" Target="../media/image68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2.png"/><Relationship Id="rId4" Type="http://schemas.openxmlformats.org/officeDocument/2006/relationships/image" Target="../media/image68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8.png"/><Relationship Id="rId4" Type="http://schemas.openxmlformats.org/officeDocument/2006/relationships/image" Target="../media/image64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9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63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63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63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.png"/><Relationship Id="rId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10.png"/><Relationship Id="rId4" Type="http://schemas.openxmlformats.org/officeDocument/2006/relationships/image" Target="../media/image59.png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8.png"/><Relationship Id="rId4" Type="http://schemas.openxmlformats.org/officeDocument/2006/relationships/image" Target="../media/image63.png"/><Relationship Id="rId9" Type="http://schemas.openxmlformats.org/officeDocument/2006/relationships/image" Target="../media/image39.png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8.png"/><Relationship Id="rId4" Type="http://schemas.openxmlformats.org/officeDocument/2006/relationships/image" Target="../media/image63.png"/><Relationship Id="rId9" Type="http://schemas.openxmlformats.org/officeDocument/2006/relationships/image" Target="../media/image39.png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8.png"/><Relationship Id="rId4" Type="http://schemas.openxmlformats.org/officeDocument/2006/relationships/image" Target="../media/image63.png"/><Relationship Id="rId9" Type="http://schemas.openxmlformats.org/officeDocument/2006/relationships/image" Target="../media/image39.png"/></Relationships>
</file>

<file path=ppt/slides/_rels/slide1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10.png"/><Relationship Id="rId4" Type="http://schemas.openxmlformats.org/officeDocument/2006/relationships/image" Target="../media/image59.png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jpg"/><Relationship Id="rId4" Type="http://schemas.openxmlformats.org/officeDocument/2006/relationships/image" Target="../media/image2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4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4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4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10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1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10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0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2.jpe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273"/>
            <a:ext cx="12192000" cy="43767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00026" y="723102"/>
            <a:ext cx="8664539" cy="283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Hanging Product Store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6997" y="4599920"/>
            <a:ext cx="4952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Supervisor: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Kiều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Team 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Nguyễn Huy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Dân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Huỳnh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7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2: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431809"/>
            <a:ext cx="1067898" cy="128147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3504">
            <a:off x="3718955" y="4400572"/>
            <a:ext cx="184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8342" y="5768828"/>
            <a:ext cx="306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079767960599</a:t>
            </a:r>
          </a:p>
        </p:txBody>
      </p:sp>
    </p:spTree>
    <p:extLst>
      <p:ext uri="{BB962C8B-B14F-4D97-AF65-F5344CB8AC3E}">
        <p14:creationId xmlns:p14="http://schemas.microsoft.com/office/powerpoint/2010/main" val="42636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2: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431809"/>
            <a:ext cx="1067898" cy="128147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3504">
            <a:off x="3718955" y="4400572"/>
            <a:ext cx="184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8342" y="5768828"/>
            <a:ext cx="306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079767960599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06565" y="6008364"/>
            <a:ext cx="4452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Consignment Status : </a:t>
            </a:r>
            <a:r>
              <a:rPr lang="en-US" sz="2000" dirty="0" smtClean="0"/>
              <a:t>Waiting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/>
              <a:t>Refused</a:t>
            </a:r>
            <a:endParaRPr lang="en-US" sz="20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730" y="2043742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TextBox 23"/>
          <p:cNvSpPr txBox="1"/>
          <p:nvPr/>
        </p:nvSpPr>
        <p:spPr>
          <a:xfrm>
            <a:off x="8975433" y="34162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71140" y="34528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431397" y="2982596"/>
            <a:ext cx="1544036" cy="165329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21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7398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62539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5021" y="4299806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2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2256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02194" y="2523433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87119" y="3404278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5021" y="4299806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75398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5021" y="4299806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4764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05504" y="4382305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32483" y="6356350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5021" y="4299806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107</a:t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60" y="2150936"/>
            <a:ext cx="839862" cy="8398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576308" y="2546146"/>
            <a:ext cx="215397" cy="39713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615775" y="3069758"/>
            <a:ext cx="148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4475397" y="2606215"/>
            <a:ext cx="2022484" cy="231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888" y="2330084"/>
            <a:ext cx="1014828" cy="101482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490653" y="2961868"/>
            <a:ext cx="213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53365" y="1456158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016" y="1927803"/>
            <a:ext cx="599760" cy="5997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60" y="5073755"/>
            <a:ext cx="839862" cy="8398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576308" y="5468965"/>
            <a:ext cx="215397" cy="39713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615775" y="5992577"/>
            <a:ext cx="148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4475397" y="5529034"/>
            <a:ext cx="2022484" cy="231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888" y="5252903"/>
            <a:ext cx="1014828" cy="101482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90653" y="5884687"/>
            <a:ext cx="213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016" y="4765188"/>
            <a:ext cx="697441" cy="697441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388894" y="4514304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53365" y="4037744"/>
            <a:ext cx="11116221" cy="10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9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20384" y="5894685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36" y="2508942"/>
            <a:ext cx="849217" cy="8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109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6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58" y="4106297"/>
            <a:ext cx="1359427" cy="135942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9614180">
            <a:off x="6836906" y="3699116"/>
            <a:ext cx="3223447" cy="287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02633" y="4031270"/>
            <a:ext cx="163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Negotiate And Decision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110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111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466" y="2629364"/>
            <a:ext cx="1221611" cy="1354723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5590196" y="2808348"/>
            <a:ext cx="3020404" cy="241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811050" y="4037124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44964" y="2499766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448243" y="1448074"/>
          <a:ext cx="258802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643"/>
                <a:gridCol w="1438382"/>
              </a:tblGrid>
              <a:tr h="255501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26" idx="3"/>
          </p:cNvCxnSpPr>
          <p:nvPr/>
        </p:nvCxnSpPr>
        <p:spPr>
          <a:xfrm flipV="1">
            <a:off x="9930077" y="2252260"/>
            <a:ext cx="573024" cy="1054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4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00" y="2324558"/>
            <a:ext cx="1110028" cy="11100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9143" y="5894685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113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114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115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116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53617"/>
              </p:ext>
            </p:extLst>
          </p:nvPr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3" y="3596253"/>
            <a:ext cx="1371566" cy="1371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108888" y="4316358"/>
            <a:ext cx="397841" cy="733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233" y="50725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51603" y="4739889"/>
            <a:ext cx="2357395" cy="1704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823" y="4028260"/>
            <a:ext cx="608954" cy="6089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68" y="3871840"/>
            <a:ext cx="1352263" cy="135226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571717" y="5326778"/>
            <a:ext cx="287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630780" y="4722843"/>
            <a:ext cx="2357395" cy="1704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43" y="4161746"/>
            <a:ext cx="772450" cy="7724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30056" y="341158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88175" y="341215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68384" y="2699958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23/08/2015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6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3" y="3596253"/>
            <a:ext cx="1371566" cy="1371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108888" y="4316358"/>
            <a:ext cx="397841" cy="733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233" y="50725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514" y="3738080"/>
            <a:ext cx="1215492" cy="145859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084543" y="4585239"/>
            <a:ext cx="1929246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68" y="3564019"/>
            <a:ext cx="903356" cy="9033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77" y="4182046"/>
            <a:ext cx="753067" cy="75306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6534947" y="4585239"/>
            <a:ext cx="1929246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68514" y="3272566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40107" y="3329321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68384" y="2699958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24/08/2015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64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119</a:t>
            </a:fld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523927"/>
              </p:ext>
            </p:extLst>
          </p:nvPr>
        </p:nvGraphicFramePr>
        <p:xfrm>
          <a:off x="1518294" y="2059519"/>
          <a:ext cx="9259298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2213142"/>
                <a:gridCol w="50754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Không</a:t>
                      </a:r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hiện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có</a:t>
                      </a:r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is not available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Chờ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duyệt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receive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OnWeb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Đang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trên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raise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product on web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đặt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order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sell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8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210239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583914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1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119520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1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674923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5999" cy="128775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871997" y="404412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7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940686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410359" y="2633162"/>
            <a:ext cx="5999" cy="128775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7871997" y="404412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5274853" y="4185525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2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478745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410359" y="2633162"/>
            <a:ext cx="5999" cy="128775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871997" y="404412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5274853" y="4185525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297595" y="331169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2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450253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678228" y="133376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080015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13239" y="4445505"/>
            <a:ext cx="1652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 Available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78228" y="133376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24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085445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62304" y="32901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28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44249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791039" y="287414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13239" y="4445505"/>
            <a:ext cx="1652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 Available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49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62304" y="32901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8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227752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62304" y="32901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74853" y="4185525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8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132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20" y="3107171"/>
            <a:ext cx="933293" cy="93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3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133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96862" y="273344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20" y="3107171"/>
            <a:ext cx="933293" cy="93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134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20" y="3107171"/>
            <a:ext cx="933293" cy="9332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96862" y="273344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32074" y="273344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00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11438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5: Store Owner 1 raises product on web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3393053"/>
            <a:ext cx="1371566" cy="13715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9090" y="48693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306" y="4296228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222938" y="429622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01729" y="3887300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on web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93759" y="4869347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06" y="3400621"/>
            <a:ext cx="1521538" cy="152153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3314486"/>
            <a:ext cx="1607673" cy="160767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201" y="3393053"/>
            <a:ext cx="1607673" cy="1607673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8523723" y="4386695"/>
            <a:ext cx="1146628" cy="43659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ON WEB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99819" y="4386695"/>
            <a:ext cx="1278977" cy="4365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AVAILABLE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8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9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09245" y="262145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6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138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09245" y="262145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30689" y="26360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52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Minh and Thanh Order Product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6997" y="3572640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78138" y="3150060"/>
            <a:ext cx="2266198" cy="70985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538689" y="4268734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1" y="2167787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2881063" y="308208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37070" y="4873019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49176" y="617168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1" y="4751755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3" name="Straight Arrow Connector 22"/>
          <p:cNvCxnSpPr/>
          <p:nvPr/>
        </p:nvCxnSpPr>
        <p:spPr>
          <a:xfrm flipV="1">
            <a:off x="2226647" y="4648860"/>
            <a:ext cx="2217689" cy="91105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87196" y="474387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995" y="3451421"/>
            <a:ext cx="1521538" cy="1521538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760962" y="4430564"/>
            <a:ext cx="1146628" cy="4365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ORDERED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06" y="3400621"/>
            <a:ext cx="1521538" cy="152153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968182" y="4426053"/>
            <a:ext cx="1146628" cy="43659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ON WEB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83" y="391627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3" name="TextBox 52"/>
          <p:cNvSpPr txBox="1"/>
          <p:nvPr/>
        </p:nvSpPr>
        <p:spPr>
          <a:xfrm>
            <a:off x="1419276" y="539484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rot="10800000">
            <a:off x="3354118" y="4809912"/>
            <a:ext cx="3516644" cy="28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562341" y="4409802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Return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2497441"/>
            <a:ext cx="1371566" cy="13715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9090" y="3973735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306" y="340061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222938" y="3400614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Store Owner1 sells product to Minh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596" y="397733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975" y="2497441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5" name="TextBox 24"/>
          <p:cNvSpPr txBox="1"/>
          <p:nvPr/>
        </p:nvSpPr>
        <p:spPr>
          <a:xfrm>
            <a:off x="6719550" y="296970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027834" y="4130915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30" y="2609377"/>
            <a:ext cx="1521538" cy="152153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630481" y="3555780"/>
            <a:ext cx="1146628" cy="4365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ORDERED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970768" y="4069331"/>
            <a:ext cx="2166365" cy="137879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30" y="4891684"/>
            <a:ext cx="1521538" cy="1521538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630481" y="5838087"/>
            <a:ext cx="1146628" cy="4365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97427" y="6200958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4733550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0" name="Straight Arrow Connector 29"/>
          <p:cNvCxnSpPr/>
          <p:nvPr/>
        </p:nvCxnSpPr>
        <p:spPr>
          <a:xfrm flipH="1">
            <a:off x="2721221" y="5850263"/>
            <a:ext cx="1237213" cy="2877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82309" y="545632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8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141</a:t>
            </a:fld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522196"/>
              </p:ext>
            </p:extLst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87" y="2956978"/>
            <a:ext cx="936433" cy="936433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4854162" y="3615472"/>
            <a:ext cx="1923493" cy="931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69401" y="320999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781652" y="3595703"/>
            <a:ext cx="1805809" cy="540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278" y="3029784"/>
            <a:ext cx="969908" cy="96990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37" y="2864289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TextBox 31"/>
          <p:cNvSpPr txBox="1"/>
          <p:nvPr/>
        </p:nvSpPr>
        <p:spPr>
          <a:xfrm>
            <a:off x="6727558" y="39428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21" y="3671794"/>
            <a:ext cx="687850" cy="6878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39" y="3723095"/>
            <a:ext cx="585248" cy="58524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78089" y="362848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18720" y="366251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786851" y="3633787"/>
            <a:ext cx="1254407" cy="1564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745" y="3159854"/>
            <a:ext cx="772450" cy="77245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088459" y="3208415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45772" y="39584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8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142</a:t>
            </a:fld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267640"/>
              </p:ext>
            </p:extLst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87" y="2956978"/>
            <a:ext cx="936433" cy="936433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4854162" y="3615472"/>
            <a:ext cx="1923493" cy="931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69401" y="320999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781652" y="3595703"/>
            <a:ext cx="1805809" cy="540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278" y="3029784"/>
            <a:ext cx="969908" cy="96990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37" y="2864289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TextBox 31"/>
          <p:cNvSpPr txBox="1"/>
          <p:nvPr/>
        </p:nvSpPr>
        <p:spPr>
          <a:xfrm>
            <a:off x="6727558" y="39428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21" y="3671794"/>
            <a:ext cx="687850" cy="6878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39" y="3723095"/>
            <a:ext cx="585248" cy="58524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78089" y="362848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18720" y="366251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786851" y="3633787"/>
            <a:ext cx="1254407" cy="1564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745" y="3159854"/>
            <a:ext cx="772450" cy="77245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088459" y="3208415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45772" y="39584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4424" y="2705719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43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143</a:t>
            </a:fld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705941"/>
              </p:ext>
            </p:extLst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87" y="2956978"/>
            <a:ext cx="936433" cy="936433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4854162" y="3615472"/>
            <a:ext cx="1923493" cy="931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69401" y="320999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781652" y="3595703"/>
            <a:ext cx="1805809" cy="540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278" y="3029784"/>
            <a:ext cx="969908" cy="96990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37" y="2864289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0" name="TextBox 29"/>
          <p:cNvSpPr txBox="1"/>
          <p:nvPr/>
        </p:nvSpPr>
        <p:spPr>
          <a:xfrm>
            <a:off x="6727558" y="39428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21" y="3671794"/>
            <a:ext cx="687850" cy="6878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39" y="3723095"/>
            <a:ext cx="585248" cy="58524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278089" y="362848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18720" y="366251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786851" y="3633787"/>
            <a:ext cx="1254407" cy="15642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745" y="3159854"/>
            <a:ext cx="772450" cy="7724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088459" y="3208415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45772" y="39584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24424" y="2705719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041258" y="2790522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70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08" y="2714255"/>
            <a:ext cx="1371566" cy="137156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52058" y="4190549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940274" y="3617430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805906" y="3617428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8: Store Owner1 returns money to An 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91301" y="443079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089" y="2871642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9" name="TextBox 28"/>
          <p:cNvSpPr txBox="1"/>
          <p:nvPr/>
        </p:nvSpPr>
        <p:spPr>
          <a:xfrm>
            <a:off x="3474076" y="314904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99" y="3799472"/>
            <a:ext cx="687850" cy="687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489499" y="321393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58865" y="4636968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59" y="2909256"/>
            <a:ext cx="1521538" cy="1521538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319410" y="3855659"/>
            <a:ext cx="1146628" cy="4365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079" y="5040460"/>
            <a:ext cx="772450" cy="772450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H="1">
            <a:off x="6802545" y="4375215"/>
            <a:ext cx="1951037" cy="798439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8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5705"/>
              </p:ext>
            </p:extLst>
          </p:nvPr>
        </p:nvGraphicFramePr>
        <p:xfrm>
          <a:off x="9340240" y="3742649"/>
          <a:ext cx="2445249" cy="209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207012" y="2031785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07012" y="160986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40" y="1690906"/>
            <a:ext cx="772450" cy="7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207012" y="2031785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07012" y="160986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40" y="1690906"/>
            <a:ext cx="772450" cy="772450"/>
          </a:xfrm>
          <a:prstGeom prst="rect">
            <a:avLst/>
          </a:prstGeom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575979"/>
              </p:ext>
            </p:extLst>
          </p:nvPr>
        </p:nvGraphicFramePr>
        <p:xfrm>
          <a:off x="9340240" y="3742649"/>
          <a:ext cx="2445249" cy="209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4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207012" y="2031785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07012" y="160986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40" y="1690906"/>
            <a:ext cx="772450" cy="772450"/>
          </a:xfrm>
          <a:prstGeom prst="rect">
            <a:avLst/>
          </a:prstGeom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547533"/>
              </p:ext>
            </p:extLst>
          </p:nvPr>
        </p:nvGraphicFramePr>
        <p:xfrm>
          <a:off x="9340240" y="3742649"/>
          <a:ext cx="2445249" cy="209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74146" y="2474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51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207012" y="2031785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07012" y="160986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40" y="1690906"/>
            <a:ext cx="772450" cy="772450"/>
          </a:xfrm>
          <a:prstGeom prst="rect">
            <a:avLst/>
          </a:prstGeom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428074"/>
              </p:ext>
            </p:extLst>
          </p:nvPr>
        </p:nvGraphicFramePr>
        <p:xfrm>
          <a:off x="9340240" y="3742649"/>
          <a:ext cx="2445249" cy="209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74146" y="2474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134596" y="244268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207012" y="2031785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07012" y="160986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40" y="1690906"/>
            <a:ext cx="772450" cy="772450"/>
          </a:xfrm>
          <a:prstGeom prst="rect">
            <a:avLst/>
          </a:prstGeom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9340240" y="3742649"/>
          <a:ext cx="2445249" cy="209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00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698938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4489877"/>
            <a:ext cx="863941" cy="8639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46669" y="47278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2180" y="451692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2239867" y="2600463"/>
            <a:ext cx="1918309" cy="1468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25770" y="3699182"/>
            <a:ext cx="1732623" cy="548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25770" y="4414532"/>
            <a:ext cx="1691426" cy="471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207012" y="2031785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07012" y="160986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40" y="1690906"/>
            <a:ext cx="772450" cy="772450"/>
          </a:xfrm>
          <a:prstGeom prst="rect">
            <a:avLst/>
          </a:prstGeom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996741"/>
              </p:ext>
            </p:extLst>
          </p:nvPr>
        </p:nvGraphicFramePr>
        <p:xfrm>
          <a:off x="9340240" y="3742649"/>
          <a:ext cx="2445249" cy="209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475291" y="509331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78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770" y="4833917"/>
            <a:ext cx="877817" cy="87781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31194" y="566990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324" y="5804694"/>
            <a:ext cx="141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Duc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98" y="4464185"/>
            <a:ext cx="1277133" cy="12577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2" name="Straight Arrow Connector 31"/>
          <p:cNvCxnSpPr/>
          <p:nvPr/>
        </p:nvCxnSpPr>
        <p:spPr>
          <a:xfrm flipV="1">
            <a:off x="1522352" y="5216538"/>
            <a:ext cx="2750825" cy="94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40958" y="4770566"/>
            <a:ext cx="294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Track and request cancel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1052" y="1521456"/>
            <a:ext cx="1094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9: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Duc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cancel consignment and take product.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770" y="4833917"/>
            <a:ext cx="877817" cy="87781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31194" y="566990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324" y="5804694"/>
            <a:ext cx="141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Duc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98" y="4464185"/>
            <a:ext cx="1277133" cy="12577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2" name="Straight Arrow Connector 31"/>
          <p:cNvCxnSpPr/>
          <p:nvPr/>
        </p:nvCxnSpPr>
        <p:spPr>
          <a:xfrm flipV="1">
            <a:off x="1522352" y="5216538"/>
            <a:ext cx="2750825" cy="94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660" y="4808378"/>
            <a:ext cx="772450" cy="7724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450" y="2198932"/>
            <a:ext cx="1170003" cy="117000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036658" y="33139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713704" y="3728362"/>
            <a:ext cx="13974" cy="92686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278433" y="5242434"/>
            <a:ext cx="1987291" cy="25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01852" y="3811718"/>
            <a:ext cx="274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Accept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76464" y="4749651"/>
            <a:ext cx="274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3. Return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1052" y="1521456"/>
            <a:ext cx="1094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9: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Duc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cancel consignment and take product.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45410" y="3283162"/>
            <a:ext cx="5180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Canceled  Completed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40958" y="4770566"/>
            <a:ext cx="294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Track and request 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9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Advantages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5222" y="2301410"/>
            <a:ext cx="9195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and price suggestion for Consignor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is always up to date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app mobile to check and receive product</a:t>
            </a:r>
          </a:p>
        </p:txBody>
      </p:sp>
    </p:spTree>
    <p:extLst>
      <p:ext uri="{BB962C8B-B14F-4D97-AF65-F5344CB8AC3E}">
        <p14:creationId xmlns:p14="http://schemas.microsoft.com/office/powerpoint/2010/main" val="375875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Disadvantages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5222" y="1826016"/>
            <a:ext cx="9195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Only search product from one source (Amazon)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 support statistics</a:t>
            </a:r>
          </a:p>
        </p:txBody>
      </p:sp>
    </p:spTree>
    <p:extLst>
      <p:ext uri="{BB962C8B-B14F-4D97-AF65-F5344CB8AC3E}">
        <p14:creationId xmlns:p14="http://schemas.microsoft.com/office/powerpoint/2010/main" val="33556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97" y="1760624"/>
            <a:ext cx="4410090" cy="402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58" y="2367317"/>
            <a:ext cx="2297710" cy="22977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39113" y="5576187"/>
            <a:ext cx="5138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price from other websites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034" y="2021996"/>
            <a:ext cx="2988353" cy="298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157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33657" y="5545364"/>
            <a:ext cx="2702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statistics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42" y="1550886"/>
            <a:ext cx="4184906" cy="3760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467" y="308790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 for your listening !!!</a:t>
            </a:r>
            <a:endParaRPr lang="en-US" sz="6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84487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Q &amp; A</a:t>
            </a:r>
            <a:endParaRPr lang="en-US" sz="9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3360" y="2339685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Difficult in storing and managing.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83360" y="3524691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times of hand writing.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3360" y="4709698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damaged or lost.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1" y="3057704"/>
            <a:ext cx="1767055" cy="176705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16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59701" y="482475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736556" y="2801350"/>
            <a:ext cx="2701197" cy="1441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7340" y="4455427"/>
            <a:ext cx="2611527" cy="369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47340" y="3941231"/>
            <a:ext cx="2529323" cy="404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459" y="3480823"/>
            <a:ext cx="626195" cy="6261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16" y="4554022"/>
            <a:ext cx="626195" cy="6261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283" y="4602152"/>
            <a:ext cx="445213" cy="44521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63" y="2072672"/>
            <a:ext cx="1067786" cy="10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17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5072207" y="2928883"/>
            <a:ext cx="2047586" cy="1426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61" y="1617934"/>
            <a:ext cx="1204671" cy="120467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70" y="3520876"/>
            <a:ext cx="1204671" cy="1204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83" y="5151679"/>
            <a:ext cx="1204671" cy="1204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50" y="1717437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49" y="3406361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093" y="5095285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9" name="Straight Arrow Connector 28"/>
          <p:cNvCxnSpPr/>
          <p:nvPr/>
        </p:nvCxnSpPr>
        <p:spPr>
          <a:xfrm>
            <a:off x="2861754" y="2220269"/>
            <a:ext cx="2123903" cy="1186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861754" y="3886200"/>
            <a:ext cx="2077390" cy="468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732314" y="4354912"/>
            <a:ext cx="2253343" cy="1686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252856" y="4267200"/>
            <a:ext cx="2007324" cy="1317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7252856" y="3567428"/>
            <a:ext cx="1880237" cy="444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1"/>
          </p:cNvCxnSpPr>
          <p:nvPr/>
        </p:nvCxnSpPr>
        <p:spPr>
          <a:xfrm flipH="1">
            <a:off x="7252856" y="2323160"/>
            <a:ext cx="1760494" cy="818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939144" y="6075898"/>
            <a:ext cx="2596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Application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7083" y="2763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0301" y="468893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8641" y="63067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33093" y="629972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33093" y="455582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33093" y="292888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37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18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066699"/>
              </p:ext>
            </p:extLst>
          </p:nvPr>
        </p:nvGraphicFramePr>
        <p:xfrm>
          <a:off x="7647398" y="3821987"/>
          <a:ext cx="1618466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466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181247"/>
              </p:ext>
            </p:extLst>
          </p:nvPr>
        </p:nvGraphicFramePr>
        <p:xfrm>
          <a:off x="2038848" y="3789741"/>
          <a:ext cx="136189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89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>
            <a:endCxn id="8" idx="1"/>
          </p:cNvCxnSpPr>
          <p:nvPr/>
        </p:nvCxnSpPr>
        <p:spPr>
          <a:xfrm>
            <a:off x="3369924" y="4191856"/>
            <a:ext cx="4277474" cy="4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9924" y="387901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18279" y="4248342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19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647398" y="3821987"/>
          <a:ext cx="1618466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466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038848" y="3789741"/>
          <a:ext cx="136189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89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>
            <a:endCxn id="8" idx="1"/>
          </p:cNvCxnSpPr>
          <p:nvPr/>
        </p:nvCxnSpPr>
        <p:spPr>
          <a:xfrm>
            <a:off x="3369924" y="4191856"/>
            <a:ext cx="4277474" cy="4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9924" y="387901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18279" y="4248342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404207" y="3102796"/>
            <a:ext cx="226031" cy="108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855682" y="1700716"/>
          <a:ext cx="183279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796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792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ProductID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038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NegotiatedPrice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9317" y="1559456"/>
            <a:ext cx="1090448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Situation And Scenario Problem</a:t>
            </a:r>
          </a:p>
          <a:p>
            <a:pPr marL="457200" indent="-457200" algn="just">
              <a:buAutoNum type="arabicPeriod"/>
            </a:pP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Solution</a:t>
            </a:r>
          </a:p>
          <a:p>
            <a:pPr marL="457200" indent="-457200" algn="just">
              <a:buFontTx/>
              <a:buAutoNum type="arabicPeriod"/>
            </a:pP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</a:p>
          <a:p>
            <a:pPr marL="457200" indent="-457200" algn="just">
              <a:buAutoNum type="arabicPeriod"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Advantages And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Disadvantages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Future Plan</a:t>
            </a:r>
          </a:p>
          <a:p>
            <a:pPr marL="457200" indent="-457200" algn="just">
              <a:buAutoNum type="arabicPeriod"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0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20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00401"/>
              </p:ext>
            </p:extLst>
          </p:nvPr>
        </p:nvGraphicFramePr>
        <p:xfrm>
          <a:off x="4763214" y="2379482"/>
          <a:ext cx="183279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796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792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ProductID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038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NegotiatedPrice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7606301" y="4181582"/>
          <a:ext cx="1618466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466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997751" y="4149336"/>
          <a:ext cx="136189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89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>
            <a:endCxn id="3" idx="1"/>
          </p:cNvCxnSpPr>
          <p:nvPr/>
        </p:nvCxnSpPr>
        <p:spPr>
          <a:xfrm flipV="1">
            <a:off x="3164440" y="3080522"/>
            <a:ext cx="1598774" cy="10703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3" idx="3"/>
          </p:cNvCxnSpPr>
          <p:nvPr/>
        </p:nvCxnSpPr>
        <p:spPr>
          <a:xfrm flipH="1" flipV="1">
            <a:off x="6596010" y="3080522"/>
            <a:ext cx="1797978" cy="11010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35695" y="2733195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810054" y="2784028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446980" y="3935271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06301" y="3781562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2989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1517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9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 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 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 rot="3392348" flipH="1">
            <a:off x="983385" y="3599807"/>
            <a:ext cx="1052768" cy="229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77402" y="371452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 Enter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6" y="2050030"/>
            <a:ext cx="664170" cy="66417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21341" y="278245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Desire Price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6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6499" y="1717245"/>
            <a:ext cx="318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3" y="1586753"/>
            <a:ext cx="722651" cy="72265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11613" y="5968704"/>
            <a:ext cx="624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Comes And Receives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48" y="3198842"/>
            <a:ext cx="1309473" cy="13094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315598" y="3886719"/>
            <a:ext cx="384155" cy="70828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947575" y="4035627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2" y="3215015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6448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2011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7521" y="367369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26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711613" y="5968704"/>
            <a:ext cx="6025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 bring product to Store Owner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51" y="287575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163484" y="3633076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673" y="2932390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303351" y="430151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32962" y="434197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05451" y="325074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02" y="2572494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5" name="TextBox 24"/>
          <p:cNvSpPr txBox="1"/>
          <p:nvPr/>
        </p:nvSpPr>
        <p:spPr>
          <a:xfrm>
            <a:off x="667696" y="41526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509315" y="3574882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32591" y="317882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8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5400000">
            <a:off x="2858528" y="3156483"/>
            <a:ext cx="828539" cy="35641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8426" y="540608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172457"/>
            <a:ext cx="3734354" cy="3734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99" y="2957995"/>
            <a:ext cx="2166991" cy="180402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981692" y="3860005"/>
            <a:ext cx="3701595" cy="303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30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31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90" y="1489108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1290" y="265695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63" y="3654526"/>
            <a:ext cx="1129978" cy="12675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83767" y="4792490"/>
            <a:ext cx="2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46" y="3944366"/>
            <a:ext cx="341234" cy="341234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32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33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19777938">
            <a:off x="5806556" y="2298370"/>
            <a:ext cx="2182456" cy="197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78281" y="2117917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21080081" flipV="1">
            <a:off x="6067153" y="3138913"/>
            <a:ext cx="1965370" cy="222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9787661">
            <a:off x="6002187" y="1734409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721" y="1216797"/>
            <a:ext cx="875674" cy="893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311" y="2364506"/>
            <a:ext cx="1262892" cy="12628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078281" y="346687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20972027">
            <a:off x="6407867" y="2725683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031313">
            <a:off x="5923825" y="4025695"/>
            <a:ext cx="2182456" cy="197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1022393">
            <a:off x="6501960" y="3904818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558" y="3999206"/>
            <a:ext cx="943848" cy="94384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078281" y="4906916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Cash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34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04597" y="5894958"/>
            <a:ext cx="4028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product’s category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78" y="2798952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726460" y="420704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056327" y="33163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3130677" y="3656463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726" y="2233110"/>
            <a:ext cx="673874" cy="67387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836" y="3976712"/>
            <a:ext cx="679902" cy="67990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995" y="3101811"/>
            <a:ext cx="671743" cy="671743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V="1">
            <a:off x="6613174" y="3437682"/>
            <a:ext cx="1177367" cy="377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1"/>
          </p:cNvCxnSpPr>
          <p:nvPr/>
        </p:nvCxnSpPr>
        <p:spPr>
          <a:xfrm>
            <a:off x="6613174" y="4025056"/>
            <a:ext cx="1299662" cy="291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613174" y="2657145"/>
            <a:ext cx="1177367" cy="840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59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35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31" y="4552986"/>
            <a:ext cx="1424278" cy="140267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77" y="4628041"/>
            <a:ext cx="671743" cy="671743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4482200" y="496391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1" name="Right Arrow 30"/>
          <p:cNvSpPr/>
          <p:nvPr/>
        </p:nvSpPr>
        <p:spPr>
          <a:xfrm>
            <a:off x="2055677" y="5374839"/>
            <a:ext cx="2269743" cy="228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22374" y="48849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482" y="1817679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449864" y="322577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006" y="1382432"/>
            <a:ext cx="673874" cy="67387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116" y="3126034"/>
            <a:ext cx="679902" cy="679902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V="1">
            <a:off x="9083454" y="2587004"/>
            <a:ext cx="1177367" cy="377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1"/>
          </p:cNvCxnSpPr>
          <p:nvPr/>
        </p:nvCxnSpPr>
        <p:spPr>
          <a:xfrm>
            <a:off x="9083454" y="3174378"/>
            <a:ext cx="1299662" cy="291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083454" y="1806467"/>
            <a:ext cx="1177367" cy="840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31" y="4552986"/>
            <a:ext cx="1424278" cy="140267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77" y="4628041"/>
            <a:ext cx="671743" cy="671743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4482200" y="496391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1" name="Right Arrow 30"/>
          <p:cNvSpPr/>
          <p:nvPr/>
        </p:nvSpPr>
        <p:spPr>
          <a:xfrm>
            <a:off x="2055677" y="5374839"/>
            <a:ext cx="2269743" cy="228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22374" y="48849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0264016" y="2068681"/>
            <a:ext cx="959854" cy="10019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275" y="2251133"/>
            <a:ext cx="671743" cy="671743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9396416">
            <a:off x="5740170" y="4314589"/>
            <a:ext cx="2855491" cy="23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2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37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49572"/>
              </p:ext>
            </p:extLst>
          </p:nvPr>
        </p:nvGraphicFramePr>
        <p:xfrm>
          <a:off x="4763417" y="3115076"/>
          <a:ext cx="2007251" cy="114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251"/>
              </a:tblGrid>
              <a:tr h="57334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5733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CategoryName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2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38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49572"/>
              </p:ext>
            </p:extLst>
          </p:nvPr>
        </p:nvGraphicFramePr>
        <p:xfrm>
          <a:off x="4763417" y="3115076"/>
          <a:ext cx="2007251" cy="114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251"/>
              </a:tblGrid>
              <a:tr h="57334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5733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CategoryName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36232"/>
              </p:ext>
            </p:extLst>
          </p:nvPr>
        </p:nvGraphicFramePr>
        <p:xfrm>
          <a:off x="8306657" y="3439069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>
            <a:stCxn id="21" idx="3"/>
            <a:endCxn id="9" idx="1"/>
          </p:cNvCxnSpPr>
          <p:nvPr/>
        </p:nvCxnSpPr>
        <p:spPr>
          <a:xfrm>
            <a:off x="6770668" y="3688424"/>
            <a:ext cx="1535989" cy="1246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80279" y="381307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70668" y="335225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39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675867"/>
              </p:ext>
            </p:extLst>
          </p:nvPr>
        </p:nvGraphicFramePr>
        <p:xfrm>
          <a:off x="1207214" y="3233586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948683" y="327979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62073" y="362960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1.*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752679"/>
              </p:ext>
            </p:extLst>
          </p:nvPr>
        </p:nvGraphicFramePr>
        <p:xfrm>
          <a:off x="5164109" y="3063705"/>
          <a:ext cx="2007251" cy="114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251"/>
              </a:tblGrid>
              <a:tr h="57334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5733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CategoryName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Connector 3"/>
          <p:cNvCxnSpPr>
            <a:endCxn id="16" idx="1"/>
          </p:cNvCxnSpPr>
          <p:nvPr/>
        </p:nvCxnSpPr>
        <p:spPr>
          <a:xfrm>
            <a:off x="2948683" y="3637051"/>
            <a:ext cx="2215426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29971"/>
              </p:ext>
            </p:extLst>
          </p:nvPr>
        </p:nvGraphicFramePr>
        <p:xfrm>
          <a:off x="8697075" y="3480166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0" name="Straight Connector 19"/>
          <p:cNvCxnSpPr>
            <a:endCxn id="19" idx="1"/>
          </p:cNvCxnSpPr>
          <p:nvPr/>
        </p:nvCxnSpPr>
        <p:spPr>
          <a:xfrm>
            <a:off x="7161086" y="3729521"/>
            <a:ext cx="1535989" cy="1246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70697" y="384684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61086" y="338602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5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0" y="1456158"/>
            <a:ext cx="5256831" cy="479396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054881" y="3992228"/>
            <a:ext cx="2704146" cy="247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391" y="3158052"/>
            <a:ext cx="1663864" cy="16638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10600" y="482191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Save money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68764" y="6125517"/>
            <a:ext cx="1941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to sell?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40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102413"/>
              </p:ext>
            </p:extLst>
          </p:nvPr>
        </p:nvGraphicFramePr>
        <p:xfrm>
          <a:off x="8664254" y="2516227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98698"/>
              </p:ext>
            </p:extLst>
          </p:nvPr>
        </p:nvGraphicFramePr>
        <p:xfrm>
          <a:off x="8919682" y="4697294"/>
          <a:ext cx="1363038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038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170403"/>
              </p:ext>
            </p:extLst>
          </p:nvPr>
        </p:nvGraphicFramePr>
        <p:xfrm>
          <a:off x="5347126" y="4796094"/>
          <a:ext cx="115127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7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 flipV="1">
            <a:off x="6498405" y="5149799"/>
            <a:ext cx="2434974" cy="203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9554967" y="3264236"/>
            <a:ext cx="1" cy="1451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28590" y="325137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498461" y="434650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1.*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486984"/>
              </p:ext>
            </p:extLst>
          </p:nvPr>
        </p:nvGraphicFramePr>
        <p:xfrm>
          <a:off x="4963844" y="2521781"/>
          <a:ext cx="1908142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142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>
            <a:endCxn id="25" idx="0"/>
          </p:cNvCxnSpPr>
          <p:nvPr/>
        </p:nvCxnSpPr>
        <p:spPr>
          <a:xfrm>
            <a:off x="5917915" y="3264236"/>
            <a:ext cx="4850" cy="15318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4" idx="3"/>
            <a:endCxn id="21" idx="1"/>
          </p:cNvCxnSpPr>
          <p:nvPr/>
        </p:nvCxnSpPr>
        <p:spPr>
          <a:xfrm flipV="1">
            <a:off x="6871986" y="2890231"/>
            <a:ext cx="1792268" cy="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92230" y="325137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59636" y="4455118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82288" y="287202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71986" y="2550765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461197"/>
              </p:ext>
            </p:extLst>
          </p:nvPr>
        </p:nvGraphicFramePr>
        <p:xfrm>
          <a:off x="1859622" y="2550765"/>
          <a:ext cx="1347624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624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 flipV="1">
            <a:off x="3181851" y="2914543"/>
            <a:ext cx="1792268" cy="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98405" y="482817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10600" y="514979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69432" y="2882041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55594" y="2550765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961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9052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State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41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362561"/>
              </p:ext>
            </p:extLst>
          </p:nvPr>
        </p:nvGraphicFramePr>
        <p:xfrm>
          <a:off x="1518294" y="2059519"/>
          <a:ext cx="9259298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1732836"/>
                <a:gridCol w="5555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Chờ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new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Từ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chối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refuses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Chấp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receives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Yêu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cầu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cancel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request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Hết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Consignment is overdue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472214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923034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99052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0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257222" y="3998814"/>
            <a:ext cx="2322077" cy="20447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642623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ight Arrow 55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37124" y="257679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85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827357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ight Arrow 56"/>
          <p:cNvSpPr/>
          <p:nvPr/>
        </p:nvSpPr>
        <p:spPr>
          <a:xfrm rot="5400000">
            <a:off x="7257222" y="3998814"/>
            <a:ext cx="2322077" cy="20447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737124" y="257679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5449" y="621228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6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036560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ight Arrow 55"/>
          <p:cNvSpPr/>
          <p:nvPr/>
        </p:nvSpPr>
        <p:spPr>
          <a:xfrm rot="5400000">
            <a:off x="7257222" y="3998814"/>
            <a:ext cx="2322077" cy="20447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37124" y="257679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352626" y="250323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6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30109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42350" y="484437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79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16682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42350" y="484437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ight Arrow 56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25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682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39" y="2821580"/>
            <a:ext cx="4828854" cy="140980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238" y="1678120"/>
            <a:ext cx="1692702" cy="169270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394" y="4284106"/>
            <a:ext cx="4340412" cy="116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582135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58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294036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979634" y="510492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4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93986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103691" y="255038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33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529141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475291" y="502965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3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169270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2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25991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60647" y="249691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93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53067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60647" y="249691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17340" y="249691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8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63457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60255" y="513785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5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092540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4695" y="5614873"/>
            <a:ext cx="1381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</a:t>
            </a:r>
          </a:p>
          <a:p>
            <a:r>
              <a:rPr lang="en-US" sz="1600" dirty="0" smtClean="0"/>
              <a:t>Brand</a:t>
            </a:r>
          </a:p>
          <a:p>
            <a:r>
              <a:rPr lang="en-US" sz="1600" dirty="0" smtClean="0"/>
              <a:t>Category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47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092540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4695" y="5614873"/>
            <a:ext cx="2077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Serial Number</a:t>
            </a:r>
          </a:p>
          <a:p>
            <a:r>
              <a:rPr lang="en-US" sz="1600" dirty="0" smtClean="0"/>
              <a:t>Category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733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682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18" y="4130853"/>
            <a:ext cx="4828854" cy="140980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41843" y="2766304"/>
            <a:ext cx="1325366" cy="1609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08252" y="2332421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 Method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180586" y="2701753"/>
            <a:ext cx="884627" cy="1739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47113" y="2332421"/>
            <a:ext cx="342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Consignment’s Status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1341" y="1385209"/>
            <a:ext cx="22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Other Country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84695" y="5614873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0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84695" y="5614873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004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8518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73252" y="51529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84695" y="5614873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434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63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74" y="1199108"/>
            <a:ext cx="3305543" cy="565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64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74" y="1199108"/>
            <a:ext cx="3305543" cy="56588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828" y="1322397"/>
            <a:ext cx="1167842" cy="11678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17757" y="2487426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589062" y="3452422"/>
          <a:ext cx="5898537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>
            <a:stCxn id="10" idx="2"/>
          </p:cNvCxnSpPr>
          <p:nvPr/>
        </p:nvCxnSpPr>
        <p:spPr>
          <a:xfrm flipH="1">
            <a:off x="2217757" y="3318423"/>
            <a:ext cx="824040" cy="68441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60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1201133"/>
            <a:ext cx="3318973" cy="56818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65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00" y="1720287"/>
            <a:ext cx="5494437" cy="1203649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13" idx="3"/>
          </p:cNvCxnSpPr>
          <p:nvPr/>
        </p:nvCxnSpPr>
        <p:spPr>
          <a:xfrm flipH="1">
            <a:off x="6099337" y="2313992"/>
            <a:ext cx="422762" cy="812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36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1201133"/>
            <a:ext cx="3318973" cy="56818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66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91163" y="6356350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00" y="1720287"/>
            <a:ext cx="5494437" cy="1203649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7" idx="3"/>
          </p:cNvCxnSpPr>
          <p:nvPr/>
        </p:nvCxnSpPr>
        <p:spPr>
          <a:xfrm flipH="1">
            <a:off x="6099337" y="2313992"/>
            <a:ext cx="422762" cy="812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589062" y="3452422"/>
          <a:ext cx="5898537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3469508" y="2923936"/>
            <a:ext cx="0" cy="153955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68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63" y="1212985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67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2" y="2109815"/>
            <a:ext cx="6148148" cy="489405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862700" y="2620403"/>
            <a:ext cx="752705" cy="2240847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16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63" y="1212985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68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3413525" y="2696547"/>
            <a:ext cx="31151" cy="228323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2" y="2109815"/>
            <a:ext cx="6148148" cy="48940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5862700" y="2620403"/>
            <a:ext cx="752705" cy="2240847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4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72" y="1212977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69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14" y="1833201"/>
            <a:ext cx="4092222" cy="982631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459636" y="2815832"/>
            <a:ext cx="1193092" cy="271722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09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9" y="4179005"/>
            <a:ext cx="1692702" cy="16927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30" y="4414865"/>
            <a:ext cx="4340412" cy="116472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647326" y="2517087"/>
            <a:ext cx="934948" cy="1961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95064" y="1727472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Support Available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6811767" y="2589006"/>
            <a:ext cx="1089743" cy="1661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95064" y="2117157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 Method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1341" y="1385209"/>
            <a:ext cx="1909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 Viet Nam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72" y="1212977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70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14" y="1833201"/>
            <a:ext cx="4092222" cy="98263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5459636" y="2815832"/>
            <a:ext cx="1193092" cy="271722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589062" y="3452422"/>
          <a:ext cx="5898537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$148.21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5" idx="2"/>
          </p:cNvCxnSpPr>
          <p:nvPr/>
        </p:nvCxnSpPr>
        <p:spPr>
          <a:xfrm>
            <a:off x="3413525" y="2815832"/>
            <a:ext cx="0" cy="271722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01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71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349269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67392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04339" y="3885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21204" y="24026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56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72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661360" y="3513866"/>
          <a:ext cx="4135051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531583" y="311335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0053633" y="2012758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0309061" y="4193825"/>
          <a:ext cx="1363038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038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736505" y="4292625"/>
          <a:ext cx="115127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7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 flipV="1">
            <a:off x="7887784" y="4646330"/>
            <a:ext cx="2434974" cy="203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10944346" y="2760767"/>
            <a:ext cx="1" cy="1451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517969" y="2747904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08241" y="376698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1.*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6353223" y="2018312"/>
          <a:ext cx="1908142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142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>
            <a:endCxn id="11" idx="0"/>
          </p:cNvCxnSpPr>
          <p:nvPr/>
        </p:nvCxnSpPr>
        <p:spPr>
          <a:xfrm>
            <a:off x="7307294" y="2760767"/>
            <a:ext cx="4850" cy="15318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3"/>
            <a:endCxn id="9" idx="1"/>
          </p:cNvCxnSpPr>
          <p:nvPr/>
        </p:nvCxnSpPr>
        <p:spPr>
          <a:xfrm flipV="1">
            <a:off x="8261365" y="2386762"/>
            <a:ext cx="1792268" cy="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81609" y="2747904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49015" y="395164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771667" y="2368557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61365" y="204729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87784" y="432471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999979" y="464633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736505" y="5025318"/>
          <a:ext cx="11512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….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….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….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baseline="0" dirty="0" smtClean="0"/>
                        <a:t> ….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404049" y="4068147"/>
            <a:ext cx="6024221" cy="3600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688809" y="4724695"/>
            <a:ext cx="2219797" cy="8766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649085" y="5644117"/>
            <a:ext cx="2269284" cy="3305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492830" y="6348453"/>
            <a:ext cx="2425539" cy="370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59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73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051778" y="2388637"/>
          <a:ext cx="4135051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55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74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6361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051778" y="2388637"/>
          <a:ext cx="4135051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94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75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6361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16152" y="6128534"/>
            <a:ext cx="567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Suggested Price = Product Price * 60% * (1 ± Formula/100)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051778" y="2388637"/>
          <a:ext cx="4135051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53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76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920888" y="3243583"/>
          <a:ext cx="31622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481"/>
                <a:gridCol w="1085265"/>
                <a:gridCol w="11655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MinPrice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$80.03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$97.82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$78.25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$99.61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$75.59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$102.27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276159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3802" y="5132452"/>
            <a:ext cx="1575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Store &amp; Price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6361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16152" y="6128534"/>
            <a:ext cx="567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Suggested Price = Product Price * 60% * (1 ± Formula/100)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1051778" y="2388637"/>
          <a:ext cx="4135051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72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77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592866"/>
              </p:ext>
            </p:extLst>
          </p:nvPr>
        </p:nvGraphicFramePr>
        <p:xfrm>
          <a:off x="8715404" y="3865151"/>
          <a:ext cx="31622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481"/>
                <a:gridCol w="1085265"/>
                <a:gridCol w="11655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MinPrice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$80.03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$97.82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$78.25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$99.61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$75.59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$102.27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61594" y="5137902"/>
            <a:ext cx="164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6361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797646"/>
              </p:ext>
            </p:extLst>
          </p:nvPr>
        </p:nvGraphicFramePr>
        <p:xfrm>
          <a:off x="1268189" y="2143031"/>
          <a:ext cx="117771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71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832747"/>
              </p:ext>
            </p:extLst>
          </p:nvPr>
        </p:nvGraphicFramePr>
        <p:xfrm>
          <a:off x="3454053" y="2143031"/>
          <a:ext cx="4135051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2332234" y="2383604"/>
            <a:ext cx="1121819" cy="3493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91007" y="5451538"/>
            <a:ext cx="118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20198" y="5451538"/>
            <a:ext cx="2232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store &amp; price </a:t>
            </a:r>
          </a:p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 Product 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Arrow Connector 8"/>
          <p:cNvCxnSpPr>
            <a:endCxn id="10" idx="1"/>
          </p:cNvCxnSpPr>
          <p:nvPr/>
        </p:nvCxnSpPr>
        <p:spPr>
          <a:xfrm flipV="1">
            <a:off x="7589104" y="4606831"/>
            <a:ext cx="1126300" cy="4172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36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78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004339" y="3885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67392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49269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21204" y="24026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57425" y="29027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48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79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3" name="Elbow Connector 32"/>
          <p:cNvCxnSpPr/>
          <p:nvPr/>
        </p:nvCxnSpPr>
        <p:spPr>
          <a:xfrm rot="10800000">
            <a:off x="2236621" y="3808743"/>
            <a:ext cx="2541753" cy="1159724"/>
          </a:xfrm>
          <a:prstGeom prst="bentConnector3">
            <a:avLst>
              <a:gd name="adj1" fmla="val 100292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606" y="5014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36620" y="4531324"/>
            <a:ext cx="27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Product &amp;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4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Elbow Connector 19"/>
          <p:cNvCxnSpPr/>
          <p:nvPr/>
        </p:nvCxnSpPr>
        <p:spPr>
          <a:xfrm rot="16200000" flipV="1">
            <a:off x="5350802" y="4826466"/>
            <a:ext cx="642380" cy="606204"/>
          </a:xfrm>
          <a:prstGeom prst="bentConnector3">
            <a:avLst>
              <a:gd name="adj1" fmla="val -86536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80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3" name="Elbow Connector 32"/>
          <p:cNvCxnSpPr/>
          <p:nvPr/>
        </p:nvCxnSpPr>
        <p:spPr>
          <a:xfrm rot="10800000">
            <a:off x="2236621" y="3808743"/>
            <a:ext cx="2541753" cy="1159724"/>
          </a:xfrm>
          <a:prstGeom prst="bentConnector3">
            <a:avLst>
              <a:gd name="adj1" fmla="val 100292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606" y="5014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71379" y="57974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26804" y="616678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Desire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6620" y="4531324"/>
            <a:ext cx="27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Product &amp;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61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Elbow Connector 19"/>
          <p:cNvCxnSpPr/>
          <p:nvPr/>
        </p:nvCxnSpPr>
        <p:spPr>
          <a:xfrm rot="16200000" flipV="1">
            <a:off x="5350802" y="4826466"/>
            <a:ext cx="642380" cy="606204"/>
          </a:xfrm>
          <a:prstGeom prst="bentConnector3">
            <a:avLst>
              <a:gd name="adj1" fmla="val -86536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81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457425" y="290274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Elbow Connector 32"/>
          <p:cNvCxnSpPr/>
          <p:nvPr/>
        </p:nvCxnSpPr>
        <p:spPr>
          <a:xfrm rot="10800000">
            <a:off x="2236621" y="3808743"/>
            <a:ext cx="2541753" cy="1159724"/>
          </a:xfrm>
          <a:prstGeom prst="bentConnector3">
            <a:avLst>
              <a:gd name="adj1" fmla="val 100292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606" y="5014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380" y="4235607"/>
            <a:ext cx="1170003" cy="1170003"/>
          </a:xfrm>
          <a:prstGeom prst="rect">
            <a:avLst/>
          </a:prstGeom>
        </p:spPr>
      </p:pic>
      <p:cxnSp>
        <p:nvCxnSpPr>
          <p:cNvPr id="39" name="Elbow Connector 38"/>
          <p:cNvCxnSpPr/>
          <p:nvPr/>
        </p:nvCxnSpPr>
        <p:spPr>
          <a:xfrm>
            <a:off x="6706023" y="5014095"/>
            <a:ext cx="2524357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203012" y="452797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33713" y="503627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71379" y="57974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26804" y="616678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6620" y="4531324"/>
            <a:ext cx="27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Product &amp;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78256" y="555299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84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-65298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82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46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83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604900" y="5242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280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75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84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280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376" y="3599749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4497408" y="4682826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90004" y="42721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04900" y="5242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99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85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2868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N/A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376" y="3599749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4497408" y="4682826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90004" y="42721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241" y="4041260"/>
            <a:ext cx="1189185" cy="118918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216903" y="432992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Elbow Connector 56"/>
          <p:cNvCxnSpPr/>
          <p:nvPr/>
        </p:nvCxnSpPr>
        <p:spPr>
          <a:xfrm>
            <a:off x="6433614" y="4772287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04900" y="5242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33698" y="533510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15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86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2868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N/A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376" y="3599749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4497408" y="4682826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90004" y="42721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241" y="4041260"/>
            <a:ext cx="1189185" cy="118918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216903" y="432992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33698" y="533510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Elbow Connector 56"/>
          <p:cNvCxnSpPr/>
          <p:nvPr/>
        </p:nvCxnSpPr>
        <p:spPr>
          <a:xfrm>
            <a:off x="6433614" y="4772287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639" y="4264888"/>
            <a:ext cx="706891" cy="888770"/>
          </a:xfrm>
          <a:prstGeom prst="rect">
            <a:avLst/>
          </a:prstGeom>
        </p:spPr>
      </p:pic>
      <p:cxnSp>
        <p:nvCxnSpPr>
          <p:cNvPr id="28" name="Elbow Connector 27"/>
          <p:cNvCxnSpPr/>
          <p:nvPr/>
        </p:nvCxnSpPr>
        <p:spPr>
          <a:xfrm>
            <a:off x="8514694" y="4735749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07425" y="43187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4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87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39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Waiting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376" y="3599749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4497408" y="4682826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90004" y="42721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241" y="4041260"/>
            <a:ext cx="1189185" cy="118918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216903" y="432992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Elbow Connector 56"/>
          <p:cNvCxnSpPr/>
          <p:nvPr/>
        </p:nvCxnSpPr>
        <p:spPr>
          <a:xfrm>
            <a:off x="6433614" y="4772287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837" y="4280646"/>
            <a:ext cx="772450" cy="772450"/>
          </a:xfrm>
          <a:prstGeom prst="rect">
            <a:avLst/>
          </a:prstGeom>
        </p:spPr>
      </p:pic>
      <p:cxnSp>
        <p:nvCxnSpPr>
          <p:cNvPr id="26" name="Elbow Connector 25"/>
          <p:cNvCxnSpPr/>
          <p:nvPr/>
        </p:nvCxnSpPr>
        <p:spPr>
          <a:xfrm>
            <a:off x="10041085" y="4709273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6639" y="4264888"/>
            <a:ext cx="706891" cy="888770"/>
          </a:xfrm>
          <a:prstGeom prst="rect">
            <a:avLst/>
          </a:prstGeom>
        </p:spPr>
      </p:pic>
      <p:cxnSp>
        <p:nvCxnSpPr>
          <p:cNvPr id="28" name="Elbow Connector 27"/>
          <p:cNvCxnSpPr/>
          <p:nvPr/>
        </p:nvCxnSpPr>
        <p:spPr>
          <a:xfrm>
            <a:off x="8514694" y="4735749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07425" y="43187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033698" y="533510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21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88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7111" y="2412610"/>
            <a:ext cx="823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has a Casio watch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079767960599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5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89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" y="3191112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785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1497199" y="4074002"/>
            <a:ext cx="942176" cy="38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559259" y="363509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74668" y="35545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9422" y="6061594"/>
            <a:ext cx="25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N/A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7111" y="2412610"/>
            <a:ext cx="823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has a Casio watch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079767960599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1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90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" y="3191112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785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895" y="3403731"/>
            <a:ext cx="1189185" cy="118918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304844" y="359648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20086" y="474360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1497199" y="4074002"/>
            <a:ext cx="942176" cy="38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559259" y="363509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74668" y="35545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422" y="6061594"/>
            <a:ext cx="25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N/A</a:t>
            </a:r>
            <a:endParaRPr lang="en-US" dirty="0"/>
          </a:p>
        </p:txBody>
      </p:sp>
      <p:cxnSp>
        <p:nvCxnSpPr>
          <p:cNvPr id="25" name="Elbow Connector 24"/>
          <p:cNvCxnSpPr/>
          <p:nvPr/>
        </p:nvCxnSpPr>
        <p:spPr>
          <a:xfrm>
            <a:off x="4334611" y="4072681"/>
            <a:ext cx="1269617" cy="2453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7111" y="2412610"/>
            <a:ext cx="823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has a Casio watch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079767960599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32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91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" y="3191112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785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895" y="3403731"/>
            <a:ext cx="1189185" cy="118918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304844" y="359648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20086" y="474360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1497199" y="4074002"/>
            <a:ext cx="942176" cy="38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559259" y="363509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74668" y="35545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422" y="6061594"/>
            <a:ext cx="25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N/A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7240" y="3620610"/>
            <a:ext cx="706891" cy="888770"/>
          </a:xfrm>
          <a:prstGeom prst="rect">
            <a:avLst/>
          </a:prstGeom>
        </p:spPr>
      </p:pic>
      <p:cxnSp>
        <p:nvCxnSpPr>
          <p:cNvPr id="23" name="Elbow Connector 22"/>
          <p:cNvCxnSpPr/>
          <p:nvPr/>
        </p:nvCxnSpPr>
        <p:spPr>
          <a:xfrm>
            <a:off x="7215295" y="4091471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08026" y="367452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Elbow Connector 24"/>
          <p:cNvCxnSpPr/>
          <p:nvPr/>
        </p:nvCxnSpPr>
        <p:spPr>
          <a:xfrm>
            <a:off x="4334611" y="4072681"/>
            <a:ext cx="1269617" cy="2453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7111" y="2412610"/>
            <a:ext cx="823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has a Casio watch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079767960599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16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92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" y="3191112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785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895" y="3403731"/>
            <a:ext cx="1189185" cy="118918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304844" y="359648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20086" y="474360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1497199" y="4074002"/>
            <a:ext cx="942176" cy="38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559259" y="363509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74668" y="35545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422" y="6061594"/>
            <a:ext cx="363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</a:t>
            </a:r>
            <a:r>
              <a:rPr lang="en-US" dirty="0" smtClean="0"/>
              <a:t>N/A </a:t>
            </a:r>
            <a:r>
              <a:rPr lang="en-US" dirty="0" smtClean="0">
                <a:sym typeface="Wingdings" panose="05000000000000000000" pitchFamily="2" charset="2"/>
              </a:rPr>
              <a:t> Waiting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7240" y="3620610"/>
            <a:ext cx="706891" cy="888770"/>
          </a:xfrm>
          <a:prstGeom prst="rect">
            <a:avLst/>
          </a:prstGeom>
        </p:spPr>
      </p:pic>
      <p:cxnSp>
        <p:nvCxnSpPr>
          <p:cNvPr id="23" name="Elbow Connector 22"/>
          <p:cNvCxnSpPr/>
          <p:nvPr/>
        </p:nvCxnSpPr>
        <p:spPr>
          <a:xfrm>
            <a:off x="7215295" y="4091471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08026" y="367452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Elbow Connector 24"/>
          <p:cNvCxnSpPr/>
          <p:nvPr/>
        </p:nvCxnSpPr>
        <p:spPr>
          <a:xfrm>
            <a:off x="4334611" y="4072681"/>
            <a:ext cx="1269617" cy="2453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9043741" y="4069784"/>
            <a:ext cx="1269617" cy="2453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58" y="3635094"/>
            <a:ext cx="772450" cy="7724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27111" y="2412610"/>
            <a:ext cx="823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has a Casio watch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079767960599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6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0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31221" y="389268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7402" y="4400947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</a:p>
          <a:p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3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998" y="1586753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TextBox 23"/>
          <p:cNvSpPr txBox="1"/>
          <p:nvPr/>
        </p:nvSpPr>
        <p:spPr>
          <a:xfrm>
            <a:off x="10261701" y="295928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23401" y="193769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722719" y="2521840"/>
            <a:ext cx="1538982" cy="376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14424" y="2530049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Accepted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14716" y="2581829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22601" y="297040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77402" y="4400947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</a:p>
          <a:p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85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7402" y="4400947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</a:p>
          <a:p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6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2" y="4766765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TextBox 23"/>
          <p:cNvSpPr txBox="1"/>
          <p:nvPr/>
        </p:nvSpPr>
        <p:spPr>
          <a:xfrm>
            <a:off x="320810" y="61695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82367" y="577392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56856" y="526421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13152" y="5904908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44505" y="451009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45701" y="630173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</a:p>
          <a:p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77402" y="4400947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</a:p>
          <a:p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72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2: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026117">
            <a:off x="3380913" y="3167123"/>
            <a:ext cx="186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1878776"/>
            <a:ext cx="1352871" cy="135287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718633" y="3277730"/>
            <a:ext cx="30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06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2: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026117">
            <a:off x="3380913" y="3167123"/>
            <a:ext cx="186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1878776"/>
            <a:ext cx="1352871" cy="135287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718633" y="3277730"/>
            <a:ext cx="30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6565" y="6008364"/>
            <a:ext cx="45898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Consignment Status : </a:t>
            </a:r>
            <a:r>
              <a:rPr lang="en-US" sz="2000" dirty="0" smtClean="0"/>
              <a:t>Waiting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/>
              <a:t>Accepted</a:t>
            </a:r>
            <a:endParaRPr lang="en-US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438" y="4219168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9238141" y="55916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99159" y="45079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492482" y="3715360"/>
            <a:ext cx="1745659" cy="1442662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24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3838</TotalTime>
  <Words>8264</Words>
  <Application>Microsoft Office PowerPoint</Application>
  <PresentationFormat>Widescreen</PresentationFormat>
  <Paragraphs>2577</Paragraphs>
  <Slides>159</Slides>
  <Notes>158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159</vt:i4>
      </vt:variant>
    </vt:vector>
  </HeadingPairs>
  <TitlesOfParts>
    <vt:vector size="166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Pham</dc:creator>
  <cp:lastModifiedBy>Dan Quan Tien</cp:lastModifiedBy>
  <cp:revision>357</cp:revision>
  <dcterms:created xsi:type="dcterms:W3CDTF">2015-01-27T10:16:46Z</dcterms:created>
  <dcterms:modified xsi:type="dcterms:W3CDTF">2015-08-24T12:02:04Z</dcterms:modified>
</cp:coreProperties>
</file>