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305" r:id="rId3"/>
    <p:sldId id="306" r:id="rId4"/>
    <p:sldId id="307" r:id="rId5"/>
    <p:sldId id="308" r:id="rId6"/>
    <p:sldId id="320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5" r:id="rId15"/>
    <p:sldId id="317" r:id="rId16"/>
    <p:sldId id="318" r:id="rId17"/>
    <p:sldId id="321" r:id="rId18"/>
    <p:sldId id="319" r:id="rId19"/>
  </p:sldIdLst>
  <p:sldSz cx="9144000" cy="5143500" type="screen16x9"/>
  <p:notesSz cx="6858000" cy="9144000"/>
  <p:embeddedFontLst>
    <p:embeddedFont>
      <p:font typeface="Fjalla One" charset="0"/>
      <p:regular r:id="rId21"/>
    </p:embeddedFont>
    <p:embeddedFont>
      <p:font typeface="Barlow Semi Condensed Medium" charset="0"/>
      <p:regular r:id="rId22"/>
      <p:bold r:id="rId23"/>
      <p:italic r:id="rId24"/>
      <p:boldItalic r:id="rId25"/>
    </p:embeddedFont>
    <p:embeddedFont>
      <p:font typeface="Barlow Semi Condensed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5B8E34B-F4E3-4819-A03B-44F5E740CD2A}">
  <a:tblStyle styleId="{25B8E34B-F4E3-4819-A03B-44F5E740C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199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3" r:id="rId8"/>
    <p:sldLayoutId id="2147483664" r:id="rId9"/>
    <p:sldLayoutId id="2147483665" r:id="rId10"/>
    <p:sldLayoutId id="2147483670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 descr="Description: LogoGTV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0673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151748" y="971550"/>
            <a:ext cx="4370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b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TRƯỜNG ĐẠI HỌC GIAO THÔNG VẬN TẢI</a:t>
            </a:r>
          </a:p>
          <a:p>
            <a:pPr algn="ctr"/>
            <a:r>
              <a:rPr lang="en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3386420"/>
            <a:ext cx="33057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300" b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Giảng viên hướng dẫn:      Nguyễn Đức Dư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83398" y="2355860"/>
            <a:ext cx="7306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1800" b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Đề tài</a:t>
            </a:r>
          </a:p>
          <a:p>
            <a:r>
              <a:rPr lang="en" sz="1800" b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XÂY DỰNG WEBSITE BÁN MÁY TÍNH VÀ LINH KIỆN MÁY TÍNH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819400" y="1885950"/>
            <a:ext cx="303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ĐỒ ÁN TỐT NGHIỆP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53137" y="3667378"/>
            <a:ext cx="42194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300" b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Sinh viên thực hiện:           Nguyễn Tiến Đạt - 171203272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66800" y="3959766"/>
            <a:ext cx="416171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300" b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Lớp:                                     Công nghệ thông tin 1 – K58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Google Shape;2226;p41"/>
          <p:cNvSpPr txBox="1">
            <a:spLocks/>
          </p:cNvSpPr>
          <p:nvPr/>
        </p:nvSpPr>
        <p:spPr>
          <a:xfrm>
            <a:off x="1600200" y="1047750"/>
            <a:ext cx="33528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2.2.Sơ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phân</a:t>
            </a:r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rã</a:t>
            </a:r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chức</a:t>
            </a:r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năng</a:t>
            </a:r>
            <a:endParaRPr lang="vi-VN" sz="18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sp>
        <p:nvSpPr>
          <p:cNvPr id="67" name="Google Shape;2226;p41"/>
          <p:cNvSpPr txBox="1">
            <a:spLocks/>
          </p:cNvSpPr>
          <p:nvPr/>
        </p:nvSpPr>
        <p:spPr>
          <a:xfrm>
            <a:off x="762000" y="4400550"/>
            <a:ext cx="2819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Hình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2.2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Sơ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300" i="1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phân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rã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chức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năng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user</a:t>
            </a:r>
            <a:endParaRPr lang="vi-VN" sz="1300" i="1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491406"/>
            <a:ext cx="2796858" cy="30003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916680" y="1388393"/>
            <a:ext cx="4267200" cy="1603200"/>
          </a:xfrm>
          <a:prstGeom prst="rect">
            <a:avLst/>
          </a:prstGeom>
        </p:spPr>
      </p:pic>
      <p:sp>
        <p:nvSpPr>
          <p:cNvPr id="8" name="Google Shape;2226;p41"/>
          <p:cNvSpPr txBox="1">
            <a:spLocks/>
          </p:cNvSpPr>
          <p:nvPr/>
        </p:nvSpPr>
        <p:spPr>
          <a:xfrm>
            <a:off x="4640580" y="2991593"/>
            <a:ext cx="297942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Hình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2.3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Sơ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300" i="1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phân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rã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chức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năng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admin</a:t>
            </a:r>
            <a:endParaRPr lang="vi-VN" sz="1300" i="1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121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Google Shape;2226;p41"/>
          <p:cNvSpPr txBox="1">
            <a:spLocks/>
          </p:cNvSpPr>
          <p:nvPr/>
        </p:nvSpPr>
        <p:spPr>
          <a:xfrm>
            <a:off x="1600200" y="1047750"/>
            <a:ext cx="247831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2.3.Biểu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use-case</a:t>
            </a:r>
            <a:endParaRPr lang="vi-VN" sz="18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sp>
        <p:nvSpPr>
          <p:cNvPr id="67" name="Google Shape;2226;p41"/>
          <p:cNvSpPr txBox="1">
            <a:spLocks/>
          </p:cNvSpPr>
          <p:nvPr/>
        </p:nvSpPr>
        <p:spPr>
          <a:xfrm>
            <a:off x="3505200" y="4705350"/>
            <a:ext cx="2478315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Hình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2.4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Biểu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use-case</a:t>
            </a:r>
            <a:endParaRPr lang="vi-VN" sz="1300" i="1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58" y="1445512"/>
            <a:ext cx="5800908" cy="30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Google Shape;2226;p41"/>
          <p:cNvSpPr txBox="1">
            <a:spLocks/>
          </p:cNvSpPr>
          <p:nvPr/>
        </p:nvSpPr>
        <p:spPr>
          <a:xfrm>
            <a:off x="1600200" y="1047750"/>
            <a:ext cx="247831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2.4.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Sơ</a:t>
            </a:r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quan</a:t>
            </a:r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hệ</a:t>
            </a:r>
            <a:endParaRPr lang="vi-VN" sz="18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sp>
        <p:nvSpPr>
          <p:cNvPr id="67" name="Google Shape;2226;p41"/>
          <p:cNvSpPr txBox="1">
            <a:spLocks/>
          </p:cNvSpPr>
          <p:nvPr/>
        </p:nvSpPr>
        <p:spPr>
          <a:xfrm>
            <a:off x="3505200" y="4705350"/>
            <a:ext cx="2478315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Hình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2.5.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Sơ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quan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hệ</a:t>
            </a:r>
            <a:endParaRPr lang="vi-VN" sz="1300" i="1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10184" y="1499509"/>
            <a:ext cx="6009815" cy="328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09800" y="2266950"/>
            <a:ext cx="4724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 pitchFamily="18" charset="0"/>
                <a:cs typeface="Times New Roman" pitchFamily="18" charset="0"/>
              </a:rPr>
              <a:t>Sản phẩm đã hoàn thành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1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057400" y="338328"/>
            <a:ext cx="399607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Sản phẩm đã hoàn thành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602302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09008" y="1602302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kho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PC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93" y="1652945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12" y="1918365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76463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53" y="2426899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47950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40" y="2892363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65" y="3181350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52945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25949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73" y="2177741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32" y="2426898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26" y="2647950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16" y="2883775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52" y="3181349"/>
            <a:ext cx="161053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1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09800" y="2266950"/>
            <a:ext cx="4724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 pitchFamily="18" charset="0"/>
                <a:cs typeface="Times New Roman" pitchFamily="18" charset="0"/>
              </a:rPr>
              <a:t>Tổng kết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4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3000" y="1276350"/>
            <a:ext cx="358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lũy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web.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 web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1276350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17220" lvl="2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600" y="1293035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website</a:t>
            </a: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17220" lvl="2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Response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deploy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...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3035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17220" lvl="2" indent="-342900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chậm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t</a:t>
            </a:r>
            <a:r>
              <a:rPr lang="en-US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iendat0904199@gmail.com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</a:t>
            </a:r>
            <a:r>
              <a:rPr lang="en-US" dirty="0" smtClean="0">
                <a:solidFill>
                  <a:schemeClr val="dk2"/>
                </a:solidFill>
              </a:rPr>
              <a:t>84 386123369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76400" y="61610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Tổng quan về đề tài</a:t>
            </a:r>
            <a:endParaRPr sz="2200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76400" y="1686584"/>
            <a:ext cx="3124200" cy="458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endParaRPr sz="22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76400" y="2815527"/>
            <a:ext cx="304452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Sản phẩm đã hoàn thành</a:t>
            </a:r>
            <a:endParaRPr sz="22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76400" y="386830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</a:rPr>
              <a:t>Tổng kết</a:t>
            </a:r>
            <a:endParaRPr sz="22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7" name="Google Shape;1690;p35"/>
          <p:cNvGrpSpPr/>
          <p:nvPr/>
        </p:nvGrpSpPr>
        <p:grpSpPr>
          <a:xfrm>
            <a:off x="4717911" y="1294713"/>
            <a:ext cx="3962400" cy="3728937"/>
            <a:chOff x="469775" y="238125"/>
            <a:chExt cx="6679425" cy="5229600"/>
          </a:xfrm>
        </p:grpSpPr>
        <p:sp>
          <p:nvSpPr>
            <p:cNvPr id="258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82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90800" y="2266950"/>
            <a:ext cx="38862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latin typeface="Times New Roman" pitchFamily="18" charset="0"/>
                <a:cs typeface="Times New Roman" pitchFamily="18" charset="0"/>
              </a:rPr>
              <a:t>Tổng quan về đề tài</a:t>
            </a:r>
            <a:endParaRPr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08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685800" y="1123950"/>
            <a:ext cx="35814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3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Lý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do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chọn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đề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tài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2018, </a:t>
            </a:r>
            <a:r>
              <a:rPr lang="vi-VN" sz="1300" dirty="0" smtClean="0">
                <a:latin typeface="Times New Roman" pitchFamily="18" charset="0"/>
                <a:cs typeface="Times New Roman" pitchFamily="18" charset="0"/>
              </a:rPr>
              <a:t>Cục </a:t>
            </a:r>
            <a:r>
              <a:rPr lang="vi-VN" sz="1300" dirty="0">
                <a:latin typeface="Times New Roman" pitchFamily="18" charset="0"/>
                <a:cs typeface="Times New Roman" pitchFamily="18" charset="0"/>
              </a:rPr>
              <a:t>Thương mại điện tử và kinh tế số ghi nhận ước tính có khoảng 44,8 triệu người Việt đã tham gia thương mại điện </a:t>
            </a:r>
            <a:r>
              <a:rPr lang="vi-VN" sz="1300" dirty="0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lnSpc>
                <a:spcPct val="120000"/>
              </a:lnSpc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13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30200">
              <a:lnSpc>
                <a:spcPct val="120000"/>
              </a:lnSpc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mại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13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  <a:p>
            <a:pPr marL="457200" lvl="0" indent="-330200">
              <a:lnSpc>
                <a:spcPct val="120000"/>
              </a:lnSpc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website.</a:t>
            </a:r>
          </a:p>
          <a:p>
            <a:pPr marL="285750" lvl="0" indent="-285750">
              <a:lnSpc>
                <a:spcPct val="120000"/>
              </a:lnSpc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endParaRPr lang="vi-VN" sz="13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30200">
              <a:lnSpc>
                <a:spcPct val="120000"/>
              </a:lnSpc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vi-VN" sz="1400" dirty="0">
                <a:latin typeface="Times New Roman" pitchFamily="18" charset="0"/>
                <a:cs typeface="Times New Roman" pitchFamily="18" charset="0"/>
              </a:rPr>
              <a:t>Xây dựng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30200">
              <a:lnSpc>
                <a:spcPct val="120000"/>
              </a:lnSpc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79" y="1367177"/>
            <a:ext cx="4596071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" name="Google Shape;2157;p38"/>
          <p:cNvSpPr txBox="1">
            <a:spLocks/>
          </p:cNvSpPr>
          <p:nvPr/>
        </p:nvSpPr>
        <p:spPr>
          <a:xfrm>
            <a:off x="4660235" y="3257550"/>
            <a:ext cx="396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1.1: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2018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13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300" i="1" dirty="0" smtClean="0">
                <a:latin typeface="Times New Roman" pitchFamily="18" charset="0"/>
                <a:cs typeface="Times New Roman" pitchFamily="18" charset="0"/>
              </a:rPr>
              <a:t> Picodi.com</a:t>
            </a:r>
            <a:endParaRPr lang="en-US" sz="13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685800" y="1123950"/>
            <a:ext cx="79248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3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Bài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toán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74320" lvl="1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vi-VN" sz="1300" dirty="0">
                <a:latin typeface="Times New Roman" pitchFamily="18" charset="0"/>
                <a:cs typeface="Times New Roman" pitchFamily="18" charset="0"/>
              </a:rPr>
              <a:t>Tiendatcomputer.com là một trang web nhỏ em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vi-V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dirty="0">
                <a:latin typeface="Times New Roman" pitchFamily="18" charset="0"/>
                <a:cs typeface="Times New Roman" pitchFamily="18" charset="0"/>
              </a:rPr>
              <a:t>thiết kế với mục đích là mua bán máy tính và một số các linh kiện khác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:	</a:t>
            </a:r>
          </a:p>
        </p:txBody>
      </p:sp>
      <p:sp>
        <p:nvSpPr>
          <p:cNvPr id="54" name="Google Shape;2196;p40"/>
          <p:cNvSpPr txBox="1">
            <a:spLocks/>
          </p:cNvSpPr>
          <p:nvPr/>
        </p:nvSpPr>
        <p:spPr>
          <a:xfrm>
            <a:off x="2836061" y="2948554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Google Shape;2197;p40"/>
          <p:cNvSpPr txBox="1">
            <a:spLocks/>
          </p:cNvSpPr>
          <p:nvPr/>
        </p:nvSpPr>
        <p:spPr>
          <a:xfrm>
            <a:off x="838200" y="2979678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Google Shape;2198;p40"/>
          <p:cNvSpPr txBox="1">
            <a:spLocks/>
          </p:cNvSpPr>
          <p:nvPr/>
        </p:nvSpPr>
        <p:spPr>
          <a:xfrm>
            <a:off x="4800600" y="2969798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Google Shape;2199;p40"/>
          <p:cNvSpPr txBox="1">
            <a:spLocks/>
          </p:cNvSpPr>
          <p:nvPr/>
        </p:nvSpPr>
        <p:spPr>
          <a:xfrm>
            <a:off x="2836061" y="336003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PHP</a:t>
            </a:r>
          </a:p>
          <a:p>
            <a:pPr algn="ctr"/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Typescript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8" name="Google Shape;2200;p40"/>
          <p:cNvSpPr txBox="1">
            <a:spLocks/>
          </p:cNvSpPr>
          <p:nvPr/>
        </p:nvSpPr>
        <p:spPr>
          <a:xfrm>
            <a:off x="838200" y="3391158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Visual Studio Code Firebase console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9" name="Google Shape;2201;p40"/>
          <p:cNvSpPr txBox="1">
            <a:spLocks/>
          </p:cNvSpPr>
          <p:nvPr/>
        </p:nvSpPr>
        <p:spPr>
          <a:xfrm>
            <a:off x="4800600" y="3381278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Laravel</a:t>
            </a:r>
            <a:endParaRPr lang="en-US" dirty="0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ctr"/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Angular 11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8" name="Google Shape;2198;p40"/>
          <p:cNvSpPr txBox="1">
            <a:spLocks/>
          </p:cNvSpPr>
          <p:nvPr/>
        </p:nvSpPr>
        <p:spPr>
          <a:xfrm>
            <a:off x="6723772" y="2985144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CSDL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Google Shape;2201;p40"/>
          <p:cNvSpPr txBox="1">
            <a:spLocks/>
          </p:cNvSpPr>
          <p:nvPr/>
        </p:nvSpPr>
        <p:spPr>
          <a:xfrm>
            <a:off x="6723772" y="339662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MySQL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75" y="2408255"/>
            <a:ext cx="686150" cy="6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368" y="2185244"/>
            <a:ext cx="945363" cy="87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60" y="2317407"/>
            <a:ext cx="639123" cy="71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48" y="2284429"/>
            <a:ext cx="795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8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Tổng quan về đề tài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5" name="Google Shape;2695;p49"/>
          <p:cNvSpPr txBox="1"/>
          <p:nvPr/>
        </p:nvSpPr>
        <p:spPr>
          <a:xfrm>
            <a:off x="121920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Times New Roman" pitchFamily="18" charset="0"/>
                <a:ea typeface="Barlow Semi Condensed"/>
                <a:cs typeface="Times New Roman" pitchFamily="18" charset="0"/>
                <a:sym typeface="Barlow Semi Condensed"/>
              </a:rPr>
              <a:t>Phân tích và khảo sát về đề tài </a:t>
            </a:r>
            <a:endParaRPr sz="1600" dirty="0">
              <a:solidFill>
                <a:schemeClr val="dk2"/>
              </a:solidFill>
              <a:latin typeface="Times New Roman" pitchFamily="18" charset="0"/>
              <a:ea typeface="Barlow Semi Condensed"/>
              <a:cs typeface="Times New Roman" pitchFamily="18" charset="0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49500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Xây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dựng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giao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diện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chức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năng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người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dùng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85710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Phân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tích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thiết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kế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hệ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thống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613290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Test,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kiểm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thử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và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deploy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hệ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thống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83394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976696" y="2723909"/>
            <a:ext cx="751653" cy="3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1"/>
                </a:solidFill>
                <a:latin typeface="Times New Roman" pitchFamily="18" charset="0"/>
                <a:ea typeface="Barlow Semi Condensed Medium"/>
                <a:cs typeface="Times New Roman" pitchFamily="18" charset="0"/>
                <a:sym typeface="Barlow Semi Condensed Medium"/>
              </a:rPr>
              <a:t>Bước</a:t>
            </a:r>
            <a:r>
              <a:rPr lang="en-US" dirty="0" smtClean="0">
                <a:solidFill>
                  <a:schemeClr val="lt1"/>
                </a:solidFill>
                <a:latin typeface="Times New Roman" pitchFamily="18" charset="0"/>
                <a:ea typeface="Barlow Semi Condensed Medium"/>
                <a:cs typeface="Times New Roman" pitchFamily="18" charset="0"/>
                <a:sym typeface="Barlow Semi Condensed Medium"/>
              </a:rPr>
              <a:t> 1</a:t>
            </a:r>
            <a:endParaRPr dirty="0">
              <a:solidFill>
                <a:schemeClr val="lt1"/>
              </a:solidFill>
              <a:latin typeface="Times New Roman" pitchFamily="18" charset="0"/>
              <a:ea typeface="Barlow Semi Condensed Medium"/>
              <a:cs typeface="Times New Roman" pitchFamily="18" charset="0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562205" y="2734071"/>
            <a:ext cx="841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  <a:latin typeface="Times New Roman" pitchFamily="18" charset="0"/>
                <a:ea typeface="Barlow Semi Condensed Medium"/>
                <a:cs typeface="Times New Roman" pitchFamily="18" charset="0"/>
                <a:sym typeface="Barlow Semi Condensed Medium"/>
              </a:rPr>
              <a:t>Bước 2</a:t>
            </a:r>
            <a:endParaRPr dirty="0">
              <a:solidFill>
                <a:schemeClr val="accent1"/>
              </a:solidFill>
              <a:latin typeface="Times New Roman" pitchFamily="18" charset="0"/>
              <a:ea typeface="Barlow Semi Condensed Medium"/>
              <a:cs typeface="Times New Roman" pitchFamily="18" charset="0"/>
              <a:sym typeface="Barlow Semi Condensed Medium"/>
            </a:endParaRPr>
          </a:p>
        </p:txBody>
      </p:sp>
      <p:sp>
        <p:nvSpPr>
          <p:cNvPr id="36" name="Google Shape;2695;p49"/>
          <p:cNvSpPr txBox="1"/>
          <p:nvPr/>
        </p:nvSpPr>
        <p:spPr>
          <a:xfrm>
            <a:off x="661899" y="935357"/>
            <a:ext cx="2819401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dk2"/>
                </a:solidFill>
                <a:latin typeface="Times New Roman" pitchFamily="18" charset="0"/>
                <a:ea typeface="Barlow Semi Condensed"/>
                <a:cs typeface="Times New Roman" pitchFamily="18" charset="0"/>
                <a:sym typeface="Barlow Semi Condensed"/>
              </a:rPr>
              <a:t>Các</a:t>
            </a:r>
            <a:r>
              <a:rPr lang="en-US" sz="2000" dirty="0" smtClean="0">
                <a:solidFill>
                  <a:schemeClr val="dk2"/>
                </a:solidFill>
                <a:latin typeface="Times New Roman" pitchFamily="18" charset="0"/>
                <a:ea typeface="Barlow Semi Condensed"/>
                <a:cs typeface="Times New Roman" pitchFamily="18" charset="0"/>
                <a:sym typeface="Barlow Semi Condensed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Times New Roman" pitchFamily="18" charset="0"/>
                <a:ea typeface="Barlow Semi Condensed"/>
                <a:cs typeface="Times New Roman" pitchFamily="18" charset="0"/>
                <a:sym typeface="Barlow Semi Condensed"/>
              </a:rPr>
              <a:t>bước</a:t>
            </a:r>
            <a:r>
              <a:rPr lang="en-US" sz="2000" dirty="0" smtClean="0">
                <a:solidFill>
                  <a:schemeClr val="dk2"/>
                </a:solidFill>
                <a:latin typeface="Times New Roman" pitchFamily="18" charset="0"/>
                <a:ea typeface="Barlow Semi Condensed"/>
                <a:cs typeface="Times New Roman" pitchFamily="18" charset="0"/>
                <a:sym typeface="Barlow Semi Condensed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Times New Roman" pitchFamily="18" charset="0"/>
                <a:ea typeface="Barlow Semi Condensed"/>
                <a:cs typeface="Times New Roman" pitchFamily="18" charset="0"/>
                <a:sym typeface="Barlow Semi Condensed"/>
              </a:rPr>
              <a:t>thực</a:t>
            </a:r>
            <a:r>
              <a:rPr lang="en-US" sz="2000" dirty="0" smtClean="0">
                <a:solidFill>
                  <a:schemeClr val="dk2"/>
                </a:solidFill>
                <a:latin typeface="Times New Roman" pitchFamily="18" charset="0"/>
                <a:ea typeface="Barlow Semi Condensed"/>
                <a:cs typeface="Times New Roman" pitchFamily="18" charset="0"/>
                <a:sym typeface="Barlow Semi Condensed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Times New Roman" pitchFamily="18" charset="0"/>
                <a:ea typeface="Barlow Semi Condensed"/>
                <a:cs typeface="Times New Roman" pitchFamily="18" charset="0"/>
                <a:sym typeface="Barlow Semi Condensed"/>
              </a:rPr>
              <a:t>hiện</a:t>
            </a:r>
            <a:endParaRPr sz="2000" dirty="0">
              <a:solidFill>
                <a:schemeClr val="dk2"/>
              </a:solidFill>
              <a:latin typeface="Times New Roman" pitchFamily="18" charset="0"/>
              <a:ea typeface="Barlow Semi Condensed"/>
              <a:cs typeface="Times New Roman" pitchFamily="18" charset="0"/>
              <a:sym typeface="Barlow Semi Condensed"/>
            </a:endParaRPr>
          </a:p>
        </p:txBody>
      </p:sp>
      <p:sp>
        <p:nvSpPr>
          <p:cNvPr id="37" name="Google Shape;2725;p49"/>
          <p:cNvSpPr txBox="1"/>
          <p:nvPr/>
        </p:nvSpPr>
        <p:spPr>
          <a:xfrm>
            <a:off x="5166750" y="2716187"/>
            <a:ext cx="841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Times New Roman" pitchFamily="18" charset="0"/>
                <a:ea typeface="Barlow Semi Condensed Medium"/>
                <a:cs typeface="Times New Roman" pitchFamily="18" charset="0"/>
                <a:sym typeface="Barlow Semi Condensed Medium"/>
              </a:rPr>
              <a:t>Bước 3</a:t>
            </a:r>
            <a:endParaRPr dirty="0">
              <a:solidFill>
                <a:schemeClr val="bg1"/>
              </a:solidFill>
              <a:latin typeface="Times New Roman" pitchFamily="18" charset="0"/>
              <a:ea typeface="Barlow Semi Condensed Medium"/>
              <a:cs typeface="Times New Roman" pitchFamily="18" charset="0"/>
              <a:sym typeface="Barlow Semi Condensed Medium"/>
            </a:endParaRPr>
          </a:p>
        </p:txBody>
      </p:sp>
      <p:sp>
        <p:nvSpPr>
          <p:cNvPr id="38" name="Google Shape;2725;p49"/>
          <p:cNvSpPr txBox="1"/>
          <p:nvPr/>
        </p:nvSpPr>
        <p:spPr>
          <a:xfrm>
            <a:off x="6838761" y="2723909"/>
            <a:ext cx="841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  <a:latin typeface="Times New Roman" pitchFamily="18" charset="0"/>
                <a:ea typeface="Barlow Semi Condensed Medium"/>
                <a:cs typeface="Times New Roman" pitchFamily="18" charset="0"/>
                <a:sym typeface="Barlow Semi Condensed Medium"/>
              </a:rPr>
              <a:t>Bước 4</a:t>
            </a:r>
            <a:endParaRPr dirty="0">
              <a:solidFill>
                <a:schemeClr val="accent1"/>
              </a:solidFill>
              <a:latin typeface="Times New Roman" pitchFamily="18" charset="0"/>
              <a:ea typeface="Barlow Semi Condensed Medium"/>
              <a:cs typeface="Times New Roman" pitchFamily="18" charset="0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581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09800" y="2266950"/>
            <a:ext cx="4724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 pitchFamily="18" charset="0"/>
                <a:cs typeface="Times New Roman" pitchFamily="18" charset="0"/>
              </a:rPr>
              <a:t>Phân tích thiết kế hệ thống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5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Phân tích thiết kế hệ thống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12684" y="1809750"/>
            <a:ext cx="247831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Sơ đồ ngữ cảnh</a:t>
            </a:r>
            <a:endParaRPr sz="18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9098" y="1809750"/>
            <a:ext cx="268430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Sơ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phân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rã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chức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năng</a:t>
            </a:r>
            <a:endParaRPr sz="18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02969" y="3486150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Biểu đồ use-case</a:t>
            </a:r>
            <a:endParaRPr sz="18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42898" y="3486150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Sơ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quan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Barlow Semi Condensed"/>
              </a:rPr>
              <a:t>hệ</a:t>
            </a:r>
            <a:endParaRPr sz="18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16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Google Shape;2226;p41"/>
          <p:cNvSpPr txBox="1">
            <a:spLocks/>
          </p:cNvSpPr>
          <p:nvPr/>
        </p:nvSpPr>
        <p:spPr>
          <a:xfrm>
            <a:off x="1600200" y="1047750"/>
            <a:ext cx="247831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2.1.</a:t>
            </a:r>
            <a:r>
              <a:rPr lang="vi-VN" sz="1800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Sơ đồ ngữ cảnh</a:t>
            </a:r>
            <a:endParaRPr lang="vi-VN" sz="1800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199" y="1411879"/>
            <a:ext cx="5478145" cy="3382645"/>
          </a:xfrm>
          <a:prstGeom prst="rect">
            <a:avLst/>
          </a:prstGeom>
        </p:spPr>
      </p:pic>
      <p:sp>
        <p:nvSpPr>
          <p:cNvPr id="67" name="Google Shape;2226;p41"/>
          <p:cNvSpPr txBox="1">
            <a:spLocks/>
          </p:cNvSpPr>
          <p:nvPr/>
        </p:nvSpPr>
        <p:spPr>
          <a:xfrm>
            <a:off x="3505200" y="4705350"/>
            <a:ext cx="2478315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Hình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2.1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Sơ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đồ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ngữ</a:t>
            </a:r>
            <a:r>
              <a:rPr lang="en-US" sz="1300" i="1" dirty="0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 </a:t>
            </a:r>
            <a:r>
              <a:rPr lang="en-US" sz="1300" i="1" dirty="0" err="1" smtClean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  <a:sym typeface="Barlow Semi Condensed"/>
              </a:rPr>
              <a:t>cảnh</a:t>
            </a:r>
            <a:endParaRPr lang="vi-VN" sz="1300" i="1" dirty="0">
              <a:latin typeface="Times New Roman" pitchFamily="18" charset="0"/>
              <a:cs typeface="Times New Roman" pitchFamily="18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401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754</Words>
  <Application>Microsoft Office PowerPoint</Application>
  <PresentationFormat>On-screen Show (16:9)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Wingdings</vt:lpstr>
      <vt:lpstr>Fjalla One</vt:lpstr>
      <vt:lpstr>Barlow Semi Condensed Medium</vt:lpstr>
      <vt:lpstr>Barlow Semi Condensed</vt:lpstr>
      <vt:lpstr>Technology Consulting by Slidesgo</vt:lpstr>
      <vt:lpstr>PowerPoint Presentation</vt:lpstr>
      <vt:lpstr>Nội dung </vt:lpstr>
      <vt:lpstr>Tổng quan về đề tài</vt:lpstr>
      <vt:lpstr>Tổng quan về đề tài</vt:lpstr>
      <vt:lpstr>Tổng quan về đề tài</vt:lpstr>
      <vt:lpstr>Tổng quan về đề tài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Sản phẩm đã hoàn thành</vt:lpstr>
      <vt:lpstr>Sản phẩm đã hoàn thành</vt:lpstr>
      <vt:lpstr>Tổng kết</vt:lpstr>
      <vt:lpstr>Tổng kết</vt:lpstr>
      <vt:lpstr>Tổng kết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Tiến Đạt</cp:lastModifiedBy>
  <cp:revision>23</cp:revision>
  <dcterms:modified xsi:type="dcterms:W3CDTF">2021-06-15T10:01:43Z</dcterms:modified>
</cp:coreProperties>
</file>