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31640" y="624960"/>
            <a:ext cx="8519760" cy="105156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US" sz="5200" spc="-1" strike="noStrike">
                <a:solidFill>
                  <a:srgbClr val="000000"/>
                </a:solidFill>
                <a:latin typeface="Arial"/>
                <a:ea typeface="Arial"/>
              </a:rPr>
              <a:t>Tính toán song song</a:t>
            </a:r>
            <a:endParaRPr b="0" lang="en-US" sz="5200" spc="-1" strike="noStrike">
              <a:latin typeface="Arial"/>
            </a:endParaRPr>
          </a:p>
        </p:txBody>
      </p:sp>
      <p:sp>
        <p:nvSpPr>
          <p:cNvPr id="77" name="CustomShape 2"/>
          <p:cNvSpPr/>
          <p:nvPr/>
        </p:nvSpPr>
        <p:spPr>
          <a:xfrm>
            <a:off x="232200" y="2266920"/>
            <a:ext cx="8519760" cy="29966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Giảng viên: TS. Nguyễn Tuấn Dũng</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Nhóm sinh viên: Đỗ Tiến Đạt</a:t>
            </a:r>
            <a:endParaRPr b="0" lang="en-US" sz="2800" spc="-1" strike="noStrike">
              <a:latin typeface="Arial"/>
            </a:endParaRPr>
          </a:p>
          <a:p>
            <a:pPr algn="ctr">
              <a:lnSpc>
                <a:spcPct val="100000"/>
              </a:lnSpc>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Lâm Xuân Thư</a:t>
            </a:r>
            <a:endParaRPr b="0" lang="en-US" sz="2800" spc="-1" strike="noStrike">
              <a:latin typeface="Arial"/>
            </a:endParaRPr>
          </a:p>
          <a:p>
            <a:pPr algn="ct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       </a:t>
            </a:r>
            <a:r>
              <a:rPr b="0" lang="en-US" sz="2800" spc="-1" strike="noStrike">
                <a:solidFill>
                  <a:srgbClr val="000000"/>
                </a:solidFill>
                <a:latin typeface="Arial"/>
                <a:ea typeface="Arial"/>
              </a:rPr>
              <a:t>Lớp: KSTN CNTT K60</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3. Thuật toán sắp xếp trộn</a:t>
            </a:r>
            <a:r>
              <a:rPr b="0" lang="en-US" sz="2800" spc="-1" strike="noStrike">
                <a:solidFill>
                  <a:srgbClr val="000000"/>
                </a:solidFill>
                <a:latin typeface="Arial"/>
                <a:ea typeface="Arial"/>
              </a:rPr>
              <a:t>	</a:t>
            </a:r>
            <a:endParaRPr b="0" lang="en-US" sz="2800" spc="-1" strike="noStrike">
              <a:latin typeface="Arial"/>
            </a:endParaRPr>
          </a:p>
        </p:txBody>
      </p:sp>
      <p:sp>
        <p:nvSpPr>
          <p:cNvPr id="9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000000"/>
                </a:solidFill>
                <a:latin typeface="Arial"/>
                <a:ea typeface="Arial"/>
              </a:rPr>
              <a:t>- Các bước thực hiện thuật toán:</a:t>
            </a:r>
            <a:br/>
            <a:r>
              <a:rPr b="0" lang="en-US" sz="1800" spc="-1" strike="noStrike">
                <a:solidFill>
                  <a:srgbClr val="000000"/>
                </a:solidFill>
                <a:latin typeface="Arial"/>
                <a:ea typeface="Arial"/>
              </a:rPr>
              <a:t>+ Phân tách:</a:t>
            </a:r>
            <a:br/>
            <a:r>
              <a:rPr b="0" lang="en-US" sz="1800" spc="-1" strike="noStrike">
                <a:solidFill>
                  <a:srgbClr val="000000"/>
                </a:solidFill>
                <a:latin typeface="Arial"/>
                <a:ea typeface="Arial"/>
              </a:rPr>
              <a:t>Bước 1. Từ danh sách ban đầu thực hiện đề quy để phân tách thành các mảng con trái và mảng con phải đến mức phần tử.</a:t>
            </a:r>
            <a:br/>
            <a:r>
              <a:rPr b="0" lang="en-US" sz="1800" spc="-1" strike="noStrike">
                <a:solidFill>
                  <a:srgbClr val="000000"/>
                </a:solidFill>
                <a:latin typeface="Arial"/>
                <a:ea typeface="Arial"/>
              </a:rPr>
              <a:t>+ Sắp xếp:</a:t>
            </a:r>
            <a:br/>
            <a:r>
              <a:rPr b="0" lang="en-US" sz="1800" spc="-1" strike="noStrike">
                <a:solidFill>
                  <a:srgbClr val="000000"/>
                </a:solidFill>
                <a:latin typeface="Arial"/>
                <a:ea typeface="Arial"/>
              </a:rPr>
              <a:t>Bước 2. Tạo một mảng mới được gồm các phần tử đã được sắp xếp từ 2 mảng con ban đầu bằng cách so sánh lần lượt các giá trị ở đầu mảng, giá trị nào nhỏ hơn cho vào mảng mới, thực hiện cho đến khi một trong 2 danh sách trống.</a:t>
            </a:r>
            <a:br/>
            <a:r>
              <a:rPr b="0" lang="en-US" sz="1800" spc="-1" strike="noStrike">
                <a:solidFill>
                  <a:srgbClr val="000000"/>
                </a:solidFill>
                <a:latin typeface="Arial"/>
                <a:ea typeface="Arial"/>
              </a:rPr>
              <a:t>Bước 3. Lấy nốt phần từ còn lại cho vào danh sách mới.</a:t>
            </a:r>
            <a:br/>
            <a:b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3. Thuật toán sắp xếp trộn</a:t>
            </a:r>
            <a:r>
              <a:rPr b="0" lang="en-US" sz="2800" spc="-1" strike="noStrike">
                <a:solidFill>
                  <a:srgbClr val="000000"/>
                </a:solidFill>
                <a:latin typeface="Arial"/>
                <a:ea typeface="Arial"/>
              </a:rPr>
              <a:t>	</a:t>
            </a:r>
            <a:endParaRPr b="0" lang="en-US" sz="2800" spc="-1" strike="noStrike">
              <a:latin typeface="Arial"/>
            </a:endParaRPr>
          </a:p>
        </p:txBody>
      </p:sp>
      <p:sp>
        <p:nvSpPr>
          <p:cNvPr id="9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1b1b1b"/>
                </a:solidFill>
                <a:latin typeface="Arial"/>
                <a:ea typeface="Arial"/>
              </a:rPr>
              <a:t>Ví dụ cho 2 danh sách đã được </a:t>
            </a:r>
            <a:br/>
            <a:r>
              <a:rPr b="0" lang="en-US" sz="1800" spc="-1" strike="noStrike">
                <a:solidFill>
                  <a:srgbClr val="1b1b1b"/>
                </a:solidFill>
                <a:latin typeface="Arial"/>
                <a:ea typeface="Arial"/>
              </a:rPr>
              <a:t>sắp xếp là:</a:t>
            </a:r>
            <a:br/>
            <a:r>
              <a:rPr b="0" lang="en-US" sz="1800" spc="-1" strike="noStrike">
                <a:solidFill>
                  <a:srgbClr val="1b1b1b"/>
                </a:solidFill>
                <a:latin typeface="Arial"/>
                <a:ea typeface="Arial"/>
              </a:rPr>
              <a:t>a = [1, 4, 6, 7] và b = [2, 3, 8] </a:t>
            </a:r>
            <a:br/>
            <a:r>
              <a:rPr b="0" lang="en-US" sz="1800" spc="-1" strike="noStrike">
                <a:solidFill>
                  <a:srgbClr val="1b1b1b"/>
                </a:solidFill>
                <a:latin typeface="Arial"/>
                <a:ea typeface="Arial"/>
              </a:rPr>
              <a:t>Ta thực hiện trộn như sau:</a:t>
            </a:r>
            <a:br/>
            <a:br/>
            <a:r>
              <a:rPr b="0" lang="en-US" sz="1800" spc="-1" strike="noStrike">
                <a:solidFill>
                  <a:srgbClr val="1b1b1b"/>
                </a:solidFill>
                <a:latin typeface="Arial"/>
                <a:ea typeface="Arial"/>
              </a:rPr>
              <a:t>Độ phức tạp: O(nlogn).</a:t>
            </a:r>
            <a:br/>
            <a:b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pic>
        <p:nvPicPr>
          <p:cNvPr id="100" name="Google Shape;118;p23" descr=""/>
          <p:cNvPicPr/>
          <p:nvPr/>
        </p:nvPicPr>
        <p:blipFill>
          <a:blip r:embed="rId1"/>
          <a:stretch/>
        </p:blipFill>
        <p:spPr>
          <a:xfrm>
            <a:off x="3793680" y="1152360"/>
            <a:ext cx="5037840" cy="38473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4. Sắp xếp nổi bọt</a:t>
            </a:r>
            <a:r>
              <a:rPr b="0" lang="en-US" sz="2800" spc="-1" strike="noStrike">
                <a:solidFill>
                  <a:srgbClr val="000000"/>
                </a:solidFill>
                <a:latin typeface="Arial"/>
                <a:ea typeface="Arial"/>
              </a:rPr>
              <a:t>	</a:t>
            </a:r>
            <a:endParaRPr b="0" lang="en-US" sz="2800" spc="-1" strike="noStrike">
              <a:latin typeface="Arial"/>
            </a:endParaRPr>
          </a:p>
        </p:txBody>
      </p:sp>
      <p:sp>
        <p:nvSpPr>
          <p:cNvPr id="102"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800" spc="-1" strike="noStrike">
                <a:solidFill>
                  <a:srgbClr val="000000"/>
                </a:solidFill>
                <a:latin typeface="Arial"/>
                <a:ea typeface="Arial"/>
              </a:rPr>
              <a:t>Ý tưởng thuật toán: Xuất phát từ phần tử đầu danh sách ta so sánh với phần tử bên phải của nó. Nếu phần tử đang xét có giá trị lớn hơn phần tử bên phải của nó ta tiến hành đổi chỗ 2 phần tử. Tiếp tục thực hiện như thế đối với bài toán có n phần tử thì sau n –1 bước ta thu được danh sách tăng dần.</a:t>
            </a: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4. Sắp xếp nổi bọt</a:t>
            </a:r>
            <a:r>
              <a:rPr b="0" lang="en-US" sz="2800" spc="-1" strike="noStrike">
                <a:solidFill>
                  <a:srgbClr val="000000"/>
                </a:solidFill>
                <a:latin typeface="Arial"/>
                <a:ea typeface="Arial"/>
              </a:rPr>
              <a:t>	</a:t>
            </a:r>
            <a:endParaRPr b="0" lang="en-US" sz="2800" spc="-1" strike="noStrike">
              <a:latin typeface="Arial"/>
            </a:endParaRPr>
          </a:p>
        </p:txBody>
      </p:sp>
      <p:sp>
        <p:nvSpPr>
          <p:cNvPr id="104" name="CustomShape 2"/>
          <p:cNvSpPr/>
          <p:nvPr/>
        </p:nvSpPr>
        <p:spPr>
          <a:xfrm>
            <a:off x="311760" y="1152360"/>
            <a:ext cx="4662000" cy="3415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800" spc="-1" strike="noStrike">
                <a:solidFill>
                  <a:srgbClr val="000000"/>
                </a:solidFill>
                <a:latin typeface="Arial"/>
                <a:ea typeface="Arial"/>
              </a:rPr>
              <a:t>- Thực hiện: Hình bên</a:t>
            </a:r>
            <a:br/>
            <a:r>
              <a:rPr b="0" lang="en-US" sz="1800" spc="-1" strike="noStrike">
                <a:solidFill>
                  <a:srgbClr val="000000"/>
                </a:solidFill>
                <a:latin typeface="Arial"/>
                <a:ea typeface="Arial"/>
              </a:rPr>
              <a:t>- Độ phức tạp: O(n^2)</a:t>
            </a:r>
            <a:endParaRPr b="0" lang="en-US" sz="1800" spc="-1" strike="noStrike">
              <a:latin typeface="Arial"/>
            </a:endParaRPr>
          </a:p>
        </p:txBody>
      </p:sp>
      <p:pic>
        <p:nvPicPr>
          <p:cNvPr id="105" name="Google Shape;131;p25" descr=""/>
          <p:cNvPicPr/>
          <p:nvPr/>
        </p:nvPicPr>
        <p:blipFill>
          <a:blip r:embed="rId1"/>
          <a:stretch/>
        </p:blipFill>
        <p:spPr>
          <a:xfrm>
            <a:off x="4841280" y="939600"/>
            <a:ext cx="3511800" cy="41248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Song song hoa thuat toan sap xep</a:t>
            </a:r>
            <a:endParaRPr b="0" lang="en-US" sz="2800" spc="-1" strike="noStrike">
              <a:latin typeface="Arial"/>
            </a:endParaRPr>
          </a:p>
        </p:txBody>
      </p:sp>
      <p:sp>
        <p:nvSpPr>
          <p:cNvPr id="107" name="CustomShape 2"/>
          <p:cNvSpPr/>
          <p:nvPr/>
        </p:nvSpPr>
        <p:spPr>
          <a:xfrm>
            <a:off x="366840" y="1152360"/>
            <a:ext cx="8045280" cy="3415680"/>
          </a:xfrm>
          <a:prstGeom prst="rect">
            <a:avLst/>
          </a:prstGeom>
          <a:noFill/>
          <a:ln>
            <a:noFill/>
          </a:ln>
        </p:spPr>
        <p:style>
          <a:lnRef idx="0"/>
          <a:fillRef idx="0"/>
          <a:effectRef idx="0"/>
          <a:fontRef idx="minor"/>
        </p:style>
        <p:txBody>
          <a:bodyPr lIns="90000" rIns="90000" tIns="91440" bIns="91440"/>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Tien trinh co SERVER_RANK doc du lieu mang va gui cho du lieu con lai</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Cac tien trinh con lai song song sap xep co phan tu cua mang. </a:t>
            </a:r>
            <a:endParaRPr b="0" lang="en-US"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 </a:t>
            </a:r>
            <a:r>
              <a:rPr b="0" lang="en-US" sz="1400" spc="-1" strike="noStrike">
                <a:solidFill>
                  <a:srgbClr val="000000"/>
                </a:solidFill>
                <a:latin typeface="Arial"/>
              </a:rPr>
              <a:t>Cac tien trinh gui ve tien trinh co SERVER_RANK hien thi ket qua</a:t>
            </a:r>
            <a:endParaRPr b="0" lang="en-US"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5. Kết quả chạy thực nghiệm</a:t>
            </a:r>
            <a:endParaRPr b="0" lang="en-US" sz="2800" spc="-1" strike="noStrike">
              <a:latin typeface="Arial"/>
            </a:endParaRPr>
          </a:p>
        </p:txBody>
      </p:sp>
      <p:sp>
        <p:nvSpPr>
          <p:cNvPr id="109" name="CustomShape 2"/>
          <p:cNvSpPr/>
          <p:nvPr/>
        </p:nvSpPr>
        <p:spPr>
          <a:xfrm>
            <a:off x="311760" y="1152360"/>
            <a:ext cx="8519760" cy="3415680"/>
          </a:xfrm>
          <a:prstGeom prst="rect">
            <a:avLst/>
          </a:prstGeom>
          <a:noFill/>
          <a:ln>
            <a:noFill/>
          </a:ln>
        </p:spPr>
        <p:style>
          <a:lnRef idx="0"/>
          <a:fillRef idx="0"/>
          <a:effectRef idx="0"/>
          <a:fontRef idx="minor"/>
        </p:style>
      </p:sp>
      <p:pic>
        <p:nvPicPr>
          <p:cNvPr id="110" name="" descr=""/>
          <p:cNvPicPr/>
          <p:nvPr/>
        </p:nvPicPr>
        <p:blipFill>
          <a:blip r:embed="rId1"/>
          <a:stretch/>
        </p:blipFill>
        <p:spPr>
          <a:xfrm>
            <a:off x="1676880" y="1097280"/>
            <a:ext cx="4541040" cy="3291840"/>
          </a:xfrm>
          <a:prstGeom prst="rect">
            <a:avLst/>
          </a:prstGeom>
          <a:ln>
            <a:noFill/>
          </a:ln>
        </p:spPr>
      </p:pic>
      <p:sp>
        <p:nvSpPr>
          <p:cNvPr id="111" name="TextShape 3"/>
          <p:cNvSpPr txBox="1"/>
          <p:nvPr/>
        </p:nvSpPr>
        <p:spPr>
          <a:xfrm>
            <a:off x="2743200" y="4317120"/>
            <a:ext cx="3566160" cy="346320"/>
          </a:xfrm>
          <a:prstGeom prst="rect">
            <a:avLst/>
          </a:prstGeom>
          <a:noFill/>
          <a:ln>
            <a:noFill/>
          </a:ln>
        </p:spPr>
        <p:txBody>
          <a:bodyPr lIns="90000" rIns="90000" tIns="45000" bIns="45000"/>
          <a:p>
            <a:r>
              <a:rPr b="0" lang="en-US" sz="1800" spc="-1" strike="noStrike">
                <a:latin typeface="Arial"/>
              </a:rPr>
              <a:t>Ket qua chay TSP</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5. Kết quả chạy thực nghiệm</a:t>
            </a:r>
            <a:endParaRPr b="0" lang="en-US" sz="2800" spc="-1" strike="noStrike">
              <a:latin typeface="Arial"/>
            </a:endParaRPr>
          </a:p>
        </p:txBody>
      </p:sp>
      <p:sp>
        <p:nvSpPr>
          <p:cNvPr id="113" name="CustomShape 2"/>
          <p:cNvSpPr/>
          <p:nvPr/>
        </p:nvSpPr>
        <p:spPr>
          <a:xfrm>
            <a:off x="311760" y="1152360"/>
            <a:ext cx="8519760" cy="3415680"/>
          </a:xfrm>
          <a:prstGeom prst="rect">
            <a:avLst/>
          </a:prstGeom>
          <a:noFill/>
          <a:ln>
            <a:noFill/>
          </a:ln>
        </p:spPr>
        <p:style>
          <a:lnRef idx="0"/>
          <a:fillRef idx="0"/>
          <a:effectRef idx="0"/>
          <a:fontRef idx="minor"/>
        </p:style>
      </p:sp>
      <p:sp>
        <p:nvSpPr>
          <p:cNvPr id="114" name="TextShape 3"/>
          <p:cNvSpPr txBox="1"/>
          <p:nvPr/>
        </p:nvSpPr>
        <p:spPr>
          <a:xfrm>
            <a:off x="2743200" y="4317120"/>
            <a:ext cx="3566160" cy="346320"/>
          </a:xfrm>
          <a:prstGeom prst="rect">
            <a:avLst/>
          </a:prstGeom>
          <a:noFill/>
          <a:ln>
            <a:noFill/>
          </a:ln>
        </p:spPr>
        <p:txBody>
          <a:bodyPr lIns="90000" rIns="90000" tIns="45000" bIns="45000"/>
          <a:p>
            <a:r>
              <a:rPr b="0" lang="en-US" sz="1800" spc="-1" strike="noStrike">
                <a:latin typeface="Arial"/>
              </a:rPr>
              <a:t>Ket qua chay tinh tich chap CNN</a:t>
            </a:r>
            <a:endParaRPr b="0" lang="en-US" sz="1800" spc="-1" strike="noStrike">
              <a:latin typeface="Arial"/>
            </a:endParaRPr>
          </a:p>
        </p:txBody>
      </p:sp>
      <p:pic>
        <p:nvPicPr>
          <p:cNvPr id="115" name="" descr=""/>
          <p:cNvPicPr/>
          <p:nvPr/>
        </p:nvPicPr>
        <p:blipFill>
          <a:blip r:embed="rId1"/>
          <a:stretch/>
        </p:blipFill>
        <p:spPr>
          <a:xfrm>
            <a:off x="914400" y="1152360"/>
            <a:ext cx="5826600" cy="30225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Các thuật toán cài đặt</a:t>
            </a:r>
            <a:endParaRPr b="0" lang="en-US" sz="2800" spc="-1" strike="noStrike">
              <a:latin typeface="Arial"/>
            </a:endParaRPr>
          </a:p>
        </p:txBody>
      </p:sp>
      <p:sp>
        <p:nvSpPr>
          <p:cNvPr id="7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Arial"/>
              <a:buAutoNum type="arabicPeriod"/>
            </a:pPr>
            <a:r>
              <a:rPr b="0" lang="en-US" sz="1800" spc="-1" strike="noStrike">
                <a:solidFill>
                  <a:srgbClr val="000000"/>
                </a:solidFill>
                <a:latin typeface="Arial"/>
                <a:ea typeface="Arial"/>
              </a:rPr>
              <a:t>Phép nhân chập xếp chồng ứng dụng trong phát hiện biên của ảnh</a:t>
            </a:r>
            <a:endParaRPr b="0" lang="en-US" sz="1800" spc="-1" strike="noStrike">
              <a:latin typeface="Arial"/>
            </a:endParaRPr>
          </a:p>
          <a:p>
            <a:pPr marL="457200" indent="-342360">
              <a:lnSpc>
                <a:spcPct val="115000"/>
              </a:lnSpc>
              <a:buClr>
                <a:srgbClr val="000000"/>
              </a:buClr>
              <a:buFont typeface="Arial"/>
              <a:buAutoNum type="arabicPeriod"/>
            </a:pPr>
            <a:r>
              <a:rPr b="0" lang="en-US" sz="1800" spc="-1" strike="noStrike">
                <a:solidFill>
                  <a:srgbClr val="000000"/>
                </a:solidFill>
                <a:latin typeface="Arial"/>
                <a:ea typeface="Arial"/>
              </a:rPr>
              <a:t>Giải bài toán Người đi du lịch (TSP) sử dụng Backtracking</a:t>
            </a:r>
            <a:endParaRPr b="0" lang="en-US" sz="1800" spc="-1" strike="noStrike">
              <a:latin typeface="Arial"/>
            </a:endParaRPr>
          </a:p>
          <a:p>
            <a:pPr marL="457200" indent="-342360">
              <a:lnSpc>
                <a:spcPct val="115000"/>
              </a:lnSpc>
              <a:buClr>
                <a:srgbClr val="000000"/>
              </a:buClr>
              <a:buFont typeface="Arial"/>
              <a:buAutoNum type="arabicPeriod"/>
            </a:pPr>
            <a:r>
              <a:rPr b="0" lang="en-US" sz="1800" spc="-1" strike="noStrike">
                <a:solidFill>
                  <a:srgbClr val="000000"/>
                </a:solidFill>
                <a:latin typeface="Arial"/>
                <a:ea typeface="Arial"/>
              </a:rPr>
              <a:t>Thuật toán sắp xếp nổi bọt</a:t>
            </a:r>
            <a:endParaRPr b="0" lang="en-US" sz="1800" spc="-1" strike="noStrike">
              <a:latin typeface="Arial"/>
            </a:endParaRPr>
          </a:p>
          <a:p>
            <a:pPr marL="457200" indent="-342360">
              <a:lnSpc>
                <a:spcPct val="115000"/>
              </a:lnSpc>
              <a:buClr>
                <a:srgbClr val="000000"/>
              </a:buClr>
              <a:buFont typeface="Arial"/>
              <a:buAutoNum type="arabicPeriod"/>
            </a:pPr>
            <a:r>
              <a:rPr b="0" lang="en-US" sz="1800" spc="-1" strike="noStrike">
                <a:solidFill>
                  <a:srgbClr val="000000"/>
                </a:solidFill>
                <a:latin typeface="Arial"/>
                <a:ea typeface="Arial"/>
              </a:rPr>
              <a:t>Thuật toán sắp xếp trộn</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1. Phép nhân chập xếp chồng ứng dụng trong phát hiện biên của ảnh</a:t>
            </a:r>
            <a:br/>
            <a:endParaRPr b="0" lang="en-US" sz="2800" spc="-1" strike="noStrike">
              <a:latin typeface="Arial"/>
            </a:endParaRPr>
          </a:p>
        </p:txBody>
      </p:sp>
      <p:sp>
        <p:nvSpPr>
          <p:cNvPr id="81" name="CustomShape 2"/>
          <p:cNvSpPr/>
          <p:nvPr/>
        </p:nvSpPr>
        <p:spPr>
          <a:xfrm>
            <a:off x="311760" y="1469880"/>
            <a:ext cx="8519760" cy="3415680"/>
          </a:xfrm>
          <a:prstGeom prst="rect">
            <a:avLst/>
          </a:prstGeom>
          <a:noFill/>
          <a:ln>
            <a:noFill/>
          </a:ln>
        </p:spPr>
        <p:style>
          <a:lnRef idx="0"/>
          <a:fillRef idx="0"/>
          <a:effectRef idx="0"/>
          <a:fontRef idx="minor"/>
        </p:style>
      </p:sp>
      <p:pic>
        <p:nvPicPr>
          <p:cNvPr id="82" name="Google Shape;68;p15" descr=""/>
          <p:cNvPicPr/>
          <p:nvPr/>
        </p:nvPicPr>
        <p:blipFill>
          <a:blip r:embed="rId1"/>
          <a:stretch/>
        </p:blipFill>
        <p:spPr>
          <a:xfrm>
            <a:off x="2420640" y="1469880"/>
            <a:ext cx="3785040" cy="36727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1. Phép nhân chập xếp chồng ứng dụng trong phát hiện biên của ảnh</a:t>
            </a:r>
            <a:endParaRPr b="0" lang="en-US" sz="2800" spc="-1" strike="noStrike">
              <a:latin typeface="Arial"/>
            </a:endParaRPr>
          </a:p>
        </p:txBody>
      </p:sp>
      <p:sp>
        <p:nvSpPr>
          <p:cNvPr id="84"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000000"/>
                </a:solidFill>
                <a:latin typeface="Arial"/>
                <a:ea typeface="Arial"/>
              </a:rPr>
              <a:t>Thuật toán song song:</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lena = A * A * (N - A + 1) * (N -A + 1);</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for (int i = rank; i &lt; lena; i += n_process)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a = get_data(i);</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f = get_filter(i);</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p[i / (A * A)] += a * f;</a:t>
            </a:r>
            <a:endParaRPr b="0" lang="en-US" sz="1800" spc="-1" strike="noStrike">
              <a:latin typeface="Arial"/>
            </a:endParaRPr>
          </a:p>
          <a:p>
            <a:pPr>
              <a:lnSpc>
                <a:spcPct val="115000"/>
              </a:lnSpc>
              <a:spcBef>
                <a:spcPts val="1599"/>
              </a:spcBef>
              <a:spcAft>
                <a:spcPts val="1599"/>
              </a:spcAft>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 </a:t>
            </a:r>
            <a:r>
              <a:rPr b="0" lang="en-US" sz="1800" spc="-1" strike="noStrike">
                <a:solidFill>
                  <a:srgbClr val="000000"/>
                </a:solidFill>
                <a:latin typeface="Arial"/>
                <a:ea typeface="Arial"/>
              </a:rPr>
              <a:t>}</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1. Phép nhân chập xếp chồng ứng dụng trong phát hiện biên của ảnh</a:t>
            </a:r>
            <a:endParaRPr b="0" lang="en-US" sz="2800" spc="-1" strike="noStrike">
              <a:latin typeface="Arial"/>
            </a:endParaRPr>
          </a:p>
        </p:txBody>
      </p:sp>
      <p:sp>
        <p:nvSpPr>
          <p:cNvPr id="86"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000000"/>
                </a:solidFill>
                <a:latin typeface="Arial"/>
                <a:ea typeface="Arial"/>
              </a:rPr>
              <a:t>int get_data(int h)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x, y;</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x = (h / (A * A)) / (N - A + 1);</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y = (h / (A * A)) % (N - A + 1);</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x = (h % (A * A)) / A + x;</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y = (h % (A * A)) % A + y;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return data[x][y];</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a:t>
            </a:r>
            <a:endParaRPr b="0" lang="en-US" sz="1800" spc="-1" strike="noStrike">
              <a:latin typeface="Arial"/>
            </a:endParaRPr>
          </a:p>
          <a:p>
            <a:pPr>
              <a:lnSpc>
                <a:spcPct val="115000"/>
              </a:lnSpc>
              <a:spcBef>
                <a:spcPts val="1599"/>
              </a:spcBef>
            </a:pP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int get_filter(int h)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x = h % (A * A) / A;</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y = h % (A * A) % A;</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return filter[x][y];</a:t>
            </a:r>
            <a:endParaRPr b="0" lang="en-US" sz="1800" spc="-1" strike="noStrike">
              <a:latin typeface="Arial"/>
            </a:endParaRPr>
          </a:p>
          <a:p>
            <a:pPr>
              <a:lnSpc>
                <a:spcPct val="115000"/>
              </a:lnSpc>
              <a:spcBef>
                <a:spcPts val="1599"/>
              </a:spcBef>
              <a:spcAft>
                <a:spcPts val="1599"/>
              </a:spcAft>
            </a:pPr>
            <a:r>
              <a:rPr b="0" lang="en-US" sz="1800" spc="-1" strike="noStrike">
                <a:solidFill>
                  <a:srgbClr val="000000"/>
                </a:solidFill>
                <a:latin typeface="Arial"/>
                <a:ea typeface="Arial"/>
              </a:rPr>
              <a:t>}</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1. Phép nhân chập xếp chồng ứng dụng trong phát hiện biên của ảnh</a:t>
            </a:r>
            <a:endParaRPr b="0" lang="en-US" sz="2800" spc="-1" strike="noStrike">
              <a:latin typeface="Arial"/>
            </a:endParaRPr>
          </a:p>
        </p:txBody>
      </p:sp>
      <p:sp>
        <p:nvSpPr>
          <p:cNvPr id="88"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a:lnSpc>
                <a:spcPct val="115000"/>
              </a:lnSpc>
            </a:pP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int get_filter(int h) {</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x = h % (A * A) / A;</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int y = h % (A * A) % A;</a:t>
            </a:r>
            <a:endParaRPr b="0" lang="en-US" sz="1800" spc="-1" strike="noStrike">
              <a:latin typeface="Arial"/>
            </a:endParaRPr>
          </a:p>
          <a:p>
            <a:pPr>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return filter[x][y];</a:t>
            </a:r>
            <a:endParaRPr b="0" lang="en-US" sz="1800" spc="-1" strike="noStrike">
              <a:latin typeface="Arial"/>
            </a:endParaRPr>
          </a:p>
          <a:p>
            <a:pPr>
              <a:lnSpc>
                <a:spcPct val="115000"/>
              </a:lnSpc>
              <a:spcBef>
                <a:spcPts val="1599"/>
              </a:spcBef>
              <a:spcAft>
                <a:spcPts val="1599"/>
              </a:spcAft>
            </a:pPr>
            <a:r>
              <a:rPr b="0" lang="en-US" sz="1800" spc="-1" strike="noStrike">
                <a:solidFill>
                  <a:srgbClr val="000000"/>
                </a:solidFill>
                <a:latin typeface="Arial"/>
                <a:ea typeface="Arial"/>
              </a:rPr>
              <a:t>}</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2. Giải bài toán Người đi du lịch (TSP) sử dụng Backtracking</a:t>
            </a:r>
            <a:endParaRPr b="0" lang="en-US" sz="2800" spc="-1" strike="noStrike">
              <a:latin typeface="Arial"/>
            </a:endParaRPr>
          </a:p>
        </p:txBody>
      </p:sp>
      <p:sp>
        <p:nvSpPr>
          <p:cNvPr id="90"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Arial"/>
              <a:buChar char="●"/>
            </a:pPr>
            <a:r>
              <a:rPr b="0" lang="en-US" sz="1800" spc="-1" strike="noStrike">
                <a:solidFill>
                  <a:srgbClr val="000000"/>
                </a:solidFill>
                <a:latin typeface="Arial"/>
                <a:ea typeface="Arial"/>
              </a:rPr>
              <a:t>Problem: có n thành phố và được cho trước khoảng cách giữa mỗi 2 thành phố. Một người muốn đi qua tất cả các thành phố và quay về thành phố xuất phát sao cho tổng quãng đường đi là nhỏ nhất.</a:t>
            </a:r>
            <a:endParaRPr b="0" lang="en-US" sz="1800" spc="-1" strike="noStrike">
              <a:latin typeface="Arial"/>
            </a:endParaRPr>
          </a:p>
          <a:p>
            <a:pPr marL="457200" indent="-342360">
              <a:lnSpc>
                <a:spcPct val="115000"/>
              </a:lnSpc>
              <a:buClr>
                <a:srgbClr val="000000"/>
              </a:buClr>
              <a:buFont typeface="Arial"/>
              <a:buChar char="●"/>
            </a:pPr>
            <a:r>
              <a:rPr b="0" lang="en-US" sz="1800" spc="-1" strike="noStrike">
                <a:solidFill>
                  <a:srgbClr val="000000"/>
                </a:solidFill>
                <a:latin typeface="Arial"/>
                <a:ea typeface="Arial"/>
              </a:rPr>
              <a:t>Input: ma trận khoảng cách giữa từng cặp thành phố</a:t>
            </a:r>
            <a:endParaRPr b="0" lang="en-US" sz="1800" spc="-1" strike="noStrike">
              <a:latin typeface="Arial"/>
            </a:endParaRPr>
          </a:p>
          <a:p>
            <a:pPr marL="457200" indent="-342360">
              <a:lnSpc>
                <a:spcPct val="115000"/>
              </a:lnSpc>
              <a:buClr>
                <a:srgbClr val="000000"/>
              </a:buClr>
              <a:buFont typeface="Arial"/>
              <a:buChar char="●"/>
            </a:pPr>
            <a:r>
              <a:rPr b="0" lang="en-US" sz="1800" spc="-1" strike="noStrike">
                <a:solidFill>
                  <a:srgbClr val="000000"/>
                </a:solidFill>
                <a:latin typeface="Arial"/>
                <a:ea typeface="Arial"/>
              </a:rPr>
              <a:t>Output: thứ tự các thành phố được thăm sao cho tổng quãng đường nhỏ nhất.</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1760" y="1274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2. Giải bài toán Người đi du lịch (TSP) sử dụng Backtracking</a:t>
            </a:r>
            <a:endParaRPr b="0" lang="en-US" sz="2800" spc="-1" strike="noStrike">
              <a:latin typeface="Arial"/>
            </a:endParaRPr>
          </a:p>
        </p:txBody>
      </p:sp>
      <p:sp>
        <p:nvSpPr>
          <p:cNvPr id="92" name="CustomShape 2"/>
          <p:cNvSpPr/>
          <p:nvPr/>
        </p:nvSpPr>
        <p:spPr>
          <a:xfrm>
            <a:off x="311760" y="1152360"/>
            <a:ext cx="8519760" cy="3990240"/>
          </a:xfrm>
          <a:prstGeom prst="rect">
            <a:avLst/>
          </a:prstGeom>
          <a:noFill/>
          <a:ln>
            <a:noFill/>
          </a:ln>
        </p:spPr>
        <p:style>
          <a:lnRef idx="0"/>
          <a:fillRef idx="0"/>
          <a:effectRef idx="0"/>
          <a:fontRef idx="minor"/>
        </p:style>
        <p:txBody>
          <a:bodyPr lIns="90000" rIns="90000" tIns="91440" bIns="91440"/>
          <a:p>
            <a:pPr marL="457200" indent="-291240">
              <a:lnSpc>
                <a:spcPct val="115000"/>
              </a:lnSpc>
              <a:buClr>
                <a:srgbClr val="000000"/>
              </a:buClr>
              <a:buFont typeface="Arial"/>
              <a:buChar char="●"/>
            </a:pPr>
            <a:r>
              <a:rPr b="0" lang="en-US" sz="1800" spc="-1" strike="noStrike">
                <a:solidFill>
                  <a:srgbClr val="000000"/>
                </a:solidFill>
                <a:latin typeface="Arial"/>
                <a:ea typeface="Arial"/>
              </a:rPr>
              <a:t>Thuật toán:</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for (int i = rank; i &lt; N_cities; i += n_process) {</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Xét tp đầu tiên là i;</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Duyệt đệ quy tiếp các khả năng của tp thứ hai;</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Khôi phục giá trị các biến trước khi xét tp đầu tiên;</a:t>
            </a:r>
            <a:endParaRPr b="0" lang="en-US" sz="1800" spc="-1" strike="noStrike">
              <a:latin typeface="Arial"/>
            </a:endParaRPr>
          </a:p>
          <a:p>
            <a:pPr marL="457200">
              <a:lnSpc>
                <a:spcPct val="115000"/>
              </a:lnSpc>
              <a:spcBef>
                <a:spcPts val="1599"/>
              </a:spcBef>
            </a:pPr>
            <a:r>
              <a:rPr b="0" lang="en-US" sz="1800" spc="-1" strike="noStrike">
                <a:solidFill>
                  <a:srgbClr val="000000"/>
                </a:solidFill>
                <a:latin typeface="Arial"/>
                <a:ea typeface="Arial"/>
              </a:rPr>
              <a:t>}</a:t>
            </a:r>
            <a:endParaRPr b="0" lang="en-US" sz="1800" spc="-1" strike="noStrike">
              <a:latin typeface="Arial"/>
            </a:endParaRPr>
          </a:p>
          <a:p>
            <a:pPr marL="457200">
              <a:lnSpc>
                <a:spcPct val="115000"/>
              </a:lnSpc>
              <a:spcBef>
                <a:spcPts val="1599"/>
              </a:spcBef>
              <a:spcAft>
                <a:spcPts val="1599"/>
              </a:spcAft>
            </a:pP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Arial"/>
              </a:rPr>
              <a:t>3. Thuật toán sắp xếp trộn </a:t>
            </a:r>
            <a:endParaRPr b="0" lang="en-US" sz="2800" spc="-1" strike="noStrike">
              <a:latin typeface="Arial"/>
            </a:endParaRPr>
          </a:p>
        </p:txBody>
      </p:sp>
      <p:sp>
        <p:nvSpPr>
          <p:cNvPr id="94"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000000"/>
                </a:solidFill>
                <a:latin typeface="Arial"/>
                <a:ea typeface="Arial"/>
              </a:rPr>
              <a:t>- </a:t>
            </a:r>
            <a:r>
              <a:rPr b="0" lang="en-US" sz="1800" spc="-1" strike="noStrike">
                <a:solidFill>
                  <a:srgbClr val="1b1b1b"/>
                </a:solidFill>
                <a:latin typeface="Arial"/>
                <a:ea typeface="Arial"/>
              </a:rPr>
              <a:t>Ý tưởng của giải thuật này bắt nguồn từ việc </a:t>
            </a:r>
            <a:br/>
            <a:r>
              <a:rPr b="0" lang="en-US" sz="1800" spc="-1" strike="noStrike">
                <a:solidFill>
                  <a:srgbClr val="1b1b1b"/>
                </a:solidFill>
                <a:latin typeface="Arial"/>
                <a:ea typeface="Arial"/>
              </a:rPr>
              <a:t>trộn 2 danh sách đã sắp xếp thành 1 danh sách </a:t>
            </a:r>
            <a:br/>
            <a:r>
              <a:rPr b="0" lang="en-US" sz="1800" spc="-1" strike="noStrike">
                <a:solidFill>
                  <a:srgbClr val="1b1b1b"/>
                </a:solidFill>
                <a:latin typeface="Arial"/>
                <a:ea typeface="Arial"/>
              </a:rPr>
              <a:t>mới cũng được sắp.</a:t>
            </a:r>
            <a:br/>
            <a:r>
              <a:rPr b="0" lang="en-US" sz="1800" spc="-1" strike="noStrike">
                <a:solidFill>
                  <a:srgbClr val="1b1b1b"/>
                </a:solidFill>
                <a:latin typeface="Arial"/>
                <a:ea typeface="Arial"/>
              </a:rPr>
              <a:t>- Là thuật toán chia để trị.</a:t>
            </a:r>
            <a:br/>
            <a:b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pic>
        <p:nvPicPr>
          <p:cNvPr id="95" name="Google Shape;105;p21" descr=""/>
          <p:cNvPicPr/>
          <p:nvPr/>
        </p:nvPicPr>
        <p:blipFill>
          <a:blip r:embed="rId1"/>
          <a:stretch/>
        </p:blipFill>
        <p:spPr>
          <a:xfrm>
            <a:off x="5403960" y="444960"/>
            <a:ext cx="3280680" cy="40831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2020-01-17T09:10:06Z</dcterms:modified>
  <cp:revision>2</cp:revision>
  <dc:subject/>
  <dc:title/>
</cp:coreProperties>
</file>