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36"/>
  </p:notesMasterIdLst>
  <p:handoutMasterIdLst>
    <p:handoutMasterId r:id="rId37"/>
  </p:handoutMasterIdLst>
  <p:sldIdLst>
    <p:sldId id="325" r:id="rId5"/>
    <p:sldId id="307" r:id="rId6"/>
    <p:sldId id="338" r:id="rId7"/>
    <p:sldId id="312" r:id="rId8"/>
    <p:sldId id="346" r:id="rId9"/>
    <p:sldId id="360" r:id="rId10"/>
    <p:sldId id="358" r:id="rId11"/>
    <p:sldId id="361" r:id="rId12"/>
    <p:sldId id="341" r:id="rId13"/>
    <p:sldId id="349" r:id="rId14"/>
    <p:sldId id="342" r:id="rId15"/>
    <p:sldId id="366" r:id="rId16"/>
    <p:sldId id="364" r:id="rId17"/>
    <p:sldId id="365" r:id="rId18"/>
    <p:sldId id="356" r:id="rId19"/>
    <p:sldId id="367" r:id="rId20"/>
    <p:sldId id="343" r:id="rId21"/>
    <p:sldId id="355" r:id="rId22"/>
    <p:sldId id="368" r:id="rId23"/>
    <p:sldId id="369" r:id="rId24"/>
    <p:sldId id="370" r:id="rId25"/>
    <p:sldId id="363" r:id="rId26"/>
    <p:sldId id="371" r:id="rId27"/>
    <p:sldId id="372" r:id="rId28"/>
    <p:sldId id="374" r:id="rId29"/>
    <p:sldId id="373" r:id="rId30"/>
    <p:sldId id="376" r:id="rId31"/>
    <p:sldId id="344" r:id="rId32"/>
    <p:sldId id="357" r:id="rId33"/>
    <p:sldId id="375" r:id="rId34"/>
    <p:sldId id="34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DC8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049" autoAdjust="0"/>
  </p:normalViewPr>
  <p:slideViewPr>
    <p:cSldViewPr snapToGrid="0">
      <p:cViewPr varScale="1">
        <p:scale>
          <a:sx n="62" d="100"/>
          <a:sy n="62" d="100"/>
        </p:scale>
        <p:origin x="6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28/12/2024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28/12/2024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9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7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92804-03A6-47F6-A893-4DDB8903A8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34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92804-03A6-47F6-A893-4DDB8903A8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95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8" r:id="rId14"/>
    <p:sldLayoutId id="214748389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932" y="1115168"/>
            <a:ext cx="8534136" cy="2657936"/>
          </a:xfrm>
        </p:spPr>
        <p:txBody>
          <a:bodyPr/>
          <a:lstStyle/>
          <a:p>
            <a:r>
              <a:rPr lang="en-US"/>
              <a:t>GA-stacking for Predictive Maintenance</a:t>
            </a:r>
            <a:br>
              <a:rPr lang="en-US"/>
            </a:br>
            <a:r>
              <a:rPr lang="en-US" sz="2000" i="1"/>
              <a:t>(Final Report)</a:t>
            </a:r>
            <a:br>
              <a:rPr lang="en-US"/>
            </a:br>
            <a:endParaRPr lang="en-US" sz="3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E2FDD8A-5A6A-4006-8103-7A14CDC6B647}"/>
              </a:ext>
            </a:extLst>
          </p:cNvPr>
          <p:cNvSpPr txBox="1">
            <a:spLocks/>
          </p:cNvSpPr>
          <p:nvPr/>
        </p:nvSpPr>
        <p:spPr>
          <a:xfrm>
            <a:off x="1828932" y="5008612"/>
            <a:ext cx="8534136" cy="99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/>
              <a:t>Group 7</a:t>
            </a:r>
          </a:p>
          <a:p>
            <a:r>
              <a:rPr lang="en-US" sz="2400"/>
              <a:t>Nguyen Tien Dat, 21520707</a:t>
            </a:r>
          </a:p>
          <a:p>
            <a:r>
              <a:rPr lang="en-US" sz="2400" b="1"/>
              <a:t>Lecturer: </a:t>
            </a:r>
            <a:r>
              <a:rPr lang="en-US" sz="2400" i="1"/>
              <a:t>Nguyen Tat Bao Thien</a:t>
            </a:r>
            <a:endParaRPr lang="en-US" sz="24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B8ABEE-41F7-4D3B-9BB8-4FFF540AF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44" y="3429000"/>
            <a:ext cx="1768912" cy="14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"Explainable Artificial Intelligence for Predictive Maintenance Applications" (Matzka, 2020): </a:t>
            </a:r>
            <a:r>
              <a:rPr lang="en-US"/>
              <a:t>Focuses on the AI4I Predictive Maintenance dataset and the application of Explainable AI (XAI) for machine failure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"Federated Learning for Predictive Maintenance and Quality Inspection": </a:t>
            </a:r>
            <a:r>
              <a:rPr lang="en-US"/>
              <a:t>Explores federated learning approaches for predictive maintenance, using datasets like AI4I for decentralized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"A GA-Stacking Ensemble Approach for Forecasting Energy Consumption" (Dostmohammadi et al., 2024): </a:t>
            </a:r>
            <a:r>
              <a:rPr lang="en-US"/>
              <a:t>Discusses the use of GA-stacking for time-series forecasting, providing a foundation for its adaptation to predictive maintenance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Additional Work on GitHub: </a:t>
            </a:r>
            <a:r>
              <a:rPr lang="en-US"/>
              <a:t>Various practitioners use datasets (e.g., AI4I) for machine failure prediction with models like XGBoost, Random Forest, and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EAE3-DA3E-425D-AC6E-6F63893AB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72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From Stacking to GA-Stacking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Stacking Ensemble Method: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Combines multiple base models (e.g., Decision Trees, SVMs, Neural Networks) to improve prediction performance.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Meta-model aggregates the predictions from base models for final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Genetic Algorithms: Optimizes model combinations by evolving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GA-Stacking: Uses Genetic Algorithms to optimize the stacking ensemble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42218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C490-FDF5-465C-A3A6-3EBFC1F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7C584-0B2E-4016-8A97-B7B9C86CCC27}"/>
              </a:ext>
            </a:extLst>
          </p:cNvPr>
          <p:cNvSpPr txBox="1"/>
          <p:nvPr/>
        </p:nvSpPr>
        <p:spPr>
          <a:xfrm>
            <a:off x="1237075" y="2405632"/>
            <a:ext cx="134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Preprocess dataset</a:t>
            </a: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97478-E2EF-4B11-B9C9-7C1F45267822}"/>
              </a:ext>
            </a:extLst>
          </p:cNvPr>
          <p:cNvSpPr/>
          <p:nvPr/>
        </p:nvSpPr>
        <p:spPr>
          <a:xfrm>
            <a:off x="4432497" y="1549963"/>
            <a:ext cx="2961374" cy="29486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Based models</a:t>
            </a:r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99A64C-6D23-4DC9-8AF1-A5DA6871E5FC}"/>
              </a:ext>
            </a:extLst>
          </p:cNvPr>
          <p:cNvSpPr/>
          <p:nvPr/>
        </p:nvSpPr>
        <p:spPr>
          <a:xfrm>
            <a:off x="4759756" y="2130837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LR</a:t>
            </a:r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A116B-DCA2-404C-8553-22CA06147C56}"/>
              </a:ext>
            </a:extLst>
          </p:cNvPr>
          <p:cNvSpPr/>
          <p:nvPr/>
        </p:nvSpPr>
        <p:spPr>
          <a:xfrm>
            <a:off x="5557580" y="2130837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kNN</a:t>
            </a:r>
            <a:endParaRPr lang="vi-V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F694E-E1D4-4614-AAAF-9CC4D1D08335}"/>
              </a:ext>
            </a:extLst>
          </p:cNvPr>
          <p:cNvSpPr/>
          <p:nvPr/>
        </p:nvSpPr>
        <p:spPr>
          <a:xfrm>
            <a:off x="6375174" y="2130837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SVM</a:t>
            </a:r>
            <a:endParaRPr lang="vi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713E8C-0AC3-489D-8EE1-FD4DA1A49D38}"/>
              </a:ext>
            </a:extLst>
          </p:cNvPr>
          <p:cNvSpPr/>
          <p:nvPr/>
        </p:nvSpPr>
        <p:spPr>
          <a:xfrm>
            <a:off x="4759755" y="2875526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DT</a:t>
            </a:r>
            <a:endParaRPr lang="vi-V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C4F13-CD03-497B-B226-C0A7F12DF133}"/>
              </a:ext>
            </a:extLst>
          </p:cNvPr>
          <p:cNvSpPr/>
          <p:nvPr/>
        </p:nvSpPr>
        <p:spPr>
          <a:xfrm>
            <a:off x="5567736" y="2875526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RF</a:t>
            </a:r>
            <a:endParaRPr lang="vi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3FEAA-C470-4F17-84E8-1EB313DFA009}"/>
              </a:ext>
            </a:extLst>
          </p:cNvPr>
          <p:cNvSpPr/>
          <p:nvPr/>
        </p:nvSpPr>
        <p:spPr>
          <a:xfrm>
            <a:off x="6375717" y="2875526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ADA</a:t>
            </a:r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9D1D39-13C2-41EB-B492-F5848D39C310}"/>
              </a:ext>
            </a:extLst>
          </p:cNvPr>
          <p:cNvSpPr/>
          <p:nvPr/>
        </p:nvSpPr>
        <p:spPr>
          <a:xfrm>
            <a:off x="4760296" y="3620215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GB</a:t>
            </a:r>
            <a:endParaRPr lang="vi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0C5BFF-2191-4124-8733-AE6037FD845E}"/>
              </a:ext>
            </a:extLst>
          </p:cNvPr>
          <p:cNvSpPr/>
          <p:nvPr/>
        </p:nvSpPr>
        <p:spPr>
          <a:xfrm>
            <a:off x="5567735" y="3620215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NB</a:t>
            </a:r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2EBA75-2FAF-49F9-8EF5-A609D4F67A51}"/>
              </a:ext>
            </a:extLst>
          </p:cNvPr>
          <p:cNvSpPr/>
          <p:nvPr/>
        </p:nvSpPr>
        <p:spPr>
          <a:xfrm>
            <a:off x="6375174" y="3620215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ANN</a:t>
            </a:r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1CF49-D5BE-4AA8-8897-7C3BF33438E6}"/>
              </a:ext>
            </a:extLst>
          </p:cNvPr>
          <p:cNvSpPr/>
          <p:nvPr/>
        </p:nvSpPr>
        <p:spPr>
          <a:xfrm>
            <a:off x="412000" y="2732306"/>
            <a:ext cx="905328" cy="5678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Dataset</a:t>
            </a:r>
            <a:endParaRPr lang="vi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A145E2-7D61-4A0D-8F0E-17DC87BE8946}"/>
              </a:ext>
            </a:extLst>
          </p:cNvPr>
          <p:cNvSpPr/>
          <p:nvPr/>
        </p:nvSpPr>
        <p:spPr>
          <a:xfrm>
            <a:off x="2567998" y="2740362"/>
            <a:ext cx="1535772" cy="5678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Training dataset</a:t>
            </a:r>
            <a:endParaRPr lang="vi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65C71B-E24C-4BB9-A551-3B0C86CE5C7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1317328" y="3016251"/>
            <a:ext cx="1250670" cy="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EC51E-E3C6-431A-B1B6-91274F1C0D67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4103770" y="3024307"/>
            <a:ext cx="328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22202D-3DE3-4AE3-8A3E-68B31FCB3D1B}"/>
              </a:ext>
            </a:extLst>
          </p:cNvPr>
          <p:cNvSpPr/>
          <p:nvPr/>
        </p:nvSpPr>
        <p:spPr>
          <a:xfrm>
            <a:off x="8316894" y="2682631"/>
            <a:ext cx="1096613" cy="667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Tuned models</a:t>
            </a:r>
            <a:endParaRPr lang="vi-V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D602E8-6753-470D-A07E-71DABF6852CE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7393871" y="3016251"/>
            <a:ext cx="923023" cy="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957046-FBA6-4A2F-A287-557BA80742E3}"/>
              </a:ext>
            </a:extLst>
          </p:cNvPr>
          <p:cNvSpPr txBox="1"/>
          <p:nvPr/>
        </p:nvSpPr>
        <p:spPr>
          <a:xfrm>
            <a:off x="7442264" y="2654975"/>
            <a:ext cx="8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Tuning</a:t>
            </a:r>
            <a:endParaRPr lang="vi-V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2C8ABA-CDA9-432F-BD3A-9DF2347119A4}"/>
              </a:ext>
            </a:extLst>
          </p:cNvPr>
          <p:cNvSpPr/>
          <p:nvPr/>
        </p:nvSpPr>
        <p:spPr>
          <a:xfrm>
            <a:off x="9970835" y="2690687"/>
            <a:ext cx="1096613" cy="667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Selected models</a:t>
            </a:r>
            <a:endParaRPr lang="vi-V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184593-46F4-4E67-A8A9-40874DE44482}"/>
              </a:ext>
            </a:extLst>
          </p:cNvPr>
          <p:cNvCxnSpPr>
            <a:stCxn id="38" idx="3"/>
            <a:endCxn id="51" idx="1"/>
          </p:cNvCxnSpPr>
          <p:nvPr/>
        </p:nvCxnSpPr>
        <p:spPr>
          <a:xfrm>
            <a:off x="9413507" y="3016251"/>
            <a:ext cx="557328" cy="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E15199-C11E-4D66-9F47-D2FD524D8592}"/>
              </a:ext>
            </a:extLst>
          </p:cNvPr>
          <p:cNvSpPr txBox="1"/>
          <p:nvPr/>
        </p:nvSpPr>
        <p:spPr>
          <a:xfrm>
            <a:off x="9259900" y="2682631"/>
            <a:ext cx="8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</a:t>
            </a:r>
            <a:endParaRPr lang="vi-V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132F38-AE04-4F5C-A023-E8E58B7128E8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11067448" y="3016251"/>
            <a:ext cx="1480351" cy="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CAD714-0895-4BD2-85EB-CA2E5B9D63D6}"/>
              </a:ext>
            </a:extLst>
          </p:cNvPr>
          <p:cNvSpPr/>
          <p:nvPr/>
        </p:nvSpPr>
        <p:spPr>
          <a:xfrm>
            <a:off x="12547799" y="2682631"/>
            <a:ext cx="1096613" cy="667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Stacking model</a:t>
            </a:r>
            <a:endParaRPr lang="vi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902565-8DAB-48EC-95FA-D04F7A8150C0}"/>
              </a:ext>
            </a:extLst>
          </p:cNvPr>
          <p:cNvSpPr/>
          <p:nvPr/>
        </p:nvSpPr>
        <p:spPr>
          <a:xfrm>
            <a:off x="12547799" y="4028563"/>
            <a:ext cx="1096613" cy="667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Meta model</a:t>
            </a:r>
            <a:endParaRPr lang="vi-VN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9AEB75-1B3C-4D79-AE68-55FECE174668}"/>
              </a:ext>
            </a:extLst>
          </p:cNvPr>
          <p:cNvCxnSpPr>
            <a:stCxn id="64" idx="0"/>
            <a:endCxn id="61" idx="2"/>
          </p:cNvCxnSpPr>
          <p:nvPr/>
        </p:nvCxnSpPr>
        <p:spPr>
          <a:xfrm flipV="1">
            <a:off x="13096106" y="3349871"/>
            <a:ext cx="0" cy="67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663B03E-C19E-49E2-8961-7147D12A7FD1}"/>
              </a:ext>
            </a:extLst>
          </p:cNvPr>
          <p:cNvSpPr/>
          <p:nvPr/>
        </p:nvSpPr>
        <p:spPr>
          <a:xfrm>
            <a:off x="14189315" y="2764425"/>
            <a:ext cx="1600325" cy="5197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Final prediction</a:t>
            </a:r>
            <a:endParaRPr lang="vi-V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3DC633-B6C3-43D1-AF21-E041B4B2D074}"/>
              </a:ext>
            </a:extLst>
          </p:cNvPr>
          <p:cNvCxnSpPr>
            <a:stCxn id="61" idx="3"/>
            <a:endCxn id="66" idx="1"/>
          </p:cNvCxnSpPr>
          <p:nvPr/>
        </p:nvCxnSpPr>
        <p:spPr>
          <a:xfrm>
            <a:off x="13644412" y="3016251"/>
            <a:ext cx="544903" cy="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D7BBFA-D6C5-4AD0-BFC6-84FE58C372E3}"/>
              </a:ext>
            </a:extLst>
          </p:cNvPr>
          <p:cNvCxnSpPr>
            <a:cxnSpLocks/>
          </p:cNvCxnSpPr>
          <p:nvPr/>
        </p:nvCxnSpPr>
        <p:spPr>
          <a:xfrm>
            <a:off x="6375174" y="2130837"/>
            <a:ext cx="664143" cy="601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D0136-9835-4ECA-9958-7E204F99147E}"/>
              </a:ext>
            </a:extLst>
          </p:cNvPr>
          <p:cNvCxnSpPr>
            <a:cxnSpLocks/>
          </p:cNvCxnSpPr>
          <p:nvPr/>
        </p:nvCxnSpPr>
        <p:spPr>
          <a:xfrm flipV="1">
            <a:off x="6375174" y="2130837"/>
            <a:ext cx="664143" cy="6095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C490-FDF5-465C-A3A6-3EBFC1F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7C584-0B2E-4016-8A97-B7B9C86CCC27}"/>
              </a:ext>
            </a:extLst>
          </p:cNvPr>
          <p:cNvSpPr txBox="1"/>
          <p:nvPr/>
        </p:nvSpPr>
        <p:spPr>
          <a:xfrm>
            <a:off x="-2782743" y="2405632"/>
            <a:ext cx="134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Preprocess dataset</a:t>
            </a: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97478-E2EF-4B11-B9C9-7C1F45267822}"/>
              </a:ext>
            </a:extLst>
          </p:cNvPr>
          <p:cNvSpPr/>
          <p:nvPr/>
        </p:nvSpPr>
        <p:spPr>
          <a:xfrm>
            <a:off x="412679" y="1549963"/>
            <a:ext cx="2961374" cy="29486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Based models</a:t>
            </a:r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99A64C-6D23-4DC9-8AF1-A5DA6871E5FC}"/>
              </a:ext>
            </a:extLst>
          </p:cNvPr>
          <p:cNvSpPr/>
          <p:nvPr/>
        </p:nvSpPr>
        <p:spPr>
          <a:xfrm>
            <a:off x="739938" y="2130837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LR</a:t>
            </a:r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A116B-DCA2-404C-8553-22CA06147C56}"/>
              </a:ext>
            </a:extLst>
          </p:cNvPr>
          <p:cNvSpPr/>
          <p:nvPr/>
        </p:nvSpPr>
        <p:spPr>
          <a:xfrm>
            <a:off x="1537762" y="2130837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kNN</a:t>
            </a:r>
            <a:endParaRPr lang="vi-V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F694E-E1D4-4614-AAAF-9CC4D1D08335}"/>
              </a:ext>
            </a:extLst>
          </p:cNvPr>
          <p:cNvSpPr/>
          <p:nvPr/>
        </p:nvSpPr>
        <p:spPr>
          <a:xfrm>
            <a:off x="2355356" y="2130837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SVM</a:t>
            </a:r>
            <a:endParaRPr lang="vi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713E8C-0AC3-489D-8EE1-FD4DA1A49D38}"/>
              </a:ext>
            </a:extLst>
          </p:cNvPr>
          <p:cNvSpPr/>
          <p:nvPr/>
        </p:nvSpPr>
        <p:spPr>
          <a:xfrm>
            <a:off x="739937" y="2875526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DT</a:t>
            </a:r>
            <a:endParaRPr lang="vi-V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C4F13-CD03-497B-B226-C0A7F12DF133}"/>
              </a:ext>
            </a:extLst>
          </p:cNvPr>
          <p:cNvSpPr/>
          <p:nvPr/>
        </p:nvSpPr>
        <p:spPr>
          <a:xfrm>
            <a:off x="1547918" y="2875526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RF</a:t>
            </a:r>
            <a:endParaRPr lang="vi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3FEAA-C470-4F17-84E8-1EB313DFA009}"/>
              </a:ext>
            </a:extLst>
          </p:cNvPr>
          <p:cNvSpPr/>
          <p:nvPr/>
        </p:nvSpPr>
        <p:spPr>
          <a:xfrm>
            <a:off x="2355899" y="2875526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ADA</a:t>
            </a:r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9D1D39-13C2-41EB-B492-F5848D39C310}"/>
              </a:ext>
            </a:extLst>
          </p:cNvPr>
          <p:cNvSpPr/>
          <p:nvPr/>
        </p:nvSpPr>
        <p:spPr>
          <a:xfrm>
            <a:off x="740478" y="3620215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GB</a:t>
            </a:r>
            <a:endParaRPr lang="vi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0C5BFF-2191-4124-8733-AE6037FD845E}"/>
              </a:ext>
            </a:extLst>
          </p:cNvPr>
          <p:cNvSpPr/>
          <p:nvPr/>
        </p:nvSpPr>
        <p:spPr>
          <a:xfrm>
            <a:off x="1547917" y="3620215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NB</a:t>
            </a:r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2EBA75-2FAF-49F9-8EF5-A609D4F67A51}"/>
              </a:ext>
            </a:extLst>
          </p:cNvPr>
          <p:cNvSpPr/>
          <p:nvPr/>
        </p:nvSpPr>
        <p:spPr>
          <a:xfrm>
            <a:off x="2355356" y="3620215"/>
            <a:ext cx="664143" cy="6063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ANN</a:t>
            </a:r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1CF49-D5BE-4AA8-8897-7C3BF33438E6}"/>
              </a:ext>
            </a:extLst>
          </p:cNvPr>
          <p:cNvSpPr/>
          <p:nvPr/>
        </p:nvSpPr>
        <p:spPr>
          <a:xfrm>
            <a:off x="-3607818" y="2732306"/>
            <a:ext cx="905328" cy="5678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Dataset</a:t>
            </a:r>
            <a:endParaRPr lang="vi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A145E2-7D61-4A0D-8F0E-17DC87BE8946}"/>
              </a:ext>
            </a:extLst>
          </p:cNvPr>
          <p:cNvSpPr/>
          <p:nvPr/>
        </p:nvSpPr>
        <p:spPr>
          <a:xfrm>
            <a:off x="-1451820" y="2740362"/>
            <a:ext cx="1535772" cy="5678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Training dataset</a:t>
            </a:r>
            <a:endParaRPr lang="vi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65C71B-E24C-4BB9-A551-3B0C86CE5C79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-2702490" y="3016251"/>
            <a:ext cx="1250670" cy="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EC51E-E3C6-431A-B1B6-91274F1C0D67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83952" y="3024307"/>
            <a:ext cx="328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22202D-3DE3-4AE3-8A3E-68B31FCB3D1B}"/>
              </a:ext>
            </a:extLst>
          </p:cNvPr>
          <p:cNvSpPr/>
          <p:nvPr/>
        </p:nvSpPr>
        <p:spPr>
          <a:xfrm>
            <a:off x="4297076" y="2682631"/>
            <a:ext cx="1096613" cy="667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Tuned models</a:t>
            </a:r>
            <a:endParaRPr lang="vi-V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D602E8-6753-470D-A07E-71DABF6852CE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3374053" y="3016251"/>
            <a:ext cx="923023" cy="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957046-FBA6-4A2F-A287-557BA80742E3}"/>
              </a:ext>
            </a:extLst>
          </p:cNvPr>
          <p:cNvSpPr txBox="1"/>
          <p:nvPr/>
        </p:nvSpPr>
        <p:spPr>
          <a:xfrm>
            <a:off x="3422446" y="2654975"/>
            <a:ext cx="8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Tuning</a:t>
            </a:r>
            <a:endParaRPr lang="vi-V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2C8ABA-CDA9-432F-BD3A-9DF2347119A4}"/>
              </a:ext>
            </a:extLst>
          </p:cNvPr>
          <p:cNvSpPr/>
          <p:nvPr/>
        </p:nvSpPr>
        <p:spPr>
          <a:xfrm>
            <a:off x="5951017" y="2690687"/>
            <a:ext cx="1096613" cy="667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Selected models</a:t>
            </a:r>
            <a:endParaRPr lang="vi-V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184593-46F4-4E67-A8A9-40874DE44482}"/>
              </a:ext>
            </a:extLst>
          </p:cNvPr>
          <p:cNvCxnSpPr>
            <a:stCxn id="38" idx="3"/>
            <a:endCxn id="51" idx="1"/>
          </p:cNvCxnSpPr>
          <p:nvPr/>
        </p:nvCxnSpPr>
        <p:spPr>
          <a:xfrm>
            <a:off x="5393689" y="3016251"/>
            <a:ext cx="557328" cy="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E15199-C11E-4D66-9F47-D2FD524D8592}"/>
              </a:ext>
            </a:extLst>
          </p:cNvPr>
          <p:cNvSpPr txBox="1"/>
          <p:nvPr/>
        </p:nvSpPr>
        <p:spPr>
          <a:xfrm>
            <a:off x="5240082" y="2682631"/>
            <a:ext cx="8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</a:t>
            </a:r>
            <a:endParaRPr lang="vi-V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132F38-AE04-4F5C-A023-E8E58B7128E8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7047630" y="3016251"/>
            <a:ext cx="1480351" cy="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CAD714-0895-4BD2-85EB-CA2E5B9D63D6}"/>
              </a:ext>
            </a:extLst>
          </p:cNvPr>
          <p:cNvSpPr/>
          <p:nvPr/>
        </p:nvSpPr>
        <p:spPr>
          <a:xfrm>
            <a:off x="8527981" y="2682631"/>
            <a:ext cx="1096613" cy="667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Stacking model</a:t>
            </a:r>
            <a:endParaRPr lang="vi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902565-8DAB-48EC-95FA-D04F7A8150C0}"/>
              </a:ext>
            </a:extLst>
          </p:cNvPr>
          <p:cNvSpPr/>
          <p:nvPr/>
        </p:nvSpPr>
        <p:spPr>
          <a:xfrm>
            <a:off x="8527981" y="4028563"/>
            <a:ext cx="1096613" cy="667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Meta model</a:t>
            </a:r>
            <a:endParaRPr lang="vi-VN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9AEB75-1B3C-4D79-AE68-55FECE174668}"/>
              </a:ext>
            </a:extLst>
          </p:cNvPr>
          <p:cNvCxnSpPr>
            <a:stCxn id="64" idx="0"/>
            <a:endCxn id="61" idx="2"/>
          </p:cNvCxnSpPr>
          <p:nvPr/>
        </p:nvCxnSpPr>
        <p:spPr>
          <a:xfrm flipV="1">
            <a:off x="9076288" y="3349871"/>
            <a:ext cx="0" cy="67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663B03E-C19E-49E2-8961-7147D12A7FD1}"/>
              </a:ext>
            </a:extLst>
          </p:cNvPr>
          <p:cNvSpPr/>
          <p:nvPr/>
        </p:nvSpPr>
        <p:spPr>
          <a:xfrm>
            <a:off x="10169497" y="2764425"/>
            <a:ext cx="1600325" cy="5197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Final prediction</a:t>
            </a:r>
            <a:endParaRPr lang="vi-V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3DC633-B6C3-43D1-AF21-E041B4B2D074}"/>
              </a:ext>
            </a:extLst>
          </p:cNvPr>
          <p:cNvCxnSpPr>
            <a:stCxn id="61" idx="3"/>
            <a:endCxn id="66" idx="1"/>
          </p:cNvCxnSpPr>
          <p:nvPr/>
        </p:nvCxnSpPr>
        <p:spPr>
          <a:xfrm>
            <a:off x="9624594" y="3016251"/>
            <a:ext cx="544903" cy="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3EF19C-FA12-4436-8303-63C16FB7CF63}"/>
              </a:ext>
            </a:extLst>
          </p:cNvPr>
          <p:cNvCxnSpPr>
            <a:cxnSpLocks/>
          </p:cNvCxnSpPr>
          <p:nvPr/>
        </p:nvCxnSpPr>
        <p:spPr>
          <a:xfrm>
            <a:off x="2355356" y="2130837"/>
            <a:ext cx="664143" cy="601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D54599-F6DC-4B80-8512-84223B4CD61C}"/>
              </a:ext>
            </a:extLst>
          </p:cNvPr>
          <p:cNvCxnSpPr>
            <a:cxnSpLocks/>
          </p:cNvCxnSpPr>
          <p:nvPr/>
        </p:nvCxnSpPr>
        <p:spPr>
          <a:xfrm flipV="1">
            <a:off x="2355356" y="2130837"/>
            <a:ext cx="664143" cy="6095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8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it-IT" sz="4000"/>
              <a:t>Revisit AI4I 2020 Predictive Maintenance Dataset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Dataset Overview: Synthetic dataset with 10,000 data points (9661 no failure, 339 failure) and 14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Metrics: Precision, Recall, F1-score for evaluating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Target Label: Predicts machine failure across five failure modes: Tool Wear Failure (TWF), Heat Dissipation Failure (HDF), Power Failure (PWF), Overstrain Failure (OSF), and Random Failures (RNF).</a:t>
            </a:r>
          </a:p>
        </p:txBody>
      </p:sp>
    </p:spTree>
    <p:extLst>
      <p:ext uri="{BB962C8B-B14F-4D97-AF65-F5344CB8AC3E}">
        <p14:creationId xmlns:p14="http://schemas.microsoft.com/office/powerpoint/2010/main" val="377817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Microsoft Azure PdM Dataset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real-world, time-series dataset for predictive maintenance tasks. Focuses on real-time sensor data from industrial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Consists of 875381 non-failure data points and 761 failure data points in total of all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Contains time-series data of operational metrics such as temperature, vibration, pressure,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Usage: Evaluates predictive maintenance models in a real-world context, focusing on failure prediction and remaining useful life (RUL)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Target: No target.</a:t>
            </a:r>
          </a:p>
        </p:txBody>
      </p:sp>
    </p:spTree>
    <p:extLst>
      <p:ext uri="{BB962C8B-B14F-4D97-AF65-F5344CB8AC3E}">
        <p14:creationId xmlns:p14="http://schemas.microsoft.com/office/powerpoint/2010/main" val="371541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Experiment and 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EAE3-DA3E-425D-AC6E-6F63893AB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377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AI4I Experiment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Dataset and Preprocessing: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AI4I 2020 Predictive Maintenance Dataset used for experimentation.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Data Preprocessing: Basic preprocessing steps (data cleaning, feature scaling).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Base Models: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Models Used: Logistic Regression, KNN, Decision Tree, Random Forest, AdaBoost, Gradient Boosting Tree, Naïve Bayes, Neural Network.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SVM Removed: Excluded due to extensive fitting time and poor performance observed during preliminary tests.</a:t>
            </a:r>
          </a:p>
        </p:txBody>
      </p:sp>
    </p:spTree>
    <p:extLst>
      <p:ext uri="{BB962C8B-B14F-4D97-AF65-F5344CB8AC3E}">
        <p14:creationId xmlns:p14="http://schemas.microsoft.com/office/powerpoint/2010/main" val="77045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AI4I Experiment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GA-Stacking Setup: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Meta-Model: Experiment with different meta models.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Genetic Algorithm Parameters: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/>
              <a:t>Crossover probability = 0.2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/>
              <a:t>Mutation probability = 0.2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/>
              <a:t>20 generations, 10 individuals per population.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/>
              <a:t>Fitness Function: Based on F1-score, evaluated on the validation data.</a:t>
            </a:r>
          </a:p>
        </p:txBody>
      </p:sp>
    </p:spTree>
    <p:extLst>
      <p:ext uri="{BB962C8B-B14F-4D97-AF65-F5344CB8AC3E}">
        <p14:creationId xmlns:p14="http://schemas.microsoft.com/office/powerpoint/2010/main" val="18202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● Introduction</a:t>
            </a:r>
          </a:p>
          <a:p>
            <a:r>
              <a:rPr lang="en-US"/>
              <a:t>● Why choose that topic</a:t>
            </a:r>
            <a:endParaRPr lang="en-US" dirty="0"/>
          </a:p>
          <a:p>
            <a:r>
              <a:rPr lang="en-US" dirty="0"/>
              <a:t>● </a:t>
            </a:r>
            <a:r>
              <a:rPr lang="en-US"/>
              <a:t>Related work</a:t>
            </a:r>
            <a:endParaRPr lang="en-US" dirty="0"/>
          </a:p>
          <a:p>
            <a:r>
              <a:rPr lang="en-US"/>
              <a:t>● Methodology</a:t>
            </a:r>
            <a:endParaRPr lang="en-US" dirty="0"/>
          </a:p>
          <a:p>
            <a:r>
              <a:rPr lang="en-US"/>
              <a:t>● Experiment and result</a:t>
            </a:r>
            <a:endParaRPr lang="en-US" dirty="0"/>
          </a:p>
          <a:p>
            <a:r>
              <a:rPr lang="en-US"/>
              <a:t>● Conclusion and future work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Experiment Correction from Mid-Term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1DBEDDB-7027-4F79-BE06-A2CAF6A52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758209"/>
              </p:ext>
            </p:extLst>
          </p:nvPr>
        </p:nvGraphicFramePr>
        <p:xfrm>
          <a:off x="508987" y="1549400"/>
          <a:ext cx="9740900" cy="375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0450">
                  <a:extLst>
                    <a:ext uri="{9D8B030D-6E8A-4147-A177-3AD203B41FA5}">
                      <a16:colId xmlns:a16="http://schemas.microsoft.com/office/drawing/2014/main" val="2619787253"/>
                    </a:ext>
                  </a:extLst>
                </a:gridCol>
                <a:gridCol w="4870450">
                  <a:extLst>
                    <a:ext uri="{9D8B030D-6E8A-4147-A177-3AD203B41FA5}">
                      <a16:colId xmlns:a16="http://schemas.microsoft.com/office/drawing/2014/main" val="159886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Incorrect Implementation (from mid-term)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Correct Implementation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none"/>
                        <a:t>Data Split: </a:t>
                      </a:r>
                      <a:r>
                        <a:rPr lang="en-US"/>
                        <a:t>80-20 split, using the </a:t>
                      </a:r>
                      <a:r>
                        <a:rPr lang="en-US" b="1"/>
                        <a:t>test set </a:t>
                      </a:r>
                      <a:r>
                        <a:rPr lang="en-US"/>
                        <a:t>for tuning GA-stacking as fitness. </a:t>
                      </a:r>
                      <a:r>
                        <a:rPr lang="en-US" b="1"/>
                        <a:t>No strastification</a:t>
                      </a:r>
                      <a:r>
                        <a:rPr lang="en-US"/>
                        <a:t>, therefore target distribution was not preserved between training and test sets.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Data Split: </a:t>
                      </a:r>
                      <a:r>
                        <a:rPr lang="en-US"/>
                        <a:t>80-10-10 split. Training (80%), Validation (10%), Test (10%). </a:t>
                      </a:r>
                      <a:r>
                        <a:rPr lang="en-US" b="1"/>
                        <a:t>Validation data </a:t>
                      </a:r>
                      <a:r>
                        <a:rPr lang="en-US"/>
                        <a:t>used for tuning GA-stacking. </a:t>
                      </a:r>
                      <a:r>
                        <a:rPr lang="en-US" b="1"/>
                        <a:t>Strastified split </a:t>
                      </a:r>
                      <a:r>
                        <a:rPr lang="en-US"/>
                        <a:t>to ensures the target distribution (failure or not) is preserved across all splits (training, validation, and test sets).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2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/>
                        <a:t>Training Setup: </a:t>
                      </a:r>
                      <a:r>
                        <a:rPr lang="en-US"/>
                        <a:t>Model was trained in the training data, but tuned and tested using the </a:t>
                      </a:r>
                      <a:r>
                        <a:rPr lang="en-US" b="1"/>
                        <a:t>test data </a:t>
                      </a:r>
                      <a:r>
                        <a:rPr lang="en-US"/>
                        <a:t>(incorrect).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Training Setup: </a:t>
                      </a:r>
                      <a:r>
                        <a:rPr lang="en-US"/>
                        <a:t>Training data used to train the models, </a:t>
                      </a:r>
                      <a:r>
                        <a:rPr lang="en-US" b="1"/>
                        <a:t>validation data </a:t>
                      </a:r>
                      <a:r>
                        <a:rPr lang="en-US"/>
                        <a:t>used for tuning, and </a:t>
                      </a:r>
                      <a:r>
                        <a:rPr lang="en-US" b="1"/>
                        <a:t>test data </a:t>
                      </a:r>
                      <a:r>
                        <a:rPr lang="en-US"/>
                        <a:t>for final evaluation.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/>
                        <a:t>Fitness Evaluation: </a:t>
                      </a:r>
                      <a:r>
                        <a:rPr lang="en-US"/>
                        <a:t>F1-score calculated on </a:t>
                      </a:r>
                      <a:r>
                        <a:rPr lang="en-US" b="1"/>
                        <a:t>test set </a:t>
                      </a:r>
                      <a:r>
                        <a:rPr lang="en-US"/>
                        <a:t>(incorrect).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Fitness Evaluation: </a:t>
                      </a:r>
                      <a:r>
                        <a:rPr lang="en-US"/>
                        <a:t>F1-score calculated on </a:t>
                      </a:r>
                      <a:r>
                        <a:rPr lang="en-US" b="1"/>
                        <a:t>validation data</a:t>
                      </a:r>
                      <a:r>
                        <a:rPr lang="en-US"/>
                        <a:t> (correct).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625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i="1"/>
                        <a:t>Impact from incorrect implementation: </a:t>
                      </a:r>
                      <a:r>
                        <a:rPr lang="en-US" i="0"/>
                        <a:t>leading to </a:t>
                      </a:r>
                      <a:r>
                        <a:rPr lang="en-US" b="1" i="0"/>
                        <a:t>unrepresentative results </a:t>
                      </a:r>
                      <a:r>
                        <a:rPr lang="en-US" i="0"/>
                        <a:t>and </a:t>
                      </a:r>
                      <a:r>
                        <a:rPr lang="en-US" b="1" i="0"/>
                        <a:t>overfitting.</a:t>
                      </a:r>
                      <a:endParaRPr lang="vi-VN" b="1" i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9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59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GA-Stacking with Default Params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Experiment Setup: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All models used with default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GA-Stacking Results: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F1-score for GA-Stacking: The result after applying the correct data split and using default parameters.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Best meta model: Gradient Boosting Tree.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Best Combination of Base Models: [Logistic Regression, AdaBoost, Gradient Boosting, Naive Bayes]</a:t>
            </a:r>
          </a:p>
        </p:txBody>
      </p:sp>
    </p:spTree>
    <p:extLst>
      <p:ext uri="{BB962C8B-B14F-4D97-AF65-F5344CB8AC3E}">
        <p14:creationId xmlns:p14="http://schemas.microsoft.com/office/powerpoint/2010/main" val="93976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3376-132B-4EA8-A023-B50C0482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GA-Stacking with Default Params</a:t>
            </a:r>
            <a:endParaRPr lang="vi-V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039338-3AAA-4510-A74A-09668BFC2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96431"/>
              </p:ext>
            </p:extLst>
          </p:nvPr>
        </p:nvGraphicFramePr>
        <p:xfrm>
          <a:off x="1041583" y="2039477"/>
          <a:ext cx="1010883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8946">
                  <a:extLst>
                    <a:ext uri="{9D8B030D-6E8A-4147-A177-3AD203B41FA5}">
                      <a16:colId xmlns:a16="http://schemas.microsoft.com/office/drawing/2014/main" val="1463741024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2845837554"/>
                    </a:ext>
                  </a:extLst>
                </a:gridCol>
                <a:gridCol w="887164">
                  <a:extLst>
                    <a:ext uri="{9D8B030D-6E8A-4147-A177-3AD203B41FA5}">
                      <a16:colId xmlns:a16="http://schemas.microsoft.com/office/drawing/2014/main" val="653668776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3672055968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201054037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845622441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1952804435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3526724647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4049294894"/>
                    </a:ext>
                  </a:extLst>
                </a:gridCol>
                <a:gridCol w="1316481">
                  <a:extLst>
                    <a:ext uri="{9D8B030D-6E8A-4147-A177-3AD203B41FA5}">
                      <a16:colId xmlns:a16="http://schemas.microsoft.com/office/drawing/2014/main" val="304991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solidFill>
                            <a:srgbClr val="FAFAFA"/>
                          </a:solidFill>
                        </a:rPr>
                        <a:t>LR</a:t>
                      </a:r>
                      <a:endParaRPr lang="vi-VN" u="none">
                        <a:solidFill>
                          <a:srgbClr val="FAFA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KNN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DT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RF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ADA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GB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NB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ANN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GA-stacking</a:t>
                      </a:r>
                      <a:endParaRPr lang="vi-VN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Precision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0.79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0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Recall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0.76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F1-score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0.78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37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091A-34FD-4612-BCA1-392E8CC5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2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GA-Stacking with Tuned Params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1690688"/>
            <a:ext cx="9741183" cy="435051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Experiment Setup: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Defined a fit limit: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/>
              <a:t>Models exceeding this limit use Random Search.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/>
              <a:t>Otherwise, Grid Search is applied.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Fit Limit: 100.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For SMOTE: Applied SMOTE to oversample failure cases in the training set only, ensuring the test and validation sets remain untouched.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GA-Stacking Results: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F1-score for GA-Stacking: The result after applying the correct data split and using tuned parameters.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Best meta model: Random Forest (Without SMOTE), Logistic Regression (With SMOTE)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Best Combination of Base Models: 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/>
              <a:t>Without SMOTE: [Logistic Regression, Random Forest, Gradient Boosting Tree]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/>
              <a:t>With SMOTE: [Logistic Regression, Random Forest, AdaBoost, Neural Network]</a:t>
            </a:r>
          </a:p>
        </p:txBody>
      </p:sp>
    </p:spTree>
    <p:extLst>
      <p:ext uri="{BB962C8B-B14F-4D97-AF65-F5344CB8AC3E}">
        <p14:creationId xmlns:p14="http://schemas.microsoft.com/office/powerpoint/2010/main" val="2251313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3376-132B-4EA8-A023-B50C0482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GA-Stacking with Tuned Params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091A-34FD-4612-BCA1-392E8CC5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40EE4FB-2984-4F52-8905-35707797A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826326"/>
              </p:ext>
            </p:extLst>
          </p:nvPr>
        </p:nvGraphicFramePr>
        <p:xfrm>
          <a:off x="1041583" y="1945640"/>
          <a:ext cx="1010883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8946">
                  <a:extLst>
                    <a:ext uri="{9D8B030D-6E8A-4147-A177-3AD203B41FA5}">
                      <a16:colId xmlns:a16="http://schemas.microsoft.com/office/drawing/2014/main" val="1463741024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2845837554"/>
                    </a:ext>
                  </a:extLst>
                </a:gridCol>
                <a:gridCol w="887164">
                  <a:extLst>
                    <a:ext uri="{9D8B030D-6E8A-4147-A177-3AD203B41FA5}">
                      <a16:colId xmlns:a16="http://schemas.microsoft.com/office/drawing/2014/main" val="653668776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3672055968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201054037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845622441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1952804435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3526724647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4049294894"/>
                    </a:ext>
                  </a:extLst>
                </a:gridCol>
                <a:gridCol w="1316481">
                  <a:extLst>
                    <a:ext uri="{9D8B030D-6E8A-4147-A177-3AD203B41FA5}">
                      <a16:colId xmlns:a16="http://schemas.microsoft.com/office/drawing/2014/main" val="304991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LR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KNN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DT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RF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ADA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GB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NB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ANN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GA-stacking</a:t>
                      </a:r>
                      <a:endParaRPr lang="vi-VN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Precision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0.83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0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Recall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0.71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F1-score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0.76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3768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B4AFCEF-B3AD-4CEB-9701-1931D176D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73021"/>
              </p:ext>
            </p:extLst>
          </p:nvPr>
        </p:nvGraphicFramePr>
        <p:xfrm>
          <a:off x="1041583" y="4070679"/>
          <a:ext cx="1010883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8946">
                  <a:extLst>
                    <a:ext uri="{9D8B030D-6E8A-4147-A177-3AD203B41FA5}">
                      <a16:colId xmlns:a16="http://schemas.microsoft.com/office/drawing/2014/main" val="1463741024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2845837554"/>
                    </a:ext>
                  </a:extLst>
                </a:gridCol>
                <a:gridCol w="887164">
                  <a:extLst>
                    <a:ext uri="{9D8B030D-6E8A-4147-A177-3AD203B41FA5}">
                      <a16:colId xmlns:a16="http://schemas.microsoft.com/office/drawing/2014/main" val="653668776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3672055968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201054037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845622441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1952804435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3526724647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4049294894"/>
                    </a:ext>
                  </a:extLst>
                </a:gridCol>
                <a:gridCol w="1316481">
                  <a:extLst>
                    <a:ext uri="{9D8B030D-6E8A-4147-A177-3AD203B41FA5}">
                      <a16:colId xmlns:a16="http://schemas.microsoft.com/office/drawing/2014/main" val="304991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LR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KNN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DT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RF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ADA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GB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NB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ANN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GA-stacking</a:t>
                      </a:r>
                      <a:endParaRPr lang="vi-VN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Precision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0.62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0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Recall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0.68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F1-score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0.65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37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A59055-85C7-44C6-9172-C87EBBC031D6}"/>
              </a:ext>
            </a:extLst>
          </p:cNvPr>
          <p:cNvSpPr txBox="1"/>
          <p:nvPr/>
        </p:nvSpPr>
        <p:spPr>
          <a:xfrm>
            <a:off x="465275" y="1576308"/>
            <a:ext cx="20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SMOTE:</a:t>
            </a:r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48BFF-AA89-4294-A082-83BD94F433EA}"/>
              </a:ext>
            </a:extLst>
          </p:cNvPr>
          <p:cNvSpPr txBox="1"/>
          <p:nvPr/>
        </p:nvSpPr>
        <p:spPr>
          <a:xfrm>
            <a:off x="465275" y="3701347"/>
            <a:ext cx="20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SMOTE: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546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3376-132B-4EA8-A023-B50C0482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with Federated Learning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091A-34FD-4612-BCA1-392E8CC5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40EE4FB-2984-4F52-8905-35707797A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137764"/>
              </p:ext>
            </p:extLst>
          </p:nvPr>
        </p:nvGraphicFramePr>
        <p:xfrm>
          <a:off x="1004728" y="4003165"/>
          <a:ext cx="47488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3547">
                  <a:extLst>
                    <a:ext uri="{9D8B030D-6E8A-4147-A177-3AD203B41FA5}">
                      <a16:colId xmlns:a16="http://schemas.microsoft.com/office/drawing/2014/main" val="1463741024"/>
                    </a:ext>
                  </a:extLst>
                </a:gridCol>
                <a:gridCol w="1056545">
                  <a:extLst>
                    <a:ext uri="{9D8B030D-6E8A-4147-A177-3AD203B41FA5}">
                      <a16:colId xmlns:a16="http://schemas.microsoft.com/office/drawing/2014/main" val="3049917079"/>
                    </a:ext>
                  </a:extLst>
                </a:gridCol>
                <a:gridCol w="1191541">
                  <a:extLst>
                    <a:ext uri="{9D8B030D-6E8A-4147-A177-3AD203B41FA5}">
                      <a16:colId xmlns:a16="http://schemas.microsoft.com/office/drawing/2014/main" val="533277400"/>
                    </a:ext>
                  </a:extLst>
                </a:gridCol>
                <a:gridCol w="1267167">
                  <a:extLst>
                    <a:ext uri="{9D8B030D-6E8A-4147-A177-3AD203B41FA5}">
                      <a16:colId xmlns:a16="http://schemas.microsoft.com/office/drawing/2014/main" val="2351900765"/>
                    </a:ext>
                  </a:extLst>
                </a:gridCol>
              </a:tblGrid>
              <a:tr h="185420">
                <a:tc row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F30-score</a:t>
                      </a:r>
                      <a:endParaRPr lang="vi-VN" b="1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GA-stacking</a:t>
                      </a:r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8570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Default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Tuned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Tuned + SMOTE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78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b="1"/>
                        <a:t>F30-score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0.76</a:t>
                      </a:r>
                      <a:endParaRPr lang="vi-V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0.71</a:t>
                      </a:r>
                      <a:endParaRPr lang="vi-V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0.68</a:t>
                      </a:r>
                      <a:endParaRPr lang="vi-V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37680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C9E6B95-EEF7-46AE-9CBB-3BD1EA346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7417"/>
              </p:ext>
            </p:extLst>
          </p:nvPr>
        </p:nvGraphicFramePr>
        <p:xfrm>
          <a:off x="1004727" y="1690688"/>
          <a:ext cx="974089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12">
                  <a:extLst>
                    <a:ext uri="{9D8B030D-6E8A-4147-A177-3AD203B41FA5}">
                      <a16:colId xmlns:a16="http://schemas.microsoft.com/office/drawing/2014/main" val="3971186767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625994185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701948815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4240197472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1552002658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80917568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1779796732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3924214773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/>
                        <a:t>F30-score</a:t>
                      </a:r>
                      <a:endParaRPr lang="vi-VN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Federated Learning</a:t>
                      </a:r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572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#client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Local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FedAvg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FedProx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qFedAvg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FedYogi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51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</a:t>
                      </a:r>
                      <a:r>
                        <a:rPr lang="en-US"/>
                        <a:t>.</a:t>
                      </a:r>
                      <a:r>
                        <a:rPr lang="vi-VN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</a:t>
                      </a:r>
                      <a:r>
                        <a:rPr lang="en-US"/>
                        <a:t>.</a:t>
                      </a:r>
                      <a:r>
                        <a:rPr lang="vi-VN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</a:t>
                      </a:r>
                      <a:r>
                        <a:rPr lang="en-US"/>
                        <a:t>.</a:t>
                      </a:r>
                      <a:r>
                        <a:rPr lang="vi-VN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</a:t>
                      </a:r>
                      <a:r>
                        <a:rPr lang="en-US"/>
                        <a:t>.</a:t>
                      </a:r>
                      <a:r>
                        <a:rPr lang="vi-VN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</a:t>
                      </a:r>
                      <a:r>
                        <a:rPr lang="en-US"/>
                        <a:t>.</a:t>
                      </a:r>
                      <a:r>
                        <a:rPr lang="vi-VN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</a:t>
                      </a:r>
                      <a:r>
                        <a:rPr lang="en-US"/>
                        <a:t>.</a:t>
                      </a:r>
                      <a:r>
                        <a:rPr lang="vi-VN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644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10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44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15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4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49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Microsoft Azure PdM Dataset Experiment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Dataset and Preprocessing: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Microsoft Azure PdM Dataset used for experimentation.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Data Preprocessing: Time-series processing step. Generating seconds for machine to fail as target.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Choosing machine with model 3 for simplicity.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Metrics: Mean Squared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Base Models: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Models Used: ElasticNet, Decision Tree, Random Forest, KNN, Gradient Boosting Tree, AdaBoost.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Best Combination of Base Models: [Decision Tree, AdaBoost]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Meta Model: ElasticNet.</a:t>
            </a:r>
          </a:p>
        </p:txBody>
      </p:sp>
    </p:spTree>
    <p:extLst>
      <p:ext uri="{BB962C8B-B14F-4D97-AF65-F5344CB8AC3E}">
        <p14:creationId xmlns:p14="http://schemas.microsoft.com/office/powerpoint/2010/main" val="135471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Microsoft Azure PdM Dataset Experiment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95A0A18-DF52-42C9-96A9-4F5EE260C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377276"/>
              </p:ext>
            </p:extLst>
          </p:nvPr>
        </p:nvGraphicFramePr>
        <p:xfrm>
          <a:off x="1586113" y="1914817"/>
          <a:ext cx="815497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9684">
                  <a:extLst>
                    <a:ext uri="{9D8B030D-6E8A-4147-A177-3AD203B41FA5}">
                      <a16:colId xmlns:a16="http://schemas.microsoft.com/office/drawing/2014/main" val="1463741024"/>
                    </a:ext>
                  </a:extLst>
                </a:gridCol>
                <a:gridCol w="1163936">
                  <a:extLst>
                    <a:ext uri="{9D8B030D-6E8A-4147-A177-3AD203B41FA5}">
                      <a16:colId xmlns:a16="http://schemas.microsoft.com/office/drawing/2014/main" val="2845837554"/>
                    </a:ext>
                  </a:extLst>
                </a:gridCol>
                <a:gridCol w="887164">
                  <a:extLst>
                    <a:ext uri="{9D8B030D-6E8A-4147-A177-3AD203B41FA5}">
                      <a16:colId xmlns:a16="http://schemas.microsoft.com/office/drawing/2014/main" val="653668776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3672055968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201054037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845622441"/>
                    </a:ext>
                  </a:extLst>
                </a:gridCol>
                <a:gridCol w="976928">
                  <a:extLst>
                    <a:ext uri="{9D8B030D-6E8A-4147-A177-3AD203B41FA5}">
                      <a16:colId xmlns:a16="http://schemas.microsoft.com/office/drawing/2014/main" val="1952804435"/>
                    </a:ext>
                  </a:extLst>
                </a:gridCol>
                <a:gridCol w="1316481">
                  <a:extLst>
                    <a:ext uri="{9D8B030D-6E8A-4147-A177-3AD203B41FA5}">
                      <a16:colId xmlns:a16="http://schemas.microsoft.com/office/drawing/2014/main" val="304991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ElasticNet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KNN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/>
                        <a:t>DT</a:t>
                      </a:r>
                      <a:endParaRPr lang="vi-VN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RF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/>
                        <a:t>ADA</a:t>
                      </a:r>
                      <a:endParaRPr lang="vi-VN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GB</a:t>
                      </a:r>
                      <a:endParaRPr lang="vi-VN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GA-stacking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MSE</a:t>
                      </a:r>
                      <a:endParaRPr lang="vi-V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0.0111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0.0283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0.0235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0.0202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0.0131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0.0111</a:t>
                      </a:r>
                      <a:endParaRPr lang="vi-V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0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0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 and future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EAE3-DA3E-425D-AC6E-6F63893AB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820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GA-stacking demonstrates robust performance for predictive maintenance tasks, especially with tuned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strong alternative to state-of-the-art methods, offering flexibility and consistent performance across different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Further optimization and testing on diverse datasets can enhance its applicability and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EAE3-DA3E-425D-AC6E-6F63893AB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Further tuning of GA parameters and base models, along with alternate fitness functions, for improved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Investigate the possibility of combining GA-Stacking with other SOTA approach, especially Federated Learning models, for scalable, decentralized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Test GA-Stacking on real-world datasets to assess its generalizability and robustness in real predictive maintenance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71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i="1" dirty="0" err="1"/>
              <a:t>Mahziyar</a:t>
            </a:r>
            <a:r>
              <a:rPr lang="en-US" i="1" dirty="0"/>
              <a:t> </a:t>
            </a:r>
            <a:r>
              <a:rPr lang="en-US" i="1" dirty="0" err="1"/>
              <a:t>Dostmohammadi</a:t>
            </a:r>
            <a:r>
              <a:rPr lang="en-US" i="1" dirty="0"/>
              <a:t>, Mona Zamani </a:t>
            </a:r>
            <a:r>
              <a:rPr lang="en-US" i="1" dirty="0" err="1"/>
              <a:t>Pedram</a:t>
            </a:r>
            <a:r>
              <a:rPr lang="en-US" i="1" dirty="0"/>
              <a:t>, </a:t>
            </a:r>
            <a:r>
              <a:rPr lang="en-US" i="1" dirty="0" err="1"/>
              <a:t>Siamak</a:t>
            </a:r>
            <a:r>
              <a:rPr lang="en-US" i="1" dirty="0"/>
              <a:t> </a:t>
            </a:r>
            <a:r>
              <a:rPr lang="en-US" i="1" dirty="0" err="1"/>
              <a:t>Hoseinzadeh</a:t>
            </a:r>
            <a:r>
              <a:rPr lang="en-US" i="1" dirty="0"/>
              <a:t>, Davide </a:t>
            </a:r>
            <a:r>
              <a:rPr lang="en-US" i="1" dirty="0" err="1"/>
              <a:t>Astiaso</a:t>
            </a:r>
            <a:r>
              <a:rPr lang="en-US" i="1" dirty="0"/>
              <a:t> Garcia, </a:t>
            </a:r>
            <a:r>
              <a:rPr lang="en-US" b="1" dirty="0"/>
              <a:t>“A GA-stacking ensemble approach for forecasting energy consumption in a smart household: A comparative study of ensemble methods,”</a:t>
            </a:r>
            <a:r>
              <a:rPr lang="en-US" i="1" dirty="0"/>
              <a:t> </a:t>
            </a:r>
            <a:r>
              <a:rPr lang="en-US" dirty="0"/>
              <a:t>Journal of Environmental Management, Volume 364, 2024, 121264, ISSN 0301-4797, https://doi.org/10.1016/j.jenvman.2024.121264.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i="1" dirty="0"/>
              <a:t>A. </a:t>
            </a:r>
            <a:r>
              <a:rPr lang="en-US" i="1" dirty="0" err="1"/>
              <a:t>Torcianti</a:t>
            </a:r>
            <a:r>
              <a:rPr lang="en-US" i="1" dirty="0"/>
              <a:t> and S. </a:t>
            </a:r>
            <a:r>
              <a:rPr lang="en-US" i="1" dirty="0" err="1"/>
              <a:t>Matzka</a:t>
            </a:r>
            <a:r>
              <a:rPr lang="en-US" dirty="0"/>
              <a:t>, </a:t>
            </a:r>
            <a:r>
              <a:rPr lang="en-US" b="1" dirty="0"/>
              <a:t>"Explainable Artificial Intelligence for Predictive Maintenance Applications using a Local Surrogate Model," </a:t>
            </a:r>
            <a:r>
              <a:rPr lang="en-US" dirty="0"/>
              <a:t>2021 4th International Conference on Artificial Intelligence for Industries (AI4I), Laguna Hills, CA, USA, 2021, pp. 86-88, </a:t>
            </a:r>
            <a:r>
              <a:rPr lang="en-US" dirty="0" err="1"/>
              <a:t>doi</a:t>
            </a:r>
            <a:r>
              <a:rPr lang="en-US" dirty="0"/>
              <a:t>: 10.1109/AI4I51902.2021.00029.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i="1" dirty="0" err="1"/>
              <a:t>Pruckovskaja</a:t>
            </a:r>
            <a:r>
              <a:rPr lang="en-US" i="1" dirty="0"/>
              <a:t>, </a:t>
            </a:r>
            <a:r>
              <a:rPr lang="en-US" i="1" dirty="0" err="1"/>
              <a:t>Viktorija</a:t>
            </a:r>
            <a:r>
              <a:rPr lang="en-US" i="1" dirty="0"/>
              <a:t>, Axel </a:t>
            </a:r>
            <a:r>
              <a:rPr lang="en-US" i="1" dirty="0" err="1"/>
              <a:t>Weissenfeld</a:t>
            </a:r>
            <a:r>
              <a:rPr lang="en-US" i="1" dirty="0"/>
              <a:t>, Clemens </a:t>
            </a:r>
            <a:r>
              <a:rPr lang="en-US" i="1" dirty="0" err="1"/>
              <a:t>Heistracher</a:t>
            </a:r>
            <a:r>
              <a:rPr lang="en-US" i="1" dirty="0"/>
              <a:t>, Anita </a:t>
            </a:r>
            <a:r>
              <a:rPr lang="en-US" i="1" dirty="0" err="1"/>
              <a:t>Graser</a:t>
            </a:r>
            <a:r>
              <a:rPr lang="en-US" i="1" dirty="0"/>
              <a:t>, Julia Kafka, Peter </a:t>
            </a:r>
            <a:r>
              <a:rPr lang="en-US" i="1" dirty="0" err="1"/>
              <a:t>Leputsch</a:t>
            </a:r>
            <a:r>
              <a:rPr lang="en-US" i="1" dirty="0"/>
              <a:t>, Daniel </a:t>
            </a:r>
            <a:r>
              <a:rPr lang="en-US" i="1" dirty="0" err="1"/>
              <a:t>Schall</a:t>
            </a:r>
            <a:r>
              <a:rPr lang="en-US" i="1" dirty="0"/>
              <a:t> and Jana </a:t>
            </a:r>
            <a:r>
              <a:rPr lang="en-US" i="1" dirty="0" err="1"/>
              <a:t>Kemnitz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b="1" dirty="0"/>
              <a:t>“Federated Learning for Predictive Maintenance and Quality Inspection in Industrial Applications,”</a:t>
            </a:r>
            <a:r>
              <a:rPr lang="en-US" dirty="0"/>
              <a:t> 2023 Prognostics and Health Management Conference (PHM) (2023): 312-317.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Predictive Maintenance?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Definition: PdM uses data analysis to predict and prevent equipment failures before they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Objective: Minimize unplanned downtime, reduce maintenance frequency, and lower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Importance: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Reduces downtime and maintenance costs.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Extends equipment lifespan.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Optimizes maintenance planning and spare parts management.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26C4-3CDC-4EED-AEFB-06068FB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9914518" cy="1325563"/>
          </a:xfrm>
        </p:spPr>
        <p:txBody>
          <a:bodyPr/>
          <a:lstStyle/>
          <a:p>
            <a:r>
              <a:rPr lang="en-US"/>
              <a:t>Challenges &amp; Key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3679-D1CC-4CEB-8D91-703CF023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B243-4EB2-42FD-A039-9FEC522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Challenges: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Data: Requires accurate, high-quality sensor data; limited free-access datasets.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Integration: Difficulty embedding PdM into existing systems.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Modeling: Needs historical data and knowledge of failure modes.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Approaches: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AI &amp; Machine Learning: Predict Remaining Useful Life (RUL) and detect failures.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/>
              <a:t>Explainable AI (XAI): Ensures transparency and supports decision-making.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Why Choose That Topic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EAE3-DA3E-425D-AC6E-6F63893AB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346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Maintenance vs. forecasting energy consumption: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 Series Analysis: Both tasks involve analyzing time-series data to uncover trends, patterns, and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Prediction Objective: Energy demand forecasting predicts future energy consumption. Predictive maintenance forecasts potential equipment failures.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Modeling Techniques: Similar algorithms (e.g., regression, neural networks, ensemble methods) are commonly used for both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Real-Time Application: Both rely on real-time data to generate dynamic, updated predictions—whether it's energy demand or maintenance alerts.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91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Currently working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65F9B6D-482A-464E-AEFC-1D5AB538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64" y="2339617"/>
            <a:ext cx="4642483" cy="2611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425A8-8952-4668-8EF5-BC696727F48A}"/>
              </a:ext>
            </a:extLst>
          </p:cNvPr>
          <p:cNvSpPr txBox="1"/>
          <p:nvPr/>
        </p:nvSpPr>
        <p:spPr>
          <a:xfrm>
            <a:off x="646464" y="1944920"/>
            <a:ext cx="410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 work</a:t>
            </a:r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1F90B-8DBF-4121-95A6-4A63207D306E}"/>
              </a:ext>
            </a:extLst>
          </p:cNvPr>
          <p:cNvSpPr txBox="1"/>
          <p:nvPr/>
        </p:nvSpPr>
        <p:spPr>
          <a:xfrm>
            <a:off x="5915394" y="938052"/>
            <a:ext cx="410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Ongoing work</a:t>
            </a:r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59DBE-E930-4512-8EC1-80608B7B5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645" y="1370802"/>
            <a:ext cx="3489827" cy="48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5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EAE3-DA3E-425D-AC6E-6F63893AB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303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{47398473-3103-4916-A30A-D87025FF48CA}tf67338807_win32</Template>
  <TotalTime>3297</TotalTime>
  <Words>1789</Words>
  <Application>Microsoft Office PowerPoint</Application>
  <PresentationFormat>Widescreen</PresentationFormat>
  <Paragraphs>383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Dante</vt:lpstr>
      <vt:lpstr>Dante (Headings)2</vt:lpstr>
      <vt:lpstr>Wingdings 2</vt:lpstr>
      <vt:lpstr>OffsetVTI</vt:lpstr>
      <vt:lpstr>GA-stacking for Predictive Maintenance (Final Report) </vt:lpstr>
      <vt:lpstr>Content</vt:lpstr>
      <vt:lpstr>Introduction</vt:lpstr>
      <vt:lpstr>What is Predictive Maintenance?</vt:lpstr>
      <vt:lpstr>Challenges &amp; Key Approach</vt:lpstr>
      <vt:lpstr>Why Choose That Topic</vt:lpstr>
      <vt:lpstr>Predictive Maintenance vs. forecasting energy consumption: similarity</vt:lpstr>
      <vt:lpstr>Currently working</vt:lpstr>
      <vt:lpstr>Related Work</vt:lpstr>
      <vt:lpstr>Related Work</vt:lpstr>
      <vt:lpstr>Methodology</vt:lpstr>
      <vt:lpstr>From Stacking to GA-Stacking</vt:lpstr>
      <vt:lpstr>Workflow</vt:lpstr>
      <vt:lpstr>Workflow</vt:lpstr>
      <vt:lpstr>Revisit AI4I 2020 Predictive Maintenance Dataset</vt:lpstr>
      <vt:lpstr>Microsoft Azure PdM Dataset</vt:lpstr>
      <vt:lpstr>Experiment and Result</vt:lpstr>
      <vt:lpstr>AI4I Experiment</vt:lpstr>
      <vt:lpstr>AI4I Experiment</vt:lpstr>
      <vt:lpstr>Experiment Correction from Mid-Term</vt:lpstr>
      <vt:lpstr>GA-Stacking with Default Params</vt:lpstr>
      <vt:lpstr>GA-Stacking with Default Params</vt:lpstr>
      <vt:lpstr>GA-Stacking with Tuned Params</vt:lpstr>
      <vt:lpstr>GA-Stacking with Tuned Params</vt:lpstr>
      <vt:lpstr>Comparing with Federated Learning</vt:lpstr>
      <vt:lpstr>Microsoft Azure PdM Dataset Experiment</vt:lpstr>
      <vt:lpstr>Microsoft Azure PdM Dataset Experiment</vt:lpstr>
      <vt:lpstr>Conclusion and future work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GA-stacking for Predictive Maintenance </dc:title>
  <dc:creator>Nguyễn Tiến Đạt</dc:creator>
  <cp:lastModifiedBy>Admin</cp:lastModifiedBy>
  <cp:revision>67</cp:revision>
  <dcterms:created xsi:type="dcterms:W3CDTF">2024-11-07T14:00:25Z</dcterms:created>
  <dcterms:modified xsi:type="dcterms:W3CDTF">2024-12-28T12:50:04Z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