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4" d="100"/>
          <a:sy n="74" d="100"/>
        </p:scale>
        <p:origin x="84"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606AC6-296F-46C9-AAA8-14F1B17A7BB9}" type="datetimeFigureOut">
              <a:rPr lang="en-US" smtClean="0"/>
              <a:t>6/11/2015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83778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606AC6-296F-46C9-AAA8-14F1B17A7BB9}" type="datetimeFigureOut">
              <a:rPr lang="en-US" smtClean="0"/>
              <a:t>6/11/2015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61775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606AC6-296F-46C9-AAA8-14F1B17A7BB9}" type="datetimeFigureOut">
              <a:rPr lang="en-US" smtClean="0"/>
              <a:t>6/11/2015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567033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606AC6-296F-46C9-AAA8-14F1B17A7BB9}" type="datetimeFigureOut">
              <a:rPr lang="en-US" smtClean="0"/>
              <a:t>6/11/2015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56818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606AC6-296F-46C9-AAA8-14F1B17A7BB9}" type="datetimeFigureOut">
              <a:rPr lang="en-US" smtClean="0"/>
              <a:t>6/11/2015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1713344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C3606AC6-296F-46C9-AAA8-14F1B17A7BB9}" type="datetimeFigureOut">
              <a:rPr lang="en-US" smtClean="0"/>
              <a:t>6/11/2015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389438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C3606AC6-296F-46C9-AAA8-14F1B17A7BB9}" type="datetimeFigureOut">
              <a:rPr lang="en-US" smtClean="0"/>
              <a:t>6/11/2015</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3332713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C3606AC6-296F-46C9-AAA8-14F1B17A7BB9}" type="datetimeFigureOut">
              <a:rPr lang="en-US" smtClean="0"/>
              <a:t>6/11/2015</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079222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3606AC6-296F-46C9-AAA8-14F1B17A7BB9}" type="datetimeFigureOut">
              <a:rPr lang="en-US" smtClean="0"/>
              <a:t>6/11/2015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3318003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3606AC6-296F-46C9-AAA8-14F1B17A7BB9}" type="datetimeFigureOut">
              <a:rPr lang="en-US" smtClean="0"/>
              <a:t>6/11/2015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19296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3606AC6-296F-46C9-AAA8-14F1B17A7BB9}" type="datetimeFigureOut">
              <a:rPr lang="en-US" smtClean="0"/>
              <a:t>6/11/2015</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6329D33-4326-4520-B492-15BF96EB6C5E}" type="slidenum">
              <a:rPr lang="en-US" smtClean="0"/>
              <a:t>‹#›</a:t>
            </a:fld>
            <a:endParaRPr lang="en-US"/>
          </a:p>
        </p:txBody>
      </p:sp>
    </p:spTree>
    <p:extLst>
      <p:ext uri="{BB962C8B-B14F-4D97-AF65-F5344CB8AC3E}">
        <p14:creationId xmlns:p14="http://schemas.microsoft.com/office/powerpoint/2010/main" val="2559907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C3606AC6-296F-46C9-AAA8-14F1B17A7BB9}" type="datetimeFigureOut">
              <a:rPr lang="en-US" smtClean="0"/>
              <a:t>6/11/2015</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6329D33-4326-4520-B492-15BF96EB6C5E}" type="slidenum">
              <a:rPr lang="en-US" smtClean="0"/>
              <a:t>‹#›</a:t>
            </a:fld>
            <a:endParaRPr lang="en-US"/>
          </a:p>
        </p:txBody>
      </p:sp>
    </p:spTree>
    <p:extLst>
      <p:ext uri="{BB962C8B-B14F-4D97-AF65-F5344CB8AC3E}">
        <p14:creationId xmlns:p14="http://schemas.microsoft.com/office/powerpoint/2010/main" val="21533972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48844" y="2299809"/>
            <a:ext cx="9144000" cy="1445473"/>
          </a:xfrm>
        </p:spPr>
        <p:txBody>
          <a:bodyPr>
            <a:normAutofit fontScale="90000"/>
          </a:bodyPr>
          <a:lstStyle/>
          <a:p>
            <a:r>
              <a:rPr lang="en-US" b="1" smtClean="0"/>
              <a:t>Topic 1: TCP/IP Basics and </a:t>
            </a:r>
            <a:r>
              <a:rPr lang="en-US" b="1" err="1" smtClean="0"/>
              <a:t>Wireshark</a:t>
            </a:r>
            <a:endParaRPr lang="en-US" b="1"/>
          </a:p>
        </p:txBody>
      </p:sp>
    </p:spTree>
    <p:extLst>
      <p:ext uri="{BB962C8B-B14F-4D97-AF65-F5344CB8AC3E}">
        <p14:creationId xmlns:p14="http://schemas.microsoft.com/office/powerpoint/2010/main" val="282942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SO SÁNH GIỮA MÔ HÌNH OSI VÀ TCP / IP</a:t>
            </a:r>
            <a:endParaRPr lang="en-US"/>
          </a:p>
        </p:txBody>
      </p:sp>
      <p:sp>
        <p:nvSpPr>
          <p:cNvPr id="5" name="TextBox 4"/>
          <p:cNvSpPr txBox="1"/>
          <p:nvPr/>
        </p:nvSpPr>
        <p:spPr>
          <a:xfrm>
            <a:off x="4509368" y="605268"/>
            <a:ext cx="5787026" cy="430887"/>
          </a:xfrm>
          <a:prstGeom prst="rect">
            <a:avLst/>
          </a:prstGeom>
          <a:noFill/>
        </p:spPr>
        <p:txBody>
          <a:bodyPr wrap="square" rtlCol="0">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Mô hình OSI và TCP/IP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AutoShape 2" descr="http://2.bp.blogspot.com/--LdXEFHRLz0/UzQeMLNUyzI/AAAAAAAAADE/YAQAXBPEVqg/s1600/OSI-TCP-IP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4640618" y="1542110"/>
            <a:ext cx="6299411" cy="4182909"/>
          </a:xfrm>
          <a:prstGeom prst="rect">
            <a:avLst/>
          </a:prstGeom>
        </p:spPr>
      </p:pic>
    </p:spTree>
    <p:extLst>
      <p:ext uri="{BB962C8B-B14F-4D97-AF65-F5344CB8AC3E}">
        <p14:creationId xmlns:p14="http://schemas.microsoft.com/office/powerpoint/2010/main" val="3104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SO SÁNH GIỮA MÔ HÌNH OSI VÀ TCP / IP</a:t>
            </a:r>
            <a:endParaRPr lang="en-US"/>
          </a:p>
        </p:txBody>
      </p:sp>
      <p:sp>
        <p:nvSpPr>
          <p:cNvPr id="5" name="TextBox 4"/>
          <p:cNvSpPr txBox="1"/>
          <p:nvPr/>
        </p:nvSpPr>
        <p:spPr>
          <a:xfrm>
            <a:off x="4509368" y="605268"/>
            <a:ext cx="5787026" cy="430887"/>
          </a:xfrm>
          <a:prstGeom prst="rect">
            <a:avLst/>
          </a:prstGeom>
          <a:noFill/>
        </p:spPr>
        <p:txBody>
          <a:bodyPr wrap="square" rtlCol="0">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Mô hình OSI và TCP/IP</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275786" y="1429555"/>
            <a:ext cx="6890197" cy="1908215"/>
          </a:xfrm>
          <a:prstGeom prst="rect">
            <a:avLst/>
          </a:prstGeom>
          <a:noFill/>
        </p:spPr>
        <p:txBody>
          <a:bodyPr wrap="square" rtlCol="0">
            <a:spAutoFit/>
          </a:bodyPr>
          <a:lstStyle/>
          <a:p>
            <a:pPr algn="just" fontAlgn="base"/>
            <a:r>
              <a:rPr lang="en-US" sz="2000" b="1" smtClean="0">
                <a:latin typeface="Times New Roman" panose="02020603050405020304" pitchFamily="18" charset="0"/>
                <a:cs typeface="Times New Roman" panose="02020603050405020304" pitchFamily="18" charset="0"/>
              </a:rPr>
              <a:t>* </a:t>
            </a:r>
            <a:r>
              <a:rPr lang="vi-VN" sz="2000" b="1" smtClean="0">
                <a:latin typeface="Times New Roman" panose="02020603050405020304" pitchFamily="18" charset="0"/>
                <a:cs typeface="Times New Roman" panose="02020603050405020304" pitchFamily="18" charset="0"/>
              </a:rPr>
              <a:t>Giống </a:t>
            </a:r>
            <a:r>
              <a:rPr lang="vi-VN" sz="2000" b="1">
                <a:latin typeface="Times New Roman" panose="02020603050405020304" pitchFamily="18" charset="0"/>
                <a:cs typeface="Times New Roman" panose="02020603050405020304" pitchFamily="18" charset="0"/>
              </a:rPr>
              <a:t>nhau</a:t>
            </a:r>
            <a:r>
              <a:rPr lang="vi-VN" sz="2000" b="1" smtClean="0">
                <a:latin typeface="Times New Roman" panose="02020603050405020304" pitchFamily="18" charset="0"/>
                <a:cs typeface="Times New Roman" panose="02020603050405020304" pitchFamily="18" charset="0"/>
              </a:rPr>
              <a:t>:</a:t>
            </a:r>
            <a:endParaRPr lang="vi-VN" sz="2000" b="1">
              <a:latin typeface="Times New Roman" panose="02020603050405020304" pitchFamily="18" charset="0"/>
              <a:cs typeface="Times New Roman" panose="02020603050405020304" pitchFamily="18" charset="0"/>
            </a:endParaRPr>
          </a:p>
          <a:p>
            <a:pPr algn="just" fontAlgn="base"/>
            <a:r>
              <a:rPr lang="en-US" sz="2000" smtClean="0">
                <a:latin typeface="Times New Roman" panose="02020603050405020304" pitchFamily="18" charset="0"/>
                <a:cs typeface="Times New Roman" panose="02020603050405020304" pitchFamily="18" charset="0"/>
              </a:rPr>
              <a:t>   - </a:t>
            </a:r>
            <a:r>
              <a:rPr lang="vi-VN" sz="2000" smtClean="0">
                <a:latin typeface="Times New Roman" panose="02020603050405020304" pitchFamily="18" charset="0"/>
                <a:cs typeface="Times New Roman" panose="02020603050405020304" pitchFamily="18" charset="0"/>
              </a:rPr>
              <a:t>Đều </a:t>
            </a:r>
            <a:r>
              <a:rPr lang="vi-VN" sz="2000">
                <a:latin typeface="Times New Roman" panose="02020603050405020304" pitchFamily="18" charset="0"/>
                <a:cs typeface="Times New Roman" panose="02020603050405020304" pitchFamily="18" charset="0"/>
              </a:rPr>
              <a:t>được chia thành các </a:t>
            </a:r>
            <a:r>
              <a:rPr lang="vi-VN" sz="2000" smtClean="0">
                <a:latin typeface="Times New Roman" panose="02020603050405020304" pitchFamily="18" charset="0"/>
                <a:cs typeface="Times New Roman" panose="02020603050405020304" pitchFamily="18" charset="0"/>
              </a:rPr>
              <a:t>tầng</a:t>
            </a:r>
            <a:r>
              <a:rPr lang="vi-VN" sz="2000">
                <a:latin typeface="Times New Roman" panose="02020603050405020304" pitchFamily="18" charset="0"/>
                <a:cs typeface="Times New Roman" panose="02020603050405020304" pitchFamily="18" charset="0"/>
              </a:rPr>
              <a:t>.</a:t>
            </a:r>
          </a:p>
          <a:p>
            <a:pPr marL="347663" indent="-347663" algn="just" fontAlgn="base"/>
            <a:r>
              <a:rPr lang="en-US" sz="2000" smtClean="0">
                <a:latin typeface="Times New Roman" panose="02020603050405020304" pitchFamily="18" charset="0"/>
                <a:cs typeface="Times New Roman" panose="02020603050405020304" pitchFamily="18" charset="0"/>
              </a:rPr>
              <a:t>   - </a:t>
            </a:r>
            <a:r>
              <a:rPr lang="vi-VN" sz="2000" smtClean="0">
                <a:latin typeface="Times New Roman" panose="02020603050405020304" pitchFamily="18" charset="0"/>
                <a:cs typeface="Times New Roman" panose="02020603050405020304" pitchFamily="18" charset="0"/>
              </a:rPr>
              <a:t>Đều </a:t>
            </a:r>
            <a:r>
              <a:rPr lang="vi-VN" sz="2000">
                <a:latin typeface="Times New Roman" panose="02020603050405020304" pitchFamily="18" charset="0"/>
                <a:cs typeface="Times New Roman" panose="02020603050405020304" pitchFamily="18" charset="0"/>
              </a:rPr>
              <a:t>có </a:t>
            </a:r>
            <a:r>
              <a:rPr lang="vi-VN" sz="2000" smtClean="0">
                <a:latin typeface="Times New Roman" panose="02020603050405020304" pitchFamily="18" charset="0"/>
                <a:cs typeface="Times New Roman" panose="02020603050405020304" pitchFamily="18" charset="0"/>
              </a:rPr>
              <a:t>tầng </a:t>
            </a:r>
            <a:r>
              <a:rPr lang="vi-VN" sz="2000">
                <a:latin typeface="Times New Roman" panose="02020603050405020304" pitchFamily="18" charset="0"/>
                <a:cs typeface="Times New Roman" panose="02020603050405020304" pitchFamily="18" charset="0"/>
              </a:rPr>
              <a:t>ứng dụng, dù chúng bao gồm các dịch vụ </a:t>
            </a:r>
            <a:r>
              <a:rPr lang="vi-VN" sz="2000" smtClean="0">
                <a:latin typeface="Times New Roman" panose="02020603050405020304" pitchFamily="18" charset="0"/>
                <a:cs typeface="Times New Roman" panose="02020603050405020304" pitchFamily="18" charset="0"/>
              </a:rPr>
              <a:t>khác</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nhau</a:t>
            </a:r>
            <a:r>
              <a:rPr lang="vi-VN" sz="2000">
                <a:latin typeface="Times New Roman" panose="02020603050405020304" pitchFamily="18" charset="0"/>
                <a:cs typeface="Times New Roman" panose="02020603050405020304" pitchFamily="18" charset="0"/>
              </a:rPr>
              <a:t>.</a:t>
            </a:r>
          </a:p>
          <a:p>
            <a:pPr algn="just" fontAlgn="base"/>
            <a:r>
              <a:rPr lang="en-US" sz="2000" smtClean="0">
                <a:latin typeface="Times New Roman" panose="02020603050405020304" pitchFamily="18" charset="0"/>
                <a:cs typeface="Times New Roman" panose="02020603050405020304" pitchFamily="18" charset="0"/>
              </a:rPr>
              <a:t>   - </a:t>
            </a:r>
            <a:r>
              <a:rPr lang="vi-VN" sz="2000" smtClean="0">
                <a:latin typeface="Times New Roman" panose="02020603050405020304" pitchFamily="18" charset="0"/>
                <a:cs typeface="Times New Roman" panose="02020603050405020304" pitchFamily="18" charset="0"/>
              </a:rPr>
              <a:t>Đều </a:t>
            </a:r>
            <a:r>
              <a:rPr lang="vi-VN" sz="2000">
                <a:latin typeface="Times New Roman" panose="02020603050405020304" pitchFamily="18" charset="0"/>
                <a:cs typeface="Times New Roman" panose="02020603050405020304" pitchFamily="18" charset="0"/>
              </a:rPr>
              <a:t>có lớp/tầng vận chuyển, mạng tương đương.</a:t>
            </a:r>
          </a:p>
          <a:p>
            <a:endParaRPr lang="en-US"/>
          </a:p>
        </p:txBody>
      </p:sp>
      <p:sp>
        <p:nvSpPr>
          <p:cNvPr id="7" name="Rectangle 6"/>
          <p:cNvSpPr/>
          <p:nvPr/>
        </p:nvSpPr>
        <p:spPr>
          <a:xfrm>
            <a:off x="4275786" y="3139697"/>
            <a:ext cx="6890197" cy="2554545"/>
          </a:xfrm>
          <a:prstGeom prst="rect">
            <a:avLst/>
          </a:prstGeom>
        </p:spPr>
        <p:txBody>
          <a:bodyPr wrap="square">
            <a:spAutoFit/>
          </a:bodyPr>
          <a:lstStyle/>
          <a:p>
            <a:pPr algn="just" fontAlgn="base"/>
            <a:r>
              <a:rPr lang="en-US" sz="2000" b="1" i="0" smtClean="0">
                <a:solidFill>
                  <a:srgbClr val="444444"/>
                </a:solidFill>
                <a:effectLst/>
                <a:latin typeface="Times New Roman" panose="02020603050405020304" pitchFamily="18" charset="0"/>
                <a:cs typeface="Times New Roman" panose="02020603050405020304" pitchFamily="18" charset="0"/>
              </a:rPr>
              <a:t>* </a:t>
            </a:r>
            <a:r>
              <a:rPr lang="vi-VN" sz="2000" b="1" i="0" smtClean="0">
                <a:solidFill>
                  <a:srgbClr val="444444"/>
                </a:solidFill>
                <a:effectLst/>
                <a:latin typeface="Times New Roman" panose="02020603050405020304" pitchFamily="18" charset="0"/>
                <a:cs typeface="Times New Roman" panose="02020603050405020304" pitchFamily="18" charset="0"/>
              </a:rPr>
              <a:t>Khác nhau:</a:t>
            </a:r>
          </a:p>
          <a:p>
            <a:pPr marL="347663" indent="-347663" algn="just" fontAlgn="base"/>
            <a:r>
              <a:rPr lang="en-US" sz="2000">
                <a:solidFill>
                  <a:srgbClr val="444444"/>
                </a:solidFill>
                <a:latin typeface="Times New Roman" panose="02020603050405020304" pitchFamily="18" charset="0"/>
                <a:cs typeface="Times New Roman" panose="02020603050405020304" pitchFamily="18" charset="0"/>
              </a:rPr>
              <a:t> </a:t>
            </a:r>
            <a:r>
              <a:rPr lang="en-US" sz="2000" smtClean="0">
                <a:solidFill>
                  <a:srgbClr val="444444"/>
                </a:solidFill>
                <a:latin typeface="Times New Roman" panose="02020603050405020304" pitchFamily="18" charset="0"/>
                <a:cs typeface="Times New Roman" panose="02020603050405020304" pitchFamily="18" charset="0"/>
              </a:rPr>
              <a:t>  </a:t>
            </a:r>
            <a:r>
              <a:rPr lang="en-US" sz="2000" b="0" i="0" smtClean="0">
                <a:solidFill>
                  <a:srgbClr val="444444"/>
                </a:solidFill>
                <a:effectLst/>
                <a:latin typeface="Times New Roman" panose="02020603050405020304" pitchFamily="18" charset="0"/>
                <a:cs typeface="Times New Roman" panose="02020603050405020304" pitchFamily="18" charset="0"/>
              </a:rPr>
              <a:t>- </a:t>
            </a:r>
            <a:r>
              <a:rPr lang="vi-VN" sz="2000" b="0" i="0" smtClean="0">
                <a:solidFill>
                  <a:srgbClr val="444444"/>
                </a:solidFill>
                <a:effectLst/>
                <a:latin typeface="Times New Roman" panose="02020603050405020304" pitchFamily="18" charset="0"/>
                <a:cs typeface="Times New Roman" panose="02020603050405020304" pitchFamily="18" charset="0"/>
              </a:rPr>
              <a:t>Mô hình TCP/IP gộp các vấn đề của tầng trình diễn và phiên vào trong tầng ứng dụng của nó.</a:t>
            </a:r>
          </a:p>
          <a:p>
            <a:pPr marL="347663" indent="-347663" algn="just" fontAlgn="base"/>
            <a:r>
              <a:rPr lang="en-US" sz="2000" b="0" i="0" smtClean="0">
                <a:solidFill>
                  <a:srgbClr val="444444"/>
                </a:solidFill>
                <a:effectLst/>
                <a:latin typeface="Times New Roman" panose="02020603050405020304" pitchFamily="18" charset="0"/>
                <a:cs typeface="Times New Roman" panose="02020603050405020304" pitchFamily="18" charset="0"/>
              </a:rPr>
              <a:t>   - </a:t>
            </a:r>
            <a:r>
              <a:rPr lang="vi-VN" sz="2000" b="0" i="0" smtClean="0">
                <a:solidFill>
                  <a:srgbClr val="444444"/>
                </a:solidFill>
                <a:effectLst/>
                <a:latin typeface="Times New Roman" panose="02020603050405020304" pitchFamily="18" charset="0"/>
                <a:cs typeface="Times New Roman" panose="02020603050405020304" pitchFamily="18" charset="0"/>
              </a:rPr>
              <a:t>Mô hình TCP/IP gộp tầng vật lý và liên kết dữ liệu của mô hình OSI thành 1 tầng.</a:t>
            </a:r>
          </a:p>
          <a:p>
            <a:pPr algn="just" fontAlgn="base"/>
            <a:r>
              <a:rPr lang="en-US" sz="2000" b="0" i="0" smtClean="0">
                <a:solidFill>
                  <a:srgbClr val="444444"/>
                </a:solidFill>
                <a:effectLst/>
                <a:latin typeface="Times New Roman" panose="02020603050405020304" pitchFamily="18" charset="0"/>
                <a:cs typeface="Times New Roman" panose="02020603050405020304" pitchFamily="18" charset="0"/>
              </a:rPr>
              <a:t>   - </a:t>
            </a:r>
            <a:r>
              <a:rPr lang="vi-VN" sz="2000" b="0" i="0" smtClean="0">
                <a:solidFill>
                  <a:srgbClr val="444444"/>
                </a:solidFill>
                <a:effectLst/>
                <a:latin typeface="Times New Roman" panose="02020603050405020304" pitchFamily="18" charset="0"/>
                <a:cs typeface="Times New Roman" panose="02020603050405020304" pitchFamily="18" charset="0"/>
              </a:rPr>
              <a:t>Mô hình TCP/IP trông đơn giản hơn vì có ít tầng hơn.</a:t>
            </a:r>
          </a:p>
          <a:p>
            <a:pPr marL="347663" indent="-347663" algn="just" fontAlgn="base"/>
            <a:r>
              <a:rPr lang="en-US" sz="2000" b="0" i="0" smtClean="0">
                <a:solidFill>
                  <a:srgbClr val="444444"/>
                </a:solidFill>
                <a:effectLst/>
                <a:latin typeface="Times New Roman" panose="02020603050405020304" pitchFamily="18" charset="0"/>
                <a:cs typeface="Times New Roman" panose="02020603050405020304" pitchFamily="18" charset="0"/>
              </a:rPr>
              <a:t>   - </a:t>
            </a:r>
            <a:r>
              <a:rPr lang="vi-VN" sz="2000" b="0" i="0" smtClean="0">
                <a:solidFill>
                  <a:srgbClr val="444444"/>
                </a:solidFill>
                <a:effectLst/>
                <a:latin typeface="Times New Roman" panose="02020603050405020304" pitchFamily="18" charset="0"/>
                <a:cs typeface="Times New Roman" panose="02020603050405020304" pitchFamily="18" charset="0"/>
              </a:rPr>
              <a:t>Các mạng thực tế không được xây dựng dựa trên mô hình OSI, mặc dù mô hình OSI được sử dụng để tham chiếu.</a:t>
            </a:r>
            <a:endParaRPr lang="vi-VN" sz="2000" b="0" i="0">
              <a:solidFill>
                <a:srgbClr val="44444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252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GIAO THỨC HTTP VÀ HTTPS</a:t>
            </a:r>
            <a:endParaRPr lang="en-US"/>
          </a:p>
        </p:txBody>
      </p:sp>
      <p:sp>
        <p:nvSpPr>
          <p:cNvPr id="6" name="Rectangle 5"/>
          <p:cNvSpPr/>
          <p:nvPr/>
        </p:nvSpPr>
        <p:spPr>
          <a:xfrm>
            <a:off x="4224269" y="1579379"/>
            <a:ext cx="6915955" cy="4093428"/>
          </a:xfrm>
          <a:prstGeom prst="rect">
            <a:avLst/>
          </a:prstGeom>
        </p:spPr>
        <p:txBody>
          <a:bodyPr wrap="square">
            <a:spAutoFit/>
          </a:bodyPr>
          <a:lstStyle/>
          <a:p>
            <a:pPr algn="just"/>
            <a:r>
              <a:rPr lang="en-US" sz="2000" b="1" i="0" smtClean="0">
                <a:solidFill>
                  <a:srgbClr val="252525"/>
                </a:solidFill>
                <a:effectLst/>
                <a:latin typeface="Times New Roman" panose="02020603050405020304" pitchFamily="18" charset="0"/>
                <a:cs typeface="Times New Roman" panose="02020603050405020304" pitchFamily="18" charset="0"/>
              </a:rPr>
              <a:t>- </a:t>
            </a:r>
            <a:r>
              <a:rPr lang="vi-VN" sz="2000" b="1" i="0" smtClean="0">
                <a:solidFill>
                  <a:srgbClr val="252525"/>
                </a:solidFill>
                <a:effectLst/>
                <a:latin typeface="Times New Roman" panose="02020603050405020304" pitchFamily="18" charset="0"/>
                <a:cs typeface="Times New Roman" panose="02020603050405020304" pitchFamily="18" charset="0"/>
              </a:rPr>
              <a:t>HTTP</a:t>
            </a:r>
            <a:r>
              <a:rPr lang="vi-VN" sz="2000" b="0" i="0" smtClean="0">
                <a:solidFill>
                  <a:srgbClr val="252525"/>
                </a:solidFill>
                <a:effectLst/>
                <a:latin typeface="Times New Roman" panose="02020603050405020304" pitchFamily="18" charset="0"/>
                <a:cs typeface="Times New Roman" panose="02020603050405020304" pitchFamily="18" charset="0"/>
              </a:rPr>
              <a:t> (</a:t>
            </a:r>
            <a:r>
              <a:rPr lang="vi-VN" sz="2000" i="0" smtClean="0">
                <a:solidFill>
                  <a:srgbClr val="252525"/>
                </a:solidFill>
                <a:effectLst/>
                <a:latin typeface="Times New Roman" panose="02020603050405020304" pitchFamily="18" charset="0"/>
                <a:cs typeface="Times New Roman" panose="02020603050405020304" pitchFamily="18" charset="0"/>
              </a:rPr>
              <a:t>HyperText Transfer Protocol</a:t>
            </a:r>
            <a:r>
              <a:rPr lang="vi-VN" sz="2000" b="0" i="0" smtClean="0">
                <a:solidFill>
                  <a:srgbClr val="252525"/>
                </a:solidFill>
                <a:effectLst/>
                <a:latin typeface="Times New Roman" panose="02020603050405020304" pitchFamily="18" charset="0"/>
                <a:cs typeface="Times New Roman" panose="02020603050405020304" pitchFamily="18" charset="0"/>
              </a:rPr>
              <a:t> - </a:t>
            </a:r>
            <a:r>
              <a:rPr lang="vi-VN" sz="2000" b="0" i="1" smtClean="0">
                <a:solidFill>
                  <a:srgbClr val="252525"/>
                </a:solidFill>
                <a:effectLst/>
                <a:latin typeface="Times New Roman" panose="02020603050405020304" pitchFamily="18" charset="0"/>
                <a:cs typeface="Times New Roman" panose="02020603050405020304" pitchFamily="18" charset="0"/>
              </a:rPr>
              <a:t>Giao thức truyền tải siêu văn bản</a:t>
            </a:r>
            <a:r>
              <a:rPr lang="vi-VN" sz="2000" b="0" i="0" smtClean="0">
                <a:solidFill>
                  <a:srgbClr val="252525"/>
                </a:solidFill>
                <a:effectLst/>
                <a:latin typeface="Times New Roman" panose="02020603050405020304" pitchFamily="18" charset="0"/>
                <a:cs typeface="Times New Roman" panose="02020603050405020304" pitchFamily="18" charset="0"/>
              </a:rPr>
              <a:t>) là một trong năm giao thức chuẩn về mạng </a:t>
            </a:r>
            <a:r>
              <a:rPr lang="en-US" sz="2000" b="0" i="0" smtClean="0">
                <a:solidFill>
                  <a:srgbClr val="252525"/>
                </a:solidFill>
                <a:effectLst/>
                <a:latin typeface="Times New Roman" panose="02020603050405020304" pitchFamily="18" charset="0"/>
                <a:cs typeface="Times New Roman" panose="02020603050405020304" pitchFamily="18" charset="0"/>
              </a:rPr>
              <a:t>Internet, </a:t>
            </a:r>
            <a:r>
              <a:rPr lang="vi-VN" sz="2000" b="0" i="0" smtClean="0">
                <a:solidFill>
                  <a:srgbClr val="252525"/>
                </a:solidFill>
                <a:effectLst/>
                <a:latin typeface="Times New Roman" panose="02020603050405020304" pitchFamily="18" charset="0"/>
                <a:cs typeface="Times New Roman" panose="02020603050405020304" pitchFamily="18" charset="0"/>
              </a:rPr>
              <a:t>được dùng để liên hệ thông tin giữa Máy cung cấp dịch vụ (Web server) và Máy sử dụng dịch vụ (Web client) là giao thức Client/Server dùng cho </a:t>
            </a:r>
            <a:r>
              <a:rPr lang="vi-VN" sz="2000" b="0" i="1" smtClean="0">
                <a:solidFill>
                  <a:srgbClr val="252525"/>
                </a:solidFill>
                <a:effectLst/>
                <a:latin typeface="Times New Roman" panose="02020603050405020304" pitchFamily="18" charset="0"/>
                <a:cs typeface="Times New Roman" panose="02020603050405020304" pitchFamily="18" charset="0"/>
              </a:rPr>
              <a:t>World Wide Web</a:t>
            </a:r>
            <a:r>
              <a:rPr lang="en-US" sz="2000">
                <a:solidFill>
                  <a:srgbClr val="252525"/>
                </a:solidFill>
                <a:latin typeface="Times New Roman" panose="02020603050405020304" pitchFamily="18" charset="0"/>
                <a:cs typeface="Times New Roman" panose="02020603050405020304" pitchFamily="18" charset="0"/>
              </a:rPr>
              <a:t> </a:t>
            </a:r>
            <a:r>
              <a:rPr lang="en-US" sz="2000" smtClean="0">
                <a:solidFill>
                  <a:srgbClr val="252525"/>
                </a:solidFill>
                <a:latin typeface="Times New Roman" panose="02020603050405020304" pitchFamily="18" charset="0"/>
                <a:cs typeface="Times New Roman" panose="02020603050405020304" pitchFamily="18" charset="0"/>
              </a:rPr>
              <a:t>- www</a:t>
            </a:r>
            <a:r>
              <a:rPr lang="vi-VN" sz="2000" b="0" i="0" smtClean="0">
                <a:solidFill>
                  <a:srgbClr val="252525"/>
                </a:solidFill>
                <a:effectLst/>
                <a:latin typeface="Times New Roman" panose="02020603050405020304" pitchFamily="18" charset="0"/>
                <a:cs typeface="Times New Roman" panose="02020603050405020304" pitchFamily="18" charset="0"/>
              </a:rPr>
              <a:t>, </a:t>
            </a:r>
            <a:r>
              <a:rPr lang="vi-VN" sz="2000" i="0" smtClean="0">
                <a:solidFill>
                  <a:srgbClr val="252525"/>
                </a:solidFill>
                <a:effectLst/>
                <a:latin typeface="Times New Roman" panose="02020603050405020304" pitchFamily="18" charset="0"/>
                <a:cs typeface="Times New Roman" panose="02020603050405020304" pitchFamily="18" charset="0"/>
              </a:rPr>
              <a:t>HTTP</a:t>
            </a:r>
            <a:r>
              <a:rPr lang="vi-VN" sz="2000" b="0" i="0" smtClean="0">
                <a:solidFill>
                  <a:srgbClr val="252525"/>
                </a:solidFill>
                <a:effectLst/>
                <a:latin typeface="Times New Roman" panose="02020603050405020304" pitchFamily="18" charset="0"/>
                <a:cs typeface="Times New Roman" panose="02020603050405020304" pitchFamily="18" charset="0"/>
              </a:rPr>
              <a:t> là một giao thức ứng dụng của bộ giao thức </a:t>
            </a:r>
            <a:r>
              <a:rPr lang="en-US" sz="2000" smtClean="0">
                <a:latin typeface="Times New Roman" panose="02020603050405020304" pitchFamily="18" charset="0"/>
                <a:cs typeface="Times New Roman" panose="02020603050405020304" pitchFamily="18" charset="0"/>
              </a:rPr>
              <a:t>TCP/IP</a:t>
            </a:r>
            <a:r>
              <a:rPr lang="vi-VN" sz="2000" b="0" i="0" smtClean="0">
                <a:effectLst/>
                <a:latin typeface="Times New Roman" panose="02020603050405020304" pitchFamily="18" charset="0"/>
                <a:cs typeface="Times New Roman" panose="02020603050405020304" pitchFamily="18" charset="0"/>
              </a:rPr>
              <a:t> </a:t>
            </a:r>
            <a:r>
              <a:rPr lang="vi-VN" sz="2000" b="0" i="0" smtClean="0">
                <a:solidFill>
                  <a:srgbClr val="252525"/>
                </a:solidFill>
                <a:effectLst/>
                <a:latin typeface="Times New Roman" panose="02020603050405020304" pitchFamily="18" charset="0"/>
                <a:cs typeface="Times New Roman" panose="02020603050405020304" pitchFamily="18" charset="0"/>
              </a:rPr>
              <a:t>(các giao thức nền tảng cho Internet).</a:t>
            </a:r>
            <a:endParaRPr lang="en-US" sz="2000" b="0" i="0" smtClean="0">
              <a:solidFill>
                <a:srgbClr val="252525"/>
              </a:solidFill>
              <a:effectLst/>
              <a:latin typeface="Times New Roman" panose="02020603050405020304" pitchFamily="18" charset="0"/>
              <a:cs typeface="Times New Roman" panose="02020603050405020304" pitchFamily="18" charset="0"/>
            </a:endParaRPr>
          </a:p>
          <a:p>
            <a:pPr algn="just"/>
            <a:endParaRPr lang="en-US" sz="2000" smtClean="0">
              <a:latin typeface="Times New Roman" panose="02020603050405020304" pitchFamily="18" charset="0"/>
              <a:cs typeface="Times New Roman" panose="02020603050405020304" pitchFamily="18" charset="0"/>
            </a:endParaRPr>
          </a:p>
          <a:p>
            <a:pPr algn="just"/>
            <a:r>
              <a:rPr lang="en-US" sz="2000" smtClean="0">
                <a:latin typeface="Times New Roman" panose="02020603050405020304" pitchFamily="18" charset="0"/>
                <a:cs typeface="Times New Roman" panose="02020603050405020304" pitchFamily="18" charset="0"/>
              </a:rPr>
              <a:t>- </a:t>
            </a:r>
            <a:r>
              <a:rPr lang="vi-VN" sz="2000" b="1">
                <a:latin typeface="Times New Roman" panose="02020603050405020304" pitchFamily="18" charset="0"/>
                <a:cs typeface="Times New Roman" panose="02020603050405020304" pitchFamily="18" charset="0"/>
              </a:rPr>
              <a:t>HTTPS</a:t>
            </a:r>
            <a:r>
              <a:rPr lang="vi-VN" sz="2000">
                <a:latin typeface="Times New Roman" panose="02020603050405020304" pitchFamily="18" charset="0"/>
                <a:cs typeface="Times New Roman" panose="02020603050405020304" pitchFamily="18" charset="0"/>
              </a:rPr>
              <a:t> là viết tắt của "Hypertext Transfer Protocol Secure", Nó là một sự kết hợp giữa giao thức HTTP và giao thức bảo mật SSL hay TLS cho phép trao đổi thông tin một cách bảo mật trên Internet. Giao thức HTTPS thường được dùng trong các giao dịch nhậy cảm cần tính bảo mật cao.</a:t>
            </a:r>
            <a:endParaRPr lang="en-US" sz="2000">
              <a:latin typeface="Times New Roman" panose="02020603050405020304" pitchFamily="18" charset="0"/>
              <a:cs typeface="Times New Roman" panose="02020603050405020304" pitchFamily="18" charset="0"/>
            </a:endParaRPr>
          </a:p>
        </p:txBody>
      </p:sp>
      <p:sp>
        <p:nvSpPr>
          <p:cNvPr id="7" name="TextBox 6"/>
          <p:cNvSpPr txBox="1"/>
          <p:nvPr/>
        </p:nvSpPr>
        <p:spPr>
          <a:xfrm>
            <a:off x="4509368" y="605268"/>
            <a:ext cx="5787026" cy="430887"/>
          </a:xfrm>
          <a:prstGeom prst="rect">
            <a:avLst/>
          </a:prstGeom>
          <a:noFill/>
        </p:spPr>
        <p:txBody>
          <a:bodyPr wrap="square" rtlCol="0">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Giao thức HTTP và HTTPS là gì?</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09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b="1" smtClean="0"/>
              <a:t>OSI MODEL</a:t>
            </a:r>
            <a:endParaRPr lang="en-US"/>
          </a:p>
        </p:txBody>
      </p:sp>
      <p:sp>
        <p:nvSpPr>
          <p:cNvPr id="9" name="TextBox 8"/>
          <p:cNvSpPr txBox="1"/>
          <p:nvPr/>
        </p:nvSpPr>
        <p:spPr>
          <a:xfrm>
            <a:off x="3707704" y="776614"/>
            <a:ext cx="7628351" cy="5047536"/>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OSI</a:t>
            </a:r>
          </a:p>
          <a:p>
            <a:pPr algn="just"/>
            <a:endParaRPr lang="en-US" sz="2000">
              <a:latin typeface="Times New Roman" panose="02020603050405020304" pitchFamily="18" charset="0"/>
              <a:cs typeface="Times New Roman" panose="02020603050405020304" pitchFamily="18" charset="0"/>
            </a:endParaRPr>
          </a:p>
          <a:p>
            <a:pPr marL="342900" indent="-342900" algn="just">
              <a:buFontTx/>
              <a:buChar char="-"/>
            </a:pPr>
            <a:r>
              <a:rPr lang="vi-VN" sz="2000" smtClean="0">
                <a:latin typeface="Times New Roman" panose="02020603050405020304" pitchFamily="18" charset="0"/>
                <a:cs typeface="Times New Roman" panose="02020603050405020304" pitchFamily="18" charset="0"/>
              </a:rPr>
              <a:t>Mô </a:t>
            </a:r>
            <a:r>
              <a:rPr lang="vi-VN" sz="2000">
                <a:latin typeface="Times New Roman" panose="02020603050405020304" pitchFamily="18" charset="0"/>
                <a:cs typeface="Times New Roman" panose="02020603050405020304" pitchFamily="18" charset="0"/>
              </a:rPr>
              <a:t>hình OSI (</a:t>
            </a:r>
            <a:r>
              <a:rPr lang="vi-VN" sz="2000" i="1">
                <a:latin typeface="Times New Roman" panose="02020603050405020304" pitchFamily="18" charset="0"/>
                <a:cs typeface="Times New Roman" panose="02020603050405020304" pitchFamily="18" charset="0"/>
              </a:rPr>
              <a:t>Open Systems Interconnection Reference Model</a:t>
            </a:r>
            <a:r>
              <a:rPr lang="vi-VN" sz="2000">
                <a:latin typeface="Times New Roman" panose="02020603050405020304" pitchFamily="18" charset="0"/>
                <a:cs typeface="Times New Roman" panose="02020603050405020304" pitchFamily="18" charset="0"/>
              </a:rPr>
              <a:t>, viết ngắn là </a:t>
            </a:r>
            <a:r>
              <a:rPr lang="vi-VN" sz="2000" i="1">
                <a:latin typeface="Times New Roman" panose="02020603050405020304" pitchFamily="18" charset="0"/>
                <a:cs typeface="Times New Roman" panose="02020603050405020304" pitchFamily="18" charset="0"/>
              </a:rPr>
              <a:t>OSI Model</a:t>
            </a:r>
            <a:r>
              <a:rPr lang="vi-VN" sz="2000">
                <a:latin typeface="Times New Roman" panose="02020603050405020304" pitchFamily="18" charset="0"/>
                <a:cs typeface="Times New Roman" panose="02020603050405020304" pitchFamily="18" charset="0"/>
              </a:rPr>
              <a:t> hoặc </a:t>
            </a:r>
            <a:r>
              <a:rPr lang="vi-VN" sz="2000" i="1">
                <a:latin typeface="Times New Roman" panose="02020603050405020304" pitchFamily="18" charset="0"/>
                <a:cs typeface="Times New Roman" panose="02020603050405020304" pitchFamily="18" charset="0"/>
              </a:rPr>
              <a:t>OSI Reference Model</a:t>
            </a:r>
            <a:r>
              <a:rPr lang="vi-VN" sz="2000">
                <a:latin typeface="Times New Roman" panose="02020603050405020304" pitchFamily="18" charset="0"/>
                <a:cs typeface="Times New Roman" panose="02020603050405020304" pitchFamily="18" charset="0"/>
              </a:rPr>
              <a:t>) - tạm dịch là </a:t>
            </a:r>
            <a:r>
              <a:rPr lang="en-US" sz="2000" u="sng" smtClean="0">
                <a:latin typeface="Times New Roman" panose="02020603050405020304" pitchFamily="18" charset="0"/>
                <a:cs typeface="Times New Roman" panose="02020603050405020304" pitchFamily="18" charset="0"/>
              </a:rPr>
              <a:t>m</a:t>
            </a:r>
            <a:r>
              <a:rPr lang="vi-VN" sz="2000" u="sng" smtClean="0">
                <a:latin typeface="Times New Roman" panose="02020603050405020304" pitchFamily="18" charset="0"/>
                <a:cs typeface="Times New Roman" panose="02020603050405020304" pitchFamily="18" charset="0"/>
              </a:rPr>
              <a:t>ô </a:t>
            </a:r>
            <a:r>
              <a:rPr lang="vi-VN" sz="2000" u="sng">
                <a:latin typeface="Times New Roman" panose="02020603050405020304" pitchFamily="18" charset="0"/>
                <a:cs typeface="Times New Roman" panose="02020603050405020304" pitchFamily="18" charset="0"/>
              </a:rPr>
              <a:t>hình tham </a:t>
            </a:r>
            <a:r>
              <a:rPr lang="vi-VN" sz="2000" u="sng" smtClean="0">
                <a:latin typeface="Times New Roman" panose="02020603050405020304" pitchFamily="18" charset="0"/>
                <a:cs typeface="Times New Roman" panose="02020603050405020304" pitchFamily="18" charset="0"/>
              </a:rPr>
              <a:t>chiếu</a:t>
            </a:r>
            <a:r>
              <a:rPr lang="en-US" sz="2000" u="sng">
                <a:latin typeface="Times New Roman" panose="02020603050405020304" pitchFamily="18" charset="0"/>
                <a:cs typeface="Times New Roman" panose="02020603050405020304" pitchFamily="18" charset="0"/>
              </a:rPr>
              <a:t> </a:t>
            </a:r>
            <a:r>
              <a:rPr lang="en-US" sz="2000" u="sng" err="1" smtClean="0">
                <a:latin typeface="Times New Roman" panose="02020603050405020304" pitchFamily="18" charset="0"/>
                <a:cs typeface="Times New Roman" panose="02020603050405020304" pitchFamily="18" charset="0"/>
              </a:rPr>
              <a:t>kết</a:t>
            </a:r>
            <a:r>
              <a:rPr lang="en-US" sz="2000" u="sng" smtClean="0">
                <a:latin typeface="Times New Roman" panose="02020603050405020304" pitchFamily="18" charset="0"/>
                <a:cs typeface="Times New Roman" panose="02020603050405020304" pitchFamily="18" charset="0"/>
              </a:rPr>
              <a:t> </a:t>
            </a:r>
            <a:r>
              <a:rPr lang="en-US" sz="2000" u="sng" err="1" smtClean="0">
                <a:latin typeface="Times New Roman" panose="02020603050405020304" pitchFamily="18" charset="0"/>
                <a:cs typeface="Times New Roman" panose="02020603050405020304" pitchFamily="18" charset="0"/>
              </a:rPr>
              <a:t>nối</a:t>
            </a:r>
            <a:r>
              <a:rPr lang="en-US" sz="2000" u="sng" smtClean="0">
                <a:latin typeface="Times New Roman" panose="02020603050405020304" pitchFamily="18" charset="0"/>
                <a:cs typeface="Times New Roman" panose="02020603050405020304" pitchFamily="18" charset="0"/>
              </a:rPr>
              <a:t> </a:t>
            </a:r>
            <a:r>
              <a:rPr lang="en-US" sz="2000" u="sng" err="1" smtClean="0">
                <a:latin typeface="Times New Roman" panose="02020603050405020304" pitchFamily="18" charset="0"/>
                <a:cs typeface="Times New Roman" panose="02020603050405020304" pitchFamily="18" charset="0"/>
              </a:rPr>
              <a:t>các</a:t>
            </a:r>
            <a:r>
              <a:rPr lang="en-US" sz="2000" u="sng" smtClean="0">
                <a:latin typeface="Times New Roman" panose="02020603050405020304" pitchFamily="18" charset="0"/>
                <a:cs typeface="Times New Roman" panose="02020603050405020304" pitchFamily="18" charset="0"/>
              </a:rPr>
              <a:t> </a:t>
            </a:r>
            <a:r>
              <a:rPr lang="en-US" sz="2000" u="sng" err="1" smtClean="0">
                <a:latin typeface="Times New Roman" panose="02020603050405020304" pitchFamily="18" charset="0"/>
                <a:cs typeface="Times New Roman" panose="02020603050405020304" pitchFamily="18" charset="0"/>
              </a:rPr>
              <a:t>hệ</a:t>
            </a:r>
            <a:r>
              <a:rPr lang="en-US" sz="2000" u="sng" smtClean="0">
                <a:latin typeface="Times New Roman" panose="02020603050405020304" pitchFamily="18" charset="0"/>
                <a:cs typeface="Times New Roman" panose="02020603050405020304" pitchFamily="18" charset="0"/>
              </a:rPr>
              <a:t> </a:t>
            </a:r>
            <a:r>
              <a:rPr lang="en-US" sz="2000" u="sng" err="1" smtClean="0">
                <a:latin typeface="Times New Roman" panose="02020603050405020304" pitchFamily="18" charset="0"/>
                <a:cs typeface="Times New Roman" panose="02020603050405020304" pitchFamily="18" charset="0"/>
              </a:rPr>
              <a:t>thống</a:t>
            </a:r>
            <a:r>
              <a:rPr lang="en-US" sz="2000" u="sng" smtClean="0">
                <a:latin typeface="Times New Roman" panose="02020603050405020304" pitchFamily="18" charset="0"/>
                <a:cs typeface="Times New Roman" panose="02020603050405020304" pitchFamily="18" charset="0"/>
              </a:rPr>
              <a:t> </a:t>
            </a:r>
            <a:r>
              <a:rPr lang="en-US" sz="2000" u="sng" err="1" smtClean="0">
                <a:latin typeface="Times New Roman" panose="02020603050405020304" pitchFamily="18" charset="0"/>
                <a:cs typeface="Times New Roman" panose="02020603050405020304" pitchFamily="18" charset="0"/>
              </a:rPr>
              <a:t>mở</a:t>
            </a:r>
            <a:r>
              <a:rPr lang="en-US" sz="2000" u="sng"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là một thiết kế dựa vào nguyên lý tầng </a:t>
            </a:r>
            <a:r>
              <a:rPr lang="vi-VN" sz="2000" smtClean="0">
                <a:latin typeface="Times New Roman" panose="02020603050405020304" pitchFamily="18" charset="0"/>
                <a:cs typeface="Times New Roman" panose="02020603050405020304" pitchFamily="18" charset="0"/>
              </a:rPr>
              <a:t>cấp</a:t>
            </a:r>
            <a:r>
              <a:rPr lang="en-US" sz="200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Đây</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là </a:t>
            </a:r>
            <a:r>
              <a:rPr lang="vi-VN" sz="2000">
                <a:latin typeface="Times New Roman" panose="02020603050405020304" pitchFamily="18" charset="0"/>
                <a:cs typeface="Times New Roman" panose="02020603050405020304" pitchFamily="18" charset="0"/>
              </a:rPr>
              <a:t>mô hình được tổ chức ISO đề xuất từ 1977 và công bố lần đầu vào 1984. Để các máy tính và các thiết bị mạng có thể truyền thông với nhau phải có những qui tắc giao tiếp được các bên chấp nhận. Mô hình OSI là một khuôn mẫu giúp chúng ta hiểu dữ liệu đi xuyên qua mạng như thế nào đồng thời cũng giúp chúng ta hiểu được các chức năng mạng diễn ra tại mỗi </a:t>
            </a:r>
            <a:r>
              <a:rPr lang="vi-VN" sz="2000" smtClean="0">
                <a:latin typeface="Times New Roman" panose="02020603050405020304" pitchFamily="18" charset="0"/>
                <a:cs typeface="Times New Roman" panose="02020603050405020304" pitchFamily="18" charset="0"/>
              </a:rPr>
              <a:t>lớp</a:t>
            </a:r>
            <a:r>
              <a:rPr lang="en-US" sz="2000" smtClean="0">
                <a:latin typeface="Times New Roman" panose="02020603050405020304" pitchFamily="18" charset="0"/>
                <a:cs typeface="Times New Roman" panose="02020603050405020304" pitchFamily="18" charset="0"/>
              </a:rPr>
              <a:t>.</a:t>
            </a:r>
          </a:p>
          <a:p>
            <a:pPr marL="342900" indent="-342900" algn="just">
              <a:buFontTx/>
              <a:buChar char="-"/>
            </a:pPr>
            <a:endParaRPr lang="en-US" sz="2000" smtClean="0">
              <a:latin typeface="Times New Roman" panose="02020603050405020304" pitchFamily="18" charset="0"/>
              <a:cs typeface="Times New Roman" panose="02020603050405020304" pitchFamily="18" charset="0"/>
            </a:endParaRPr>
          </a:p>
          <a:p>
            <a:pPr marL="342900" indent="-342900" algn="just">
              <a:buFontTx/>
              <a:buChar char="-"/>
            </a:pPr>
            <a:r>
              <a:rPr lang="vi-VN" sz="2000" smtClean="0">
                <a:latin typeface="Times New Roman" panose="02020603050405020304" pitchFamily="18" charset="0"/>
                <a:cs typeface="Times New Roman" panose="02020603050405020304" pitchFamily="18" charset="0"/>
              </a:rPr>
              <a:t>Mô </a:t>
            </a:r>
            <a:r>
              <a:rPr lang="vi-VN" sz="2000">
                <a:latin typeface="Times New Roman" panose="02020603050405020304" pitchFamily="18" charset="0"/>
                <a:cs typeface="Times New Roman" panose="02020603050405020304" pitchFamily="18" charset="0"/>
              </a:rPr>
              <a:t>hình OSI bao gồm 7 tầng. Mỗi một tầng đều có đặc tính là nó chỉ sử dụng chức năng của tầng dưới nó, đồng thời chỉ cho phép tầng trên sử dụng các chức năng của </a:t>
            </a:r>
            <a:r>
              <a:rPr lang="vi-VN" sz="2000" smtClean="0">
                <a:latin typeface="Times New Roman" panose="02020603050405020304" pitchFamily="18" charset="0"/>
                <a:cs typeface="Times New Roman" panose="02020603050405020304" pitchFamily="18" charset="0"/>
              </a:rPr>
              <a:t>mình</a:t>
            </a:r>
            <a:r>
              <a:rPr lang="en-US" sz="2000" smtClean="0">
                <a:latin typeface="Times New Roman" panose="02020603050405020304" pitchFamily="18" charset="0"/>
                <a:cs typeface="Times New Roman" panose="02020603050405020304" pitchFamily="18" charset="0"/>
              </a:rPr>
              <a:t>.</a:t>
            </a:r>
          </a:p>
          <a:p>
            <a:pPr marL="342900" indent="-342900" algn="just">
              <a:buFontTx/>
              <a:buChar char="-"/>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2496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p:txBody>
          <a:bodyPr/>
          <a:lstStyle/>
          <a:p>
            <a:pPr algn="ctr"/>
            <a:r>
              <a:rPr lang="en-US" b="1" smtClean="0"/>
              <a:t>OSI MODEL</a:t>
            </a:r>
            <a:endParaRPr lang="en-US"/>
          </a:p>
        </p:txBody>
      </p:sp>
      <p:pic>
        <p:nvPicPr>
          <p:cNvPr id="1026" name="Picture 2" descr="http://1.bp.blogspot.com/-dEPOLAvxsek/UzQcvDS44KI/AAAAAAAAACw/c_Fxrkuul7k/s1600/Osi-model-j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1976" y="1544065"/>
            <a:ext cx="3848100" cy="44684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09368" y="605268"/>
            <a:ext cx="5787026" cy="430887"/>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Các</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Tầng</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Của</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OSI  </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51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OSI MODEL</a:t>
            </a:r>
            <a:endParaRPr lang="en-US"/>
          </a:p>
        </p:txBody>
      </p:sp>
      <p:sp>
        <p:nvSpPr>
          <p:cNvPr id="6" name="Rectangle 5"/>
          <p:cNvSpPr/>
          <p:nvPr/>
        </p:nvSpPr>
        <p:spPr>
          <a:xfrm>
            <a:off x="3908121" y="1177943"/>
            <a:ext cx="7866345" cy="5324535"/>
          </a:xfrm>
          <a:prstGeom prst="rect">
            <a:avLst/>
          </a:prstGeom>
        </p:spPr>
        <p:txBody>
          <a:bodyPr wrap="square">
            <a:spAutoFit/>
          </a:bodyPr>
          <a:lstStyle/>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1 : Physical</a:t>
            </a:r>
            <a:r>
              <a:rPr lang="vi-VN" sz="2000" b="0" i="0" smtClean="0">
                <a:solidFill>
                  <a:srgbClr val="222222"/>
                </a:solidFill>
                <a:effectLst/>
                <a:latin typeface="Times New Roman" panose="02020603050405020304" pitchFamily="18" charset="0"/>
                <a:cs typeface="Times New Roman" panose="02020603050405020304" pitchFamily="18" charset="0"/>
              </a:rPr>
              <a:t> </a:t>
            </a:r>
            <a:r>
              <a:rPr lang="vi-VN" sz="2000" b="1" i="0" smtClean="0">
                <a:solidFill>
                  <a:srgbClr val="222222"/>
                </a:solidFill>
                <a:effectLst/>
                <a:latin typeface="Times New Roman" panose="02020603050405020304" pitchFamily="18" charset="0"/>
                <a:cs typeface="Times New Roman" panose="02020603050405020304" pitchFamily="18" charset="0"/>
              </a:rPr>
              <a:t>Layer </a:t>
            </a:r>
            <a:r>
              <a:rPr lang="vi-VN" sz="2000" b="0" i="0" smtClean="0">
                <a:solidFill>
                  <a:srgbClr val="222222"/>
                </a:solidFill>
                <a:effectLst/>
                <a:latin typeface="Times New Roman" panose="02020603050405020304" pitchFamily="18" charset="0"/>
                <a:cs typeface="Times New Roman" panose="02020603050405020304" pitchFamily="18" charset="0"/>
              </a:rPr>
              <a:t>(tầng vật lý) Điều khiển việc truyền tải các bit trên đường truyền vật lý. Tầng vật lý định nghĩa các tín hiệu điện, trạng thái đường truyền, phương pháp mã hóa dữ liệu, các loại đầu nối được sử dụng</a:t>
            </a:r>
            <a:r>
              <a:rPr lang="en-US" sz="2000" b="0" i="0" smtClean="0">
                <a:solidFill>
                  <a:srgbClr val="222222"/>
                </a:solidFill>
                <a:effectLst/>
                <a:latin typeface="Times New Roman" panose="02020603050405020304" pitchFamily="18" charset="0"/>
                <a:cs typeface="Times New Roman" panose="02020603050405020304" pitchFamily="18" charset="0"/>
              </a:rPr>
              <a:t>.</a:t>
            </a:r>
            <a:endParaRPr lang="vi-VN"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2 : Data-link Layer </a:t>
            </a:r>
            <a:r>
              <a:rPr lang="vi-VN" sz="2000" b="0" i="0" smtClean="0">
                <a:solidFill>
                  <a:srgbClr val="222222"/>
                </a:solidFill>
                <a:effectLst/>
                <a:latin typeface="Times New Roman" panose="02020603050405020304" pitchFamily="18" charset="0"/>
                <a:cs typeface="Times New Roman" panose="02020603050405020304" pitchFamily="18" charset="0"/>
              </a:rPr>
              <a:t>(tầng liên kết dữ liệu ) Đảm bảo việc truyền các frame(Khung dữ liệu) giữa hai máy tính có đường truyền vật lý nối trực tiếp với nhau. Tầng liên kết dữ liệu hỗ trợ cơ chế phát hiện và xử lý lỗi dữ liệu.</a:t>
            </a:r>
          </a:p>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3 : Network Layer </a:t>
            </a:r>
            <a:r>
              <a:rPr lang="vi-VN" sz="2000" b="0" i="0" smtClean="0">
                <a:solidFill>
                  <a:srgbClr val="222222"/>
                </a:solidFill>
                <a:effectLst/>
                <a:latin typeface="Times New Roman" panose="02020603050405020304" pitchFamily="18" charset="0"/>
                <a:cs typeface="Times New Roman" panose="02020603050405020304" pitchFamily="18" charset="0"/>
              </a:rPr>
              <a:t>(tầng mạng ) Đảm bảo cho việc truyền packet (gói dữ liệu) giữa hai máy tính bất kỳ trong mạng máy tính (có thể có hoặc không có kết nối đường truyền vật lý trực tiếp). Hay nói cách khác, tầng mạng có nhiệm vụ tìm đường đi cho dữ liệu truyền thông giữa hai máy bất kỳ.</a:t>
            </a:r>
          </a:p>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4 : Transport Layer </a:t>
            </a:r>
            <a:r>
              <a:rPr lang="vi-VN" sz="2000" b="0" i="0" smtClean="0">
                <a:solidFill>
                  <a:srgbClr val="222222"/>
                </a:solidFill>
                <a:effectLst/>
                <a:latin typeface="Times New Roman" panose="02020603050405020304" pitchFamily="18" charset="0"/>
                <a:cs typeface="Times New Roman" panose="02020603050405020304" pitchFamily="18" charset="0"/>
              </a:rPr>
              <a:t>(tầng vận chuyển) Tầng vận chuyển làm nhiệm vụ phân nhỏ các gói tin có kích thước lớn khi gửi và tập hợp lại khi nhận, đảm bảo tính toàn vẹn cho dữ liệu (không lỗi,không mất, không lặp, đúng thứ tự).</a:t>
            </a:r>
            <a:endParaRPr lang="vi-VN" sz="2000" b="0" i="0">
              <a:solidFill>
                <a:srgbClr val="222222"/>
              </a:solidFill>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4509368" y="605268"/>
            <a:ext cx="5787026" cy="430887"/>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Các</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Tầng</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Của</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OSI  </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6412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en-US" b="1"/>
              <a:t>OSI MODEL</a:t>
            </a:r>
            <a:endParaRPr lang="en-US"/>
          </a:p>
        </p:txBody>
      </p:sp>
      <p:sp>
        <p:nvSpPr>
          <p:cNvPr id="5" name="TextBox 4"/>
          <p:cNvSpPr txBox="1"/>
          <p:nvPr/>
        </p:nvSpPr>
        <p:spPr>
          <a:xfrm>
            <a:off x="4509368" y="605268"/>
            <a:ext cx="5787026" cy="430887"/>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Các</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Tầng</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Của</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OSI  </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3920647" y="1157910"/>
            <a:ext cx="7891397" cy="4708981"/>
          </a:xfrm>
          <a:prstGeom prst="rect">
            <a:avLst/>
          </a:prstGeom>
        </p:spPr>
        <p:txBody>
          <a:bodyPr wrap="square">
            <a:spAutoFit/>
          </a:bodyPr>
          <a:lstStyle/>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5 : Session Layer </a:t>
            </a:r>
            <a:r>
              <a:rPr lang="vi-VN" sz="2000" b="0" i="0" smtClean="0">
                <a:solidFill>
                  <a:srgbClr val="222222"/>
                </a:solidFill>
                <a:effectLst/>
                <a:latin typeface="Times New Roman" panose="02020603050405020304" pitchFamily="18" charset="0"/>
                <a:cs typeface="Times New Roman" panose="02020603050405020304" pitchFamily="18" charset="0"/>
              </a:rPr>
              <a:t>(tầng phiên) Quản lý các phiên làm việc giữa các người sử dụng. Tầng phiên cung cấp cơ chế nhận biết tên và chức năng về bảo mật thông tin khi truyền qua mạng máy tính.</a:t>
            </a:r>
            <a:endParaRPr lang="en-US"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endParaRPr lang="vi-VN"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6 : Presentation Layer </a:t>
            </a:r>
            <a:r>
              <a:rPr lang="vi-VN" sz="2000" b="0" i="0" smtClean="0">
                <a:solidFill>
                  <a:srgbClr val="222222"/>
                </a:solidFill>
                <a:effectLst/>
                <a:latin typeface="Times New Roman" panose="02020603050405020304" pitchFamily="18" charset="0"/>
                <a:cs typeface="Times New Roman" panose="02020603050405020304" pitchFamily="18" charset="0"/>
              </a:rPr>
              <a:t>(tầng trình bày) Cung cấp định dạng dữ liệu cho ứng dụng. Trong quá trình truyền dữ liệu, trên tầng trình bày bên máy gửi có nhiệm vụ dịch dữ liệu từ định dạng riêng sang định dạng chung và quá trình ngược lại trên tâng trình bày bên máy nhận. Tầng trình bày đảm bảo cho các máy tính có định dạng dữ liệu khác nhau vẫn có thể truyền thông tin với nhau bình thường.</a:t>
            </a:r>
            <a:endParaRPr lang="en-US"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endParaRPr lang="vi-VN"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7 : Application Layer </a:t>
            </a:r>
            <a:r>
              <a:rPr lang="vi-VN" sz="2000" b="0" i="0" smtClean="0">
                <a:solidFill>
                  <a:srgbClr val="222222"/>
                </a:solidFill>
                <a:effectLst/>
                <a:latin typeface="Times New Roman" panose="02020603050405020304" pitchFamily="18" charset="0"/>
                <a:cs typeface="Times New Roman" panose="02020603050405020304" pitchFamily="18" charset="0"/>
              </a:rPr>
              <a:t>(tầng ứng dụng) Cung cấp các ứng dụng truy xuất đến các dịch vụ mạng như Web Browser, Mail User Agent … hoặc các chương trình làm server cung cấp các dịch vụ mạng như Web Server, FTP Server, Mail server …</a:t>
            </a:r>
            <a:endParaRPr lang="vi-VN" sz="2000" b="0" i="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20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260" y="1111311"/>
            <a:ext cx="3169085" cy="4601183"/>
          </a:xfrm>
        </p:spPr>
        <p:txBody>
          <a:bodyPr/>
          <a:lstStyle/>
          <a:p>
            <a:pPr algn="ctr"/>
            <a:r>
              <a:rPr lang="en-US" b="1" smtClean="0"/>
              <a:t>TCP/IP </a:t>
            </a:r>
            <a:r>
              <a:rPr lang="en-US" b="1"/>
              <a:t>MODEL</a:t>
            </a:r>
            <a:endParaRPr lang="en-US"/>
          </a:p>
        </p:txBody>
      </p:sp>
      <p:sp>
        <p:nvSpPr>
          <p:cNvPr id="5" name="Rectangle 4"/>
          <p:cNvSpPr/>
          <p:nvPr/>
        </p:nvSpPr>
        <p:spPr>
          <a:xfrm>
            <a:off x="6332567" y="926645"/>
            <a:ext cx="2257541" cy="430887"/>
          </a:xfrm>
          <a:prstGeom prst="rect">
            <a:avLst/>
          </a:prstGeom>
        </p:spPr>
        <p:txBody>
          <a:bodyPr wrap="none">
            <a:spAutoFit/>
          </a:bodyPr>
          <a:lstStyle/>
          <a:p>
            <a:pPr algn="ctr"/>
            <a:r>
              <a:rPr lang="en-US" sz="2200" b="1" smtClean="0">
                <a:solidFill>
                  <a:schemeClr val="accent2">
                    <a:lumMod val="75000"/>
                  </a:schemeClr>
                </a:solidFill>
                <a:latin typeface="Times New Roman" panose="02020603050405020304" pitchFamily="18" charset="0"/>
                <a:cs typeface="Times New Roman" panose="02020603050405020304" pitchFamily="18" charset="0"/>
              </a:rPr>
              <a:t>Mô hình TCP/IP </a:t>
            </a:r>
          </a:p>
        </p:txBody>
      </p:sp>
      <p:sp>
        <p:nvSpPr>
          <p:cNvPr id="6" name="Rectangle 5"/>
          <p:cNvSpPr/>
          <p:nvPr/>
        </p:nvSpPr>
        <p:spPr>
          <a:xfrm>
            <a:off x="4087660" y="1514316"/>
            <a:ext cx="7636702" cy="4401205"/>
          </a:xfrm>
          <a:prstGeom prst="rect">
            <a:avLst/>
          </a:prstGeom>
        </p:spPr>
        <p:txBody>
          <a:bodyPr wrap="square">
            <a:spAutoFit/>
          </a:bodyPr>
          <a:lstStyle/>
          <a:p>
            <a:pPr marL="342900" indent="-342900">
              <a:buFontTx/>
              <a:buChar char="-"/>
            </a:pPr>
            <a:r>
              <a:rPr lang="vi-VN" sz="2000" smtClean="0">
                <a:solidFill>
                  <a:srgbClr val="444444"/>
                </a:solidFill>
                <a:effectLst/>
                <a:latin typeface="Times New Roman" panose="02020603050405020304" pitchFamily="18" charset="0"/>
                <a:cs typeface="Times New Roman" panose="02020603050405020304" pitchFamily="18" charset="0"/>
              </a:rPr>
              <a:t>Mô hình TCP/IP </a:t>
            </a:r>
            <a:r>
              <a:rPr lang="vi-VN" sz="2000" b="0" i="0" smtClean="0">
                <a:solidFill>
                  <a:srgbClr val="444444"/>
                </a:solidFill>
                <a:effectLst/>
                <a:latin typeface="Times New Roman" panose="02020603050405020304" pitchFamily="18" charset="0"/>
                <a:cs typeface="Times New Roman" panose="02020603050405020304" pitchFamily="18" charset="0"/>
              </a:rPr>
              <a:t>là 1 tập các giao thức và quy tắc được phát triển để cho phép các máy tính liên kết với nhau, chia sẻ tài nguyên thông qua 1 hệ thống mạng.</a:t>
            </a:r>
            <a:endParaRPr lang="en-US" sz="2000" b="0" i="0" smtClean="0">
              <a:solidFill>
                <a:srgbClr val="444444"/>
              </a:solidFill>
              <a:effectLst/>
              <a:latin typeface="Times New Roman" panose="02020603050405020304" pitchFamily="18" charset="0"/>
              <a:cs typeface="Times New Roman" panose="02020603050405020304" pitchFamily="18" charset="0"/>
            </a:endParaRPr>
          </a:p>
          <a:p>
            <a:pPr marL="342900" indent="-342900">
              <a:buFontTx/>
              <a:buChar char="-"/>
            </a:pPr>
            <a:endParaRPr lang="en-US" sz="2000" b="0" i="0" smtClean="0">
              <a:solidFill>
                <a:srgbClr val="444444"/>
              </a:solidFill>
              <a:effectLst/>
              <a:latin typeface="Times New Roman" panose="02020603050405020304" pitchFamily="18" charset="0"/>
              <a:cs typeface="Times New Roman" panose="02020603050405020304" pitchFamily="18" charset="0"/>
            </a:endParaRPr>
          </a:p>
          <a:p>
            <a:pPr marL="342900" indent="-342900">
              <a:buFontTx/>
              <a:buChar char="-"/>
            </a:pPr>
            <a:r>
              <a:rPr lang="vi-VN" sz="2000">
                <a:latin typeface="Times New Roman" panose="02020603050405020304" pitchFamily="18" charset="0"/>
                <a:cs typeface="Times New Roman" panose="02020603050405020304" pitchFamily="18" charset="0"/>
              </a:rPr>
              <a:t>Mô hình TCP/IP là mô hình có trước so với mô hình OSI, mục đích mô hình OSI để tham chiếu làm rõ ràng cách thức trao đổi thông tin giữa các máy tính với nhau, hay nói cách khác là mô hình OSI mang tính chất dùng cho học tập nghiên cứu nhiều hơn là đưa vào triển khai thực tế</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Tx/>
              <a:buChar char="-"/>
            </a:pPr>
            <a:endParaRPr lang="en-US" sz="2000">
              <a:latin typeface="Times New Roman" panose="02020603050405020304" pitchFamily="18" charset="0"/>
              <a:cs typeface="Times New Roman" panose="02020603050405020304" pitchFamily="18" charset="0"/>
            </a:endParaRPr>
          </a:p>
          <a:p>
            <a:pPr marL="342900" indent="-342900">
              <a:buFontTx/>
              <a:buChar char="-"/>
            </a:pPr>
            <a:r>
              <a:rPr lang="vi-VN" sz="2000">
                <a:latin typeface="Times New Roman" panose="02020603050405020304" pitchFamily="18" charset="0"/>
                <a:cs typeface="Times New Roman" panose="02020603050405020304" pitchFamily="18" charset="0"/>
              </a:rPr>
              <a:t>Mô hình TCP/IP còn được gọi với tên khác là : mô hình DoD ( mô hình của bộ quốc phòng Mỹ</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Tx/>
              <a:buChar char="-"/>
            </a:pPr>
            <a:endParaRPr lang="en-US" sz="2000">
              <a:latin typeface="Times New Roman" panose="02020603050405020304" pitchFamily="18" charset="0"/>
              <a:cs typeface="Times New Roman" panose="02020603050405020304" pitchFamily="18" charset="0"/>
            </a:endParaRPr>
          </a:p>
          <a:p>
            <a:pPr marL="342900" indent="-342900">
              <a:buFontTx/>
              <a:buChar char="-"/>
            </a:pPr>
            <a:r>
              <a:rPr lang="en-US" sz="2000" smtClean="0">
                <a:latin typeface="Times New Roman" panose="02020603050405020304" pitchFamily="18" charset="0"/>
                <a:cs typeface="Times New Roman" panose="02020603050405020304" pitchFamily="18" charset="0"/>
              </a:rPr>
              <a:t>Mô hình TCP/IP gồm có 4 tầng.</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556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t>
            </a:r>
            <a:endParaRPr lang="en-US"/>
          </a:p>
        </p:txBody>
      </p:sp>
      <p:sp>
        <p:nvSpPr>
          <p:cNvPr id="4" name="Title 1"/>
          <p:cNvSpPr txBox="1">
            <a:spLocks/>
          </p:cNvSpPr>
          <p:nvPr/>
        </p:nvSpPr>
        <p:spPr>
          <a:xfrm>
            <a:off x="125260" y="1111311"/>
            <a:ext cx="3169085"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TCP/IP MODEL</a:t>
            </a:r>
            <a:endParaRPr lang="en-US"/>
          </a:p>
        </p:txBody>
      </p:sp>
      <p:pic>
        <p:nvPicPr>
          <p:cNvPr id="2050" name="Picture 2" descr="http://2.bp.blogspot.com/-jH4TzAOcspU/UzQeMUZ1JlI/AAAAAAAAADA/cWNGZjCtkI4/s1600/TCP-IP-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2521" y="1435060"/>
            <a:ext cx="5603483" cy="457558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509368" y="605268"/>
            <a:ext cx="5787026" cy="430887"/>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Các</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Tầng</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Của</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TCP/IP  </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2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09368" y="605268"/>
            <a:ext cx="5787026" cy="430887"/>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Các</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Tầng</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Của</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TCP/IP  </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125260" y="1111311"/>
            <a:ext cx="3169085"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TCP/IP MODEL</a:t>
            </a:r>
            <a:endParaRPr lang="en-US"/>
          </a:p>
        </p:txBody>
      </p:sp>
      <p:sp>
        <p:nvSpPr>
          <p:cNvPr id="6" name="Rectangle 5"/>
          <p:cNvSpPr/>
          <p:nvPr/>
        </p:nvSpPr>
        <p:spPr>
          <a:xfrm>
            <a:off x="4262906" y="1474566"/>
            <a:ext cx="6877319" cy="3477875"/>
          </a:xfrm>
          <a:prstGeom prst="rect">
            <a:avLst/>
          </a:prstGeom>
        </p:spPr>
        <p:txBody>
          <a:bodyPr wrap="square">
            <a:spAutoFit/>
          </a:bodyPr>
          <a:lstStyle/>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1 : Network Access Layer </a:t>
            </a:r>
            <a:r>
              <a:rPr lang="vi-VN" sz="2000" b="0" i="0" smtClean="0">
                <a:solidFill>
                  <a:srgbClr val="222222"/>
                </a:solidFill>
                <a:effectLst/>
                <a:latin typeface="Times New Roman" panose="02020603050405020304" pitchFamily="18" charset="0"/>
                <a:cs typeface="Times New Roman" panose="02020603050405020304" pitchFamily="18" charset="0"/>
              </a:rPr>
              <a:t>(tầng truy cập) có thể coi tầng truy cập là một tầng riêng biệt hoặc cũng có thể tách thành 2 tầng vật lý và tầng liên kết dữ liệu như trong mô hình OSI, tầng truy cập được sử dụng để truyền gói tin từ tầng mạng đến các host trong mạng. Thành phần tầng truy cập bao gồm cả các thiết bị vật lý ( hun, switch, cáp mạng, card mạng HBA-Host Bus Adapter và các đặc tả mức thấp như tín hiệu điện.</a:t>
            </a:r>
            <a:endParaRPr lang="en-US"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endParaRPr lang="vi-VN"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2 : Internet Layer </a:t>
            </a:r>
            <a:r>
              <a:rPr lang="vi-VN" sz="2000" b="0" i="0" smtClean="0">
                <a:solidFill>
                  <a:srgbClr val="222222"/>
                </a:solidFill>
                <a:effectLst/>
                <a:latin typeface="Times New Roman" panose="02020603050405020304" pitchFamily="18" charset="0"/>
                <a:cs typeface="Times New Roman" panose="02020603050405020304" pitchFamily="18" charset="0"/>
              </a:rPr>
              <a:t>(tầng mạng) Nhiệm vụ của tầng mạng trên mô hình TCP/IP là giải quyết vấn đề dẫn các gói tin đi qua các mạng để đến đúng đích mong muốn.</a:t>
            </a:r>
          </a:p>
        </p:txBody>
      </p:sp>
    </p:spTree>
    <p:extLst>
      <p:ext uri="{BB962C8B-B14F-4D97-AF65-F5344CB8AC3E}">
        <p14:creationId xmlns:p14="http://schemas.microsoft.com/office/powerpoint/2010/main" val="3643462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62908" y="1532950"/>
            <a:ext cx="6864438" cy="4093428"/>
          </a:xfrm>
          <a:prstGeom prst="rect">
            <a:avLst/>
          </a:prstGeom>
        </p:spPr>
        <p:txBody>
          <a:bodyPr wrap="square">
            <a:spAutoFit/>
          </a:bodyPr>
          <a:lstStyle/>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3 : Transport Layer </a:t>
            </a:r>
            <a:r>
              <a:rPr lang="vi-VN" sz="2000" b="0" i="0" smtClean="0">
                <a:solidFill>
                  <a:srgbClr val="222222"/>
                </a:solidFill>
                <a:effectLst/>
                <a:latin typeface="Times New Roman" panose="02020603050405020304" pitchFamily="18" charset="0"/>
                <a:cs typeface="Times New Roman" panose="02020603050405020304" pitchFamily="18" charset="0"/>
              </a:rPr>
              <a:t>(tầng vận chuyển) cũng giống với tầng vận chuyển của mô hình OSI, tầng vận chuyển làm nhiệm vụ phân nhỏ các gói tin có kích thước lớn khi gửi và tập hợp lại khi nhận, đảm bảo tính toàn vẹn cho dữ liệu (không lỗi,không mất, không lặp, đúng thứ tự).</a:t>
            </a:r>
            <a:endParaRPr lang="en-US"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endParaRPr lang="vi-VN" sz="2000" b="0" i="0" smtClean="0">
              <a:solidFill>
                <a:srgbClr val="222222"/>
              </a:solidFill>
              <a:effectLst/>
              <a:latin typeface="Times New Roman" panose="02020603050405020304" pitchFamily="18" charset="0"/>
              <a:cs typeface="Times New Roman" panose="02020603050405020304" pitchFamily="18" charset="0"/>
            </a:endParaRPr>
          </a:p>
          <a:p>
            <a:pPr algn="just" fontAlgn="base"/>
            <a:r>
              <a:rPr lang="vi-VN" sz="2000" b="1" i="0" smtClean="0">
                <a:solidFill>
                  <a:srgbClr val="222222"/>
                </a:solidFill>
                <a:effectLst/>
                <a:latin typeface="Times New Roman" panose="02020603050405020304" pitchFamily="18" charset="0"/>
                <a:cs typeface="Times New Roman" panose="02020603050405020304" pitchFamily="18" charset="0"/>
              </a:rPr>
              <a:t>Tầng 4 : Application Layer </a:t>
            </a:r>
            <a:r>
              <a:rPr lang="vi-VN" sz="2000" b="0" i="0" smtClean="0">
                <a:solidFill>
                  <a:srgbClr val="222222"/>
                </a:solidFill>
                <a:effectLst/>
                <a:latin typeface="Times New Roman" panose="02020603050405020304" pitchFamily="18" charset="0"/>
                <a:cs typeface="Times New Roman" panose="02020603050405020304" pitchFamily="18" charset="0"/>
              </a:rPr>
              <a:t>(tầng ứng dụng) là nơi các chương trình mạng như Web Browser, Mail User Agent làm việc để liên lạc giữa các node mạng. Do mô hình TCP/IP không có tầng nào nằm giữa tầng ứng dụng và tầng vận chuyển , nên tầng ứng dụng của mô hình TCP/IP bao gồm cả các giao thức hoạt động như tầng trình diễn và phiên trong mô hình OSI. Việc này thường do người lập trình viên thực hiện.</a:t>
            </a:r>
            <a:endParaRPr lang="vi-VN" sz="2000" b="0" i="0">
              <a:solidFill>
                <a:srgbClr val="222222"/>
              </a:solidFill>
              <a:effectLst/>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125260" y="1111311"/>
            <a:ext cx="3169085"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b="1" smtClean="0"/>
              <a:t>TCP/IP MODEL</a:t>
            </a:r>
            <a:endParaRPr lang="en-US"/>
          </a:p>
        </p:txBody>
      </p:sp>
      <p:sp>
        <p:nvSpPr>
          <p:cNvPr id="6" name="TextBox 5"/>
          <p:cNvSpPr txBox="1"/>
          <p:nvPr/>
        </p:nvSpPr>
        <p:spPr>
          <a:xfrm>
            <a:off x="4509368" y="605268"/>
            <a:ext cx="5787026" cy="430887"/>
          </a:xfrm>
          <a:prstGeom prst="rect">
            <a:avLst/>
          </a:prstGeom>
          <a:noFill/>
        </p:spPr>
        <p:txBody>
          <a:bodyPr wrap="square" rtlCol="0">
            <a:spAutoFit/>
          </a:bodyPr>
          <a:lstStyle/>
          <a:p>
            <a:pPr algn="ct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Các</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Tầng</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Của</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Mô</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a:t>
            </a:r>
            <a:r>
              <a:rPr lang="en-US" sz="2200" b="1" err="1" smtClean="0">
                <a:solidFill>
                  <a:schemeClr val="accent2">
                    <a:lumMod val="75000"/>
                  </a:schemeClr>
                </a:solidFill>
                <a:latin typeface="Times New Roman" panose="02020603050405020304" pitchFamily="18" charset="0"/>
                <a:cs typeface="Times New Roman" panose="02020603050405020304" pitchFamily="18" charset="0"/>
              </a:rPr>
              <a:t>Hình</a:t>
            </a:r>
            <a:r>
              <a:rPr lang="en-US" sz="2200" b="1" smtClean="0">
                <a:solidFill>
                  <a:schemeClr val="accent2">
                    <a:lumMod val="75000"/>
                  </a:schemeClr>
                </a:solidFill>
                <a:latin typeface="Times New Roman" panose="02020603050405020304" pitchFamily="18" charset="0"/>
                <a:cs typeface="Times New Roman" panose="02020603050405020304" pitchFamily="18" charset="0"/>
              </a:rPr>
              <a:t> TCP/IP  </a:t>
            </a:r>
            <a:endParaRPr lang="en-US" sz="2200" b="1">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476470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166</TotalTime>
  <Words>272</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Corbel</vt:lpstr>
      <vt:lpstr>Times New Roman</vt:lpstr>
      <vt:lpstr>Wingdings 2</vt:lpstr>
      <vt:lpstr>Frame</vt:lpstr>
      <vt:lpstr>Topic 1: TCP/IP Basics and Wireshark</vt:lpstr>
      <vt:lpstr>OSI MODEL</vt:lpstr>
      <vt:lpstr>OSI MODEL</vt:lpstr>
      <vt:lpstr>OSI MODEL</vt:lpstr>
      <vt:lpstr>OSI MODEL</vt:lpstr>
      <vt:lpstr>TCP/IP MODEL</vt:lpstr>
      <vt:lpstr>    </vt:lpstr>
      <vt:lpstr>PowerPoint Presentation</vt:lpstr>
      <vt:lpstr>PowerPoint Presentation</vt:lpstr>
      <vt:lpstr>SO SÁNH GIỮA MÔ HÌNH OSI VÀ TCP / IP</vt:lpstr>
      <vt:lpstr>SO SÁNH GIỮA MÔ HÌNH OSI VÀ TCP / IP</vt:lpstr>
      <vt:lpstr>GIAO THỨC HTTP VÀ HTTPS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 TCP/IP Basics and Wireshark</dc:title>
  <dc:creator>Nguyen Tien Dat</dc:creator>
  <cp:lastModifiedBy>Nguyen Tien Dat</cp:lastModifiedBy>
  <cp:revision>14</cp:revision>
  <dcterms:created xsi:type="dcterms:W3CDTF">2015-06-11T07:24:21Z</dcterms:created>
  <dcterms:modified xsi:type="dcterms:W3CDTF">2015-06-11T10:13:43Z</dcterms:modified>
</cp:coreProperties>
</file>