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57" r:id="rId3"/>
    <p:sldId id="258" r:id="rId4"/>
    <p:sldId id="259" r:id="rId5"/>
    <p:sldId id="260" r:id="rId6"/>
    <p:sldId id="269" r:id="rId7"/>
    <p:sldId id="261" r:id="rId8"/>
    <p:sldId id="262" r:id="rId9"/>
    <p:sldId id="263" r:id="rId10"/>
    <p:sldId id="264" r:id="rId11"/>
    <p:sldId id="265" r:id="rId12"/>
    <p:sldId id="290" r:id="rId13"/>
    <p:sldId id="292" r:id="rId14"/>
    <p:sldId id="295" r:id="rId15"/>
    <p:sldId id="291" r:id="rId16"/>
    <p:sldId id="294" r:id="rId17"/>
    <p:sldId id="298" r:id="rId18"/>
    <p:sldId id="296" r:id="rId19"/>
    <p:sldId id="297" r:id="rId20"/>
    <p:sldId id="299" r:id="rId21"/>
    <p:sldId id="266" r:id="rId22"/>
    <p:sldId id="274" r:id="rId23"/>
    <p:sldId id="268" r:id="rId24"/>
    <p:sldId id="275" r:id="rId25"/>
    <p:sldId id="289"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03" autoAdjust="0"/>
    <p:restoredTop sz="96233" autoAdjust="0"/>
  </p:normalViewPr>
  <p:slideViewPr>
    <p:cSldViewPr snapToGrid="0">
      <p:cViewPr varScale="1">
        <p:scale>
          <a:sx n="83" d="100"/>
          <a:sy n="83" d="100"/>
        </p:scale>
        <p:origin x="78" y="612"/>
      </p:cViewPr>
      <p:guideLst/>
    </p:cSldViewPr>
  </p:slideViewPr>
  <p:notesTextViewPr>
    <p:cViewPr>
      <p:scale>
        <a:sx n="1" d="1"/>
        <a:sy n="1" d="1"/>
      </p:scale>
      <p:origin x="0" y="0"/>
    </p:cViewPr>
  </p:notesTextViewPr>
  <p:sorterViewPr>
    <p:cViewPr>
      <p:scale>
        <a:sx n="100" d="100"/>
        <a:sy n="100" d="100"/>
      </p:scale>
      <p:origin x="0" y="-7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ACC21-274C-42A2-AAAA-952E91147BAF}" type="datetimeFigureOut">
              <a:rPr lang="en-US" smtClean="0"/>
              <a:t>6/26/2015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091BC-1FA4-4B57-A39A-B62070D05503}" type="slidenum">
              <a:rPr lang="en-US" smtClean="0"/>
              <a:t>‹#›</a:t>
            </a:fld>
            <a:endParaRPr lang="en-US"/>
          </a:p>
        </p:txBody>
      </p:sp>
    </p:spTree>
    <p:extLst>
      <p:ext uri="{BB962C8B-B14F-4D97-AF65-F5344CB8AC3E}">
        <p14:creationId xmlns:p14="http://schemas.microsoft.com/office/powerpoint/2010/main" val="151971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The Initializing State</a:t>
            </a:r>
          </a:p>
          <a:p>
            <a:pPr marL="171450" indent="-171450">
              <a:buFont typeface="Wingdings" panose="05000000000000000000" pitchFamily="2" charset="2"/>
              <a:buChar char="§"/>
            </a:pPr>
            <a:r>
              <a:rPr lang="en-US" smtClean="0"/>
              <a:t>When DHCP client is in the Initializing state</a:t>
            </a:r>
          </a:p>
          <a:p>
            <a:pPr marL="628650" lvl="1" indent="-171450">
              <a:buFont typeface="Wingdings" panose="05000000000000000000" pitchFamily="2" charset="2"/>
              <a:buChar char="§"/>
            </a:pPr>
            <a:r>
              <a:rPr lang="en-US" smtClean="0"/>
              <a:t>its IPv4 address is 0.0.0.0 (unspecified address) </a:t>
            </a:r>
          </a:p>
          <a:p>
            <a:pPr marL="628650" lvl="1" indent="-171450">
              <a:buFont typeface="Wingdings" panose="05000000000000000000" pitchFamily="2" charset="2"/>
              <a:buChar char="§"/>
            </a:pPr>
            <a:r>
              <a:rPr lang="en-US" smtClean="0"/>
              <a:t>it tries to obtain an IPv4 address configuration by broadcasting a DHCPDiscover message from UDP port 67 to UDP port 68. </a:t>
            </a:r>
          </a:p>
          <a:p>
            <a:pPr marL="1085850" lvl="2" indent="-171450">
              <a:buFont typeface="Wingdings" panose="05000000000000000000" pitchFamily="2" charset="2"/>
              <a:buChar char="§"/>
            </a:pPr>
            <a:r>
              <a:rPr lang="en-US" smtClean="0"/>
              <a:t>the source IPv4 address is 0.0.0.0</a:t>
            </a:r>
          </a:p>
          <a:p>
            <a:pPr marL="1085850" lvl="2" indent="-171450">
              <a:buFont typeface="Wingdings" panose="05000000000000000000" pitchFamily="2" charset="2"/>
              <a:buChar char="§"/>
            </a:pPr>
            <a:r>
              <a:rPr lang="en-US" smtClean="0"/>
              <a:t>the destination is 255.255.255.255 </a:t>
            </a:r>
          </a:p>
          <a:p>
            <a:pPr marL="1085850" lvl="2" indent="-171450">
              <a:buFont typeface="Wingdings" panose="05000000000000000000" pitchFamily="2" charset="2"/>
              <a:buChar char="§"/>
            </a:pPr>
            <a:r>
              <a:rPr lang="en-US" smtClean="0"/>
              <a:t>DHCPDiscover message contains the DHCP client’s media access control (MAC) address and computer name.</a:t>
            </a:r>
          </a:p>
          <a:p>
            <a:pPr marL="171450" indent="-171450">
              <a:buFont typeface="Wingdings" panose="05000000000000000000" pitchFamily="2" charset="2"/>
              <a:buChar char="§"/>
            </a:pPr>
            <a:r>
              <a:rPr lang="en-US" smtClean="0"/>
              <a:t>If a DHCP server is on the DHCP client's subnet, the server receives the broadcast DHCPDiscover message. </a:t>
            </a:r>
          </a:p>
          <a:p>
            <a:pPr marL="171450" indent="-171450">
              <a:buFont typeface="Wingdings" panose="05000000000000000000" pitchFamily="2" charset="2"/>
              <a:buChar char="§"/>
            </a:pPr>
            <a:r>
              <a:rPr lang="en-US" smtClean="0"/>
              <a:t>If no DHCP server on the DHCP client’s subnet, a DHCP relay agent on the DHCP client’s subnet receives the broadcast DHCPDiscover message and relays it as a unicast DHCPDiscover message from the DHCP relay agent to one or more DHCP servers</a:t>
            </a:r>
          </a:p>
          <a:p>
            <a:pPr marL="0" indent="0">
              <a:buFont typeface="Wingdings" panose="05000000000000000000" pitchFamily="2" charset="2"/>
              <a:buNone/>
            </a:pPr>
            <a:endParaRPr lang="en-US" smtClean="0"/>
          </a:p>
          <a:p>
            <a:pPr marL="171450" indent="-171450">
              <a:buFont typeface="Wingdings" panose="05000000000000000000" pitchFamily="2" charset="2"/>
              <a:buChar char="§"/>
            </a:pPr>
            <a:r>
              <a:rPr lang="en-US" smtClean="0"/>
              <a:t>Before forwarding the original DHCPDiscover message, the DHCP relay agent makes the following changes:</a:t>
            </a:r>
          </a:p>
          <a:p>
            <a:pPr marL="628650" lvl="1" indent="-171450">
              <a:buFont typeface="Wingdings" panose="05000000000000000000" pitchFamily="2" charset="2"/>
              <a:buChar char="§"/>
            </a:pPr>
            <a:r>
              <a:rPr lang="en-US" smtClean="0"/>
              <a:t>Increments the Hops field in the DHCP header</a:t>
            </a:r>
          </a:p>
          <a:p>
            <a:pPr marL="628650" lvl="1" indent="-171450">
              <a:buFont typeface="Wingdings" panose="05000000000000000000" pitchFamily="2" charset="2"/>
              <a:buChar char="§"/>
            </a:pPr>
            <a:r>
              <a:rPr lang="en-US" smtClean="0"/>
              <a:t>If the value of the Giaddr (Gateway IP Address) field in the DHCP header is 0.0.0.0 (as set by the originating DHCP client), changes the value to the IPv4 address of the interface on which the DHCPDiscover message was received. </a:t>
            </a:r>
          </a:p>
          <a:p>
            <a:pPr marL="628650" lvl="1" indent="-171450">
              <a:buFont typeface="Wingdings" panose="05000000000000000000" pitchFamily="2" charset="2"/>
              <a:buChar char="§"/>
            </a:pPr>
            <a:r>
              <a:rPr lang="en-US" smtClean="0"/>
              <a:t>Changes the source IPv4 address of the DHCPDiscover message to an IPv4 address assigned to the DHCP relay agent.</a:t>
            </a:r>
          </a:p>
          <a:p>
            <a:pPr marL="628650" lvl="1" indent="-171450">
              <a:buFont typeface="Wingdings" panose="05000000000000000000" pitchFamily="2" charset="2"/>
              <a:buChar char="§"/>
            </a:pPr>
            <a:r>
              <a:rPr lang="en-US" smtClean="0"/>
              <a:t>Changes the destination IPv4 address of the DHCPDiscover message to the unicast IPv4 address of a DHCP server.</a:t>
            </a:r>
          </a:p>
          <a:p>
            <a:endParaRPr lang="en-US" b="1" smtClean="0"/>
          </a:p>
          <a:p>
            <a:r>
              <a:rPr lang="en-US" b="1" smtClean="0"/>
              <a:t>The Selecting State</a:t>
            </a:r>
          </a:p>
          <a:p>
            <a:pPr marL="171450" indent="-171450">
              <a:buFont typeface="Wingdings" panose="05000000000000000000" pitchFamily="2" charset="2"/>
              <a:buChar char="§"/>
            </a:pPr>
            <a:r>
              <a:rPr lang="en-US" smtClean="0"/>
              <a:t>All DHCP servers that receive DHCPDiscover message and have a valid IPv4 address configuration for the DHCP client respond with a DHCPOffer message from UDP port 68 to UDP port 67. </a:t>
            </a:r>
          </a:p>
          <a:p>
            <a:pPr marL="171450" indent="-171450">
              <a:buFont typeface="Wingdings" panose="05000000000000000000" pitchFamily="2" charset="2"/>
              <a:buChar char="§"/>
            </a:pPr>
            <a:r>
              <a:rPr lang="en-US" smtClean="0"/>
              <a:t>In the Selecting state, the DHCP client can select from the set of IPv4 address configurations that the DHCP servers offered.</a:t>
            </a:r>
          </a:p>
          <a:p>
            <a:pPr marL="171450" indent="-171450">
              <a:buFont typeface="Wingdings" panose="05000000000000000000" pitchFamily="2" charset="2"/>
              <a:buChar char="§"/>
            </a:pPr>
            <a:r>
              <a:rPr lang="en-US" smtClean="0"/>
              <a:t>The DHCP server uses the following process to determine the scope from which an IPv4 address for the DHCP client is to be selected and included in the DHCPOffer message:</a:t>
            </a:r>
          </a:p>
          <a:p>
            <a:pPr marL="628650" lvl="1" indent="-171450">
              <a:buFont typeface="Wingdings" panose="05000000000000000000" pitchFamily="2" charset="2"/>
              <a:buChar char="§"/>
            </a:pPr>
            <a:r>
              <a:rPr lang="en-US" smtClean="0"/>
              <a:t>If Giaddr is 0.0.0.0, set Giaddr to IPv4 address of the interface on which the DHCPDiscover message was received.</a:t>
            </a:r>
          </a:p>
          <a:p>
            <a:pPr marL="628650" lvl="1" indent="-171450">
              <a:buFont typeface="Wingdings" panose="05000000000000000000" pitchFamily="2" charset="2"/>
              <a:buChar char="§"/>
            </a:pPr>
            <a:r>
              <a:rPr lang="en-US" smtClean="0"/>
              <a:t>For each scope, perform a bit-wise logical AND of Giaddr with subnet mask of the scope. If the result matches the subnet prefix of the scope, the DHCP server allocates an IPv4 address from that scope.</a:t>
            </a:r>
          </a:p>
          <a:p>
            <a:pPr marL="171450" indent="-171450">
              <a:buFont typeface="Wingdings" panose="05000000000000000000" pitchFamily="2" charset="2"/>
              <a:buChar char="§"/>
            </a:pPr>
            <a:r>
              <a:rPr lang="en-US" smtClean="0"/>
              <a:t>If the DHCPDiscover message was received as a unicast, the DHCP server sends the DHCPOffer message to the DHCP relay agent. </a:t>
            </a:r>
          </a:p>
          <a:p>
            <a:pPr marL="171450" indent="-171450">
              <a:buFont typeface="Wingdings" panose="05000000000000000000" pitchFamily="2" charset="2"/>
              <a:buChar char="§"/>
            </a:pPr>
            <a:r>
              <a:rPr lang="en-US" smtClean="0"/>
              <a:t>The DHCP relay agent uses the Giaddr value to determine the interface to use to forward the DHCPOffer message</a:t>
            </a:r>
          </a:p>
          <a:p>
            <a:pPr marL="171450" indent="-171450">
              <a:buFont typeface="Wingdings" panose="05000000000000000000" pitchFamily="2" charset="2"/>
              <a:buChar char="§"/>
            </a:pPr>
            <a:r>
              <a:rPr lang="en-US" smtClean="0"/>
              <a:t>If DHCPOffer needs to be sent to client as unitcast message: DHCP server/relay agent uses the offered IPv4 address as the destination IPv4 address and the client's MAC address as the destination MAC address</a:t>
            </a:r>
          </a:p>
          <a:p>
            <a:pPr marL="171450" indent="-171450">
              <a:buFont typeface="Wingdings" panose="05000000000000000000" pitchFamily="2" charset="2"/>
              <a:buChar char="§"/>
            </a:pPr>
            <a:r>
              <a:rPr lang="en-US" smtClean="0"/>
              <a:t>The DHCPOffer messages contain the DHCP client’s MAC address, an offered IPv4 address, appropriate subnet mask, a server identifier (IPv4 address of the offering DHCP server), the length of the lease, and other configuration parameters</a:t>
            </a:r>
          </a:p>
          <a:p>
            <a:endParaRPr lang="en-US" b="1" smtClean="0"/>
          </a:p>
          <a:p>
            <a:r>
              <a:rPr lang="en-US" b="1" smtClean="0"/>
              <a:t>The Requesting State</a:t>
            </a:r>
          </a:p>
          <a:p>
            <a:pPr marL="171450" indent="-171450">
              <a:buFont typeface="Wingdings" panose="05000000000000000000" pitchFamily="2" charset="2"/>
              <a:buChar char="§"/>
            </a:pPr>
            <a:r>
              <a:rPr lang="en-US" smtClean="0"/>
              <a:t>In the Requesting state, DHCP client requests a specific IP address configuration by broadcasting a DHCPRequest message from UDP port 67 to UDP port 68 </a:t>
            </a:r>
          </a:p>
          <a:p>
            <a:pPr marL="628650" lvl="1" indent="-171450">
              <a:buFont typeface="Wingdings" panose="05000000000000000000" pitchFamily="2" charset="2"/>
              <a:buChar char="§"/>
            </a:pPr>
            <a:r>
              <a:rPr lang="en-US" smtClean="0"/>
              <a:t>source IPv4 address is 0.0.0.0 </a:t>
            </a:r>
          </a:p>
          <a:p>
            <a:pPr marL="628650" lvl="1" indent="-171450">
              <a:buFont typeface="Wingdings" panose="05000000000000000000" pitchFamily="2" charset="2"/>
              <a:buChar char="§"/>
            </a:pPr>
            <a:r>
              <a:rPr lang="en-US" smtClean="0"/>
              <a:t>destination IPv4 address is 255.255.255.255.</a:t>
            </a:r>
          </a:p>
          <a:p>
            <a:pPr marL="628650" lvl="1" indent="-171450">
              <a:buFont typeface="Wingdings" panose="05000000000000000000" pitchFamily="2" charset="2"/>
              <a:buChar char="§"/>
            </a:pPr>
            <a:r>
              <a:rPr lang="en-US" smtClean="0"/>
              <a:t>DHCPRequest message contains IPv4 address of DHCP server if IPv4 address configuration of the DHCP client was just obtained with a DHCPDiscover/DHCPOffer message exchange</a:t>
            </a:r>
          </a:p>
          <a:p>
            <a:pPr marL="1085850" lvl="2" indent="-171450">
              <a:buFont typeface="Wingdings" panose="05000000000000000000" pitchFamily="2" charset="2"/>
              <a:buChar char="§"/>
            </a:pPr>
            <a:r>
              <a:rPr lang="en-US" smtClean="0"/>
              <a:t>the specified DHCP server will respond and all other DHCP servers to retract their DHCP offers to the client</a:t>
            </a:r>
          </a:p>
          <a:p>
            <a:pPr marL="628650" lvl="1" indent="-171450">
              <a:buFont typeface="Wingdings" panose="05000000000000000000" pitchFamily="2" charset="2"/>
              <a:buChar char="§"/>
            </a:pPr>
            <a:r>
              <a:rPr lang="en-US" smtClean="0"/>
              <a:t>DHCPRequest message doesn't contain IPv4 address of DHCP server if IPv4 address configuration of the client was previously known (e.g., the computer was restarted and is trying to renew its lease on its previous address) </a:t>
            </a:r>
          </a:p>
          <a:p>
            <a:pPr marL="1085850" lvl="2" indent="-171450">
              <a:buFont typeface="Wingdings" panose="05000000000000000000" pitchFamily="2" charset="2"/>
              <a:buChar char="§"/>
            </a:pPr>
            <a:r>
              <a:rPr lang="en-US" smtClean="0"/>
              <a:t>when restarting, the DHCP client can renew its IPv4 address configuration from any DHCP server.</a:t>
            </a:r>
          </a:p>
          <a:p>
            <a:pPr marL="171450" indent="-171450">
              <a:buFont typeface="Wingdings" panose="05000000000000000000" pitchFamily="2" charset="2"/>
              <a:buChar char="§"/>
            </a:pPr>
            <a:r>
              <a:rPr lang="en-US" smtClean="0"/>
              <a:t>If DHCP client does not have a DHCP server on its subnet, a DHCP relay agent on its subnet receives the broadcast DHCPRequest message and relays it as a unicast DHCPRequest message from the DHCP relay agent to one or more DHCP servers.</a:t>
            </a:r>
          </a:p>
          <a:p>
            <a:endParaRPr lang="en-US" b="1" smtClean="0"/>
          </a:p>
          <a:p>
            <a:r>
              <a:rPr lang="en-US" b="1" smtClean="0"/>
              <a:t>The Bound State</a:t>
            </a:r>
          </a:p>
          <a:p>
            <a:pPr marL="171450" indent="-171450">
              <a:buFont typeface="Wingdings" panose="05000000000000000000" pitchFamily="2" charset="2"/>
              <a:buChar char="§"/>
            </a:pPr>
            <a:r>
              <a:rPr lang="en-US" smtClean="0"/>
              <a:t>In the Bound state, DHCP client receives confirmation that DHCP server has allocated and reserved the offered IPv4 address configuration to the DHCP client. </a:t>
            </a:r>
          </a:p>
          <a:p>
            <a:pPr marL="171450" indent="-171450">
              <a:buFont typeface="Wingdings" panose="05000000000000000000" pitchFamily="2" charset="2"/>
              <a:buChar char="§"/>
            </a:pPr>
            <a:r>
              <a:rPr lang="en-US" smtClean="0"/>
              <a:t>The DHCP server that leased the requested IPv4 address responds with either a successful acknowledgment (DHCPAck) or a negative acknowledgment (DHCPNak). </a:t>
            </a:r>
          </a:p>
          <a:p>
            <a:pPr marL="171450" indent="-171450">
              <a:buFont typeface="Wingdings" panose="05000000000000000000" pitchFamily="2" charset="2"/>
              <a:buChar char="§"/>
            </a:pPr>
            <a:r>
              <a:rPr lang="en-US" smtClean="0"/>
              <a:t>The DHCP server sends DHCPAck message from UDP port 68 to UDP port 67, and the message contains a lease period for the requested IPv4 address configuration as well as any additional configuration parameters.</a:t>
            </a:r>
          </a:p>
          <a:p>
            <a:pPr marL="171450" indent="-171450">
              <a:buFont typeface="Wingdings" panose="05000000000000000000" pitchFamily="2" charset="2"/>
              <a:buChar char="§"/>
            </a:pPr>
            <a:r>
              <a:rPr lang="en-US" smtClean="0"/>
              <a:t>If the DHCPRequest message was received as a unicast, the DHCP server sends the DHCPAck message to the DHCP relay agent. </a:t>
            </a:r>
          </a:p>
          <a:p>
            <a:pPr marL="171450" indent="-171450">
              <a:buFont typeface="Wingdings" panose="05000000000000000000" pitchFamily="2" charset="2"/>
              <a:buChar char="§"/>
            </a:pPr>
            <a:r>
              <a:rPr lang="en-US" smtClean="0"/>
              <a:t>The DHCP relay agent uses the Giaddr value to determine the interface to use to forward the DHCPAck message</a:t>
            </a:r>
          </a:p>
          <a:p>
            <a:pPr marL="171450" indent="-171450">
              <a:buFont typeface="Wingdings" panose="05000000000000000000" pitchFamily="2" charset="2"/>
              <a:buChar char="§"/>
            </a:pPr>
            <a:r>
              <a:rPr lang="en-US" smtClean="0"/>
              <a:t>If DHCPAck needs to be sent to client as unitcast message: DHCP server/relay agent uses the offered IPv4 address as the destination IPv4 address and the client's MAC address as the destination MAC address</a:t>
            </a:r>
          </a:p>
          <a:p>
            <a:pPr marL="171450" indent="-171450">
              <a:buFont typeface="Wingdings" panose="05000000000000000000" pitchFamily="2" charset="2"/>
              <a:buChar char="§"/>
            </a:pPr>
            <a:r>
              <a:rPr lang="en-US" smtClean="0"/>
              <a:t>When receiving DHCPAck message, DHCP client verifies that the IPv4 address is unique on the subnet. </a:t>
            </a:r>
          </a:p>
          <a:p>
            <a:pPr marL="628650" lvl="1" indent="-171450">
              <a:buFont typeface="Wingdings" panose="05000000000000000000" pitchFamily="2" charset="2"/>
              <a:buChar char="§"/>
            </a:pPr>
            <a:r>
              <a:rPr lang="en-US" smtClean="0"/>
              <a:t>If the IPv4 address is not unique, DHCP client broadcasts a DHCPDecline message and returns to the Initializing state. </a:t>
            </a:r>
          </a:p>
          <a:p>
            <a:pPr marL="628650" lvl="1" indent="-171450">
              <a:buFont typeface="Wingdings" panose="05000000000000000000" pitchFamily="2" charset="2"/>
              <a:buChar char="§"/>
            </a:pPr>
            <a:r>
              <a:rPr lang="en-US" smtClean="0"/>
              <a:t>When the DHCP server receives the DHCPDecline message (as broadcast msg from client or unicast msg from relay agent), it marks the offered IPv4 address as unusable.</a:t>
            </a:r>
          </a:p>
          <a:p>
            <a:pPr marL="171450" indent="-171450">
              <a:buFont typeface="Wingdings" panose="05000000000000000000" pitchFamily="2" charset="2"/>
              <a:buChar char="§"/>
            </a:pPr>
            <a:r>
              <a:rPr lang="en-US" smtClean="0"/>
              <a:t>A DHCP server sends a DHCPNak message if:</a:t>
            </a:r>
          </a:p>
          <a:p>
            <a:pPr marL="628650" lvl="1" indent="-171450">
              <a:buFont typeface="Wingdings" panose="05000000000000000000" pitchFamily="2" charset="2"/>
              <a:buChar char="§"/>
            </a:pPr>
            <a:r>
              <a:rPr lang="en-US" smtClean="0"/>
              <a:t>The client is trying to lease its previous IPv4 address and the IPv4 address is no longer available.</a:t>
            </a:r>
          </a:p>
          <a:p>
            <a:pPr marL="628650" lvl="1" indent="-171450">
              <a:buFont typeface="Wingdings" panose="05000000000000000000" pitchFamily="2" charset="2"/>
              <a:buChar char="§"/>
            </a:pPr>
            <a:r>
              <a:rPr lang="en-US" smtClean="0"/>
              <a:t>The IPv4 address is invalid because the client has been physically moved to a different subnet.</a:t>
            </a:r>
          </a:p>
          <a:p>
            <a:pPr marL="171450" indent="-171450">
              <a:buFont typeface="Wingdings" panose="05000000000000000000" pitchFamily="2" charset="2"/>
              <a:buChar char="§"/>
            </a:pPr>
            <a:r>
              <a:rPr lang="en-US" smtClean="0"/>
              <a:t>The DHCPNak message is forwarded to the DHCP client's subnet using the same method as the DHCPAck message. </a:t>
            </a:r>
          </a:p>
          <a:p>
            <a:pPr marL="171450" indent="-171450">
              <a:buFont typeface="Wingdings" panose="05000000000000000000" pitchFamily="2" charset="2"/>
              <a:buChar char="§"/>
            </a:pPr>
            <a:r>
              <a:rPr lang="en-US" smtClean="0"/>
              <a:t>When the DHCP client receives a DHCPNak, it returns to the Initializing state.</a:t>
            </a:r>
          </a:p>
          <a:p>
            <a:pPr marL="0" indent="0">
              <a:buFont typeface="Wingdings" panose="05000000000000000000" pitchFamily="2" charset="2"/>
              <a:buNone/>
            </a:pPr>
            <a:endParaRPr lang="en-US" smtClean="0"/>
          </a:p>
          <a:p>
            <a:r>
              <a:rPr lang="en-US" b="1" smtClean="0"/>
              <a:t>The Renewing State</a:t>
            </a:r>
          </a:p>
          <a:p>
            <a:pPr marL="171450" indent="-171450">
              <a:buFont typeface="Wingdings" panose="05000000000000000000" pitchFamily="2" charset="2"/>
              <a:buChar char="§"/>
            </a:pPr>
            <a:r>
              <a:rPr lang="en-US" smtClean="0"/>
              <a:t>In the Renewing state, DHCP client is attempting to renew the lease on its IPv4 address configuration. </a:t>
            </a:r>
          </a:p>
          <a:p>
            <a:pPr marL="628650" lvl="1" indent="-171450">
              <a:buFont typeface="Wingdings" panose="05000000000000000000" pitchFamily="2" charset="2"/>
              <a:buChar char="§"/>
            </a:pPr>
            <a:r>
              <a:rPr lang="en-US" smtClean="0"/>
              <a:t>By default, DHCP clients first try to renew their lease when 50% of the lease time has expired. </a:t>
            </a:r>
          </a:p>
          <a:p>
            <a:pPr marL="171450" indent="-171450">
              <a:buFont typeface="Wingdings" panose="05000000000000000000" pitchFamily="2" charset="2"/>
              <a:buChar char="§"/>
            </a:pPr>
            <a:r>
              <a:rPr lang="en-US" smtClean="0"/>
              <a:t>To renew its lease, a DHCP client sends a unicast DHCPRequest message to the DHCP server from which it obtained the lease.</a:t>
            </a:r>
          </a:p>
          <a:p>
            <a:pPr marL="171450" indent="-171450">
              <a:buFont typeface="Wingdings" panose="05000000000000000000" pitchFamily="2" charset="2"/>
              <a:buChar char="§"/>
            </a:pPr>
            <a:r>
              <a:rPr lang="en-US" smtClean="0"/>
              <a:t>The DHCP server renews the lease and responds with a DHCPAck message. </a:t>
            </a:r>
          </a:p>
          <a:p>
            <a:pPr marL="628650" lvl="1" indent="-171450">
              <a:buFont typeface="Wingdings" panose="05000000000000000000" pitchFamily="2" charset="2"/>
              <a:buChar char="§"/>
            </a:pPr>
            <a:r>
              <a:rPr lang="en-US" smtClean="0"/>
              <a:t>DHCPAck message contains the new lease and additional configuration parameters so that the DHCP client can update its settings.  </a:t>
            </a:r>
          </a:p>
          <a:p>
            <a:pPr marL="171450" indent="-171450">
              <a:buFont typeface="Wingdings" panose="05000000000000000000" pitchFamily="2" charset="2"/>
              <a:buChar char="§"/>
            </a:pPr>
            <a:r>
              <a:rPr lang="en-US" smtClean="0"/>
              <a:t>When the DHCP client has renewed its lease, it returns to the Bound state.</a:t>
            </a:r>
          </a:p>
          <a:p>
            <a:endParaRPr lang="en-US" b="1" smtClean="0"/>
          </a:p>
          <a:p>
            <a:r>
              <a:rPr lang="en-US" b="1" smtClean="0"/>
              <a:t>The Rebinding State</a:t>
            </a:r>
          </a:p>
          <a:p>
            <a:pPr marL="171450" indent="-171450">
              <a:buFont typeface="Wingdings" panose="05000000000000000000" pitchFamily="2" charset="2"/>
              <a:buChar char="§"/>
            </a:pPr>
            <a:r>
              <a:rPr lang="en-US" smtClean="0"/>
              <a:t>In the Rebinding state, DHCP client is attempting to renew the lease on its IPv4 address configuration by broadcasting a DHCPRequest message. </a:t>
            </a:r>
          </a:p>
          <a:p>
            <a:pPr marL="628650" lvl="1" indent="-171450">
              <a:buFont typeface="Wingdings" panose="05000000000000000000" pitchFamily="2" charset="2"/>
              <a:buChar char="§"/>
            </a:pPr>
            <a:r>
              <a:rPr lang="en-US" smtClean="0"/>
              <a:t>when 87.5% of the lease time has expired and the DHCP client has been unsuccessful in contacting its DHCP server to renew its lease, the DHCP client attempts to contact any available DHCP server. </a:t>
            </a:r>
          </a:p>
          <a:p>
            <a:pPr marL="171450" indent="-171450">
              <a:buFont typeface="Wingdings" panose="05000000000000000000" pitchFamily="2" charset="2"/>
              <a:buChar char="§"/>
            </a:pPr>
            <a:r>
              <a:rPr lang="en-US" smtClean="0"/>
              <a:t>Any DHCP server can respond with a DHCPAck message renewing the lease or a DHCPNak message denying the continued use of the IPv4 address configuration.</a:t>
            </a:r>
          </a:p>
          <a:p>
            <a:pPr marL="171450" indent="-171450">
              <a:buFont typeface="Wingdings" panose="05000000000000000000" pitchFamily="2" charset="2"/>
              <a:buChar char="§"/>
            </a:pPr>
            <a:r>
              <a:rPr lang="en-US" smtClean="0"/>
              <a:t>If the lease expires or the DHCP client receives a DHCPNak message, it must immediately discontinue using the IPv4 address configuration and return to the Initializing state. </a:t>
            </a:r>
          </a:p>
          <a:p>
            <a:pPr marL="171450" indent="-171450">
              <a:buFont typeface="Wingdings" panose="05000000000000000000" pitchFamily="2" charset="2"/>
              <a:buChar char="§"/>
            </a:pPr>
            <a:r>
              <a:rPr lang="en-US" smtClean="0"/>
              <a:t>If the client loses its IPv4 address, communication over TCP/IP will stop until a different IPv4 address is assigned to the client. </a:t>
            </a:r>
          </a:p>
          <a:p>
            <a:pPr marL="628650" lvl="1" indent="-171450">
              <a:buFont typeface="Wingdings" panose="05000000000000000000" pitchFamily="2" charset="2"/>
              <a:buChar char="§"/>
            </a:pPr>
            <a:r>
              <a:rPr lang="en-US" smtClean="0"/>
              <a:t>this condition will cause network errors for any applications that attempt to communicate using the invalid address.</a:t>
            </a:r>
          </a:p>
          <a:p>
            <a:pPr marL="171450" indent="-171450">
              <a:buFont typeface="Wingdings" panose="05000000000000000000" pitchFamily="2" charset="2"/>
              <a:buChar char="§"/>
            </a:pPr>
            <a:endParaRPr lang="en-US" b="1" smtClean="0"/>
          </a:p>
        </p:txBody>
      </p:sp>
      <p:sp>
        <p:nvSpPr>
          <p:cNvPr id="4" name="Slide Number Placeholder 3"/>
          <p:cNvSpPr>
            <a:spLocks noGrp="1"/>
          </p:cNvSpPr>
          <p:nvPr>
            <p:ph type="sldNum" sz="quarter" idx="10"/>
          </p:nvPr>
        </p:nvSpPr>
        <p:spPr/>
        <p:txBody>
          <a:bodyPr/>
          <a:lstStyle/>
          <a:p>
            <a:fld id="{CD2091BC-1FA4-4B57-A39A-B62070D05503}" type="slidenum">
              <a:rPr lang="en-US" smtClean="0"/>
              <a:t>11</a:t>
            </a:fld>
            <a:endParaRPr lang="en-US"/>
          </a:p>
        </p:txBody>
      </p:sp>
    </p:spTree>
    <p:extLst>
      <p:ext uri="{BB962C8B-B14F-4D97-AF65-F5344CB8AC3E}">
        <p14:creationId xmlns:p14="http://schemas.microsoft.com/office/powerpoint/2010/main" val="3308459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091BC-1FA4-4B57-A39A-B62070D05503}" type="slidenum">
              <a:rPr lang="en-US" smtClean="0"/>
              <a:t>12</a:t>
            </a:fld>
            <a:endParaRPr lang="en-US"/>
          </a:p>
        </p:txBody>
      </p:sp>
    </p:spTree>
    <p:extLst>
      <p:ext uri="{BB962C8B-B14F-4D97-AF65-F5344CB8AC3E}">
        <p14:creationId xmlns:p14="http://schemas.microsoft.com/office/powerpoint/2010/main" val="2982900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3" y="1380072"/>
            <a:ext cx="8574623"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8" y="3996267"/>
            <a:ext cx="6987645" cy="1388534"/>
          </a:xfrm>
        </p:spPr>
        <p:txBody>
          <a:bodyPr anchor="t">
            <a:normAutofit/>
          </a:bodyPr>
          <a:lstStyle>
            <a:lvl1pPr marL="0" indent="0" algn="r">
              <a:buNone/>
              <a:defRPr sz="2100">
                <a:solidFill>
                  <a:schemeClr val="tx1"/>
                </a:solidFill>
              </a:defRPr>
            </a:lvl1pPr>
            <a:lvl2pPr marL="457198" indent="0" algn="ctr">
              <a:buNone/>
              <a:defRPr>
                <a:solidFill>
                  <a:schemeClr val="tx1">
                    <a:tint val="75000"/>
                  </a:schemeClr>
                </a:solidFill>
              </a:defRPr>
            </a:lvl2pPr>
            <a:lvl3pPr marL="914395" indent="0" algn="ctr">
              <a:buNone/>
              <a:defRPr>
                <a:solidFill>
                  <a:schemeClr val="tx1">
                    <a:tint val="75000"/>
                  </a:schemeClr>
                </a:solidFill>
              </a:defRPr>
            </a:lvl3pPr>
            <a:lvl4pPr marL="1371592" indent="0" algn="ctr">
              <a:buNone/>
              <a:defRPr>
                <a:solidFill>
                  <a:schemeClr val="tx1">
                    <a:tint val="75000"/>
                  </a:schemeClr>
                </a:solidFill>
              </a:defRPr>
            </a:lvl4pPr>
            <a:lvl5pPr marL="1828789" indent="0" algn="ctr">
              <a:buNone/>
              <a:defRPr>
                <a:solidFill>
                  <a:schemeClr val="tx1">
                    <a:tint val="75000"/>
                  </a:schemeClr>
                </a:solidFill>
              </a:defRPr>
            </a:lvl5pPr>
            <a:lvl6pPr marL="2285987" indent="0" algn="ctr">
              <a:buNone/>
              <a:defRPr>
                <a:solidFill>
                  <a:schemeClr val="tx1">
                    <a:tint val="75000"/>
                  </a:schemeClr>
                </a:solidFill>
              </a:defRPr>
            </a:lvl6pPr>
            <a:lvl7pPr marL="2743185" indent="0" algn="ctr">
              <a:buNone/>
              <a:defRPr>
                <a:solidFill>
                  <a:schemeClr val="tx1">
                    <a:tint val="75000"/>
                  </a:schemeClr>
                </a:solidFill>
              </a:defRPr>
            </a:lvl7pPr>
            <a:lvl8pPr marL="3200381" indent="0" algn="ctr">
              <a:buNone/>
              <a:defRPr>
                <a:solidFill>
                  <a:schemeClr val="tx1">
                    <a:tint val="75000"/>
                  </a:schemeClr>
                </a:solidFill>
              </a:defRPr>
            </a:lvl8pPr>
            <a:lvl9pPr marL="365757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a:xfrm>
            <a:off x="5332413" y="5883279"/>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198" indent="0">
              <a:buNone/>
              <a:defRPr sz="1600"/>
            </a:lvl2pPr>
            <a:lvl3pPr marL="914395" indent="0">
              <a:buNone/>
              <a:defRPr sz="1600"/>
            </a:lvl3pPr>
            <a:lvl4pPr marL="1371592" indent="0">
              <a:buNone/>
              <a:defRPr sz="1600"/>
            </a:lvl4pPr>
            <a:lvl5pPr marL="1828789" indent="0">
              <a:buNone/>
              <a:defRPr sz="1600"/>
            </a:lvl5pPr>
            <a:lvl6pPr marL="2285987" indent="0">
              <a:buNone/>
              <a:defRPr sz="1600"/>
            </a:lvl6pPr>
            <a:lvl7pPr marL="2743185" indent="0">
              <a:buNone/>
              <a:defRPr sz="1600"/>
            </a:lvl7pPr>
            <a:lvl8pPr marL="3200381" indent="0">
              <a:buNone/>
              <a:defRPr sz="1600"/>
            </a:lvl8pPr>
            <a:lvl9pPr marL="365757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2" y="5299603"/>
            <a:ext cx="10018711" cy="493712"/>
          </a:xfrm>
        </p:spPr>
        <p:txBody>
          <a:bodyPr>
            <a:normAutofit/>
          </a:bodyPr>
          <a:lstStyle>
            <a:lvl1pPr marL="0" indent="0" algn="ctr">
              <a:buNone/>
              <a:defRPr sz="1400"/>
            </a:lvl1pPr>
            <a:lvl2pPr marL="457198" indent="0">
              <a:buNone/>
              <a:defRPr sz="1200"/>
            </a:lvl2pPr>
            <a:lvl3pPr marL="914395" indent="0">
              <a:buNone/>
              <a:defRPr sz="1000"/>
            </a:lvl3pPr>
            <a:lvl4pPr marL="1371592" indent="0">
              <a:buNone/>
              <a:defRPr sz="900"/>
            </a:lvl4pPr>
            <a:lvl5pPr marL="1828789" indent="0">
              <a:buNone/>
              <a:defRPr sz="900"/>
            </a:lvl5pPr>
            <a:lvl6pPr marL="2285987" indent="0">
              <a:buNone/>
              <a:defRPr sz="900"/>
            </a:lvl6pPr>
            <a:lvl7pPr marL="2743185" indent="0">
              <a:buNone/>
              <a:defRPr sz="900"/>
            </a:lvl7pPr>
            <a:lvl8pPr marL="3200381" indent="0">
              <a:buNone/>
              <a:defRPr sz="900"/>
            </a:lvl8pPr>
            <a:lvl9pPr marL="365757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4"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4" y="4343400"/>
            <a:ext cx="10018713" cy="1447800"/>
          </a:xfrm>
        </p:spPr>
        <p:txBody>
          <a:bodyPr anchor="ctr">
            <a:normAutofit/>
          </a:bodyPr>
          <a:lstStyle>
            <a:lvl1pPr marL="0" indent="0" algn="ctr">
              <a:buNone/>
              <a:defRPr sz="20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4" y="685801"/>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3" y="3428999"/>
            <a:ext cx="8532815" cy="381000"/>
          </a:xfrm>
        </p:spPr>
        <p:txBody>
          <a:bodyPr anchor="ctr">
            <a:normAutofit/>
          </a:bodyPr>
          <a:lstStyle>
            <a:lvl1pPr marL="0" indent="0">
              <a:buFontTx/>
              <a:buNone/>
              <a:defRPr sz="1800"/>
            </a:lvl1pPr>
            <a:lvl2pPr marL="457198" indent="0">
              <a:buFontTx/>
              <a:buNone/>
              <a:defRPr/>
            </a:lvl2pPr>
            <a:lvl3pPr marL="914395" indent="0">
              <a:buFontTx/>
              <a:buNone/>
              <a:defRPr/>
            </a:lvl3pPr>
            <a:lvl4pPr marL="1371592" indent="0">
              <a:buFontTx/>
              <a:buNone/>
              <a:defRPr/>
            </a:lvl4pPr>
            <a:lvl5pPr marL="182878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2" y="4343400"/>
            <a:ext cx="10018711" cy="1447800"/>
          </a:xfrm>
        </p:spPr>
        <p:txBody>
          <a:bodyPr anchor="ctr">
            <a:normAutofit/>
          </a:bodyPr>
          <a:lstStyle>
            <a:lvl1pPr marL="0" indent="0" algn="ctr">
              <a:buNone/>
              <a:defRPr sz="20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5"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1" cy="860400"/>
          </a:xfrm>
        </p:spPr>
        <p:txBody>
          <a:bodyPr anchor="t">
            <a:normAutofit/>
          </a:bodyPr>
          <a:lstStyle>
            <a:lvl1pPr marL="0" indent="0" algn="r">
              <a:buNone/>
              <a:defRPr sz="20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4" y="685801"/>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4" y="3886200"/>
            <a:ext cx="10018711"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1" cy="1016000"/>
          </a:xfrm>
        </p:spPr>
        <p:txBody>
          <a:bodyPr anchor="t">
            <a:normAutofit/>
          </a:bodyPr>
          <a:lstStyle>
            <a:lvl1pPr marL="0" indent="0" algn="r">
              <a:buNone/>
              <a:defRPr sz="18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4"/>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4"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4" y="4343400"/>
            <a:ext cx="10018713" cy="1447800"/>
          </a:xfrm>
        </p:spPr>
        <p:txBody>
          <a:bodyPr anchor="t">
            <a:normAutofit/>
          </a:bodyPr>
          <a:lstStyle>
            <a:lvl1pPr marL="0" indent="0" algn="l">
              <a:buNone/>
              <a:defRPr sz="18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8"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4" y="685800"/>
            <a:ext cx="801974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9" y="5867135"/>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80"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81" y="4777381"/>
            <a:ext cx="8930748" cy="860400"/>
          </a:xfrm>
        </p:spPr>
        <p:txBody>
          <a:bodyPr anchor="t">
            <a:normAutofit/>
          </a:bodyPr>
          <a:lstStyle>
            <a:lvl1pPr marL="0" indent="0" algn="r">
              <a:buNone/>
              <a:defRPr sz="20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4" y="685804"/>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4" y="2667003"/>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8"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81" y="2658533"/>
            <a:ext cx="4607188" cy="576262"/>
          </a:xfrm>
        </p:spPr>
        <p:txBody>
          <a:bodyPr anchor="b">
            <a:noAutofit/>
          </a:bodyPr>
          <a:lstStyle>
            <a:lvl1pPr marL="0" indent="0">
              <a:buNone/>
              <a:defRPr sz="2800" b="0">
                <a:solidFill>
                  <a:schemeClr val="accent1">
                    <a:lumMod val="75000"/>
                  </a:schemeClr>
                </a:solidFill>
              </a:defRPr>
            </a:lvl1pPr>
            <a:lvl2pPr marL="457198" indent="0">
              <a:buNone/>
              <a:defRPr sz="2000" b="1"/>
            </a:lvl2pPr>
            <a:lvl3pPr marL="914395" indent="0">
              <a:buNone/>
              <a:defRPr sz="1800" b="1"/>
            </a:lvl3pPr>
            <a:lvl4pPr marL="1371592" indent="0">
              <a:buNone/>
              <a:defRPr sz="1600" b="1"/>
            </a:lvl4pPr>
            <a:lvl5pPr marL="1828789" indent="0">
              <a:buNone/>
              <a:defRPr sz="1600" b="1"/>
            </a:lvl5pPr>
            <a:lvl6pPr marL="2285987" indent="0">
              <a:buNone/>
              <a:defRPr sz="1600" b="1"/>
            </a:lvl6pPr>
            <a:lvl7pPr marL="2743185" indent="0">
              <a:buNone/>
              <a:defRPr sz="1600" b="1"/>
            </a:lvl7pPr>
            <a:lvl8pPr marL="3200381" indent="0">
              <a:buNone/>
              <a:defRPr sz="1600" b="1"/>
            </a:lvl8pPr>
            <a:lvl9pPr marL="365757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90" y="2667000"/>
            <a:ext cx="4622537" cy="576262"/>
          </a:xfrm>
        </p:spPr>
        <p:txBody>
          <a:bodyPr anchor="b">
            <a:noAutofit/>
          </a:bodyPr>
          <a:lstStyle>
            <a:lvl1pPr marL="0" indent="0">
              <a:buNone/>
              <a:defRPr sz="2800" b="0">
                <a:solidFill>
                  <a:schemeClr val="accent1">
                    <a:lumMod val="75000"/>
                  </a:schemeClr>
                </a:solidFill>
              </a:defRPr>
            </a:lvl1pPr>
            <a:lvl2pPr marL="457198" indent="0">
              <a:buNone/>
              <a:defRPr sz="2000" b="1"/>
            </a:lvl2pPr>
            <a:lvl3pPr marL="914395" indent="0">
              <a:buNone/>
              <a:defRPr sz="1800" b="1"/>
            </a:lvl3pPr>
            <a:lvl4pPr marL="1371592" indent="0">
              <a:buNone/>
              <a:defRPr sz="1600" b="1"/>
            </a:lvl4pPr>
            <a:lvl5pPr marL="1828789" indent="0">
              <a:buNone/>
              <a:defRPr sz="1600" b="1"/>
            </a:lvl5pPr>
            <a:lvl6pPr marL="2285987" indent="0">
              <a:buNone/>
              <a:defRPr sz="1600" b="1"/>
            </a:lvl6pPr>
            <a:lvl7pPr marL="2743185" indent="0">
              <a:buNone/>
              <a:defRPr sz="1600" b="1"/>
            </a:lvl7pPr>
            <a:lvl8pPr marL="3200381" indent="0">
              <a:buNone/>
              <a:defRPr sz="1600" b="1"/>
            </a:lvl8pPr>
            <a:lvl9pPr marL="365757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8"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4"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5" y="685803"/>
            <a:ext cx="6240991"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4" y="2971800"/>
            <a:ext cx="3549121" cy="1828800"/>
          </a:xfrm>
        </p:spPr>
        <p:txBody>
          <a:bodyPr>
            <a:normAutofit/>
          </a:bodyPr>
          <a:lstStyle>
            <a:lvl1pPr marL="0" indent="0" algn="ctr">
              <a:buNone/>
              <a:defRPr sz="1600"/>
            </a:lvl1pPr>
            <a:lvl2pPr marL="457198" indent="0">
              <a:buNone/>
              <a:defRPr sz="1200"/>
            </a:lvl2pPr>
            <a:lvl3pPr marL="914395" indent="0">
              <a:buNone/>
              <a:defRPr sz="1000"/>
            </a:lvl3pPr>
            <a:lvl4pPr marL="1371592" indent="0">
              <a:buNone/>
              <a:defRPr sz="900"/>
            </a:lvl4pPr>
            <a:lvl5pPr marL="1828789" indent="0">
              <a:buNone/>
              <a:defRPr sz="900"/>
            </a:lvl5pPr>
            <a:lvl6pPr marL="2285987" indent="0">
              <a:buNone/>
              <a:defRPr sz="900"/>
            </a:lvl6pPr>
            <a:lvl7pPr marL="2743185" indent="0">
              <a:buNone/>
              <a:defRPr sz="900"/>
            </a:lvl7pPr>
            <a:lvl8pPr marL="3200381" indent="0">
              <a:buNone/>
              <a:defRPr sz="900"/>
            </a:lvl8pPr>
            <a:lvl9pPr marL="365757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6" y="1752599"/>
            <a:ext cx="542615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198" indent="0">
              <a:buNone/>
              <a:defRPr sz="1600"/>
            </a:lvl2pPr>
            <a:lvl3pPr marL="914395" indent="0">
              <a:buNone/>
              <a:defRPr sz="1600"/>
            </a:lvl3pPr>
            <a:lvl4pPr marL="1371592" indent="0">
              <a:buNone/>
              <a:defRPr sz="1600"/>
            </a:lvl4pPr>
            <a:lvl5pPr marL="1828789" indent="0">
              <a:buNone/>
              <a:defRPr sz="1600"/>
            </a:lvl5pPr>
            <a:lvl6pPr marL="2285987" indent="0">
              <a:buNone/>
              <a:defRPr sz="1600"/>
            </a:lvl6pPr>
            <a:lvl7pPr marL="2743185" indent="0">
              <a:buNone/>
              <a:defRPr sz="1600"/>
            </a:lvl7pPr>
            <a:lvl8pPr marL="3200381" indent="0">
              <a:buNone/>
              <a:defRPr sz="1600"/>
            </a:lvl8pPr>
            <a:lvl9pPr marL="365757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6" y="3124199"/>
            <a:ext cx="5426159" cy="1828800"/>
          </a:xfrm>
        </p:spPr>
        <p:txBody>
          <a:bodyPr>
            <a:normAutofit/>
          </a:bodyPr>
          <a:lstStyle>
            <a:lvl1pPr marL="0" indent="0" algn="ctr">
              <a:buNone/>
              <a:defRPr sz="1800"/>
            </a:lvl1pPr>
            <a:lvl2pPr marL="457198" indent="0">
              <a:buNone/>
              <a:defRPr sz="1200"/>
            </a:lvl2pPr>
            <a:lvl3pPr marL="914395" indent="0">
              <a:buNone/>
              <a:defRPr sz="1000"/>
            </a:lvl3pPr>
            <a:lvl4pPr marL="1371592" indent="0">
              <a:buNone/>
              <a:defRPr sz="900"/>
            </a:lvl4pPr>
            <a:lvl5pPr marL="1828789" indent="0">
              <a:buNone/>
              <a:defRPr sz="900"/>
            </a:lvl5pPr>
            <a:lvl6pPr marL="2285987" indent="0">
              <a:buNone/>
              <a:defRPr sz="900"/>
            </a:lvl6pPr>
            <a:lvl7pPr marL="2743185" indent="0">
              <a:buNone/>
              <a:defRPr sz="900"/>
            </a:lvl7pPr>
            <a:lvl8pPr marL="3200381" indent="0">
              <a:buNone/>
              <a:defRPr sz="900"/>
            </a:lvl8pPr>
            <a:lvl9pPr marL="365757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4" y="3"/>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4" y="685804"/>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3" y="2667003"/>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9"/>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6/24/2015</a:t>
            </a:fld>
            <a:endParaRPr lang="en-US" dirty="0"/>
          </a:p>
        </p:txBody>
      </p:sp>
      <p:sp>
        <p:nvSpPr>
          <p:cNvPr id="5" name="Footer Placeholder 4"/>
          <p:cNvSpPr>
            <a:spLocks noGrp="1"/>
          </p:cNvSpPr>
          <p:nvPr>
            <p:ph type="ftr" sz="quarter" idx="3"/>
          </p:nvPr>
        </p:nvSpPr>
        <p:spPr>
          <a:xfrm>
            <a:off x="2572281" y="5883279"/>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9" y="5883279"/>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198"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8" indent="-285748" algn="l" defTabSz="457198"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46" indent="-285748" algn="l" defTabSz="457198"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43" indent="-285748" algn="l" defTabSz="457198"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41" indent="-171449" algn="l" defTabSz="457198"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39" indent="-171449"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585" indent="-228598"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783" indent="-228598"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8980" indent="-228598"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177" indent="-228598"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198" rtl="0" eaLnBrk="1" latinLnBrk="0" hangingPunct="1">
        <a:defRPr sz="1800" kern="1200">
          <a:solidFill>
            <a:schemeClr val="tx1"/>
          </a:solidFill>
          <a:latin typeface="+mn-lt"/>
          <a:ea typeface="+mn-ea"/>
          <a:cs typeface="+mn-cs"/>
        </a:defRPr>
      </a:lvl1pPr>
      <a:lvl2pPr marL="457198" algn="l" defTabSz="457198" rtl="0" eaLnBrk="1" latinLnBrk="0" hangingPunct="1">
        <a:defRPr sz="1800" kern="1200">
          <a:solidFill>
            <a:schemeClr val="tx1"/>
          </a:solidFill>
          <a:latin typeface="+mn-lt"/>
          <a:ea typeface="+mn-ea"/>
          <a:cs typeface="+mn-cs"/>
        </a:defRPr>
      </a:lvl2pPr>
      <a:lvl3pPr marL="914395" algn="l" defTabSz="457198" rtl="0" eaLnBrk="1" latinLnBrk="0" hangingPunct="1">
        <a:defRPr sz="1800" kern="1200">
          <a:solidFill>
            <a:schemeClr val="tx1"/>
          </a:solidFill>
          <a:latin typeface="+mn-lt"/>
          <a:ea typeface="+mn-ea"/>
          <a:cs typeface="+mn-cs"/>
        </a:defRPr>
      </a:lvl3pPr>
      <a:lvl4pPr marL="1371592" algn="l" defTabSz="457198" rtl="0" eaLnBrk="1" latinLnBrk="0" hangingPunct="1">
        <a:defRPr sz="1800" kern="1200">
          <a:solidFill>
            <a:schemeClr val="tx1"/>
          </a:solidFill>
          <a:latin typeface="+mn-lt"/>
          <a:ea typeface="+mn-ea"/>
          <a:cs typeface="+mn-cs"/>
        </a:defRPr>
      </a:lvl4pPr>
      <a:lvl5pPr marL="1828789" algn="l" defTabSz="457198" rtl="0" eaLnBrk="1" latinLnBrk="0" hangingPunct="1">
        <a:defRPr sz="1800" kern="1200">
          <a:solidFill>
            <a:schemeClr val="tx1"/>
          </a:solidFill>
          <a:latin typeface="+mn-lt"/>
          <a:ea typeface="+mn-ea"/>
          <a:cs typeface="+mn-cs"/>
        </a:defRPr>
      </a:lvl5pPr>
      <a:lvl6pPr marL="2285987" algn="l" defTabSz="457198" rtl="0" eaLnBrk="1" latinLnBrk="0" hangingPunct="1">
        <a:defRPr sz="1800" kern="1200">
          <a:solidFill>
            <a:schemeClr val="tx1"/>
          </a:solidFill>
          <a:latin typeface="+mn-lt"/>
          <a:ea typeface="+mn-ea"/>
          <a:cs typeface="+mn-cs"/>
        </a:defRPr>
      </a:lvl6pPr>
      <a:lvl7pPr marL="2743185" algn="l" defTabSz="457198" rtl="0" eaLnBrk="1" latinLnBrk="0" hangingPunct="1">
        <a:defRPr sz="1800" kern="1200">
          <a:solidFill>
            <a:schemeClr val="tx1"/>
          </a:solidFill>
          <a:latin typeface="+mn-lt"/>
          <a:ea typeface="+mn-ea"/>
          <a:cs typeface="+mn-cs"/>
        </a:defRPr>
      </a:lvl7pPr>
      <a:lvl8pPr marL="3200381" algn="l" defTabSz="457198" rtl="0" eaLnBrk="1" latinLnBrk="0" hangingPunct="1">
        <a:defRPr sz="1800" kern="1200">
          <a:solidFill>
            <a:schemeClr val="tx1"/>
          </a:solidFill>
          <a:latin typeface="+mn-lt"/>
          <a:ea typeface="+mn-ea"/>
          <a:cs typeface="+mn-cs"/>
        </a:defRPr>
      </a:lvl8pPr>
      <a:lvl9pPr marL="3657579" algn="l" defTabSz="45719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networksorcery.com/enp/protocol/bootp/options.htm"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0772" y="1380070"/>
            <a:ext cx="9633396" cy="2616199"/>
          </a:xfrm>
        </p:spPr>
        <p:txBody>
          <a:bodyPr>
            <a:normAutofit/>
          </a:bodyPr>
          <a:lstStyle/>
          <a:p>
            <a:r>
              <a:rPr lang="en-US" sz="5500" b="1">
                <a:latin typeface="Arial" panose="020B0604020202020204" pitchFamily="34" charset="0"/>
                <a:cs typeface="Arial" panose="020B0604020202020204" pitchFamily="34" charset="0"/>
              </a:rPr>
              <a:t>Dynamic Host Configuration Protocol (DHCP)</a:t>
            </a:r>
            <a:endParaRPr lang="en-US" sz="5500" b="1">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515380" y="3996270"/>
            <a:ext cx="6987645" cy="434065"/>
          </a:xfrm>
        </p:spPr>
        <p:txBody>
          <a:bodyPr/>
          <a:lstStyle/>
          <a:p>
            <a:r>
              <a:rPr lang="en-US" smtClean="0">
                <a:latin typeface="Arial" panose="020B0604020202020204" pitchFamily="34" charset="0"/>
                <a:cs typeface="Arial" panose="020B0604020202020204" pitchFamily="34" charset="0"/>
              </a:rPr>
              <a:t>June 23, 2015</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5868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318727180"/>
              </p:ext>
            </p:extLst>
          </p:nvPr>
        </p:nvGraphicFramePr>
        <p:xfrm>
          <a:off x="2189411" y="1287888"/>
          <a:ext cx="9596951" cy="5485154"/>
        </p:xfrm>
        <a:graphic>
          <a:graphicData uri="http://schemas.openxmlformats.org/drawingml/2006/table">
            <a:tbl>
              <a:tblPr/>
              <a:tblGrid>
                <a:gridCol w="1622738"/>
                <a:gridCol w="7974213"/>
              </a:tblGrid>
              <a:tr h="213764">
                <a:tc>
                  <a:txBody>
                    <a:bodyPr/>
                    <a:lstStyle/>
                    <a:p>
                      <a:pPr algn="ctr"/>
                      <a:r>
                        <a:rPr lang="en-US" sz="1200" b="1">
                          <a:solidFill>
                            <a:srgbClr val="2A2A2A"/>
                          </a:solidFill>
                          <a:effectLst/>
                          <a:latin typeface="Arial" panose="020B0604020202020204" pitchFamily="34" charset="0"/>
                          <a:cs typeface="Arial" panose="020B0604020202020204" pitchFamily="34" charset="0"/>
                        </a:rPr>
                        <a:t>Message Type</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ctr"/>
                      <a:r>
                        <a:rPr lang="en-US" sz="1200" b="1">
                          <a:solidFill>
                            <a:srgbClr val="2A2A2A"/>
                          </a:solidFill>
                          <a:effectLst/>
                          <a:latin typeface="Arial" panose="020B0604020202020204" pitchFamily="34" charset="0"/>
                          <a:cs typeface="Arial" panose="020B0604020202020204" pitchFamily="34" charset="0"/>
                        </a:rPr>
                        <a:t>Description</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r>
              <a:tr h="762404">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DHCPDiscover</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The first time a DHCP client computer attempts to log on to the network, it requests IP address information from a DHCP server by broadcasting a DHCPDiscover packet. The source IP address in the packet is 0.0.0.0 because the client does not yet have an IP address. The message is either 342 or 576 bytes long—older versions of Windows use a longer message frame.</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762404">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DHCPOffer</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Each DHCP server that receives the client DHCPDiscover packet responds with a DHCPOffer packet containing an unleased IP address and additional TCP/IP configuration information, such as the subnet mask and default gateway. More than one DHCP server can respond with a DHCPOffer packet. The client will accept the first DHCPOffer packet it receives. The message is 342 bytes long.</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646883">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DHCPRequest</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When a DHCP client receives a DHCPOffer packet, it responds by broadcasting a DHCPRequest packet that contains the offered IP address, and shows acceptance of the offered IP address. The message is either 342 or 576 bytes long, depending on the length of the corresponding DHCPDiscover message.</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646883">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DHCPAcknowledge (DHCPAck)</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The selected DHCP server acknowledges the client DHCPRequest for the IP address by sending a DHCPAck packet. At this time the server also forwards any optional configuration parameters. Upon receipt of the DHCPAck, the client can participate on the TCP/IP network and complete its system startup. The message is 342 bytes long.</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762404">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DHCPNak</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If the IP address cannot be used by the client because it is no longer valid or is now used by another computer, the DHCP server responds with a DHCPNak packet, and the client must begin the lease process again. Whenever a DHCP server receives a request for an IP address that is invalid according to the scopes that it is configured with, it sends a DHCPNak message to the client.</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396644">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DHCPDecline</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If the DHCP client determines the offered configuration parameters are invalid, it sends a DHCPDecline packet to the server, and the client must begin the lease process again.</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274875">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DHCPRelease</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A DHCP client sends </a:t>
                      </a:r>
                      <a:r>
                        <a:rPr lang="en-US" sz="1200">
                          <a:solidFill>
                            <a:srgbClr val="2A2A2A"/>
                          </a:solidFill>
                          <a:effectLst/>
                          <a:latin typeface="Arial" panose="020B0604020202020204" pitchFamily="34" charset="0"/>
                          <a:cs typeface="Arial" panose="020B0604020202020204" pitchFamily="34" charset="0"/>
                        </a:rPr>
                        <a:t>a </a:t>
                      </a:r>
                      <a:r>
                        <a:rPr lang="en-US" sz="1200" smtClean="0">
                          <a:solidFill>
                            <a:srgbClr val="2A2A2A"/>
                          </a:solidFill>
                          <a:effectLst/>
                          <a:latin typeface="Arial" panose="020B0604020202020204" pitchFamily="34" charset="0"/>
                          <a:cs typeface="Arial" panose="020B0604020202020204" pitchFamily="34" charset="0"/>
                        </a:rPr>
                        <a:t>DHCPRelease </a:t>
                      </a:r>
                      <a:r>
                        <a:rPr lang="en-US" sz="1200">
                          <a:solidFill>
                            <a:srgbClr val="2A2A2A"/>
                          </a:solidFill>
                          <a:effectLst/>
                          <a:latin typeface="Arial" panose="020B0604020202020204" pitchFamily="34" charset="0"/>
                          <a:cs typeface="Arial" panose="020B0604020202020204" pitchFamily="34" charset="0"/>
                        </a:rPr>
                        <a:t>packet to the server to release the IP address and cancel any remaining lease.</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1018893">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DHCPInform</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DHCPInform is a new DHCP message type, defined in RFC 2131, used by computers on the network to request and obtain information from a DHCP server for use in their local configuration. When this message type is used, the sender is already externally configured for its IP address on the network, which may or may not have been obtained using DHCP. This message type is not currently supported by the DHCP service provided in earlier versions of Windows NT Server and may not be recognized by third-party implementations of DHCP software.</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
        <p:nvSpPr>
          <p:cNvPr id="8"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a:t>
            </a:r>
            <a:r>
              <a:rPr lang="en-US" altLang="en-US" b="1">
                <a:latin typeface="Arial" panose="020B0604020202020204" pitchFamily="34" charset="0"/>
                <a:cs typeface="Arial" panose="020B0604020202020204" pitchFamily="34" charset="0"/>
              </a:rPr>
              <a:t>Flow</a:t>
            </a:r>
            <a:endParaRPr lang="en-US" alt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6650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67649" y="246943"/>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sp>
        <p:nvSpPr>
          <p:cNvPr id="7" name="Title 1"/>
          <p:cNvSpPr>
            <a:spLocks noGrp="1"/>
          </p:cNvSpPr>
          <p:nvPr/>
        </p:nvSpPr>
        <p:spPr>
          <a:xfrm>
            <a:off x="2222705" y="1011418"/>
            <a:ext cx="4554301" cy="426614"/>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898" indent="-342898">
              <a:buFont typeface="Wingdings" panose="05000000000000000000" pitchFamily="2" charset="2"/>
              <a:buChar char="v"/>
            </a:pPr>
            <a:r>
              <a:rPr lang="en-US" altLang="en-US" sz="2400" b="1">
                <a:latin typeface="Arial" panose="020B0604020202020204" pitchFamily="34" charset="0"/>
                <a:cs typeface="Arial" panose="020B0604020202020204" pitchFamily="34" charset="0"/>
              </a:rPr>
              <a:t>DHCP Client State Diagram</a:t>
            </a:r>
            <a:endParaRPr lang="en-US" altLang="en-US" sz="2400" b="1">
              <a:latin typeface="Arial" panose="020B0604020202020204" pitchFamily="34" charset="0"/>
              <a:cs typeface="Arial" panose="020B0604020202020204" pitchFamily="34" charset="0"/>
            </a:endParaRPr>
          </a:p>
        </p:txBody>
      </p:sp>
      <p:pic>
        <p:nvPicPr>
          <p:cNvPr id="4098" name="Picture 2" descr="http://image.slidesharecdn.com/DHCPPresentationv102-123446137699-phpapp03/95/dhcp-server-client-presentation-26-728.jpg?cb=12344399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0442" y="1970469"/>
            <a:ext cx="6934200" cy="46524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http://www.tcpipguide.com/free/diagrams/dhcpfs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1811" y="1469907"/>
            <a:ext cx="8030388" cy="5214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091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568895449"/>
              </p:ext>
            </p:extLst>
          </p:nvPr>
        </p:nvGraphicFramePr>
        <p:xfrm>
          <a:off x="1994695" y="1726727"/>
          <a:ext cx="9791667" cy="4670868"/>
        </p:xfrm>
        <a:graphic>
          <a:graphicData uri="http://schemas.openxmlformats.org/drawingml/2006/table">
            <a:tbl>
              <a:tblPr/>
              <a:tblGrid>
                <a:gridCol w="1184452"/>
                <a:gridCol w="3361256"/>
                <a:gridCol w="5245959"/>
              </a:tblGrid>
              <a:tr h="0">
                <a:tc>
                  <a:txBody>
                    <a:bodyPr/>
                    <a:lstStyle/>
                    <a:p>
                      <a:pPr algn="ctr"/>
                      <a:r>
                        <a:rPr lang="en-US" sz="1400" b="1">
                          <a:latin typeface="Arial" panose="020B0604020202020204" pitchFamily="34" charset="0"/>
                        </a:rPr>
                        <a:t>State</a:t>
                      </a:r>
                      <a:endParaRPr lang="en-US" sz="1400"/>
                    </a:p>
                  </a:txBody>
                  <a:tcPr marL="8239" marR="8239" marT="8239" marB="82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c>
                  <a:txBody>
                    <a:bodyPr/>
                    <a:lstStyle/>
                    <a:p>
                      <a:pPr algn="ctr"/>
                      <a:r>
                        <a:rPr lang="en-US" sz="1400" b="1">
                          <a:latin typeface="Arial" panose="020B0604020202020204" pitchFamily="34" charset="0"/>
                        </a:rPr>
                        <a:t>State Description</a:t>
                      </a:r>
                      <a:endParaRPr lang="en-US" sz="1400"/>
                    </a:p>
                  </a:txBody>
                  <a:tcPr marL="8239" marR="8239" marT="8239" marB="82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c>
                  <a:txBody>
                    <a:bodyPr/>
                    <a:lstStyle/>
                    <a:p>
                      <a:pPr algn="ctr"/>
                      <a:r>
                        <a:rPr lang="en-US" sz="1400" b="1">
                          <a:latin typeface="Arial" panose="020B0604020202020204" pitchFamily="34" charset="0"/>
                        </a:rPr>
                        <a:t>Event and Transition</a:t>
                      </a:r>
                      <a:endParaRPr lang="en-US" sz="1400"/>
                    </a:p>
                  </a:txBody>
                  <a:tcPr marL="8239" marR="8239" marT="8239" marB="82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r>
              <a:tr h="431720">
                <a:tc>
                  <a:txBody>
                    <a:bodyPr/>
                    <a:lstStyle/>
                    <a:p>
                      <a:pPr algn="ctr"/>
                      <a:r>
                        <a:rPr lang="en-US" sz="1300" b="1" i="1">
                          <a:latin typeface="Arial" panose="020B0604020202020204" pitchFamily="34" charset="0"/>
                        </a:rPr>
                        <a:t>INIT</a:t>
                      </a:r>
                      <a:endParaRPr lang="en-US" sz="1300"/>
                    </a:p>
                  </a:txBody>
                  <a:tcPr marL="8239" marR="8239" marT="8239" marB="82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300">
                          <a:latin typeface="Arial" panose="020B0604020202020204" pitchFamily="34" charset="0"/>
                        </a:rPr>
                        <a:t>This is the initialization state, where a client begins the process of acquiring a lease. It also returns here when a lease ends, or when a lease negotiation fails.</a:t>
                      </a:r>
                      <a:endParaRPr lang="en-US" sz="1300"/>
                    </a:p>
                  </a:txBody>
                  <a:tcPr marL="8239" marR="8239" marT="8239" marB="82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300" b="1">
                          <a:latin typeface="Arial" panose="020B0604020202020204" pitchFamily="34" charset="0"/>
                        </a:rPr>
                        <a:t>Client Sends </a:t>
                      </a:r>
                      <a:r>
                        <a:rPr lang="en-US" sz="1300" b="1" i="1">
                          <a:latin typeface="Arial" panose="020B0604020202020204" pitchFamily="34" charset="0"/>
                        </a:rPr>
                        <a:t>DHCPDISCOVER</a:t>
                      </a:r>
                      <a:r>
                        <a:rPr lang="en-US" sz="1300" b="1">
                          <a:latin typeface="Arial" panose="020B0604020202020204" pitchFamily="34" charset="0"/>
                        </a:rPr>
                        <a:t>:</a:t>
                      </a:r>
                      <a:r>
                        <a:rPr lang="en-US" sz="1300">
                          <a:latin typeface="Arial" panose="020B0604020202020204" pitchFamily="34" charset="0"/>
                        </a:rPr>
                        <a:t> The client creates a </a:t>
                      </a:r>
                      <a:r>
                        <a:rPr lang="en-US" sz="1300" i="1">
                          <a:latin typeface="Arial" panose="020B0604020202020204" pitchFamily="34" charset="0"/>
                        </a:rPr>
                        <a:t>DHCPDISCOVER</a:t>
                      </a:r>
                      <a:r>
                        <a:rPr lang="en-US" sz="1300">
                          <a:latin typeface="Arial" panose="020B0604020202020204" pitchFamily="34" charset="0"/>
                        </a:rPr>
                        <a:t>message and broadcasts it to try to find a DHCP server. It transitions to the</a:t>
                      </a:r>
                      <a:r>
                        <a:rPr lang="en-US" sz="1300" i="1">
                          <a:latin typeface="Arial" panose="020B0604020202020204" pitchFamily="34" charset="0"/>
                        </a:rPr>
                        <a:t>SELECTING</a:t>
                      </a:r>
                      <a:r>
                        <a:rPr lang="en-US" sz="1300">
                          <a:latin typeface="Arial" panose="020B0604020202020204" pitchFamily="34" charset="0"/>
                        </a:rPr>
                        <a:t> state.</a:t>
                      </a:r>
                      <a:endParaRPr lang="en-US" sz="1300"/>
                    </a:p>
                  </a:txBody>
                  <a:tcPr marL="8239" marR="8239" marT="8239" marB="82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9680">
                <a:tc>
                  <a:txBody>
                    <a:bodyPr/>
                    <a:lstStyle/>
                    <a:p>
                      <a:pPr algn="ctr"/>
                      <a:r>
                        <a:rPr lang="en-US" sz="1300" b="1" i="1">
                          <a:latin typeface="Arial" panose="020B0604020202020204" pitchFamily="34" charset="0"/>
                        </a:rPr>
                        <a:t>SELECTING</a:t>
                      </a:r>
                      <a:endParaRPr lang="en-US" sz="1300"/>
                    </a:p>
                  </a:txBody>
                  <a:tcPr marL="8239" marR="8239" marT="8239" marB="82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1FF"/>
                    </a:solidFill>
                  </a:tcPr>
                </a:tc>
                <a:tc>
                  <a:txBody>
                    <a:bodyPr/>
                    <a:lstStyle/>
                    <a:p>
                      <a:pPr algn="l"/>
                      <a:r>
                        <a:rPr lang="en-US" sz="1300">
                          <a:latin typeface="Arial" panose="020B0604020202020204" pitchFamily="34" charset="0"/>
                        </a:rPr>
                        <a:t>The client is waiting to receive </a:t>
                      </a:r>
                      <a:r>
                        <a:rPr lang="en-US" sz="1300" i="1">
                          <a:latin typeface="Arial" panose="020B0604020202020204" pitchFamily="34" charset="0"/>
                        </a:rPr>
                        <a:t>DHCPOFFER</a:t>
                      </a:r>
                      <a:r>
                        <a:rPr lang="en-US" sz="1300">
                          <a:latin typeface="Arial" panose="020B0604020202020204" pitchFamily="34" charset="0"/>
                        </a:rPr>
                        <a:t>messages from one or more DHCP servers, so it can choose one.</a:t>
                      </a:r>
                      <a:endParaRPr lang="en-US" sz="1300"/>
                    </a:p>
                  </a:txBody>
                  <a:tcPr marL="8239" marR="8239" marT="8239" marB="82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1FF"/>
                    </a:solidFill>
                  </a:tcPr>
                </a:tc>
                <a:tc>
                  <a:txBody>
                    <a:bodyPr/>
                    <a:lstStyle/>
                    <a:p>
                      <a:pPr algn="l"/>
                      <a:r>
                        <a:rPr lang="en-US" sz="1300" b="1">
                          <a:latin typeface="Arial" panose="020B0604020202020204" pitchFamily="34" charset="0"/>
                        </a:rPr>
                        <a:t>Client Receives Offers, Selects Preferred Offer, Sends </a:t>
                      </a:r>
                      <a:r>
                        <a:rPr lang="en-US" sz="1300" b="1" i="1">
                          <a:latin typeface="Arial" panose="020B0604020202020204" pitchFamily="34" charset="0"/>
                        </a:rPr>
                        <a:t>DHCPREQUEST</a:t>
                      </a:r>
                      <a:r>
                        <a:rPr lang="en-US" sz="1300" b="1">
                          <a:latin typeface="Arial" panose="020B0604020202020204" pitchFamily="34" charset="0"/>
                        </a:rPr>
                        <a:t>:</a:t>
                      </a:r>
                      <a:r>
                        <a:rPr lang="en-US" sz="1300">
                          <a:latin typeface="Arial" panose="020B0604020202020204" pitchFamily="34" charset="0"/>
                        </a:rPr>
                        <a:t> The client chooses one of the offers it has been sent, and broadcasts a</a:t>
                      </a:r>
                      <a:r>
                        <a:rPr lang="en-US" sz="1300" i="1">
                          <a:latin typeface="Arial" panose="020B0604020202020204" pitchFamily="34" charset="0"/>
                        </a:rPr>
                        <a:t>DHCPREQUEST</a:t>
                      </a:r>
                      <a:r>
                        <a:rPr lang="en-US" sz="1300">
                          <a:latin typeface="Arial" panose="020B0604020202020204" pitchFamily="34" charset="0"/>
                        </a:rPr>
                        <a:t> message to tell DHCP servers what its choice was. It transitions to the </a:t>
                      </a:r>
                      <a:r>
                        <a:rPr lang="en-US" sz="1300" i="1">
                          <a:latin typeface="Arial" panose="020B0604020202020204" pitchFamily="34" charset="0"/>
                        </a:rPr>
                        <a:t>REQUESTING</a:t>
                      </a:r>
                      <a:r>
                        <a:rPr lang="en-US" sz="1300">
                          <a:latin typeface="Arial" panose="020B0604020202020204" pitchFamily="34" charset="0"/>
                        </a:rPr>
                        <a:t> state.</a:t>
                      </a:r>
                      <a:endParaRPr lang="en-US" sz="1300"/>
                    </a:p>
                  </a:txBody>
                  <a:tcPr marL="8239" marR="8239" marT="8239" marB="82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1FF"/>
                    </a:solidFill>
                  </a:tcPr>
                </a:tc>
              </a:tr>
              <a:tr h="787641">
                <a:tc rowSpan="3">
                  <a:txBody>
                    <a:bodyPr/>
                    <a:lstStyle/>
                    <a:p>
                      <a:pPr algn="ctr"/>
                      <a:r>
                        <a:rPr lang="en-US" sz="1300" b="1" i="1">
                          <a:latin typeface="Arial" panose="020B0604020202020204" pitchFamily="34" charset="0"/>
                        </a:rPr>
                        <a:t>REQUESTING</a:t>
                      </a:r>
                      <a:endParaRPr lang="en-US" sz="1300"/>
                    </a:p>
                  </a:txBody>
                  <a:tcPr marL="8239" marR="8239" marT="8239" marB="82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l"/>
                      <a:r>
                        <a:rPr lang="en-US" sz="1300">
                          <a:latin typeface="Arial" panose="020B0604020202020204" pitchFamily="34" charset="0"/>
                        </a:rPr>
                        <a:t>The client is waiting to hear back from the server to which it sent its request.</a:t>
                      </a:r>
                      <a:endParaRPr lang="en-US" sz="1300"/>
                    </a:p>
                  </a:txBody>
                  <a:tcPr marL="8239" marR="8239" marT="8239" marB="82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300" b="1">
                          <a:latin typeface="Arial" panose="020B0604020202020204" pitchFamily="34" charset="0"/>
                        </a:rPr>
                        <a:t>Client Receives </a:t>
                      </a:r>
                      <a:r>
                        <a:rPr lang="en-US" sz="1300" b="1" i="1">
                          <a:latin typeface="Arial" panose="020B0604020202020204" pitchFamily="34" charset="0"/>
                        </a:rPr>
                        <a:t>DHCPACK</a:t>
                      </a:r>
                      <a:r>
                        <a:rPr lang="en-US" sz="1300" b="1">
                          <a:latin typeface="Arial" panose="020B0604020202020204" pitchFamily="34" charset="0"/>
                        </a:rPr>
                        <a:t>, Successfully Checks That IP Address Is Free:</a:t>
                      </a:r>
                      <a:r>
                        <a:rPr lang="en-US" sz="1300">
                          <a:latin typeface="Arial" panose="020B0604020202020204" pitchFamily="34" charset="0"/>
                        </a:rPr>
                        <a:t>The client receives a </a:t>
                      </a:r>
                      <a:r>
                        <a:rPr lang="en-US" sz="1300" i="1">
                          <a:latin typeface="Arial" panose="020B0604020202020204" pitchFamily="34" charset="0"/>
                        </a:rPr>
                        <a:t>DHCPACK</a:t>
                      </a:r>
                      <a:r>
                        <a:rPr lang="en-US" sz="1300">
                          <a:latin typeface="Arial" panose="020B0604020202020204" pitchFamily="34" charset="0"/>
                        </a:rPr>
                        <a:t> message from its chosen server, confirming that it can have the lease that was offered. It checks to ensure that address is not already used, and assuming it is not, records the parameters the server sent it, sets the lease timers </a:t>
                      </a:r>
                      <a:r>
                        <a:rPr lang="en-US" sz="1300" i="1">
                          <a:latin typeface="Arial" panose="020B0604020202020204" pitchFamily="34" charset="0"/>
                        </a:rPr>
                        <a:t>T1</a:t>
                      </a:r>
                      <a:r>
                        <a:rPr lang="en-US" sz="1300">
                          <a:latin typeface="Arial" panose="020B0604020202020204" pitchFamily="34" charset="0"/>
                        </a:rPr>
                        <a:t> and </a:t>
                      </a:r>
                      <a:r>
                        <a:rPr lang="en-US" sz="1300" i="1">
                          <a:latin typeface="Arial" panose="020B0604020202020204" pitchFamily="34" charset="0"/>
                        </a:rPr>
                        <a:t>T2</a:t>
                      </a:r>
                      <a:r>
                        <a:rPr lang="en-US" sz="1300">
                          <a:latin typeface="Arial" panose="020B0604020202020204" pitchFamily="34" charset="0"/>
                        </a:rPr>
                        <a:t>, and transitions to the </a:t>
                      </a:r>
                      <a:r>
                        <a:rPr lang="en-US" sz="1300" i="1">
                          <a:latin typeface="Arial" panose="020B0604020202020204" pitchFamily="34" charset="0"/>
                        </a:rPr>
                        <a:t>BOUND</a:t>
                      </a:r>
                      <a:r>
                        <a:rPr lang="en-US" sz="1300">
                          <a:latin typeface="Arial" panose="020B0604020202020204" pitchFamily="34" charset="0"/>
                        </a:rPr>
                        <a:t> state.</a:t>
                      </a:r>
                      <a:endParaRPr lang="en-US" sz="1300"/>
                    </a:p>
                  </a:txBody>
                  <a:tcPr marL="8239" marR="8239" marT="8239" marB="82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8321">
                <a:tc vMerge="1">
                  <a:txBody>
                    <a:bodyPr/>
                    <a:lstStyle/>
                    <a:p>
                      <a:endParaRPr lang="en-US"/>
                    </a:p>
                  </a:txBody>
                  <a:tcPr/>
                </a:tc>
                <a:tc vMerge="1">
                  <a:txBody>
                    <a:bodyPr/>
                    <a:lstStyle/>
                    <a:p>
                      <a:endParaRPr lang="en-US"/>
                    </a:p>
                  </a:txBody>
                  <a:tcPr/>
                </a:tc>
                <a:tc>
                  <a:txBody>
                    <a:bodyPr/>
                    <a:lstStyle/>
                    <a:p>
                      <a:pPr algn="l"/>
                      <a:r>
                        <a:rPr lang="en-US" sz="1300" b="1">
                          <a:latin typeface="Arial" panose="020B0604020202020204" pitchFamily="34" charset="0"/>
                        </a:rPr>
                        <a:t>Client Receives </a:t>
                      </a:r>
                      <a:r>
                        <a:rPr lang="en-US" sz="1300" b="1" i="1">
                          <a:latin typeface="Arial" panose="020B0604020202020204" pitchFamily="34" charset="0"/>
                        </a:rPr>
                        <a:t>DHCPACK</a:t>
                      </a:r>
                      <a:r>
                        <a:rPr lang="en-US" sz="1300" b="1">
                          <a:latin typeface="Arial" panose="020B0604020202020204" pitchFamily="34" charset="0"/>
                        </a:rPr>
                        <a:t>, But IP Address Is In Use:</a:t>
                      </a:r>
                      <a:r>
                        <a:rPr lang="en-US" sz="1300">
                          <a:latin typeface="Arial" panose="020B0604020202020204" pitchFamily="34" charset="0"/>
                        </a:rPr>
                        <a:t> The client receives a</a:t>
                      </a:r>
                      <a:r>
                        <a:rPr lang="en-US" sz="1300" i="1">
                          <a:latin typeface="Arial" panose="020B0604020202020204" pitchFamily="34" charset="0"/>
                        </a:rPr>
                        <a:t>DHCPACK</a:t>
                      </a:r>
                      <a:r>
                        <a:rPr lang="en-US" sz="1300">
                          <a:latin typeface="Arial" panose="020B0604020202020204" pitchFamily="34" charset="0"/>
                        </a:rPr>
                        <a:t> message from its chosen server, confirming that it can have the lease that was offered. However, it checks and finds the address already in use. It sends a </a:t>
                      </a:r>
                      <a:r>
                        <a:rPr lang="en-US" sz="1300" i="1">
                          <a:latin typeface="Arial" panose="020B0604020202020204" pitchFamily="34" charset="0"/>
                        </a:rPr>
                        <a:t>DHCPDECLINE</a:t>
                      </a:r>
                      <a:r>
                        <a:rPr lang="en-US" sz="1300">
                          <a:latin typeface="Arial" panose="020B0604020202020204" pitchFamily="34" charset="0"/>
                        </a:rPr>
                        <a:t> message back to the server, and returns to the </a:t>
                      </a:r>
                      <a:r>
                        <a:rPr lang="en-US" sz="1300" i="1">
                          <a:latin typeface="Arial" panose="020B0604020202020204" pitchFamily="34" charset="0"/>
                        </a:rPr>
                        <a:t>INIT</a:t>
                      </a:r>
                      <a:r>
                        <a:rPr lang="en-US" sz="1300">
                          <a:latin typeface="Arial" panose="020B0604020202020204" pitchFamily="34" charset="0"/>
                        </a:rPr>
                        <a:t>state.</a:t>
                      </a:r>
                      <a:endParaRPr lang="en-US" sz="1300"/>
                    </a:p>
                  </a:txBody>
                  <a:tcPr marL="8239" marR="8239" marT="8239" marB="82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1FF"/>
                    </a:solidFill>
                  </a:tcPr>
                </a:tc>
              </a:tr>
              <a:tr h="491040">
                <a:tc vMerge="1">
                  <a:txBody>
                    <a:bodyPr/>
                    <a:lstStyle/>
                    <a:p>
                      <a:endParaRPr lang="en-US"/>
                    </a:p>
                  </a:txBody>
                  <a:tcPr/>
                </a:tc>
                <a:tc vMerge="1">
                  <a:txBody>
                    <a:bodyPr/>
                    <a:lstStyle/>
                    <a:p>
                      <a:endParaRPr lang="en-US"/>
                    </a:p>
                  </a:txBody>
                  <a:tcPr/>
                </a:tc>
                <a:tc>
                  <a:txBody>
                    <a:bodyPr/>
                    <a:lstStyle/>
                    <a:p>
                      <a:pPr algn="l"/>
                      <a:r>
                        <a:rPr lang="en-US" sz="1300" b="1">
                          <a:latin typeface="Arial" panose="020B0604020202020204" pitchFamily="34" charset="0"/>
                        </a:rPr>
                        <a:t>Client Receives </a:t>
                      </a:r>
                      <a:r>
                        <a:rPr lang="en-US" sz="1300" b="1" i="1">
                          <a:latin typeface="Arial" panose="020B0604020202020204" pitchFamily="34" charset="0"/>
                        </a:rPr>
                        <a:t>DHCPNAK</a:t>
                      </a:r>
                      <a:r>
                        <a:rPr lang="en-US" sz="1300" b="1">
                          <a:latin typeface="Arial" panose="020B0604020202020204" pitchFamily="34" charset="0"/>
                        </a:rPr>
                        <a:t>:</a:t>
                      </a:r>
                      <a:r>
                        <a:rPr lang="en-US" sz="1300">
                          <a:latin typeface="Arial" panose="020B0604020202020204" pitchFamily="34" charset="0"/>
                        </a:rPr>
                        <a:t> The client receives a </a:t>
                      </a:r>
                      <a:r>
                        <a:rPr lang="en-US" sz="1300" i="1">
                          <a:latin typeface="Arial" panose="020B0604020202020204" pitchFamily="34" charset="0"/>
                        </a:rPr>
                        <a:t>DHCPNAK</a:t>
                      </a:r>
                      <a:r>
                        <a:rPr lang="en-US" sz="1300">
                          <a:latin typeface="Arial" panose="020B0604020202020204" pitchFamily="34" charset="0"/>
                        </a:rPr>
                        <a:t> message from its chosen server, which means the server has withdrawn its offer. The client returns to the </a:t>
                      </a:r>
                      <a:r>
                        <a:rPr lang="en-US" sz="1300" i="1">
                          <a:latin typeface="Arial" panose="020B0604020202020204" pitchFamily="34" charset="0"/>
                        </a:rPr>
                        <a:t>INIT</a:t>
                      </a:r>
                      <a:r>
                        <a:rPr lang="en-US" sz="1300">
                          <a:latin typeface="Arial" panose="020B0604020202020204" pitchFamily="34" charset="0"/>
                        </a:rPr>
                        <a:t> state.</a:t>
                      </a:r>
                      <a:endParaRPr lang="en-US" sz="1300"/>
                    </a:p>
                  </a:txBody>
                  <a:tcPr marL="8239" marR="8239" marT="8239" marB="82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65253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045975255"/>
              </p:ext>
            </p:extLst>
          </p:nvPr>
        </p:nvGraphicFramePr>
        <p:xfrm>
          <a:off x="2343156" y="1414396"/>
          <a:ext cx="9069482" cy="5101831"/>
        </p:xfrm>
        <a:graphic>
          <a:graphicData uri="http://schemas.openxmlformats.org/drawingml/2006/table">
            <a:tbl>
              <a:tblPr/>
              <a:tblGrid>
                <a:gridCol w="1341843"/>
                <a:gridCol w="2126873"/>
                <a:gridCol w="5600766"/>
              </a:tblGrid>
              <a:tr h="844496">
                <a:tc>
                  <a:txBody>
                    <a:bodyPr/>
                    <a:lstStyle/>
                    <a:p>
                      <a:pPr algn="ctr"/>
                      <a:r>
                        <a:rPr lang="en-US" sz="1400" b="1" i="1">
                          <a:latin typeface="Arial" panose="020B0604020202020204" pitchFamily="34" charset="0"/>
                        </a:rPr>
                        <a:t>INIT-REBOOT</a:t>
                      </a:r>
                      <a:endParaRPr lang="en-US" sz="1400"/>
                    </a:p>
                  </a:txBody>
                  <a:tcPr marL="8327" marR="8327" marT="8327" marB="8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1FF"/>
                    </a:solidFill>
                  </a:tcPr>
                </a:tc>
                <a:tc>
                  <a:txBody>
                    <a:bodyPr/>
                    <a:lstStyle/>
                    <a:p>
                      <a:pPr algn="l"/>
                      <a:r>
                        <a:rPr lang="en-US" sz="1400">
                          <a:latin typeface="Arial" panose="020B0604020202020204" pitchFamily="34" charset="0"/>
                        </a:rPr>
                        <a:t>When a client that already has a valid lease starts up after a power-down or reboot, it starts here instead of the </a:t>
                      </a:r>
                      <a:r>
                        <a:rPr lang="en-US" sz="1400" i="1">
                          <a:latin typeface="Arial" panose="020B0604020202020204" pitchFamily="34" charset="0"/>
                        </a:rPr>
                        <a:t>INIT</a:t>
                      </a:r>
                      <a:r>
                        <a:rPr lang="en-US" sz="1400">
                          <a:latin typeface="Arial" panose="020B0604020202020204" pitchFamily="34" charset="0"/>
                        </a:rPr>
                        <a:t> state.</a:t>
                      </a:r>
                      <a:endParaRPr lang="en-US" sz="1400"/>
                    </a:p>
                  </a:txBody>
                  <a:tcPr marL="8327" marR="8327" marT="8327" marB="8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1FF"/>
                    </a:solidFill>
                  </a:tcPr>
                </a:tc>
                <a:tc>
                  <a:txBody>
                    <a:bodyPr/>
                    <a:lstStyle/>
                    <a:p>
                      <a:pPr algn="l"/>
                      <a:r>
                        <a:rPr lang="en-US" sz="1400" b="1">
                          <a:latin typeface="Arial" panose="020B0604020202020204" pitchFamily="34" charset="0"/>
                        </a:rPr>
                        <a:t>Client Sends </a:t>
                      </a:r>
                      <a:r>
                        <a:rPr lang="en-US" sz="1400" b="1" i="1">
                          <a:latin typeface="Arial" panose="020B0604020202020204" pitchFamily="34" charset="0"/>
                        </a:rPr>
                        <a:t>DHCPREQUEST</a:t>
                      </a:r>
                      <a:r>
                        <a:rPr lang="en-US" sz="1400" b="1">
                          <a:latin typeface="Arial" panose="020B0604020202020204" pitchFamily="34" charset="0"/>
                        </a:rPr>
                        <a:t>:</a:t>
                      </a:r>
                      <a:r>
                        <a:rPr lang="en-US" sz="1400">
                          <a:latin typeface="Arial" panose="020B0604020202020204" pitchFamily="34" charset="0"/>
                        </a:rPr>
                        <a:t> The client sends a </a:t>
                      </a:r>
                      <a:r>
                        <a:rPr lang="en-US" sz="1400" i="1">
                          <a:latin typeface="Arial" panose="020B0604020202020204" pitchFamily="34" charset="0"/>
                        </a:rPr>
                        <a:t>DHCPREQUEST</a:t>
                      </a:r>
                      <a:r>
                        <a:rPr lang="en-US" sz="1400">
                          <a:latin typeface="Arial" panose="020B0604020202020204" pitchFamily="34" charset="0"/>
                        </a:rPr>
                        <a:t> message to attempt to verify its lease and re-obtain its configuration parameters. It then transitions to the </a:t>
                      </a:r>
                      <a:r>
                        <a:rPr lang="en-US" sz="1400" i="1">
                          <a:latin typeface="Arial" panose="020B0604020202020204" pitchFamily="34" charset="0"/>
                        </a:rPr>
                        <a:t>REBOOTING</a:t>
                      </a:r>
                      <a:r>
                        <a:rPr lang="en-US" sz="1400">
                          <a:latin typeface="Arial" panose="020B0604020202020204" pitchFamily="34" charset="0"/>
                        </a:rPr>
                        <a:t> state to wait for a response.</a:t>
                      </a:r>
                      <a:endParaRPr lang="en-US" sz="1400"/>
                    </a:p>
                  </a:txBody>
                  <a:tcPr marL="8327" marR="8327" marT="8327" marB="8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1FF"/>
                    </a:solidFill>
                  </a:tcPr>
                </a:tc>
              </a:tr>
              <a:tr h="1390637">
                <a:tc rowSpan="3">
                  <a:txBody>
                    <a:bodyPr/>
                    <a:lstStyle/>
                    <a:p>
                      <a:pPr algn="ctr"/>
                      <a:r>
                        <a:rPr lang="en-US" sz="1400" b="1" i="1">
                          <a:latin typeface="Arial" panose="020B0604020202020204" pitchFamily="34" charset="0"/>
                        </a:rPr>
                        <a:t>REBOOTING</a:t>
                      </a:r>
                      <a:endParaRPr lang="en-US" sz="1400"/>
                    </a:p>
                  </a:txBody>
                  <a:tcPr marL="8327" marR="8327" marT="8327" marB="8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l"/>
                      <a:r>
                        <a:rPr lang="en-US" sz="1400">
                          <a:latin typeface="Arial" panose="020B0604020202020204" pitchFamily="34" charset="0"/>
                        </a:rPr>
                        <a:t>A client that has rebooted with an assigned address is waiting for a confirming reply from a server.</a:t>
                      </a:r>
                      <a:endParaRPr lang="en-US" sz="1400"/>
                    </a:p>
                  </a:txBody>
                  <a:tcPr marL="8327" marR="8327" marT="8327" marB="8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a:latin typeface="Arial" panose="020B0604020202020204" pitchFamily="34" charset="0"/>
                        </a:rPr>
                        <a:t>Client Receives </a:t>
                      </a:r>
                      <a:r>
                        <a:rPr lang="en-US" sz="1400" b="1" i="1">
                          <a:latin typeface="Arial" panose="020B0604020202020204" pitchFamily="34" charset="0"/>
                        </a:rPr>
                        <a:t>DHCPACK</a:t>
                      </a:r>
                      <a:r>
                        <a:rPr lang="en-US" sz="1400" b="1">
                          <a:latin typeface="Arial" panose="020B0604020202020204" pitchFamily="34" charset="0"/>
                        </a:rPr>
                        <a:t>, Successfully Checks That IP Address Is Free:</a:t>
                      </a:r>
                      <a:r>
                        <a:rPr lang="en-US" sz="1400">
                          <a:latin typeface="Arial" panose="020B0604020202020204" pitchFamily="34" charset="0"/>
                        </a:rPr>
                        <a:t>The client receives a </a:t>
                      </a:r>
                      <a:r>
                        <a:rPr lang="en-US" sz="1400" i="1">
                          <a:latin typeface="Arial" panose="020B0604020202020204" pitchFamily="34" charset="0"/>
                        </a:rPr>
                        <a:t>DHCPACK</a:t>
                      </a:r>
                      <a:r>
                        <a:rPr lang="en-US" sz="1400">
                          <a:latin typeface="Arial" panose="020B0604020202020204" pitchFamily="34" charset="0"/>
                        </a:rPr>
                        <a:t> message from the server that has its lease information, confirming that the lease is still valid. To be safe, the client checks anyway to ensure that the address is not already in use by some other device. Assuming it is not, the client records the parameters the server sent it and transitions to the </a:t>
                      </a:r>
                      <a:r>
                        <a:rPr lang="en-US" sz="1400" i="1">
                          <a:latin typeface="Arial" panose="020B0604020202020204" pitchFamily="34" charset="0"/>
                        </a:rPr>
                        <a:t>BOUND</a:t>
                      </a:r>
                      <a:r>
                        <a:rPr lang="en-US" sz="1400">
                          <a:latin typeface="Arial" panose="020B0604020202020204" pitchFamily="34" charset="0"/>
                        </a:rPr>
                        <a:t> state.</a:t>
                      </a:r>
                      <a:endParaRPr lang="en-US" sz="1400"/>
                    </a:p>
                  </a:txBody>
                  <a:tcPr marL="8327" marR="8327" marT="8327" marB="8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90637">
                <a:tc vMerge="1">
                  <a:txBody>
                    <a:bodyPr/>
                    <a:lstStyle/>
                    <a:p>
                      <a:endParaRPr lang="en-US"/>
                    </a:p>
                  </a:txBody>
                  <a:tcPr/>
                </a:tc>
                <a:tc vMerge="1">
                  <a:txBody>
                    <a:bodyPr/>
                    <a:lstStyle/>
                    <a:p>
                      <a:endParaRPr lang="en-US"/>
                    </a:p>
                  </a:txBody>
                  <a:tcPr/>
                </a:tc>
                <a:tc>
                  <a:txBody>
                    <a:bodyPr/>
                    <a:lstStyle/>
                    <a:p>
                      <a:pPr algn="l"/>
                      <a:r>
                        <a:rPr lang="en-US" sz="1400" b="1">
                          <a:latin typeface="Arial" panose="020B0604020202020204" pitchFamily="34" charset="0"/>
                        </a:rPr>
                        <a:t>Client Receives </a:t>
                      </a:r>
                      <a:r>
                        <a:rPr lang="en-US" sz="1400" b="1" i="1">
                          <a:latin typeface="Arial" panose="020B0604020202020204" pitchFamily="34" charset="0"/>
                        </a:rPr>
                        <a:t>DHCPACK</a:t>
                      </a:r>
                      <a:r>
                        <a:rPr lang="en-US" sz="1400" b="1">
                          <a:latin typeface="Arial" panose="020B0604020202020204" pitchFamily="34" charset="0"/>
                        </a:rPr>
                        <a:t>, But IP Address Is In Use:</a:t>
                      </a:r>
                      <a:r>
                        <a:rPr lang="en-US" sz="1400">
                          <a:latin typeface="Arial" panose="020B0604020202020204" pitchFamily="34" charset="0"/>
                        </a:rPr>
                        <a:t> The client receives a</a:t>
                      </a:r>
                      <a:r>
                        <a:rPr lang="en-US" sz="1400" i="1">
                          <a:latin typeface="Arial" panose="020B0604020202020204" pitchFamily="34" charset="0"/>
                        </a:rPr>
                        <a:t>DHCPACK</a:t>
                      </a:r>
                      <a:r>
                        <a:rPr lang="en-US" sz="1400">
                          <a:latin typeface="Arial" panose="020B0604020202020204" pitchFamily="34" charset="0"/>
                        </a:rPr>
                        <a:t> message from the server that had its lease, confirming that the lease is still valid. However, the client checks and finds that while the client was offline, some other device has grabbed its leased IP address. The client sends a</a:t>
                      </a:r>
                      <a:r>
                        <a:rPr lang="en-US" sz="1400" i="1">
                          <a:latin typeface="Arial" panose="020B0604020202020204" pitchFamily="34" charset="0"/>
                        </a:rPr>
                        <a:t>DHCPDECLINE</a:t>
                      </a:r>
                      <a:r>
                        <a:rPr lang="en-US" sz="1400">
                          <a:latin typeface="Arial" panose="020B0604020202020204" pitchFamily="34" charset="0"/>
                        </a:rPr>
                        <a:t> message back to the server, and returns to the </a:t>
                      </a:r>
                      <a:r>
                        <a:rPr lang="en-US" sz="1400" i="1">
                          <a:latin typeface="Arial" panose="020B0604020202020204" pitchFamily="34" charset="0"/>
                        </a:rPr>
                        <a:t>INIT</a:t>
                      </a:r>
                      <a:r>
                        <a:rPr lang="en-US" sz="1400">
                          <a:latin typeface="Arial" panose="020B0604020202020204" pitchFamily="34" charset="0"/>
                        </a:rPr>
                        <a:t> state to obtain a new lease.</a:t>
                      </a:r>
                      <a:endParaRPr lang="en-US" sz="1400"/>
                    </a:p>
                  </a:txBody>
                  <a:tcPr marL="8327" marR="8327" marT="8327" marB="8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1FF"/>
                    </a:solidFill>
                  </a:tcPr>
                </a:tc>
              </a:tr>
              <a:tr h="1117566">
                <a:tc vMerge="1">
                  <a:txBody>
                    <a:bodyPr/>
                    <a:lstStyle/>
                    <a:p>
                      <a:endParaRPr lang="en-US"/>
                    </a:p>
                  </a:txBody>
                  <a:tcPr/>
                </a:tc>
                <a:tc vMerge="1">
                  <a:txBody>
                    <a:bodyPr/>
                    <a:lstStyle/>
                    <a:p>
                      <a:endParaRPr lang="en-US"/>
                    </a:p>
                  </a:txBody>
                  <a:tcPr/>
                </a:tc>
                <a:tc>
                  <a:txBody>
                    <a:bodyPr/>
                    <a:lstStyle/>
                    <a:p>
                      <a:pPr algn="l"/>
                      <a:r>
                        <a:rPr lang="en-US" sz="1400" b="1">
                          <a:latin typeface="Arial" panose="020B0604020202020204" pitchFamily="34" charset="0"/>
                        </a:rPr>
                        <a:t>Client Receives </a:t>
                      </a:r>
                      <a:r>
                        <a:rPr lang="en-US" sz="1400" b="1" i="1">
                          <a:latin typeface="Arial" panose="020B0604020202020204" pitchFamily="34" charset="0"/>
                        </a:rPr>
                        <a:t>DHCPNAK</a:t>
                      </a:r>
                      <a:r>
                        <a:rPr lang="en-US" sz="1400" b="1">
                          <a:latin typeface="Arial" panose="020B0604020202020204" pitchFamily="34" charset="0"/>
                        </a:rPr>
                        <a:t>:</a:t>
                      </a:r>
                      <a:r>
                        <a:rPr lang="en-US" sz="1400">
                          <a:latin typeface="Arial" panose="020B0604020202020204" pitchFamily="34" charset="0"/>
                        </a:rPr>
                        <a:t> The client receives a </a:t>
                      </a:r>
                      <a:r>
                        <a:rPr lang="en-US" sz="1400" i="1">
                          <a:latin typeface="Arial" panose="020B0604020202020204" pitchFamily="34" charset="0"/>
                        </a:rPr>
                        <a:t>DHCPNAK</a:t>
                      </a:r>
                      <a:r>
                        <a:rPr lang="en-US" sz="1400">
                          <a:latin typeface="Arial" panose="020B0604020202020204" pitchFamily="34" charset="0"/>
                        </a:rPr>
                        <a:t> message from a server. This tells it that its current lease is no longer valid; for example, the client may have moved to a new network where it can no longer use the address in its present lease. The client returns to the </a:t>
                      </a:r>
                      <a:r>
                        <a:rPr lang="en-US" sz="1400" i="1">
                          <a:latin typeface="Arial" panose="020B0604020202020204" pitchFamily="34" charset="0"/>
                        </a:rPr>
                        <a:t>INIT</a:t>
                      </a:r>
                      <a:r>
                        <a:rPr lang="en-US" sz="1400">
                          <a:latin typeface="Arial" panose="020B0604020202020204" pitchFamily="34" charset="0"/>
                        </a:rPr>
                        <a:t> state.</a:t>
                      </a:r>
                      <a:endParaRPr lang="en-US" sz="1400"/>
                    </a:p>
                  </a:txBody>
                  <a:tcPr marL="8327" marR="8327" marT="8327" marB="8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68977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008048759"/>
              </p:ext>
            </p:extLst>
          </p:nvPr>
        </p:nvGraphicFramePr>
        <p:xfrm>
          <a:off x="2156226" y="1384035"/>
          <a:ext cx="9630136" cy="5246368"/>
        </p:xfrm>
        <a:graphic>
          <a:graphicData uri="http://schemas.openxmlformats.org/drawingml/2006/table">
            <a:tbl>
              <a:tblPr/>
              <a:tblGrid>
                <a:gridCol w="1238490"/>
                <a:gridCol w="2766349"/>
                <a:gridCol w="5625297"/>
              </a:tblGrid>
              <a:tr h="185440">
                <a:tc rowSpan="2">
                  <a:txBody>
                    <a:bodyPr/>
                    <a:lstStyle/>
                    <a:p>
                      <a:pPr algn="ctr"/>
                      <a:r>
                        <a:rPr lang="en-US" sz="1400" b="1" i="1">
                          <a:latin typeface="Arial" panose="020B0604020202020204" pitchFamily="34" charset="0"/>
                        </a:rPr>
                        <a:t>BOUND</a:t>
                      </a:r>
                      <a:endParaRPr lang="en-US" sz="1400"/>
                    </a:p>
                  </a:txBody>
                  <a:tcPr marL="7858" marR="7858" marT="7858" marB="7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1FF"/>
                    </a:solidFill>
                  </a:tcPr>
                </a:tc>
                <a:tc rowSpan="2">
                  <a:txBody>
                    <a:bodyPr/>
                    <a:lstStyle/>
                    <a:p>
                      <a:pPr algn="l"/>
                      <a:r>
                        <a:rPr lang="en-US" sz="1400">
                          <a:latin typeface="Arial" panose="020B0604020202020204" pitchFamily="34" charset="0"/>
                        </a:rPr>
                        <a:t>Client has a valid lease and is in its normal operating state.</a:t>
                      </a:r>
                      <a:endParaRPr lang="en-US" sz="1400"/>
                    </a:p>
                  </a:txBody>
                  <a:tcPr marL="7858" marR="7858" marT="7858" marB="7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1FF"/>
                    </a:solidFill>
                  </a:tcPr>
                </a:tc>
                <a:tc>
                  <a:txBody>
                    <a:bodyPr/>
                    <a:lstStyle/>
                    <a:p>
                      <a:pPr algn="l"/>
                      <a:r>
                        <a:rPr lang="en-US" sz="1400" b="1">
                          <a:latin typeface="Arial" panose="020B0604020202020204" pitchFamily="34" charset="0"/>
                        </a:rPr>
                        <a:t>Renewal Timer (</a:t>
                      </a:r>
                      <a:r>
                        <a:rPr lang="en-US" sz="1400" b="1" i="1">
                          <a:latin typeface="Arial" panose="020B0604020202020204" pitchFamily="34" charset="0"/>
                        </a:rPr>
                        <a:t>T1</a:t>
                      </a:r>
                      <a:r>
                        <a:rPr lang="en-US" sz="1400" b="1">
                          <a:latin typeface="Arial" panose="020B0604020202020204" pitchFamily="34" charset="0"/>
                        </a:rPr>
                        <a:t>) Expires:</a:t>
                      </a:r>
                      <a:r>
                        <a:rPr lang="en-US" sz="1400">
                          <a:latin typeface="Arial" panose="020B0604020202020204" pitchFamily="34" charset="0"/>
                        </a:rPr>
                        <a:t> The client transitions to the </a:t>
                      </a:r>
                      <a:r>
                        <a:rPr lang="en-US" sz="1400" i="1">
                          <a:latin typeface="Arial" panose="020B0604020202020204" pitchFamily="34" charset="0"/>
                        </a:rPr>
                        <a:t>RENEWING</a:t>
                      </a:r>
                      <a:r>
                        <a:rPr lang="en-US" sz="1400">
                          <a:latin typeface="Arial" panose="020B0604020202020204" pitchFamily="34" charset="0"/>
                        </a:rPr>
                        <a:t> state.</a:t>
                      </a:r>
                      <a:endParaRPr lang="en-US" sz="1400"/>
                    </a:p>
                  </a:txBody>
                  <a:tcPr marL="7858" marR="7858" marT="7858" marB="7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1FF"/>
                    </a:solidFill>
                  </a:tcPr>
                </a:tc>
              </a:tr>
              <a:tr h="411741">
                <a:tc vMerge="1">
                  <a:txBody>
                    <a:bodyPr/>
                    <a:lstStyle/>
                    <a:p>
                      <a:endParaRPr lang="en-US"/>
                    </a:p>
                  </a:txBody>
                  <a:tcPr/>
                </a:tc>
                <a:tc vMerge="1">
                  <a:txBody>
                    <a:bodyPr/>
                    <a:lstStyle/>
                    <a:p>
                      <a:endParaRPr lang="en-US"/>
                    </a:p>
                  </a:txBody>
                  <a:tcPr/>
                </a:tc>
                <a:tc>
                  <a:txBody>
                    <a:bodyPr/>
                    <a:lstStyle/>
                    <a:p>
                      <a:pPr algn="l"/>
                      <a:r>
                        <a:rPr lang="en-US" sz="1400" b="1">
                          <a:latin typeface="Arial" panose="020B0604020202020204" pitchFamily="34" charset="0"/>
                        </a:rPr>
                        <a:t>Client Terminates Lease, Sends </a:t>
                      </a:r>
                      <a:r>
                        <a:rPr lang="en-US" sz="1400" b="1" i="1">
                          <a:latin typeface="Arial" panose="020B0604020202020204" pitchFamily="34" charset="0"/>
                        </a:rPr>
                        <a:t>DHCPRELEASE</a:t>
                      </a:r>
                      <a:r>
                        <a:rPr lang="en-US" sz="1400" b="1">
                          <a:latin typeface="Arial" panose="020B0604020202020204" pitchFamily="34" charset="0"/>
                        </a:rPr>
                        <a:t>:</a:t>
                      </a:r>
                      <a:r>
                        <a:rPr lang="en-US" sz="1400">
                          <a:latin typeface="Arial" panose="020B0604020202020204" pitchFamily="34" charset="0"/>
                        </a:rPr>
                        <a:t> The client decides to terminate the lease (due to user command, for example.) It sends a</a:t>
                      </a:r>
                      <a:r>
                        <a:rPr lang="en-US" sz="1400" i="1">
                          <a:latin typeface="Arial" panose="020B0604020202020204" pitchFamily="34" charset="0"/>
                        </a:rPr>
                        <a:t>DHCPRELEASE</a:t>
                      </a:r>
                      <a:r>
                        <a:rPr lang="en-US" sz="1400">
                          <a:latin typeface="Arial" panose="020B0604020202020204" pitchFamily="34" charset="0"/>
                        </a:rPr>
                        <a:t> message and returns to the </a:t>
                      </a:r>
                      <a:r>
                        <a:rPr lang="en-US" sz="1400" i="1">
                          <a:latin typeface="Arial" panose="020B0604020202020204" pitchFamily="34" charset="0"/>
                        </a:rPr>
                        <a:t>INIT</a:t>
                      </a:r>
                      <a:r>
                        <a:rPr lang="en-US" sz="1400">
                          <a:latin typeface="Arial" panose="020B0604020202020204" pitchFamily="34" charset="0"/>
                        </a:rPr>
                        <a:t> state.</a:t>
                      </a:r>
                      <a:endParaRPr lang="en-US" sz="1400"/>
                    </a:p>
                  </a:txBody>
                  <a:tcPr marL="7858" marR="7858" marT="7858" marB="7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316">
                <a:tc rowSpan="3">
                  <a:txBody>
                    <a:bodyPr/>
                    <a:lstStyle/>
                    <a:p>
                      <a:pPr algn="ctr"/>
                      <a:r>
                        <a:rPr lang="en-US" sz="1400" b="1" i="1">
                          <a:latin typeface="Arial" panose="020B0604020202020204" pitchFamily="34" charset="0"/>
                        </a:rPr>
                        <a:t>RENEWING</a:t>
                      </a:r>
                      <a:endParaRPr lang="en-US" sz="1400"/>
                    </a:p>
                  </a:txBody>
                  <a:tcPr marL="7858" marR="7858" marT="7858" marB="7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1FF"/>
                    </a:solidFill>
                  </a:tcPr>
                </a:tc>
                <a:tc rowSpan="3">
                  <a:txBody>
                    <a:bodyPr/>
                    <a:lstStyle/>
                    <a:p>
                      <a:pPr algn="l"/>
                      <a:r>
                        <a:rPr lang="en-US" sz="1400">
                          <a:latin typeface="Arial" panose="020B0604020202020204" pitchFamily="34" charset="0"/>
                        </a:rPr>
                        <a:t>Client is trying to renew its lease. It regularly sends </a:t>
                      </a:r>
                      <a:r>
                        <a:rPr lang="en-US" sz="1400" i="1">
                          <a:latin typeface="Arial" panose="020B0604020202020204" pitchFamily="34" charset="0"/>
                        </a:rPr>
                        <a:t>DHCPREQUEST</a:t>
                      </a:r>
                      <a:r>
                        <a:rPr lang="en-US" sz="1400">
                          <a:latin typeface="Arial" panose="020B0604020202020204" pitchFamily="34" charset="0"/>
                        </a:rPr>
                        <a:t> messages with the server that gave it its current lease specified, and waits for a reply.</a:t>
                      </a:r>
                      <a:endParaRPr lang="en-US" sz="1400"/>
                    </a:p>
                  </a:txBody>
                  <a:tcPr marL="7858" marR="7858" marT="7858" marB="7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1FF"/>
                    </a:solidFill>
                  </a:tcPr>
                </a:tc>
                <a:tc>
                  <a:txBody>
                    <a:bodyPr/>
                    <a:lstStyle/>
                    <a:p>
                      <a:pPr algn="l"/>
                      <a:r>
                        <a:rPr lang="en-US" sz="1400" b="1">
                          <a:latin typeface="Arial" panose="020B0604020202020204" pitchFamily="34" charset="0"/>
                        </a:rPr>
                        <a:t>Client Receives </a:t>
                      </a:r>
                      <a:r>
                        <a:rPr lang="en-US" sz="1400" b="1" i="1">
                          <a:latin typeface="Arial" panose="020B0604020202020204" pitchFamily="34" charset="0"/>
                        </a:rPr>
                        <a:t>DHCPACK</a:t>
                      </a:r>
                      <a:r>
                        <a:rPr lang="en-US" sz="1400" b="1">
                          <a:latin typeface="Arial" panose="020B0604020202020204" pitchFamily="34" charset="0"/>
                        </a:rPr>
                        <a:t>:</a:t>
                      </a:r>
                      <a:r>
                        <a:rPr lang="en-US" sz="1400">
                          <a:latin typeface="Arial" panose="020B0604020202020204" pitchFamily="34" charset="0"/>
                        </a:rPr>
                        <a:t> The client receives a </a:t>
                      </a:r>
                      <a:r>
                        <a:rPr lang="en-US" sz="1400" i="1">
                          <a:latin typeface="Arial" panose="020B0604020202020204" pitchFamily="34" charset="0"/>
                        </a:rPr>
                        <a:t>DHCPACK</a:t>
                      </a:r>
                      <a:r>
                        <a:rPr lang="en-US" sz="1400">
                          <a:latin typeface="Arial" panose="020B0604020202020204" pitchFamily="34" charset="0"/>
                        </a:rPr>
                        <a:t> reply to its</a:t>
                      </a:r>
                      <a:r>
                        <a:rPr lang="en-US" sz="1400" i="1">
                          <a:latin typeface="Arial" panose="020B0604020202020204" pitchFamily="34" charset="0"/>
                        </a:rPr>
                        <a:t>DHCPREQUEST</a:t>
                      </a:r>
                      <a:r>
                        <a:rPr lang="en-US" sz="1400">
                          <a:latin typeface="Arial" panose="020B0604020202020204" pitchFamily="34" charset="0"/>
                        </a:rPr>
                        <a:t>. Its lease is renewed, it restarts the </a:t>
                      </a:r>
                      <a:r>
                        <a:rPr lang="en-US" sz="1400" i="1">
                          <a:latin typeface="Arial" panose="020B0604020202020204" pitchFamily="34" charset="0"/>
                        </a:rPr>
                        <a:t>T1</a:t>
                      </a:r>
                      <a:r>
                        <a:rPr lang="en-US" sz="1400">
                          <a:latin typeface="Arial" panose="020B0604020202020204" pitchFamily="34" charset="0"/>
                        </a:rPr>
                        <a:t> and </a:t>
                      </a:r>
                      <a:r>
                        <a:rPr lang="en-US" sz="1400" i="1">
                          <a:latin typeface="Arial" panose="020B0604020202020204" pitchFamily="34" charset="0"/>
                        </a:rPr>
                        <a:t>T2</a:t>
                      </a:r>
                      <a:r>
                        <a:rPr lang="en-US" sz="1400">
                          <a:latin typeface="Arial" panose="020B0604020202020204" pitchFamily="34" charset="0"/>
                        </a:rPr>
                        <a:t> timers, and returns to the </a:t>
                      </a:r>
                      <a:r>
                        <a:rPr lang="en-US" sz="1400" i="1">
                          <a:latin typeface="Arial" panose="020B0604020202020204" pitchFamily="34" charset="0"/>
                        </a:rPr>
                        <a:t>BOUND</a:t>
                      </a:r>
                      <a:r>
                        <a:rPr lang="en-US" sz="1400">
                          <a:latin typeface="Arial" panose="020B0604020202020204" pitchFamily="34" charset="0"/>
                        </a:rPr>
                        <a:t> state.</a:t>
                      </a:r>
                      <a:endParaRPr lang="en-US" sz="1400"/>
                    </a:p>
                  </a:txBody>
                  <a:tcPr marL="7858" marR="7858" marT="7858" marB="7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1FF"/>
                    </a:solidFill>
                  </a:tcPr>
                </a:tc>
              </a:tr>
              <a:tr h="355166">
                <a:tc vMerge="1">
                  <a:txBody>
                    <a:bodyPr/>
                    <a:lstStyle/>
                    <a:p>
                      <a:endParaRPr lang="en-US"/>
                    </a:p>
                  </a:txBody>
                  <a:tcPr/>
                </a:tc>
                <a:tc vMerge="1">
                  <a:txBody>
                    <a:bodyPr/>
                    <a:lstStyle/>
                    <a:p>
                      <a:endParaRPr lang="en-US"/>
                    </a:p>
                  </a:txBody>
                  <a:tcPr/>
                </a:tc>
                <a:tc>
                  <a:txBody>
                    <a:bodyPr/>
                    <a:lstStyle/>
                    <a:p>
                      <a:pPr algn="l"/>
                      <a:r>
                        <a:rPr lang="en-US" sz="1400" b="1">
                          <a:latin typeface="Arial" panose="020B0604020202020204" pitchFamily="34" charset="0"/>
                        </a:rPr>
                        <a:t>Client Receives </a:t>
                      </a:r>
                      <a:r>
                        <a:rPr lang="en-US" sz="1400" b="1" i="1">
                          <a:latin typeface="Arial" panose="020B0604020202020204" pitchFamily="34" charset="0"/>
                        </a:rPr>
                        <a:t>DHCPNAK</a:t>
                      </a:r>
                      <a:r>
                        <a:rPr lang="en-US" sz="1400" b="1">
                          <a:latin typeface="Arial" panose="020B0604020202020204" pitchFamily="34" charset="0"/>
                        </a:rPr>
                        <a:t>:</a:t>
                      </a:r>
                      <a:r>
                        <a:rPr lang="en-US" sz="1400">
                          <a:latin typeface="Arial" panose="020B0604020202020204" pitchFamily="34" charset="0"/>
                        </a:rPr>
                        <a:t> The server has refused to renew the client's lease. The client goes to the </a:t>
                      </a:r>
                      <a:r>
                        <a:rPr lang="en-US" sz="1400" i="1">
                          <a:latin typeface="Arial" panose="020B0604020202020204" pitchFamily="34" charset="0"/>
                        </a:rPr>
                        <a:t>INIT</a:t>
                      </a:r>
                      <a:r>
                        <a:rPr lang="en-US" sz="1400">
                          <a:latin typeface="Arial" panose="020B0604020202020204" pitchFamily="34" charset="0"/>
                        </a:rPr>
                        <a:t> state to get a new lease.</a:t>
                      </a:r>
                      <a:endParaRPr lang="en-US" sz="1400"/>
                    </a:p>
                  </a:txBody>
                  <a:tcPr marL="7858" marR="7858" marT="7858" marB="7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1741">
                <a:tc vMerge="1">
                  <a:txBody>
                    <a:bodyPr/>
                    <a:lstStyle/>
                    <a:p>
                      <a:endParaRPr lang="en-US"/>
                    </a:p>
                  </a:txBody>
                  <a:tcPr/>
                </a:tc>
                <a:tc vMerge="1">
                  <a:txBody>
                    <a:bodyPr/>
                    <a:lstStyle/>
                    <a:p>
                      <a:endParaRPr lang="en-US"/>
                    </a:p>
                  </a:txBody>
                  <a:tcPr/>
                </a:tc>
                <a:tc>
                  <a:txBody>
                    <a:bodyPr/>
                    <a:lstStyle/>
                    <a:p>
                      <a:pPr algn="l"/>
                      <a:r>
                        <a:rPr lang="en-US" sz="1400" b="1">
                          <a:latin typeface="Arial" panose="020B0604020202020204" pitchFamily="34" charset="0"/>
                        </a:rPr>
                        <a:t>Rebinding Timer (</a:t>
                      </a:r>
                      <a:r>
                        <a:rPr lang="en-US" sz="1400" b="1" i="1">
                          <a:latin typeface="Arial" panose="020B0604020202020204" pitchFamily="34" charset="0"/>
                        </a:rPr>
                        <a:t>T2</a:t>
                      </a:r>
                      <a:r>
                        <a:rPr lang="en-US" sz="1400" b="1">
                          <a:latin typeface="Arial" panose="020B0604020202020204" pitchFamily="34" charset="0"/>
                        </a:rPr>
                        <a:t>) Expires:</a:t>
                      </a:r>
                      <a:r>
                        <a:rPr lang="en-US" sz="1400">
                          <a:latin typeface="Arial" panose="020B0604020202020204" pitchFamily="34" charset="0"/>
                        </a:rPr>
                        <a:t> While attempting to renew its lease, the </a:t>
                      </a:r>
                      <a:r>
                        <a:rPr lang="en-US" sz="1400" i="1">
                          <a:latin typeface="Arial" panose="020B0604020202020204" pitchFamily="34" charset="0"/>
                        </a:rPr>
                        <a:t>T2</a:t>
                      </a:r>
                      <a:r>
                        <a:rPr lang="en-US" sz="1400">
                          <a:latin typeface="Arial" panose="020B0604020202020204" pitchFamily="34" charset="0"/>
                        </a:rPr>
                        <a:t> timer expires, indicating that the renewal period has ended. The client transitions to the</a:t>
                      </a:r>
                      <a:r>
                        <a:rPr lang="en-US" sz="1400" i="1">
                          <a:latin typeface="Arial" panose="020B0604020202020204" pitchFamily="34" charset="0"/>
                        </a:rPr>
                        <a:t>REBINDING</a:t>
                      </a:r>
                      <a:r>
                        <a:rPr lang="en-US" sz="1400">
                          <a:latin typeface="Arial" panose="020B0604020202020204" pitchFamily="34" charset="0"/>
                        </a:rPr>
                        <a:t> state.</a:t>
                      </a:r>
                      <a:endParaRPr lang="en-US" sz="1400"/>
                    </a:p>
                  </a:txBody>
                  <a:tcPr marL="7858" marR="7858" marT="7858" marB="7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1FF"/>
                    </a:solidFill>
                  </a:tcPr>
                </a:tc>
              </a:tr>
              <a:tr h="468316">
                <a:tc rowSpan="3">
                  <a:txBody>
                    <a:bodyPr/>
                    <a:lstStyle/>
                    <a:p>
                      <a:pPr algn="ctr"/>
                      <a:r>
                        <a:rPr lang="en-US" sz="1400" b="1" i="1">
                          <a:latin typeface="Arial" panose="020B0604020202020204" pitchFamily="34" charset="0"/>
                        </a:rPr>
                        <a:t>REBINDING</a:t>
                      </a:r>
                      <a:endParaRPr lang="en-US" sz="1400"/>
                    </a:p>
                  </a:txBody>
                  <a:tcPr marL="7858" marR="7858" marT="7858" marB="7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l"/>
                      <a:r>
                        <a:rPr lang="en-US" sz="1400">
                          <a:latin typeface="Arial" panose="020B0604020202020204" pitchFamily="34" charset="0"/>
                        </a:rPr>
                        <a:t>The client has failed to renew its lease with the server that originally granted it, and now seeks a lease extension with any server that can hear it. It periodically sends </a:t>
                      </a:r>
                      <a:r>
                        <a:rPr lang="en-US" sz="1400" i="1">
                          <a:latin typeface="Arial" panose="020B0604020202020204" pitchFamily="34" charset="0"/>
                        </a:rPr>
                        <a:t>DHCPREQUEST</a:t>
                      </a:r>
                      <a:r>
                        <a:rPr lang="en-US" sz="1400">
                          <a:latin typeface="Arial" panose="020B0604020202020204" pitchFamily="34" charset="0"/>
                        </a:rPr>
                        <a:t> messages with no server specified until it gets a reply or the lease ends.</a:t>
                      </a:r>
                      <a:endParaRPr lang="en-US" sz="1400"/>
                    </a:p>
                  </a:txBody>
                  <a:tcPr marL="7858" marR="7858" marT="7858" marB="7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a:latin typeface="Arial" panose="020B0604020202020204" pitchFamily="34" charset="0"/>
                        </a:rPr>
                        <a:t>Client Receives </a:t>
                      </a:r>
                      <a:r>
                        <a:rPr lang="en-US" sz="1400" b="1" i="1">
                          <a:latin typeface="Arial" panose="020B0604020202020204" pitchFamily="34" charset="0"/>
                        </a:rPr>
                        <a:t>DHCPACK</a:t>
                      </a:r>
                      <a:r>
                        <a:rPr lang="en-US" sz="1400" b="1">
                          <a:latin typeface="Arial" panose="020B0604020202020204" pitchFamily="34" charset="0"/>
                        </a:rPr>
                        <a:t>:</a:t>
                      </a:r>
                      <a:r>
                        <a:rPr lang="en-US" sz="1400">
                          <a:latin typeface="Arial" panose="020B0604020202020204" pitchFamily="34" charset="0"/>
                        </a:rPr>
                        <a:t> Some server on the network has renewed the client's lease. The client binds to the new server granting the lease, restarts the</a:t>
                      </a:r>
                      <a:r>
                        <a:rPr lang="en-US" sz="1400" i="1">
                          <a:latin typeface="Arial" panose="020B0604020202020204" pitchFamily="34" charset="0"/>
                        </a:rPr>
                        <a:t>T1</a:t>
                      </a:r>
                      <a:r>
                        <a:rPr lang="en-US" sz="1400">
                          <a:latin typeface="Arial" panose="020B0604020202020204" pitchFamily="34" charset="0"/>
                        </a:rPr>
                        <a:t> and </a:t>
                      </a:r>
                      <a:r>
                        <a:rPr lang="en-US" sz="1400" i="1">
                          <a:latin typeface="Arial" panose="020B0604020202020204" pitchFamily="34" charset="0"/>
                        </a:rPr>
                        <a:t>T2</a:t>
                      </a:r>
                      <a:r>
                        <a:rPr lang="en-US" sz="1400">
                          <a:latin typeface="Arial" panose="020B0604020202020204" pitchFamily="34" charset="0"/>
                        </a:rPr>
                        <a:t> timers, and returns to the </a:t>
                      </a:r>
                      <a:r>
                        <a:rPr lang="en-US" sz="1400" i="1">
                          <a:latin typeface="Arial" panose="020B0604020202020204" pitchFamily="34" charset="0"/>
                        </a:rPr>
                        <a:t>BOUND</a:t>
                      </a:r>
                      <a:r>
                        <a:rPr lang="en-US" sz="1400">
                          <a:latin typeface="Arial" panose="020B0604020202020204" pitchFamily="34" charset="0"/>
                        </a:rPr>
                        <a:t> state.</a:t>
                      </a:r>
                      <a:endParaRPr lang="en-US" sz="1400"/>
                    </a:p>
                  </a:txBody>
                  <a:tcPr marL="7858" marR="7858" marT="7858" marB="7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1466">
                <a:tc vMerge="1">
                  <a:txBody>
                    <a:bodyPr/>
                    <a:lstStyle/>
                    <a:p>
                      <a:endParaRPr lang="en-US"/>
                    </a:p>
                  </a:txBody>
                  <a:tcPr/>
                </a:tc>
                <a:tc vMerge="1">
                  <a:txBody>
                    <a:bodyPr/>
                    <a:lstStyle/>
                    <a:p>
                      <a:endParaRPr lang="en-US"/>
                    </a:p>
                  </a:txBody>
                  <a:tcPr/>
                </a:tc>
                <a:tc>
                  <a:txBody>
                    <a:bodyPr/>
                    <a:lstStyle/>
                    <a:p>
                      <a:pPr algn="l"/>
                      <a:r>
                        <a:rPr lang="en-US" sz="1400" b="1">
                          <a:latin typeface="Arial" panose="020B0604020202020204" pitchFamily="34" charset="0"/>
                        </a:rPr>
                        <a:t>Client Receives </a:t>
                      </a:r>
                      <a:r>
                        <a:rPr lang="en-US" sz="1400" b="1" i="1">
                          <a:latin typeface="Arial" panose="020B0604020202020204" pitchFamily="34" charset="0"/>
                        </a:rPr>
                        <a:t>DHCPNAK</a:t>
                      </a:r>
                      <a:r>
                        <a:rPr lang="en-US" sz="1400" b="1">
                          <a:latin typeface="Arial" panose="020B0604020202020204" pitchFamily="34" charset="0"/>
                        </a:rPr>
                        <a:t>:</a:t>
                      </a:r>
                      <a:r>
                        <a:rPr lang="en-US" sz="1400">
                          <a:latin typeface="Arial" panose="020B0604020202020204" pitchFamily="34" charset="0"/>
                        </a:rPr>
                        <a:t> A server on the network is specifically telling the client it needs to restart the leasing process. This may be the case if a new server is willing to grant the client a lease, but only with terms different than the client’s current lease. The client goes to the </a:t>
                      </a:r>
                      <a:r>
                        <a:rPr lang="en-US" sz="1400" i="1">
                          <a:latin typeface="Arial" panose="020B0604020202020204" pitchFamily="34" charset="0"/>
                        </a:rPr>
                        <a:t>INIT</a:t>
                      </a:r>
                      <a:r>
                        <a:rPr lang="en-US" sz="1400">
                          <a:latin typeface="Arial" panose="020B0604020202020204" pitchFamily="34" charset="0"/>
                        </a:rPr>
                        <a:t> state.</a:t>
                      </a:r>
                      <a:endParaRPr lang="en-US" sz="1400"/>
                    </a:p>
                  </a:txBody>
                  <a:tcPr marL="7858" marR="7858" marT="7858" marB="7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1FF"/>
                    </a:solidFill>
                  </a:tcPr>
                </a:tc>
              </a:tr>
              <a:tr h="242015">
                <a:tc vMerge="1">
                  <a:txBody>
                    <a:bodyPr/>
                    <a:lstStyle/>
                    <a:p>
                      <a:endParaRPr lang="en-US"/>
                    </a:p>
                  </a:txBody>
                  <a:tcPr/>
                </a:tc>
                <a:tc vMerge="1">
                  <a:txBody>
                    <a:bodyPr/>
                    <a:lstStyle/>
                    <a:p>
                      <a:endParaRPr lang="en-US"/>
                    </a:p>
                  </a:txBody>
                  <a:tcPr/>
                </a:tc>
                <a:tc>
                  <a:txBody>
                    <a:bodyPr/>
                    <a:lstStyle/>
                    <a:p>
                      <a:pPr algn="l"/>
                      <a:r>
                        <a:rPr lang="en-US" sz="1400" b="1">
                          <a:latin typeface="Arial" panose="020B0604020202020204" pitchFamily="34" charset="0"/>
                        </a:rPr>
                        <a:t>Lease Expires:</a:t>
                      </a:r>
                      <a:r>
                        <a:rPr lang="en-US" sz="1400">
                          <a:latin typeface="Arial" panose="020B0604020202020204" pitchFamily="34" charset="0"/>
                        </a:rPr>
                        <a:t> The client receives no reply prior to the expiration of the lease. It goes back to the </a:t>
                      </a:r>
                      <a:r>
                        <a:rPr lang="en-US" sz="1400" i="1">
                          <a:latin typeface="Arial" panose="020B0604020202020204" pitchFamily="34" charset="0"/>
                        </a:rPr>
                        <a:t>INIT</a:t>
                      </a:r>
                      <a:r>
                        <a:rPr lang="en-US" sz="1400">
                          <a:latin typeface="Arial" panose="020B0604020202020204" pitchFamily="34" charset="0"/>
                        </a:rPr>
                        <a:t> state.</a:t>
                      </a:r>
                      <a:endParaRPr lang="en-US" sz="1400"/>
                    </a:p>
                  </a:txBody>
                  <a:tcPr marL="7858" marR="7858" marT="7858" marB="7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05261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011" y="1900348"/>
            <a:ext cx="7519988" cy="4742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040994" y="1438683"/>
            <a:ext cx="2869696" cy="461665"/>
          </a:xfrm>
          <a:prstGeom prst="rect">
            <a:avLst/>
          </a:prstGeom>
        </p:spPr>
        <p:txBody>
          <a:bodyPr wrap="none">
            <a:spAutoFit/>
          </a:bodyPr>
          <a:lstStyle/>
          <a:p>
            <a:pPr marL="342898" indent="-342898">
              <a:spcBef>
                <a:spcPct val="0"/>
              </a:spcBef>
              <a:buFont typeface="Wingdings" panose="05000000000000000000" pitchFamily="2" charset="2"/>
              <a:buChar char="v"/>
            </a:pPr>
            <a:r>
              <a:rPr lang="en-US" sz="2400" b="1">
                <a:ln w="3175" cmpd="sng">
                  <a:noFill/>
                </a:ln>
                <a:latin typeface="Arial" panose="020B0604020202020204" pitchFamily="34" charset="0"/>
                <a:ea typeface="+mj-ea"/>
                <a:cs typeface="Arial" panose="020B0604020202020204" pitchFamily="34" charset="0"/>
              </a:rPr>
              <a:t>Initializing </a:t>
            </a:r>
            <a:r>
              <a:rPr lang="en-US" sz="2400" b="1" smtClean="0">
                <a:ln w="3175" cmpd="sng">
                  <a:noFill/>
                </a:ln>
                <a:latin typeface="Arial" panose="020B0604020202020204" pitchFamily="34" charset="0"/>
                <a:ea typeface="+mj-ea"/>
                <a:cs typeface="Arial" panose="020B0604020202020204" pitchFamily="34" charset="0"/>
              </a:rPr>
              <a:t>State</a:t>
            </a:r>
            <a:endParaRPr lang="en-US" sz="2400" b="1">
              <a:ln w="3175" cmpd="sng">
                <a:noFill/>
              </a:ln>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880499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sp>
        <p:nvSpPr>
          <p:cNvPr id="8" name="Rectangle 7"/>
          <p:cNvSpPr/>
          <p:nvPr/>
        </p:nvSpPr>
        <p:spPr>
          <a:xfrm>
            <a:off x="2107521" y="1427108"/>
            <a:ext cx="2736647" cy="461665"/>
          </a:xfrm>
          <a:prstGeom prst="rect">
            <a:avLst/>
          </a:prstGeom>
        </p:spPr>
        <p:txBody>
          <a:bodyPr wrap="none">
            <a:spAutoFit/>
          </a:bodyPr>
          <a:lstStyle/>
          <a:p>
            <a:pPr marL="342898" indent="-342898">
              <a:spcBef>
                <a:spcPct val="0"/>
              </a:spcBef>
              <a:buFont typeface="Wingdings" panose="05000000000000000000" pitchFamily="2" charset="2"/>
              <a:buChar char="v"/>
            </a:pPr>
            <a:r>
              <a:rPr lang="en-US" sz="2400" b="1" smtClean="0">
                <a:ln w="3175" cmpd="sng">
                  <a:noFill/>
                </a:ln>
                <a:latin typeface="Arial" panose="020B0604020202020204" pitchFamily="34" charset="0"/>
                <a:ea typeface="+mj-ea"/>
                <a:cs typeface="Arial" panose="020B0604020202020204" pitchFamily="34" charset="0"/>
              </a:rPr>
              <a:t>Selecting State</a:t>
            </a:r>
            <a:endParaRPr lang="en-US" sz="2400" b="1">
              <a:ln w="3175" cmpd="sng">
                <a:noFill/>
              </a:ln>
              <a:latin typeface="Arial" panose="020B0604020202020204" pitchFamily="34" charset="0"/>
              <a:ea typeface="+mj-ea"/>
              <a:cs typeface="Arial" panose="020B0604020202020204" pitchFamily="34"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411" y="1969796"/>
            <a:ext cx="7215188" cy="455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1532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sp>
        <p:nvSpPr>
          <p:cNvPr id="4" name="Rectangle 3"/>
          <p:cNvSpPr/>
          <p:nvPr/>
        </p:nvSpPr>
        <p:spPr>
          <a:xfrm>
            <a:off x="2107521" y="1427108"/>
            <a:ext cx="3044423" cy="461665"/>
          </a:xfrm>
          <a:prstGeom prst="rect">
            <a:avLst/>
          </a:prstGeom>
        </p:spPr>
        <p:txBody>
          <a:bodyPr wrap="none">
            <a:spAutoFit/>
          </a:bodyPr>
          <a:lstStyle/>
          <a:p>
            <a:pPr marL="342898" indent="-342898">
              <a:spcBef>
                <a:spcPct val="0"/>
              </a:spcBef>
              <a:buFont typeface="Wingdings" panose="05000000000000000000" pitchFamily="2" charset="2"/>
              <a:buChar char="v"/>
            </a:pPr>
            <a:r>
              <a:rPr lang="en-US" sz="2400" b="1" smtClean="0">
                <a:ln w="3175" cmpd="sng">
                  <a:noFill/>
                </a:ln>
                <a:latin typeface="Arial" panose="020B0604020202020204" pitchFamily="34" charset="0"/>
                <a:ea typeface="+mj-ea"/>
                <a:cs typeface="Arial" panose="020B0604020202020204" pitchFamily="34" charset="0"/>
              </a:rPr>
              <a:t>Requesting State</a:t>
            </a:r>
            <a:endParaRPr lang="en-US" sz="2400" b="1">
              <a:ln w="3175" cmpd="sng">
                <a:noFill/>
              </a:ln>
              <a:latin typeface="Arial" panose="020B0604020202020204" pitchFamily="34" charset="0"/>
              <a:ea typeface="+mj-ea"/>
              <a:cs typeface="Arial" panose="020B0604020202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280" y="1888773"/>
            <a:ext cx="721945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0038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sp>
        <p:nvSpPr>
          <p:cNvPr id="5" name="Rectangle 4"/>
          <p:cNvSpPr/>
          <p:nvPr/>
        </p:nvSpPr>
        <p:spPr>
          <a:xfrm>
            <a:off x="2107521" y="1427108"/>
            <a:ext cx="2342308" cy="461665"/>
          </a:xfrm>
          <a:prstGeom prst="rect">
            <a:avLst/>
          </a:prstGeom>
        </p:spPr>
        <p:txBody>
          <a:bodyPr wrap="none">
            <a:spAutoFit/>
          </a:bodyPr>
          <a:lstStyle/>
          <a:p>
            <a:pPr marL="342898" indent="-342898">
              <a:spcBef>
                <a:spcPct val="0"/>
              </a:spcBef>
              <a:buFont typeface="Wingdings" panose="05000000000000000000" pitchFamily="2" charset="2"/>
              <a:buChar char="v"/>
            </a:pPr>
            <a:r>
              <a:rPr lang="en-US" sz="2400" b="1" smtClean="0">
                <a:ln w="3175" cmpd="sng">
                  <a:noFill/>
                </a:ln>
                <a:latin typeface="Arial" panose="020B0604020202020204" pitchFamily="34" charset="0"/>
                <a:ea typeface="+mj-ea"/>
                <a:cs typeface="Arial" panose="020B0604020202020204" pitchFamily="34" charset="0"/>
              </a:rPr>
              <a:t>Bound State</a:t>
            </a:r>
            <a:endParaRPr lang="en-US" sz="2400" b="1">
              <a:ln w="3175" cmpd="sng">
                <a:noFill/>
              </a:ln>
              <a:latin typeface="Arial" panose="020B0604020202020204" pitchFamily="34" charset="0"/>
              <a:ea typeface="+mj-ea"/>
              <a:cs typeface="Arial" panose="020B0604020202020204" pitchFamily="34"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280" y="1888773"/>
            <a:ext cx="721945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6917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3211" y="1888773"/>
            <a:ext cx="7367588" cy="4646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sp>
        <p:nvSpPr>
          <p:cNvPr id="9" name="Rectangle 8"/>
          <p:cNvSpPr/>
          <p:nvPr/>
        </p:nvSpPr>
        <p:spPr>
          <a:xfrm>
            <a:off x="2107521" y="1427108"/>
            <a:ext cx="2361544" cy="461665"/>
          </a:xfrm>
          <a:prstGeom prst="rect">
            <a:avLst/>
          </a:prstGeom>
        </p:spPr>
        <p:txBody>
          <a:bodyPr wrap="none">
            <a:spAutoFit/>
          </a:bodyPr>
          <a:lstStyle/>
          <a:p>
            <a:pPr marL="342898" indent="-342898">
              <a:spcBef>
                <a:spcPct val="0"/>
              </a:spcBef>
              <a:buFont typeface="Wingdings" panose="05000000000000000000" pitchFamily="2" charset="2"/>
              <a:buChar char="v"/>
            </a:pPr>
            <a:r>
              <a:rPr lang="en-US" sz="2400" b="1" smtClean="0">
                <a:ln w="3175" cmpd="sng">
                  <a:noFill/>
                </a:ln>
                <a:latin typeface="Arial" panose="020B0604020202020204" pitchFamily="34" charset="0"/>
                <a:ea typeface="+mj-ea"/>
                <a:cs typeface="Arial" panose="020B0604020202020204" pitchFamily="34" charset="0"/>
              </a:rPr>
              <a:t>Renew State</a:t>
            </a:r>
            <a:endParaRPr lang="en-US" sz="2400" b="1">
              <a:ln w="3175" cmpd="sng">
                <a:noFill/>
              </a:ln>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351464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2924" y="628907"/>
            <a:ext cx="10018713" cy="679361"/>
          </a:xfrm>
        </p:spPr>
        <p:txBody>
          <a:bodyPr>
            <a:noAutofit/>
          </a:bodyPr>
          <a:lstStyle/>
          <a:p>
            <a:r>
              <a:rPr lang="en-US" b="1" smtClean="0">
                <a:latin typeface="Arial" panose="020B0604020202020204" pitchFamily="34" charset="0"/>
                <a:cs typeface="Arial" panose="020B0604020202020204" pitchFamily="34" charset="0"/>
              </a:rPr>
              <a:t>Agenda</a:t>
            </a:r>
            <a:endParaRPr lang="en-US" b="1">
              <a:latin typeface="Arial" panose="020B0604020202020204" pitchFamily="34" charset="0"/>
              <a:cs typeface="Arial" panose="020B0604020202020204" pitchFamily="34" charset="0"/>
            </a:endParaRPr>
          </a:p>
        </p:txBody>
      </p:sp>
      <p:sp>
        <p:nvSpPr>
          <p:cNvPr id="4" name="Content Placeholder 2"/>
          <p:cNvSpPr>
            <a:spLocks noGrp="1"/>
          </p:cNvSpPr>
          <p:nvPr>
            <p:ph idx="1"/>
          </p:nvPr>
        </p:nvSpPr>
        <p:spPr>
          <a:xfrm>
            <a:off x="2364659" y="1741027"/>
            <a:ext cx="9068916" cy="3124201"/>
          </a:xfrm>
        </p:spPr>
        <p:txBody>
          <a:bodyPr>
            <a:normAutofit/>
          </a:bodyPr>
          <a:lstStyle/>
          <a:p>
            <a:pPr marL="596643" indent="-514347">
              <a:buClrTx/>
              <a:buFont typeface="+mj-lt"/>
              <a:buAutoNum type="romanUcPeriod"/>
            </a:pPr>
            <a:r>
              <a:rPr lang="en-US" smtClean="0">
                <a:latin typeface="Arial" panose="020B0604020202020204" pitchFamily="34" charset="0"/>
                <a:cs typeface="Arial" panose="020B0604020202020204" pitchFamily="34" charset="0"/>
              </a:rPr>
              <a:t>DHCP </a:t>
            </a:r>
            <a:r>
              <a:rPr lang="en-US" smtClean="0">
                <a:latin typeface="Arial" panose="020B0604020202020204" pitchFamily="34" charset="0"/>
                <a:cs typeface="Arial" panose="020B0604020202020204" pitchFamily="34" charset="0"/>
              </a:rPr>
              <a:t>Introduction</a:t>
            </a:r>
            <a:endParaRPr lang="en-US" dirty="0" smtClean="0">
              <a:latin typeface="Arial" panose="020B0604020202020204" pitchFamily="34" charset="0"/>
              <a:cs typeface="Arial" panose="020B0604020202020204" pitchFamily="34" charset="0"/>
            </a:endParaRPr>
          </a:p>
          <a:p>
            <a:pPr marL="596643" indent="-514347">
              <a:buClrTx/>
              <a:buFont typeface="+mj-lt"/>
              <a:buAutoNum type="romanUcPeriod"/>
            </a:pPr>
            <a:r>
              <a:rPr lang="en-US" dirty="0" smtClean="0">
                <a:latin typeface="Arial" panose="020B0604020202020204" pitchFamily="34" charset="0"/>
                <a:cs typeface="Arial" panose="020B0604020202020204" pitchFamily="34" charset="0"/>
              </a:rPr>
              <a:t>How </a:t>
            </a:r>
            <a:r>
              <a:rPr lang="en-US" smtClean="0">
                <a:latin typeface="Arial" panose="020B0604020202020204" pitchFamily="34" charset="0"/>
                <a:cs typeface="Arial" panose="020B0604020202020204" pitchFamily="34" charset="0"/>
              </a:rPr>
              <a:t>DHCP </a:t>
            </a:r>
            <a:r>
              <a:rPr lang="en-US" smtClean="0">
                <a:latin typeface="Arial" panose="020B0604020202020204" pitchFamily="34" charset="0"/>
                <a:cs typeface="Arial" panose="020B0604020202020204" pitchFamily="34" charset="0"/>
              </a:rPr>
              <a:t>Works</a:t>
            </a:r>
          </a:p>
          <a:p>
            <a:pPr marL="596643" indent="-514347">
              <a:buClrTx/>
              <a:buFont typeface="+mj-lt"/>
              <a:buAutoNum type="romanUcPeriod"/>
            </a:pPr>
            <a:r>
              <a:rPr lang="en-US" altLang="en-US">
                <a:latin typeface="Arial" panose="020B0604020202020204" pitchFamily="34" charset="0"/>
                <a:cs typeface="Arial" panose="020B0604020202020204" pitchFamily="34" charset="0"/>
              </a:rPr>
              <a:t> </a:t>
            </a:r>
            <a:r>
              <a:rPr lang="en-US" altLang="en-US" smtClean="0">
                <a:latin typeface="Arial" panose="020B0604020202020204" pitchFamily="34" charset="0"/>
                <a:cs typeface="Arial" panose="020B0604020202020204" pitchFamily="34" charset="0"/>
              </a:rPr>
              <a:t>Message </a:t>
            </a:r>
            <a:r>
              <a:rPr lang="en-US" altLang="en-US">
                <a:latin typeface="Arial" panose="020B0604020202020204" pitchFamily="34" charset="0"/>
                <a:cs typeface="Arial" panose="020B0604020202020204" pitchFamily="34" charset="0"/>
              </a:rPr>
              <a:t>Flow</a:t>
            </a:r>
            <a:endParaRPr lang="en-US" dirty="0">
              <a:latin typeface="Arial" panose="020B0604020202020204" pitchFamily="34" charset="0"/>
              <a:cs typeface="Arial" panose="020B0604020202020204" pitchFamily="34" charset="0"/>
            </a:endParaRPr>
          </a:p>
          <a:p>
            <a:pPr marL="596643" indent="-514347">
              <a:buClrTx/>
              <a:buFont typeface="+mj-lt"/>
              <a:buAutoNum type="romanUcPeriod"/>
            </a:pPr>
            <a:r>
              <a:rPr lang="en-US">
                <a:latin typeface="Arial" panose="020B0604020202020204" pitchFamily="34" charset="0"/>
                <a:cs typeface="Arial" panose="020B0604020202020204" pitchFamily="34" charset="0"/>
              </a:rPr>
              <a:t>DHCP </a:t>
            </a:r>
            <a:r>
              <a:rPr lang="en-US" smtClean="0">
                <a:latin typeface="Arial" panose="020B0604020202020204" pitchFamily="34" charset="0"/>
                <a:cs typeface="Arial" panose="020B0604020202020204" pitchFamily="34" charset="0"/>
              </a:rPr>
              <a:t>Relay Agents</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59644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67649" y="466862"/>
            <a:ext cx="10018713" cy="679361"/>
          </a:xfrm>
          <a:prstGeom prst="rect">
            <a:avLst/>
          </a:prstGeom>
          <a:effectLst/>
        </p:spPr>
        <p:txBody>
          <a:bodyPr vert="horz" lIns="91440" tIns="45720" rIns="91440" bIns="45720" rtlCol="0" anchor="ctr">
            <a:noAutofit/>
          </a:bodyPr>
          <a:lstStyle>
            <a:lvl1pPr algn="ctr" defTabSz="457198"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sp>
        <p:nvSpPr>
          <p:cNvPr id="5" name="Rectangle 4"/>
          <p:cNvSpPr/>
          <p:nvPr/>
        </p:nvSpPr>
        <p:spPr>
          <a:xfrm>
            <a:off x="2107521" y="1427108"/>
            <a:ext cx="2871299" cy="461665"/>
          </a:xfrm>
          <a:prstGeom prst="rect">
            <a:avLst/>
          </a:prstGeom>
        </p:spPr>
        <p:txBody>
          <a:bodyPr wrap="none">
            <a:spAutoFit/>
          </a:bodyPr>
          <a:lstStyle/>
          <a:p>
            <a:pPr marL="342898" indent="-342898">
              <a:spcBef>
                <a:spcPct val="0"/>
              </a:spcBef>
              <a:buFont typeface="Wingdings" panose="05000000000000000000" pitchFamily="2" charset="2"/>
              <a:buChar char="v"/>
            </a:pPr>
            <a:r>
              <a:rPr lang="en-US" sz="2400" b="1" smtClean="0">
                <a:ln w="3175" cmpd="sng">
                  <a:noFill/>
                </a:ln>
                <a:latin typeface="Arial" panose="020B0604020202020204" pitchFamily="34" charset="0"/>
                <a:ea typeface="+mj-ea"/>
                <a:cs typeface="Arial" panose="020B0604020202020204" pitchFamily="34" charset="0"/>
              </a:rPr>
              <a:t>Rebinding State</a:t>
            </a:r>
            <a:endParaRPr lang="en-US" sz="2400" b="1">
              <a:ln w="3175" cmpd="sng">
                <a:noFill/>
              </a:ln>
              <a:latin typeface="Arial" panose="020B0604020202020204" pitchFamily="34" charset="0"/>
              <a:ea typeface="+mj-ea"/>
              <a:cs typeface="Arial" panose="020B0604020202020204" pitchFamily="34"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521" y="1888773"/>
            <a:ext cx="7314967"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8888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a:t>
            </a:r>
            <a:r>
              <a:rPr lang="en-US" altLang="en-US" b="1">
                <a:latin typeface="Arial" panose="020B0604020202020204" pitchFamily="34" charset="0"/>
                <a:cs typeface="Arial" panose="020B0604020202020204" pitchFamily="34" charset="0"/>
              </a:rPr>
              <a:t>Flow</a:t>
            </a:r>
            <a:endParaRPr lang="en-US" altLang="en-US" b="1">
              <a:latin typeface="Arial" panose="020B0604020202020204" pitchFamily="34" charset="0"/>
              <a:cs typeface="Arial" panose="020B0604020202020204" pitchFamily="34" charset="0"/>
            </a:endParaRPr>
          </a:p>
        </p:txBody>
      </p:sp>
      <p:sp>
        <p:nvSpPr>
          <p:cNvPr id="8" name="Title 1"/>
          <p:cNvSpPr>
            <a:spLocks noGrp="1"/>
          </p:cNvSpPr>
          <p:nvPr/>
        </p:nvSpPr>
        <p:spPr>
          <a:xfrm>
            <a:off x="1935077" y="1556731"/>
            <a:ext cx="4554301" cy="426614"/>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898" indent="-342898">
              <a:buFont typeface="Wingdings" panose="05000000000000000000" pitchFamily="2" charset="2"/>
              <a:buChar char="v"/>
            </a:pPr>
            <a:r>
              <a:rPr lang="en-US" altLang="en-US" sz="2400" b="1">
                <a:latin typeface="Arial" panose="020B0604020202020204" pitchFamily="34" charset="0"/>
                <a:cs typeface="Arial" panose="020B0604020202020204" pitchFamily="34" charset="0"/>
              </a:rPr>
              <a:t>DHCP Message Format</a:t>
            </a:r>
            <a:endParaRPr lang="en-US" altLang="en-US" sz="2400" b="1">
              <a:latin typeface="Arial" panose="020B0604020202020204" pitchFamily="34" charset="0"/>
              <a:cs typeface="Arial" panose="020B0604020202020204" pitchFamily="34" charset="0"/>
            </a:endParaRPr>
          </a:p>
        </p:txBody>
      </p:sp>
      <p:pic>
        <p:nvPicPr>
          <p:cNvPr id="5122" name="Picture 2" descr="http://www.tcpipguide.com/free/diagrams/dhcpforma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295" y="1983345"/>
            <a:ext cx="6429375" cy="4683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5583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979272" y="1644570"/>
            <a:ext cx="9213448" cy="4800600"/>
          </a:xfrm>
        </p:spPr>
        <p:txBody>
          <a:bodyPr>
            <a:normAutofit fontScale="85000" lnSpcReduction="20000"/>
          </a:bodyPr>
          <a:lstStyle/>
          <a:p>
            <a:pPr>
              <a:buFont typeface="Wingdings" panose="05000000000000000000" pitchFamily="2" charset="2"/>
              <a:buChar char="§"/>
            </a:pPr>
            <a:r>
              <a:rPr lang="en-US" b="1" dirty="0">
                <a:latin typeface="Arial" panose="020B0604020202020204" pitchFamily="34" charset="0"/>
                <a:cs typeface="Arial" panose="020B0604020202020204" pitchFamily="34" charset="0"/>
              </a:rPr>
              <a:t>Message Op Code (Op)</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 </a:t>
            </a:r>
            <a:r>
              <a:rPr lang="en-US" dirty="0">
                <a:latin typeface="Arial" panose="020B0604020202020204" pitchFamily="34" charset="0"/>
                <a:cs typeface="Arial" panose="020B0604020202020204" pitchFamily="34" charset="0"/>
              </a:rPr>
              <a:t>1-byte field </a:t>
            </a:r>
            <a:r>
              <a:rPr lang="en-US" dirty="0" smtClean="0">
                <a:latin typeface="Arial" panose="020B0604020202020204" pitchFamily="34" charset="0"/>
                <a:cs typeface="Arial" panose="020B0604020202020204" pitchFamily="34" charset="0"/>
              </a:rPr>
              <a:t>indicating </a:t>
            </a:r>
            <a:r>
              <a:rPr lang="en-US" dirty="0">
                <a:latin typeface="Arial" panose="020B0604020202020204" pitchFamily="34" charset="0"/>
                <a:cs typeface="Arial" panose="020B0604020202020204" pitchFamily="34" charset="0"/>
              </a:rPr>
              <a:t>whether the message is a request (set to 1) or a reply (set to 2)</a:t>
            </a:r>
          </a:p>
          <a:p>
            <a:pPr>
              <a:buFont typeface="Wingdings" panose="05000000000000000000" pitchFamily="2" charset="2"/>
              <a:buChar char="§"/>
            </a:pPr>
            <a:r>
              <a:rPr lang="en-US" b="1" dirty="0">
                <a:latin typeface="Arial" panose="020B0604020202020204" pitchFamily="34" charset="0"/>
                <a:cs typeface="Arial" panose="020B0604020202020204" pitchFamily="34" charset="0"/>
              </a:rPr>
              <a:t>Hardware Address Type (</a:t>
            </a:r>
            <a:r>
              <a:rPr lang="en-US" b="1" dirty="0" err="1">
                <a:latin typeface="Arial" panose="020B0604020202020204" pitchFamily="34" charset="0"/>
                <a:cs typeface="Arial" panose="020B0604020202020204" pitchFamily="34" charset="0"/>
              </a:rPr>
              <a:t>Htype</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 1-byte </a:t>
            </a:r>
            <a:r>
              <a:rPr lang="en-US" dirty="0">
                <a:latin typeface="Arial" panose="020B0604020202020204" pitchFamily="34" charset="0"/>
                <a:cs typeface="Arial" panose="020B0604020202020204" pitchFamily="34" charset="0"/>
              </a:rPr>
              <a:t>field </a:t>
            </a:r>
            <a:r>
              <a:rPr lang="en-US" dirty="0" smtClean="0">
                <a:latin typeface="Arial" panose="020B0604020202020204" pitchFamily="34" charset="0"/>
                <a:cs typeface="Arial" panose="020B0604020202020204" pitchFamily="34" charset="0"/>
              </a:rPr>
              <a:t>indicating </a:t>
            </a:r>
            <a:r>
              <a:rPr lang="en-US" dirty="0">
                <a:latin typeface="Arial" panose="020B0604020202020204" pitchFamily="34" charset="0"/>
                <a:cs typeface="Arial" panose="020B0604020202020204" pitchFamily="34" charset="0"/>
              </a:rPr>
              <a:t>the type of hardware being used by the DHCP client (e.g., Ethernet, Frame Relay, ATM)</a:t>
            </a:r>
          </a:p>
          <a:p>
            <a:pPr>
              <a:buFont typeface="Wingdings" panose="05000000000000000000" pitchFamily="2" charset="2"/>
              <a:buChar char="§"/>
            </a:pPr>
            <a:r>
              <a:rPr lang="en-US" b="1" dirty="0">
                <a:latin typeface="Arial" panose="020B0604020202020204" pitchFamily="34" charset="0"/>
                <a:cs typeface="Arial" panose="020B0604020202020204" pitchFamily="34" charset="0"/>
              </a:rPr>
              <a:t>Hardware Address Length (</a:t>
            </a:r>
            <a:r>
              <a:rPr lang="en-US" b="1" dirty="0" err="1">
                <a:latin typeface="Arial" panose="020B0604020202020204" pitchFamily="34" charset="0"/>
                <a:cs typeface="Arial" panose="020B0604020202020204" pitchFamily="34" charset="0"/>
              </a:rPr>
              <a:t>Hlen</a:t>
            </a:r>
            <a:r>
              <a:rPr lang="en-US" b="1"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 </a:t>
            </a:r>
            <a:r>
              <a:rPr lang="en-US" dirty="0">
                <a:latin typeface="Arial" panose="020B0604020202020204" pitchFamily="34" charset="0"/>
                <a:cs typeface="Arial" panose="020B0604020202020204" pitchFamily="34" charset="0"/>
              </a:rPr>
              <a:t>1-byte field </a:t>
            </a:r>
            <a:r>
              <a:rPr lang="en-US" dirty="0" smtClean="0">
                <a:latin typeface="Arial" panose="020B0604020202020204" pitchFamily="34" charset="0"/>
                <a:cs typeface="Arial" panose="020B0604020202020204" pitchFamily="34" charset="0"/>
              </a:rPr>
              <a:t>indicating </a:t>
            </a:r>
            <a:r>
              <a:rPr lang="en-US" dirty="0">
                <a:latin typeface="Arial" panose="020B0604020202020204" pitchFamily="34" charset="0"/>
                <a:cs typeface="Arial" panose="020B0604020202020204" pitchFamily="34" charset="0"/>
              </a:rPr>
              <a:t>the number of </a:t>
            </a:r>
            <a:r>
              <a:rPr lang="en-US" dirty="0" smtClean="0">
                <a:latin typeface="Arial" panose="020B0604020202020204" pitchFamily="34" charset="0"/>
                <a:cs typeface="Arial" panose="020B0604020202020204" pitchFamily="34" charset="0"/>
              </a:rPr>
              <a:t>high order </a:t>
            </a:r>
            <a:r>
              <a:rPr lang="en-US" dirty="0">
                <a:latin typeface="Arial" panose="020B0604020202020204" pitchFamily="34" charset="0"/>
                <a:cs typeface="Arial" panose="020B0604020202020204" pitchFamily="34" charset="0"/>
              </a:rPr>
              <a:t>bytes within the fixed-length Client Hardware Address field that contains </a:t>
            </a:r>
            <a:r>
              <a:rPr lang="en-US" dirty="0" smtClean="0">
                <a:latin typeface="Arial" panose="020B0604020202020204" pitchFamily="34" charset="0"/>
                <a:cs typeface="Arial" panose="020B0604020202020204" pitchFamily="34" charset="0"/>
              </a:rPr>
              <a:t>the client’s </a:t>
            </a:r>
            <a:r>
              <a:rPr lang="en-US" dirty="0">
                <a:latin typeface="Arial" panose="020B0604020202020204" pitchFamily="34" charset="0"/>
                <a:cs typeface="Arial" panose="020B0604020202020204" pitchFamily="34" charset="0"/>
              </a:rPr>
              <a:t>hardware address (= 6 for Ethernet) </a:t>
            </a:r>
          </a:p>
          <a:p>
            <a:pPr>
              <a:buFont typeface="Wingdings" panose="05000000000000000000" pitchFamily="2" charset="2"/>
              <a:buChar char="§"/>
            </a:pPr>
            <a:r>
              <a:rPr lang="en-US" b="1" dirty="0">
                <a:latin typeface="Arial" panose="020B0604020202020204" pitchFamily="34" charset="0"/>
                <a:cs typeface="Arial" panose="020B0604020202020204" pitchFamily="34" charset="0"/>
              </a:rPr>
              <a:t>Hops</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 </a:t>
            </a:r>
            <a:r>
              <a:rPr lang="en-US" dirty="0">
                <a:latin typeface="Arial" panose="020B0604020202020204" pitchFamily="34" charset="0"/>
                <a:cs typeface="Arial" panose="020B0604020202020204" pitchFamily="34" charset="0"/>
              </a:rPr>
              <a:t>1-byte field </a:t>
            </a:r>
            <a:r>
              <a:rPr lang="en-US" dirty="0" smtClean="0">
                <a:latin typeface="Arial" panose="020B0604020202020204" pitchFamily="34" charset="0"/>
                <a:cs typeface="Arial" panose="020B0604020202020204" pitchFamily="34" charset="0"/>
              </a:rPr>
              <a:t>indicating </a:t>
            </a:r>
            <a:r>
              <a:rPr lang="en-US" dirty="0">
                <a:latin typeface="Arial" panose="020B0604020202020204" pitchFamily="34" charset="0"/>
                <a:cs typeface="Arial" panose="020B0604020202020204" pitchFamily="34" charset="0"/>
              </a:rPr>
              <a:t>how many DHCP relay agents have forwarded the message. The initial value is 0. </a:t>
            </a:r>
          </a:p>
          <a:p>
            <a:pPr lvl="1"/>
            <a:r>
              <a:rPr lang="en-US" dirty="0">
                <a:latin typeface="Arial" panose="020B0604020202020204" pitchFamily="34" charset="0"/>
                <a:cs typeface="Arial" panose="020B0604020202020204" pitchFamily="34" charset="0"/>
              </a:rPr>
              <a:t>When a DHCP relay agent forwards a DHCP message on behalf of either a DHCP client or a DHCP server, it increments this field. </a:t>
            </a:r>
          </a:p>
          <a:p>
            <a:pPr lvl="1"/>
            <a:r>
              <a:rPr lang="en-US" dirty="0">
                <a:latin typeface="Arial" panose="020B0604020202020204" pitchFamily="34" charset="0"/>
                <a:cs typeface="Arial" panose="020B0604020202020204" pitchFamily="34" charset="0"/>
              </a:rPr>
              <a:t>The maximum number of hops in a DHCP infrastructure is 16. If the value is greater than 16, the receiving DHCP relay agent silently discards the message. </a:t>
            </a:r>
          </a:p>
          <a:p>
            <a:pPr lvl="1"/>
            <a:r>
              <a:rPr lang="en-US" dirty="0">
                <a:latin typeface="Arial" panose="020B0604020202020204" pitchFamily="34" charset="0"/>
                <a:cs typeface="Arial" panose="020B0604020202020204" pitchFamily="34" charset="0"/>
              </a:rPr>
              <a:t>DHCP relay agents can also discard DHCP messages if this field exceeds a configurable value (e.g., Windows Server 2008 uses a default maximum of 4 hops)</a:t>
            </a:r>
          </a:p>
          <a:p>
            <a:pPr lvl="1"/>
            <a:r>
              <a:rPr lang="en-US" dirty="0">
                <a:latin typeface="Arial" panose="020B0604020202020204" pitchFamily="34" charset="0"/>
                <a:cs typeface="Arial" panose="020B0604020202020204" pitchFamily="34" charset="0"/>
              </a:rPr>
              <a:t>Note: this field is different from the Time to Live (TTL) field in the IPv4 header</a:t>
            </a:r>
          </a:p>
        </p:txBody>
      </p:sp>
      <p:sp>
        <p:nvSpPr>
          <p:cNvPr id="5"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a:t>
            </a:r>
            <a:r>
              <a:rPr lang="en-US" altLang="en-US" b="1">
                <a:latin typeface="Arial" panose="020B0604020202020204" pitchFamily="34" charset="0"/>
                <a:cs typeface="Arial" panose="020B0604020202020204" pitchFamily="34" charset="0"/>
              </a:rPr>
              <a:t>Flow</a:t>
            </a:r>
            <a:endParaRPr lang="en-US" alt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31258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a:t>
            </a:r>
            <a:r>
              <a:rPr lang="en-US" altLang="en-US" b="1">
                <a:latin typeface="Arial" panose="020B0604020202020204" pitchFamily="34" charset="0"/>
                <a:cs typeface="Arial" panose="020B0604020202020204" pitchFamily="34" charset="0"/>
              </a:rPr>
              <a:t>Flow</a:t>
            </a:r>
            <a:endParaRPr lang="en-US" altLang="en-US" b="1">
              <a:latin typeface="Arial" panose="020B0604020202020204" pitchFamily="34" charset="0"/>
              <a:cs typeface="Arial" panose="020B0604020202020204" pitchFamily="34" charset="0"/>
            </a:endParaRPr>
          </a:p>
        </p:txBody>
      </p:sp>
      <p:sp>
        <p:nvSpPr>
          <p:cNvPr id="7" name="Content Placeholder 2"/>
          <p:cNvSpPr>
            <a:spLocks noGrp="1"/>
          </p:cNvSpPr>
          <p:nvPr>
            <p:ph idx="1"/>
          </p:nvPr>
        </p:nvSpPr>
        <p:spPr>
          <a:xfrm>
            <a:off x="2025570" y="1598271"/>
            <a:ext cx="9120850" cy="5363901"/>
          </a:xfrm>
        </p:spPr>
        <p:txBody>
          <a:bodyPr anchor="t">
            <a:noAutofit/>
          </a:bodyPr>
          <a:lstStyle/>
          <a:p>
            <a:pPr algn="just">
              <a:buFont typeface="Wingdings" panose="05000000000000000000" pitchFamily="2" charset="2"/>
              <a:buChar char="§"/>
            </a:pPr>
            <a:r>
              <a:rPr lang="en-US" sz="1600" b="1" dirty="0">
                <a:latin typeface="Arial" panose="020B0604020202020204" pitchFamily="34" charset="0"/>
                <a:cs typeface="Arial" panose="020B0604020202020204" pitchFamily="34" charset="0"/>
              </a:rPr>
              <a:t>Transaction ID (</a:t>
            </a:r>
            <a:r>
              <a:rPr lang="en-US" sz="1600" b="1" dirty="0" err="1">
                <a:latin typeface="Arial" panose="020B0604020202020204" pitchFamily="34" charset="0"/>
                <a:cs typeface="Arial" panose="020B0604020202020204" pitchFamily="34" charset="0"/>
              </a:rPr>
              <a:t>Xid</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 4-byte field containing a random number derived by the DHCP client to group all of the DHCP messages of a given message exchange </a:t>
            </a:r>
            <a:r>
              <a:rPr lang="en-US" sz="1600" dirty="0" smtClean="0">
                <a:latin typeface="Arial" panose="020B0604020202020204" pitchFamily="34" charset="0"/>
                <a:cs typeface="Arial" panose="020B0604020202020204" pitchFamily="34" charset="0"/>
              </a:rPr>
              <a:t>together</a:t>
            </a:r>
          </a:p>
          <a:p>
            <a:pPr algn="just">
              <a:buFont typeface="Wingdings" panose="05000000000000000000" pitchFamily="2" charset="2"/>
              <a:buChar char="§"/>
            </a:pPr>
            <a:r>
              <a:rPr lang="en-US" sz="1600" b="1" dirty="0">
                <a:latin typeface="Arial" panose="020B0604020202020204" pitchFamily="34" charset="0"/>
                <a:cs typeface="Arial" panose="020B0604020202020204" pitchFamily="34" charset="0"/>
              </a:rPr>
              <a:t>Seconds (</a:t>
            </a:r>
            <a:r>
              <a:rPr lang="en-US" sz="1600" b="1" dirty="0" err="1">
                <a:latin typeface="Arial" panose="020B0604020202020204" pitchFamily="34" charset="0"/>
                <a:cs typeface="Arial" panose="020B0604020202020204" pitchFamily="34" charset="0"/>
              </a:rPr>
              <a:t>Secs</a:t>
            </a:r>
            <a:r>
              <a:rPr lang="en-US" sz="1600" b="1" dirty="0" smtClean="0">
                <a:latin typeface="Arial" panose="020B0604020202020204" pitchFamily="34" charset="0"/>
                <a:cs typeface="Arial" panose="020B0604020202020204" pitchFamily="34" charset="0"/>
              </a:rPr>
              <a:t>)</a:t>
            </a:r>
            <a:r>
              <a:rPr lang="en-US" sz="1600" dirty="0" smtClean="0">
                <a:latin typeface="Arial" panose="020B0604020202020204" pitchFamily="34" charset="0"/>
                <a:cs typeface="Arial" panose="020B0604020202020204" pitchFamily="34" charset="0"/>
              </a:rPr>
              <a:t>: a </a:t>
            </a:r>
            <a:r>
              <a:rPr lang="en-US" sz="1600" dirty="0">
                <a:latin typeface="Arial" panose="020B0604020202020204" pitchFamily="34" charset="0"/>
                <a:cs typeface="Arial" panose="020B0604020202020204" pitchFamily="34" charset="0"/>
              </a:rPr>
              <a:t>2-byte field set by the DHCP client to indicate the number of seconds that have elapsed since the client began the address acquisition process (may be used by a busy DHCP server to prioritize replies when multiple client requests are outstanding</a:t>
            </a:r>
            <a:r>
              <a:rPr lang="en-US" sz="1600" dirty="0" smtClean="0">
                <a:latin typeface="Arial" panose="020B0604020202020204" pitchFamily="34" charset="0"/>
                <a:cs typeface="Arial" panose="020B0604020202020204" pitchFamily="34" charset="0"/>
              </a:rPr>
              <a:t>.)</a:t>
            </a:r>
          </a:p>
          <a:p>
            <a:pPr algn="just">
              <a:buFont typeface="Wingdings" panose="05000000000000000000" pitchFamily="2" charset="2"/>
              <a:buChar char="§"/>
            </a:pPr>
            <a:r>
              <a:rPr lang="en-US" sz="1600" b="1" dirty="0">
                <a:latin typeface="Arial" panose="020B0604020202020204" pitchFamily="34" charset="0"/>
                <a:cs typeface="Arial" panose="020B0604020202020204" pitchFamily="34" charset="0"/>
              </a:rPr>
              <a:t>Flags</a:t>
            </a:r>
            <a:r>
              <a:rPr lang="en-US" sz="1600" dirty="0">
                <a:latin typeface="Arial" panose="020B0604020202020204" pitchFamily="34" charset="0"/>
                <a:cs typeface="Arial" panose="020B0604020202020204" pitchFamily="34" charset="0"/>
              </a:rPr>
              <a:t>: a 2-byte field </a:t>
            </a:r>
            <a:r>
              <a:rPr lang="en-US" sz="1600" dirty="0" smtClean="0">
                <a:latin typeface="Arial" panose="020B0604020202020204" pitchFamily="34" charset="0"/>
                <a:cs typeface="Arial" panose="020B0604020202020204" pitchFamily="34" charset="0"/>
              </a:rPr>
              <a:t>indicating </a:t>
            </a:r>
            <a:r>
              <a:rPr lang="en-US" sz="1600" dirty="0">
                <a:latin typeface="Arial" panose="020B0604020202020204" pitchFamily="34" charset="0"/>
                <a:cs typeface="Arial" panose="020B0604020202020204" pitchFamily="34" charset="0"/>
              </a:rPr>
              <a:t>flags </a:t>
            </a:r>
            <a:r>
              <a:rPr lang="en-US" sz="1600" dirty="0" smtClean="0">
                <a:latin typeface="Arial" panose="020B0604020202020204" pitchFamily="34" charset="0"/>
                <a:cs typeface="Arial" panose="020B0604020202020204" pitchFamily="34" charset="0"/>
              </a:rPr>
              <a:t>set </a:t>
            </a:r>
            <a:r>
              <a:rPr lang="en-US" sz="1600" dirty="0">
                <a:latin typeface="Arial" panose="020B0604020202020204" pitchFamily="34" charset="0"/>
                <a:cs typeface="Arial" panose="020B0604020202020204" pitchFamily="34" charset="0"/>
              </a:rPr>
              <a:t>by the DHCP client. </a:t>
            </a:r>
            <a:r>
              <a:rPr lang="en-US" sz="1600" dirty="0" smtClean="0">
                <a:latin typeface="Arial" panose="020B0604020202020204" pitchFamily="34" charset="0"/>
                <a:cs typeface="Arial" panose="020B0604020202020204" pitchFamily="34" charset="0"/>
              </a:rPr>
              <a:t> RFC </a:t>
            </a:r>
            <a:r>
              <a:rPr lang="en-US" sz="1600" dirty="0">
                <a:latin typeface="Arial" panose="020B0604020202020204" pitchFamily="34" charset="0"/>
                <a:cs typeface="Arial" panose="020B0604020202020204" pitchFamily="34" charset="0"/>
              </a:rPr>
              <a:t>2131 defines the leftmost bit as the Broadcast </a:t>
            </a:r>
            <a:r>
              <a:rPr lang="en-US" sz="1600" dirty="0" smtClean="0">
                <a:latin typeface="Arial" panose="020B0604020202020204" pitchFamily="34" charset="0"/>
                <a:cs typeface="Arial" panose="020B0604020202020204" pitchFamily="34" charset="0"/>
              </a:rPr>
              <a:t>flag (set </a:t>
            </a:r>
            <a:r>
              <a:rPr lang="en-US" sz="1600" dirty="0">
                <a:latin typeface="Arial" panose="020B0604020202020204" pitchFamily="34" charset="0"/>
                <a:cs typeface="Arial" panose="020B0604020202020204" pitchFamily="34" charset="0"/>
              </a:rPr>
              <a:t>to </a:t>
            </a:r>
            <a:r>
              <a:rPr lang="en-US" sz="1600" dirty="0" smtClean="0">
                <a:latin typeface="Arial" panose="020B0604020202020204" pitchFamily="34" charset="0"/>
                <a:cs typeface="Arial" panose="020B0604020202020204" pitchFamily="34" charset="0"/>
              </a:rPr>
              <a:t>1 to indicate client </a:t>
            </a:r>
            <a:r>
              <a:rPr lang="en-US" sz="1600" dirty="0">
                <a:latin typeface="Arial" panose="020B0604020202020204" pitchFamily="34" charset="0"/>
                <a:cs typeface="Arial" panose="020B0604020202020204" pitchFamily="34" charset="0"/>
              </a:rPr>
              <a:t>cannot receive unicast IP </a:t>
            </a:r>
            <a:r>
              <a:rPr lang="en-US" sz="1600" dirty="0" smtClean="0">
                <a:latin typeface="Arial" panose="020B0604020202020204" pitchFamily="34" charset="0"/>
                <a:cs typeface="Arial" panose="020B0604020202020204" pitchFamily="34" charset="0"/>
              </a:rPr>
              <a:t>datagrams) </a:t>
            </a:r>
            <a:endParaRPr lang="en-US" sz="1600" dirty="0">
              <a:latin typeface="Arial" panose="020B0604020202020204" pitchFamily="34" charset="0"/>
              <a:cs typeface="Arial" panose="020B0604020202020204" pitchFamily="34" charset="0"/>
            </a:endParaRPr>
          </a:p>
          <a:p>
            <a:pPr lvl="1" algn="just"/>
            <a:r>
              <a:rPr lang="en-US" sz="1600" dirty="0" smtClean="0">
                <a:latin typeface="Arial" panose="020B0604020202020204" pitchFamily="34" charset="0"/>
                <a:cs typeface="Arial" panose="020B0604020202020204" pitchFamily="34" charset="0"/>
              </a:rPr>
              <a:t>Some </a:t>
            </a:r>
            <a:r>
              <a:rPr lang="en-US" sz="1600" dirty="0">
                <a:latin typeface="Arial" panose="020B0604020202020204" pitchFamily="34" charset="0"/>
                <a:cs typeface="Arial" panose="020B0604020202020204" pitchFamily="34" charset="0"/>
              </a:rPr>
              <a:t>clients cannot accept IP unicast datagrams before the TCP/IP software is configured (packets delivered to the client's hardware address is not forwarded to IP layer)</a:t>
            </a:r>
          </a:p>
          <a:p>
            <a:pPr lvl="1" algn="just"/>
            <a:r>
              <a:rPr lang="en-US" sz="1600" dirty="0">
                <a:latin typeface="Arial" panose="020B0604020202020204" pitchFamily="34" charset="0"/>
                <a:cs typeface="Arial" panose="020B0604020202020204" pitchFamily="34" charset="0"/>
              </a:rPr>
              <a:t>Windows Server 2008 and Windows Vista: DHCP client set the Broadcast flag to 1 (responses must be broadcast). </a:t>
            </a:r>
          </a:p>
          <a:p>
            <a:pPr lvl="1" algn="just"/>
            <a:r>
              <a:rPr lang="en-US" sz="1600" dirty="0">
                <a:latin typeface="Arial" panose="020B0604020202020204" pitchFamily="34" charset="0"/>
                <a:cs typeface="Arial" panose="020B0604020202020204" pitchFamily="34" charset="0"/>
              </a:rPr>
              <a:t>Windows Server 2003 and XP: DHCP client sets Broadcast flag to 0 (allows unicast </a:t>
            </a:r>
            <a:r>
              <a:rPr lang="en-US" sz="1600" dirty="0" smtClean="0">
                <a:latin typeface="Arial" panose="020B0604020202020204" pitchFamily="34" charset="0"/>
                <a:cs typeface="Arial" panose="020B0604020202020204" pitchFamily="34" charset="0"/>
              </a:rPr>
              <a:t>responses)</a:t>
            </a:r>
          </a:p>
          <a:p>
            <a:pPr lvl="1" algn="just"/>
            <a:r>
              <a:rPr lang="en-US" sz="1600" dirty="0">
                <a:latin typeface="Arial" panose="020B0604020202020204" pitchFamily="34" charset="0"/>
                <a:cs typeface="Arial" panose="020B0604020202020204" pitchFamily="34" charset="0"/>
              </a:rPr>
              <a:t>By default, Windows DHCP servers ignore the </a:t>
            </a:r>
            <a:r>
              <a:rPr lang="en-US" sz="1600" dirty="0" smtClean="0">
                <a:latin typeface="Arial" panose="020B0604020202020204" pitchFamily="34" charset="0"/>
                <a:cs typeface="Arial" panose="020B0604020202020204" pitchFamily="34" charset="0"/>
              </a:rPr>
              <a:t>Broadcast </a:t>
            </a:r>
            <a:r>
              <a:rPr lang="en-US" sz="1600" dirty="0">
                <a:latin typeface="Arial" panose="020B0604020202020204" pitchFamily="34" charset="0"/>
                <a:cs typeface="Arial" panose="020B0604020202020204" pitchFamily="34" charset="0"/>
              </a:rPr>
              <a:t>bit on the client requests (DHCP responses are sent as IP broadcasts to the limited broadcast address 255.255.255.255). To configure the DHCP Server to process the Broadcast flag, create and set the </a:t>
            </a:r>
            <a:r>
              <a:rPr lang="en-US" sz="1600" dirty="0" err="1">
                <a:latin typeface="Arial" panose="020B0604020202020204" pitchFamily="34" charset="0"/>
                <a:cs typeface="Arial" panose="020B0604020202020204" pitchFamily="34" charset="0"/>
              </a:rPr>
              <a:t>IgnoreBroadcastFlag</a:t>
            </a:r>
            <a:r>
              <a:rPr lang="en-US" sz="1600" dirty="0">
                <a:latin typeface="Arial" panose="020B0604020202020204" pitchFamily="34" charset="0"/>
                <a:cs typeface="Arial" panose="020B0604020202020204" pitchFamily="34" charset="0"/>
              </a:rPr>
              <a:t> registry value to 0</a:t>
            </a:r>
            <a:endParaRPr lang="en-US" sz="1600" dirty="0" smtClean="0">
              <a:latin typeface="Arial" panose="020B0604020202020204" pitchFamily="34" charset="0"/>
              <a:cs typeface="Arial" panose="020B0604020202020204" pitchFamily="34" charset="0"/>
            </a:endParaRPr>
          </a:p>
          <a:p>
            <a:pPr algn="just"/>
            <a:endParaRPr lang="en-US" sz="1700" dirty="0"/>
          </a:p>
        </p:txBody>
      </p:sp>
    </p:spTree>
    <p:extLst>
      <p:ext uri="{BB962C8B-B14F-4D97-AF65-F5344CB8AC3E}">
        <p14:creationId xmlns:p14="http://schemas.microsoft.com/office/powerpoint/2010/main" val="39614775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956122" y="1597306"/>
            <a:ext cx="9225022" cy="4861366"/>
          </a:xfrm>
        </p:spPr>
        <p:txBody>
          <a:bodyPr anchor="t">
            <a:normAutofit fontScale="92500" lnSpcReduction="20000"/>
          </a:bodyPr>
          <a:lstStyle/>
          <a:p>
            <a:pPr algn="just">
              <a:buFont typeface="Wingdings" panose="05000000000000000000" pitchFamily="2" charset="2"/>
              <a:buChar char="§"/>
            </a:pPr>
            <a:r>
              <a:rPr lang="en-US" b="1" dirty="0">
                <a:latin typeface="Arial" panose="020B0604020202020204" pitchFamily="34" charset="0"/>
                <a:cs typeface="Arial" panose="020B0604020202020204" pitchFamily="34" charset="0"/>
              </a:rPr>
              <a:t>Client IP Address (</a:t>
            </a:r>
            <a:r>
              <a:rPr lang="en-US" b="1" dirty="0" err="1">
                <a:latin typeface="Arial" panose="020B0604020202020204" pitchFamily="34" charset="0"/>
                <a:cs typeface="Arial" panose="020B0604020202020204" pitchFamily="34" charset="0"/>
              </a:rPr>
              <a:t>Ciaddr</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 4-byte field </a:t>
            </a:r>
            <a:r>
              <a:rPr lang="en-US" dirty="0" smtClean="0">
                <a:latin typeface="Arial" panose="020B0604020202020204" pitchFamily="34" charset="0"/>
                <a:cs typeface="Arial" panose="020B0604020202020204" pitchFamily="34" charset="0"/>
              </a:rPr>
              <a:t>indicating </a:t>
            </a:r>
            <a:r>
              <a:rPr lang="en-US" dirty="0">
                <a:latin typeface="Arial" panose="020B0604020202020204" pitchFamily="34" charset="0"/>
                <a:cs typeface="Arial" panose="020B0604020202020204" pitchFamily="34" charset="0"/>
              </a:rPr>
              <a:t>a DHCP client’s IP address, </a:t>
            </a:r>
            <a:endParaRPr lang="en-US" dirty="0" smtClean="0">
              <a:latin typeface="Arial" panose="020B0604020202020204" pitchFamily="34" charset="0"/>
              <a:cs typeface="Arial" panose="020B0604020202020204" pitchFamily="34" charset="0"/>
            </a:endParaRPr>
          </a:p>
          <a:p>
            <a:pPr lvl="1" algn="just"/>
            <a:r>
              <a:rPr lang="en-US" dirty="0" smtClean="0">
                <a:latin typeface="Arial" panose="020B0604020202020204" pitchFamily="34" charset="0"/>
                <a:cs typeface="Arial" panose="020B0604020202020204" pitchFamily="34" charset="0"/>
              </a:rPr>
              <a:t>set </a:t>
            </a:r>
            <a:r>
              <a:rPr lang="en-US" dirty="0">
                <a:latin typeface="Arial" panose="020B0604020202020204" pitchFamily="34" charset="0"/>
                <a:cs typeface="Arial" panose="020B0604020202020204" pitchFamily="34" charset="0"/>
              </a:rPr>
              <a:t>by the DHCP client </a:t>
            </a:r>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it has been successfully configured with the IP address (Bound, Renewing, and Rebinding states) and can respond to ARP requests to defend the use of the address</a:t>
            </a:r>
            <a:r>
              <a:rPr lang="en-US" dirty="0" smtClean="0">
                <a:latin typeface="Arial" panose="020B0604020202020204" pitchFamily="34" charset="0"/>
                <a:cs typeface="Arial" panose="020B0604020202020204" pitchFamily="34" charset="0"/>
              </a:rPr>
              <a:t>.</a:t>
            </a:r>
          </a:p>
          <a:p>
            <a:pPr lvl="1" algn="just"/>
            <a:r>
              <a:rPr lang="en-US" dirty="0">
                <a:latin typeface="Arial" panose="020B0604020202020204" pitchFamily="34" charset="0"/>
                <a:cs typeface="Arial" panose="020B0604020202020204" pitchFamily="34" charset="0"/>
              </a:rPr>
              <a:t>client does not use this field to request a particular IP address in a lease; it uses the Requested IP Address option</a:t>
            </a:r>
            <a:endParaRPr lang="en-US" dirty="0" smtClean="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b="1" dirty="0">
                <a:latin typeface="Arial" panose="020B0604020202020204" pitchFamily="34" charset="0"/>
                <a:cs typeface="Arial" panose="020B0604020202020204" pitchFamily="34" charset="0"/>
              </a:rPr>
              <a:t>Your IP Address (</a:t>
            </a:r>
            <a:r>
              <a:rPr lang="en-US" b="1" dirty="0" err="1">
                <a:latin typeface="Arial" panose="020B0604020202020204" pitchFamily="34" charset="0"/>
                <a:cs typeface="Arial" panose="020B0604020202020204" pitchFamily="34" charset="0"/>
              </a:rPr>
              <a:t>Yiaddr</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 4-byte field </a:t>
            </a:r>
            <a:r>
              <a:rPr lang="en-US" dirty="0" smtClean="0">
                <a:latin typeface="Arial" panose="020B0604020202020204" pitchFamily="34" charset="0"/>
                <a:cs typeface="Arial" panose="020B0604020202020204" pitchFamily="34" charset="0"/>
              </a:rPr>
              <a:t>indicating </a:t>
            </a:r>
            <a:r>
              <a:rPr lang="en-US" dirty="0">
                <a:latin typeface="Arial" panose="020B0604020202020204" pitchFamily="34" charset="0"/>
                <a:cs typeface="Arial" panose="020B0604020202020204" pitchFamily="34" charset="0"/>
              </a:rPr>
              <a:t>the IP address being allocated to the DHCP client by the DHCP </a:t>
            </a:r>
            <a:r>
              <a:rPr lang="en-US" dirty="0" smtClean="0">
                <a:latin typeface="Arial" panose="020B0604020202020204" pitchFamily="34" charset="0"/>
                <a:cs typeface="Arial" panose="020B0604020202020204" pitchFamily="34" charset="0"/>
              </a:rPr>
              <a:t>server</a:t>
            </a:r>
          </a:p>
          <a:p>
            <a:pPr algn="just">
              <a:buFont typeface="Wingdings" panose="05000000000000000000" pitchFamily="2" charset="2"/>
              <a:buChar char="§"/>
            </a:pPr>
            <a:r>
              <a:rPr lang="en-US" b="1" dirty="0">
                <a:latin typeface="Arial" panose="020B0604020202020204" pitchFamily="34" charset="0"/>
                <a:cs typeface="Arial" panose="020B0604020202020204" pitchFamily="34" charset="0"/>
              </a:rPr>
              <a:t>Server IP Address (</a:t>
            </a:r>
            <a:r>
              <a:rPr lang="en-US" b="1" dirty="0" err="1">
                <a:latin typeface="Arial" panose="020B0604020202020204" pitchFamily="34" charset="0"/>
                <a:cs typeface="Arial" panose="020B0604020202020204" pitchFamily="34" charset="0"/>
              </a:rPr>
              <a:t>Siaddr</a:t>
            </a:r>
            <a:r>
              <a:rPr lang="en-US" b="1"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 </a:t>
            </a:r>
            <a:r>
              <a:rPr lang="en-US" dirty="0">
                <a:latin typeface="Arial" panose="020B0604020202020204" pitchFamily="34" charset="0"/>
                <a:cs typeface="Arial" panose="020B0604020202020204" pitchFamily="34" charset="0"/>
              </a:rPr>
              <a:t>4-byte field indicating the IP address of the server that the client should use for the next step in the bootstrap </a:t>
            </a:r>
            <a:r>
              <a:rPr lang="en-US" dirty="0" smtClean="0">
                <a:latin typeface="Arial" panose="020B0604020202020204" pitchFamily="34" charset="0"/>
                <a:cs typeface="Arial" panose="020B0604020202020204" pitchFamily="34" charset="0"/>
              </a:rPr>
              <a:t>process (which </a:t>
            </a:r>
            <a:r>
              <a:rPr lang="en-US" dirty="0">
                <a:latin typeface="Arial" panose="020B0604020202020204" pitchFamily="34" charset="0"/>
                <a:cs typeface="Arial" panose="020B0604020202020204" pitchFamily="34" charset="0"/>
              </a:rPr>
              <a:t>may or may not be the server sending this </a:t>
            </a:r>
            <a:r>
              <a:rPr lang="en-US" dirty="0" smtClean="0">
                <a:latin typeface="Arial" panose="020B0604020202020204" pitchFamily="34" charset="0"/>
                <a:cs typeface="Arial" panose="020B0604020202020204" pitchFamily="34" charset="0"/>
              </a:rPr>
              <a:t>reply), returned </a:t>
            </a:r>
            <a:r>
              <a:rPr lang="en-US" dirty="0">
                <a:latin typeface="Arial" panose="020B0604020202020204" pitchFamily="34" charset="0"/>
                <a:cs typeface="Arial" panose="020B0604020202020204" pitchFamily="34" charset="0"/>
              </a:rPr>
              <a:t>in DHCPOFFER, DHCPACK by </a:t>
            </a:r>
            <a:r>
              <a:rPr lang="en-US" dirty="0" smtClean="0">
                <a:latin typeface="Arial" panose="020B0604020202020204" pitchFamily="34" charset="0"/>
                <a:cs typeface="Arial" panose="020B0604020202020204" pitchFamily="34" charset="0"/>
              </a:rPr>
              <a:t>server</a:t>
            </a:r>
          </a:p>
          <a:p>
            <a:pPr lvl="1" algn="just"/>
            <a:r>
              <a:rPr lang="en-US" dirty="0">
                <a:latin typeface="Arial" panose="020B0604020202020204" pitchFamily="34" charset="0"/>
                <a:cs typeface="Arial" panose="020B0604020202020204" pitchFamily="34" charset="0"/>
              </a:rPr>
              <a:t>The sending server always includes its own IP address in the Server Identifier </a:t>
            </a:r>
            <a:r>
              <a:rPr lang="en-US" dirty="0" smtClean="0">
                <a:latin typeface="Arial" panose="020B0604020202020204" pitchFamily="34" charset="0"/>
                <a:cs typeface="Arial" panose="020B0604020202020204" pitchFamily="34" charset="0"/>
              </a:rPr>
              <a:t>option</a:t>
            </a:r>
          </a:p>
        </p:txBody>
      </p:sp>
      <p:sp>
        <p:nvSpPr>
          <p:cNvPr id="5"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a:t>
            </a:r>
            <a:r>
              <a:rPr lang="en-US" altLang="en-US" b="1">
                <a:latin typeface="Arial" panose="020B0604020202020204" pitchFamily="34" charset="0"/>
                <a:cs typeface="Arial" panose="020B0604020202020204" pitchFamily="34" charset="0"/>
              </a:rPr>
              <a:t>Flow</a:t>
            </a:r>
            <a:endParaRPr lang="en-US" alt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36259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86673" y="1594228"/>
            <a:ext cx="9213447" cy="4370427"/>
          </a:xfrm>
          <a:prstGeom prst="rect">
            <a:avLst/>
          </a:prstGeom>
        </p:spPr>
        <p:txBody>
          <a:bodyPr wrap="square">
            <a:spAutoFit/>
          </a:bodyPr>
          <a:lstStyle/>
          <a:p>
            <a:pPr marL="342900" lvl="1" indent="-342900" algn="just">
              <a:buClr>
                <a:schemeClr val="accent1">
                  <a:lumMod val="75000"/>
                </a:schemeClr>
              </a:buClr>
              <a:buSzPct val="145000"/>
              <a:buFont typeface="Wingdings" panose="05000000000000000000" pitchFamily="2" charset="2"/>
              <a:buChar char="§"/>
            </a:pPr>
            <a:r>
              <a:rPr lang="en-US" sz="2000" b="1">
                <a:latin typeface="Arial" panose="020B0604020202020204" pitchFamily="34" charset="0"/>
                <a:cs typeface="Arial" panose="020B0604020202020204" pitchFamily="34" charset="0"/>
              </a:rPr>
              <a:t>Gateway IP Address (Giaddr): </a:t>
            </a:r>
            <a:r>
              <a:rPr lang="en-US" sz="2000">
                <a:latin typeface="Arial" panose="020B0604020202020204" pitchFamily="34" charset="0"/>
                <a:cs typeface="Arial" panose="020B0604020202020204" pitchFamily="34" charset="0"/>
              </a:rPr>
              <a:t>a 4-byte field indicating an IP address assigned to the interface on the initial DHCP relay agent that received the message from the DHCP client. </a:t>
            </a:r>
          </a:p>
          <a:p>
            <a:pPr marL="800100" lvl="1" indent="-342900" algn="just">
              <a:buClr>
                <a:schemeClr val="accent1">
                  <a:lumMod val="75000"/>
                </a:schemeClr>
              </a:buClr>
              <a:buFont typeface="Arial" panose="020B0604020202020204" pitchFamily="34" charset="0"/>
              <a:buChar char="•"/>
            </a:pPr>
            <a:r>
              <a:rPr lang="en-US" sz="2000">
                <a:latin typeface="Arial" panose="020B0604020202020204" pitchFamily="34" charset="0"/>
                <a:cs typeface="Arial" panose="020B0604020202020204" pitchFamily="34" charset="0"/>
              </a:rPr>
              <a:t>The initial DHCP relay agent is located on the same subnet as the DHCP client that broadcast the DHCP request message (</a:t>
            </a:r>
            <a:r>
              <a:rPr lang="en-US" sz="2000">
                <a:latin typeface="Arial" panose="020B0604020202020204" pitchFamily="34" charset="0"/>
                <a:cs typeface="Arial" panose="020B0604020202020204" pitchFamily="34" charset="0"/>
              </a:rPr>
              <a:t>either </a:t>
            </a:r>
            <a:r>
              <a:rPr lang="en-US" sz="2000" smtClean="0">
                <a:latin typeface="Arial" panose="020B0604020202020204" pitchFamily="34" charset="0"/>
                <a:cs typeface="Arial" panose="020B0604020202020204" pitchFamily="34" charset="0"/>
              </a:rPr>
              <a:t>a DHCPDISCOVER </a:t>
            </a:r>
            <a:r>
              <a:rPr lang="en-US" sz="2000">
                <a:latin typeface="Arial" panose="020B0604020202020204" pitchFamily="34" charset="0"/>
                <a:cs typeface="Arial" panose="020B0604020202020204" pitchFamily="34" charset="0"/>
              </a:rPr>
              <a:t>or DHCPREQUEST message). </a:t>
            </a:r>
          </a:p>
          <a:p>
            <a:pPr marL="800100" lvl="1" indent="-342900" algn="just">
              <a:buClr>
                <a:schemeClr val="accent1">
                  <a:lumMod val="75000"/>
                </a:schemeClr>
              </a:buClr>
              <a:buFont typeface="Arial" panose="020B0604020202020204" pitchFamily="34" charset="0"/>
              <a:buChar char="•"/>
            </a:pPr>
            <a:r>
              <a:rPr lang="en-US" sz="2000">
                <a:latin typeface="Arial" panose="020B0604020202020204" pitchFamily="34" charset="0"/>
                <a:cs typeface="Arial" panose="020B0604020202020204" pitchFamily="34" charset="0"/>
              </a:rPr>
              <a:t>By recording an IP address for the subnet of the DHCP client in this field, the DHCP server can determine the proper scope from which to assign an IP address to the requesting </a:t>
            </a:r>
            <a:r>
              <a:rPr lang="en-US" sz="2000">
                <a:latin typeface="Arial" panose="020B0604020202020204" pitchFamily="34" charset="0"/>
                <a:cs typeface="Arial" panose="020B0604020202020204" pitchFamily="34" charset="0"/>
              </a:rPr>
              <a:t>DHCP </a:t>
            </a:r>
            <a:r>
              <a:rPr lang="en-US" sz="2000" smtClean="0">
                <a:latin typeface="Arial" panose="020B0604020202020204" pitchFamily="34" charset="0"/>
                <a:cs typeface="Arial" panose="020B0604020202020204" pitchFamily="34" charset="0"/>
              </a:rPr>
              <a:t>client.</a:t>
            </a:r>
            <a:endParaRPr lang="en-US" sz="2000" dirty="0">
              <a:latin typeface="Arial" panose="020B0604020202020204" pitchFamily="34" charset="0"/>
              <a:cs typeface="Arial" panose="020B0604020202020204" pitchFamily="34" charset="0"/>
            </a:endParaRPr>
          </a:p>
          <a:p>
            <a:pPr marL="342900" lvl="1" indent="-342900" algn="just">
              <a:buClr>
                <a:schemeClr val="accent1">
                  <a:lumMod val="75000"/>
                </a:schemeClr>
              </a:buClr>
              <a:buSzPct val="145000"/>
              <a:buFont typeface="Wingdings" panose="05000000000000000000" pitchFamily="2" charset="2"/>
              <a:buChar char="§"/>
            </a:pPr>
            <a:r>
              <a:rPr lang="en-US" sz="2000" b="1" smtClean="0">
                <a:latin typeface="Arial" panose="020B0604020202020204" pitchFamily="34" charset="0"/>
                <a:cs typeface="Arial" panose="020B0604020202020204" pitchFamily="34" charset="0"/>
              </a:rPr>
              <a:t>Client </a:t>
            </a:r>
            <a:r>
              <a:rPr lang="en-US" sz="2000" b="1">
                <a:latin typeface="Arial" panose="020B0604020202020204" pitchFamily="34" charset="0"/>
                <a:cs typeface="Arial" panose="020B0604020202020204" pitchFamily="34" charset="0"/>
              </a:rPr>
              <a:t>Hardware Address (Chaddr)</a:t>
            </a:r>
            <a:r>
              <a:rPr lang="en-US" sz="2000">
                <a:latin typeface="Arial" panose="020B0604020202020204" pitchFamily="34" charset="0"/>
                <a:cs typeface="Arial" panose="020B0604020202020204" pitchFamily="34" charset="0"/>
              </a:rPr>
              <a:t>: a 16-byte field indicating the hardware address of the DHCP client (contains the 6-byte MAC address for </a:t>
            </a:r>
            <a:r>
              <a:rPr lang="en-US" sz="2000">
                <a:latin typeface="Arial" panose="020B0604020202020204" pitchFamily="34" charset="0"/>
                <a:cs typeface="Arial" panose="020B0604020202020204" pitchFamily="34" charset="0"/>
              </a:rPr>
              <a:t>Ethernet</a:t>
            </a:r>
            <a:r>
              <a:rPr lang="en-US" sz="2000" smtClean="0">
                <a:latin typeface="Arial" panose="020B0604020202020204" pitchFamily="34" charset="0"/>
                <a:cs typeface="Arial" panose="020B0604020202020204" pitchFamily="34" charset="0"/>
              </a:rPr>
              <a:t>)</a:t>
            </a:r>
          </a:p>
          <a:p>
            <a:pPr marL="342900" lvl="1" indent="-342900" algn="just">
              <a:buClr>
                <a:schemeClr val="accent1">
                  <a:lumMod val="75000"/>
                </a:schemeClr>
              </a:buClr>
              <a:buSzPct val="145000"/>
              <a:buFont typeface="Wingdings" panose="05000000000000000000" pitchFamily="2" charset="2"/>
              <a:buChar char="§"/>
            </a:pPr>
            <a:r>
              <a:rPr lang="en-US" sz="2000" b="1">
                <a:latin typeface="Arial" panose="020B0604020202020204" pitchFamily="34" charset="0"/>
                <a:cs typeface="Arial" panose="020B0604020202020204" pitchFamily="34" charset="0"/>
              </a:rPr>
              <a:t>Server Host Name (Sname)</a:t>
            </a:r>
            <a:r>
              <a:rPr lang="en-US" sz="2000">
                <a:latin typeface="Arial" panose="020B0604020202020204" pitchFamily="34" charset="0"/>
                <a:cs typeface="Arial" panose="020B0604020202020204" pitchFamily="34" charset="0"/>
              </a:rPr>
              <a:t>: a 64-byte field indicating a name for the DHCP server (DHCP Server in Windows Server 2008 does not use this </a:t>
            </a:r>
            <a:r>
              <a:rPr lang="en-US" sz="2000">
                <a:latin typeface="Arial" panose="020B0604020202020204" pitchFamily="34" charset="0"/>
                <a:cs typeface="Arial" panose="020B0604020202020204" pitchFamily="34" charset="0"/>
              </a:rPr>
              <a:t>field</a:t>
            </a:r>
            <a:r>
              <a:rPr lang="en-US" sz="2000" smtClean="0">
                <a:latin typeface="Arial" panose="020B0604020202020204" pitchFamily="34" charset="0"/>
                <a:cs typeface="Arial" panose="020B0604020202020204" pitchFamily="34" charset="0"/>
              </a:rPr>
              <a:t>)</a:t>
            </a:r>
            <a:endParaRPr lang="en-US" sz="2000">
              <a:latin typeface="Arial" panose="020B0604020202020204" pitchFamily="34" charset="0"/>
              <a:cs typeface="Arial" panose="020B0604020202020204" pitchFamily="34" charset="0"/>
            </a:endParaRPr>
          </a:p>
          <a:p>
            <a:pPr lvl="1"/>
            <a:endParaRPr lang="en-US" smtClean="0"/>
          </a:p>
        </p:txBody>
      </p:sp>
      <p:sp>
        <p:nvSpPr>
          <p:cNvPr id="5"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a:t>
            </a:r>
            <a:r>
              <a:rPr lang="en-US" altLang="en-US" b="1">
                <a:latin typeface="Arial" panose="020B0604020202020204" pitchFamily="34" charset="0"/>
                <a:cs typeface="Arial" panose="020B0604020202020204" pitchFamily="34" charset="0"/>
              </a:rPr>
              <a:t>Flow</a:t>
            </a:r>
            <a:endParaRPr lang="en-US" alt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14178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a:t>
            </a:r>
            <a:r>
              <a:rPr lang="en-US" altLang="en-US" b="1">
                <a:latin typeface="Arial" panose="020B0604020202020204" pitchFamily="34" charset="0"/>
                <a:cs typeface="Arial" panose="020B0604020202020204" pitchFamily="34" charset="0"/>
              </a:rPr>
              <a:t>Flow</a:t>
            </a:r>
            <a:endParaRPr lang="en-US" altLang="en-US" b="1">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2002419" y="1585732"/>
            <a:ext cx="9155575" cy="4570070"/>
          </a:xfrm>
        </p:spPr>
        <p:txBody>
          <a:bodyPr anchor="t">
            <a:normAutofit/>
          </a:bodyPr>
          <a:lstStyle/>
          <a:p>
            <a:pPr>
              <a:buFont typeface="Wingdings" panose="05000000000000000000" pitchFamily="2" charset="2"/>
              <a:buChar char="§"/>
            </a:pPr>
            <a:r>
              <a:rPr lang="en-US" sz="2000" b="1" smtClean="0">
                <a:latin typeface="Arial" panose="020B0604020202020204" pitchFamily="34" charset="0"/>
                <a:cs typeface="Arial" panose="020B0604020202020204" pitchFamily="34" charset="0"/>
              </a:rPr>
              <a:t>Boot </a:t>
            </a:r>
            <a:r>
              <a:rPr lang="en-US" sz="2000" b="1" dirty="0">
                <a:latin typeface="Arial" panose="020B0604020202020204" pitchFamily="34" charset="0"/>
                <a:cs typeface="Arial" panose="020B0604020202020204" pitchFamily="34" charset="0"/>
              </a:rPr>
              <a:t>File Name (File)</a:t>
            </a:r>
            <a:r>
              <a:rPr lang="en-US" sz="2000" dirty="0">
                <a:latin typeface="Arial" panose="020B0604020202020204" pitchFamily="34" charset="0"/>
                <a:cs typeface="Arial" panose="020B0604020202020204" pitchFamily="34" charset="0"/>
              </a:rPr>
              <a:t>: a 128-byte field indicating the name of the file containing a boot image for a BOOTP client. </a:t>
            </a:r>
          </a:p>
          <a:p>
            <a:pPr lvl="1"/>
            <a:r>
              <a:rPr lang="en-US" dirty="0">
                <a:latin typeface="Arial" panose="020B0604020202020204" pitchFamily="34" charset="0"/>
                <a:cs typeface="Arial" panose="020B0604020202020204" pitchFamily="34" charset="0"/>
              </a:rPr>
              <a:t>BOOTP was developed before DHCP to allow a diskless host computer to obtain an IP address configuration, the name of a boot file, and the location of a Trivial File Transfer Protocol (TFTP) server from which the computer loads the boot file. </a:t>
            </a:r>
          </a:p>
          <a:p>
            <a:pPr lvl="1"/>
            <a:r>
              <a:rPr lang="en-US" dirty="0">
                <a:latin typeface="Arial" panose="020B0604020202020204" pitchFamily="34" charset="0"/>
                <a:cs typeface="Arial" panose="020B0604020202020204" pitchFamily="34" charset="0"/>
              </a:rPr>
              <a:t>DHCP message </a:t>
            </a:r>
            <a:r>
              <a:rPr lang="en-US" dirty="0" smtClean="0">
                <a:latin typeface="Arial" panose="020B0604020202020204" pitchFamily="34" charset="0"/>
                <a:cs typeface="Arial" panose="020B0604020202020204" pitchFamily="34" charset="0"/>
              </a:rPr>
              <a:t>exchanges </a:t>
            </a:r>
            <a:r>
              <a:rPr lang="en-US" dirty="0">
                <a:latin typeface="Arial" panose="020B0604020202020204" pitchFamily="34" charset="0"/>
                <a:cs typeface="Arial" panose="020B0604020202020204" pitchFamily="34" charset="0"/>
              </a:rPr>
              <a:t>do not use this field</a:t>
            </a:r>
            <a:r>
              <a:rPr lang="en-US" dirty="0" smtClean="0">
                <a:latin typeface="Arial" panose="020B0604020202020204" pitchFamily="34" charset="0"/>
                <a:cs typeface="Arial" panose="020B0604020202020204" pitchFamily="34" charset="0"/>
              </a:rPr>
              <a:t>.</a:t>
            </a:r>
          </a:p>
          <a:p>
            <a:pPr>
              <a:buFont typeface="Wingdings" panose="05000000000000000000" pitchFamily="2" charset="2"/>
              <a:buChar char="§"/>
            </a:pPr>
            <a:r>
              <a:rPr lang="en-US" sz="2000" b="1" dirty="0">
                <a:latin typeface="Arial" panose="020B0604020202020204" pitchFamily="34" charset="0"/>
                <a:cs typeface="Arial" panose="020B0604020202020204" pitchFamily="34" charset="0"/>
              </a:rPr>
              <a:t>Options</a:t>
            </a:r>
            <a:r>
              <a:rPr lang="en-US" sz="2000" dirty="0">
                <a:latin typeface="Arial" panose="020B0604020202020204" pitchFamily="34" charset="0"/>
                <a:cs typeface="Arial" panose="020B0604020202020204" pitchFamily="34" charset="0"/>
              </a:rPr>
              <a:t>: a variable-length set of fields containing DHCP </a:t>
            </a:r>
            <a:r>
              <a:rPr lang="en-US" sz="2000">
                <a:latin typeface="Arial" panose="020B0604020202020204" pitchFamily="34" charset="0"/>
                <a:cs typeface="Arial" panose="020B0604020202020204" pitchFamily="34" charset="0"/>
              </a:rPr>
              <a:t>options</a:t>
            </a:r>
            <a:r>
              <a:rPr lang="en-US" sz="2000" smtClean="0">
                <a:latin typeface="Arial" panose="020B0604020202020204" pitchFamily="34" charset="0"/>
                <a:cs typeface="Arial" panose="020B0604020202020204" pitchFamily="34" charset="0"/>
              </a:rPr>
              <a:t>. </a:t>
            </a:r>
            <a:r>
              <a:rPr lang="en-US" altLang="en-US" sz="2000">
                <a:latin typeface="Helvetica" panose="020B0604020202020204" pitchFamily="34" charset="0"/>
              </a:rPr>
              <a:t>Subnet Mask, Name Server, Hostname, Domain Name, Forward On/Off, Default IP TTL, Broadcast Address, Static Route, Ethernet Encapsulation, X Window Manager, X Window Font, DHCP Msg Type, DHCP Renewal Time, DHCP Rebinding, Time SMTP-Server, SMTP-Server, Client FQDN, </a:t>
            </a:r>
            <a:r>
              <a:rPr lang="en-US" altLang="en-US" sz="2000">
                <a:latin typeface="Helvetica" panose="020B0604020202020204" pitchFamily="34" charset="0"/>
              </a:rPr>
              <a:t>Printer </a:t>
            </a:r>
            <a:r>
              <a:rPr lang="en-US" altLang="en-US" sz="2000" smtClean="0">
                <a:latin typeface="Helvetica" panose="020B0604020202020204" pitchFamily="34" charset="0"/>
              </a:rPr>
              <a:t>Name…</a:t>
            </a:r>
            <a:endParaRPr lang="en-US" altLang="en-US" sz="2000"/>
          </a:p>
        </p:txBody>
      </p:sp>
    </p:spTree>
    <p:extLst>
      <p:ext uri="{BB962C8B-B14F-4D97-AF65-F5344CB8AC3E}">
        <p14:creationId xmlns:p14="http://schemas.microsoft.com/office/powerpoint/2010/main" val="18734077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sp>
        <p:nvSpPr>
          <p:cNvPr id="5" name="Title 1"/>
          <p:cNvSpPr>
            <a:spLocks noGrp="1"/>
          </p:cNvSpPr>
          <p:nvPr/>
        </p:nvSpPr>
        <p:spPr>
          <a:xfrm>
            <a:off x="2455938" y="1452559"/>
            <a:ext cx="4554301" cy="426614"/>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898" indent="-342898" algn="l">
              <a:buFont typeface="Wingdings" panose="05000000000000000000" pitchFamily="2" charset="2"/>
              <a:buChar char="v"/>
            </a:pPr>
            <a:r>
              <a:rPr lang="en-US" altLang="en-US" sz="2400" b="1">
                <a:latin typeface="Arial" panose="020B0604020202020204" pitchFamily="34" charset="0"/>
                <a:cs typeface="Arial" panose="020B0604020202020204" pitchFamily="34" charset="0"/>
              </a:rPr>
              <a:t>DHCP </a:t>
            </a:r>
            <a:r>
              <a:rPr lang="en-US" altLang="en-US" sz="2400" b="1" smtClean="0">
                <a:latin typeface="Arial" panose="020B0604020202020204" pitchFamily="34" charset="0"/>
                <a:cs typeface="Arial" panose="020B0604020202020204" pitchFamily="34" charset="0"/>
              </a:rPr>
              <a:t>Option Examples</a:t>
            </a:r>
            <a:endParaRPr lang="en-US" altLang="en-US" sz="2400" b="1">
              <a:latin typeface="Arial" panose="020B0604020202020204" pitchFamily="34" charset="0"/>
              <a:cs typeface="Arial" panose="020B0604020202020204" pitchFamily="34" charset="0"/>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6989" y="1965983"/>
            <a:ext cx="6286500" cy="3653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639245" y="5706319"/>
            <a:ext cx="9015930" cy="400110"/>
          </a:xfrm>
          <a:prstGeom prst="rect">
            <a:avLst/>
          </a:prstGeom>
        </p:spPr>
        <p:txBody>
          <a:bodyPr wrap="none">
            <a:spAutoFit/>
          </a:bodyPr>
          <a:lstStyle/>
          <a:p>
            <a:r>
              <a:rPr lang="en-US" smtClean="0">
                <a:latin typeface="Arial" panose="020B0604020202020204" pitchFamily="34" charset="0"/>
                <a:cs typeface="Arial" panose="020B0604020202020204" pitchFamily="34" charset="0"/>
              </a:rPr>
              <a:t>Further </a:t>
            </a:r>
            <a:r>
              <a:rPr lang="en-US">
                <a:latin typeface="Arial" panose="020B0604020202020204" pitchFamily="34" charset="0"/>
                <a:cs typeface="Arial" panose="020B0604020202020204" pitchFamily="34" charset="0"/>
              </a:rPr>
              <a:t>reference </a:t>
            </a:r>
            <a:r>
              <a:rPr lang="en-US">
                <a:latin typeface="Arial" panose="020B0604020202020204" pitchFamily="34" charset="0"/>
                <a:cs typeface="Arial" panose="020B0604020202020204" pitchFamily="34" charset="0"/>
              </a:rPr>
              <a:t>at: </a:t>
            </a:r>
            <a:r>
              <a:rPr lang="en-US" sz="2000">
                <a:latin typeface="Times New Roman" panose="02020603050405020304" pitchFamily="18" charset="0"/>
                <a:cs typeface="Times New Roman" panose="02020603050405020304" pitchFamily="18" charset="0"/>
                <a:hlinkClick r:id="rId3"/>
              </a:rPr>
              <a:t>http</a:t>
            </a:r>
            <a:r>
              <a:rPr lang="en-US" sz="2000">
                <a:latin typeface="Times New Roman" panose="02020603050405020304" pitchFamily="18" charset="0"/>
                <a:cs typeface="Times New Roman" panose="02020603050405020304" pitchFamily="18" charset="0"/>
                <a:hlinkClick r:id="rId3"/>
              </a:rPr>
              <a:t>://</a:t>
            </a:r>
            <a:r>
              <a:rPr lang="en-US" sz="2000" smtClean="0">
                <a:latin typeface="Times New Roman" panose="02020603050405020304" pitchFamily="18" charset="0"/>
                <a:cs typeface="Times New Roman" panose="02020603050405020304" pitchFamily="18" charset="0"/>
                <a:hlinkClick r:id="rId3"/>
              </a:rPr>
              <a:t>www.networksorcery.com/enp/protocol/bootp/options.htm</a:t>
            </a:r>
            <a:r>
              <a:rPr lang="en-US" sz="2000" smtClean="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1316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2379" y="1403957"/>
            <a:ext cx="4678717" cy="461665"/>
          </a:xfrm>
          <a:prstGeom prst="rect">
            <a:avLst/>
          </a:prstGeom>
        </p:spPr>
        <p:txBody>
          <a:bodyPr wrap="none">
            <a:spAutoFit/>
          </a:bodyPr>
          <a:lstStyle/>
          <a:p>
            <a:pPr marL="342898" indent="-342898">
              <a:spcBef>
                <a:spcPct val="0"/>
              </a:spcBef>
              <a:buFont typeface="Wingdings" panose="05000000000000000000" pitchFamily="2" charset="2"/>
              <a:buChar char="v"/>
            </a:pPr>
            <a:r>
              <a:rPr lang="en-US" sz="2400" b="1">
                <a:ln w="3175" cmpd="sng">
                  <a:noFill/>
                </a:ln>
                <a:latin typeface="Arial" panose="020B0604020202020204" pitchFamily="34" charset="0"/>
                <a:ea typeface="+mj-ea"/>
                <a:cs typeface="Arial" panose="020B0604020202020204" pitchFamily="34" charset="0"/>
              </a:rPr>
              <a:t>Fields used by DHCP clients</a:t>
            </a:r>
            <a:endParaRPr lang="en-US" sz="2400" b="1" dirty="0">
              <a:ln w="3175" cmpd="sng">
                <a:noFill/>
              </a:ln>
              <a:latin typeface="Arial" panose="020B0604020202020204" pitchFamily="34" charset="0"/>
              <a:ea typeface="+mj-ea"/>
              <a:cs typeface="Arial" panose="020B0604020202020204" pitchFamily="34" charset="0"/>
            </a:endParaRPr>
          </a:p>
        </p:txBody>
      </p:sp>
      <p:sp>
        <p:nvSpPr>
          <p:cNvPr id="5"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a:t>
            </a:r>
            <a:r>
              <a:rPr lang="en-US" altLang="en-US" b="1">
                <a:latin typeface="Arial" panose="020B0604020202020204" pitchFamily="34" charset="0"/>
                <a:cs typeface="Arial" panose="020B0604020202020204" pitchFamily="34" charset="0"/>
              </a:rPr>
              <a:t>Flow</a:t>
            </a:r>
            <a:endParaRPr lang="en-US" altLang="en-US" b="1">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478927278"/>
              </p:ext>
            </p:extLst>
          </p:nvPr>
        </p:nvGraphicFramePr>
        <p:xfrm>
          <a:off x="3595896" y="2016096"/>
          <a:ext cx="7010400" cy="4381500"/>
        </p:xfrm>
        <a:graphic>
          <a:graphicData uri="http://schemas.openxmlformats.org/drawingml/2006/table">
            <a:tbl>
              <a:tblPr/>
              <a:tblGrid>
                <a:gridCol w="774700"/>
                <a:gridCol w="2197100"/>
                <a:gridCol w="2197100"/>
                <a:gridCol w="1841500"/>
              </a:tblGrid>
              <a:tr h="190500">
                <a:tc>
                  <a:txBody>
                    <a:bodyPr/>
                    <a:lstStyle/>
                    <a:p>
                      <a:pPr algn="l" fontAlgn="t"/>
                      <a:r>
                        <a:rPr lang="en-US" sz="1100" b="1" i="0" u="none" strike="noStrike">
                          <a:solidFill>
                            <a:srgbClr val="000000"/>
                          </a:solidFill>
                          <a:effectLst/>
                          <a:latin typeface="Calibri"/>
                        </a:rPr>
                        <a:t>Field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DHCPDISCOVER, DHCPINFORM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DHCPREQUEST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DHCPDECLINE, DHCPRELEASE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90500">
                <a:tc>
                  <a:txBody>
                    <a:bodyPr/>
                    <a:lstStyle/>
                    <a:p>
                      <a:pPr algn="l" fontAlgn="t"/>
                      <a:r>
                        <a:rPr lang="en-US" sz="1100" b="0" i="0" u="none" strike="noStrike">
                          <a:solidFill>
                            <a:srgbClr val="000000"/>
                          </a:solidFill>
                          <a:effectLst/>
                          <a:latin typeface="Calibri"/>
                        </a:rPr>
                        <a:t>'op'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BOOTREQUEST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BOOTREQUEST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BOOTREQUEST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'htype'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'hlen'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'hops'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'xid'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selected by client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'xid' from server DHCPOFFER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selected by client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'secs'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or seconds since DHCP process started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or seconds since DHCP process started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'flags'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Set 'BROADCAST' flag if client requires broadcast reply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Set 'BROADCAST' flag if client requires broadcast reply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1500">
                <a:tc>
                  <a:txBody>
                    <a:bodyPr/>
                    <a:lstStyle/>
                    <a:p>
                      <a:pPr algn="l" fontAlgn="t"/>
                      <a:r>
                        <a:rPr lang="en-US" sz="1100" b="0" i="0" u="none" strike="noStrike">
                          <a:solidFill>
                            <a:srgbClr val="000000"/>
                          </a:solidFill>
                          <a:effectLst/>
                          <a:latin typeface="Calibri"/>
                        </a:rPr>
                        <a:t>'ciaddr'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(DHCPDISCOVER) or client's network address (DHCPINFORM)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or client's network address (BOUND/RENEW/REBIND)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(DHCPDECLINE) or client's network address (DHCPRELEASE)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'yiaddr'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'siaddr'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'giaddr'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'chaddr'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client's hardware address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client's hardware address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client's hardware address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'sname'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if indicated in 'sname/file' option; otherwise 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if indicated in 'sname/file' option; otherwise 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'file'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if indicated in 'sname/file' option; otherwise 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if indicated in 'sname/file' option; otherwise 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'options'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423643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447800"/>
            <a:ext cx="12192000" cy="9753600"/>
          </a:xfrm>
          <a:prstGeom prst="rect">
            <a:avLst/>
          </a:prstGeom>
        </p:spPr>
      </p:pic>
    </p:spTree>
    <p:extLst>
      <p:ext uri="{BB962C8B-B14F-4D97-AF65-F5344CB8AC3E}">
        <p14:creationId xmlns:p14="http://schemas.microsoft.com/office/powerpoint/2010/main" val="4015223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DHCP Introduction</a:t>
            </a:r>
            <a:endParaRPr lang="en-US" b="1">
              <a:latin typeface="Arial" panose="020B0604020202020204" pitchFamily="34" charset="0"/>
              <a:cs typeface="Arial" panose="020B0604020202020204" pitchFamily="34" charset="0"/>
            </a:endParaRPr>
          </a:p>
        </p:txBody>
      </p:sp>
      <p:sp>
        <p:nvSpPr>
          <p:cNvPr id="6" name="Rectangle 5"/>
          <p:cNvSpPr/>
          <p:nvPr/>
        </p:nvSpPr>
        <p:spPr>
          <a:xfrm>
            <a:off x="2017691" y="1540743"/>
            <a:ext cx="9122534" cy="3785652"/>
          </a:xfrm>
          <a:prstGeom prst="rect">
            <a:avLst/>
          </a:prstGeom>
        </p:spPr>
        <p:txBody>
          <a:bodyPr wrap="square">
            <a:spAutoFit/>
          </a:bodyPr>
          <a:lstStyle/>
          <a:p>
            <a:pPr marL="342898" indent="-342898" algn="just">
              <a:buFont typeface="Wingdings" panose="05000000000000000000" pitchFamily="2" charset="2"/>
              <a:buChar char="Ø"/>
            </a:pPr>
            <a:r>
              <a:rPr lang="en-US" sz="2000">
                <a:latin typeface="Arial" panose="020B0604020202020204" pitchFamily="34" charset="0"/>
                <a:cs typeface="Arial" panose="020B0604020202020204" pitchFamily="34" charset="0"/>
              </a:rPr>
              <a:t>The </a:t>
            </a:r>
            <a:r>
              <a:rPr lang="en-US" sz="2000">
                <a:latin typeface="Arial" panose="020B0604020202020204" pitchFamily="34" charset="0"/>
                <a:cs typeface="Arial" panose="020B0604020202020204" pitchFamily="34" charset="0"/>
              </a:rPr>
              <a:t>Dynamic Host Configuration Protocol (DHCP) is based on the Bootstrap Protocol (BOOTP</a:t>
            </a:r>
            <a:r>
              <a:rPr lang="en-US" sz="2000">
                <a:latin typeface="Arial" panose="020B0604020202020204" pitchFamily="34" charset="0"/>
                <a:cs typeface="Arial" panose="020B0604020202020204" pitchFamily="34" charset="0"/>
              </a:rPr>
              <a:t>) and was built from 1993. </a:t>
            </a:r>
            <a:r>
              <a:rPr lang="en-US" sz="2000">
                <a:latin typeface="Arial" panose="020B0604020202020204" pitchFamily="34" charset="0"/>
                <a:cs typeface="Arial" panose="020B0604020202020204" pitchFamily="34" charset="0"/>
              </a:rPr>
              <a:t>which provides the framework for passing configuration information to hosts on a TCP/IP </a:t>
            </a:r>
            <a:r>
              <a:rPr lang="en-US" sz="2000">
                <a:latin typeface="Arial" panose="020B0604020202020204" pitchFamily="34" charset="0"/>
                <a:cs typeface="Arial" panose="020B0604020202020204" pitchFamily="34" charset="0"/>
              </a:rPr>
              <a:t>network.</a:t>
            </a:r>
          </a:p>
          <a:p>
            <a:pPr marL="342898" indent="-342898" algn="just">
              <a:buFont typeface="Wingdings" panose="05000000000000000000" pitchFamily="2" charset="2"/>
              <a:buChar char="Ø"/>
            </a:pPr>
            <a:r>
              <a:rPr lang="en-US" sz="2000">
                <a:latin typeface="Arial" panose="020B0604020202020204" pitchFamily="34" charset="0"/>
                <a:cs typeface="Arial" panose="020B0604020202020204" pitchFamily="34" charset="0"/>
              </a:rPr>
              <a:t> DHCP adds the capability to automatically allocate reusable network addresses and configuration options to Internet </a:t>
            </a:r>
            <a:r>
              <a:rPr lang="en-US" sz="2000">
                <a:latin typeface="Arial" panose="020B0604020202020204" pitchFamily="34" charset="0"/>
                <a:cs typeface="Arial" panose="020B0604020202020204" pitchFamily="34" charset="0"/>
              </a:rPr>
              <a:t>hosts</a:t>
            </a:r>
          </a:p>
          <a:p>
            <a:pPr marL="342898" indent="-342898" algn="just">
              <a:buFont typeface="Wingdings" panose="05000000000000000000" pitchFamily="2" charset="2"/>
              <a:buChar char="Ø"/>
            </a:pPr>
            <a:r>
              <a:rPr lang="en-US" sz="2000">
                <a:latin typeface="Arial" panose="020B0604020202020204" pitchFamily="34" charset="0"/>
                <a:cs typeface="Arial" panose="020B0604020202020204" pitchFamily="34" charset="0"/>
              </a:rPr>
              <a:t> DHCP consists of two </a:t>
            </a:r>
            <a:r>
              <a:rPr lang="en-US" sz="2000">
                <a:latin typeface="Arial" panose="020B0604020202020204" pitchFamily="34" charset="0"/>
                <a:cs typeface="Arial" panose="020B0604020202020204" pitchFamily="34" charset="0"/>
              </a:rPr>
              <a:t>components: </a:t>
            </a:r>
          </a:p>
          <a:p>
            <a:pPr marL="914395" indent="-450848" algn="just">
              <a:buFont typeface="Wingdings" panose="05000000000000000000" pitchFamily="2" charset="2"/>
              <a:buChar char="§"/>
            </a:pPr>
            <a:r>
              <a:rPr lang="en-US" sz="2000">
                <a:latin typeface="Arial" panose="020B0604020202020204" pitchFamily="34" charset="0"/>
                <a:cs typeface="Arial" panose="020B0604020202020204" pitchFamily="34" charset="0"/>
              </a:rPr>
              <a:t>a </a:t>
            </a:r>
            <a:r>
              <a:rPr lang="en-US" sz="2000">
                <a:latin typeface="Arial" panose="020B0604020202020204" pitchFamily="34" charset="0"/>
                <a:cs typeface="Arial" panose="020B0604020202020204" pitchFamily="34" charset="0"/>
              </a:rPr>
              <a:t>protocol for delivering host-specific configuration parameters from </a:t>
            </a:r>
            <a:r>
              <a:rPr lang="en-US" sz="2000">
                <a:latin typeface="Arial" panose="020B0604020202020204" pitchFamily="34" charset="0"/>
                <a:cs typeface="Arial" panose="020B0604020202020204" pitchFamily="34" charset="0"/>
              </a:rPr>
              <a:t>a DHCP </a:t>
            </a:r>
            <a:r>
              <a:rPr lang="en-US" sz="2000">
                <a:latin typeface="Arial" panose="020B0604020202020204" pitchFamily="34" charset="0"/>
                <a:cs typeface="Arial" panose="020B0604020202020204" pitchFamily="34" charset="0"/>
              </a:rPr>
              <a:t>server to a host </a:t>
            </a:r>
            <a:endParaRPr lang="en-US" sz="2000">
              <a:latin typeface="Arial" panose="020B0604020202020204" pitchFamily="34" charset="0"/>
              <a:cs typeface="Arial" panose="020B0604020202020204" pitchFamily="34" charset="0"/>
            </a:endParaRPr>
          </a:p>
          <a:p>
            <a:pPr marL="463548" algn="just">
              <a:buFont typeface="Wingdings" panose="05000000000000000000" pitchFamily="2" charset="2"/>
              <a:buChar char="§"/>
            </a:pPr>
            <a:r>
              <a:rPr lang="en-US" sz="200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a mechanism for allocating network addresses to hosts</a:t>
            </a:r>
            <a:r>
              <a:rPr lang="en-US" sz="2000">
                <a:latin typeface="Arial" panose="020B0604020202020204" pitchFamily="34" charset="0"/>
                <a:cs typeface="Arial" panose="020B0604020202020204" pitchFamily="34" charset="0"/>
              </a:rPr>
              <a:t>.</a:t>
            </a:r>
          </a:p>
          <a:p>
            <a:pPr marL="342898" indent="-342898" algn="just">
              <a:buFont typeface="Wingdings" panose="05000000000000000000" pitchFamily="2" charset="2"/>
              <a:buChar char="Ø"/>
            </a:pPr>
            <a:r>
              <a:rPr lang="en-US" sz="200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DHCP is built on a client/server model, where designated DHCP server hosts allocate network addresses and deliver configuration parameters to dynamically configured hosts.</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66512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447800"/>
            <a:ext cx="12192000" cy="9753600"/>
          </a:xfrm>
          <a:prstGeom prst="rect">
            <a:avLst/>
          </a:prstGeom>
        </p:spPr>
      </p:pic>
    </p:spTree>
    <p:extLst>
      <p:ext uri="{BB962C8B-B14F-4D97-AF65-F5344CB8AC3E}">
        <p14:creationId xmlns:p14="http://schemas.microsoft.com/office/powerpoint/2010/main" val="40347744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a:latin typeface="Arial" panose="020B0604020202020204" pitchFamily="34" charset="0"/>
                <a:cs typeface="Arial" panose="020B0604020202020204" pitchFamily="34" charset="0"/>
              </a:rPr>
              <a:t>Initial Message Flow</a:t>
            </a:r>
            <a:endParaRPr lang="en-US" altLang="en-US" b="1">
              <a:latin typeface="Arial" panose="020B0604020202020204" pitchFamily="34" charset="0"/>
              <a:cs typeface="Arial" panose="020B0604020202020204" pitchFamily="34" charset="0"/>
            </a:endParaRPr>
          </a:p>
        </p:txBody>
      </p:sp>
      <p:sp>
        <p:nvSpPr>
          <p:cNvPr id="5" name="Rectangle 4"/>
          <p:cNvSpPr/>
          <p:nvPr/>
        </p:nvSpPr>
        <p:spPr>
          <a:xfrm>
            <a:off x="2422379" y="1403957"/>
            <a:ext cx="4630627" cy="461665"/>
          </a:xfrm>
          <a:prstGeom prst="rect">
            <a:avLst/>
          </a:prstGeom>
        </p:spPr>
        <p:txBody>
          <a:bodyPr wrap="none">
            <a:spAutoFit/>
          </a:bodyPr>
          <a:lstStyle/>
          <a:p>
            <a:pPr marL="342898" indent="-342898">
              <a:spcBef>
                <a:spcPct val="0"/>
              </a:spcBef>
              <a:buFont typeface="Wingdings" panose="05000000000000000000" pitchFamily="2" charset="2"/>
              <a:buChar char="v"/>
            </a:pPr>
            <a:r>
              <a:rPr lang="en-US" sz="2400" b="1">
                <a:ln w="3175" cmpd="sng">
                  <a:noFill/>
                </a:ln>
                <a:latin typeface="Arial" panose="020B0604020202020204" pitchFamily="34" charset="0"/>
                <a:ea typeface="+mj-ea"/>
                <a:cs typeface="Arial" panose="020B0604020202020204" pitchFamily="34" charset="0"/>
              </a:rPr>
              <a:t>Fields used by </a:t>
            </a:r>
            <a:r>
              <a:rPr lang="en-US" sz="2400" b="1">
                <a:ln w="3175" cmpd="sng">
                  <a:noFill/>
                </a:ln>
                <a:latin typeface="Arial" panose="020B0604020202020204" pitchFamily="34" charset="0"/>
                <a:ea typeface="+mj-ea"/>
                <a:cs typeface="Arial" panose="020B0604020202020204" pitchFamily="34" charset="0"/>
              </a:rPr>
              <a:t>DHCP </a:t>
            </a:r>
            <a:r>
              <a:rPr lang="en-US" sz="2400" b="1">
                <a:ln w="3175" cmpd="sng">
                  <a:noFill/>
                </a:ln>
                <a:latin typeface="Arial" panose="020B0604020202020204" pitchFamily="34" charset="0"/>
                <a:ea typeface="+mj-ea"/>
                <a:cs typeface="Arial" panose="020B0604020202020204" pitchFamily="34" charset="0"/>
              </a:rPr>
              <a:t>S</a:t>
            </a:r>
            <a:r>
              <a:rPr lang="en-US" sz="2400" b="1" smtClean="0">
                <a:ln w="3175" cmpd="sng">
                  <a:noFill/>
                </a:ln>
                <a:latin typeface="Arial" panose="020B0604020202020204" pitchFamily="34" charset="0"/>
                <a:ea typeface="+mj-ea"/>
                <a:cs typeface="Arial" panose="020B0604020202020204" pitchFamily="34" charset="0"/>
              </a:rPr>
              <a:t>erver</a:t>
            </a:r>
            <a:endParaRPr lang="en-US" sz="2400" b="1" dirty="0">
              <a:ln w="3175" cmpd="sng">
                <a:noFill/>
              </a:ln>
              <a:latin typeface="Arial" panose="020B0604020202020204" pitchFamily="34" charset="0"/>
              <a:ea typeface="+mj-ea"/>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774041340"/>
              </p:ext>
            </p:extLst>
          </p:nvPr>
        </p:nvGraphicFramePr>
        <p:xfrm>
          <a:off x="3115038" y="2073800"/>
          <a:ext cx="6743700" cy="4315424"/>
        </p:xfrm>
        <a:graphic>
          <a:graphicData uri="http://schemas.openxmlformats.org/drawingml/2006/table">
            <a:tbl>
              <a:tblPr/>
              <a:tblGrid>
                <a:gridCol w="774700"/>
                <a:gridCol w="2197100"/>
                <a:gridCol w="2197100"/>
                <a:gridCol w="1574800"/>
              </a:tblGrid>
              <a:tr h="215771">
                <a:tc>
                  <a:txBody>
                    <a:bodyPr/>
                    <a:lstStyle/>
                    <a:p>
                      <a:pPr algn="l" fontAlgn="t"/>
                      <a:r>
                        <a:rPr lang="en-US" sz="1100" b="1" i="0" u="none" strike="noStrike" dirty="0">
                          <a:solidFill>
                            <a:srgbClr val="000000"/>
                          </a:solidFill>
                          <a:effectLst/>
                          <a:latin typeface="Calibri"/>
                        </a:rPr>
                        <a:t>Field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DHCPOFFER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DHCPACK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DHCPNAK</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15771">
                <a:tc>
                  <a:txBody>
                    <a:bodyPr/>
                    <a:lstStyle/>
                    <a:p>
                      <a:pPr algn="l" fontAlgn="t"/>
                      <a:r>
                        <a:rPr lang="en-US" sz="1100" b="0" i="0" u="none" strike="noStrike">
                          <a:solidFill>
                            <a:srgbClr val="000000"/>
                          </a:solidFill>
                          <a:effectLst/>
                          <a:latin typeface="Calibri"/>
                        </a:rPr>
                        <a:t>'op'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BOOTREPLY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BOOTREPLY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BOOTREPLY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771">
                <a:tc>
                  <a:txBody>
                    <a:bodyPr/>
                    <a:lstStyle/>
                    <a:p>
                      <a:pPr algn="l" fontAlgn="t"/>
                      <a:r>
                        <a:rPr lang="en-US" sz="1100" b="0" i="0" u="none" strike="noStrike">
                          <a:solidFill>
                            <a:srgbClr val="000000"/>
                          </a:solidFill>
                          <a:effectLst/>
                          <a:latin typeface="Calibri"/>
                        </a:rPr>
                        <a:t>'htype'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771">
                <a:tc>
                  <a:txBody>
                    <a:bodyPr/>
                    <a:lstStyle/>
                    <a:p>
                      <a:pPr algn="l" fontAlgn="t"/>
                      <a:r>
                        <a:rPr lang="en-US" sz="1100" b="0" i="0" u="none" strike="noStrike">
                          <a:solidFill>
                            <a:srgbClr val="000000"/>
                          </a:solidFill>
                          <a:effectLst/>
                          <a:latin typeface="Calibri"/>
                        </a:rPr>
                        <a:t>'hlen'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771">
                <a:tc>
                  <a:txBody>
                    <a:bodyPr/>
                    <a:lstStyle/>
                    <a:p>
                      <a:pPr algn="l" fontAlgn="t"/>
                      <a:r>
                        <a:rPr lang="en-US" sz="1100" b="0" i="0" u="none" strike="noStrike">
                          <a:solidFill>
                            <a:srgbClr val="000000"/>
                          </a:solidFill>
                          <a:effectLst/>
                          <a:latin typeface="Calibri"/>
                        </a:rPr>
                        <a:t>'hops'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1543">
                <a:tc>
                  <a:txBody>
                    <a:bodyPr/>
                    <a:lstStyle/>
                    <a:p>
                      <a:pPr algn="l" fontAlgn="t"/>
                      <a:r>
                        <a:rPr lang="en-US" sz="1100" b="0" i="0" u="none" strike="noStrike">
                          <a:solidFill>
                            <a:srgbClr val="000000"/>
                          </a:solidFill>
                          <a:effectLst/>
                          <a:latin typeface="Calibri"/>
                        </a:rPr>
                        <a:t>'xid'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'xid'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'xid'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'xid'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771">
                <a:tc>
                  <a:txBody>
                    <a:bodyPr/>
                    <a:lstStyle/>
                    <a:p>
                      <a:pPr algn="l" fontAlgn="t"/>
                      <a:r>
                        <a:rPr lang="en-US" sz="1100" b="0" i="0" u="none" strike="noStrike">
                          <a:solidFill>
                            <a:srgbClr val="000000"/>
                          </a:solidFill>
                          <a:effectLst/>
                          <a:latin typeface="Calibri"/>
                        </a:rPr>
                        <a:t>'secs'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771">
                <a:tc>
                  <a:txBody>
                    <a:bodyPr/>
                    <a:lstStyle/>
                    <a:p>
                      <a:pPr algn="l" fontAlgn="t"/>
                      <a:r>
                        <a:rPr lang="en-US" sz="1100" b="0" i="0" u="none" strike="noStrike">
                          <a:solidFill>
                            <a:srgbClr val="000000"/>
                          </a:solidFill>
                          <a:effectLst/>
                          <a:latin typeface="Calibri"/>
                        </a:rPr>
                        <a:t>'ciaddr'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Calibri"/>
                        </a:rPr>
                        <a:t>'</a:t>
                      </a:r>
                      <a:r>
                        <a:rPr lang="en-US" sz="1100" b="0" i="0" u="none" strike="noStrike" dirty="0" err="1" smtClean="0">
                          <a:solidFill>
                            <a:srgbClr val="000000"/>
                          </a:solidFill>
                          <a:effectLst/>
                          <a:latin typeface="Calibri"/>
                        </a:rPr>
                        <a:t>ciaddr</a:t>
                      </a:r>
                      <a:r>
                        <a:rPr lang="en-US" sz="1100" b="0" i="0" u="none" strike="noStrike" dirty="0">
                          <a:solidFill>
                            <a:srgbClr val="000000"/>
                          </a:solidFill>
                          <a:effectLst/>
                          <a:latin typeface="Calibri"/>
                        </a:rPr>
                        <a:t>' from DHCPREQUEST or 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771">
                <a:tc>
                  <a:txBody>
                    <a:bodyPr/>
                    <a:lstStyle/>
                    <a:p>
                      <a:pPr algn="l" fontAlgn="t"/>
                      <a:r>
                        <a:rPr lang="en-US" sz="1100" b="0" i="0" u="none" strike="noStrike">
                          <a:solidFill>
                            <a:srgbClr val="000000"/>
                          </a:solidFill>
                          <a:effectLst/>
                          <a:latin typeface="Calibri"/>
                        </a:rPr>
                        <a:t>'yiaddr'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IP address offered to client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IP address assigned to client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771">
                <a:tc>
                  <a:txBody>
                    <a:bodyPr/>
                    <a:lstStyle/>
                    <a:p>
                      <a:pPr algn="l" fontAlgn="t"/>
                      <a:r>
                        <a:rPr lang="en-US" sz="1100" b="0" i="0" u="none" strike="noStrike">
                          <a:solidFill>
                            <a:srgbClr val="000000"/>
                          </a:solidFill>
                          <a:effectLst/>
                          <a:latin typeface="Calibri"/>
                        </a:rPr>
                        <a:t>'siaddr'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IP address of next  bootstrap server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IP address of next  bootstrap server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1543">
                <a:tc>
                  <a:txBody>
                    <a:bodyPr/>
                    <a:lstStyle/>
                    <a:p>
                      <a:pPr algn="l" fontAlgn="t"/>
                      <a:r>
                        <a:rPr lang="en-US" sz="1100" b="0" i="0" u="none" strike="noStrike">
                          <a:solidFill>
                            <a:srgbClr val="000000"/>
                          </a:solidFill>
                          <a:effectLst/>
                          <a:latin typeface="Calibri"/>
                        </a:rPr>
                        <a:t>'flags'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'flags'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'flags'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'flags'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1543">
                <a:tc>
                  <a:txBody>
                    <a:bodyPr/>
                    <a:lstStyle/>
                    <a:p>
                      <a:pPr algn="l" fontAlgn="t"/>
                      <a:r>
                        <a:rPr lang="en-US" sz="1100" b="0" i="0" u="none" strike="noStrike">
                          <a:solidFill>
                            <a:srgbClr val="000000"/>
                          </a:solidFill>
                          <a:effectLst/>
                          <a:latin typeface="Calibri"/>
                        </a:rPr>
                        <a:t>'giaddr'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'giaddr'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'giaddr'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'giaddr'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1543">
                <a:tc>
                  <a:txBody>
                    <a:bodyPr/>
                    <a:lstStyle/>
                    <a:p>
                      <a:pPr algn="l" fontAlgn="t"/>
                      <a:r>
                        <a:rPr lang="en-US" sz="1100" b="0" i="0" u="none" strike="noStrike">
                          <a:solidFill>
                            <a:srgbClr val="000000"/>
                          </a:solidFill>
                          <a:effectLst/>
                          <a:latin typeface="Calibri"/>
                        </a:rPr>
                        <a:t>'chaddr'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'chaddr'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'chaddr'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'chaddr'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771">
                <a:tc>
                  <a:txBody>
                    <a:bodyPr/>
                    <a:lstStyle/>
                    <a:p>
                      <a:pPr algn="l" fontAlgn="t"/>
                      <a:r>
                        <a:rPr lang="en-US" sz="1100" b="0" i="0" u="none" strike="noStrike">
                          <a:solidFill>
                            <a:srgbClr val="000000"/>
                          </a:solidFill>
                          <a:effectLst/>
                          <a:latin typeface="Calibri"/>
                        </a:rPr>
                        <a:t>'sname'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Server host name  or 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Server host name  or 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771">
                <a:tc>
                  <a:txBody>
                    <a:bodyPr/>
                    <a:lstStyle/>
                    <a:p>
                      <a:pPr algn="l" fontAlgn="t"/>
                      <a:r>
                        <a:rPr lang="en-US" sz="1100" b="0" i="0" u="none" strike="noStrike">
                          <a:solidFill>
                            <a:srgbClr val="000000"/>
                          </a:solidFill>
                          <a:effectLst/>
                          <a:latin typeface="Calibri"/>
                        </a:rPr>
                        <a:t>'file'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 boot file name or options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 boot file name or options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771">
                <a:tc>
                  <a:txBody>
                    <a:bodyPr/>
                    <a:lstStyle/>
                    <a:p>
                      <a:pPr algn="l" fontAlgn="t"/>
                      <a:r>
                        <a:rPr lang="en-US" sz="1100" b="0" i="0" u="none" strike="noStrike">
                          <a:solidFill>
                            <a:srgbClr val="000000"/>
                          </a:solidFill>
                          <a:effectLst/>
                          <a:latin typeface="Calibri"/>
                        </a:rPr>
                        <a:t>'options'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313864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447800"/>
            <a:ext cx="12192000" cy="9753600"/>
          </a:xfrm>
          <a:prstGeom prst="rect">
            <a:avLst/>
          </a:prstGeom>
        </p:spPr>
      </p:pic>
    </p:spTree>
    <p:extLst>
      <p:ext uri="{BB962C8B-B14F-4D97-AF65-F5344CB8AC3E}">
        <p14:creationId xmlns:p14="http://schemas.microsoft.com/office/powerpoint/2010/main" val="8539512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447800"/>
            <a:ext cx="12192000" cy="9753600"/>
          </a:xfrm>
          <a:prstGeom prst="rect">
            <a:avLst/>
          </a:prstGeom>
        </p:spPr>
      </p:pic>
    </p:spTree>
    <p:extLst>
      <p:ext uri="{BB962C8B-B14F-4D97-AF65-F5344CB8AC3E}">
        <p14:creationId xmlns:p14="http://schemas.microsoft.com/office/powerpoint/2010/main" val="28334032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DHCP Relay Agents</a:t>
            </a:r>
            <a:endParaRPr lang="en-US" altLang="en-US" b="1">
              <a:latin typeface="Arial" panose="020B0604020202020204" pitchFamily="34" charset="0"/>
              <a:cs typeface="Arial" panose="020B0604020202020204" pitchFamily="34" charset="0"/>
            </a:endParaRPr>
          </a:p>
        </p:txBody>
      </p:sp>
      <p:grpSp>
        <p:nvGrpSpPr>
          <p:cNvPr id="29" name="Group 28"/>
          <p:cNvGrpSpPr/>
          <p:nvPr/>
        </p:nvGrpSpPr>
        <p:grpSpPr>
          <a:xfrm>
            <a:off x="2895567" y="1752600"/>
            <a:ext cx="7762875" cy="4511675"/>
            <a:chOff x="457200" y="1752600"/>
            <a:chExt cx="7762875" cy="4511675"/>
          </a:xfrm>
        </p:grpSpPr>
        <p:pic>
          <p:nvPicPr>
            <p:cNvPr id="6" name="Picture 3" descr="Works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800600"/>
              <a:ext cx="7207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Ro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200400"/>
              <a:ext cx="1741488" cy="809625"/>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5"/>
            <p:cNvSpPr txBox="1">
              <a:spLocks noChangeArrowheads="1"/>
            </p:cNvSpPr>
            <p:nvPr/>
          </p:nvSpPr>
          <p:spPr bwMode="auto">
            <a:xfrm>
              <a:off x="2590800" y="33528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ahoma" panose="020B0604030504040204" pitchFamily="34" charset="0"/>
                </a:rPr>
                <a:t>Router</a:t>
              </a:r>
            </a:p>
          </p:txBody>
        </p:sp>
        <p:pic>
          <p:nvPicPr>
            <p:cNvPr id="9" name="Picture 6" descr="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4800600"/>
              <a:ext cx="668338" cy="9858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descr="Large_Clou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3048000"/>
              <a:ext cx="1819275" cy="839788"/>
            </a:xfrm>
            <a:prstGeom prst="rect">
              <a:avLst/>
            </a:prstGeom>
            <a:noFill/>
            <a:extLst>
              <a:ext uri="{909E8E84-426E-40DD-AFC4-6F175D3DCCD1}">
                <a14:hiddenFill xmlns:a14="http://schemas.microsoft.com/office/drawing/2010/main">
                  <a:solidFill>
                    <a:srgbClr val="FFFFFF"/>
                  </a:solidFill>
                </a14:hiddenFill>
              </a:ext>
            </a:extLst>
          </p:spPr>
        </p:pic>
        <p:sp>
          <p:nvSpPr>
            <p:cNvPr id="11" name="Line 8"/>
            <p:cNvSpPr>
              <a:spLocks noChangeShapeType="1"/>
            </p:cNvSpPr>
            <p:nvPr/>
          </p:nvSpPr>
          <p:spPr bwMode="auto">
            <a:xfrm>
              <a:off x="1905000" y="25146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en-US"/>
            </a:p>
          </p:txBody>
        </p:sp>
        <p:sp>
          <p:nvSpPr>
            <p:cNvPr id="12" name="Line 9"/>
            <p:cNvSpPr>
              <a:spLocks noChangeShapeType="1"/>
            </p:cNvSpPr>
            <p:nvPr/>
          </p:nvSpPr>
          <p:spPr bwMode="auto">
            <a:xfrm>
              <a:off x="4800600" y="25146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en-US"/>
            </a:p>
          </p:txBody>
        </p:sp>
        <p:sp>
          <p:nvSpPr>
            <p:cNvPr id="13" name="Line 10"/>
            <p:cNvSpPr>
              <a:spLocks noChangeShapeType="1"/>
            </p:cNvSpPr>
            <p:nvPr/>
          </p:nvSpPr>
          <p:spPr bwMode="auto">
            <a:xfrm>
              <a:off x="1905000" y="2819400"/>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en-US"/>
            </a:p>
          </p:txBody>
        </p:sp>
        <p:sp>
          <p:nvSpPr>
            <p:cNvPr id="14" name="Line 11"/>
            <p:cNvSpPr>
              <a:spLocks noChangeShapeType="1"/>
            </p:cNvSpPr>
            <p:nvPr/>
          </p:nvSpPr>
          <p:spPr bwMode="auto">
            <a:xfrm>
              <a:off x="4343400" y="28194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en-US"/>
            </a:p>
          </p:txBody>
        </p:sp>
        <p:sp>
          <p:nvSpPr>
            <p:cNvPr id="15" name="Line 12"/>
            <p:cNvSpPr>
              <a:spLocks noChangeShapeType="1"/>
            </p:cNvSpPr>
            <p:nvPr/>
          </p:nvSpPr>
          <p:spPr bwMode="auto">
            <a:xfrm>
              <a:off x="5334000" y="3505200"/>
              <a:ext cx="914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en-US"/>
            </a:p>
          </p:txBody>
        </p:sp>
        <p:sp>
          <p:nvSpPr>
            <p:cNvPr id="16" name="Text Box 13"/>
            <p:cNvSpPr txBox="1">
              <a:spLocks noChangeArrowheads="1"/>
            </p:cNvSpPr>
            <p:nvPr/>
          </p:nvSpPr>
          <p:spPr bwMode="auto">
            <a:xfrm>
              <a:off x="6781800" y="32766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ahoma" panose="020B0604030504040204" pitchFamily="34" charset="0"/>
                </a:rPr>
                <a:t>Internet</a:t>
              </a:r>
            </a:p>
          </p:txBody>
        </p:sp>
        <p:sp>
          <p:nvSpPr>
            <p:cNvPr id="17" name="Text Box 14"/>
            <p:cNvSpPr txBox="1">
              <a:spLocks noChangeArrowheads="1"/>
            </p:cNvSpPr>
            <p:nvPr/>
          </p:nvSpPr>
          <p:spPr bwMode="auto">
            <a:xfrm>
              <a:off x="5181600" y="58674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ahoma" panose="020B0604030504040204" pitchFamily="34" charset="0"/>
                </a:rPr>
                <a:t>DHCP Server</a:t>
              </a:r>
            </a:p>
          </p:txBody>
        </p:sp>
        <p:sp>
          <p:nvSpPr>
            <p:cNvPr id="18" name="Line 15"/>
            <p:cNvSpPr>
              <a:spLocks noChangeShapeType="1"/>
            </p:cNvSpPr>
            <p:nvPr/>
          </p:nvSpPr>
          <p:spPr bwMode="auto">
            <a:xfrm>
              <a:off x="4343400" y="41148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en-US"/>
            </a:p>
          </p:txBody>
        </p:sp>
        <p:sp>
          <p:nvSpPr>
            <p:cNvPr id="19" name="Line 16"/>
            <p:cNvSpPr>
              <a:spLocks noChangeShapeType="1"/>
            </p:cNvSpPr>
            <p:nvPr/>
          </p:nvSpPr>
          <p:spPr bwMode="auto">
            <a:xfrm>
              <a:off x="1447800" y="4419600"/>
              <a:ext cx="4572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en-US"/>
            </a:p>
          </p:txBody>
        </p:sp>
        <p:sp>
          <p:nvSpPr>
            <p:cNvPr id="20" name="Line 17"/>
            <p:cNvSpPr>
              <a:spLocks noChangeShapeType="1"/>
            </p:cNvSpPr>
            <p:nvPr/>
          </p:nvSpPr>
          <p:spPr bwMode="auto">
            <a:xfrm>
              <a:off x="1447800" y="44196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en-US"/>
            </a:p>
          </p:txBody>
        </p:sp>
        <p:sp>
          <p:nvSpPr>
            <p:cNvPr id="21" name="Line 18"/>
            <p:cNvSpPr>
              <a:spLocks noChangeShapeType="1"/>
            </p:cNvSpPr>
            <p:nvPr/>
          </p:nvSpPr>
          <p:spPr bwMode="auto">
            <a:xfrm>
              <a:off x="6019800" y="44196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en-US"/>
            </a:p>
          </p:txBody>
        </p:sp>
        <p:sp>
          <p:nvSpPr>
            <p:cNvPr id="22" name="Line 19"/>
            <p:cNvSpPr>
              <a:spLocks noChangeShapeType="1"/>
            </p:cNvSpPr>
            <p:nvPr/>
          </p:nvSpPr>
          <p:spPr bwMode="auto">
            <a:xfrm>
              <a:off x="3429000" y="25146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en-US"/>
            </a:p>
          </p:txBody>
        </p:sp>
        <p:pic>
          <p:nvPicPr>
            <p:cNvPr id="23" name="Picture 20" descr="Works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800600"/>
              <a:ext cx="7207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Line 21"/>
            <p:cNvSpPr>
              <a:spLocks noChangeShapeType="1"/>
            </p:cNvSpPr>
            <p:nvPr/>
          </p:nvSpPr>
          <p:spPr bwMode="auto">
            <a:xfrm>
              <a:off x="2667000" y="44196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en-US"/>
            </a:p>
          </p:txBody>
        </p:sp>
        <p:pic>
          <p:nvPicPr>
            <p:cNvPr id="25" name="Picture 22" descr="Works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52600"/>
              <a:ext cx="720725"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3" descr="Works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752600"/>
              <a:ext cx="719138"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4" descr="Works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752600"/>
              <a:ext cx="719138"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26"/>
            <p:cNvSpPr txBox="1">
              <a:spLocks noChangeArrowheads="1"/>
            </p:cNvSpPr>
            <p:nvPr/>
          </p:nvSpPr>
          <p:spPr bwMode="auto">
            <a:xfrm>
              <a:off x="457200" y="33528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u="sng">
                  <a:latin typeface="Tahoma" panose="020B0604030504040204" pitchFamily="34" charset="0"/>
                </a:rPr>
                <a:t>Relay Agent</a:t>
              </a:r>
              <a:r>
                <a:rPr lang="en-US" altLang="en-US" sz="2000">
                  <a:latin typeface="Tahoma" panose="020B0604030504040204" pitchFamily="34" charset="0"/>
                </a:rPr>
                <a:t> within</a:t>
              </a:r>
            </a:p>
          </p:txBody>
        </p:sp>
      </p:grpSp>
    </p:spTree>
    <p:extLst>
      <p:ext uri="{BB962C8B-B14F-4D97-AF65-F5344CB8AC3E}">
        <p14:creationId xmlns:p14="http://schemas.microsoft.com/office/powerpoint/2010/main" val="31141225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67696" y="1687704"/>
            <a:ext cx="9178724" cy="3046988"/>
          </a:xfrm>
          <a:prstGeom prst="rect">
            <a:avLst/>
          </a:prstGeom>
        </p:spPr>
        <p:txBody>
          <a:bodyPr wrap="square">
            <a:spAutoFit/>
          </a:bodyPr>
          <a:lstStyle/>
          <a:p>
            <a:pPr marL="457200" indent="-457200">
              <a:buClr>
                <a:schemeClr val="accent1">
                  <a:lumMod val="75000"/>
                </a:schemeClr>
              </a:buClr>
              <a:buSzPct val="140000"/>
              <a:buFont typeface="Wingdings" panose="05000000000000000000" pitchFamily="2" charset="2"/>
              <a:buChar char="§"/>
            </a:pPr>
            <a:r>
              <a:rPr lang="en-US" altLang="en-US" sz="2400">
                <a:latin typeface="Arial" panose="020B0604020202020204" pitchFamily="34" charset="0"/>
                <a:cs typeface="Arial" panose="020B0604020202020204" pitchFamily="34" charset="0"/>
              </a:rPr>
              <a:t>Remove restriction of having DHCP server on every network</a:t>
            </a:r>
          </a:p>
          <a:p>
            <a:pPr marL="457200" indent="-457200">
              <a:buClr>
                <a:schemeClr val="accent1">
                  <a:lumMod val="75000"/>
                </a:schemeClr>
              </a:buClr>
              <a:buSzPct val="140000"/>
              <a:buFont typeface="Wingdings" panose="05000000000000000000" pitchFamily="2" charset="2"/>
              <a:buChar char="§"/>
            </a:pPr>
            <a:r>
              <a:rPr lang="en-US" altLang="en-US" sz="2400">
                <a:latin typeface="Arial" panose="020B0604020202020204" pitchFamily="34" charset="0"/>
                <a:cs typeface="Arial" panose="020B0604020202020204" pitchFamily="34" charset="0"/>
              </a:rPr>
              <a:t>Listen for DHCP messages and transmit them to appropriate machine</a:t>
            </a:r>
          </a:p>
          <a:p>
            <a:pPr marL="457200" indent="-457200">
              <a:buClr>
                <a:schemeClr val="accent1">
                  <a:lumMod val="75000"/>
                </a:schemeClr>
              </a:buClr>
              <a:buSzPct val="140000"/>
              <a:buFont typeface="Wingdings" panose="05000000000000000000" pitchFamily="2" charset="2"/>
              <a:buChar char="§"/>
            </a:pPr>
            <a:r>
              <a:rPr lang="en-US" altLang="en-US" sz="2400">
                <a:latin typeface="Arial" panose="020B0604020202020204" pitchFamily="34" charset="0"/>
                <a:cs typeface="Arial" panose="020B0604020202020204" pitchFamily="34" charset="0"/>
              </a:rPr>
              <a:t>Client to server relay</a:t>
            </a:r>
          </a:p>
          <a:p>
            <a:pPr lvl="1">
              <a:buClr>
                <a:schemeClr val="accent1">
                  <a:lumMod val="75000"/>
                </a:schemeClr>
              </a:buClr>
              <a:buSzPct val="140000"/>
            </a:pPr>
            <a:r>
              <a:rPr lang="en-US" altLang="en-US" sz="2400" smtClean="0">
                <a:latin typeface="Arial" panose="020B0604020202020204" pitchFamily="34" charset="0"/>
                <a:cs typeface="Arial" panose="020B0604020202020204" pitchFamily="34" charset="0"/>
              </a:rPr>
              <a:t>	Broadcast </a:t>
            </a:r>
            <a:r>
              <a:rPr lang="en-US" altLang="en-US" sz="2400">
                <a:latin typeface="Arial" panose="020B0604020202020204" pitchFamily="34" charset="0"/>
                <a:cs typeface="Arial" panose="020B0604020202020204" pitchFamily="34" charset="0"/>
              </a:rPr>
              <a:t>from client ® Unicast to server(s)</a:t>
            </a:r>
          </a:p>
          <a:p>
            <a:pPr marL="457200" indent="-457200">
              <a:buClr>
                <a:schemeClr val="accent1">
                  <a:lumMod val="75000"/>
                </a:schemeClr>
              </a:buClr>
              <a:buSzPct val="140000"/>
              <a:buFont typeface="Wingdings" panose="05000000000000000000" pitchFamily="2" charset="2"/>
              <a:buChar char="§"/>
            </a:pPr>
            <a:r>
              <a:rPr lang="en-US" altLang="en-US" sz="2400">
                <a:latin typeface="Arial" panose="020B0604020202020204" pitchFamily="34" charset="0"/>
                <a:cs typeface="Arial" panose="020B0604020202020204" pitchFamily="34" charset="0"/>
              </a:rPr>
              <a:t>Server to client relay</a:t>
            </a:r>
          </a:p>
          <a:p>
            <a:pPr lvl="2">
              <a:buClr>
                <a:schemeClr val="accent1">
                  <a:lumMod val="75000"/>
                </a:schemeClr>
              </a:buClr>
              <a:buSzPct val="140000"/>
            </a:pPr>
            <a:r>
              <a:rPr lang="en-US" altLang="en-US" sz="2400">
                <a:latin typeface="Arial" panose="020B0604020202020204" pitchFamily="34" charset="0"/>
                <a:cs typeface="Arial" panose="020B0604020202020204" pitchFamily="34" charset="0"/>
              </a:rPr>
              <a:t>Broadcast from server ® Broadcast to client</a:t>
            </a:r>
          </a:p>
          <a:p>
            <a:pPr lvl="2">
              <a:buClr>
                <a:schemeClr val="accent1">
                  <a:lumMod val="75000"/>
                </a:schemeClr>
              </a:buClr>
              <a:buSzPct val="140000"/>
            </a:pPr>
            <a:r>
              <a:rPr lang="en-US" altLang="en-US" sz="2400">
                <a:latin typeface="Arial" panose="020B0604020202020204" pitchFamily="34" charset="0"/>
                <a:cs typeface="Arial" panose="020B0604020202020204" pitchFamily="34" charset="0"/>
              </a:rPr>
              <a:t>Unicast from server ® Unicast to client</a:t>
            </a:r>
            <a:endParaRPr lang="en-US" sz="240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DHCP Relay Agents</a:t>
            </a:r>
            <a:endParaRPr lang="en-US" alt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5061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6074" y="1637024"/>
            <a:ext cx="9156879" cy="4985980"/>
          </a:xfrm>
          <a:prstGeom prst="rect">
            <a:avLst/>
          </a:prstGeom>
        </p:spPr>
        <p:txBody>
          <a:bodyPr wrap="square">
            <a:spAutoFit/>
          </a:bodyPr>
          <a:lstStyle/>
          <a:p>
            <a:pPr marL="285748" indent="-285748" algn="just">
              <a:buFont typeface="Wingdings" panose="05000000000000000000" pitchFamily="2" charset="2"/>
              <a:buChar char="Ø"/>
            </a:pPr>
            <a:r>
              <a:rPr lang="en-US" sz="2000">
                <a:latin typeface="Arial" panose="020B0604020202020204" pitchFamily="34" charset="0"/>
                <a:cs typeface="Arial" panose="020B0604020202020204" pitchFamily="34" charset="0"/>
              </a:rPr>
              <a:t>A DHCP infrastructure consists of the following elements:</a:t>
            </a:r>
          </a:p>
          <a:p>
            <a:pPr marL="742946" lvl="1" indent="-285748" algn="just">
              <a:buFont typeface="Wingdings" panose="05000000000000000000" pitchFamily="2" charset="2"/>
              <a:buChar char="§"/>
            </a:pPr>
            <a:r>
              <a:rPr lang="en-US" sz="2000" b="1">
                <a:latin typeface="Arial" panose="020B0604020202020204" pitchFamily="34" charset="0"/>
                <a:cs typeface="Arial" panose="020B0604020202020204" pitchFamily="34" charset="0"/>
              </a:rPr>
              <a:t>DHCP servers</a:t>
            </a:r>
            <a:r>
              <a:rPr lang="en-US" sz="2000">
                <a:latin typeface="Arial" panose="020B0604020202020204" pitchFamily="34" charset="0"/>
                <a:cs typeface="Arial" panose="020B0604020202020204" pitchFamily="34" charset="0"/>
              </a:rPr>
              <a:t>: computers that offer dynamic configuration of IPv4 addresses and related configuration parameters to DHCP clients.</a:t>
            </a:r>
          </a:p>
          <a:p>
            <a:pPr marL="742946" lvl="1" indent="-285748" algn="just">
              <a:buFont typeface="Wingdings" panose="05000000000000000000" pitchFamily="2" charset="2"/>
              <a:buChar char="§"/>
            </a:pPr>
            <a:r>
              <a:rPr lang="en-US" sz="2000" b="1">
                <a:latin typeface="Arial" panose="020B0604020202020204" pitchFamily="34" charset="0"/>
                <a:cs typeface="Arial" panose="020B0604020202020204" pitchFamily="34" charset="0"/>
              </a:rPr>
              <a:t>DHCP clients</a:t>
            </a:r>
            <a:r>
              <a:rPr lang="en-US" sz="2000">
                <a:latin typeface="Arial" panose="020B0604020202020204" pitchFamily="34" charset="0"/>
                <a:cs typeface="Arial" panose="020B0604020202020204" pitchFamily="34" charset="0"/>
              </a:rPr>
              <a:t>: network nodes that support the ability to communicate with a DHCP server to obtain a dynamically leased IPv4 address and related configuration parameters.</a:t>
            </a:r>
          </a:p>
          <a:p>
            <a:pPr marL="742946" lvl="1" indent="-285748" algn="just">
              <a:buFont typeface="Wingdings" panose="05000000000000000000" pitchFamily="2" charset="2"/>
              <a:buChar char="§"/>
            </a:pPr>
            <a:r>
              <a:rPr lang="en-US" sz="2000" b="1">
                <a:latin typeface="Arial" panose="020B0604020202020204" pitchFamily="34" charset="0"/>
                <a:cs typeface="Arial" panose="020B0604020202020204" pitchFamily="34" charset="0"/>
              </a:rPr>
              <a:t>DHCP relay agents</a:t>
            </a:r>
            <a:r>
              <a:rPr lang="en-US" sz="2000">
                <a:latin typeface="Arial" panose="020B0604020202020204" pitchFamily="34" charset="0"/>
                <a:cs typeface="Arial" panose="020B0604020202020204" pitchFamily="34" charset="0"/>
              </a:rPr>
              <a:t>: network nodes (e.g., routers) that listen for broadcast and unicast DHCP messages and relay them between DHCP servers and DHCP clients. Without DHCP relay agents, you would have to install a DHCP server on each subnet that contains DHCP clients.</a:t>
            </a:r>
          </a:p>
          <a:p>
            <a:pPr lvl="1" algn="just"/>
            <a:endParaRPr lang="en-US" sz="2000">
              <a:latin typeface="Arial" panose="020B0604020202020204" pitchFamily="34" charset="0"/>
              <a:cs typeface="Arial" panose="020B0604020202020204" pitchFamily="34" charset="0"/>
            </a:endParaRPr>
          </a:p>
          <a:p>
            <a:pPr marL="285748" indent="-285748">
              <a:buFont typeface="Wingdings" panose="05000000000000000000" pitchFamily="2" charset="2"/>
              <a:buChar char="Ø"/>
            </a:pPr>
            <a:r>
              <a:rPr lang="en-US" sz="2000">
                <a:latin typeface="Arial" panose="020B0604020202020204" pitchFamily="34" charset="0"/>
                <a:cs typeface="Arial" panose="020B0604020202020204" pitchFamily="34" charset="0"/>
              </a:rPr>
              <a:t>All DHCP messages are sent using the User Datagram Protocol (UDP). </a:t>
            </a:r>
          </a:p>
          <a:p>
            <a:pPr marL="800095" lvl="1" indent="-342898">
              <a:buFont typeface="Wingdings" panose="05000000000000000000" pitchFamily="2" charset="2"/>
              <a:buChar char="§"/>
            </a:pPr>
            <a:r>
              <a:rPr lang="en-US" sz="2000">
                <a:latin typeface="Arial" panose="020B0604020202020204" pitchFamily="34" charset="0"/>
                <a:cs typeface="Arial" panose="020B0604020202020204" pitchFamily="34" charset="0"/>
              </a:rPr>
              <a:t>DHCP servers listen on UDP port 67. </a:t>
            </a:r>
          </a:p>
          <a:p>
            <a:pPr marL="800095" lvl="1" indent="-342898">
              <a:buFont typeface="Wingdings" panose="05000000000000000000" pitchFamily="2" charset="2"/>
              <a:buChar char="§"/>
            </a:pPr>
            <a:r>
              <a:rPr lang="en-US" sz="2000">
                <a:latin typeface="Arial" panose="020B0604020202020204" pitchFamily="34" charset="0"/>
                <a:cs typeface="Arial" panose="020B0604020202020204" pitchFamily="34" charset="0"/>
              </a:rPr>
              <a:t>DHCP client listen on UDP port 68. </a:t>
            </a:r>
          </a:p>
          <a:p>
            <a:pPr marL="800095" lvl="1" indent="-342898">
              <a:buFont typeface="Wingdings" panose="05000000000000000000" pitchFamily="2" charset="2"/>
              <a:buChar char="§"/>
            </a:pPr>
            <a:r>
              <a:rPr lang="en-US" sz="2000">
                <a:latin typeface="Arial" panose="020B0604020202020204" pitchFamily="34" charset="0"/>
                <a:cs typeface="Arial" panose="020B0604020202020204" pitchFamily="34" charset="0"/>
              </a:rPr>
              <a:t>DHCP relay agents listen on both UDP ports</a:t>
            </a:r>
          </a:p>
          <a:p>
            <a:pPr marL="742946" lvl="1" indent="-285748" algn="just">
              <a:buFont typeface="Wingdings" panose="05000000000000000000" pitchFamily="2" charset="2"/>
              <a:buChar char="§"/>
            </a:pPr>
            <a:endParaRPr lang="en-US">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DHCP Introduction</a:t>
            </a:r>
            <a:endParaRPr 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9368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DHCP Introduction</a:t>
            </a:r>
            <a:endParaRPr lang="en-US" b="1">
              <a:latin typeface="Arial" panose="020B0604020202020204" pitchFamily="34" charset="0"/>
              <a:cs typeface="Arial" panose="020B0604020202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853" y="1559530"/>
            <a:ext cx="5309316" cy="476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descr="http://i.technet.microsoft.com/dynimg/IC19702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9598" y="1559530"/>
            <a:ext cx="4654639" cy="476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386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DHCP Introduction</a:t>
            </a:r>
            <a:endParaRPr lang="en-US" b="1">
              <a:latin typeface="Arial" panose="020B0604020202020204" pitchFamily="34" charset="0"/>
              <a:cs typeface="Arial" panose="020B0604020202020204" pitchFamily="34" charset="0"/>
            </a:endParaRPr>
          </a:p>
        </p:txBody>
      </p:sp>
      <p:sp>
        <p:nvSpPr>
          <p:cNvPr id="6" name="Rectangle 5"/>
          <p:cNvSpPr/>
          <p:nvPr/>
        </p:nvSpPr>
        <p:spPr>
          <a:xfrm>
            <a:off x="1991931" y="1614437"/>
            <a:ext cx="9122536" cy="3785652"/>
          </a:xfrm>
          <a:prstGeom prst="rect">
            <a:avLst/>
          </a:prstGeom>
        </p:spPr>
        <p:txBody>
          <a:bodyPr wrap="square">
            <a:spAutoFit/>
          </a:bodyPr>
          <a:lstStyle/>
          <a:p>
            <a:pPr marL="285748" indent="-285748" algn="just">
              <a:buFont typeface="Wingdings" panose="05000000000000000000" pitchFamily="2" charset="2"/>
              <a:buChar char="Ø"/>
            </a:pPr>
            <a:r>
              <a:rPr lang="en-US" sz="2000">
                <a:latin typeface="Arial" panose="020B0604020202020204" pitchFamily="34" charset="0"/>
                <a:cs typeface="Arial" panose="020B0604020202020204" pitchFamily="34" charset="0"/>
              </a:rPr>
              <a:t>Benefits of using DHCP</a:t>
            </a:r>
          </a:p>
          <a:p>
            <a:pPr marL="800095" lvl="1" indent="-342898" algn="just">
              <a:buFont typeface="Wingdings" panose="05000000000000000000" pitchFamily="2" charset="2"/>
              <a:buChar char="§"/>
            </a:pPr>
            <a:r>
              <a:rPr lang="en-US" sz="2000">
                <a:latin typeface="Arial" panose="020B0604020202020204" pitchFamily="34" charset="0"/>
                <a:cs typeface="Arial" panose="020B0604020202020204" pitchFamily="34" charset="0"/>
              </a:rPr>
              <a:t>Users no longer need to acquire IPv4 address configurations from a network administrator to properly configure TCP/IP.</a:t>
            </a:r>
          </a:p>
          <a:p>
            <a:pPr marL="1257293" lvl="2" indent="-342898" algn="just">
              <a:buFont typeface="Arial" panose="020B0604020202020204" pitchFamily="34" charset="0"/>
              <a:buChar char="•"/>
            </a:pPr>
            <a:r>
              <a:rPr lang="en-US" sz="2000">
                <a:latin typeface="Arial" panose="020B0604020202020204" pitchFamily="34" charset="0"/>
                <a:cs typeface="Arial" panose="020B0604020202020204" pitchFamily="34" charset="0"/>
              </a:rPr>
              <a:t>When a DHCP client is started, it automatically receives an IPv4 address configuration that is correct for the attached subnet from a DHCP server. </a:t>
            </a:r>
          </a:p>
          <a:p>
            <a:pPr marL="1257293" lvl="2" indent="-342898" algn="just">
              <a:buFont typeface="Arial" panose="020B0604020202020204" pitchFamily="34" charset="0"/>
              <a:buChar char="•"/>
            </a:pPr>
            <a:r>
              <a:rPr lang="en-US" sz="2000">
                <a:latin typeface="Arial" panose="020B0604020202020204" pitchFamily="34" charset="0"/>
                <a:cs typeface="Arial" panose="020B0604020202020204" pitchFamily="34" charset="0"/>
              </a:rPr>
              <a:t>When the DHCP client moves to another subnet, it automatically obtains a new IPv4 address configuration for that subnet.</a:t>
            </a:r>
          </a:p>
          <a:p>
            <a:pPr marL="800095" lvl="1" indent="-342898" algn="just">
              <a:buFont typeface="Wingdings" panose="05000000000000000000" pitchFamily="2" charset="2"/>
              <a:buChar char="§"/>
            </a:pPr>
            <a:r>
              <a:rPr lang="en-US" sz="2000">
                <a:latin typeface="Arial" panose="020B0604020202020204" pitchFamily="34" charset="0"/>
                <a:cs typeface="Arial" panose="020B0604020202020204" pitchFamily="34" charset="0"/>
              </a:rPr>
              <a:t>The DHCP server supplies all of the necessary configuration information to all DHCP clients.</a:t>
            </a:r>
          </a:p>
          <a:p>
            <a:pPr marL="1257293" lvl="2" indent="-342898" algn="just">
              <a:buFont typeface="Arial" panose="020B0604020202020204" pitchFamily="34" charset="0"/>
              <a:buChar char="•"/>
            </a:pPr>
            <a:r>
              <a:rPr lang="en-US" sz="2000">
                <a:latin typeface="Arial" panose="020B0604020202020204" pitchFamily="34" charset="0"/>
                <a:cs typeface="Arial" panose="020B0604020202020204" pitchFamily="34" charset="0"/>
              </a:rPr>
              <a:t>As long as the DHCP server has been correctly configured, all DHCP clients of the DHCP server are configured correctly</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8413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How DHCP Work?</a:t>
            </a:r>
            <a:endParaRPr lang="en-US" b="1">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1957587" y="1628104"/>
            <a:ext cx="9182638" cy="5326488"/>
          </a:xfrm>
        </p:spPr>
        <p:txBody>
          <a:bodyPr>
            <a:normAutofit fontScale="85000" lnSpcReduction="10000"/>
          </a:bodyPr>
          <a:lstStyle/>
          <a:p>
            <a:pPr algn="just">
              <a:buClrTx/>
              <a:buSzPct val="100000"/>
              <a:buFont typeface="Wingdings" panose="05000000000000000000" pitchFamily="2" charset="2"/>
              <a:buChar char="Ø"/>
            </a:pPr>
            <a:r>
              <a:rPr lang="en-US" smtClean="0">
                <a:latin typeface="Arial" panose="020B0604020202020204" pitchFamily="34" charset="0"/>
                <a:cs typeface="Arial" panose="020B0604020202020204" pitchFamily="34" charset="0"/>
              </a:rPr>
              <a:t>Each </a:t>
            </a:r>
            <a:r>
              <a:rPr lang="en-US" dirty="0">
                <a:latin typeface="Arial" panose="020B0604020202020204" pitchFamily="34" charset="0"/>
                <a:cs typeface="Arial" panose="020B0604020202020204" pitchFamily="34" charset="0"/>
              </a:rPr>
              <a:t>time a DHCP client </a:t>
            </a:r>
            <a:r>
              <a:rPr lang="en-US" dirty="0" smtClean="0">
                <a:latin typeface="Arial" panose="020B0604020202020204" pitchFamily="34" charset="0"/>
                <a:cs typeface="Arial" panose="020B0604020202020204" pitchFamily="34" charset="0"/>
              </a:rPr>
              <a:t>starts:</a:t>
            </a:r>
          </a:p>
          <a:p>
            <a:pPr lvl="1" algn="just">
              <a:buClrTx/>
              <a:buFont typeface="Wingdings" panose="05000000000000000000" pitchFamily="2" charset="2"/>
              <a:buChar char="§"/>
            </a:pPr>
            <a:r>
              <a:rPr lang="en-US" sz="2400" dirty="0">
                <a:latin typeface="Arial" panose="020B0604020202020204" pitchFamily="34" charset="0"/>
                <a:cs typeface="Arial" panose="020B0604020202020204" pitchFamily="34" charset="0"/>
              </a:rPr>
              <a:t>it </a:t>
            </a:r>
            <a:r>
              <a:rPr lang="en-US" sz="2400" dirty="0">
                <a:latin typeface="Arial" panose="020B0604020202020204" pitchFamily="34" charset="0"/>
                <a:cs typeface="Arial" panose="020B0604020202020204" pitchFamily="34" charset="0"/>
              </a:rPr>
              <a:t>requests IPv4 addressing information from a DHCP server, including:</a:t>
            </a:r>
          </a:p>
          <a:p>
            <a:pPr lvl="2" algn="just">
              <a:buClrTx/>
            </a:pPr>
            <a:r>
              <a:rPr lang="en-US" sz="2400" dirty="0">
                <a:latin typeface="Arial" panose="020B0604020202020204" pitchFamily="34" charset="0"/>
                <a:cs typeface="Arial" panose="020B0604020202020204" pitchFamily="34" charset="0"/>
              </a:rPr>
              <a:t>IPv4 address</a:t>
            </a:r>
          </a:p>
          <a:p>
            <a:pPr lvl="2" algn="just">
              <a:buClrTx/>
            </a:pPr>
            <a:r>
              <a:rPr lang="en-US" sz="2400" dirty="0">
                <a:latin typeface="Arial" panose="020B0604020202020204" pitchFamily="34" charset="0"/>
                <a:cs typeface="Arial" panose="020B0604020202020204" pitchFamily="34" charset="0"/>
              </a:rPr>
              <a:t>Subnet mask</a:t>
            </a:r>
          </a:p>
          <a:p>
            <a:pPr lvl="2" algn="just">
              <a:buClrTx/>
            </a:pPr>
            <a:r>
              <a:rPr lang="en-US" sz="2400" dirty="0">
                <a:latin typeface="Arial" panose="020B0604020202020204" pitchFamily="34" charset="0"/>
                <a:cs typeface="Arial" panose="020B0604020202020204" pitchFamily="34" charset="0"/>
              </a:rPr>
              <a:t>Additional configuration parameters: </a:t>
            </a:r>
            <a:endParaRPr lang="en-US" sz="2400" dirty="0">
              <a:latin typeface="Arial" panose="020B0604020202020204" pitchFamily="34" charset="0"/>
              <a:cs typeface="Arial" panose="020B0604020202020204" pitchFamily="34" charset="0"/>
            </a:endParaRPr>
          </a:p>
          <a:p>
            <a:pPr lvl="3" algn="just">
              <a:buClrTx/>
            </a:pPr>
            <a:r>
              <a:rPr lang="en-US" sz="2400" dirty="0">
                <a:latin typeface="Arial" panose="020B0604020202020204" pitchFamily="34" charset="0"/>
                <a:cs typeface="Arial" panose="020B0604020202020204" pitchFamily="34" charset="0"/>
              </a:rPr>
              <a:t>default </a:t>
            </a:r>
            <a:r>
              <a:rPr lang="en-US" sz="2400" dirty="0">
                <a:latin typeface="Arial" panose="020B0604020202020204" pitchFamily="34" charset="0"/>
                <a:cs typeface="Arial" panose="020B0604020202020204" pitchFamily="34" charset="0"/>
              </a:rPr>
              <a:t>gateway address, </a:t>
            </a:r>
            <a:endParaRPr lang="en-US" sz="2400" dirty="0">
              <a:latin typeface="Arial" panose="020B0604020202020204" pitchFamily="34" charset="0"/>
              <a:cs typeface="Arial" panose="020B0604020202020204" pitchFamily="34" charset="0"/>
            </a:endParaRPr>
          </a:p>
          <a:p>
            <a:pPr lvl="3" algn="just">
              <a:buClrTx/>
            </a:pPr>
            <a:r>
              <a:rPr lang="en-US" sz="2400" dirty="0">
                <a:latin typeface="Arial" panose="020B0604020202020204" pitchFamily="34" charset="0"/>
                <a:cs typeface="Arial" panose="020B0604020202020204" pitchFamily="34" charset="0"/>
              </a:rPr>
              <a:t>Domain </a:t>
            </a:r>
            <a:r>
              <a:rPr lang="en-US" sz="2400" dirty="0">
                <a:latin typeface="Arial" panose="020B0604020202020204" pitchFamily="34" charset="0"/>
                <a:cs typeface="Arial" panose="020B0604020202020204" pitchFamily="34" charset="0"/>
              </a:rPr>
              <a:t>Name System (DNS) server addresses, </a:t>
            </a:r>
            <a:endParaRPr lang="en-US" sz="2400" dirty="0">
              <a:latin typeface="Arial" panose="020B0604020202020204" pitchFamily="34" charset="0"/>
              <a:cs typeface="Arial" panose="020B0604020202020204" pitchFamily="34" charset="0"/>
            </a:endParaRPr>
          </a:p>
          <a:p>
            <a:pPr lvl="3" algn="just">
              <a:buClrTx/>
            </a:pPr>
            <a:r>
              <a:rPr lang="en-US" sz="2400" dirty="0">
                <a:latin typeface="Arial" panose="020B0604020202020204" pitchFamily="34" charset="0"/>
                <a:cs typeface="Arial" panose="020B0604020202020204" pitchFamily="34" charset="0"/>
              </a:rPr>
              <a:t>DNS </a:t>
            </a:r>
            <a:r>
              <a:rPr lang="en-US" sz="2400" dirty="0">
                <a:latin typeface="Arial" panose="020B0604020202020204" pitchFamily="34" charset="0"/>
                <a:cs typeface="Arial" panose="020B0604020202020204" pitchFamily="34" charset="0"/>
              </a:rPr>
              <a:t>domain name, </a:t>
            </a:r>
            <a:endParaRPr lang="en-US" sz="2400" dirty="0">
              <a:latin typeface="Arial" panose="020B0604020202020204" pitchFamily="34" charset="0"/>
              <a:cs typeface="Arial" panose="020B0604020202020204" pitchFamily="34" charset="0"/>
            </a:endParaRPr>
          </a:p>
          <a:p>
            <a:pPr lvl="3" algn="just">
              <a:buClrTx/>
            </a:pPr>
            <a:r>
              <a:rPr lang="en-US" sz="2400" dirty="0">
                <a:latin typeface="Arial" panose="020B0604020202020204" pitchFamily="34" charset="0"/>
                <a:cs typeface="Arial" panose="020B0604020202020204" pitchFamily="34" charset="0"/>
              </a:rPr>
              <a:t>Windows </a:t>
            </a:r>
            <a:r>
              <a:rPr lang="en-US" sz="2400" dirty="0">
                <a:latin typeface="Arial" panose="020B0604020202020204" pitchFamily="34" charset="0"/>
                <a:cs typeface="Arial" panose="020B0604020202020204" pitchFamily="34" charset="0"/>
              </a:rPr>
              <a:t>Internet Name Service (WINS) server addresses</a:t>
            </a:r>
            <a:r>
              <a:rPr lang="en-US" sz="2400" dirty="0">
                <a:latin typeface="Arial" panose="020B0604020202020204" pitchFamily="34" charset="0"/>
                <a:cs typeface="Arial" panose="020B0604020202020204" pitchFamily="34" charset="0"/>
              </a:rPr>
              <a:t>.</a:t>
            </a:r>
          </a:p>
          <a:p>
            <a:pPr lvl="1" algn="just">
              <a:buClrTx/>
              <a:buFont typeface="Wingdings" panose="05000000000000000000" pitchFamily="2" charset="2"/>
              <a:buChar char="§"/>
            </a:pPr>
            <a:r>
              <a:rPr lang="en-US" sz="2400" dirty="0">
                <a:latin typeface="Arial" panose="020B0604020202020204" pitchFamily="34" charset="0"/>
                <a:cs typeface="Arial" panose="020B0604020202020204" pitchFamily="34" charset="0"/>
              </a:rPr>
              <a:t>it </a:t>
            </a:r>
            <a:r>
              <a:rPr lang="en-US" sz="2400" dirty="0">
                <a:latin typeface="Arial" panose="020B0604020202020204" pitchFamily="34" charset="0"/>
                <a:cs typeface="Arial" panose="020B0604020202020204" pitchFamily="34" charset="0"/>
              </a:rPr>
              <a:t>uses the alternate configuration when it cannot contact a DHCP </a:t>
            </a:r>
            <a:r>
              <a:rPr lang="en-US" sz="2400" dirty="0">
                <a:latin typeface="Arial" panose="020B0604020202020204" pitchFamily="34" charset="0"/>
                <a:cs typeface="Arial" panose="020B0604020202020204" pitchFamily="34" charset="0"/>
              </a:rPr>
              <a:t>server (Windows)</a:t>
            </a:r>
          </a:p>
          <a:p>
            <a:pPr lvl="2" algn="just">
              <a:buClrTx/>
            </a:pPr>
            <a:r>
              <a:rPr lang="en-US" sz="2400" dirty="0">
                <a:latin typeface="Arial" panose="020B0604020202020204" pitchFamily="34" charset="0"/>
                <a:cs typeface="Arial" panose="020B0604020202020204" pitchFamily="34" charset="0"/>
              </a:rPr>
              <a:t>Automatic Private IP Addressing </a:t>
            </a:r>
            <a:r>
              <a:rPr lang="en-US" sz="2400" dirty="0">
                <a:latin typeface="Arial" panose="020B0604020202020204" pitchFamily="34" charset="0"/>
                <a:cs typeface="Arial" panose="020B0604020202020204" pitchFamily="34" charset="0"/>
              </a:rPr>
              <a:t>(APIPA) </a:t>
            </a:r>
            <a:r>
              <a:rPr lang="en-US" sz="2400" dirty="0">
                <a:latin typeface="Arial" panose="020B0604020202020204" pitchFamily="34" charset="0"/>
                <a:cs typeface="Arial" panose="020B0604020202020204" pitchFamily="34" charset="0"/>
              </a:rPr>
              <a:t>address or an alternate configuration that has been configured manually</a:t>
            </a:r>
          </a:p>
          <a:p>
            <a:pPr lvl="1"/>
            <a:endParaRPr lang="en-US" dirty="0"/>
          </a:p>
        </p:txBody>
      </p:sp>
    </p:spTree>
    <p:extLst>
      <p:ext uri="{BB962C8B-B14F-4D97-AF65-F5344CB8AC3E}">
        <p14:creationId xmlns:p14="http://schemas.microsoft.com/office/powerpoint/2010/main" val="89328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How DHCP Work?</a:t>
            </a:r>
            <a:endParaRPr lang="en-US" b="1">
              <a:latin typeface="Arial" panose="020B0604020202020204" pitchFamily="34" charset="0"/>
              <a:cs typeface="Arial" panose="020B0604020202020204" pitchFamily="34" charset="0"/>
            </a:endParaRPr>
          </a:p>
        </p:txBody>
      </p:sp>
      <p:sp>
        <p:nvSpPr>
          <p:cNvPr id="5" name="Rectangle 4"/>
          <p:cNvSpPr/>
          <p:nvPr/>
        </p:nvSpPr>
        <p:spPr>
          <a:xfrm>
            <a:off x="2009105" y="1669531"/>
            <a:ext cx="9131120" cy="1938992"/>
          </a:xfrm>
          <a:prstGeom prst="rect">
            <a:avLst/>
          </a:prstGeom>
        </p:spPr>
        <p:txBody>
          <a:bodyPr wrap="square">
            <a:spAutoFit/>
          </a:bodyPr>
          <a:lstStyle/>
          <a:p>
            <a:pPr marL="342898" indent="-342898" algn="just">
              <a:buFont typeface="Wingdings" panose="05000000000000000000" pitchFamily="2" charset="2"/>
              <a:buChar char="Ø"/>
            </a:pPr>
            <a:r>
              <a:rPr lang="en-US" sz="2000">
                <a:latin typeface="Arial" panose="020B0604020202020204" pitchFamily="34" charset="0"/>
                <a:cs typeface="Arial" panose="020B0604020202020204" pitchFamily="34" charset="0"/>
              </a:rPr>
              <a:t>When a DHCP server receives a request:</a:t>
            </a:r>
          </a:p>
          <a:p>
            <a:pPr marL="800095" lvl="1" indent="-342898" algn="just">
              <a:buFont typeface="Wingdings" panose="05000000000000000000" pitchFamily="2" charset="2"/>
              <a:buChar char="§"/>
            </a:pPr>
            <a:r>
              <a:rPr lang="en-US" sz="2000">
                <a:latin typeface="Arial" panose="020B0604020202020204" pitchFamily="34" charset="0"/>
                <a:cs typeface="Arial" panose="020B0604020202020204" pitchFamily="34" charset="0"/>
              </a:rPr>
              <a:t>it selects an available IPv4 address from a pool of addresses defined in its database (along with other configuration parameters) and offers it to the DHCP client. </a:t>
            </a:r>
          </a:p>
          <a:p>
            <a:pPr marL="800095" lvl="1" indent="-342898" algn="just">
              <a:buFont typeface="Wingdings" panose="05000000000000000000" pitchFamily="2" charset="2"/>
              <a:buChar char="§"/>
            </a:pPr>
            <a:r>
              <a:rPr lang="en-US" sz="2000">
                <a:latin typeface="Arial" panose="020B0604020202020204" pitchFamily="34" charset="0"/>
                <a:cs typeface="Arial" panose="020B0604020202020204" pitchFamily="34" charset="0"/>
              </a:rPr>
              <a:t>if the client accepts the offer, the IPv4 addressing information is leased to the client for a specified period of time</a:t>
            </a:r>
            <a:endParaRPr lang="en-US" sz="2000" dirty="0">
              <a:latin typeface="Arial" panose="020B0604020202020204" pitchFamily="34" charset="0"/>
              <a:cs typeface="Arial" panose="020B0604020202020204" pitchFamily="34" charset="0"/>
            </a:endParaRPr>
          </a:p>
        </p:txBody>
      </p:sp>
      <p:graphicFrame>
        <p:nvGraphicFramePr>
          <p:cNvPr id="6" name="Object 3"/>
          <p:cNvGraphicFramePr>
            <a:graphicFrameLocks noChangeAspect="1"/>
          </p:cNvGraphicFramePr>
          <p:nvPr>
            <p:ph sz="half" idx="1"/>
            <p:extLst>
              <p:ext uri="{D42A27DB-BD31-4B8C-83A1-F6EECF244321}">
                <p14:modId xmlns:p14="http://schemas.microsoft.com/office/powerpoint/2010/main" val="4207196833"/>
              </p:ext>
            </p:extLst>
          </p:nvPr>
        </p:nvGraphicFramePr>
        <p:xfrm>
          <a:off x="1786765" y="3878080"/>
          <a:ext cx="4787900" cy="2309813"/>
        </p:xfrm>
        <a:graphic>
          <a:graphicData uri="http://schemas.openxmlformats.org/presentationml/2006/ole">
            <mc:AlternateContent xmlns:mc="http://schemas.openxmlformats.org/markup-compatibility/2006">
              <mc:Choice xmlns:v="urn:schemas-microsoft-com:vml" Requires="v">
                <p:oleObj spid="_x0000_s1068" name="Visio" r:id="rId3" imgW="8829360" imgH="3770640" progId="Visio.Drawing.6">
                  <p:embed/>
                </p:oleObj>
              </mc:Choice>
              <mc:Fallback>
                <p:oleObj name="Visio" r:id="rId3" imgW="8829360" imgH="37706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6765" y="3878080"/>
                        <a:ext cx="4787900" cy="2309813"/>
                      </a:xfrm>
                      <a:prstGeom prst="rect">
                        <a:avLst/>
                      </a:prstGeom>
                      <a:noFill/>
                      <a:ln>
                        <a:noFill/>
                      </a:ln>
                      <a:effec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1189287448"/>
              </p:ext>
            </p:extLst>
          </p:nvPr>
        </p:nvGraphicFramePr>
        <p:xfrm>
          <a:off x="7121528" y="3878080"/>
          <a:ext cx="5070475" cy="2309813"/>
        </p:xfrm>
        <a:graphic>
          <a:graphicData uri="http://schemas.openxmlformats.org/presentationml/2006/ole">
            <mc:AlternateContent xmlns:mc="http://schemas.openxmlformats.org/markup-compatibility/2006">
              <mc:Choice xmlns:v="urn:schemas-microsoft-com:vml" Requires="v">
                <p:oleObj spid="_x0000_s1069" name="Visio" r:id="rId5" imgW="9344787" imgH="4256634" progId="Visio.Drawing.6">
                  <p:embed/>
                </p:oleObj>
              </mc:Choice>
              <mc:Fallback>
                <p:oleObj name="Visio" r:id="rId5" imgW="9344787" imgH="4256634"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1528" y="3878080"/>
                        <a:ext cx="5070475" cy="230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ight Arrow 9"/>
          <p:cNvSpPr/>
          <p:nvPr/>
        </p:nvSpPr>
        <p:spPr>
          <a:xfrm>
            <a:off x="6365141" y="5125792"/>
            <a:ext cx="965915" cy="257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69596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a:t>
            </a:r>
            <a:r>
              <a:rPr lang="en-US" altLang="en-US" b="1">
                <a:latin typeface="Arial" panose="020B0604020202020204" pitchFamily="34" charset="0"/>
                <a:cs typeface="Arial" panose="020B0604020202020204" pitchFamily="34" charset="0"/>
              </a:rPr>
              <a:t>Flow</a:t>
            </a:r>
            <a:endParaRPr lang="en-US" altLang="en-US" b="1">
              <a:latin typeface="Arial" panose="020B0604020202020204" pitchFamily="34" charset="0"/>
              <a:cs typeface="Arial" panose="020B0604020202020204" pitchFamily="34" charset="0"/>
            </a:endParaRPr>
          </a:p>
        </p:txBody>
      </p:sp>
      <p:grpSp>
        <p:nvGrpSpPr>
          <p:cNvPr id="5" name="Group 4"/>
          <p:cNvGrpSpPr/>
          <p:nvPr/>
        </p:nvGrpSpPr>
        <p:grpSpPr>
          <a:xfrm>
            <a:off x="2662203" y="1423115"/>
            <a:ext cx="8229600" cy="5181600"/>
            <a:chOff x="533400" y="1371600"/>
            <a:chExt cx="8229600" cy="5181600"/>
          </a:xfrm>
        </p:grpSpPr>
        <p:sp>
          <p:nvSpPr>
            <p:cNvPr id="6" name="Text Box 3"/>
            <p:cNvSpPr txBox="1">
              <a:spLocks noChangeArrowheads="1"/>
            </p:cNvSpPr>
            <p:nvPr/>
          </p:nvSpPr>
          <p:spPr bwMode="auto">
            <a:xfrm>
              <a:off x="533400" y="1371600"/>
              <a:ext cx="121920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60000"/>
                </a:lnSpc>
                <a:spcBef>
                  <a:spcPct val="50000"/>
                </a:spcBef>
              </a:pPr>
              <a:r>
                <a:rPr lang="en-US" altLang="en-US">
                  <a:latin typeface="Verdana" panose="020B0604030504040204" pitchFamily="34" charset="0"/>
                </a:rPr>
                <a:t>Server A</a:t>
              </a:r>
            </a:p>
          </p:txBody>
        </p:sp>
        <p:sp>
          <p:nvSpPr>
            <p:cNvPr id="7" name="Text Box 4"/>
            <p:cNvSpPr txBox="1">
              <a:spLocks noChangeArrowheads="1"/>
            </p:cNvSpPr>
            <p:nvPr/>
          </p:nvSpPr>
          <p:spPr bwMode="auto">
            <a:xfrm>
              <a:off x="3124200" y="1371600"/>
              <a:ext cx="91440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60000"/>
                </a:lnSpc>
                <a:spcBef>
                  <a:spcPct val="50000"/>
                </a:spcBef>
              </a:pPr>
              <a:r>
                <a:rPr lang="en-US" altLang="en-US">
                  <a:latin typeface="Verdana" panose="020B0604030504040204" pitchFamily="34" charset="0"/>
                </a:rPr>
                <a:t>Client</a:t>
              </a:r>
            </a:p>
          </p:txBody>
        </p:sp>
        <p:sp>
          <p:nvSpPr>
            <p:cNvPr id="8" name="Text Box 5"/>
            <p:cNvSpPr txBox="1">
              <a:spLocks noChangeArrowheads="1"/>
            </p:cNvSpPr>
            <p:nvPr/>
          </p:nvSpPr>
          <p:spPr bwMode="auto">
            <a:xfrm>
              <a:off x="5486400" y="1371600"/>
              <a:ext cx="121920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60000"/>
                </a:lnSpc>
                <a:spcBef>
                  <a:spcPct val="50000"/>
                </a:spcBef>
              </a:pPr>
              <a:r>
                <a:rPr lang="en-US" altLang="en-US">
                  <a:latin typeface="Verdana" panose="020B0604030504040204" pitchFamily="34" charset="0"/>
                </a:rPr>
                <a:t>Server B</a:t>
              </a:r>
            </a:p>
          </p:txBody>
        </p:sp>
        <p:sp>
          <p:nvSpPr>
            <p:cNvPr id="9" name="Line 6"/>
            <p:cNvSpPr>
              <a:spLocks noChangeShapeType="1"/>
            </p:cNvSpPr>
            <p:nvPr/>
          </p:nvSpPr>
          <p:spPr bwMode="auto">
            <a:xfrm>
              <a:off x="1066800" y="1676400"/>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Line 7"/>
            <p:cNvSpPr>
              <a:spLocks noChangeShapeType="1"/>
            </p:cNvSpPr>
            <p:nvPr/>
          </p:nvSpPr>
          <p:spPr bwMode="auto">
            <a:xfrm>
              <a:off x="6096000" y="1676400"/>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8"/>
            <p:cNvSpPr>
              <a:spLocks noChangeShapeType="1"/>
            </p:cNvSpPr>
            <p:nvPr/>
          </p:nvSpPr>
          <p:spPr bwMode="auto">
            <a:xfrm>
              <a:off x="3581400" y="1676400"/>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2" name="Group 9"/>
            <p:cNvGrpSpPr>
              <a:grpSpLocks/>
            </p:cNvGrpSpPr>
            <p:nvPr/>
          </p:nvGrpSpPr>
          <p:grpSpPr bwMode="auto">
            <a:xfrm>
              <a:off x="1066800" y="1752604"/>
              <a:ext cx="7620000" cy="536576"/>
              <a:chOff x="672" y="1104"/>
              <a:chExt cx="4800" cy="338"/>
            </a:xfrm>
          </p:grpSpPr>
          <p:sp>
            <p:nvSpPr>
              <p:cNvPr id="42" name="Text Box 10"/>
              <p:cNvSpPr txBox="1">
                <a:spLocks noChangeArrowheads="1"/>
              </p:cNvSpPr>
              <p:nvPr/>
            </p:nvSpPr>
            <p:spPr bwMode="auto">
              <a:xfrm>
                <a:off x="3984" y="1104"/>
                <a:ext cx="1488" cy="291"/>
              </a:xfrm>
              <a:prstGeom prst="rect">
                <a:avLst/>
              </a:prstGeom>
              <a:solidFill>
                <a:srgbClr val="DCE4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Verdana" panose="020B0604030504040204" pitchFamily="34" charset="0"/>
                  </a:rPr>
                  <a:t>Client attempts to discover available DHCP servers</a:t>
                </a:r>
              </a:p>
            </p:txBody>
          </p:sp>
          <p:sp>
            <p:nvSpPr>
              <p:cNvPr id="43" name="Line 11"/>
              <p:cNvSpPr>
                <a:spLocks noChangeShapeType="1"/>
              </p:cNvSpPr>
              <p:nvPr/>
            </p:nvSpPr>
            <p:spPr bwMode="auto">
              <a:xfrm flipH="1">
                <a:off x="672" y="1104"/>
                <a:ext cx="1584" cy="192"/>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 name="Text Box 12"/>
              <p:cNvSpPr txBox="1">
                <a:spLocks noChangeArrowheads="1"/>
              </p:cNvSpPr>
              <p:nvPr/>
            </p:nvSpPr>
            <p:spPr bwMode="auto">
              <a:xfrm>
                <a:off x="1008" y="1248"/>
                <a:ext cx="96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DHCPDISCOVER</a:t>
                </a:r>
              </a:p>
            </p:txBody>
          </p:sp>
          <p:sp>
            <p:nvSpPr>
              <p:cNvPr id="45" name="Line 13"/>
              <p:cNvSpPr>
                <a:spLocks noChangeShapeType="1"/>
              </p:cNvSpPr>
              <p:nvPr/>
            </p:nvSpPr>
            <p:spPr bwMode="auto">
              <a:xfrm>
                <a:off x="2256" y="1104"/>
                <a:ext cx="1584" cy="192"/>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 name="Text Box 14"/>
              <p:cNvSpPr txBox="1">
                <a:spLocks noChangeArrowheads="1"/>
              </p:cNvSpPr>
              <p:nvPr/>
            </p:nvSpPr>
            <p:spPr bwMode="auto">
              <a:xfrm>
                <a:off x="2544" y="1248"/>
                <a:ext cx="96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DHCPDISCOVER</a:t>
                </a:r>
              </a:p>
            </p:txBody>
          </p:sp>
        </p:grpSp>
        <p:grpSp>
          <p:nvGrpSpPr>
            <p:cNvPr id="13" name="Group 15"/>
            <p:cNvGrpSpPr>
              <a:grpSpLocks/>
            </p:cNvGrpSpPr>
            <p:nvPr/>
          </p:nvGrpSpPr>
          <p:grpSpPr bwMode="auto">
            <a:xfrm>
              <a:off x="1066800" y="2397129"/>
              <a:ext cx="7620000" cy="654051"/>
              <a:chOff x="672" y="1510"/>
              <a:chExt cx="4800" cy="412"/>
            </a:xfrm>
          </p:grpSpPr>
          <p:sp>
            <p:nvSpPr>
              <p:cNvPr id="37" name="Text Box 16"/>
              <p:cNvSpPr txBox="1">
                <a:spLocks noChangeArrowheads="1"/>
              </p:cNvSpPr>
              <p:nvPr/>
            </p:nvSpPr>
            <p:spPr bwMode="auto">
              <a:xfrm>
                <a:off x="3984" y="1510"/>
                <a:ext cx="1488" cy="174"/>
              </a:xfrm>
              <a:prstGeom prst="rect">
                <a:avLst/>
              </a:prstGeom>
              <a:solidFill>
                <a:srgbClr val="FDCD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200">
                    <a:latin typeface="Verdana" panose="020B0604030504040204" pitchFamily="34" charset="0"/>
                  </a:rPr>
                  <a:t>Servers reply with offers</a:t>
                </a:r>
              </a:p>
            </p:txBody>
          </p:sp>
          <p:sp>
            <p:nvSpPr>
              <p:cNvPr id="38" name="Line 17"/>
              <p:cNvSpPr>
                <a:spLocks noChangeShapeType="1"/>
              </p:cNvSpPr>
              <p:nvPr/>
            </p:nvSpPr>
            <p:spPr bwMode="auto">
              <a:xfrm>
                <a:off x="672" y="1584"/>
                <a:ext cx="1584" cy="192"/>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 name="Line 18"/>
              <p:cNvSpPr>
                <a:spLocks noChangeShapeType="1"/>
              </p:cNvSpPr>
              <p:nvPr/>
            </p:nvSpPr>
            <p:spPr bwMode="auto">
              <a:xfrm flipH="1">
                <a:off x="2256" y="1584"/>
                <a:ext cx="1584" cy="192"/>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 name="Text Box 19"/>
              <p:cNvSpPr txBox="1">
                <a:spLocks noChangeArrowheads="1"/>
              </p:cNvSpPr>
              <p:nvPr/>
            </p:nvSpPr>
            <p:spPr bwMode="auto">
              <a:xfrm>
                <a:off x="1056" y="1728"/>
                <a:ext cx="76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DHCPOFFER</a:t>
                </a:r>
              </a:p>
            </p:txBody>
          </p:sp>
          <p:sp>
            <p:nvSpPr>
              <p:cNvPr id="41" name="Text Box 20"/>
              <p:cNvSpPr txBox="1">
                <a:spLocks noChangeArrowheads="1"/>
              </p:cNvSpPr>
              <p:nvPr/>
            </p:nvSpPr>
            <p:spPr bwMode="auto">
              <a:xfrm>
                <a:off x="2688" y="1728"/>
                <a:ext cx="76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DHCPOFFER</a:t>
                </a:r>
              </a:p>
            </p:txBody>
          </p:sp>
        </p:grpSp>
        <p:sp>
          <p:nvSpPr>
            <p:cNvPr id="14" name="Text Box 21"/>
            <p:cNvSpPr txBox="1">
              <a:spLocks noChangeArrowheads="1"/>
            </p:cNvSpPr>
            <p:nvPr/>
          </p:nvSpPr>
          <p:spPr bwMode="auto">
            <a:xfrm>
              <a:off x="2438400" y="3124200"/>
              <a:ext cx="2438400" cy="461665"/>
            </a:xfrm>
            <a:prstGeom prst="rect">
              <a:avLst/>
            </a:prstGeom>
            <a:solidFill>
              <a:srgbClr val="DCE4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Verdana" panose="020B0604030504040204" pitchFamily="34" charset="0"/>
                </a:rPr>
                <a:t>Client collects offers and decides which offer to accept</a:t>
              </a:r>
            </a:p>
          </p:txBody>
        </p:sp>
        <p:grpSp>
          <p:nvGrpSpPr>
            <p:cNvPr id="15" name="Group 22"/>
            <p:cNvGrpSpPr>
              <a:grpSpLocks/>
            </p:cNvGrpSpPr>
            <p:nvPr/>
          </p:nvGrpSpPr>
          <p:grpSpPr bwMode="auto">
            <a:xfrm>
              <a:off x="1066800" y="3810008"/>
              <a:ext cx="7696200" cy="536576"/>
              <a:chOff x="672" y="2400"/>
              <a:chExt cx="4848" cy="338"/>
            </a:xfrm>
          </p:grpSpPr>
          <p:sp>
            <p:nvSpPr>
              <p:cNvPr id="32" name="Text Box 23"/>
              <p:cNvSpPr txBox="1">
                <a:spLocks noChangeArrowheads="1"/>
              </p:cNvSpPr>
              <p:nvPr/>
            </p:nvSpPr>
            <p:spPr bwMode="auto">
              <a:xfrm>
                <a:off x="3984" y="2433"/>
                <a:ext cx="1536" cy="291"/>
              </a:xfrm>
              <a:prstGeom prst="rect">
                <a:avLst/>
              </a:prstGeom>
              <a:solidFill>
                <a:srgbClr val="DCE4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Verdana" panose="020B0604030504040204" pitchFamily="34" charset="0"/>
                  </a:rPr>
                  <a:t>Client broadcasts request for one of the received offers</a:t>
                </a:r>
              </a:p>
            </p:txBody>
          </p:sp>
          <p:sp>
            <p:nvSpPr>
              <p:cNvPr id="33" name="Line 24"/>
              <p:cNvSpPr>
                <a:spLocks noChangeShapeType="1"/>
              </p:cNvSpPr>
              <p:nvPr/>
            </p:nvSpPr>
            <p:spPr bwMode="auto">
              <a:xfrm flipH="1">
                <a:off x="672" y="2400"/>
                <a:ext cx="1584" cy="192"/>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 name="Text Box 25"/>
              <p:cNvSpPr txBox="1">
                <a:spLocks noChangeArrowheads="1"/>
              </p:cNvSpPr>
              <p:nvPr/>
            </p:nvSpPr>
            <p:spPr bwMode="auto">
              <a:xfrm>
                <a:off x="1008" y="2544"/>
                <a:ext cx="91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DHCPREQUEST</a:t>
                </a:r>
              </a:p>
            </p:txBody>
          </p:sp>
          <p:sp>
            <p:nvSpPr>
              <p:cNvPr id="35" name="Line 26"/>
              <p:cNvSpPr>
                <a:spLocks noChangeShapeType="1"/>
              </p:cNvSpPr>
              <p:nvPr/>
            </p:nvSpPr>
            <p:spPr bwMode="auto">
              <a:xfrm>
                <a:off x="2256" y="2400"/>
                <a:ext cx="1584" cy="192"/>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 name="Text Box 27"/>
              <p:cNvSpPr txBox="1">
                <a:spLocks noChangeArrowheads="1"/>
              </p:cNvSpPr>
              <p:nvPr/>
            </p:nvSpPr>
            <p:spPr bwMode="auto">
              <a:xfrm>
                <a:off x="2592" y="2544"/>
                <a:ext cx="91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DHCPREQUEST</a:t>
                </a:r>
              </a:p>
            </p:txBody>
          </p:sp>
        </p:grpSp>
        <p:sp>
          <p:nvSpPr>
            <p:cNvPr id="16" name="Line 28"/>
            <p:cNvSpPr>
              <a:spLocks noChangeShapeType="1"/>
            </p:cNvSpPr>
            <p:nvPr/>
          </p:nvSpPr>
          <p:spPr bwMode="auto">
            <a:xfrm>
              <a:off x="1066800" y="51816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Line 29"/>
            <p:cNvSpPr>
              <a:spLocks noChangeShapeType="1"/>
            </p:cNvSpPr>
            <p:nvPr/>
          </p:nvSpPr>
          <p:spPr bwMode="auto">
            <a:xfrm>
              <a:off x="3581400" y="51816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Line 30"/>
            <p:cNvSpPr>
              <a:spLocks noChangeShapeType="1"/>
            </p:cNvSpPr>
            <p:nvPr/>
          </p:nvSpPr>
          <p:spPr bwMode="auto">
            <a:xfrm>
              <a:off x="6096000" y="51816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 name="Line 31"/>
            <p:cNvSpPr>
              <a:spLocks noChangeShapeType="1"/>
            </p:cNvSpPr>
            <p:nvPr/>
          </p:nvSpPr>
          <p:spPr bwMode="auto">
            <a:xfrm>
              <a:off x="1066800" y="55626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Line 32"/>
            <p:cNvSpPr>
              <a:spLocks noChangeShapeType="1"/>
            </p:cNvSpPr>
            <p:nvPr/>
          </p:nvSpPr>
          <p:spPr bwMode="auto">
            <a:xfrm>
              <a:off x="3581400" y="55626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 name="Line 33"/>
            <p:cNvSpPr>
              <a:spLocks noChangeShapeType="1"/>
            </p:cNvSpPr>
            <p:nvPr/>
          </p:nvSpPr>
          <p:spPr bwMode="auto">
            <a:xfrm>
              <a:off x="6096000" y="55626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2" name="Group 34"/>
            <p:cNvGrpSpPr>
              <a:grpSpLocks/>
            </p:cNvGrpSpPr>
            <p:nvPr/>
          </p:nvGrpSpPr>
          <p:grpSpPr bwMode="auto">
            <a:xfrm>
              <a:off x="3581400" y="4462466"/>
              <a:ext cx="5181600" cy="646113"/>
              <a:chOff x="2256" y="2811"/>
              <a:chExt cx="3264" cy="407"/>
            </a:xfrm>
          </p:grpSpPr>
          <p:sp>
            <p:nvSpPr>
              <p:cNvPr id="29" name="Text Box 35"/>
              <p:cNvSpPr txBox="1">
                <a:spLocks noChangeArrowheads="1"/>
              </p:cNvSpPr>
              <p:nvPr/>
            </p:nvSpPr>
            <p:spPr bwMode="auto">
              <a:xfrm>
                <a:off x="3984" y="2811"/>
                <a:ext cx="1536" cy="291"/>
              </a:xfrm>
              <a:prstGeom prst="rect">
                <a:avLst/>
              </a:prstGeom>
              <a:solidFill>
                <a:srgbClr val="FDCD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Verdana" panose="020B0604030504040204" pitchFamily="34" charset="0"/>
                  </a:rPr>
                  <a:t>Server acknowledges client’s use of IP address</a:t>
                </a:r>
              </a:p>
            </p:txBody>
          </p:sp>
          <p:sp>
            <p:nvSpPr>
              <p:cNvPr id="30" name="Line 36"/>
              <p:cNvSpPr>
                <a:spLocks noChangeShapeType="1"/>
              </p:cNvSpPr>
              <p:nvPr/>
            </p:nvSpPr>
            <p:spPr bwMode="auto">
              <a:xfrm flipH="1">
                <a:off x="2256" y="2880"/>
                <a:ext cx="1584" cy="192"/>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 name="Text Box 37"/>
              <p:cNvSpPr txBox="1">
                <a:spLocks noChangeArrowheads="1"/>
              </p:cNvSpPr>
              <p:nvPr/>
            </p:nvSpPr>
            <p:spPr bwMode="auto">
              <a:xfrm>
                <a:off x="2784" y="3024"/>
                <a:ext cx="62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DHCPACK</a:t>
                </a:r>
              </a:p>
            </p:txBody>
          </p:sp>
        </p:grpSp>
        <p:sp>
          <p:nvSpPr>
            <p:cNvPr id="23" name="Text Box 38"/>
            <p:cNvSpPr txBox="1">
              <a:spLocks noChangeArrowheads="1"/>
            </p:cNvSpPr>
            <p:nvPr/>
          </p:nvSpPr>
          <p:spPr bwMode="auto">
            <a:xfrm>
              <a:off x="1295400" y="4800600"/>
              <a:ext cx="2057400" cy="27699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a:latin typeface="Verdana" panose="020B0604030504040204" pitchFamily="34" charset="0"/>
                </a:rPr>
                <a:t>Configuration complete</a:t>
              </a:r>
            </a:p>
          </p:txBody>
        </p:sp>
        <p:grpSp>
          <p:nvGrpSpPr>
            <p:cNvPr id="24" name="Group 39"/>
            <p:cNvGrpSpPr>
              <a:grpSpLocks/>
            </p:cNvGrpSpPr>
            <p:nvPr/>
          </p:nvGrpSpPr>
          <p:grpSpPr bwMode="auto">
            <a:xfrm>
              <a:off x="3581400" y="5867411"/>
              <a:ext cx="5181600" cy="536576"/>
              <a:chOff x="2256" y="3696"/>
              <a:chExt cx="3264" cy="338"/>
            </a:xfrm>
          </p:grpSpPr>
          <p:sp>
            <p:nvSpPr>
              <p:cNvPr id="26" name="Text Box 40"/>
              <p:cNvSpPr txBox="1">
                <a:spLocks noChangeArrowheads="1"/>
              </p:cNvSpPr>
              <p:nvPr/>
            </p:nvSpPr>
            <p:spPr bwMode="auto">
              <a:xfrm>
                <a:off x="3984" y="3696"/>
                <a:ext cx="1536" cy="291"/>
              </a:xfrm>
              <a:prstGeom prst="rect">
                <a:avLst/>
              </a:prstGeom>
              <a:solidFill>
                <a:srgbClr val="DCE4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200">
                    <a:latin typeface="Verdana" panose="020B0604030504040204" pitchFamily="34" charset="0"/>
                  </a:rPr>
                  <a:t>Client explicitly releases use of IP address</a:t>
                </a:r>
              </a:p>
            </p:txBody>
          </p:sp>
          <p:sp>
            <p:nvSpPr>
              <p:cNvPr id="27" name="Line 41"/>
              <p:cNvSpPr>
                <a:spLocks noChangeShapeType="1"/>
              </p:cNvSpPr>
              <p:nvPr/>
            </p:nvSpPr>
            <p:spPr bwMode="auto">
              <a:xfrm>
                <a:off x="2256" y="3696"/>
                <a:ext cx="1584" cy="192"/>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 name="Text Box 42"/>
              <p:cNvSpPr txBox="1">
                <a:spLocks noChangeArrowheads="1"/>
              </p:cNvSpPr>
              <p:nvPr/>
            </p:nvSpPr>
            <p:spPr bwMode="auto">
              <a:xfrm>
                <a:off x="2592" y="3840"/>
                <a:ext cx="86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DHCPRELEASE</a:t>
                </a:r>
              </a:p>
            </p:txBody>
          </p:sp>
        </p:grpSp>
        <p:sp>
          <p:nvSpPr>
            <p:cNvPr id="25" name="Text Box 43"/>
            <p:cNvSpPr txBox="1">
              <a:spLocks noChangeArrowheads="1"/>
            </p:cNvSpPr>
            <p:nvPr/>
          </p:nvSpPr>
          <p:spPr bwMode="auto">
            <a:xfrm>
              <a:off x="1447800" y="5791200"/>
              <a:ext cx="1752600" cy="27699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a:latin typeface="Verdana" panose="020B0604030504040204" pitchFamily="34" charset="0"/>
                </a:rPr>
                <a:t>Graceful shutdown</a:t>
              </a:r>
            </a:p>
          </p:txBody>
        </p:sp>
      </p:grpSp>
    </p:spTree>
    <p:extLst>
      <p:ext uri="{BB962C8B-B14F-4D97-AF65-F5344CB8AC3E}">
        <p14:creationId xmlns:p14="http://schemas.microsoft.com/office/powerpoint/2010/main" val="527902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3012</TotalTime>
  <Words>3890</Words>
  <Application>Microsoft Office PowerPoint</Application>
  <PresentationFormat>Widescreen</PresentationFormat>
  <Paragraphs>395</Paragraphs>
  <Slides>35</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5" baseType="lpstr">
      <vt:lpstr>Arial</vt:lpstr>
      <vt:lpstr>Calibri</vt:lpstr>
      <vt:lpstr>Corbel</vt:lpstr>
      <vt:lpstr>Helvetica</vt:lpstr>
      <vt:lpstr>Tahoma</vt:lpstr>
      <vt:lpstr>Times New Roman</vt:lpstr>
      <vt:lpstr>Verdana</vt:lpstr>
      <vt:lpstr>Wingdings</vt:lpstr>
      <vt:lpstr>Parallax</vt:lpstr>
      <vt:lpstr>Microsoft Visio Drawing</vt:lpstr>
      <vt:lpstr>Dynamic Host Configuration Protocol (DHCP)</vt:lpstr>
      <vt:lpstr>Agenda</vt:lpstr>
      <vt:lpstr>DHCP Introduction</vt:lpstr>
      <vt:lpstr>DHCP Introduction</vt:lpstr>
      <vt:lpstr>DHCP Introduction</vt:lpstr>
      <vt:lpstr>DHCP Introduction</vt:lpstr>
      <vt:lpstr>How DHCP Work?</vt:lpstr>
      <vt:lpstr>How DHCP Work?</vt:lpstr>
      <vt:lpstr>Message Flow</vt:lpstr>
      <vt:lpstr>Message Flow</vt:lpstr>
      <vt:lpstr>Message Flow</vt:lpstr>
      <vt:lpstr>Message Flow</vt:lpstr>
      <vt:lpstr>Message Flow</vt:lpstr>
      <vt:lpstr>Message Flow</vt:lpstr>
      <vt:lpstr>Message Flow</vt:lpstr>
      <vt:lpstr>Message Flow</vt:lpstr>
      <vt:lpstr>Message Flow</vt:lpstr>
      <vt:lpstr>Message Flow</vt:lpstr>
      <vt:lpstr>Message Flow</vt:lpstr>
      <vt:lpstr>PowerPoint Presentation</vt:lpstr>
      <vt:lpstr>Message Flow</vt:lpstr>
      <vt:lpstr>Message Flow</vt:lpstr>
      <vt:lpstr>Message Flow</vt:lpstr>
      <vt:lpstr>Message Flow</vt:lpstr>
      <vt:lpstr>Message Flow</vt:lpstr>
      <vt:lpstr>Message Flow</vt:lpstr>
      <vt:lpstr>Message Flow</vt:lpstr>
      <vt:lpstr>Message Flow</vt:lpstr>
      <vt:lpstr>PowerPoint Presentation</vt:lpstr>
      <vt:lpstr>PowerPoint Presentation</vt:lpstr>
      <vt:lpstr>Initial Message Flow</vt:lpstr>
      <vt:lpstr>PowerPoint Presentation</vt:lpstr>
      <vt:lpstr>PowerPoint Presentation</vt:lpstr>
      <vt:lpstr>DHCP Relay Agents</vt:lpstr>
      <vt:lpstr>DHCP Relay Agents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Host Configuration Protocol (DHCP)</dc:title>
  <dc:creator>Nguyen Tien Dat</dc:creator>
  <cp:lastModifiedBy>Nguyen Tien Dat</cp:lastModifiedBy>
  <cp:revision>65</cp:revision>
  <dcterms:created xsi:type="dcterms:W3CDTF">2015-06-23T08:39:29Z</dcterms:created>
  <dcterms:modified xsi:type="dcterms:W3CDTF">2015-06-26T03:51:54Z</dcterms:modified>
</cp:coreProperties>
</file>