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 id="275" r:id="rId11"/>
    <p:sldId id="265" r:id="rId12"/>
    <p:sldId id="276" r:id="rId13"/>
    <p:sldId id="277" r:id="rId14"/>
    <p:sldId id="266" r:id="rId15"/>
    <p:sldId id="267" r:id="rId16"/>
    <p:sldId id="268" r:id="rId17"/>
    <p:sldId id="269" r:id="rId18"/>
    <p:sldId id="281" r:id="rId19"/>
    <p:sldId id="278" r:id="rId20"/>
    <p:sldId id="279" r:id="rId21"/>
    <p:sldId id="280" r:id="rId22"/>
    <p:sldId id="270" r:id="rId23"/>
    <p:sldId id="282" r:id="rId24"/>
    <p:sldId id="283" r:id="rId25"/>
    <p:sldId id="284" r:id="rId26"/>
    <p:sldId id="285" r:id="rId27"/>
    <p:sldId id="286" r:id="rId28"/>
    <p:sldId id="287" r:id="rId29"/>
    <p:sldId id="272" r:id="rId30"/>
    <p:sldId id="288" r:id="rId31"/>
    <p:sldId id="289" r:id="rId32"/>
    <p:sldId id="273" r:id="rId33"/>
    <p:sldId id="274" r:id="rId34"/>
    <p:sldId id="290" r:id="rId35"/>
    <p:sldId id="291" r:id="rId36"/>
    <p:sldId id="292" r:id="rId37"/>
    <p:sldId id="293" r:id="rId38"/>
    <p:sldId id="29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23" autoAdjust="0"/>
    <p:restoredTop sz="94660"/>
  </p:normalViewPr>
  <p:slideViewPr>
    <p:cSldViewPr snapToGrid="0">
      <p:cViewPr varScale="1">
        <p:scale>
          <a:sx n="82" d="100"/>
          <a:sy n="82" d="100"/>
        </p:scale>
        <p:origin x="102"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6/22/2015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4" Type="http://schemas.openxmlformats.org/officeDocument/2006/relationships/hyperlink" Target="http://www.tma.com.v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4" Type="http://schemas.openxmlformats.org/officeDocument/2006/relationships/hyperlink" Target="http://www.tma.com.vn/"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0163" y="517183"/>
            <a:ext cx="9712859" cy="2616199"/>
          </a:xfrm>
        </p:spPr>
        <p:txBody>
          <a:bodyPr/>
          <a:lstStyle/>
          <a:p>
            <a:r>
              <a:rPr lang="en-US" b="1" smtClean="0">
                <a:latin typeface="Times New Roman" panose="02020603050405020304" pitchFamily="18" charset="0"/>
                <a:cs typeface="Times New Roman" panose="02020603050405020304" pitchFamily="18" charset="0"/>
              </a:rPr>
              <a:t>Domain Name System (DNS)</a:t>
            </a:r>
            <a:endParaRPr lang="en-US" b="1">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15377" y="3133382"/>
            <a:ext cx="6987645" cy="1388534"/>
          </a:xfrm>
        </p:spPr>
        <p:txBody>
          <a:bodyPr>
            <a:normAutofit/>
          </a:bodyPr>
          <a:lstStyle/>
          <a:p>
            <a:r>
              <a:rPr lang="en-US" sz="4000" smtClean="0">
                <a:latin typeface="Times New Roman" panose="02020603050405020304" pitchFamily="18" charset="0"/>
                <a:cs typeface="Times New Roman" panose="02020603050405020304" pitchFamily="18" charset="0"/>
              </a:rPr>
              <a:t>June 2015</a:t>
            </a:r>
            <a:endParaRPr lang="en-US" sz="4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4847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sp>
        <p:nvSpPr>
          <p:cNvPr id="5" name="Rectangle 4"/>
          <p:cNvSpPr/>
          <p:nvPr/>
        </p:nvSpPr>
        <p:spPr>
          <a:xfrm>
            <a:off x="1987826" y="1557130"/>
            <a:ext cx="5835380" cy="461665"/>
          </a:xfrm>
          <a:prstGeom prst="rect">
            <a:avLst/>
          </a:prstGeom>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703263" lvl="1" indent="-533400">
              <a:spcBef>
                <a:spcPct val="20000"/>
              </a:spcBef>
              <a:spcAft>
                <a:spcPts val="600"/>
              </a:spcAft>
              <a:buClr>
                <a:schemeClr val="accent1">
                  <a:lumMod val="75000"/>
                </a:schemeClr>
              </a:buClr>
              <a:buSzPct val="145000"/>
              <a:buFont typeface="Arial"/>
              <a:buChar char="•"/>
            </a:pPr>
            <a:r>
              <a:rPr lang="en-CA" sz="2400" b="1">
                <a:latin typeface="Times New Roman" panose="02020603050405020304" pitchFamily="18" charset="0"/>
                <a:cs typeface="Times New Roman" panose="02020603050405020304" pitchFamily="18" charset="0"/>
              </a:rPr>
              <a:t>Name </a:t>
            </a:r>
            <a:r>
              <a:rPr lang="en-CA" sz="2400" b="1" smtClean="0">
                <a:latin typeface="Times New Roman" panose="02020603050405020304" pitchFamily="18" charset="0"/>
                <a:cs typeface="Times New Roman" panose="02020603050405020304" pitchFamily="18" charset="0"/>
              </a:rPr>
              <a:t>Server</a:t>
            </a:r>
            <a:endParaRPr lang="en-CA" sz="2400" b="1" dirty="0">
              <a:latin typeface="Times New Roman" panose="02020603050405020304" pitchFamily="18" charset="0"/>
              <a:cs typeface="Times New Roman" panose="02020603050405020304" pitchFamily="18" charset="0"/>
            </a:endParaRPr>
          </a:p>
        </p:txBody>
      </p:sp>
      <p:sp>
        <p:nvSpPr>
          <p:cNvPr id="6" name="Rectangle 5"/>
          <p:cNvSpPr/>
          <p:nvPr/>
        </p:nvSpPr>
        <p:spPr>
          <a:xfrm>
            <a:off x="1987826" y="2018795"/>
            <a:ext cx="5868914" cy="461665"/>
          </a:xfrm>
          <a:prstGeom prst="rect">
            <a:avLst/>
          </a:prstGeom>
        </p:spPr>
        <p:txBody>
          <a:bodyPr wrap="none">
            <a:spAutoFit/>
          </a:bodyPr>
          <a:lstStyle/>
          <a:p>
            <a:pPr marL="720725" lvl="1" indent="-342900" algn="just">
              <a:buFont typeface="Wingdings" panose="05000000000000000000" pitchFamily="2" charset="2"/>
              <a:buChar char="§"/>
              <a:defRPr/>
            </a:pPr>
            <a:r>
              <a:rPr lang="en-US" sz="2400">
                <a:latin typeface="Times New Roman" panose="02020603050405020304" pitchFamily="18" charset="0"/>
                <a:cs typeface="Times New Roman" panose="02020603050405020304" pitchFamily="18" charset="0"/>
              </a:rPr>
              <a:t>DNS defines two types of name servers:</a:t>
            </a:r>
            <a:endParaRPr lang="en-US"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2215662" y="2480460"/>
            <a:ext cx="8932984" cy="3416320"/>
          </a:xfrm>
          <a:prstGeom prst="rect">
            <a:avLst/>
          </a:prstGeom>
        </p:spPr>
        <p:txBody>
          <a:bodyPr wrap="square">
            <a:spAutoFit/>
          </a:bodyPr>
          <a:lstStyle/>
          <a:p>
            <a:pPr marL="742950" lvl="1" indent="-285750" algn="just">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Primary name </a:t>
            </a:r>
            <a:r>
              <a:rPr lang="en-US" sz="2400" smtClean="0">
                <a:latin typeface="Times New Roman" panose="02020603050405020304" pitchFamily="18" charset="0"/>
                <a:cs typeface="Times New Roman" panose="02020603050405020304" pitchFamily="18" charset="0"/>
              </a:rPr>
              <a:t>server: </a:t>
            </a:r>
            <a:r>
              <a:rPr lang="en-US" sz="2400">
                <a:latin typeface="Times New Roman" panose="02020603050405020304" pitchFamily="18" charset="0"/>
                <a:cs typeface="Times New Roman" panose="02020603050405020304" pitchFamily="18" charset="0"/>
              </a:rPr>
              <a:t>is the primary DNS server, which contains all the information for domain</a:t>
            </a:r>
            <a:r>
              <a:rPr lang="en-US" sz="2400" smtClean="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allowed to add, delete, edit your DNS DATABASE</a:t>
            </a:r>
            <a:endParaRPr lang="en-US" sz="2400" smtClean="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sz="2400" smtClean="0">
                <a:latin typeface="Times New Roman" panose="02020603050405020304" pitchFamily="18" charset="0"/>
                <a:cs typeface="Times New Roman" panose="02020603050405020304" pitchFamily="18" charset="0"/>
              </a:rPr>
              <a:t>Secondary name server: is </a:t>
            </a:r>
            <a:r>
              <a:rPr lang="en-US" sz="2400">
                <a:latin typeface="Times New Roman" panose="02020603050405020304" pitchFamily="18" charset="0"/>
                <a:cs typeface="Times New Roman" panose="02020603050405020304" pitchFamily="18" charset="0"/>
              </a:rPr>
              <a:t>the DNS server, backup, DATABASE of the Primary again. Not change the DNS DATABASE. In case the Primary name server is fail, the Secondary is used for name </a:t>
            </a:r>
            <a:r>
              <a:rPr lang="en-US" sz="2400" smtClean="0">
                <a:latin typeface="Times New Roman" panose="02020603050405020304" pitchFamily="18" charset="0"/>
                <a:cs typeface="Times New Roman" panose="02020603050405020304" pitchFamily="18" charset="0"/>
              </a:rPr>
              <a:t>resolution</a:t>
            </a:r>
          </a:p>
          <a:p>
            <a:pPr lvl="1" algn="just"/>
            <a:r>
              <a:rPr lang="en-US" sz="2400" smtClean="0">
                <a:latin typeface="Times New Roman" panose="02020603050405020304" pitchFamily="18" charset="0"/>
                <a:cs typeface="Times New Roman" panose="02020603050405020304" pitchFamily="18" charset="0"/>
              </a:rPr>
              <a:t>	There </a:t>
            </a:r>
            <a:r>
              <a:rPr lang="en-US" sz="2400">
                <a:latin typeface="Times New Roman" panose="02020603050405020304" pitchFamily="18" charset="0"/>
                <a:cs typeface="Times New Roman" panose="02020603050405020304" pitchFamily="18" charset="0"/>
              </a:rPr>
              <a:t>is also a Caching-only servers are DNS servers that only perform queries, cache the answers, and return the results.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40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sp>
        <p:nvSpPr>
          <p:cNvPr id="5" name="Rectangle 4"/>
          <p:cNvSpPr/>
          <p:nvPr/>
        </p:nvSpPr>
        <p:spPr>
          <a:xfrm>
            <a:off x="1987826" y="1599437"/>
            <a:ext cx="3982500"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CA" sz="2400" b="1">
                <a:latin typeface="Times New Roman" panose="02020603050405020304" pitchFamily="18" charset="0"/>
                <a:cs typeface="Times New Roman" panose="02020603050405020304" pitchFamily="18" charset="0"/>
              </a:rPr>
              <a:t>Domain name and zone</a:t>
            </a:r>
            <a:endParaRPr lang="en-CA" sz="2400" b="1" dirty="0">
              <a:latin typeface="Times New Roman" panose="02020603050405020304" pitchFamily="18" charset="0"/>
              <a:cs typeface="Times New Roman" panose="02020603050405020304" pitchFamily="18" charset="0"/>
            </a:endParaRPr>
          </a:p>
        </p:txBody>
      </p:sp>
      <p:sp>
        <p:nvSpPr>
          <p:cNvPr id="6" name="Rectangle 5"/>
          <p:cNvSpPr/>
          <p:nvPr/>
        </p:nvSpPr>
        <p:spPr>
          <a:xfrm>
            <a:off x="2414953" y="2061102"/>
            <a:ext cx="3798278" cy="3416320"/>
          </a:xfrm>
          <a:prstGeom prst="rect">
            <a:avLst/>
          </a:prstGeom>
        </p:spPr>
        <p:txBody>
          <a:bodyPr wrap="square">
            <a:spAutoFit/>
          </a:bodyPr>
          <a:lstStyle/>
          <a:p>
            <a:pPr marL="342900" lvl="1" indent="-342900" algn="just">
              <a:buFont typeface="Wingdings" panose="05000000000000000000" pitchFamily="2" charset="2"/>
              <a:buChar char="§"/>
              <a:defRPr/>
            </a:pPr>
            <a:r>
              <a:rPr lang="en-US" sz="2400">
                <a:latin typeface="Times New Roman" panose="02020603050405020304" pitchFamily="18" charset="0"/>
                <a:cs typeface="Times New Roman" panose="02020603050405020304" pitchFamily="18" charset="0"/>
              </a:rPr>
              <a:t>Zone and domain can share the domain name (ca) but contain different node</a:t>
            </a:r>
          </a:p>
          <a:p>
            <a:pPr marL="342900" lvl="1" indent="-342900" algn="just">
              <a:buFont typeface="Wingdings" panose="05000000000000000000" pitchFamily="2" charset="2"/>
              <a:buChar char="§"/>
              <a:defRPr/>
            </a:pPr>
            <a:r>
              <a:rPr lang="en-US" sz="2400">
                <a:latin typeface="Times New Roman" panose="02020603050405020304" pitchFamily="18" charset="0"/>
                <a:cs typeface="Times New Roman" panose="02020603050405020304" pitchFamily="18" charset="0"/>
              </a:rPr>
              <a:t>Domain name ca contains all data in ca + all data in ab.ca, on.ca and qc.ca</a:t>
            </a:r>
          </a:p>
          <a:p>
            <a:pPr marL="342900" lvl="1" indent="-342900" algn="just">
              <a:buFont typeface="Wingdings" panose="05000000000000000000" pitchFamily="2" charset="2"/>
              <a:buChar char="§"/>
              <a:defRPr/>
            </a:pPr>
            <a:r>
              <a:rPr lang="en-US" sz="2400">
                <a:latin typeface="Times New Roman" panose="02020603050405020304" pitchFamily="18" charset="0"/>
                <a:cs typeface="Times New Roman" panose="02020603050405020304" pitchFamily="18" charset="0"/>
              </a:rPr>
              <a:t>Zone ca only contains all data in ca</a:t>
            </a:r>
            <a:endParaRPr lang="en-CA" sz="2400" dirty="0">
              <a:latin typeface="Times New Roman" panose="02020603050405020304" pitchFamily="18" charset="0"/>
              <a:cs typeface="Times New Roman" panose="02020603050405020304" pitchFamily="18"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0358" y="1924054"/>
            <a:ext cx="501967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0989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sp>
        <p:nvSpPr>
          <p:cNvPr id="5" name="Rectangle 4"/>
          <p:cNvSpPr/>
          <p:nvPr/>
        </p:nvSpPr>
        <p:spPr>
          <a:xfrm>
            <a:off x="1987826" y="1599437"/>
            <a:ext cx="2296141"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CA" sz="2400" b="1" smtClean="0">
                <a:latin typeface="Times New Roman" panose="02020603050405020304" pitchFamily="18" charset="0"/>
                <a:cs typeface="Times New Roman" panose="02020603050405020304" pitchFamily="18" charset="0"/>
              </a:rPr>
              <a:t>Delegation</a:t>
            </a:r>
            <a:endParaRPr lang="en-CA" sz="2400" b="1" dirty="0">
              <a:latin typeface="Times New Roman" panose="02020603050405020304" pitchFamily="18" charset="0"/>
              <a:cs typeface="Times New Roman" panose="02020603050405020304" pitchFamily="18" charset="0"/>
            </a:endParaRPr>
          </a:p>
        </p:txBody>
      </p:sp>
      <p:sp>
        <p:nvSpPr>
          <p:cNvPr id="6" name="Rectangle 5"/>
          <p:cNvSpPr/>
          <p:nvPr/>
        </p:nvSpPr>
        <p:spPr>
          <a:xfrm>
            <a:off x="2410691" y="2061102"/>
            <a:ext cx="8443355" cy="3785652"/>
          </a:xfrm>
          <a:prstGeom prst="rect">
            <a:avLst/>
          </a:prstGeom>
        </p:spPr>
        <p:txBody>
          <a:bodyPr wrap="square">
            <a:spAutoFit/>
          </a:bodyPr>
          <a:lstStyle/>
          <a:p>
            <a:pPr marL="342900" indent="-342900">
              <a:buFont typeface="Wingdings" panose="05000000000000000000" pitchFamily="2" charset="2"/>
              <a:buChar char="§"/>
            </a:pPr>
            <a:r>
              <a:rPr lang="en-US" sz="2400" smtClean="0">
                <a:solidFill>
                  <a:srgbClr val="333333"/>
                </a:solidFill>
                <a:latin typeface="Times New Roman" panose="02020603050405020304" pitchFamily="18" charset="0"/>
                <a:cs typeface="Times New Roman" panose="02020603050405020304" pitchFamily="18" charset="0"/>
              </a:rPr>
              <a:t>An </a:t>
            </a:r>
            <a:r>
              <a:rPr lang="en-US" sz="2400">
                <a:solidFill>
                  <a:srgbClr val="333333"/>
                </a:solidFill>
                <a:latin typeface="Times New Roman" panose="02020603050405020304" pitchFamily="18" charset="0"/>
                <a:cs typeface="Times New Roman" panose="02020603050405020304" pitchFamily="18" charset="0"/>
              </a:rPr>
              <a:t>organization administering a domain can divide it into subdomains</a:t>
            </a:r>
            <a:r>
              <a:rPr lang="en-US" sz="2400" smtClean="0">
                <a:solidFill>
                  <a:srgbClr val="333333"/>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Each of those subdomains can </a:t>
            </a:r>
            <a:r>
              <a:rPr lang="en-US" sz="2400" smtClean="0">
                <a:latin typeface="Times New Roman" panose="02020603050405020304" pitchFamily="18" charset="0"/>
                <a:cs typeface="Times New Roman" panose="02020603050405020304" pitchFamily="18" charset="0"/>
              </a:rPr>
              <a:t>be </a:t>
            </a:r>
            <a:r>
              <a:rPr lang="en-US" sz="2400" i="1" smtClean="0">
                <a:latin typeface="Times New Roman" panose="02020603050405020304" pitchFamily="18" charset="0"/>
                <a:cs typeface="Times New Roman" panose="02020603050405020304" pitchFamily="18" charset="0"/>
              </a:rPr>
              <a:t>delegated </a:t>
            </a:r>
            <a:r>
              <a:rPr lang="en-US" sz="2400">
                <a:latin typeface="Times New Roman" panose="02020603050405020304" pitchFamily="18" charset="0"/>
                <a:cs typeface="Times New Roman" panose="02020603050405020304" pitchFamily="18" charset="0"/>
              </a:rPr>
              <a:t>to other organizations</a:t>
            </a:r>
            <a:r>
              <a:rPr lang="en-US" sz="240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This means that an organization becomes responsible for maintaining all the </a:t>
            </a:r>
            <a:r>
              <a:rPr lang="en-US" sz="2400" smtClean="0">
                <a:latin typeface="Times New Roman" panose="02020603050405020304" pitchFamily="18" charset="0"/>
                <a:cs typeface="Times New Roman" panose="02020603050405020304" pitchFamily="18" charset="0"/>
              </a:rPr>
              <a:t>data in </a:t>
            </a:r>
            <a:r>
              <a:rPr lang="en-US" sz="2400">
                <a:latin typeface="Times New Roman" panose="02020603050405020304" pitchFamily="18" charset="0"/>
                <a:cs typeface="Times New Roman" panose="02020603050405020304" pitchFamily="18" charset="0"/>
              </a:rPr>
              <a:t>that </a:t>
            </a:r>
            <a:r>
              <a:rPr lang="en-US" sz="2400" smtClean="0">
                <a:latin typeface="Times New Roman" panose="02020603050405020304" pitchFamily="18" charset="0"/>
                <a:cs typeface="Times New Roman" panose="02020603050405020304" pitchFamily="18" charset="0"/>
              </a:rPr>
              <a:t>subdomain.</a:t>
            </a:r>
          </a:p>
          <a:p>
            <a:pPr marL="342900" indent="-342900">
              <a:buFont typeface="Wingdings" panose="05000000000000000000" pitchFamily="2" charset="2"/>
              <a:buChar char="§"/>
            </a:pPr>
            <a:r>
              <a:rPr lang="en-US" sz="2400" smtClean="0">
                <a:latin typeface="Times New Roman" panose="02020603050405020304" pitchFamily="18" charset="0"/>
                <a:cs typeface="Times New Roman" panose="02020603050405020304" pitchFamily="18" charset="0"/>
              </a:rPr>
              <a:t>It </a:t>
            </a:r>
            <a:r>
              <a:rPr lang="en-US" sz="2400">
                <a:latin typeface="Times New Roman" panose="02020603050405020304" pitchFamily="18" charset="0"/>
                <a:cs typeface="Times New Roman" panose="02020603050405020304" pitchFamily="18" charset="0"/>
              </a:rPr>
              <a:t>can freely change the data, and even divide up its subdomain into more subdomains and delegate those. The parent domain retains only pointers to sources of the subdomain's data so that it can refer queriers there</a:t>
            </a:r>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1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sp>
        <p:nvSpPr>
          <p:cNvPr id="5" name="Rectangle 4"/>
          <p:cNvSpPr/>
          <p:nvPr/>
        </p:nvSpPr>
        <p:spPr>
          <a:xfrm>
            <a:off x="1987826" y="1599437"/>
            <a:ext cx="2296141"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CA" sz="2400" b="1" smtClean="0">
                <a:latin typeface="Times New Roman" panose="02020603050405020304" pitchFamily="18" charset="0"/>
                <a:cs typeface="Times New Roman" panose="02020603050405020304" pitchFamily="18" charset="0"/>
              </a:rPr>
              <a:t>Delegation</a:t>
            </a:r>
            <a:endParaRPr lang="en-CA" sz="2400" b="1"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3492637" y="2885704"/>
            <a:ext cx="6505575" cy="3633478"/>
          </a:xfrm>
          <a:prstGeom prst="rect">
            <a:avLst/>
          </a:prstGeom>
        </p:spPr>
      </p:pic>
      <p:sp>
        <p:nvSpPr>
          <p:cNvPr id="11" name="Rectangle 10"/>
          <p:cNvSpPr/>
          <p:nvPr/>
        </p:nvSpPr>
        <p:spPr>
          <a:xfrm>
            <a:off x="2671948" y="2061102"/>
            <a:ext cx="9037122" cy="646331"/>
          </a:xfrm>
          <a:prstGeom prst="rect">
            <a:avLst/>
          </a:prstGeom>
        </p:spPr>
        <p:txBody>
          <a:bodyPr wrap="square">
            <a:spAutoFit/>
          </a:bodyPr>
          <a:lstStyle/>
          <a:p>
            <a:r>
              <a:rPr lang="en-US" smtClean="0">
                <a:solidFill>
                  <a:srgbClr val="333333"/>
                </a:solidFill>
                <a:latin typeface="Verdana" panose="020B0604030504040204" pitchFamily="34" charset="0"/>
              </a:rPr>
              <a:t>The domain </a:t>
            </a:r>
            <a:r>
              <a:rPr lang="en-US" i="1">
                <a:solidFill>
                  <a:srgbClr val="333333"/>
                </a:solidFill>
                <a:latin typeface="Verdana" panose="020B0604030504040204" pitchFamily="34" charset="0"/>
              </a:rPr>
              <a:t>stanford.edu</a:t>
            </a:r>
            <a:r>
              <a:rPr lang="en-US">
                <a:solidFill>
                  <a:srgbClr val="333333"/>
                </a:solidFill>
                <a:latin typeface="Verdana" panose="020B0604030504040204" pitchFamily="34" charset="0"/>
              </a:rPr>
              <a:t>, for example, is delegated to the folks </a:t>
            </a:r>
            <a:r>
              <a:rPr lang="en-US" smtClean="0">
                <a:solidFill>
                  <a:srgbClr val="333333"/>
                </a:solidFill>
                <a:latin typeface="Verdana" panose="020B0604030504040204" pitchFamily="34" charset="0"/>
              </a:rPr>
              <a:t>at Stanford </a:t>
            </a:r>
            <a:r>
              <a:rPr lang="en-US">
                <a:solidFill>
                  <a:srgbClr val="333333"/>
                </a:solidFill>
                <a:latin typeface="Verdana" panose="020B0604030504040204" pitchFamily="34" charset="0"/>
              </a:rPr>
              <a:t>who run </a:t>
            </a:r>
            <a:r>
              <a:rPr lang="en-US" smtClean="0">
                <a:solidFill>
                  <a:srgbClr val="333333"/>
                </a:solidFill>
                <a:latin typeface="Verdana" panose="020B0604030504040204" pitchFamily="34" charset="0"/>
              </a:rPr>
              <a:t>the university's networks</a:t>
            </a:r>
            <a:endParaRPr lang="en-US"/>
          </a:p>
        </p:txBody>
      </p:sp>
    </p:spTree>
    <p:extLst>
      <p:ext uri="{BB962C8B-B14F-4D97-AF65-F5344CB8AC3E}">
        <p14:creationId xmlns:p14="http://schemas.microsoft.com/office/powerpoint/2010/main" val="241606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sp>
        <p:nvSpPr>
          <p:cNvPr id="7" name="Rectangle 6"/>
          <p:cNvSpPr/>
          <p:nvPr/>
        </p:nvSpPr>
        <p:spPr>
          <a:xfrm>
            <a:off x="1987826" y="1599437"/>
            <a:ext cx="6005490"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CA" sz="2400" b="1" smtClean="0">
                <a:latin typeface="Times New Roman" panose="02020603050405020304" pitchFamily="18" charset="0"/>
                <a:cs typeface="Times New Roman" panose="02020603050405020304" pitchFamily="18" charset="0"/>
              </a:rPr>
              <a:t>Fully </a:t>
            </a:r>
            <a:r>
              <a:rPr lang="en-CA" sz="2400" b="1">
                <a:latin typeface="Times New Roman" panose="02020603050405020304" pitchFamily="18" charset="0"/>
                <a:cs typeface="Times New Roman" panose="02020603050405020304" pitchFamily="18" charset="0"/>
              </a:rPr>
              <a:t>Qualified Domain Name (</a:t>
            </a:r>
            <a:r>
              <a:rPr lang="en-CA" sz="2400" b="1" smtClean="0">
                <a:latin typeface="Times New Roman" panose="02020603050405020304" pitchFamily="18" charset="0"/>
                <a:cs typeface="Times New Roman" panose="02020603050405020304" pitchFamily="18" charset="0"/>
              </a:rPr>
              <a:t>FQDN)</a:t>
            </a:r>
            <a:endParaRPr lang="en-CA" sz="2400" b="1" dirty="0">
              <a:latin typeface="Times New Roman" panose="02020603050405020304" pitchFamily="18" charset="0"/>
              <a:cs typeface="Times New Roman" panose="02020603050405020304" pitchFamily="18" charset="0"/>
            </a:endParaRPr>
          </a:p>
        </p:txBody>
      </p:sp>
      <p:sp>
        <p:nvSpPr>
          <p:cNvPr id="8" name="Rectangle 7"/>
          <p:cNvSpPr/>
          <p:nvPr/>
        </p:nvSpPr>
        <p:spPr>
          <a:xfrm>
            <a:off x="2421580" y="2061102"/>
            <a:ext cx="3533743" cy="3046988"/>
          </a:xfrm>
          <a:prstGeom prst="rect">
            <a:avLst/>
          </a:prstGeom>
        </p:spPr>
        <p:txBody>
          <a:bodyPr wrap="square">
            <a:spAutoFit/>
          </a:bodyPr>
          <a:lstStyle/>
          <a:p>
            <a:pPr marL="342900" lvl="1" indent="-342900" algn="just">
              <a:buFont typeface="Wingdings" panose="05000000000000000000" pitchFamily="2" charset="2"/>
              <a:buChar char="§"/>
              <a:defRPr/>
            </a:pPr>
            <a:r>
              <a:rPr lang="en-US" sz="2400">
                <a:latin typeface="Times New Roman" panose="02020603050405020304" pitchFamily="18" charset="0"/>
                <a:cs typeface="Times New Roman" panose="02020603050405020304" pitchFamily="18" charset="0"/>
              </a:rPr>
              <a:t>A fully qualified domain </a:t>
            </a:r>
            <a:r>
              <a:rPr lang="en-US" sz="2400" smtClean="0">
                <a:latin typeface="Times New Roman" panose="02020603050405020304" pitchFamily="18" charset="0"/>
                <a:cs typeface="Times New Roman" panose="02020603050405020304" pitchFamily="18" charset="0"/>
              </a:rPr>
              <a:t>name (FQDN</a:t>
            </a:r>
            <a:r>
              <a:rPr lang="en-US" sz="2400">
                <a:latin typeface="Times New Roman" panose="02020603050405020304" pitchFamily="18" charset="0"/>
                <a:cs typeface="Times New Roman" panose="02020603050405020304" pitchFamily="18" charset="0"/>
              </a:rPr>
              <a:t>) is a DNS domain name that has been constructed from its location relative to the root of </a:t>
            </a:r>
            <a:r>
              <a:rPr lang="en-US" sz="2400" smtClean="0">
                <a:latin typeface="Times New Roman" panose="02020603050405020304" pitchFamily="18" charset="0"/>
                <a:cs typeface="Times New Roman" panose="02020603050405020304" pitchFamily="18" charset="0"/>
              </a:rPr>
              <a:t>the namespace </a:t>
            </a:r>
            <a:r>
              <a:rPr lang="en-US" sz="2400">
                <a:latin typeface="Times New Roman" panose="02020603050405020304" pitchFamily="18" charset="0"/>
                <a:cs typeface="Times New Roman" panose="02020603050405020304" pitchFamily="18" charset="0"/>
              </a:rPr>
              <a:t>(known as the root domain). </a:t>
            </a:r>
            <a:endParaRPr lang="en-US" sz="2400" smtClean="0">
              <a:latin typeface="Times New Roman" panose="02020603050405020304" pitchFamily="18" charset="0"/>
              <a:cs typeface="Times New Roman" panose="02020603050405020304" pitchFamily="18" charset="0"/>
            </a:endParaRP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978" y="2013098"/>
            <a:ext cx="43561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Callout 9"/>
          <p:cNvSpPr>
            <a:spLocks noChangeArrowheads="1"/>
          </p:cNvSpPr>
          <p:nvPr/>
        </p:nvSpPr>
        <p:spPr bwMode="auto">
          <a:xfrm>
            <a:off x="9642474" y="4759633"/>
            <a:ext cx="1860550" cy="696913"/>
          </a:xfrm>
          <a:prstGeom prst="wedgeEllipseCallout">
            <a:avLst>
              <a:gd name="adj1" fmla="val -35359"/>
              <a:gd name="adj2" fmla="val -173179"/>
            </a:avLst>
          </a:prstGeom>
          <a:solidFill>
            <a:schemeClr val="bg1"/>
          </a:solidFill>
          <a:ln w="9525" algn="ctr">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Tahoma" panose="020B060403050404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Tahoma" panose="020B060403050404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Tahoma" panose="020B060403050404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Tahoma" panose="020B060403050404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Tahoma" panose="020B0604030504040204" pitchFamily="34" charset="0"/>
              </a:defRPr>
            </a:lvl9pPr>
          </a:lstStyle>
          <a:p>
            <a:r>
              <a:rPr lang="en-US" altLang="en-US" sz="1100"/>
              <a:t>FQDN: www.cisco.com.”</a:t>
            </a:r>
          </a:p>
        </p:txBody>
      </p:sp>
    </p:spTree>
    <p:extLst>
      <p:ext uri="{BB962C8B-B14F-4D97-AF65-F5344CB8AC3E}">
        <p14:creationId xmlns:p14="http://schemas.microsoft.com/office/powerpoint/2010/main" val="498722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7826" y="1599437"/>
            <a:ext cx="3094052"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CA" sz="2400" b="1">
                <a:latin typeface="Times New Roman" panose="02020603050405020304" pitchFamily="18" charset="0"/>
                <a:cs typeface="Times New Roman" panose="02020603050405020304" pitchFamily="18" charset="0"/>
              </a:rPr>
              <a:t>Types of </a:t>
            </a:r>
            <a:r>
              <a:rPr lang="en-CA" sz="2400" b="1" smtClean="0">
                <a:latin typeface="Times New Roman" panose="02020603050405020304" pitchFamily="18" charset="0"/>
                <a:cs typeface="Times New Roman" panose="02020603050405020304" pitchFamily="18" charset="0"/>
              </a:rPr>
              <a:t>Queries</a:t>
            </a:r>
            <a:endParaRPr lang="en-CA" sz="2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2416531" y="2061102"/>
            <a:ext cx="2810385" cy="461665"/>
          </a:xfrm>
          <a:prstGeom prst="rect">
            <a:avLst/>
          </a:prstGeom>
        </p:spPr>
        <p:txBody>
          <a:bodyPr wrap="none">
            <a:spAutoFit/>
          </a:bodyPr>
          <a:lstStyle/>
          <a:p>
            <a:pPr marL="342900" lvl="1" indent="-342900" algn="just">
              <a:buFont typeface="Wingdings" panose="05000000000000000000" pitchFamily="2" charset="2"/>
              <a:buChar char="§"/>
              <a:defRPr/>
            </a:pPr>
            <a:r>
              <a:rPr lang="en-US" sz="2400">
                <a:latin typeface="Times New Roman" panose="02020603050405020304" pitchFamily="18" charset="0"/>
                <a:cs typeface="Times New Roman" panose="02020603050405020304" pitchFamily="18" charset="0"/>
              </a:rPr>
              <a:t>Recursive </a:t>
            </a:r>
            <a:r>
              <a:rPr lang="en-US" sz="2400" smtClean="0">
                <a:latin typeface="Times New Roman" panose="02020603050405020304" pitchFamily="18" charset="0"/>
                <a:cs typeface="Times New Roman" panose="02020603050405020304" pitchFamily="18" charset="0"/>
              </a:rPr>
              <a:t>queries:</a:t>
            </a:r>
            <a:endParaRPr lang="en-US" sz="240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pic>
        <p:nvPicPr>
          <p:cNvPr id="7"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732" y="3742403"/>
            <a:ext cx="533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8"/>
          <p:cNvGrpSpPr>
            <a:grpSpLocks/>
          </p:cNvGrpSpPr>
          <p:nvPr/>
        </p:nvGrpSpPr>
        <p:grpSpPr bwMode="auto">
          <a:xfrm>
            <a:off x="7626855" y="5912684"/>
            <a:ext cx="2744788" cy="730250"/>
            <a:chOff x="2524125" y="1948316"/>
            <a:chExt cx="2744560" cy="729570"/>
          </a:xfrm>
        </p:grpSpPr>
        <p:pic>
          <p:nvPicPr>
            <p:cNvPr id="9" name="Picture 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25" y="1948316"/>
              <a:ext cx="371475" cy="72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2"/>
            <p:cNvSpPr txBox="1">
              <a:spLocks noChangeArrowheads="1"/>
            </p:cNvSpPr>
            <p:nvPr/>
          </p:nvSpPr>
          <p:spPr bwMode="auto">
            <a:xfrm>
              <a:off x="2895600" y="2220687"/>
              <a:ext cx="2373085" cy="33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sz="1600"/>
                <a:t>Tma.com.vn.  ns</a:t>
              </a:r>
            </a:p>
          </p:txBody>
        </p:sp>
      </p:grpSp>
      <p:grpSp>
        <p:nvGrpSpPr>
          <p:cNvPr id="11" name="Group 77"/>
          <p:cNvGrpSpPr>
            <a:grpSpLocks/>
          </p:cNvGrpSpPr>
          <p:nvPr/>
        </p:nvGrpSpPr>
        <p:grpSpPr bwMode="auto">
          <a:xfrm>
            <a:off x="7626855" y="4598793"/>
            <a:ext cx="2897187" cy="730250"/>
            <a:chOff x="2524125" y="3173412"/>
            <a:chExt cx="2896960" cy="729570"/>
          </a:xfrm>
        </p:grpSpPr>
        <p:pic>
          <p:nvPicPr>
            <p:cNvPr id="12" name="Picture 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25" y="3173412"/>
              <a:ext cx="371475" cy="72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3"/>
            <p:cNvSpPr txBox="1">
              <a:spLocks noChangeArrowheads="1"/>
            </p:cNvSpPr>
            <p:nvPr/>
          </p:nvSpPr>
          <p:spPr bwMode="auto">
            <a:xfrm>
              <a:off x="3048000" y="3173412"/>
              <a:ext cx="23730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sz="1600"/>
                <a:t>com.vn. ns</a:t>
              </a:r>
            </a:p>
          </p:txBody>
        </p:sp>
      </p:grpSp>
      <p:grpSp>
        <p:nvGrpSpPr>
          <p:cNvPr id="14" name="Group 76"/>
          <p:cNvGrpSpPr>
            <a:grpSpLocks/>
          </p:cNvGrpSpPr>
          <p:nvPr/>
        </p:nvGrpSpPr>
        <p:grpSpPr bwMode="auto">
          <a:xfrm>
            <a:off x="7645768" y="3278188"/>
            <a:ext cx="3049587" cy="730250"/>
            <a:chOff x="2524125" y="4224439"/>
            <a:chExt cx="3049360" cy="729570"/>
          </a:xfrm>
        </p:grpSpPr>
        <p:pic>
          <p:nvPicPr>
            <p:cNvPr id="15" name="Picture 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25" y="4224439"/>
              <a:ext cx="371475" cy="72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24"/>
            <p:cNvSpPr txBox="1">
              <a:spLocks noChangeArrowheads="1"/>
            </p:cNvSpPr>
            <p:nvPr/>
          </p:nvSpPr>
          <p:spPr bwMode="auto">
            <a:xfrm>
              <a:off x="3200400" y="4419487"/>
              <a:ext cx="23730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sz="1600"/>
                <a:t>Vn. ns</a:t>
              </a:r>
            </a:p>
          </p:txBody>
        </p:sp>
      </p:grpSp>
      <p:grpSp>
        <p:nvGrpSpPr>
          <p:cNvPr id="17" name="Group 79"/>
          <p:cNvGrpSpPr>
            <a:grpSpLocks/>
          </p:cNvGrpSpPr>
          <p:nvPr/>
        </p:nvGrpSpPr>
        <p:grpSpPr bwMode="auto">
          <a:xfrm>
            <a:off x="4389203" y="3192048"/>
            <a:ext cx="1544637" cy="1087438"/>
            <a:chOff x="724692" y="2816385"/>
            <a:chExt cx="1544410" cy="1086597"/>
          </a:xfrm>
        </p:grpSpPr>
        <p:pic>
          <p:nvPicPr>
            <p:cNvPr id="18" name="Picture 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3101" y="3173412"/>
              <a:ext cx="371475" cy="72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26"/>
            <p:cNvSpPr txBox="1">
              <a:spLocks noChangeArrowheads="1"/>
            </p:cNvSpPr>
            <p:nvPr/>
          </p:nvSpPr>
          <p:spPr bwMode="auto">
            <a:xfrm>
              <a:off x="724692" y="2816385"/>
              <a:ext cx="15444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sz="1200"/>
                <a:t>Local NS</a:t>
              </a:r>
            </a:p>
          </p:txBody>
        </p:sp>
      </p:grpSp>
      <p:grpSp>
        <p:nvGrpSpPr>
          <p:cNvPr id="20" name="Group 75"/>
          <p:cNvGrpSpPr>
            <a:grpSpLocks/>
          </p:cNvGrpSpPr>
          <p:nvPr/>
        </p:nvGrpSpPr>
        <p:grpSpPr bwMode="auto">
          <a:xfrm>
            <a:off x="7617329" y="1964963"/>
            <a:ext cx="3059113" cy="730250"/>
            <a:chOff x="2513919" y="5334782"/>
            <a:chExt cx="3059566" cy="729570"/>
          </a:xfrm>
        </p:grpSpPr>
        <p:sp>
          <p:nvSpPr>
            <p:cNvPr id="21" name="TextBox 25"/>
            <p:cNvSpPr txBox="1">
              <a:spLocks noChangeArrowheads="1"/>
            </p:cNvSpPr>
            <p:nvPr/>
          </p:nvSpPr>
          <p:spPr bwMode="auto">
            <a:xfrm>
              <a:off x="3200400" y="5334782"/>
              <a:ext cx="23730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sz="1600"/>
                <a:t>“.” root NS</a:t>
              </a:r>
            </a:p>
          </p:txBody>
        </p:sp>
        <p:pic>
          <p:nvPicPr>
            <p:cNvPr id="22" name="Picture 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3919" y="5334782"/>
              <a:ext cx="371475" cy="72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65"/>
          <p:cNvGrpSpPr>
            <a:grpSpLocks/>
          </p:cNvGrpSpPr>
          <p:nvPr/>
        </p:nvGrpSpPr>
        <p:grpSpPr bwMode="auto">
          <a:xfrm>
            <a:off x="3228471" y="3413740"/>
            <a:ext cx="1262735" cy="369888"/>
            <a:chOff x="708495" y="3218534"/>
            <a:chExt cx="704606" cy="369332"/>
          </a:xfrm>
        </p:grpSpPr>
        <p:cxnSp>
          <p:nvCxnSpPr>
            <p:cNvPr id="24" name="Straight Arrow Connector 19"/>
            <p:cNvCxnSpPr>
              <a:cxnSpLocks noChangeShapeType="1"/>
            </p:cNvCxnSpPr>
            <p:nvPr/>
          </p:nvCxnSpPr>
          <p:spPr bwMode="auto">
            <a:xfrm>
              <a:off x="724692" y="3538197"/>
              <a:ext cx="688409"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 name="TextBox 55"/>
            <p:cNvSpPr txBox="1">
              <a:spLocks noChangeArrowheads="1"/>
            </p:cNvSpPr>
            <p:nvPr/>
          </p:nvSpPr>
          <p:spPr bwMode="auto">
            <a:xfrm>
              <a:off x="708495" y="3218534"/>
              <a:ext cx="4590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a:t>1</a:t>
              </a:r>
            </a:p>
          </p:txBody>
        </p:sp>
      </p:grpSp>
      <p:grpSp>
        <p:nvGrpSpPr>
          <p:cNvPr id="26" name="Group 41"/>
          <p:cNvGrpSpPr>
            <a:grpSpLocks/>
          </p:cNvGrpSpPr>
          <p:nvPr/>
        </p:nvGrpSpPr>
        <p:grpSpPr bwMode="auto">
          <a:xfrm>
            <a:off x="5552685" y="2303834"/>
            <a:ext cx="1738606" cy="1099418"/>
            <a:chOff x="1412875" y="2286733"/>
            <a:chExt cx="1083767" cy="886795"/>
          </a:xfrm>
        </p:grpSpPr>
        <p:cxnSp>
          <p:nvCxnSpPr>
            <p:cNvPr id="27" name="Straight Arrow Connector 39"/>
            <p:cNvCxnSpPr>
              <a:cxnSpLocks noChangeShapeType="1"/>
            </p:cNvCxnSpPr>
            <p:nvPr/>
          </p:nvCxnSpPr>
          <p:spPr bwMode="auto">
            <a:xfrm flipV="1">
              <a:off x="1412875" y="2286733"/>
              <a:ext cx="1083767" cy="88679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8" name="TextBox 40"/>
            <p:cNvSpPr txBox="1">
              <a:spLocks noChangeArrowheads="1"/>
            </p:cNvSpPr>
            <p:nvPr/>
          </p:nvSpPr>
          <p:spPr bwMode="auto">
            <a:xfrm>
              <a:off x="1613647" y="2554941"/>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a:t>2</a:t>
              </a:r>
            </a:p>
          </p:txBody>
        </p:sp>
      </p:grpSp>
      <p:grpSp>
        <p:nvGrpSpPr>
          <p:cNvPr id="29" name="Group 78"/>
          <p:cNvGrpSpPr>
            <a:grpSpLocks/>
          </p:cNvGrpSpPr>
          <p:nvPr/>
        </p:nvGrpSpPr>
        <p:grpSpPr bwMode="auto">
          <a:xfrm>
            <a:off x="7895468" y="2734725"/>
            <a:ext cx="341312" cy="522496"/>
            <a:chOff x="2868062" y="2554941"/>
            <a:chExt cx="340475" cy="630616"/>
          </a:xfrm>
        </p:grpSpPr>
        <p:cxnSp>
          <p:nvCxnSpPr>
            <p:cNvPr id="30" name="Straight Arrow Connector 45"/>
            <p:cNvCxnSpPr>
              <a:cxnSpLocks noChangeShapeType="1"/>
            </p:cNvCxnSpPr>
            <p:nvPr/>
          </p:nvCxnSpPr>
          <p:spPr bwMode="auto">
            <a:xfrm flipH="1">
              <a:off x="2868062" y="2554941"/>
              <a:ext cx="9608" cy="618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 name="TextBox 46"/>
            <p:cNvSpPr txBox="1">
              <a:spLocks noChangeArrowheads="1"/>
            </p:cNvSpPr>
            <p:nvPr/>
          </p:nvSpPr>
          <p:spPr bwMode="auto">
            <a:xfrm>
              <a:off x="2895631" y="2816225"/>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a:t>3</a:t>
              </a:r>
            </a:p>
          </p:txBody>
        </p:sp>
      </p:grpSp>
      <p:grpSp>
        <p:nvGrpSpPr>
          <p:cNvPr id="32" name="Group 50"/>
          <p:cNvGrpSpPr>
            <a:grpSpLocks/>
          </p:cNvGrpSpPr>
          <p:nvPr/>
        </p:nvGrpSpPr>
        <p:grpSpPr bwMode="auto">
          <a:xfrm>
            <a:off x="7916953" y="4085616"/>
            <a:ext cx="341312" cy="419100"/>
            <a:chOff x="2868062" y="3956523"/>
            <a:chExt cx="340473" cy="418047"/>
          </a:xfrm>
        </p:grpSpPr>
        <p:cxnSp>
          <p:nvCxnSpPr>
            <p:cNvPr id="33" name="Straight Arrow Connector 48"/>
            <p:cNvCxnSpPr>
              <a:cxnSpLocks noChangeShapeType="1"/>
            </p:cNvCxnSpPr>
            <p:nvPr/>
          </p:nvCxnSpPr>
          <p:spPr bwMode="auto">
            <a:xfrm>
              <a:off x="2868062" y="3956523"/>
              <a:ext cx="0" cy="41804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4" name="TextBox 49"/>
            <p:cNvSpPr txBox="1">
              <a:spLocks noChangeArrowheads="1"/>
            </p:cNvSpPr>
            <p:nvPr/>
          </p:nvSpPr>
          <p:spPr bwMode="auto">
            <a:xfrm>
              <a:off x="2895629" y="400523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a:t>4</a:t>
              </a:r>
            </a:p>
          </p:txBody>
        </p:sp>
      </p:grpSp>
      <p:grpSp>
        <p:nvGrpSpPr>
          <p:cNvPr id="35" name="Group 54"/>
          <p:cNvGrpSpPr>
            <a:grpSpLocks/>
          </p:cNvGrpSpPr>
          <p:nvPr/>
        </p:nvGrpSpPr>
        <p:grpSpPr bwMode="auto">
          <a:xfrm>
            <a:off x="7895468" y="5435585"/>
            <a:ext cx="341312" cy="368300"/>
            <a:chOff x="2868062" y="5104820"/>
            <a:chExt cx="340475" cy="369332"/>
          </a:xfrm>
        </p:grpSpPr>
        <p:cxnSp>
          <p:nvCxnSpPr>
            <p:cNvPr id="36" name="Straight Arrow Connector 52"/>
            <p:cNvCxnSpPr>
              <a:cxnSpLocks noChangeShapeType="1"/>
            </p:cNvCxnSpPr>
            <p:nvPr/>
          </p:nvCxnSpPr>
          <p:spPr bwMode="auto">
            <a:xfrm>
              <a:off x="2868062" y="5104820"/>
              <a:ext cx="0" cy="35636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7" name="TextBox 53"/>
            <p:cNvSpPr txBox="1">
              <a:spLocks noChangeArrowheads="1"/>
            </p:cNvSpPr>
            <p:nvPr/>
          </p:nvSpPr>
          <p:spPr bwMode="auto">
            <a:xfrm>
              <a:off x="2895631" y="510482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a:t>5</a:t>
              </a:r>
            </a:p>
          </p:txBody>
        </p:sp>
      </p:grpSp>
      <p:grpSp>
        <p:nvGrpSpPr>
          <p:cNvPr id="38" name="Group 58"/>
          <p:cNvGrpSpPr>
            <a:grpSpLocks/>
          </p:cNvGrpSpPr>
          <p:nvPr/>
        </p:nvGrpSpPr>
        <p:grpSpPr bwMode="auto">
          <a:xfrm>
            <a:off x="7447040" y="5431672"/>
            <a:ext cx="312738" cy="606425"/>
            <a:chOff x="2268538" y="5104820"/>
            <a:chExt cx="312906" cy="607477"/>
          </a:xfrm>
        </p:grpSpPr>
        <p:cxnSp>
          <p:nvCxnSpPr>
            <p:cNvPr id="39" name="Straight Arrow Connector 56"/>
            <p:cNvCxnSpPr>
              <a:cxnSpLocks noChangeShapeType="1"/>
            </p:cNvCxnSpPr>
            <p:nvPr/>
          </p:nvCxnSpPr>
          <p:spPr bwMode="auto">
            <a:xfrm flipV="1">
              <a:off x="2524125" y="5104820"/>
              <a:ext cx="0" cy="35636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0" name="TextBox 57"/>
            <p:cNvSpPr txBox="1">
              <a:spLocks noChangeArrowheads="1"/>
            </p:cNvSpPr>
            <p:nvPr/>
          </p:nvSpPr>
          <p:spPr bwMode="auto">
            <a:xfrm>
              <a:off x="2268538" y="5342965"/>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a:t>6</a:t>
              </a:r>
            </a:p>
          </p:txBody>
        </p:sp>
      </p:grpSp>
      <p:grpSp>
        <p:nvGrpSpPr>
          <p:cNvPr id="41" name="Group 62"/>
          <p:cNvGrpSpPr>
            <a:grpSpLocks/>
          </p:cNvGrpSpPr>
          <p:nvPr/>
        </p:nvGrpSpPr>
        <p:grpSpPr bwMode="auto">
          <a:xfrm>
            <a:off x="7481489" y="4099660"/>
            <a:ext cx="312737" cy="554037"/>
            <a:chOff x="2349714" y="4005238"/>
            <a:chExt cx="312906" cy="553998"/>
          </a:xfrm>
        </p:grpSpPr>
        <p:cxnSp>
          <p:nvCxnSpPr>
            <p:cNvPr id="42" name="Straight Arrow Connector 60"/>
            <p:cNvCxnSpPr>
              <a:cxnSpLocks noChangeShapeType="1"/>
            </p:cNvCxnSpPr>
            <p:nvPr/>
          </p:nvCxnSpPr>
          <p:spPr bwMode="auto">
            <a:xfrm flipV="1">
              <a:off x="2581444" y="4005238"/>
              <a:ext cx="0" cy="36933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3" name="TextBox 61"/>
            <p:cNvSpPr txBox="1">
              <a:spLocks noChangeArrowheads="1"/>
            </p:cNvSpPr>
            <p:nvPr/>
          </p:nvSpPr>
          <p:spPr bwMode="auto">
            <a:xfrm>
              <a:off x="2349714" y="4189904"/>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a:t>7</a:t>
              </a:r>
            </a:p>
          </p:txBody>
        </p:sp>
      </p:grpSp>
      <p:grpSp>
        <p:nvGrpSpPr>
          <p:cNvPr id="44" name="Group 69"/>
          <p:cNvGrpSpPr>
            <a:grpSpLocks/>
          </p:cNvGrpSpPr>
          <p:nvPr/>
        </p:nvGrpSpPr>
        <p:grpSpPr bwMode="auto">
          <a:xfrm>
            <a:off x="7340946" y="2758326"/>
            <a:ext cx="363537" cy="530898"/>
            <a:chOff x="2340189" y="2678113"/>
            <a:chExt cx="363935" cy="692110"/>
          </a:xfrm>
        </p:grpSpPr>
        <p:cxnSp>
          <p:nvCxnSpPr>
            <p:cNvPr id="45" name="Straight Arrow Connector 67"/>
            <p:cNvCxnSpPr>
              <a:cxnSpLocks noChangeShapeType="1"/>
            </p:cNvCxnSpPr>
            <p:nvPr/>
          </p:nvCxnSpPr>
          <p:spPr bwMode="auto">
            <a:xfrm flipV="1">
              <a:off x="2702805" y="2678113"/>
              <a:ext cx="1319" cy="5843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 name="TextBox 68"/>
            <p:cNvSpPr txBox="1">
              <a:spLocks noChangeArrowheads="1"/>
            </p:cNvSpPr>
            <p:nvPr/>
          </p:nvSpPr>
          <p:spPr bwMode="auto">
            <a:xfrm>
              <a:off x="2340189" y="3000891"/>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a:t>8</a:t>
              </a:r>
            </a:p>
          </p:txBody>
        </p:sp>
      </p:grpSp>
      <p:grpSp>
        <p:nvGrpSpPr>
          <p:cNvPr id="47" name="Group 77"/>
          <p:cNvGrpSpPr>
            <a:grpSpLocks/>
          </p:cNvGrpSpPr>
          <p:nvPr/>
        </p:nvGrpSpPr>
        <p:grpSpPr bwMode="auto">
          <a:xfrm>
            <a:off x="5631716" y="2636349"/>
            <a:ext cx="1659575" cy="1175939"/>
            <a:chOff x="1783941" y="2554941"/>
            <a:chExt cx="740184" cy="815282"/>
          </a:xfrm>
        </p:grpSpPr>
        <p:cxnSp>
          <p:nvCxnSpPr>
            <p:cNvPr id="48" name="Straight Arrow Connector 71"/>
            <p:cNvCxnSpPr>
              <a:cxnSpLocks noChangeShapeType="1"/>
            </p:cNvCxnSpPr>
            <p:nvPr/>
          </p:nvCxnSpPr>
          <p:spPr bwMode="auto">
            <a:xfrm flipH="1">
              <a:off x="1783941" y="2554941"/>
              <a:ext cx="740184" cy="70747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9" name="TextBox 72"/>
            <p:cNvSpPr txBox="1">
              <a:spLocks noChangeArrowheads="1"/>
            </p:cNvSpPr>
            <p:nvPr/>
          </p:nvSpPr>
          <p:spPr bwMode="auto">
            <a:xfrm>
              <a:off x="2036808" y="3000891"/>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a:t>9</a:t>
              </a:r>
            </a:p>
          </p:txBody>
        </p:sp>
      </p:grpSp>
      <p:sp>
        <p:nvSpPr>
          <p:cNvPr id="50" name="TextBox 79"/>
          <p:cNvSpPr txBox="1">
            <a:spLocks noChangeArrowheads="1"/>
          </p:cNvSpPr>
          <p:nvPr/>
        </p:nvSpPr>
        <p:spPr bwMode="auto">
          <a:xfrm>
            <a:off x="3453408" y="3457471"/>
            <a:ext cx="14239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sz="1100"/>
              <a:t>www.tma.com.vn</a:t>
            </a:r>
          </a:p>
        </p:txBody>
      </p:sp>
      <p:grpSp>
        <p:nvGrpSpPr>
          <p:cNvPr id="51" name="Group 81"/>
          <p:cNvGrpSpPr>
            <a:grpSpLocks/>
          </p:cNvGrpSpPr>
          <p:nvPr/>
        </p:nvGrpSpPr>
        <p:grpSpPr bwMode="auto">
          <a:xfrm>
            <a:off x="2923725" y="3830745"/>
            <a:ext cx="2525518" cy="867960"/>
            <a:chOff x="1908876" y="3509125"/>
            <a:chExt cx="1689891" cy="867974"/>
          </a:xfrm>
        </p:grpSpPr>
        <p:grpSp>
          <p:nvGrpSpPr>
            <p:cNvPr id="52" name="Group 76"/>
            <p:cNvGrpSpPr>
              <a:grpSpLocks/>
            </p:cNvGrpSpPr>
            <p:nvPr/>
          </p:nvGrpSpPr>
          <p:grpSpPr bwMode="auto">
            <a:xfrm>
              <a:off x="2148369" y="3509125"/>
              <a:ext cx="1041313" cy="369332"/>
              <a:chOff x="591671" y="3509125"/>
              <a:chExt cx="1041313" cy="369332"/>
            </a:xfrm>
          </p:grpSpPr>
          <p:cxnSp>
            <p:nvCxnSpPr>
              <p:cNvPr id="54" name="Straight Arrow Connector 74"/>
              <p:cNvCxnSpPr>
                <a:cxnSpLocks noChangeShapeType="1"/>
              </p:cNvCxnSpPr>
              <p:nvPr/>
            </p:nvCxnSpPr>
            <p:spPr bwMode="auto">
              <a:xfrm flipH="1">
                <a:off x="591671" y="3796513"/>
                <a:ext cx="82074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5" name="TextBox 75"/>
              <p:cNvSpPr txBox="1">
                <a:spLocks noChangeArrowheads="1"/>
              </p:cNvSpPr>
              <p:nvPr/>
            </p:nvSpPr>
            <p:spPr bwMode="auto">
              <a:xfrm>
                <a:off x="1191838" y="3509125"/>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a:t>10</a:t>
                </a:r>
              </a:p>
            </p:txBody>
          </p:sp>
        </p:grpSp>
        <p:sp>
          <p:nvSpPr>
            <p:cNvPr id="53" name="TextBox 80"/>
            <p:cNvSpPr txBox="1">
              <a:spLocks noChangeArrowheads="1"/>
            </p:cNvSpPr>
            <p:nvPr/>
          </p:nvSpPr>
          <p:spPr bwMode="auto">
            <a:xfrm>
              <a:off x="1908876" y="4007767"/>
              <a:ext cx="16898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sz="900" b="1">
                  <a:hlinkClick r:id="rId4"/>
                </a:rPr>
                <a:t>www.tma.com.vn</a:t>
              </a:r>
              <a:r>
                <a:rPr lang="en-US" altLang="en-US" sz="900" b="1"/>
                <a:t> A IN 221.133.0.1</a:t>
              </a:r>
            </a:p>
          </p:txBody>
        </p:sp>
      </p:grpSp>
    </p:spTree>
    <p:extLst>
      <p:ext uri="{BB962C8B-B14F-4D97-AF65-F5344CB8AC3E}">
        <p14:creationId xmlns:p14="http://schemas.microsoft.com/office/powerpoint/2010/main" val="314575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0-#ppt_w/2"/>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ppt_x"/>
                                          </p:val>
                                        </p:tav>
                                        <p:tav tm="100000">
                                          <p:val>
                                            <p:strVal val="#ppt_x"/>
                                          </p:val>
                                        </p:tav>
                                      </p:tavLst>
                                    </p:anim>
                                    <p:anim calcmode="lin" valueType="num">
                                      <p:cBhvr additive="base">
                                        <p:cTn id="32"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ppt_x"/>
                                          </p:val>
                                        </p:tav>
                                        <p:tav tm="100000">
                                          <p:val>
                                            <p:strVal val="#ppt_x"/>
                                          </p:val>
                                        </p:tav>
                                      </p:tavLst>
                                    </p:anim>
                                    <p:anim calcmode="lin" valueType="num">
                                      <p:cBhvr additive="base">
                                        <p:cTn id="4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fill="hold"/>
                                        <p:tgtEl>
                                          <p:spTgt spid="44"/>
                                        </p:tgtEl>
                                        <p:attrNameLst>
                                          <p:attrName>ppt_x</p:attrName>
                                        </p:attrNameLst>
                                      </p:cBhvr>
                                      <p:tavLst>
                                        <p:tav tm="0">
                                          <p:val>
                                            <p:strVal val="#ppt_x"/>
                                          </p:val>
                                        </p:tav>
                                        <p:tav tm="100000">
                                          <p:val>
                                            <p:strVal val="#ppt_x"/>
                                          </p:val>
                                        </p:tav>
                                      </p:tavLst>
                                    </p:anim>
                                    <p:anim calcmode="lin" valueType="num">
                                      <p:cBhvr additive="base">
                                        <p:cTn id="5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3"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1+#ppt_w/2"/>
                                          </p:val>
                                        </p:tav>
                                        <p:tav tm="100000">
                                          <p:val>
                                            <p:strVal val="#ppt_x"/>
                                          </p:val>
                                        </p:tav>
                                      </p:tavLst>
                                    </p:anim>
                                    <p:anim calcmode="lin" valueType="num">
                                      <p:cBhvr additive="base">
                                        <p:cTn id="56"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additive="base">
                                        <p:cTn id="61" dur="500" fill="hold"/>
                                        <p:tgtEl>
                                          <p:spTgt spid="51"/>
                                        </p:tgtEl>
                                        <p:attrNameLst>
                                          <p:attrName>ppt_x</p:attrName>
                                        </p:attrNameLst>
                                      </p:cBhvr>
                                      <p:tavLst>
                                        <p:tav tm="0">
                                          <p:val>
                                            <p:strVal val="1+#ppt_w/2"/>
                                          </p:val>
                                        </p:tav>
                                        <p:tav tm="100000">
                                          <p:val>
                                            <p:strVal val="#ppt_x"/>
                                          </p:val>
                                        </p:tav>
                                      </p:tavLst>
                                    </p:anim>
                                    <p:anim calcmode="lin" valueType="num">
                                      <p:cBhvr additive="base">
                                        <p:cTn id="62"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sp>
        <p:nvSpPr>
          <p:cNvPr id="7" name="Rectangle 6"/>
          <p:cNvSpPr/>
          <p:nvPr/>
        </p:nvSpPr>
        <p:spPr>
          <a:xfrm>
            <a:off x="1987826" y="1599437"/>
            <a:ext cx="3094052"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CA" sz="2400" b="1">
                <a:latin typeface="Times New Roman" panose="02020603050405020304" pitchFamily="18" charset="0"/>
                <a:cs typeface="Times New Roman" panose="02020603050405020304" pitchFamily="18" charset="0"/>
              </a:rPr>
              <a:t>Types of </a:t>
            </a:r>
            <a:r>
              <a:rPr lang="en-CA" sz="2400" b="1" smtClean="0">
                <a:latin typeface="Times New Roman" panose="02020603050405020304" pitchFamily="18" charset="0"/>
                <a:cs typeface="Times New Roman" panose="02020603050405020304" pitchFamily="18" charset="0"/>
              </a:rPr>
              <a:t>Queries</a:t>
            </a:r>
            <a:endParaRPr lang="en-CA" sz="2400" b="1" dirty="0">
              <a:latin typeface="Times New Roman" panose="02020603050405020304" pitchFamily="18" charset="0"/>
              <a:cs typeface="Times New Roman" panose="02020603050405020304" pitchFamily="18" charset="0"/>
            </a:endParaRPr>
          </a:p>
        </p:txBody>
      </p:sp>
      <p:sp>
        <p:nvSpPr>
          <p:cNvPr id="8" name="Rectangle 7"/>
          <p:cNvSpPr/>
          <p:nvPr/>
        </p:nvSpPr>
        <p:spPr>
          <a:xfrm>
            <a:off x="2519925" y="2061102"/>
            <a:ext cx="2603598" cy="461665"/>
          </a:xfrm>
          <a:prstGeom prst="rect">
            <a:avLst/>
          </a:prstGeom>
        </p:spPr>
        <p:txBody>
          <a:bodyPr wrap="none">
            <a:spAutoFit/>
          </a:bodyPr>
          <a:lstStyle/>
          <a:p>
            <a:pPr marL="342900" lvl="1" indent="-342900" algn="just">
              <a:buFont typeface="Wingdings" panose="05000000000000000000" pitchFamily="2" charset="2"/>
              <a:buChar char="§"/>
              <a:defRPr/>
            </a:pPr>
            <a:r>
              <a:rPr lang="en-US" sz="2400" smtClean="0">
                <a:latin typeface="Times New Roman" panose="02020603050405020304" pitchFamily="18" charset="0"/>
                <a:cs typeface="Times New Roman" panose="02020603050405020304" pitchFamily="18" charset="0"/>
              </a:rPr>
              <a:t>Iterative queries:</a:t>
            </a:r>
            <a:endParaRPr lang="en-US" sz="2400">
              <a:latin typeface="Times New Roman" panose="02020603050405020304" pitchFamily="18" charset="0"/>
              <a:cs typeface="Times New Roman" panose="02020603050405020304" pitchFamily="18" charset="0"/>
            </a:endParaRPr>
          </a:p>
        </p:txBody>
      </p:sp>
      <p:sp>
        <p:nvSpPr>
          <p:cNvPr id="9" name="Rectangle 5"/>
          <p:cNvSpPr>
            <a:spLocks noGrp="1" noChangeArrowheads="1"/>
          </p:cNvSpPr>
          <p:nvPr>
            <p:ph type="sldNum" sz="quarter" idx="10"/>
          </p:nvPr>
        </p:nvSpPr>
        <p:spPr bwMode="auto">
          <a:xfrm>
            <a:off x="3011486" y="6636277"/>
            <a:ext cx="2133600"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fld id="{50AE0882-63D0-4E8E-ADD5-3F27A6815409}" type="slidenum">
              <a:rPr lang="en-US" altLang="en-US">
                <a:solidFill>
                  <a:schemeClr val="bg2"/>
                </a:solidFill>
                <a:cs typeface="Arial" panose="020B0604020202020204" pitchFamily="34" charset="0"/>
              </a:rPr>
              <a:pPr eaLnBrk="1" hangingPunct="1"/>
              <a:t>16</a:t>
            </a:fld>
            <a:endParaRPr lang="en-US" altLang="en-US">
              <a:solidFill>
                <a:schemeClr val="bg2"/>
              </a:solidFill>
              <a:cs typeface="Arial" panose="020B0604020202020204" pitchFamily="34" charset="0"/>
            </a:endParaRPr>
          </a:p>
        </p:txBody>
      </p:sp>
      <p:pic>
        <p:nvPicPr>
          <p:cNvPr id="10"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8648" y="3592124"/>
            <a:ext cx="533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78"/>
          <p:cNvGrpSpPr>
            <a:grpSpLocks/>
          </p:cNvGrpSpPr>
          <p:nvPr/>
        </p:nvGrpSpPr>
        <p:grpSpPr bwMode="auto">
          <a:xfrm>
            <a:off x="4231917" y="5878967"/>
            <a:ext cx="2744788" cy="728662"/>
            <a:chOff x="2524125" y="1948316"/>
            <a:chExt cx="2744560" cy="729570"/>
          </a:xfrm>
        </p:grpSpPr>
        <p:pic>
          <p:nvPicPr>
            <p:cNvPr id="12"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25" y="1948316"/>
              <a:ext cx="371475" cy="72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2"/>
            <p:cNvSpPr txBox="1">
              <a:spLocks noChangeArrowheads="1"/>
            </p:cNvSpPr>
            <p:nvPr/>
          </p:nvSpPr>
          <p:spPr bwMode="auto">
            <a:xfrm>
              <a:off x="2895600" y="2220687"/>
              <a:ext cx="2373085" cy="33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sz="1600"/>
                <a:t>Tma.com.vn.  ns</a:t>
              </a:r>
            </a:p>
          </p:txBody>
        </p:sp>
      </p:grpSp>
      <p:grpSp>
        <p:nvGrpSpPr>
          <p:cNvPr id="14" name="Group 77"/>
          <p:cNvGrpSpPr>
            <a:grpSpLocks/>
          </p:cNvGrpSpPr>
          <p:nvPr/>
        </p:nvGrpSpPr>
        <p:grpSpPr bwMode="auto">
          <a:xfrm>
            <a:off x="7453761" y="5446371"/>
            <a:ext cx="2897187" cy="730250"/>
            <a:chOff x="2524125" y="3173412"/>
            <a:chExt cx="2896960" cy="729570"/>
          </a:xfrm>
        </p:grpSpPr>
        <p:pic>
          <p:nvPicPr>
            <p:cNvPr id="15"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25" y="3173412"/>
              <a:ext cx="371475" cy="72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23"/>
            <p:cNvSpPr txBox="1">
              <a:spLocks noChangeArrowheads="1"/>
            </p:cNvSpPr>
            <p:nvPr/>
          </p:nvSpPr>
          <p:spPr bwMode="auto">
            <a:xfrm>
              <a:off x="3048000" y="3173412"/>
              <a:ext cx="23730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sz="1600"/>
                <a:t>com.vn. ns</a:t>
              </a:r>
            </a:p>
          </p:txBody>
        </p:sp>
      </p:grpSp>
      <p:grpSp>
        <p:nvGrpSpPr>
          <p:cNvPr id="17" name="Group 76"/>
          <p:cNvGrpSpPr>
            <a:grpSpLocks/>
          </p:cNvGrpSpPr>
          <p:nvPr/>
        </p:nvGrpSpPr>
        <p:grpSpPr bwMode="auto">
          <a:xfrm>
            <a:off x="8425615" y="3259048"/>
            <a:ext cx="3049588" cy="730250"/>
            <a:chOff x="2524125" y="4224439"/>
            <a:chExt cx="3049360" cy="729570"/>
          </a:xfrm>
        </p:grpSpPr>
        <p:pic>
          <p:nvPicPr>
            <p:cNvPr id="18"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25" y="4224439"/>
              <a:ext cx="371475" cy="72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24"/>
            <p:cNvSpPr txBox="1">
              <a:spLocks noChangeArrowheads="1"/>
            </p:cNvSpPr>
            <p:nvPr/>
          </p:nvSpPr>
          <p:spPr bwMode="auto">
            <a:xfrm>
              <a:off x="3200400" y="4419487"/>
              <a:ext cx="23730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sz="1600"/>
                <a:t>Vn. ns</a:t>
              </a:r>
            </a:p>
          </p:txBody>
        </p:sp>
      </p:grpSp>
      <p:pic>
        <p:nvPicPr>
          <p:cNvPr id="20"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886" y="3528345"/>
            <a:ext cx="3714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6"/>
          <p:cNvSpPr txBox="1">
            <a:spLocks noChangeArrowheads="1"/>
          </p:cNvSpPr>
          <p:nvPr/>
        </p:nvSpPr>
        <p:spPr bwMode="auto">
          <a:xfrm>
            <a:off x="1998608" y="3836335"/>
            <a:ext cx="9985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sz="1200"/>
              <a:t>Local NS</a:t>
            </a:r>
          </a:p>
        </p:txBody>
      </p:sp>
      <p:grpSp>
        <p:nvGrpSpPr>
          <p:cNvPr id="22" name="Group 75"/>
          <p:cNvGrpSpPr>
            <a:grpSpLocks/>
          </p:cNvGrpSpPr>
          <p:nvPr/>
        </p:nvGrpSpPr>
        <p:grpSpPr bwMode="auto">
          <a:xfrm>
            <a:off x="6086101" y="1802164"/>
            <a:ext cx="3059113" cy="730250"/>
            <a:chOff x="2513919" y="5334782"/>
            <a:chExt cx="3059566" cy="729570"/>
          </a:xfrm>
        </p:grpSpPr>
        <p:sp>
          <p:nvSpPr>
            <p:cNvPr id="23" name="TextBox 25"/>
            <p:cNvSpPr txBox="1">
              <a:spLocks noChangeArrowheads="1"/>
            </p:cNvSpPr>
            <p:nvPr/>
          </p:nvSpPr>
          <p:spPr bwMode="auto">
            <a:xfrm>
              <a:off x="3200400" y="5334782"/>
              <a:ext cx="23730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sz="1600"/>
                <a:t>“.” root NS</a:t>
              </a:r>
            </a:p>
          </p:txBody>
        </p:sp>
        <p:pic>
          <p:nvPicPr>
            <p:cNvPr id="24"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3919" y="5334782"/>
              <a:ext cx="371475" cy="72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6" name="Straight Arrow Connector 19"/>
          <p:cNvCxnSpPr>
            <a:cxnSpLocks noChangeShapeType="1"/>
          </p:cNvCxnSpPr>
          <p:nvPr/>
        </p:nvCxnSpPr>
        <p:spPr bwMode="auto">
          <a:xfrm>
            <a:off x="3558808" y="3968758"/>
            <a:ext cx="1007234"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7" name="TextBox 55"/>
          <p:cNvSpPr txBox="1">
            <a:spLocks noChangeArrowheads="1"/>
          </p:cNvSpPr>
          <p:nvPr/>
        </p:nvSpPr>
        <p:spPr bwMode="auto">
          <a:xfrm>
            <a:off x="4504556" y="3427083"/>
            <a:ext cx="31999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a:t>1</a:t>
            </a:r>
          </a:p>
        </p:txBody>
      </p:sp>
      <p:sp>
        <p:nvSpPr>
          <p:cNvPr id="29" name="TextBox 79"/>
          <p:cNvSpPr txBox="1">
            <a:spLocks noChangeArrowheads="1"/>
          </p:cNvSpPr>
          <p:nvPr/>
        </p:nvSpPr>
        <p:spPr bwMode="auto">
          <a:xfrm>
            <a:off x="3309918" y="3466062"/>
            <a:ext cx="14239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sz="1100"/>
              <a:t>www.tma.com.vn</a:t>
            </a:r>
          </a:p>
        </p:txBody>
      </p:sp>
      <p:cxnSp>
        <p:nvCxnSpPr>
          <p:cNvPr id="31" name="Straight Arrow Connector 82"/>
          <p:cNvCxnSpPr>
            <a:cxnSpLocks noChangeShapeType="1"/>
          </p:cNvCxnSpPr>
          <p:nvPr/>
        </p:nvCxnSpPr>
        <p:spPr bwMode="auto">
          <a:xfrm flipH="1">
            <a:off x="3534852" y="3766131"/>
            <a:ext cx="989161"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2" name="TextBox 83"/>
          <p:cNvSpPr txBox="1">
            <a:spLocks noChangeArrowheads="1"/>
          </p:cNvSpPr>
          <p:nvPr/>
        </p:nvSpPr>
        <p:spPr bwMode="auto">
          <a:xfrm>
            <a:off x="3442034" y="3947560"/>
            <a:ext cx="1222519" cy="357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a:t>2</a:t>
            </a:r>
            <a:r>
              <a:rPr lang="en-US" altLang="en-US" sz="1100"/>
              <a:t> ask root</a:t>
            </a:r>
          </a:p>
        </p:txBody>
      </p:sp>
      <p:grpSp>
        <p:nvGrpSpPr>
          <p:cNvPr id="33" name="Group 93"/>
          <p:cNvGrpSpPr>
            <a:grpSpLocks/>
          </p:cNvGrpSpPr>
          <p:nvPr/>
        </p:nvGrpSpPr>
        <p:grpSpPr bwMode="auto">
          <a:xfrm>
            <a:off x="5453861" y="2650815"/>
            <a:ext cx="565326" cy="876523"/>
            <a:chOff x="2275164" y="2341463"/>
            <a:chExt cx="2008081" cy="949425"/>
          </a:xfrm>
        </p:grpSpPr>
        <p:cxnSp>
          <p:nvCxnSpPr>
            <p:cNvPr id="34" name="Straight Arrow Connector 88"/>
            <p:cNvCxnSpPr>
              <a:cxnSpLocks noChangeShapeType="1"/>
            </p:cNvCxnSpPr>
            <p:nvPr/>
          </p:nvCxnSpPr>
          <p:spPr bwMode="auto">
            <a:xfrm flipV="1">
              <a:off x="2275164" y="2341463"/>
              <a:ext cx="2008081" cy="9494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5" name="TextBox 90"/>
            <p:cNvSpPr txBox="1">
              <a:spLocks noChangeArrowheads="1"/>
            </p:cNvSpPr>
            <p:nvPr/>
          </p:nvSpPr>
          <p:spPr bwMode="auto">
            <a:xfrm>
              <a:off x="2944848" y="2845764"/>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a:t>3</a:t>
              </a:r>
            </a:p>
          </p:txBody>
        </p:sp>
      </p:grpSp>
      <p:cxnSp>
        <p:nvCxnSpPr>
          <p:cNvPr id="36" name="Straight Arrow Connector 92"/>
          <p:cNvCxnSpPr>
            <a:cxnSpLocks noChangeShapeType="1"/>
          </p:cNvCxnSpPr>
          <p:nvPr/>
        </p:nvCxnSpPr>
        <p:spPr bwMode="auto">
          <a:xfrm flipH="1">
            <a:off x="5642394" y="3645740"/>
            <a:ext cx="2391525" cy="143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7" name="Group 97"/>
          <p:cNvGrpSpPr>
            <a:grpSpLocks/>
          </p:cNvGrpSpPr>
          <p:nvPr/>
        </p:nvGrpSpPr>
        <p:grpSpPr bwMode="auto">
          <a:xfrm>
            <a:off x="4920948" y="2532414"/>
            <a:ext cx="907825" cy="933648"/>
            <a:chOff x="1095497" y="2286733"/>
            <a:chExt cx="2952668" cy="833904"/>
          </a:xfrm>
        </p:grpSpPr>
        <p:cxnSp>
          <p:nvCxnSpPr>
            <p:cNvPr id="38" name="Straight Arrow Connector 95"/>
            <p:cNvCxnSpPr>
              <a:cxnSpLocks noChangeShapeType="1"/>
            </p:cNvCxnSpPr>
            <p:nvPr/>
          </p:nvCxnSpPr>
          <p:spPr bwMode="auto">
            <a:xfrm flipH="1">
              <a:off x="2056145" y="2286733"/>
              <a:ext cx="1992020" cy="833904"/>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9" name="TextBox 96"/>
            <p:cNvSpPr txBox="1">
              <a:spLocks noChangeArrowheads="1"/>
            </p:cNvSpPr>
            <p:nvPr/>
          </p:nvSpPr>
          <p:spPr bwMode="auto">
            <a:xfrm>
              <a:off x="1095497" y="2301755"/>
              <a:ext cx="7841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a:t>4 </a:t>
              </a:r>
              <a:r>
                <a:rPr lang="en-US" altLang="en-US" sz="1100"/>
                <a:t>ask vn</a:t>
              </a:r>
              <a:endParaRPr lang="en-US" altLang="en-US"/>
            </a:p>
          </p:txBody>
        </p:sp>
      </p:grpSp>
      <p:cxnSp>
        <p:nvCxnSpPr>
          <p:cNvPr id="41" name="Straight Arrow Connector 99"/>
          <p:cNvCxnSpPr>
            <a:cxnSpLocks noChangeShapeType="1"/>
          </p:cNvCxnSpPr>
          <p:nvPr/>
        </p:nvCxnSpPr>
        <p:spPr bwMode="auto">
          <a:xfrm flipV="1">
            <a:off x="5642394" y="3953273"/>
            <a:ext cx="2478398" cy="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2" name="TextBox 100"/>
          <p:cNvSpPr txBox="1">
            <a:spLocks noChangeArrowheads="1"/>
          </p:cNvSpPr>
          <p:nvPr/>
        </p:nvSpPr>
        <p:spPr bwMode="auto">
          <a:xfrm>
            <a:off x="6696310" y="3895866"/>
            <a:ext cx="370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a:t>5</a:t>
            </a:r>
          </a:p>
        </p:txBody>
      </p:sp>
      <p:sp>
        <p:nvSpPr>
          <p:cNvPr id="45" name="TextBox 104"/>
          <p:cNvSpPr txBox="1">
            <a:spLocks noChangeArrowheads="1"/>
          </p:cNvSpPr>
          <p:nvPr/>
        </p:nvSpPr>
        <p:spPr bwMode="auto">
          <a:xfrm rot="10800000" flipV="1">
            <a:off x="6265005" y="3234576"/>
            <a:ext cx="11887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a:t>6 </a:t>
            </a:r>
            <a:r>
              <a:rPr lang="en-US" altLang="en-US" sz="1100"/>
              <a:t>ask com.vn</a:t>
            </a:r>
          </a:p>
        </p:txBody>
      </p:sp>
      <p:grpSp>
        <p:nvGrpSpPr>
          <p:cNvPr id="46" name="Group 109"/>
          <p:cNvGrpSpPr>
            <a:grpSpLocks/>
          </p:cNvGrpSpPr>
          <p:nvPr/>
        </p:nvGrpSpPr>
        <p:grpSpPr bwMode="auto">
          <a:xfrm>
            <a:off x="5642394" y="4224935"/>
            <a:ext cx="1781175" cy="1122363"/>
            <a:chOff x="2013898" y="4200468"/>
            <a:chExt cx="1781814" cy="1121864"/>
          </a:xfrm>
        </p:grpSpPr>
        <p:cxnSp>
          <p:nvCxnSpPr>
            <p:cNvPr id="47" name="Straight Arrow Connector 107"/>
            <p:cNvCxnSpPr>
              <a:cxnSpLocks noChangeShapeType="1"/>
            </p:cNvCxnSpPr>
            <p:nvPr/>
          </p:nvCxnSpPr>
          <p:spPr bwMode="auto">
            <a:xfrm>
              <a:off x="2013898" y="4200468"/>
              <a:ext cx="1781814" cy="104900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8" name="TextBox 108"/>
            <p:cNvSpPr txBox="1">
              <a:spLocks noChangeArrowheads="1"/>
            </p:cNvSpPr>
            <p:nvPr/>
          </p:nvSpPr>
          <p:spPr bwMode="auto">
            <a:xfrm>
              <a:off x="3279205" y="49530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a:t>7</a:t>
              </a:r>
            </a:p>
          </p:txBody>
        </p:sp>
      </p:grpSp>
      <p:grpSp>
        <p:nvGrpSpPr>
          <p:cNvPr id="49" name="Group 113"/>
          <p:cNvGrpSpPr>
            <a:grpSpLocks/>
          </p:cNvGrpSpPr>
          <p:nvPr/>
        </p:nvGrpSpPr>
        <p:grpSpPr bwMode="auto">
          <a:xfrm>
            <a:off x="5429909" y="4409103"/>
            <a:ext cx="1790132" cy="1082216"/>
            <a:chOff x="2013898" y="4374570"/>
            <a:chExt cx="1781814" cy="1455950"/>
          </a:xfrm>
        </p:grpSpPr>
        <p:cxnSp>
          <p:nvCxnSpPr>
            <p:cNvPr id="50" name="Straight Arrow Connector 111"/>
            <p:cNvCxnSpPr>
              <a:cxnSpLocks noChangeShapeType="1"/>
            </p:cNvCxnSpPr>
            <p:nvPr/>
          </p:nvCxnSpPr>
          <p:spPr bwMode="auto">
            <a:xfrm flipH="1" flipV="1">
              <a:off x="2013898" y="4374570"/>
              <a:ext cx="1781814" cy="14559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1" name="TextBox 112"/>
            <p:cNvSpPr txBox="1">
              <a:spLocks noChangeArrowheads="1"/>
            </p:cNvSpPr>
            <p:nvPr/>
          </p:nvSpPr>
          <p:spPr bwMode="auto">
            <a:xfrm>
              <a:off x="2192236" y="5296136"/>
              <a:ext cx="1361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a:t>8 </a:t>
              </a:r>
              <a:r>
                <a:rPr lang="en-US" altLang="en-US" sz="1100"/>
                <a:t>ask tma.com.vn</a:t>
              </a:r>
            </a:p>
          </p:txBody>
        </p:sp>
      </p:grpSp>
      <p:grpSp>
        <p:nvGrpSpPr>
          <p:cNvPr id="52" name="Group 117"/>
          <p:cNvGrpSpPr>
            <a:grpSpLocks/>
          </p:cNvGrpSpPr>
          <p:nvPr/>
        </p:nvGrpSpPr>
        <p:grpSpPr bwMode="auto">
          <a:xfrm flipH="1">
            <a:off x="4664553" y="4304875"/>
            <a:ext cx="468880" cy="1545444"/>
            <a:chOff x="1600200" y="3807997"/>
            <a:chExt cx="1136024" cy="2022523"/>
          </a:xfrm>
        </p:grpSpPr>
        <p:cxnSp>
          <p:nvCxnSpPr>
            <p:cNvPr id="53" name="Straight Arrow Connector 115"/>
            <p:cNvCxnSpPr>
              <a:cxnSpLocks noChangeShapeType="1"/>
            </p:cNvCxnSpPr>
            <p:nvPr/>
          </p:nvCxnSpPr>
          <p:spPr bwMode="auto">
            <a:xfrm>
              <a:off x="1600200" y="3807997"/>
              <a:ext cx="1008871" cy="202252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4" name="TextBox 116"/>
            <p:cNvSpPr txBox="1">
              <a:spLocks noChangeArrowheads="1"/>
            </p:cNvSpPr>
            <p:nvPr/>
          </p:nvSpPr>
          <p:spPr bwMode="auto">
            <a:xfrm>
              <a:off x="2423318" y="5322332"/>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a:t>8</a:t>
              </a:r>
            </a:p>
          </p:txBody>
        </p:sp>
      </p:grpSp>
      <p:grpSp>
        <p:nvGrpSpPr>
          <p:cNvPr id="55" name="Group 121"/>
          <p:cNvGrpSpPr>
            <a:grpSpLocks/>
          </p:cNvGrpSpPr>
          <p:nvPr/>
        </p:nvGrpSpPr>
        <p:grpSpPr bwMode="auto">
          <a:xfrm>
            <a:off x="2169200" y="4243909"/>
            <a:ext cx="2700665" cy="1487872"/>
            <a:chOff x="-1255094" y="3454806"/>
            <a:chExt cx="4040529" cy="2412472"/>
          </a:xfrm>
        </p:grpSpPr>
        <p:cxnSp>
          <p:nvCxnSpPr>
            <p:cNvPr id="56" name="Straight Arrow Connector 119"/>
            <p:cNvCxnSpPr>
              <a:cxnSpLocks noChangeShapeType="1"/>
            </p:cNvCxnSpPr>
            <p:nvPr/>
          </p:nvCxnSpPr>
          <p:spPr bwMode="auto">
            <a:xfrm flipV="1">
              <a:off x="2216404" y="3454806"/>
              <a:ext cx="569031" cy="241247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7" name="TextBox 56"/>
            <p:cNvSpPr txBox="1"/>
            <p:nvPr/>
          </p:nvSpPr>
          <p:spPr>
            <a:xfrm>
              <a:off x="-1255094" y="4348725"/>
              <a:ext cx="2531462" cy="369818"/>
            </a:xfrm>
            <a:prstGeom prst="rect">
              <a:avLst/>
            </a:prstGeom>
            <a:noFill/>
          </p:spPr>
          <p:txBody>
            <a:bodyPr wrap="none">
              <a:spAutoFit/>
            </a:bodyPr>
            <a:lstStyle/>
            <a:p>
              <a:pPr>
                <a:defRPr/>
              </a:pPr>
              <a:r>
                <a:rPr lang="en-US" dirty="0">
                  <a:latin typeface="Arial" charset="0"/>
                </a:rPr>
                <a:t>9 </a:t>
              </a:r>
              <a:r>
                <a:rPr lang="en-US" sz="1050" b="1" dirty="0">
                  <a:latin typeface="Arial" charset="0"/>
                  <a:hlinkClick r:id="rId4"/>
                </a:rPr>
                <a:t>www.tma.com.vn</a:t>
              </a:r>
              <a:r>
                <a:rPr lang="en-US" sz="1050" b="1" dirty="0">
                  <a:latin typeface="Arial" charset="0"/>
                </a:rPr>
                <a:t> IN A 221.133.0.1</a:t>
              </a:r>
            </a:p>
          </p:txBody>
        </p:sp>
      </p:grpSp>
    </p:spTree>
    <p:extLst>
      <p:ext uri="{BB962C8B-B14F-4D97-AF65-F5344CB8AC3E}">
        <p14:creationId xmlns:p14="http://schemas.microsoft.com/office/powerpoint/2010/main" val="193420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1+#ppt_w/2"/>
                                          </p:val>
                                        </p:tav>
                                        <p:tav tm="100000">
                                          <p:val>
                                            <p:strVal val="#ppt_x"/>
                                          </p:val>
                                        </p:tav>
                                      </p:tavLst>
                                    </p:anim>
                                    <p:anim calcmode="lin" valueType="num">
                                      <p:cBhvr additive="base">
                                        <p:cTn id="14"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500" fill="hold"/>
                                        <p:tgtEl>
                                          <p:spTgt spid="46"/>
                                        </p:tgtEl>
                                        <p:attrNameLst>
                                          <p:attrName>ppt_x</p:attrName>
                                        </p:attrNameLst>
                                      </p:cBhvr>
                                      <p:tavLst>
                                        <p:tav tm="0">
                                          <p:val>
                                            <p:strVal val="0-#ppt_w/2"/>
                                          </p:val>
                                        </p:tav>
                                        <p:tav tm="100000">
                                          <p:val>
                                            <p:strVal val="#ppt_x"/>
                                          </p:val>
                                        </p:tav>
                                      </p:tavLst>
                                    </p:anim>
                                    <p:anim calcmode="lin" valueType="num">
                                      <p:cBhvr additive="base">
                                        <p:cTn id="20"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additive="base">
                                        <p:cTn id="25" dur="500" fill="hold"/>
                                        <p:tgtEl>
                                          <p:spTgt spid="49"/>
                                        </p:tgtEl>
                                        <p:attrNameLst>
                                          <p:attrName>ppt_x</p:attrName>
                                        </p:attrNameLst>
                                      </p:cBhvr>
                                      <p:tavLst>
                                        <p:tav tm="0">
                                          <p:val>
                                            <p:strVal val="1+#ppt_w/2"/>
                                          </p:val>
                                        </p:tav>
                                        <p:tav tm="100000">
                                          <p:val>
                                            <p:strVal val="#ppt_x"/>
                                          </p:val>
                                        </p:tav>
                                      </p:tavLst>
                                    </p:anim>
                                    <p:anim calcmode="lin" valueType="num">
                                      <p:cBhvr additive="base">
                                        <p:cTn id="2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0-#ppt_w/2"/>
                                          </p:val>
                                        </p:tav>
                                        <p:tav tm="100000">
                                          <p:val>
                                            <p:strVal val="#ppt_x"/>
                                          </p:val>
                                        </p:tav>
                                      </p:tavLst>
                                    </p:anim>
                                    <p:anim calcmode="lin" valueType="num">
                                      <p:cBhvr additive="base">
                                        <p:cTn id="32"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additive="base">
                                        <p:cTn id="37" dur="500" fill="hold"/>
                                        <p:tgtEl>
                                          <p:spTgt spid="55"/>
                                        </p:tgtEl>
                                        <p:attrNameLst>
                                          <p:attrName>ppt_x</p:attrName>
                                        </p:attrNameLst>
                                      </p:cBhvr>
                                      <p:tavLst>
                                        <p:tav tm="0">
                                          <p:val>
                                            <p:strVal val="1+#ppt_w/2"/>
                                          </p:val>
                                        </p:tav>
                                        <p:tav tm="100000">
                                          <p:val>
                                            <p:strVal val="#ppt_x"/>
                                          </p:val>
                                        </p:tav>
                                      </p:tavLst>
                                    </p:anim>
                                    <p:anim calcmode="lin" valueType="num">
                                      <p:cBhvr additive="base">
                                        <p:cTn id="3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509" y="3376247"/>
            <a:ext cx="7985512" cy="3282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sp>
        <p:nvSpPr>
          <p:cNvPr id="6" name="Rectangle 5"/>
          <p:cNvSpPr/>
          <p:nvPr/>
        </p:nvSpPr>
        <p:spPr>
          <a:xfrm>
            <a:off x="1987826" y="1599437"/>
            <a:ext cx="3094052"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CA" sz="2400" b="1">
                <a:latin typeface="Times New Roman" panose="02020603050405020304" pitchFamily="18" charset="0"/>
                <a:cs typeface="Times New Roman" panose="02020603050405020304" pitchFamily="18" charset="0"/>
              </a:rPr>
              <a:t>Types of </a:t>
            </a:r>
            <a:r>
              <a:rPr lang="en-CA" sz="2400" b="1" smtClean="0">
                <a:latin typeface="Times New Roman" panose="02020603050405020304" pitchFamily="18" charset="0"/>
                <a:cs typeface="Times New Roman" panose="02020603050405020304" pitchFamily="18" charset="0"/>
              </a:rPr>
              <a:t>Queries</a:t>
            </a:r>
            <a:endParaRPr lang="en-CA" sz="2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344564" y="2061102"/>
            <a:ext cx="9144106" cy="1569660"/>
          </a:xfrm>
          <a:prstGeom prst="rect">
            <a:avLst/>
          </a:prstGeom>
        </p:spPr>
        <p:txBody>
          <a:bodyPr wrap="none">
            <a:spAutoFit/>
          </a:bodyPr>
          <a:lstStyle/>
          <a:p>
            <a:pPr marL="342900" lvl="1" indent="-342900" algn="just">
              <a:buFont typeface="Wingdings" panose="05000000000000000000" pitchFamily="2" charset="2"/>
              <a:buChar char="§"/>
              <a:defRPr/>
            </a:pPr>
            <a:r>
              <a:rPr lang="en-US" sz="2400" smtClean="0">
                <a:latin typeface="Times New Roman" panose="02020603050405020304" pitchFamily="18" charset="0"/>
                <a:cs typeface="Times New Roman" panose="02020603050405020304" pitchFamily="18" charset="0"/>
              </a:rPr>
              <a:t>Real deployment:</a:t>
            </a:r>
          </a:p>
          <a:p>
            <a:pPr marL="0" lvl="1" algn="just">
              <a:defRPr/>
            </a:pPr>
            <a:r>
              <a:rPr lang="en-US" sz="2400" smtClean="0">
                <a:latin typeface="Times New Roman" panose="02020603050405020304" pitchFamily="18" charset="0"/>
                <a:cs typeface="Times New Roman" panose="02020603050405020304" pitchFamily="18" charset="0"/>
              </a:rPr>
              <a:t>	- </a:t>
            </a:r>
            <a:r>
              <a:rPr lang="en-US" sz="2400">
                <a:latin typeface="Times New Roman" panose="02020603050405020304" pitchFamily="18" charset="0"/>
                <a:cs typeface="Times New Roman" panose="02020603050405020304" pitchFamily="18" charset="0"/>
              </a:rPr>
              <a:t>Queries between </a:t>
            </a:r>
            <a:r>
              <a:rPr lang="en-US" sz="2400" smtClean="0">
                <a:latin typeface="Times New Roman" panose="02020603050405020304" pitchFamily="18" charset="0"/>
                <a:cs typeface="Times New Roman" panose="02020603050405020304" pitchFamily="18" charset="0"/>
              </a:rPr>
              <a:t>Resolver --&gt; </a:t>
            </a:r>
            <a:r>
              <a:rPr lang="en-US" sz="2400">
                <a:latin typeface="Times New Roman" panose="02020603050405020304" pitchFamily="18" charset="0"/>
                <a:cs typeface="Times New Roman" panose="02020603050405020304" pitchFamily="18" charset="0"/>
              </a:rPr>
              <a:t>DNS Server is the recursive query</a:t>
            </a:r>
          </a:p>
          <a:p>
            <a:pPr marL="0" lvl="1" algn="just">
              <a:defRPr/>
            </a:pPr>
            <a:r>
              <a:rPr lang="en-US" sz="2400">
                <a:latin typeface="Times New Roman" panose="02020603050405020304" pitchFamily="18" charset="0"/>
                <a:cs typeface="Times New Roman" panose="02020603050405020304" pitchFamily="18" charset="0"/>
              </a:rPr>
              <a:t>	- Queries between DNS Server </a:t>
            </a:r>
            <a:r>
              <a:rPr lang="en-US" sz="2400" smtClean="0">
                <a:latin typeface="Times New Roman" panose="02020603050405020304" pitchFamily="18" charset="0"/>
                <a:cs typeface="Times New Roman" panose="02020603050405020304" pitchFamily="18" charset="0"/>
              </a:rPr>
              <a:t>--&gt; </a:t>
            </a:r>
            <a:r>
              <a:rPr lang="en-US" sz="2400">
                <a:latin typeface="Times New Roman" panose="02020603050405020304" pitchFamily="18" charset="0"/>
                <a:cs typeface="Times New Roman" panose="02020603050405020304" pitchFamily="18" charset="0"/>
              </a:rPr>
              <a:t>DNS Server---is interactive query</a:t>
            </a:r>
          </a:p>
          <a:p>
            <a:pPr marL="342900" lvl="1" indent="-342900" algn="just">
              <a:buFont typeface="Wingdings" panose="05000000000000000000" pitchFamily="2" charset="2"/>
              <a:buChar char="§"/>
              <a:defRP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484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sp>
        <p:nvSpPr>
          <p:cNvPr id="5" name="Rectangle 4"/>
          <p:cNvSpPr/>
          <p:nvPr/>
        </p:nvSpPr>
        <p:spPr>
          <a:xfrm>
            <a:off x="1987826" y="1627569"/>
            <a:ext cx="1989968"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US" sz="2400" b="1">
                <a:latin typeface="Times New Roman" panose="02020603050405020304" pitchFamily="18" charset="0"/>
                <a:cs typeface="Times New Roman" panose="02020603050405020304" pitchFamily="18" charset="0"/>
              </a:rPr>
              <a:t>Caching</a:t>
            </a:r>
          </a:p>
        </p:txBody>
      </p:sp>
      <p:sp>
        <p:nvSpPr>
          <p:cNvPr id="6" name="Rectangle 5"/>
          <p:cNvSpPr/>
          <p:nvPr/>
        </p:nvSpPr>
        <p:spPr>
          <a:xfrm>
            <a:off x="2504659" y="2108681"/>
            <a:ext cx="8163339" cy="1569660"/>
          </a:xfrm>
          <a:prstGeom prst="rect">
            <a:avLst/>
          </a:prstGeom>
        </p:spPr>
        <p:txBody>
          <a:bodyPr wrap="square">
            <a:spAutoFit/>
          </a:bodyPr>
          <a:lstStyle/>
          <a:p>
            <a:pPr algn="just"/>
            <a:r>
              <a:rPr lang="en-US" sz="2400">
                <a:latin typeface="Times New Roman" panose="02020603050405020304" pitchFamily="18" charset="0"/>
                <a:cs typeface="Times New Roman" panose="02020603050405020304" pitchFamily="18" charset="0"/>
              </a:rPr>
              <a:t>DNS Server and Client will save these queries (caching) to be the next time it will search in the cache </a:t>
            </a:r>
            <a:r>
              <a:rPr lang="en-US" sz="2400" smtClean="0">
                <a:latin typeface="Times New Roman" panose="02020603050405020304" pitchFamily="18" charset="0"/>
                <a:cs typeface="Times New Roman" panose="02020603050405020304" pitchFamily="18" charset="0"/>
              </a:rPr>
              <a:t>before If </a:t>
            </a:r>
            <a:r>
              <a:rPr lang="en-US" sz="2400">
                <a:latin typeface="Times New Roman" panose="02020603050405020304" pitchFamily="18" charset="0"/>
                <a:cs typeface="Times New Roman" panose="02020603050405020304" pitchFamily="18" charset="0"/>
              </a:rPr>
              <a:t>queries </a:t>
            </a:r>
            <a:r>
              <a:rPr lang="en-US" sz="2400" smtClean="0">
                <a:latin typeface="Times New Roman" panose="02020603050405020304" pitchFamily="18" charset="0"/>
                <a:cs typeface="Times New Roman" panose="02020603050405020304" pitchFamily="18" charset="0"/>
              </a:rPr>
              <a:t>have in the cache </a:t>
            </a:r>
            <a:r>
              <a:rPr lang="en-US" sz="2400">
                <a:latin typeface="Times New Roman" panose="02020603050405020304" pitchFamily="18" charset="0"/>
                <a:cs typeface="Times New Roman" panose="02020603050405020304" pitchFamily="18" charset="0"/>
              </a:rPr>
              <a:t>it will answer immediately without further queries. This helps for faster operations network (performing).</a:t>
            </a:r>
          </a:p>
        </p:txBody>
      </p:sp>
    </p:spTree>
    <p:extLst>
      <p:ext uri="{BB962C8B-B14F-4D97-AF65-F5344CB8AC3E}">
        <p14:creationId xmlns:p14="http://schemas.microsoft.com/office/powerpoint/2010/main" val="3093037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sp>
        <p:nvSpPr>
          <p:cNvPr id="6" name="Rectangle 5"/>
          <p:cNvSpPr/>
          <p:nvPr/>
        </p:nvSpPr>
        <p:spPr>
          <a:xfrm>
            <a:off x="1987826" y="1594736"/>
            <a:ext cx="3038332"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US" sz="2400" b="1">
                <a:latin typeface="Times New Roman" panose="02020603050405020304" pitchFamily="18" charset="0"/>
                <a:cs typeface="Times New Roman" panose="02020603050405020304" pitchFamily="18" charset="0"/>
              </a:rPr>
              <a:t>Reverse Queries</a:t>
            </a:r>
          </a:p>
        </p:txBody>
      </p:sp>
      <p:sp>
        <p:nvSpPr>
          <p:cNvPr id="8" name="Rectangle 7"/>
          <p:cNvSpPr/>
          <p:nvPr/>
        </p:nvSpPr>
        <p:spPr>
          <a:xfrm>
            <a:off x="2224459" y="2056401"/>
            <a:ext cx="9365858" cy="3785652"/>
          </a:xfrm>
          <a:prstGeom prst="rect">
            <a:avLst/>
          </a:prstGeom>
        </p:spPr>
        <p:txBody>
          <a:bodyPr wrap="square">
            <a:spAutoFit/>
          </a:bodyPr>
          <a:lstStyle/>
          <a:p>
            <a:pPr marL="703263" lvl="1" indent="-533400" algn="just">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Is a query of the DNS for domain names when the IP address is </a:t>
            </a:r>
            <a:r>
              <a:rPr lang="en-US" altLang="en-US" sz="2400" smtClean="0">
                <a:latin typeface="Times New Roman" panose="02020603050405020304" pitchFamily="18" charset="0"/>
                <a:cs typeface="Times New Roman" panose="02020603050405020304" pitchFamily="18" charset="0"/>
              </a:rPr>
              <a:t>known.</a:t>
            </a:r>
            <a:endParaRPr lang="en-US" altLang="en-US" sz="2400">
              <a:latin typeface="Times New Roman" panose="02020603050405020304" pitchFamily="18" charset="0"/>
              <a:cs typeface="Times New Roman" panose="02020603050405020304" pitchFamily="18" charset="0"/>
            </a:endParaRPr>
          </a:p>
          <a:p>
            <a:pPr marL="703263" lvl="1" indent="-533400" algn="just">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The DNS stores IP addresses in the form of domain names as specially formatted names in pointer (PTR) records within the infrastructure top-level domain </a:t>
            </a:r>
            <a:r>
              <a:rPr lang="en-US" altLang="en-US" sz="2400" smtClean="0">
                <a:latin typeface="Times New Roman" panose="02020603050405020304" pitchFamily="18" charset="0"/>
                <a:cs typeface="Times New Roman" panose="02020603050405020304" pitchFamily="18" charset="0"/>
              </a:rPr>
              <a:t>arpa.</a:t>
            </a:r>
          </a:p>
          <a:p>
            <a:pPr marL="703263" lvl="1" indent="-533400" algn="just">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For IPv4, the domain is in-addr.arpa. For IPv6, the revers</a:t>
            </a:r>
            <a:fld id="{4A00B35E-1077-4264-9B0F-69BBE1EAACF1}" type="slidenum">
              <a:rPr lang="en-US" altLang="en-US" sz="2400">
                <a:latin typeface="Times New Roman" panose="02020603050405020304" pitchFamily="18" charset="0"/>
                <a:cs typeface="Times New Roman" panose="02020603050405020304" pitchFamily="18" charset="0"/>
              </a:rPr>
              <a:pPr marL="703263" lvl="1" indent="-533400" algn="just">
                <a:buFont typeface="Wingdings" panose="05000000000000000000" pitchFamily="2" charset="2"/>
                <a:buChar char="§"/>
              </a:pPr>
              <a:t>19</a:t>
            </a:fld>
            <a:r>
              <a:rPr lang="en-US" altLang="en-US" sz="2400">
                <a:latin typeface="Times New Roman" panose="02020603050405020304" pitchFamily="18" charset="0"/>
                <a:cs typeface="Times New Roman" panose="02020603050405020304" pitchFamily="18" charset="0"/>
              </a:rPr>
              <a:t>e lookup domain is </a:t>
            </a:r>
            <a:r>
              <a:rPr lang="en-US" altLang="en-US" sz="2400" smtClean="0">
                <a:latin typeface="Times New Roman" panose="02020603050405020304" pitchFamily="18" charset="0"/>
                <a:cs typeface="Times New Roman" panose="02020603050405020304" pitchFamily="18" charset="0"/>
              </a:rPr>
              <a:t>ip6.arpa.</a:t>
            </a:r>
            <a:endParaRPr lang="en-US" altLang="en-US" sz="2400">
              <a:latin typeface="Times New Roman" panose="02020603050405020304" pitchFamily="18" charset="0"/>
              <a:cs typeface="Times New Roman" panose="02020603050405020304" pitchFamily="18" charset="0"/>
            </a:endParaRPr>
          </a:p>
          <a:p>
            <a:pPr marL="703263" lvl="1" indent="-533400" algn="just">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E.g. the IPv4 address 208.80.152.2 is assigned to Wikimedia then represented in reverse order like </a:t>
            </a:r>
            <a:r>
              <a:rPr lang="en-US" altLang="en-US" sz="2400" smtClean="0">
                <a:latin typeface="Times New Roman" panose="02020603050405020304" pitchFamily="18" charset="0"/>
                <a:cs typeface="Times New Roman" panose="02020603050405020304" pitchFamily="18" charset="0"/>
              </a:rPr>
              <a:t>2.152.80.208.in-addr.arpa.</a:t>
            </a:r>
            <a:endParaRPr lang="en-US" altLang="en-US" sz="2400" b="1">
              <a:latin typeface="Times New Roman" panose="02020603050405020304" pitchFamily="18" charset="0"/>
              <a:cs typeface="Times New Roman" panose="02020603050405020304" pitchFamily="18" charset="0"/>
            </a:endParaRPr>
          </a:p>
          <a:p>
            <a:pPr marL="703263" lvl="1" indent="-533400" algn="just">
              <a:buFont typeface="Wingdings" panose="05000000000000000000" pitchFamily="2" charset="2"/>
              <a:buChar char="§"/>
            </a:pPr>
            <a:endParaRPr lang="en-US"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04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13523"/>
            <a:ext cx="10018713" cy="1408042"/>
          </a:xfrm>
        </p:spPr>
        <p:txBody>
          <a:bodyPr/>
          <a:lstStyle/>
          <a:p>
            <a:r>
              <a:rPr lang="en-US" b="1" smtClean="0">
                <a:latin typeface="Times New Roman" panose="02020603050405020304" pitchFamily="18" charset="0"/>
                <a:cs typeface="Times New Roman" panose="02020603050405020304" pitchFamily="18" charset="0"/>
              </a:rPr>
              <a:t>Agenda</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38401" y="1921565"/>
            <a:ext cx="8706678" cy="3869635"/>
          </a:xfrm>
        </p:spPr>
        <p:txBody>
          <a:bodyPr>
            <a:normAutofit/>
          </a:bodyPr>
          <a:lstStyle/>
          <a:p>
            <a:pPr marL="400050" indent="-342900">
              <a:buNone/>
              <a:defRPr/>
            </a:pPr>
            <a:r>
              <a:rPr lang="en-CA" b="1" smtClean="0">
                <a:latin typeface="Times New Roman" panose="02020603050405020304" pitchFamily="18" charset="0"/>
                <a:cs typeface="Times New Roman" panose="02020603050405020304" pitchFamily="18" charset="0"/>
              </a:rPr>
              <a:t>I. Introduction</a:t>
            </a:r>
            <a:endParaRPr lang="en-CA" sz="1800" b="1">
              <a:latin typeface="Times New Roman" panose="02020603050405020304" pitchFamily="18" charset="0"/>
              <a:cs typeface="Times New Roman" panose="02020603050405020304" pitchFamily="18" charset="0"/>
            </a:endParaRPr>
          </a:p>
          <a:p>
            <a:pPr marL="400050" lvl="1" indent="-342900">
              <a:buNone/>
              <a:defRPr/>
            </a:pPr>
            <a:r>
              <a:rPr lang="en-US" sz="2400" b="1">
                <a:latin typeface="Times New Roman" panose="02020603050405020304" pitchFamily="18" charset="0"/>
                <a:cs typeface="Times New Roman" panose="02020603050405020304" pitchFamily="18" charset="0"/>
              </a:rPr>
              <a:t>II. </a:t>
            </a:r>
            <a:r>
              <a:rPr lang="en-CA" sz="2400" b="1">
                <a:latin typeface="Times New Roman" panose="02020603050405020304" pitchFamily="18" charset="0"/>
                <a:cs typeface="Times New Roman" panose="02020603050405020304" pitchFamily="18" charset="0"/>
              </a:rPr>
              <a:t>Important DNS </a:t>
            </a:r>
            <a:r>
              <a:rPr lang="en-CA" sz="2400" b="1" smtClean="0">
                <a:latin typeface="Times New Roman" panose="02020603050405020304" pitchFamily="18" charset="0"/>
                <a:cs typeface="Times New Roman" panose="02020603050405020304" pitchFamily="18" charset="0"/>
              </a:rPr>
              <a:t>terminology:</a:t>
            </a:r>
            <a:endParaRPr lang="en-CA" sz="2400" b="1">
              <a:latin typeface="Times New Roman" panose="02020603050405020304" pitchFamily="18" charset="0"/>
              <a:cs typeface="Times New Roman" panose="02020603050405020304" pitchFamily="18" charset="0"/>
            </a:endParaRPr>
          </a:p>
          <a:p>
            <a:pPr marL="342900">
              <a:buNone/>
              <a:defRPr/>
            </a:pPr>
            <a:r>
              <a:rPr lang="en-US" b="1" smtClean="0">
                <a:latin typeface="Times New Roman" panose="02020603050405020304" pitchFamily="18" charset="0"/>
                <a:cs typeface="Times New Roman" panose="02020603050405020304" pitchFamily="18" charset="0"/>
              </a:rPr>
              <a:t>III. </a:t>
            </a:r>
            <a:r>
              <a:rPr lang="en-GB" b="1">
                <a:latin typeface="Times New Roman" panose="02020603050405020304" pitchFamily="18" charset="0"/>
                <a:cs typeface="Times New Roman" panose="02020603050405020304" pitchFamily="18" charset="0"/>
              </a:rPr>
              <a:t>Tools </a:t>
            </a:r>
            <a:r>
              <a:rPr lang="en-US" b="1" smtClean="0">
                <a:latin typeface="Times New Roman" panose="02020603050405020304" pitchFamily="18" charset="0"/>
                <a:cs typeface="Times New Roman" panose="02020603050405020304" pitchFamily="18" charset="0"/>
              </a:rPr>
              <a:t>NSLOOKUP</a:t>
            </a:r>
          </a:p>
          <a:p>
            <a:pPr marL="342900">
              <a:buNone/>
              <a:defRPr/>
            </a:pPr>
            <a:r>
              <a:rPr lang="en-US" b="1">
                <a:latin typeface="Times New Roman" panose="02020603050405020304" pitchFamily="18" charset="0"/>
                <a:cs typeface="Times New Roman" panose="02020603050405020304" pitchFamily="18" charset="0"/>
              </a:rPr>
              <a:t>IV</a:t>
            </a:r>
            <a:r>
              <a:rPr lang="en-US" b="1">
                <a:latin typeface="Times New Roman" panose="02020603050405020304" pitchFamily="18" charset="0"/>
                <a:cs typeface="Times New Roman" panose="02020603050405020304" pitchFamily="18" charset="0"/>
              </a:rPr>
              <a:t>. </a:t>
            </a:r>
            <a:r>
              <a:rPr lang="en-GB" b="1">
                <a:latin typeface="Times New Roman" panose="02020603050405020304" pitchFamily="18" charset="0"/>
                <a:cs typeface="Times New Roman" panose="02020603050405020304" pitchFamily="18" charset="0"/>
              </a:rPr>
              <a:t>Tools</a:t>
            </a:r>
            <a:r>
              <a:rPr lang="en-GB">
                <a:effectLst>
                  <a:outerShdw blurRad="38100" dist="38100" dir="2700000" algn="tl">
                    <a:srgbClr val="FFFFFF"/>
                  </a:outerShdw>
                </a:effectLst>
              </a:rPr>
              <a:t> </a:t>
            </a:r>
            <a:r>
              <a:rPr lang="en-US" b="1" smtClean="0">
                <a:latin typeface="Times New Roman" panose="02020603050405020304" pitchFamily="18" charset="0"/>
                <a:cs typeface="Times New Roman" panose="02020603050405020304" pitchFamily="18" charset="0"/>
              </a:rPr>
              <a:t>Use WireShark </a:t>
            </a:r>
            <a:r>
              <a:rPr lang="en-US" b="1">
                <a:latin typeface="Times New Roman" panose="02020603050405020304" pitchFamily="18" charset="0"/>
                <a:cs typeface="Times New Roman" panose="02020603050405020304" pitchFamily="18" charset="0"/>
              </a:rPr>
              <a:t>to capture</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045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7826" y="1594736"/>
            <a:ext cx="3038332"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US" sz="2400" b="1">
                <a:latin typeface="Times New Roman" panose="02020603050405020304" pitchFamily="18" charset="0"/>
                <a:cs typeface="Times New Roman" panose="02020603050405020304" pitchFamily="18" charset="0"/>
              </a:rPr>
              <a:t>Reverse Queries</a:t>
            </a:r>
          </a:p>
        </p:txBody>
      </p:sp>
      <p:sp>
        <p:nvSpPr>
          <p:cNvPr id="5"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sp>
        <p:nvSpPr>
          <p:cNvPr id="6" name="Rectangle 5"/>
          <p:cNvSpPr/>
          <p:nvPr/>
        </p:nvSpPr>
        <p:spPr>
          <a:xfrm>
            <a:off x="2466108" y="2056401"/>
            <a:ext cx="9147959" cy="3785652"/>
          </a:xfrm>
          <a:prstGeom prst="rect">
            <a:avLst/>
          </a:prstGeom>
        </p:spPr>
        <p:txBody>
          <a:bodyPr wrap="square">
            <a:spAutoFit/>
          </a:bodyPr>
          <a:lstStyle/>
          <a:p>
            <a:pPr marL="285750" indent="-285750" algn="just">
              <a:buFont typeface="Wingdings" panose="05000000000000000000" pitchFamily="2" charset="2"/>
              <a:buChar char="§"/>
            </a:pPr>
            <a:r>
              <a:rPr lang="en-US" sz="2400">
                <a:solidFill>
                  <a:srgbClr val="333333"/>
                </a:solidFill>
                <a:latin typeface="Times New Roman" panose="02020603050405020304" pitchFamily="18" charset="0"/>
                <a:cs typeface="Times New Roman" panose="02020603050405020304" pitchFamily="18" charset="0"/>
              </a:rPr>
              <a:t>Nodes in the </a:t>
            </a:r>
            <a:r>
              <a:rPr lang="en-US" sz="2400" i="1">
                <a:solidFill>
                  <a:srgbClr val="333333"/>
                </a:solidFill>
                <a:latin typeface="Times New Roman" panose="02020603050405020304" pitchFamily="18" charset="0"/>
                <a:cs typeface="Times New Roman" panose="02020603050405020304" pitchFamily="18" charset="0"/>
              </a:rPr>
              <a:t>in-addr.arpa </a:t>
            </a:r>
            <a:r>
              <a:rPr lang="en-US" sz="2400">
                <a:solidFill>
                  <a:srgbClr val="333333"/>
                </a:solidFill>
                <a:latin typeface="Times New Roman" panose="02020603050405020304" pitchFamily="18" charset="0"/>
                <a:cs typeface="Times New Roman" panose="02020603050405020304" pitchFamily="18" charset="0"/>
              </a:rPr>
              <a:t>domain are labeled after the numbers in the dotted-octet representation of IP addresses</a:t>
            </a:r>
            <a:r>
              <a:rPr lang="en-US" sz="2400" smtClean="0">
                <a:solidFill>
                  <a:srgbClr val="333333"/>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The </a:t>
            </a:r>
            <a:r>
              <a:rPr lang="en-US" sz="2400" i="1">
                <a:latin typeface="Times New Roman" panose="02020603050405020304" pitchFamily="18" charset="0"/>
                <a:cs typeface="Times New Roman" panose="02020603050405020304" pitchFamily="18" charset="0"/>
              </a:rPr>
              <a:t>in-addr.arpa </a:t>
            </a:r>
            <a:r>
              <a:rPr lang="en-US" sz="2400">
                <a:latin typeface="Times New Roman" panose="02020603050405020304" pitchFamily="18" charset="0"/>
                <a:cs typeface="Times New Roman" panose="02020603050405020304" pitchFamily="18" charset="0"/>
              </a:rPr>
              <a:t>domain, for example, could have up to 256 </a:t>
            </a:r>
            <a:r>
              <a:rPr lang="en-US" sz="2400" smtClean="0">
                <a:latin typeface="Times New Roman" panose="02020603050405020304" pitchFamily="18" charset="0"/>
                <a:cs typeface="Times New Roman" panose="02020603050405020304" pitchFamily="18" charset="0"/>
              </a:rPr>
              <a:t>subdomains, one </a:t>
            </a:r>
            <a:r>
              <a:rPr lang="en-US" sz="2400">
                <a:latin typeface="Times New Roman" panose="02020603050405020304" pitchFamily="18" charset="0"/>
                <a:cs typeface="Times New Roman" panose="02020603050405020304" pitchFamily="18" charset="0"/>
              </a:rPr>
              <a:t>corresponding to each possible value in the first octet of an IP address</a:t>
            </a:r>
            <a:r>
              <a:rPr lang="en-US" sz="240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Each of these subdomains could </a:t>
            </a:r>
            <a:r>
              <a:rPr lang="en-US" sz="2400" smtClean="0">
                <a:latin typeface="Times New Roman" panose="02020603050405020304" pitchFamily="18" charset="0"/>
                <a:cs typeface="Times New Roman" panose="02020603050405020304" pitchFamily="18" charset="0"/>
              </a:rPr>
              <a:t>have up </a:t>
            </a:r>
            <a:r>
              <a:rPr lang="en-US" sz="2400">
                <a:latin typeface="Times New Roman" panose="02020603050405020304" pitchFamily="18" charset="0"/>
                <a:cs typeface="Times New Roman" panose="02020603050405020304" pitchFamily="18" charset="0"/>
              </a:rPr>
              <a:t>to 256 subdomains of its own, corresponding to the possible values of the </a:t>
            </a:r>
            <a:r>
              <a:rPr lang="en-US" sz="2400" smtClean="0">
                <a:latin typeface="Times New Roman" panose="02020603050405020304" pitchFamily="18" charset="0"/>
                <a:cs typeface="Times New Roman" panose="02020603050405020304" pitchFamily="18" charset="0"/>
              </a:rPr>
              <a:t>second octet</a:t>
            </a:r>
            <a:r>
              <a:rPr lang="en-US" sz="2400">
                <a:latin typeface="Times New Roman" panose="02020603050405020304" pitchFamily="18" charset="0"/>
                <a:cs typeface="Times New Roman" panose="02020603050405020304" pitchFamily="18" charset="0"/>
              </a:rPr>
              <a:t>.</a:t>
            </a:r>
            <a:endParaRPr lang="en-US" sz="240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Finally, at the </a:t>
            </a:r>
            <a:r>
              <a:rPr lang="en-US" sz="2400" smtClean="0">
                <a:latin typeface="Times New Roman" panose="02020603050405020304" pitchFamily="18" charset="0"/>
                <a:cs typeface="Times New Roman" panose="02020603050405020304" pitchFamily="18" charset="0"/>
              </a:rPr>
              <a:t>fourth level </a:t>
            </a:r>
            <a:r>
              <a:rPr lang="en-US" sz="2400">
                <a:latin typeface="Times New Roman" panose="02020603050405020304" pitchFamily="18" charset="0"/>
                <a:cs typeface="Times New Roman" panose="02020603050405020304" pitchFamily="18" charset="0"/>
              </a:rPr>
              <a:t>down, there are resource records attached to the final octet giving the full domain name of </a:t>
            </a:r>
            <a:r>
              <a:rPr lang="en-US" sz="2400" smtClean="0">
                <a:latin typeface="Times New Roman" panose="02020603050405020304" pitchFamily="18" charset="0"/>
                <a:cs typeface="Times New Roman" panose="02020603050405020304" pitchFamily="18" charset="0"/>
              </a:rPr>
              <a:t>the host </a:t>
            </a:r>
            <a:r>
              <a:rPr lang="en-US" sz="2400">
                <a:latin typeface="Times New Roman" panose="02020603050405020304" pitchFamily="18" charset="0"/>
                <a:cs typeface="Times New Roman" panose="02020603050405020304" pitchFamily="18" charset="0"/>
              </a:rPr>
              <a:t>at that </a:t>
            </a:r>
            <a:r>
              <a:rPr lang="en-US" sz="2400" smtClean="0">
                <a:latin typeface="Times New Roman" panose="02020603050405020304" pitchFamily="18" charset="0"/>
                <a:cs typeface="Times New Roman" panose="02020603050405020304" pitchFamily="18" charset="0"/>
              </a:rPr>
              <a:t>IP address</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367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7684" y="2239510"/>
            <a:ext cx="5476875" cy="423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Callout 4"/>
          <p:cNvSpPr/>
          <p:nvPr/>
        </p:nvSpPr>
        <p:spPr bwMode="auto">
          <a:xfrm>
            <a:off x="9156502" y="2123736"/>
            <a:ext cx="3035497" cy="2543073"/>
          </a:xfrm>
          <a:prstGeom prst="wedgeEllipseCallout">
            <a:avLst>
              <a:gd name="adj1" fmla="val -64801"/>
              <a:gd name="adj2" fmla="val 116639"/>
            </a:avLst>
          </a:prstGeom>
          <a:solidFill>
            <a:schemeClr val="bg2">
              <a:lumMod val="90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n-US" dirty="0">
              <a:latin typeface="Arial" charset="0"/>
            </a:endParaRPr>
          </a:p>
        </p:txBody>
      </p:sp>
      <p:sp>
        <p:nvSpPr>
          <p:cNvPr id="6" name="Oval Callout 5"/>
          <p:cNvSpPr>
            <a:spLocks noChangeArrowheads="1"/>
          </p:cNvSpPr>
          <p:nvPr/>
        </p:nvSpPr>
        <p:spPr bwMode="auto">
          <a:xfrm>
            <a:off x="1453863" y="2358522"/>
            <a:ext cx="4283076" cy="1152525"/>
          </a:xfrm>
          <a:prstGeom prst="wedgeEllipseCallout">
            <a:avLst>
              <a:gd name="adj1" fmla="val 27390"/>
              <a:gd name="adj2" fmla="val 65561"/>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r>
              <a:rPr lang="en-US" altLang="en-US">
                <a:solidFill>
                  <a:srgbClr val="FFFF00"/>
                </a:solidFill>
              </a:rPr>
              <a:t>A: 15.16.192.152. </a:t>
            </a:r>
          </a:p>
          <a:p>
            <a:r>
              <a:rPr lang="en-US" altLang="en-US">
                <a:solidFill>
                  <a:srgbClr val="FFFF00"/>
                </a:solidFill>
              </a:rPr>
              <a:t>152.192.16.15.in-addr.arpa</a:t>
            </a:r>
          </a:p>
        </p:txBody>
      </p:sp>
      <p:sp>
        <p:nvSpPr>
          <p:cNvPr id="10"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sp>
        <p:nvSpPr>
          <p:cNvPr id="11" name="Rectangle 10"/>
          <p:cNvSpPr/>
          <p:nvPr/>
        </p:nvSpPr>
        <p:spPr>
          <a:xfrm>
            <a:off x="1987826" y="1594736"/>
            <a:ext cx="3038332"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US" sz="2400" b="1">
                <a:latin typeface="Times New Roman" panose="02020603050405020304" pitchFamily="18" charset="0"/>
                <a:cs typeface="Times New Roman" panose="02020603050405020304" pitchFamily="18" charset="0"/>
              </a:rPr>
              <a:t>Reverse Queries</a:t>
            </a:r>
          </a:p>
        </p:txBody>
      </p:sp>
      <p:pic>
        <p:nvPicPr>
          <p:cNvPr id="13" name="Picture 12"/>
          <p:cNvPicPr>
            <a:picLocks noChangeAspect="1"/>
          </p:cNvPicPr>
          <p:nvPr/>
        </p:nvPicPr>
        <p:blipFill>
          <a:blip r:embed="rId3"/>
          <a:stretch>
            <a:fillRect/>
          </a:stretch>
        </p:blipFill>
        <p:spPr>
          <a:xfrm>
            <a:off x="9438557" y="2690422"/>
            <a:ext cx="2526943" cy="1409700"/>
          </a:xfrm>
          <a:prstGeom prst="rect">
            <a:avLst/>
          </a:prstGeom>
        </p:spPr>
      </p:pic>
    </p:spTree>
    <p:extLst>
      <p:ext uri="{BB962C8B-B14F-4D97-AF65-F5344CB8AC3E}">
        <p14:creationId xmlns:p14="http://schemas.microsoft.com/office/powerpoint/2010/main" val="337877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sp>
        <p:nvSpPr>
          <p:cNvPr id="9" name="Rectangle 8"/>
          <p:cNvSpPr/>
          <p:nvPr/>
        </p:nvSpPr>
        <p:spPr>
          <a:xfrm>
            <a:off x="1987826" y="1599437"/>
            <a:ext cx="3136949"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AU" altLang="en-US" sz="2400" b="1">
                <a:latin typeface="Times New Roman" panose="02020603050405020304" pitchFamily="18" charset="0"/>
                <a:cs typeface="Times New Roman" panose="02020603050405020304" pitchFamily="18" charset="0"/>
              </a:rPr>
              <a:t>R</a:t>
            </a:r>
            <a:r>
              <a:rPr lang="en-AU" altLang="en-US" sz="2400" b="1" smtClean="0">
                <a:latin typeface="Times New Roman" panose="02020603050405020304" pitchFamily="18" charset="0"/>
                <a:cs typeface="Times New Roman" panose="02020603050405020304" pitchFamily="18" charset="0"/>
              </a:rPr>
              <a:t>esource </a:t>
            </a:r>
            <a:r>
              <a:rPr lang="en-AU" altLang="en-US" sz="2400" b="1">
                <a:latin typeface="Times New Roman" panose="02020603050405020304" pitchFamily="18" charset="0"/>
                <a:cs typeface="Times New Roman" panose="02020603050405020304" pitchFamily="18" charset="0"/>
              </a:rPr>
              <a:t>R</a:t>
            </a:r>
            <a:r>
              <a:rPr lang="en-AU" altLang="en-US" sz="2400" b="1" smtClean="0">
                <a:latin typeface="Times New Roman" panose="02020603050405020304" pitchFamily="18" charset="0"/>
                <a:cs typeface="Times New Roman" panose="02020603050405020304" pitchFamily="18" charset="0"/>
              </a:rPr>
              <a:t>ecord</a:t>
            </a:r>
            <a:endParaRPr lang="en-CA" sz="24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602523" y="2061102"/>
            <a:ext cx="6096000" cy="2308324"/>
          </a:xfrm>
          <a:prstGeom prst="rect">
            <a:avLst/>
          </a:prstGeom>
        </p:spPr>
        <p:txBody>
          <a:bodyPr>
            <a:spAutoFit/>
          </a:bodyPr>
          <a:lstStyle/>
          <a:p>
            <a:pPr marL="342900" indent="-342900">
              <a:buFont typeface="Wingdings" panose="05000000000000000000" pitchFamily="2" charset="2"/>
              <a:buChar char="§"/>
            </a:pPr>
            <a:r>
              <a:rPr lang="en-AU" altLang="en-US" sz="2400">
                <a:latin typeface="Times New Roman" panose="02020603050405020304" pitchFamily="18" charset="0"/>
                <a:cs typeface="Times New Roman" panose="02020603050405020304" pitchFamily="18" charset="0"/>
              </a:rPr>
              <a:t>A domain contains resource records</a:t>
            </a:r>
          </a:p>
          <a:p>
            <a:pPr marL="342900" indent="-342900">
              <a:buFont typeface="Wingdings" panose="05000000000000000000" pitchFamily="2" charset="2"/>
              <a:buChar char="§"/>
            </a:pPr>
            <a:r>
              <a:rPr lang="en-AU" altLang="en-US" sz="2400">
                <a:latin typeface="Times New Roman" panose="02020603050405020304" pitchFamily="18" charset="0"/>
                <a:cs typeface="Times New Roman" panose="02020603050405020304" pitchFamily="18" charset="0"/>
              </a:rPr>
              <a:t>Resource records are analogous to files</a:t>
            </a:r>
          </a:p>
          <a:p>
            <a:pPr marL="342900" indent="-342900">
              <a:buFont typeface="Wingdings" panose="05000000000000000000" pitchFamily="2" charset="2"/>
              <a:buChar char="§"/>
            </a:pPr>
            <a:r>
              <a:rPr lang="en-AU" altLang="en-US" sz="2400">
                <a:latin typeface="Times New Roman" panose="02020603050405020304" pitchFamily="18" charset="0"/>
                <a:cs typeface="Times New Roman" panose="02020603050405020304" pitchFamily="18" charset="0"/>
              </a:rPr>
              <a:t>Classified into types</a:t>
            </a:r>
          </a:p>
          <a:p>
            <a:pPr marL="342900" indent="-342900">
              <a:buFont typeface="Wingdings" panose="05000000000000000000" pitchFamily="2" charset="2"/>
              <a:buChar char="§"/>
            </a:pPr>
            <a:r>
              <a:rPr lang="en-AU" altLang="en-US" sz="2400">
                <a:latin typeface="Times New Roman" panose="02020603050405020304" pitchFamily="18" charset="0"/>
                <a:cs typeface="Times New Roman" panose="02020603050405020304" pitchFamily="18" charset="0"/>
              </a:rPr>
              <a:t>Some of the important types are SOA, NS, A, AAAA*, CNAME and MX</a:t>
            </a:r>
          </a:p>
          <a:p>
            <a:pPr marL="342900" indent="-342900">
              <a:buFont typeface="Wingdings" panose="05000000000000000000" pitchFamily="2" charset="2"/>
              <a:buChar char="§"/>
            </a:pPr>
            <a:r>
              <a:rPr lang="en-AU" altLang="en-US" sz="2400">
                <a:latin typeface="Times New Roman" panose="02020603050405020304" pitchFamily="18" charset="0"/>
                <a:cs typeface="Times New Roman" panose="02020603050405020304" pitchFamily="18" charset="0"/>
              </a:rPr>
              <a:t>Normally defines in “zone files”</a:t>
            </a:r>
            <a:endParaRPr lang="en-US"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0270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sp>
        <p:nvSpPr>
          <p:cNvPr id="2" name="Rectangle 1"/>
          <p:cNvSpPr/>
          <p:nvPr/>
        </p:nvSpPr>
        <p:spPr>
          <a:xfrm>
            <a:off x="2282430" y="1667325"/>
            <a:ext cx="2665473"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US" sz="2400" b="1">
                <a:latin typeface="Times New Roman" panose="02020603050405020304" pitchFamily="18" charset="0"/>
                <a:cs typeface="Times New Roman" panose="02020603050405020304" pitchFamily="18" charset="0"/>
              </a:rPr>
              <a:t>SOA Records</a:t>
            </a:r>
          </a:p>
        </p:txBody>
      </p:sp>
      <p:sp>
        <p:nvSpPr>
          <p:cNvPr id="3" name="Rectangle 2"/>
          <p:cNvSpPr/>
          <p:nvPr/>
        </p:nvSpPr>
        <p:spPr>
          <a:xfrm>
            <a:off x="3074503" y="2128990"/>
            <a:ext cx="8428521" cy="2585323"/>
          </a:xfrm>
          <a:prstGeom prst="rect">
            <a:avLst/>
          </a:prstGeom>
        </p:spPr>
        <p:txBody>
          <a:bodyPr wrap="square">
            <a:spAutoFit/>
          </a:bodyPr>
          <a:lstStyle/>
          <a:p>
            <a:pPr marL="342900" indent="-342900">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The SOA record indicates that this name server is the best source of information for the data within this zone.</a:t>
            </a:r>
          </a:p>
          <a:p>
            <a:pPr marL="342900" indent="-342900">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There can be one, and only one, SOA record in a zone data file</a:t>
            </a:r>
            <a:r>
              <a:rPr lang="en-US" sz="240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Eg. The record:</a:t>
            </a:r>
          </a:p>
          <a:p>
            <a:endParaRPr lang="en-US"/>
          </a:p>
        </p:txBody>
      </p:sp>
      <p:sp>
        <p:nvSpPr>
          <p:cNvPr id="5" name="Rectangle 4"/>
          <p:cNvSpPr/>
          <p:nvPr/>
        </p:nvSpPr>
        <p:spPr>
          <a:xfrm>
            <a:off x="3130569" y="4376744"/>
            <a:ext cx="9061431" cy="2123658"/>
          </a:xfrm>
          <a:prstGeom prst="rect">
            <a:avLst/>
          </a:prstGeom>
        </p:spPr>
        <p:txBody>
          <a:bodyPr wrap="square">
            <a:spAutoFit/>
          </a:bodyPr>
          <a:lstStyle/>
          <a:p>
            <a:r>
              <a:rPr lang="en-US" sz="2200">
                <a:solidFill>
                  <a:srgbClr val="7A0029"/>
                </a:solidFill>
                <a:latin typeface="Times New Roman" panose="02020603050405020304" pitchFamily="18" charset="0"/>
                <a:cs typeface="Times New Roman" panose="02020603050405020304" pitchFamily="18" charset="0"/>
              </a:rPr>
              <a:t>movie.edu. </a:t>
            </a:r>
            <a:r>
              <a:rPr lang="en-US" sz="2200" smtClean="0">
                <a:solidFill>
                  <a:srgbClr val="7A0029"/>
                </a:solidFill>
                <a:latin typeface="Times New Roman" panose="02020603050405020304" pitchFamily="18" charset="0"/>
                <a:cs typeface="Times New Roman" panose="02020603050405020304" pitchFamily="18" charset="0"/>
              </a:rPr>
              <a:t>IN </a:t>
            </a:r>
            <a:r>
              <a:rPr lang="en-US" sz="2200">
                <a:solidFill>
                  <a:srgbClr val="7A0029"/>
                </a:solidFill>
                <a:latin typeface="Times New Roman" panose="02020603050405020304" pitchFamily="18" charset="0"/>
                <a:cs typeface="Times New Roman" panose="02020603050405020304" pitchFamily="18" charset="0"/>
              </a:rPr>
              <a:t>SOA </a:t>
            </a:r>
            <a:r>
              <a:rPr lang="en-US" sz="2200" smtClean="0">
                <a:solidFill>
                  <a:srgbClr val="7A0029"/>
                </a:solidFill>
                <a:latin typeface="Times New Roman" panose="02020603050405020304" pitchFamily="18" charset="0"/>
                <a:cs typeface="Times New Roman" panose="02020603050405020304" pitchFamily="18" charset="0"/>
              </a:rPr>
              <a:t>terminator.movie.edu. al.robocop.movie.edu.(</a:t>
            </a:r>
            <a:endParaRPr lang="en-US" sz="2200">
              <a:solidFill>
                <a:srgbClr val="7A0029"/>
              </a:solidFill>
              <a:latin typeface="Times New Roman" panose="02020603050405020304" pitchFamily="18" charset="0"/>
              <a:cs typeface="Times New Roman" panose="02020603050405020304" pitchFamily="18" charset="0"/>
            </a:endParaRPr>
          </a:p>
          <a:p>
            <a:r>
              <a:rPr lang="en-US" sz="2200" smtClean="0">
                <a:solidFill>
                  <a:srgbClr val="7A0029"/>
                </a:solidFill>
                <a:latin typeface="Times New Roman" panose="02020603050405020304" pitchFamily="18" charset="0"/>
                <a:cs typeface="Times New Roman" panose="02020603050405020304" pitchFamily="18" charset="0"/>
              </a:rPr>
              <a:t>	1 </a:t>
            </a:r>
            <a:r>
              <a:rPr lang="en-US" sz="2200">
                <a:solidFill>
                  <a:srgbClr val="7A0029"/>
                </a:solidFill>
                <a:latin typeface="Times New Roman" panose="02020603050405020304" pitchFamily="18" charset="0"/>
                <a:cs typeface="Times New Roman" panose="02020603050405020304" pitchFamily="18" charset="0"/>
              </a:rPr>
              <a:t>; Serial</a:t>
            </a:r>
          </a:p>
          <a:p>
            <a:r>
              <a:rPr lang="en-US" sz="2200" smtClean="0">
                <a:solidFill>
                  <a:srgbClr val="7A0029"/>
                </a:solidFill>
                <a:latin typeface="Times New Roman" panose="02020603050405020304" pitchFamily="18" charset="0"/>
                <a:cs typeface="Times New Roman" panose="02020603050405020304" pitchFamily="18" charset="0"/>
              </a:rPr>
              <a:t>	3h </a:t>
            </a:r>
            <a:r>
              <a:rPr lang="en-US" sz="2200">
                <a:solidFill>
                  <a:srgbClr val="7A0029"/>
                </a:solidFill>
                <a:latin typeface="Times New Roman" panose="02020603050405020304" pitchFamily="18" charset="0"/>
                <a:cs typeface="Times New Roman" panose="02020603050405020304" pitchFamily="18" charset="0"/>
              </a:rPr>
              <a:t>; Refresh after 3 hours</a:t>
            </a:r>
          </a:p>
          <a:p>
            <a:r>
              <a:rPr lang="en-US" sz="2200" smtClean="0">
                <a:solidFill>
                  <a:srgbClr val="7A0029"/>
                </a:solidFill>
                <a:latin typeface="Times New Roman" panose="02020603050405020304" pitchFamily="18" charset="0"/>
                <a:cs typeface="Times New Roman" panose="02020603050405020304" pitchFamily="18" charset="0"/>
              </a:rPr>
              <a:t>	1h </a:t>
            </a:r>
            <a:r>
              <a:rPr lang="en-US" sz="2200">
                <a:solidFill>
                  <a:srgbClr val="7A0029"/>
                </a:solidFill>
                <a:latin typeface="Times New Roman" panose="02020603050405020304" pitchFamily="18" charset="0"/>
                <a:cs typeface="Times New Roman" panose="02020603050405020304" pitchFamily="18" charset="0"/>
              </a:rPr>
              <a:t>; Retry after 1 hour</a:t>
            </a:r>
          </a:p>
          <a:p>
            <a:r>
              <a:rPr lang="en-US" sz="2200" smtClean="0">
                <a:solidFill>
                  <a:srgbClr val="7A0029"/>
                </a:solidFill>
                <a:latin typeface="Times New Roman" panose="02020603050405020304" pitchFamily="18" charset="0"/>
                <a:cs typeface="Times New Roman" panose="02020603050405020304" pitchFamily="18" charset="0"/>
              </a:rPr>
              <a:t>	1w </a:t>
            </a:r>
            <a:r>
              <a:rPr lang="en-US" sz="2200">
                <a:solidFill>
                  <a:srgbClr val="7A0029"/>
                </a:solidFill>
                <a:latin typeface="Times New Roman" panose="02020603050405020304" pitchFamily="18" charset="0"/>
                <a:cs typeface="Times New Roman" panose="02020603050405020304" pitchFamily="18" charset="0"/>
              </a:rPr>
              <a:t>; Expire after 1 week</a:t>
            </a:r>
          </a:p>
          <a:p>
            <a:r>
              <a:rPr lang="en-US" sz="2200" smtClean="0">
                <a:solidFill>
                  <a:srgbClr val="7A0029"/>
                </a:solidFill>
                <a:latin typeface="Times New Roman" panose="02020603050405020304" pitchFamily="18" charset="0"/>
                <a:cs typeface="Times New Roman" panose="02020603050405020304" pitchFamily="18" charset="0"/>
              </a:rPr>
              <a:t>	1h </a:t>
            </a:r>
            <a:r>
              <a:rPr lang="en-US" sz="2200">
                <a:solidFill>
                  <a:srgbClr val="7A0029"/>
                </a:solidFill>
                <a:latin typeface="Times New Roman" panose="02020603050405020304" pitchFamily="18" charset="0"/>
                <a:cs typeface="Times New Roman" panose="02020603050405020304" pitchFamily="18" charset="0"/>
              </a:rPr>
              <a:t>) ; Negative caching TTL of 1 day</a:t>
            </a:r>
            <a:endParaRPr lang="en-US" sz="2200">
              <a:latin typeface="Times New Roman" panose="02020603050405020304" pitchFamily="18" charset="0"/>
              <a:cs typeface="Times New Roman" panose="02020603050405020304" pitchFamily="18" charset="0"/>
            </a:endParaRPr>
          </a:p>
        </p:txBody>
      </p:sp>
      <p:sp>
        <p:nvSpPr>
          <p:cNvPr id="6" name="Rectangle 5"/>
          <p:cNvSpPr/>
          <p:nvPr/>
        </p:nvSpPr>
        <p:spPr>
          <a:xfrm>
            <a:off x="1987826" y="3236985"/>
            <a:ext cx="10310191" cy="830997"/>
          </a:xfrm>
          <a:prstGeom prst="rect">
            <a:avLst/>
          </a:prstGeom>
        </p:spPr>
        <p:txBody>
          <a:bodyPr wrap="square">
            <a:spAutoFit/>
          </a:bodyPr>
          <a:lstStyle/>
          <a:p>
            <a:pPr marL="1069848" lvl="4" indent="0">
              <a:buNone/>
            </a:pPr>
            <a:r>
              <a:rPr lang="en-US" sz="2400" smtClean="0">
                <a:solidFill>
                  <a:srgbClr val="FF0000"/>
                </a:solidFill>
                <a:latin typeface="Courier New" pitchFamily="49" charset="0"/>
                <a:cs typeface="Courier New" pitchFamily="49" charset="0"/>
              </a:rPr>
              <a:t>domain-name IN SOA </a:t>
            </a:r>
            <a:r>
              <a:rPr lang="en-US" sz="2400">
                <a:solidFill>
                  <a:srgbClr val="FF0000"/>
                </a:solidFill>
                <a:latin typeface="Courier New" pitchFamily="49" charset="0"/>
                <a:cs typeface="Courier New" pitchFamily="49" charset="0"/>
              </a:rPr>
              <a:t>mname rname (</a:t>
            </a:r>
          </a:p>
          <a:p>
            <a:pPr marL="1069848" lvl="4" indent="0">
              <a:buNone/>
            </a:pPr>
            <a:r>
              <a:rPr lang="en-US" sz="2400" smtClean="0">
                <a:solidFill>
                  <a:srgbClr val="FF0000"/>
                </a:solidFill>
                <a:latin typeface="Courier New" pitchFamily="49" charset="0"/>
                <a:cs typeface="Courier New" pitchFamily="49" charset="0"/>
              </a:rPr>
              <a:t>serial refresh retry expire minimum time-to-live)</a:t>
            </a:r>
            <a:endParaRPr lang="en-US" sz="2400" dirty="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1954493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sp>
        <p:nvSpPr>
          <p:cNvPr id="5" name="Rectangle 4"/>
          <p:cNvSpPr/>
          <p:nvPr/>
        </p:nvSpPr>
        <p:spPr>
          <a:xfrm>
            <a:off x="2282430" y="1667325"/>
            <a:ext cx="2665473"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US" sz="2400" b="1">
                <a:latin typeface="Times New Roman" panose="02020603050405020304" pitchFamily="18" charset="0"/>
                <a:cs typeface="Times New Roman" panose="02020603050405020304" pitchFamily="18" charset="0"/>
              </a:rPr>
              <a:t>SOA Records</a:t>
            </a:r>
          </a:p>
        </p:txBody>
      </p:sp>
      <p:sp>
        <p:nvSpPr>
          <p:cNvPr id="2" name="Rectangle 1"/>
          <p:cNvSpPr/>
          <p:nvPr/>
        </p:nvSpPr>
        <p:spPr>
          <a:xfrm>
            <a:off x="1789044" y="2056686"/>
            <a:ext cx="10048136" cy="3785652"/>
          </a:xfrm>
          <a:prstGeom prst="rect">
            <a:avLst/>
          </a:prstGeom>
        </p:spPr>
        <p:txBody>
          <a:bodyPr wrap="square">
            <a:spAutoFit/>
          </a:bodyPr>
          <a:lstStyle/>
          <a:p>
            <a:pPr marL="1131062" lvl="3" indent="-285750" algn="just">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domain-name</a:t>
            </a:r>
            <a:r>
              <a:rPr lang="en-US">
                <a:latin typeface="Times New Roman" panose="02020603050405020304" pitchFamily="18" charset="0"/>
                <a:cs typeface="Times New Roman" panose="02020603050405020304" pitchFamily="18" charset="0"/>
              </a:rPr>
              <a:t>: domain name of this zone</a:t>
            </a:r>
          </a:p>
          <a:p>
            <a:pPr marL="1131062" lvl="3" indent="-285750" algn="just">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mname</a:t>
            </a:r>
            <a:r>
              <a:rPr lang="en-US">
                <a:latin typeface="Times New Roman" panose="02020603050405020304" pitchFamily="18" charset="0"/>
                <a:cs typeface="Times New Roman" panose="02020603050405020304" pitchFamily="18" charset="0"/>
              </a:rPr>
              <a:t>: domain name of the name server that was the original or primary (master) source of data for this zone.</a:t>
            </a:r>
          </a:p>
          <a:p>
            <a:pPr marL="1131062" lvl="3" indent="-285750" algn="just">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rname</a:t>
            </a:r>
            <a:r>
              <a:rPr lang="en-US">
                <a:latin typeface="Times New Roman" panose="02020603050405020304" pitchFamily="18" charset="0"/>
                <a:cs typeface="Times New Roman" panose="02020603050405020304" pitchFamily="18" charset="0"/>
              </a:rPr>
              <a:t>: the mailbox of the person responsible for this zone (a "." is used instead of an "@“)</a:t>
            </a:r>
          </a:p>
          <a:p>
            <a:pPr marL="1131062" lvl="3" indent="-285750" algn="just">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serial</a:t>
            </a:r>
            <a:r>
              <a:rPr lang="en-US">
                <a:latin typeface="Times New Roman" panose="02020603050405020304" pitchFamily="18" charset="0"/>
                <a:cs typeface="Times New Roman" panose="02020603050405020304" pitchFamily="18" charset="0"/>
              </a:rPr>
              <a:t>: version number of the original copy of the zone.  Zone transfers preserve this value</a:t>
            </a:r>
          </a:p>
          <a:p>
            <a:pPr marL="1131062" lvl="3" indent="-285750" algn="just">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refresh</a:t>
            </a:r>
            <a:r>
              <a:rPr lang="en-US">
                <a:latin typeface="Times New Roman" panose="02020603050405020304" pitchFamily="18" charset="0"/>
                <a:cs typeface="Times New Roman" panose="02020603050405020304" pitchFamily="18" charset="0"/>
              </a:rPr>
              <a:t>: the time (in seconds) a secondary DNS server waits before querying the primary DNS server's SOA record to check for changes and request a zone transfer</a:t>
            </a:r>
          </a:p>
          <a:p>
            <a:pPr marL="1131062" lvl="3" indent="-285750" algn="just">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retry</a:t>
            </a:r>
            <a:r>
              <a:rPr lang="en-US">
                <a:latin typeface="Times New Roman" panose="02020603050405020304" pitchFamily="18" charset="0"/>
                <a:cs typeface="Times New Roman" panose="02020603050405020304" pitchFamily="18" charset="0"/>
              </a:rPr>
              <a:t>: the time (in seconds) a secondary server waits before retrying a failed zone transfer</a:t>
            </a:r>
          </a:p>
          <a:p>
            <a:pPr marL="1131062" lvl="3" indent="-285750" algn="just">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expire</a:t>
            </a:r>
            <a:r>
              <a:rPr lang="en-US">
                <a:latin typeface="Times New Roman" panose="02020603050405020304" pitchFamily="18" charset="0"/>
                <a:cs typeface="Times New Roman" panose="02020603050405020304" pitchFamily="18" charset="0"/>
              </a:rPr>
              <a:t>: the time (in seconds) that a secondary server will keep trying to complete a zone transfer, if this time expires prior to a successful zone transfer, the secondary server will expire its zone file (i.e., it will stop answering queries)</a:t>
            </a:r>
          </a:p>
          <a:p>
            <a:pPr marL="1131062" lvl="3" indent="-285750" algn="just">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minimum </a:t>
            </a:r>
            <a:r>
              <a:rPr lang="en-US" b="1" smtClean="0">
                <a:latin typeface="Times New Roman" panose="02020603050405020304" pitchFamily="18" charset="0"/>
                <a:cs typeface="Times New Roman" panose="02020603050405020304" pitchFamily="18" charset="0"/>
              </a:rPr>
              <a:t>time-to-live</a:t>
            </a: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The Minimum Time to Live is the number of seconds an external caching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546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sp>
        <p:nvSpPr>
          <p:cNvPr id="5" name="Rectangle 4"/>
          <p:cNvSpPr/>
          <p:nvPr/>
        </p:nvSpPr>
        <p:spPr>
          <a:xfrm>
            <a:off x="2282430" y="1667325"/>
            <a:ext cx="5591146"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US" sz="2400" b="1" smtClean="0">
                <a:latin typeface="Times New Roman" panose="02020603050405020304" pitchFamily="18" charset="0"/>
                <a:cs typeface="Times New Roman" panose="02020603050405020304" pitchFamily="18" charset="0"/>
              </a:rPr>
              <a:t>NS Records (Name Server Records)</a:t>
            </a:r>
            <a:endParaRPr lang="en-US" sz="2400" b="1">
              <a:latin typeface="Times New Roman" panose="02020603050405020304" pitchFamily="18" charset="0"/>
              <a:cs typeface="Times New Roman" panose="02020603050405020304" pitchFamily="18" charset="0"/>
            </a:endParaRPr>
          </a:p>
        </p:txBody>
      </p:sp>
      <p:sp>
        <p:nvSpPr>
          <p:cNvPr id="6" name="Rectangle 5"/>
          <p:cNvSpPr/>
          <p:nvPr/>
        </p:nvSpPr>
        <p:spPr>
          <a:xfrm>
            <a:off x="2765823" y="2128990"/>
            <a:ext cx="8445516" cy="2862322"/>
          </a:xfrm>
          <a:prstGeom prst="rect">
            <a:avLst/>
          </a:prstGeom>
        </p:spPr>
        <p:txBody>
          <a:bodyPr wrap="square">
            <a:spAutoFit/>
          </a:bodyPr>
          <a:lstStyle/>
          <a:p>
            <a:pPr marL="342900" indent="-34290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Indicates the servers that are authoritative for a zone</a:t>
            </a:r>
            <a:r>
              <a:rPr lang="en-US" sz="240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r>
              <a:rPr lang="en-US" sz="2400" smtClean="0">
                <a:latin typeface="Times New Roman" panose="02020603050405020304" pitchFamily="18" charset="0"/>
                <a:cs typeface="Times New Roman" panose="02020603050405020304" pitchFamily="18" charset="0"/>
              </a:rPr>
              <a:t>NS </a:t>
            </a:r>
            <a:r>
              <a:rPr lang="en-US" sz="2400">
                <a:latin typeface="Times New Roman" panose="02020603050405020304" pitchFamily="18" charset="0"/>
                <a:cs typeface="Times New Roman" panose="02020603050405020304" pitchFamily="18" charset="0"/>
              </a:rPr>
              <a:t>records indicate primary and secondary servers for the zone specified in the SOA resource record, and they indicate the servers for any delegated zones. </a:t>
            </a:r>
          </a:p>
          <a:p>
            <a:pPr marL="342900" indent="-342900" algn="just">
              <a:buFont typeface="Wingdings" panose="05000000000000000000" pitchFamily="2" charset="2"/>
              <a:buChar char="§"/>
            </a:pPr>
            <a:r>
              <a:rPr lang="en-US" sz="2400" smtClean="0">
                <a:latin typeface="Times New Roman" panose="02020603050405020304" pitchFamily="18" charset="0"/>
                <a:cs typeface="Times New Roman" panose="02020603050405020304" pitchFamily="18" charset="0"/>
              </a:rPr>
              <a:t>Every </a:t>
            </a:r>
            <a:r>
              <a:rPr lang="en-US" sz="2400">
                <a:latin typeface="Times New Roman" panose="02020603050405020304" pitchFamily="18" charset="0"/>
                <a:cs typeface="Times New Roman" panose="02020603050405020304" pitchFamily="18" charset="0"/>
              </a:rPr>
              <a:t>zone must contain at least one NS record at the zone root</a:t>
            </a:r>
            <a:r>
              <a:rPr lang="en-US" sz="240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Eg. The record</a:t>
            </a:r>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p>
            <a:pPr lvl="2"/>
            <a:r>
              <a:rPr lang="en-US"/>
              <a:t>movie.edu. IN NS terminator.movie.edu.</a:t>
            </a:r>
          </a:p>
          <a:p>
            <a:pPr lvl="2"/>
            <a:r>
              <a:rPr lang="en-US"/>
              <a:t>movie.edu. IN NS wormhole.movie.edu.</a:t>
            </a:r>
            <a:endParaRPr lang="en-US" sz="5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258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sp>
        <p:nvSpPr>
          <p:cNvPr id="5" name="Rectangle 4"/>
          <p:cNvSpPr/>
          <p:nvPr/>
        </p:nvSpPr>
        <p:spPr>
          <a:xfrm>
            <a:off x="2282430" y="1667325"/>
            <a:ext cx="4764638"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US" sz="2400" b="1">
                <a:latin typeface="Times New Roman" panose="02020603050405020304" pitchFamily="18" charset="0"/>
                <a:cs typeface="Times New Roman" panose="02020603050405020304" pitchFamily="18" charset="0"/>
              </a:rPr>
              <a:t>A</a:t>
            </a:r>
            <a:r>
              <a:rPr lang="en-US" sz="2400" b="1" smtClean="0">
                <a:latin typeface="Times New Roman" panose="02020603050405020304" pitchFamily="18" charset="0"/>
                <a:cs typeface="Times New Roman" panose="02020603050405020304" pitchFamily="18" charset="0"/>
              </a:rPr>
              <a:t> Records (Address Records)</a:t>
            </a:r>
            <a:endParaRPr lang="en-US" sz="2400" b="1">
              <a:latin typeface="Times New Roman" panose="02020603050405020304" pitchFamily="18" charset="0"/>
              <a:cs typeface="Times New Roman" panose="02020603050405020304" pitchFamily="18" charset="0"/>
            </a:endParaRPr>
          </a:p>
        </p:txBody>
      </p:sp>
      <p:sp>
        <p:nvSpPr>
          <p:cNvPr id="6" name="Rectangle 5"/>
          <p:cNvSpPr/>
          <p:nvPr/>
        </p:nvSpPr>
        <p:spPr>
          <a:xfrm>
            <a:off x="2835965" y="2128990"/>
            <a:ext cx="8667059" cy="1200329"/>
          </a:xfrm>
          <a:prstGeom prst="rect">
            <a:avLst/>
          </a:prstGeom>
        </p:spPr>
        <p:txBody>
          <a:bodyPr wrap="square">
            <a:spAutoFit/>
          </a:bodyPr>
          <a:lstStyle/>
          <a:p>
            <a:pPr marL="0" lvl="2"/>
            <a:r>
              <a:rPr lang="en-US" sz="2400">
                <a:latin typeface="Times New Roman" panose="02020603050405020304" pitchFamily="18" charset="0"/>
                <a:cs typeface="Times New Roman" panose="02020603050405020304" pitchFamily="18" charset="0"/>
              </a:rPr>
              <a:t>Maps an FQDN to an IPv4 </a:t>
            </a:r>
            <a:r>
              <a:rPr lang="en-US" sz="2400" smtClean="0">
                <a:latin typeface="Times New Roman" panose="02020603050405020304" pitchFamily="18" charset="0"/>
                <a:cs typeface="Times New Roman" panose="02020603050405020304" pitchFamily="18" charset="0"/>
              </a:rPr>
              <a:t>address.</a:t>
            </a:r>
          </a:p>
          <a:p>
            <a:pPr marL="0" lvl="2"/>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example.com</a:t>
            </a:r>
            <a:r>
              <a:rPr lang="en-US" sz="2400">
                <a:latin typeface="Times New Roman" panose="02020603050405020304" pitchFamily="18" charset="0"/>
                <a:cs typeface="Times New Roman" panose="02020603050405020304" pitchFamily="18" charset="0"/>
              </a:rPr>
              <a:t>. A  192.0.2.1  ;IPv4 address for </a:t>
            </a:r>
            <a:r>
              <a:rPr lang="en-US" sz="2400" smtClean="0">
                <a:latin typeface="Times New Roman" panose="02020603050405020304" pitchFamily="18" charset="0"/>
                <a:cs typeface="Times New Roman" panose="02020603050405020304" pitchFamily="18" charset="0"/>
              </a:rPr>
              <a:t>example.com	ns.example.com</a:t>
            </a:r>
            <a:r>
              <a:rPr lang="en-US" sz="2400">
                <a:latin typeface="Times New Roman" panose="02020603050405020304" pitchFamily="18" charset="0"/>
                <a:cs typeface="Times New Roman" panose="02020603050405020304" pitchFamily="18" charset="0"/>
              </a:rPr>
              <a:t>. A 192.0.2.2 ;IPv4 address for </a:t>
            </a:r>
            <a:r>
              <a:rPr lang="en-US" sz="2400" smtClean="0">
                <a:latin typeface="Times New Roman" panose="02020603050405020304" pitchFamily="18" charset="0"/>
                <a:cs typeface="Times New Roman" panose="02020603050405020304" pitchFamily="18" charset="0"/>
              </a:rPr>
              <a:t>ns.example.com</a:t>
            </a:r>
            <a:endParaRPr lang="en-US" sz="2400">
              <a:latin typeface="Times New Roman" panose="02020603050405020304" pitchFamily="18" charset="0"/>
              <a:cs typeface="Times New Roman" panose="02020603050405020304" pitchFamily="18" charset="0"/>
            </a:endParaRPr>
          </a:p>
        </p:txBody>
      </p:sp>
      <p:sp>
        <p:nvSpPr>
          <p:cNvPr id="7" name="Rectangle 6"/>
          <p:cNvSpPr/>
          <p:nvPr/>
        </p:nvSpPr>
        <p:spPr>
          <a:xfrm>
            <a:off x="2282430" y="3431512"/>
            <a:ext cx="6096000" cy="907941"/>
          </a:xfrm>
          <a:prstGeom prst="rect">
            <a:avLst/>
          </a:prstGeom>
        </p:spPr>
        <p:txBody>
          <a:bodyPr>
            <a:spAutoFit/>
          </a:bodyPr>
          <a:lstStyle/>
          <a:p>
            <a:pPr marL="703263" lvl="1" indent="-533400">
              <a:spcBef>
                <a:spcPct val="20000"/>
              </a:spcBef>
              <a:spcAft>
                <a:spcPts val="600"/>
              </a:spcAft>
              <a:buClr>
                <a:schemeClr val="accent1">
                  <a:lumMod val="75000"/>
                </a:schemeClr>
              </a:buClr>
              <a:buSzPct val="145000"/>
              <a:buFont typeface="Arial"/>
              <a:buChar char="•"/>
              <a:defRPr/>
            </a:pPr>
            <a:r>
              <a:rPr lang="en-US" sz="2400" b="1">
                <a:latin typeface="Times New Roman" panose="02020603050405020304" pitchFamily="18" charset="0"/>
                <a:cs typeface="Times New Roman" panose="02020603050405020304" pitchFamily="18" charset="0"/>
              </a:rPr>
              <a:t>AAAA </a:t>
            </a:r>
          </a:p>
          <a:p>
            <a:pPr lvl="2"/>
            <a:r>
              <a:rPr lang="en-US" sz="2400">
                <a:latin typeface="Times New Roman" panose="02020603050405020304" pitchFamily="18" charset="0"/>
                <a:cs typeface="Times New Roman" panose="02020603050405020304" pitchFamily="18" charset="0"/>
              </a:rPr>
              <a:t>Maps an FQDN to an IPv6 address</a:t>
            </a:r>
          </a:p>
        </p:txBody>
      </p:sp>
      <p:sp>
        <p:nvSpPr>
          <p:cNvPr id="8" name="Rectangle 7"/>
          <p:cNvSpPr/>
          <p:nvPr/>
        </p:nvSpPr>
        <p:spPr>
          <a:xfrm>
            <a:off x="2835964" y="4996838"/>
            <a:ext cx="8667059" cy="1200329"/>
          </a:xfrm>
          <a:prstGeom prst="rect">
            <a:avLst/>
          </a:prstGeom>
        </p:spPr>
        <p:txBody>
          <a:bodyPr wrap="square">
            <a:spAutoFit/>
          </a:bodyPr>
          <a:lstStyle/>
          <a:p>
            <a:pPr marL="0" lvl="2"/>
            <a:r>
              <a:rPr lang="en-US" sz="2400" smtClean="0">
                <a:latin typeface="Times New Roman" panose="02020603050405020304" pitchFamily="18" charset="0"/>
                <a:cs typeface="Times New Roman" panose="02020603050405020304" pitchFamily="18" charset="0"/>
              </a:rPr>
              <a:t>Maps </a:t>
            </a:r>
            <a:r>
              <a:rPr lang="en-US" sz="2400">
                <a:latin typeface="Times New Roman" panose="02020603050405020304" pitchFamily="18" charset="0"/>
                <a:cs typeface="Times New Roman" panose="02020603050405020304" pitchFamily="18" charset="0"/>
              </a:rPr>
              <a:t>an IP address to an FQDN for reverse </a:t>
            </a:r>
            <a:r>
              <a:rPr lang="en-US" sz="2400" smtClean="0">
                <a:latin typeface="Times New Roman" panose="02020603050405020304" pitchFamily="18" charset="0"/>
                <a:cs typeface="Times New Roman" panose="02020603050405020304" pitchFamily="18" charset="0"/>
              </a:rPr>
              <a:t>lookups.</a:t>
            </a:r>
          </a:p>
          <a:p>
            <a:pPr marL="0" lvl="2"/>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1.249.249.192.in-addr.arpa</a:t>
            </a:r>
            <a:r>
              <a:rPr lang="en-US" sz="2400">
                <a:latin typeface="Times New Roman" panose="02020603050405020304" pitchFamily="18" charset="0"/>
                <a:cs typeface="Times New Roman" panose="02020603050405020304" pitchFamily="18" charset="0"/>
              </a:rPr>
              <a:t>. IN PTR </a:t>
            </a:r>
            <a:r>
              <a:rPr lang="en-US" sz="2400" smtClean="0">
                <a:latin typeface="Times New Roman" panose="02020603050405020304" pitchFamily="18" charset="0"/>
                <a:cs typeface="Times New Roman" panose="02020603050405020304" pitchFamily="18" charset="0"/>
              </a:rPr>
              <a:t>wormhole.movie.edu.	2.249.249.192.in-addr.arpa</a:t>
            </a:r>
            <a:r>
              <a:rPr lang="en-US" sz="2400">
                <a:latin typeface="Times New Roman" panose="02020603050405020304" pitchFamily="18" charset="0"/>
                <a:cs typeface="Times New Roman" panose="02020603050405020304" pitchFamily="18" charset="0"/>
              </a:rPr>
              <a:t>. IN PTR robocop.movie.edu.</a:t>
            </a:r>
            <a:endParaRPr lang="en-US"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2282430" y="4535173"/>
            <a:ext cx="2765822"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US" sz="2400" b="1">
                <a:latin typeface="Times New Roman" panose="02020603050405020304" pitchFamily="18" charset="0"/>
                <a:cs typeface="Times New Roman" panose="02020603050405020304" pitchFamily="18" charset="0"/>
              </a:rPr>
              <a:t>PTR (Pointer)</a:t>
            </a:r>
          </a:p>
        </p:txBody>
      </p:sp>
    </p:spTree>
    <p:extLst>
      <p:ext uri="{BB962C8B-B14F-4D97-AF65-F5344CB8AC3E}">
        <p14:creationId xmlns:p14="http://schemas.microsoft.com/office/powerpoint/2010/main" val="340287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sp>
        <p:nvSpPr>
          <p:cNvPr id="5" name="Rectangle 4"/>
          <p:cNvSpPr/>
          <p:nvPr/>
        </p:nvSpPr>
        <p:spPr>
          <a:xfrm>
            <a:off x="2282430" y="1667325"/>
            <a:ext cx="3290003"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US" sz="2400" b="1" smtClean="0">
                <a:latin typeface="Times New Roman" panose="02020603050405020304" pitchFamily="18" charset="0"/>
                <a:cs typeface="Times New Roman" panose="02020603050405020304" pitchFamily="18" charset="0"/>
              </a:rPr>
              <a:t>CNAME Records</a:t>
            </a:r>
            <a:endParaRPr lang="en-US" sz="2400" b="1">
              <a:latin typeface="Times New Roman" panose="02020603050405020304" pitchFamily="18" charset="0"/>
              <a:cs typeface="Times New Roman" panose="02020603050405020304" pitchFamily="18" charset="0"/>
            </a:endParaRPr>
          </a:p>
        </p:txBody>
      </p:sp>
      <p:sp>
        <p:nvSpPr>
          <p:cNvPr id="6" name="Rectangle 5"/>
          <p:cNvSpPr/>
          <p:nvPr/>
        </p:nvSpPr>
        <p:spPr>
          <a:xfrm>
            <a:off x="2677007" y="2128990"/>
            <a:ext cx="8693358" cy="2123658"/>
          </a:xfrm>
          <a:prstGeom prst="rect">
            <a:avLst/>
          </a:prstGeom>
        </p:spPr>
        <p:txBody>
          <a:bodyPr wrap="square">
            <a:spAutoFit/>
          </a:bodyPr>
          <a:lstStyle/>
          <a:p>
            <a:pPr marL="342900" indent="-342900">
              <a:lnSpc>
                <a:spcPct val="9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A CNAME defines an alias</a:t>
            </a:r>
          </a:p>
          <a:p>
            <a:pPr marL="342900" indent="-342900">
              <a:lnSpc>
                <a:spcPct val="9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The alias will then be resolved, if another CNAME is encountered then the process continues until an A record is </a:t>
            </a:r>
            <a:r>
              <a:rPr lang="en-US" sz="2400" smtClean="0">
                <a:latin typeface="Times New Roman" panose="02020603050405020304" pitchFamily="18" charset="0"/>
                <a:cs typeface="Times New Roman" panose="02020603050405020304" pitchFamily="18" charset="0"/>
              </a:rPr>
              <a:t>found.</a:t>
            </a:r>
          </a:p>
          <a:p>
            <a:pPr marL="342900" indent="-342900">
              <a:lnSpc>
                <a:spcPct val="90000"/>
              </a:lnSpc>
              <a:buFont typeface="Wingdings" panose="05000000000000000000" pitchFamily="2" charset="2"/>
              <a:buChar char="§"/>
            </a:pPr>
            <a:r>
              <a:rPr lang="en-US" sz="2400"/>
              <a:t>Eg. The </a:t>
            </a:r>
            <a:r>
              <a:rPr lang="en-US" sz="2400" smtClean="0"/>
              <a:t>record: </a:t>
            </a:r>
            <a:r>
              <a:rPr lang="en-US" sz="2400" smtClean="0">
                <a:latin typeface="Times New Roman" panose="02020603050405020304" pitchFamily="18" charset="0"/>
                <a:cs typeface="Times New Roman" panose="02020603050405020304" pitchFamily="18" charset="0"/>
              </a:rPr>
              <a:t>www.example.com </a:t>
            </a:r>
            <a:r>
              <a:rPr lang="en-US" sz="2400">
                <a:latin typeface="Times New Roman" panose="02020603050405020304" pitchFamily="18" charset="0"/>
                <a:cs typeface="Times New Roman" panose="02020603050405020304" pitchFamily="18" charset="0"/>
              </a:rPr>
              <a:t>is an alias for example.com</a:t>
            </a:r>
          </a:p>
          <a:p>
            <a:pPr marL="868680" lvl="3"/>
            <a:r>
              <a:rPr lang="en-US" sz="2400">
                <a:latin typeface="Times New Roman" panose="02020603050405020304" pitchFamily="18" charset="0"/>
                <a:cs typeface="Times New Roman" panose="02020603050405020304" pitchFamily="18" charset="0"/>
              </a:rPr>
              <a:t>www.example.com. CNAME example.com. </a:t>
            </a:r>
          </a:p>
          <a:p>
            <a:pPr marL="342900" indent="-342900">
              <a:lnSpc>
                <a:spcPct val="90000"/>
              </a:lnSpc>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sp>
        <p:nvSpPr>
          <p:cNvPr id="7" name="Rectangle 6"/>
          <p:cNvSpPr/>
          <p:nvPr/>
        </p:nvSpPr>
        <p:spPr>
          <a:xfrm>
            <a:off x="2282430" y="4021815"/>
            <a:ext cx="6048772"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US" sz="2400" b="1" smtClean="0">
                <a:latin typeface="Times New Roman" panose="02020603050405020304" pitchFamily="18" charset="0"/>
                <a:cs typeface="Times New Roman" panose="02020603050405020304" pitchFamily="18" charset="0"/>
              </a:rPr>
              <a:t>MX Records ( Mail Exchange Records)</a:t>
            </a:r>
            <a:endParaRPr lang="en-US" sz="2400" b="1">
              <a:latin typeface="Times New Roman" panose="02020603050405020304" pitchFamily="18" charset="0"/>
              <a:cs typeface="Times New Roman" panose="02020603050405020304" pitchFamily="18" charset="0"/>
            </a:endParaRPr>
          </a:p>
        </p:txBody>
      </p:sp>
      <p:sp>
        <p:nvSpPr>
          <p:cNvPr id="10" name="Rectangle 9"/>
          <p:cNvSpPr/>
          <p:nvPr/>
        </p:nvSpPr>
        <p:spPr>
          <a:xfrm>
            <a:off x="2677007" y="4538879"/>
            <a:ext cx="8468071" cy="2336024"/>
          </a:xfrm>
          <a:prstGeom prst="rect">
            <a:avLst/>
          </a:prstGeom>
        </p:spPr>
        <p:txBody>
          <a:bodyPr wrap="square">
            <a:spAutoFit/>
          </a:bodyPr>
          <a:lstStyle/>
          <a:p>
            <a:pPr marL="285750" indent="-285750">
              <a:lnSpc>
                <a:spcPct val="9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An MX record defines the mail servers for a particular </a:t>
            </a:r>
            <a:r>
              <a:rPr lang="en-US" sz="2400" smtClean="0">
                <a:latin typeface="Times New Roman" panose="02020603050405020304" pitchFamily="18" charset="0"/>
                <a:cs typeface="Times New Roman" panose="02020603050405020304" pitchFamily="18" charset="0"/>
              </a:rPr>
              <a:t>domain</a:t>
            </a:r>
          </a:p>
          <a:p>
            <a:pPr marL="285750" indent="-285750">
              <a:lnSpc>
                <a:spcPct val="90000"/>
              </a:lnSpc>
              <a:buFont typeface="Wingdings" panose="05000000000000000000" pitchFamily="2" charset="2"/>
              <a:buChar char="§"/>
            </a:pPr>
            <a:r>
              <a:rPr lang="en-US" sz="2400" smtClean="0">
                <a:latin typeface="Times New Roman" panose="02020603050405020304" pitchFamily="18" charset="0"/>
                <a:cs typeface="Times New Roman" panose="02020603050405020304" pitchFamily="18" charset="0"/>
              </a:rPr>
              <a:t>Eg</a:t>
            </a:r>
            <a:r>
              <a:rPr lang="en-US" sz="2400">
                <a:latin typeface="Times New Roman" panose="02020603050405020304" pitchFamily="18" charset="0"/>
                <a:cs typeface="Times New Roman" panose="02020603050405020304" pitchFamily="18" charset="0"/>
              </a:rPr>
              <a:t>. The record</a:t>
            </a:r>
            <a:r>
              <a:rPr lang="en-US" sz="2400" smtClean="0">
                <a:latin typeface="Times New Roman" panose="02020603050405020304" pitchFamily="18" charset="0"/>
                <a:cs typeface="Times New Roman" panose="02020603050405020304" pitchFamily="18" charset="0"/>
              </a:rPr>
              <a:t>:</a:t>
            </a:r>
          </a:p>
          <a:p>
            <a:pPr marL="800100" lvl="1" indent="-342900">
              <a:lnSpc>
                <a:spcPct val="9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ausregistry.com.au	</a:t>
            </a:r>
            <a:r>
              <a:rPr lang="en-US" sz="2400" smtClean="0">
                <a:latin typeface="Times New Roman" panose="02020603050405020304" pitchFamily="18" charset="0"/>
                <a:cs typeface="Times New Roman" panose="02020603050405020304" pitchFamily="18" charset="0"/>
              </a:rPr>
              <a:t>   MX</a:t>
            </a:r>
            <a:r>
              <a:rPr lang="en-US" sz="2400">
                <a:latin typeface="Times New Roman" panose="02020603050405020304" pitchFamily="18" charset="0"/>
                <a:cs typeface="Times New Roman" panose="02020603050405020304" pitchFamily="18" charset="0"/>
              </a:rPr>
              <a:t>	10	mail</a:t>
            </a:r>
          </a:p>
          <a:p>
            <a:pPr marL="800100" lvl="1" indent="-342900">
              <a:lnSpc>
                <a:spcPct val="9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In the ausregistry.com.au domain, defines the host mail to be the priority 10 mail server for the “ausregistry.com.au” domain</a:t>
            </a:r>
          </a:p>
          <a:p>
            <a:pPr marL="285750" indent="-285750">
              <a:lnSpc>
                <a:spcPct val="90000"/>
              </a:lnSpc>
              <a:buFont typeface="Wingdings" panose="05000000000000000000" pitchFamily="2" charset="2"/>
              <a:buChar char="§"/>
            </a:pPr>
            <a:endParaRPr lang="en-US"/>
          </a:p>
        </p:txBody>
      </p:sp>
    </p:spTree>
    <p:extLst>
      <p:ext uri="{BB962C8B-B14F-4D97-AF65-F5344CB8AC3E}">
        <p14:creationId xmlns:p14="http://schemas.microsoft.com/office/powerpoint/2010/main" val="3972011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809" y="2168891"/>
            <a:ext cx="7222433" cy="3966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1987826" y="757464"/>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sp>
        <p:nvSpPr>
          <p:cNvPr id="8" name="Rectangle 7"/>
          <p:cNvSpPr/>
          <p:nvPr/>
        </p:nvSpPr>
        <p:spPr>
          <a:xfrm>
            <a:off x="2266121" y="1707226"/>
            <a:ext cx="6048772"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US" sz="2400" b="1" smtClean="0">
                <a:latin typeface="Times New Roman" panose="02020603050405020304" pitchFamily="18" charset="0"/>
                <a:cs typeface="Times New Roman" panose="02020603050405020304" pitchFamily="18" charset="0"/>
              </a:rPr>
              <a:t>MX Records ( Mail Exchange Records)</a:t>
            </a:r>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647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smtClean="0"/>
              <a:t>NSLOOKUP</a:t>
            </a:r>
            <a:endParaRPr lang="en-CA" dirty="0"/>
          </a:p>
        </p:txBody>
      </p:sp>
      <p:sp>
        <p:nvSpPr>
          <p:cNvPr id="6" name="Rectangle 5"/>
          <p:cNvSpPr/>
          <p:nvPr/>
        </p:nvSpPr>
        <p:spPr>
          <a:xfrm>
            <a:off x="2282430" y="1667325"/>
            <a:ext cx="3930243"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US" sz="2400" b="1" smtClean="0">
                <a:latin typeface="Times New Roman" panose="02020603050405020304" pitchFamily="18" charset="0"/>
                <a:cs typeface="Times New Roman" panose="02020603050405020304" pitchFamily="18" charset="0"/>
              </a:rPr>
              <a:t>What is NSLOOKUP ?</a:t>
            </a:r>
            <a:endParaRPr lang="en-US" sz="2400" b="1">
              <a:latin typeface="Times New Roman" panose="02020603050405020304" pitchFamily="18" charset="0"/>
              <a:cs typeface="Times New Roman" panose="02020603050405020304" pitchFamily="18" charset="0"/>
            </a:endParaRPr>
          </a:p>
        </p:txBody>
      </p:sp>
      <p:sp>
        <p:nvSpPr>
          <p:cNvPr id="7" name="Rectangle 6"/>
          <p:cNvSpPr/>
          <p:nvPr/>
        </p:nvSpPr>
        <p:spPr>
          <a:xfrm>
            <a:off x="2785352" y="2128990"/>
            <a:ext cx="8717671" cy="1569660"/>
          </a:xfrm>
          <a:prstGeom prst="rect">
            <a:avLst/>
          </a:prstGeom>
        </p:spPr>
        <p:txBody>
          <a:bodyPr wrap="square">
            <a:spAutoFit/>
          </a:bodyPr>
          <a:lstStyle/>
          <a:p>
            <a:pPr marL="342900" indent="-342900" algn="just">
              <a:buFont typeface="Wingdings" panose="05000000000000000000" pitchFamily="2" charset="2"/>
              <a:buChar char="§"/>
            </a:pPr>
            <a:r>
              <a:rPr lang="en-US" sz="2400" smtClean="0">
                <a:latin typeface="Times New Roman" panose="02020603050405020304" pitchFamily="18" charset="0"/>
                <a:cs typeface="Times New Roman" panose="02020603050405020304" pitchFamily="18" charset="0"/>
              </a:rPr>
              <a:t>Nslookup </a:t>
            </a:r>
            <a:r>
              <a:rPr lang="en-US" sz="2400">
                <a:latin typeface="Times New Roman" panose="02020603050405020304" pitchFamily="18" charset="0"/>
                <a:cs typeface="Times New Roman" panose="02020603050405020304" pitchFamily="18" charset="0"/>
              </a:rPr>
              <a:t>is the name of a program that lets an Internet server administrator or any computer user enter a host </a:t>
            </a:r>
            <a:r>
              <a:rPr lang="en-US" sz="2400">
                <a:latin typeface="Times New Roman" panose="02020603050405020304" pitchFamily="18" charset="0"/>
                <a:cs typeface="Times New Roman" panose="02020603050405020304" pitchFamily="18" charset="0"/>
              </a:rPr>
              <a:t>name </a:t>
            </a:r>
            <a:r>
              <a:rPr lang="en-US" sz="2400" smtClean="0">
                <a:latin typeface="Times New Roman" panose="02020603050405020304" pitchFamily="18" charset="0"/>
                <a:cs typeface="Times New Roman" panose="02020603050405020304" pitchFamily="18" charset="0"/>
              </a:rPr>
              <a:t>and </a:t>
            </a:r>
            <a:r>
              <a:rPr lang="en-US" sz="2400">
                <a:latin typeface="Times New Roman" panose="02020603050405020304" pitchFamily="18" charset="0"/>
                <a:cs typeface="Times New Roman" panose="02020603050405020304" pitchFamily="18" charset="0"/>
              </a:rPr>
              <a:t>find out the corresponding IP address. It will also do reverse name lookup and find the host name for an IP address you specify.</a:t>
            </a:r>
          </a:p>
        </p:txBody>
      </p:sp>
      <p:sp>
        <p:nvSpPr>
          <p:cNvPr id="8" name="Rectangle 7"/>
          <p:cNvSpPr/>
          <p:nvPr/>
        </p:nvSpPr>
        <p:spPr>
          <a:xfrm>
            <a:off x="2282429" y="3698650"/>
            <a:ext cx="6144952"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US" sz="2400" b="1" smtClean="0">
                <a:latin typeface="Times New Roman" panose="02020603050405020304" pitchFamily="18" charset="0"/>
                <a:cs typeface="Times New Roman" panose="02020603050405020304" pitchFamily="18" charset="0"/>
              </a:rPr>
              <a:t>Some basic commands in NSLOOKUP </a:t>
            </a:r>
            <a:endParaRPr lang="en-US" sz="2400" b="1">
              <a:latin typeface="Times New Roman" panose="02020603050405020304" pitchFamily="18" charset="0"/>
              <a:cs typeface="Times New Roman" panose="02020603050405020304" pitchFamily="18" charset="0"/>
            </a:endParaRPr>
          </a:p>
        </p:txBody>
      </p:sp>
      <p:sp>
        <p:nvSpPr>
          <p:cNvPr id="9" name="Rectangle 1"/>
          <p:cNvSpPr>
            <a:spLocks noChangeArrowheads="1"/>
          </p:cNvSpPr>
          <p:nvPr/>
        </p:nvSpPr>
        <p:spPr bwMode="auto">
          <a:xfrm>
            <a:off x="2783026" y="4160315"/>
            <a:ext cx="940897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Syntax</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Lookup ip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address of MyHost</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lang="en-US" altLang="en-US" sz="2000" smtClean="0">
                <a:solidFill>
                  <a:srgbClr val="000000"/>
                </a:solidFill>
                <a:latin typeface="Times New Roman" panose="02020603050405020304" pitchFamily="18" charset="0"/>
                <a:cs typeface="Times New Roman" panose="02020603050405020304" pitchFamily="18" charset="0"/>
              </a:rPr>
              <a:t> </a:t>
            </a:r>
            <a:r>
              <a:rPr kumimoji="0" lang="en-US" altLang="en-US" sz="2000" b="0"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NSLOOKUP </a:t>
            </a:r>
            <a:r>
              <a:rPr kumimoji="0" lang="en-US" altLang="en-US" sz="2000" b="0"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[-option] </a:t>
            </a:r>
            <a:r>
              <a:rPr kumimoji="0" lang="en-US" altLang="en-US" sz="2000" b="0"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MyHost </a:t>
            </a:r>
            <a:endParaRPr kumimoji="0" lang="en-US" altLang="en-US" sz="2000" b="0"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1" u="none" strike="noStrike" cap="none" normalizeH="0" baseline="0" smtClean="0">
                <a:ln>
                  <a:noFill/>
                </a:ln>
                <a:solidFill>
                  <a:schemeClr val="accent3">
                    <a:lumMod val="75000"/>
                  </a:schemeClr>
                </a:solidFill>
                <a:effectLst/>
                <a:latin typeface="Times New Roman" panose="02020603050405020304" pitchFamily="18" charset="0"/>
                <a:cs typeface="Times New Roman" panose="02020603050405020304" pitchFamily="18" charset="0"/>
              </a:rPr>
              <a:t>nslookup www.tmasolutions.com</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Lookup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ip address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of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Host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on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NameServer</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lang="en-US" altLang="en-US" sz="2000">
                <a:solidFill>
                  <a:srgbClr val="000000"/>
                </a:solidFill>
                <a:latin typeface="Times New Roman" panose="02020603050405020304" pitchFamily="18" charset="0"/>
                <a:cs typeface="Times New Roman" panose="02020603050405020304" pitchFamily="18" charset="0"/>
              </a:rPr>
              <a:t> </a:t>
            </a:r>
            <a:r>
              <a:rPr kumimoji="0" lang="en-US" altLang="en-US" sz="2000" b="0"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NSLOOKUP </a:t>
            </a:r>
            <a:r>
              <a:rPr kumimoji="0" lang="en-US" altLang="en-US" sz="2000" b="0"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[-option</a:t>
            </a:r>
            <a:r>
              <a:rPr kumimoji="0" lang="en-US" altLang="en-US" sz="2000" b="0"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Host NameServer</a:t>
            </a:r>
          </a:p>
          <a:p>
            <a:pPr lvl="0" defTabSz="914400" eaLnBrk="0" fontAlgn="base" hangingPunct="0">
              <a:spcBef>
                <a:spcPct val="0"/>
              </a:spcBef>
              <a:spcAft>
                <a:spcPct val="0"/>
              </a:spcAft>
            </a:pPr>
            <a:r>
              <a:rPr lang="en-US" altLang="en-US" sz="2000" i="1">
                <a:solidFill>
                  <a:srgbClr val="000000"/>
                </a:solidFill>
                <a:latin typeface="Times New Roman" panose="02020603050405020304" pitchFamily="18" charset="0"/>
                <a:cs typeface="Times New Roman" panose="02020603050405020304" pitchFamily="18" charset="0"/>
              </a:rPr>
              <a:t> </a:t>
            </a:r>
            <a:r>
              <a:rPr lang="en-US" altLang="en-US" sz="2000" i="1">
                <a:solidFill>
                  <a:srgbClr val="000000"/>
                </a:solidFill>
                <a:latin typeface="Times New Roman" panose="02020603050405020304" pitchFamily="18" charset="0"/>
                <a:cs typeface="Times New Roman" panose="02020603050405020304" pitchFamily="18" charset="0"/>
              </a:rPr>
              <a:t>	</a:t>
            </a:r>
            <a:r>
              <a:rPr lang="en-US" altLang="en-US" sz="2000" i="1" smtClean="0">
                <a:solidFill>
                  <a:schemeClr val="accent3">
                    <a:lumMod val="75000"/>
                  </a:schemeClr>
                </a:solidFill>
                <a:latin typeface="Times New Roman" panose="02020603050405020304" pitchFamily="18" charset="0"/>
                <a:cs typeface="Times New Roman" panose="02020603050405020304" pitchFamily="18" charset="0"/>
              </a:rPr>
              <a:t>nslookup   www.tmasolutions.com   google-public-dns-a.google.com</a:t>
            </a:r>
            <a:endParaRPr lang="en-US" altLang="en-US" sz="2000">
              <a:solidFill>
                <a:schemeClr val="accent3">
                  <a:lumMod val="75000"/>
                </a:schemeClr>
              </a:solidFill>
              <a:latin typeface="Times New Roman" panose="02020603050405020304" pitchFamily="18" charset="0"/>
              <a:cs typeface="Times New Roman" panose="02020603050405020304" pitchFamily="18" charset="0"/>
            </a:endParaRPr>
          </a:p>
          <a:p>
            <a:pPr marL="342900" lvl="0" indent="-342900" defTabSz="914400" eaLnBrk="0" fontAlgn="base" hangingPunct="0">
              <a:spcBef>
                <a:spcPct val="0"/>
              </a:spcBef>
              <a:spcAft>
                <a:spcPct val="0"/>
              </a:spcAft>
              <a:buFont typeface="Wingdings" panose="05000000000000000000" pitchFamily="2" charset="2"/>
              <a:buChar char="§"/>
            </a:pP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"command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mode</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NSLOOKUP</a:t>
            </a:r>
            <a:r>
              <a:rPr kumimoji="0" lang="en-US" altLang="en-US" sz="20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2593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826" y="685800"/>
            <a:ext cx="9515198" cy="718930"/>
          </a:xfrm>
        </p:spPr>
        <p:txBody>
          <a:bodyPr>
            <a:normAutofit/>
          </a:bodyPr>
          <a:lstStyle/>
          <a:p>
            <a:pPr lvl="1" algn="ctr" defTabSz="457200" rtl="0">
              <a:spcBef>
                <a:spcPct val="0"/>
              </a:spcBef>
            </a:pPr>
            <a:r>
              <a:rPr lang="en-US" sz="4000" b="1" smtClean="0">
                <a:latin typeface="Times New Roman" panose="02020603050405020304" pitchFamily="18" charset="0"/>
                <a:cs typeface="Times New Roman" panose="02020603050405020304" pitchFamily="18" charset="0"/>
              </a:rPr>
              <a:t>Introduction</a:t>
            </a:r>
            <a:endParaRPr lang="en-US" sz="4000" b="1">
              <a:latin typeface="Times New Roman" panose="02020603050405020304" pitchFamily="18" charset="0"/>
              <a:cs typeface="Times New Roman" panose="02020603050405020304" pitchFamily="18" charset="0"/>
            </a:endParaRPr>
          </a:p>
        </p:txBody>
      </p:sp>
      <p:sp>
        <p:nvSpPr>
          <p:cNvPr id="4" name="Rectangle 6"/>
          <p:cNvSpPr>
            <a:spLocks noGrp="1" noChangeArrowheads="1"/>
          </p:cNvSpPr>
          <p:nvPr>
            <p:ph idx="1"/>
          </p:nvPr>
        </p:nvSpPr>
        <p:spPr>
          <a:xfrm>
            <a:off x="1987826" y="1577009"/>
            <a:ext cx="9515197" cy="4572000"/>
          </a:xfrm>
          <a:noFill/>
        </p:spPr>
        <p:txBody>
          <a:bodyPr>
            <a:normAutofit/>
          </a:bodyPr>
          <a:lstStyle/>
          <a:p>
            <a:pPr marL="703263" lvl="1" indent="-533400"/>
            <a:r>
              <a:rPr lang="en-US" sz="2400" smtClean="0">
                <a:latin typeface="Times New Roman" panose="02020603050405020304" pitchFamily="18" charset="0"/>
                <a:cs typeface="Times New Roman" panose="02020603050405020304" pitchFamily="18" charset="0"/>
              </a:rPr>
              <a:t>Using a host name is preferred when communicating over a network. Easily remembered than an IP address</a:t>
            </a:r>
          </a:p>
          <a:p>
            <a:pPr marL="703263" lvl="1" indent="-533400"/>
            <a:r>
              <a:rPr lang="en-US" sz="2400" smtClean="0">
                <a:latin typeface="Times New Roman" panose="02020603050405020304" pitchFamily="18" charset="0"/>
                <a:cs typeface="Times New Roman" panose="02020603050405020304" pitchFamily="18" charset="0"/>
              </a:rPr>
              <a:t>Before 1982, HOSTS.TXT is used to map names to numerical addresses and each computer retrieved this file a computer at SRI</a:t>
            </a:r>
          </a:p>
          <a:p>
            <a:pPr marL="703263" lvl="1" indent="-533400"/>
            <a:r>
              <a:rPr lang="en-US" sz="2400" smtClean="0">
                <a:latin typeface="Times New Roman" panose="02020603050405020304" pitchFamily="18" charset="0"/>
                <a:cs typeface="Times New Roman" panose="02020603050405020304" pitchFamily="18" charset="0"/>
              </a:rPr>
              <a:t>The rapid growth of the network made a centrally maintained, hand-crafted HOSTS.TXT unsustainable</a:t>
            </a:r>
          </a:p>
          <a:p>
            <a:pPr marL="703263" lvl="1" indent="-533400"/>
            <a:r>
              <a:rPr lang="en-US" sz="2400" smtClean="0">
                <a:latin typeface="Times New Roman" panose="02020603050405020304" pitchFamily="18" charset="0"/>
                <a:cs typeface="Times New Roman" panose="02020603050405020304" pitchFamily="18" charset="0"/>
              </a:rPr>
              <a:t>A more scalable system is needed so Domain Name System (DNS) was invented in 1983 </a:t>
            </a:r>
          </a:p>
        </p:txBody>
      </p:sp>
    </p:spTree>
    <p:extLst>
      <p:ext uri="{BB962C8B-B14F-4D97-AF65-F5344CB8AC3E}">
        <p14:creationId xmlns:p14="http://schemas.microsoft.com/office/powerpoint/2010/main" val="1737553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smtClean="0"/>
              <a:t>NSLOOKUP</a:t>
            </a:r>
            <a:endParaRPr lang="en-CA" dirty="0"/>
          </a:p>
        </p:txBody>
      </p:sp>
      <p:sp>
        <p:nvSpPr>
          <p:cNvPr id="8" name="Rectangle 7"/>
          <p:cNvSpPr/>
          <p:nvPr/>
        </p:nvSpPr>
        <p:spPr>
          <a:xfrm>
            <a:off x="2258983" y="1541605"/>
            <a:ext cx="6144952"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US" sz="2400" b="1" smtClean="0">
                <a:latin typeface="Times New Roman" panose="02020603050405020304" pitchFamily="18" charset="0"/>
                <a:cs typeface="Times New Roman" panose="02020603050405020304" pitchFamily="18" charset="0"/>
              </a:rPr>
              <a:t>Some basic commands in NSLOOKUP </a:t>
            </a:r>
            <a:endParaRPr lang="en-US" sz="2400" b="1">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2725241" y="2112177"/>
            <a:ext cx="853650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Command Mode options</a:t>
            </a:r>
            <a:r>
              <a:rPr kumimoji="0" lang="en-US" altLang="en-US" sz="2000" b="0"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help </a:t>
            </a: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or </a:t>
            </a: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print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a list of Command Mode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options </a:t>
            </a:r>
            <a:endPar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exit </a:t>
            </a: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or </a:t>
            </a: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C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exit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"command mode</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set </a:t>
            </a: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all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print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options, current server and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host </a:t>
            </a:r>
            <a:endPar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MyHost</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 print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ip address of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MyHost </a:t>
            </a:r>
            <a:endPar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MyHost </a:t>
            </a:r>
            <a:r>
              <a:rPr kumimoji="0" lang="en-US" altLang="en-US" sz="2000" b="1"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MyNameServer</a:t>
            </a: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print ip address of MyHost on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MyNameServer </a:t>
            </a:r>
            <a:endPar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set [no]debug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print debugging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info </a:t>
            </a:r>
            <a:endPar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set </a:t>
            </a: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[no]d2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print exhaustive debugging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info </a:t>
            </a:r>
            <a:endPar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set domain=</a:t>
            </a:r>
            <a:r>
              <a:rPr kumimoji="0" lang="en-US" altLang="en-US" sz="2000" b="1"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NAME</a:t>
            </a: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set default domain name to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NAME </a:t>
            </a:r>
            <a:endPar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set </a:t>
            </a: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root=</a:t>
            </a:r>
            <a:r>
              <a:rPr kumimoji="0" lang="en-US" altLang="en-US" sz="2000" b="1"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NAME</a:t>
            </a: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set root server to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NAME </a:t>
            </a:r>
            <a:endPar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root</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set current default server to the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root </a:t>
            </a:r>
            <a:endPar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server </a:t>
            </a:r>
            <a:r>
              <a:rPr kumimoji="0" lang="en-US" altLang="en-US" sz="2000" b="1"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NAME</a:t>
            </a: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set default server to NAME, using current default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server </a:t>
            </a:r>
            <a:endPar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lserver </a:t>
            </a:r>
            <a:r>
              <a:rPr kumimoji="0" lang="en-US" altLang="en-US" sz="2000" b="1"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NAME</a:t>
            </a: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set default server to NAME, using initial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server </a:t>
            </a:r>
            <a:endPar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set </a:t>
            </a:r>
            <a:r>
              <a:rPr kumimoji="0" lang="en-US" altLang="en-US" sz="20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srchlist=N1[/N2/.../N6] </a:t>
            </a: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set domain to N1 and search list to N1, N2,...</a:t>
            </a: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30525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smtClean="0"/>
              <a:t>NSLOOKUP</a:t>
            </a:r>
            <a:endParaRPr lang="en-CA" dirty="0"/>
          </a:p>
        </p:txBody>
      </p:sp>
      <p:sp>
        <p:nvSpPr>
          <p:cNvPr id="8" name="Rectangle 7"/>
          <p:cNvSpPr/>
          <p:nvPr/>
        </p:nvSpPr>
        <p:spPr>
          <a:xfrm>
            <a:off x="2258983" y="1541605"/>
            <a:ext cx="6144952" cy="461665"/>
          </a:xfrm>
          <a:prstGeom prst="rect">
            <a:avLst/>
          </a:prstGeom>
        </p:spPr>
        <p:txBody>
          <a:bodyPr wrap="none">
            <a:spAutoFit/>
          </a:bodyPr>
          <a:lstStyle/>
          <a:p>
            <a:pPr marL="703263" lvl="1" indent="-533400">
              <a:spcBef>
                <a:spcPct val="20000"/>
              </a:spcBef>
              <a:spcAft>
                <a:spcPts val="600"/>
              </a:spcAft>
              <a:buClr>
                <a:schemeClr val="accent1">
                  <a:lumMod val="75000"/>
                </a:schemeClr>
              </a:buClr>
              <a:buSzPct val="145000"/>
              <a:buFont typeface="Arial"/>
              <a:buChar char="•"/>
              <a:defRPr/>
            </a:pPr>
            <a:r>
              <a:rPr lang="en-US" sz="2400" b="1" smtClean="0">
                <a:latin typeface="Times New Roman" panose="02020603050405020304" pitchFamily="18" charset="0"/>
                <a:cs typeface="Times New Roman" panose="02020603050405020304" pitchFamily="18" charset="0"/>
              </a:rPr>
              <a:t>Some basic commands in NSLOOKUP </a:t>
            </a:r>
            <a:endParaRPr lang="en-US" sz="2400" b="1">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2690072" y="2001894"/>
            <a:ext cx="970122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defTabSz="914400" eaLnBrk="0" fontAlgn="base" hangingPunct="0">
              <a:spcBef>
                <a:spcPct val="0"/>
              </a:spcBef>
              <a:spcAft>
                <a:spcPct val="0"/>
              </a:spcAft>
              <a:buFont typeface="Arial" panose="020B0604020202020204" pitchFamily="34" charset="0"/>
              <a:buChar char="•"/>
            </a:pPr>
            <a:r>
              <a:rPr lang="en-US" altLang="en-US" b="1" smtClean="0">
                <a:solidFill>
                  <a:srgbClr val="000000"/>
                </a:solidFill>
                <a:latin typeface="Times New Roman" panose="02020603050405020304" pitchFamily="18" charset="0"/>
                <a:cs typeface="Times New Roman" panose="02020603050405020304" pitchFamily="18" charset="0"/>
              </a:rPr>
              <a:t>set retry=X</a:t>
            </a:r>
            <a:r>
              <a:rPr lang="en-US" altLang="en-US" smtClean="0">
                <a:solidFill>
                  <a:srgbClr val="000000"/>
                </a:solidFill>
                <a:latin typeface="Times New Roman" panose="02020603050405020304" pitchFamily="18" charset="0"/>
                <a:cs typeface="Times New Roman" panose="02020603050405020304" pitchFamily="18" charset="0"/>
              </a:rPr>
              <a:t> - set number of retries to X </a:t>
            </a:r>
          </a:p>
          <a:p>
            <a:pPr marL="285750" indent="-285750" algn="just" defTabSz="914400" eaLnBrk="0" fontAlgn="base" hangingPunct="0">
              <a:spcBef>
                <a:spcPct val="0"/>
              </a:spcBef>
              <a:spcAft>
                <a:spcPct val="0"/>
              </a:spcAft>
              <a:buFont typeface="Arial" panose="020B0604020202020204" pitchFamily="34" charset="0"/>
              <a:buChar char="•"/>
            </a:pPr>
            <a:r>
              <a:rPr lang="en-US" altLang="en-US" b="1" smtClean="0">
                <a:solidFill>
                  <a:srgbClr val="000000"/>
                </a:solidFill>
                <a:latin typeface="Times New Roman" panose="02020603050405020304" pitchFamily="18" charset="0"/>
                <a:cs typeface="Times New Roman" panose="02020603050405020304" pitchFamily="18" charset="0"/>
              </a:rPr>
              <a:t>set timeout=X </a:t>
            </a:r>
            <a:r>
              <a:rPr lang="en-US" altLang="en-US" smtClean="0">
                <a:solidFill>
                  <a:srgbClr val="000000"/>
                </a:solidFill>
                <a:latin typeface="Times New Roman" panose="02020603050405020304" pitchFamily="18" charset="0"/>
                <a:cs typeface="Times New Roman" panose="02020603050405020304" pitchFamily="18" charset="0"/>
              </a:rPr>
              <a:t>- set initial time-out interval to X seconds </a:t>
            </a:r>
          </a:p>
          <a:p>
            <a:pPr marL="285750" indent="-285750" algn="just" defTabSz="914400" eaLnBrk="0" fontAlgn="base" hangingPunct="0">
              <a:spcBef>
                <a:spcPct val="0"/>
              </a:spcBef>
              <a:spcAft>
                <a:spcPct val="0"/>
              </a:spcAft>
              <a:buFont typeface="Arial" panose="020B0604020202020204" pitchFamily="34" charset="0"/>
              <a:buChar char="•"/>
            </a:pPr>
            <a:r>
              <a:rPr lang="en-US" altLang="en-US" b="1" smtClean="0">
                <a:solidFill>
                  <a:srgbClr val="000000"/>
                </a:solidFill>
                <a:latin typeface="Times New Roman" panose="02020603050405020304" pitchFamily="18" charset="0"/>
                <a:cs typeface="Times New Roman" panose="02020603050405020304" pitchFamily="18" charset="0"/>
              </a:rPr>
              <a:t>set [no]defname </a:t>
            </a:r>
            <a:r>
              <a:rPr lang="en-US" altLang="en-US" smtClean="0">
                <a:solidFill>
                  <a:srgbClr val="000000"/>
                </a:solidFill>
                <a:latin typeface="Times New Roman" panose="02020603050405020304" pitchFamily="18" charset="0"/>
                <a:cs typeface="Times New Roman" panose="02020603050405020304" pitchFamily="18" charset="0"/>
              </a:rPr>
              <a:t>- append domain name to each query </a:t>
            </a:r>
          </a:p>
          <a:p>
            <a:pPr marL="285750" indent="-285750" algn="just" defTabSz="914400" eaLnBrk="0" fontAlgn="base" hangingPunct="0">
              <a:spcBef>
                <a:spcPct val="0"/>
              </a:spcBef>
              <a:spcAft>
                <a:spcPct val="0"/>
              </a:spcAft>
              <a:buFont typeface="Arial" panose="020B0604020202020204" pitchFamily="34" charset="0"/>
              <a:buChar char="•"/>
            </a:pPr>
            <a:r>
              <a:rPr lang="en-US" altLang="en-US" b="1" smtClean="0">
                <a:solidFill>
                  <a:srgbClr val="000000"/>
                </a:solidFill>
                <a:latin typeface="Times New Roman" panose="02020603050405020304" pitchFamily="18" charset="0"/>
                <a:cs typeface="Times New Roman" panose="02020603050405020304" pitchFamily="18" charset="0"/>
              </a:rPr>
              <a:t>set [no]recurse </a:t>
            </a:r>
            <a:r>
              <a:rPr lang="en-US" altLang="en-US" smtClean="0">
                <a:solidFill>
                  <a:srgbClr val="000000"/>
                </a:solidFill>
                <a:latin typeface="Times New Roman" panose="02020603050405020304" pitchFamily="18" charset="0"/>
                <a:cs typeface="Times New Roman" panose="02020603050405020304" pitchFamily="18" charset="0"/>
              </a:rPr>
              <a:t>- ask for recursive answer to query </a:t>
            </a:r>
          </a:p>
          <a:p>
            <a:pPr marL="285750" indent="-285750" algn="just" defTabSz="914400" eaLnBrk="0" fontAlgn="base" hangingPunct="0">
              <a:spcBef>
                <a:spcPct val="0"/>
              </a:spcBef>
              <a:spcAft>
                <a:spcPct val="0"/>
              </a:spcAft>
              <a:buFont typeface="Arial" panose="020B0604020202020204" pitchFamily="34" charset="0"/>
              <a:buChar char="•"/>
            </a:pPr>
            <a:r>
              <a:rPr lang="en-US" altLang="en-US" b="1" smtClean="0">
                <a:solidFill>
                  <a:srgbClr val="000000"/>
                </a:solidFill>
                <a:latin typeface="Times New Roman" panose="02020603050405020304" pitchFamily="18" charset="0"/>
                <a:cs typeface="Times New Roman" panose="02020603050405020304" pitchFamily="18" charset="0"/>
              </a:rPr>
              <a:t>set [no]search </a:t>
            </a:r>
            <a:r>
              <a:rPr lang="en-US" altLang="en-US" smtClean="0">
                <a:solidFill>
                  <a:srgbClr val="000000"/>
                </a:solidFill>
                <a:latin typeface="Times New Roman" panose="02020603050405020304" pitchFamily="18" charset="0"/>
                <a:cs typeface="Times New Roman" panose="02020603050405020304" pitchFamily="18" charset="0"/>
              </a:rPr>
              <a:t>- use domain search list </a:t>
            </a:r>
          </a:p>
          <a:p>
            <a:pPr marL="285750" indent="-285750" algn="just" defTabSz="914400" eaLnBrk="0" fontAlgn="base" hangingPunct="0">
              <a:spcBef>
                <a:spcPct val="0"/>
              </a:spcBef>
              <a:spcAft>
                <a:spcPct val="0"/>
              </a:spcAft>
              <a:buFont typeface="Arial" panose="020B0604020202020204" pitchFamily="34" charset="0"/>
              <a:buChar char="•"/>
            </a:pPr>
            <a:r>
              <a:rPr lang="en-US" altLang="en-US" b="1" smtClean="0">
                <a:solidFill>
                  <a:srgbClr val="000000"/>
                </a:solidFill>
                <a:latin typeface="Times New Roman" panose="02020603050405020304" pitchFamily="18" charset="0"/>
                <a:cs typeface="Times New Roman" panose="02020603050405020304" pitchFamily="18" charset="0"/>
              </a:rPr>
              <a:t>set [no]vc </a:t>
            </a:r>
            <a:r>
              <a:rPr lang="en-US" altLang="en-US" smtClean="0">
                <a:solidFill>
                  <a:srgbClr val="000000"/>
                </a:solidFill>
                <a:latin typeface="Times New Roman" panose="02020603050405020304" pitchFamily="18" charset="0"/>
                <a:cs typeface="Times New Roman" panose="02020603050405020304" pitchFamily="18" charset="0"/>
              </a:rPr>
              <a:t>- always use a virtual circuit </a:t>
            </a:r>
          </a:p>
          <a:p>
            <a:pPr marL="285750" indent="-285750" algn="just" defTabSz="914400" eaLnBrk="0" fontAlgn="base" hangingPunct="0">
              <a:spcBef>
                <a:spcPct val="0"/>
              </a:spcBef>
              <a:spcAft>
                <a:spcPct val="0"/>
              </a:spcAft>
              <a:buFont typeface="Arial" panose="020B0604020202020204" pitchFamily="34" charset="0"/>
              <a:buChar char="•"/>
            </a:pPr>
            <a:r>
              <a:rPr lang="en-US" altLang="en-US" b="1" smtClean="0">
                <a:solidFill>
                  <a:srgbClr val="000000"/>
                </a:solidFill>
                <a:latin typeface="Times New Roman" panose="02020603050405020304" pitchFamily="18" charset="0"/>
                <a:cs typeface="Times New Roman" panose="02020603050405020304" pitchFamily="18" charset="0"/>
              </a:rPr>
              <a:t>set class=X </a:t>
            </a:r>
            <a:r>
              <a:rPr lang="en-US" altLang="en-US" smtClean="0">
                <a:solidFill>
                  <a:srgbClr val="000000"/>
                </a:solidFill>
                <a:latin typeface="Times New Roman" panose="02020603050405020304" pitchFamily="18" charset="0"/>
                <a:cs typeface="Times New Roman" panose="02020603050405020304" pitchFamily="18" charset="0"/>
              </a:rPr>
              <a:t>- set query class (for example, IN (Internet), ANY) </a:t>
            </a:r>
          </a:p>
          <a:p>
            <a:pPr marL="285750" indent="-285750" algn="just" defTabSz="914400" eaLnBrk="0" fontAlgn="base" hangingPunct="0">
              <a:spcBef>
                <a:spcPct val="0"/>
              </a:spcBef>
              <a:spcAft>
                <a:spcPct val="0"/>
              </a:spcAft>
              <a:buFont typeface="Arial" panose="020B0604020202020204" pitchFamily="34" charset="0"/>
              <a:buChar char="•"/>
            </a:pPr>
            <a:r>
              <a:rPr lang="en-US" altLang="en-US" b="1" smtClean="0">
                <a:solidFill>
                  <a:srgbClr val="000000"/>
                </a:solidFill>
                <a:latin typeface="Times New Roman" panose="02020603050405020304" pitchFamily="18" charset="0"/>
                <a:cs typeface="Times New Roman" panose="02020603050405020304" pitchFamily="18" charset="0"/>
              </a:rPr>
              <a:t>set [no]msxfr </a:t>
            </a:r>
            <a:r>
              <a:rPr lang="en-US" altLang="en-US" smtClean="0">
                <a:solidFill>
                  <a:srgbClr val="000000"/>
                </a:solidFill>
                <a:latin typeface="Times New Roman" panose="02020603050405020304" pitchFamily="18" charset="0"/>
                <a:cs typeface="Times New Roman" panose="02020603050405020304" pitchFamily="18" charset="0"/>
              </a:rPr>
              <a:t>- use MS fast zone transfer </a:t>
            </a:r>
          </a:p>
          <a:p>
            <a:pPr marL="285750" indent="-285750" algn="just" defTabSz="914400" eaLnBrk="0" fontAlgn="base" hangingPunct="0">
              <a:spcBef>
                <a:spcPct val="0"/>
              </a:spcBef>
              <a:spcAft>
                <a:spcPct val="0"/>
              </a:spcAft>
              <a:buFont typeface="Arial" panose="020B0604020202020204" pitchFamily="34" charset="0"/>
              <a:buChar char="•"/>
            </a:pPr>
            <a:r>
              <a:rPr lang="en-US" altLang="en-US" b="1" smtClean="0">
                <a:solidFill>
                  <a:srgbClr val="000000"/>
                </a:solidFill>
                <a:latin typeface="Times New Roman" panose="02020603050405020304" pitchFamily="18" charset="0"/>
                <a:cs typeface="Times New Roman" panose="02020603050405020304" pitchFamily="18" charset="0"/>
              </a:rPr>
              <a:t>set ixfrver=X </a:t>
            </a:r>
            <a:r>
              <a:rPr lang="en-US" altLang="en-US" smtClean="0">
                <a:solidFill>
                  <a:srgbClr val="000000"/>
                </a:solidFill>
                <a:latin typeface="Times New Roman" panose="02020603050405020304" pitchFamily="18" charset="0"/>
                <a:cs typeface="Times New Roman" panose="02020603050405020304" pitchFamily="18" charset="0"/>
              </a:rPr>
              <a:t>- current version to use in IXFR transfer request </a:t>
            </a:r>
          </a:p>
          <a:p>
            <a:pPr marL="285750" indent="-285750" algn="just" defTabSz="914400" eaLnBrk="0" fontAlgn="base" hangingPunct="0">
              <a:spcBef>
                <a:spcPct val="0"/>
              </a:spcBef>
              <a:spcAft>
                <a:spcPct val="0"/>
              </a:spcAft>
              <a:buFont typeface="Arial" panose="020B0604020202020204" pitchFamily="34" charset="0"/>
              <a:buChar char="•"/>
            </a:pPr>
            <a:r>
              <a:rPr lang="en-US" altLang="en-US" b="1" smtClean="0">
                <a:solidFill>
                  <a:srgbClr val="000000"/>
                </a:solidFill>
                <a:latin typeface="Times New Roman" panose="02020603050405020304" pitchFamily="18" charset="0"/>
                <a:cs typeface="Times New Roman" panose="02020603050405020304" pitchFamily="18" charset="0"/>
              </a:rPr>
              <a:t>set type=X </a:t>
            </a:r>
            <a:r>
              <a:rPr lang="en-US" altLang="en-US" smtClean="0">
                <a:solidFill>
                  <a:srgbClr val="000000"/>
                </a:solidFill>
                <a:latin typeface="Times New Roman" panose="02020603050405020304" pitchFamily="18" charset="0"/>
                <a:cs typeface="Times New Roman" panose="02020603050405020304" pitchFamily="18" charset="0"/>
              </a:rPr>
              <a:t>- set query type </a:t>
            </a:r>
          </a:p>
          <a:p>
            <a:pPr marL="285750" indent="-285750" algn="just" defTabSz="914400" eaLnBrk="0" fontAlgn="base" hangingPunct="0">
              <a:spcBef>
                <a:spcPct val="0"/>
              </a:spcBef>
              <a:spcAft>
                <a:spcPct val="0"/>
              </a:spcAft>
              <a:buFont typeface="Arial" panose="020B0604020202020204" pitchFamily="34" charset="0"/>
              <a:buChar char="•"/>
            </a:pPr>
            <a:r>
              <a:rPr lang="en-US" altLang="en-US" b="1" smtClean="0">
                <a:solidFill>
                  <a:srgbClr val="000000"/>
                </a:solidFill>
                <a:latin typeface="Times New Roman" panose="02020603050405020304" pitchFamily="18" charset="0"/>
                <a:cs typeface="Times New Roman" panose="02020603050405020304" pitchFamily="18" charset="0"/>
              </a:rPr>
              <a:t>set querytype=X </a:t>
            </a:r>
            <a:r>
              <a:rPr lang="en-US" altLang="en-US" smtClean="0">
                <a:solidFill>
                  <a:srgbClr val="000000"/>
                </a:solidFill>
                <a:latin typeface="Times New Roman" panose="02020603050405020304" pitchFamily="18" charset="0"/>
                <a:cs typeface="Times New Roman" panose="02020603050405020304" pitchFamily="18" charset="0"/>
              </a:rPr>
              <a:t>- set query type (e.g. A, ANY, CNAME, MX, NS, PTR, SOA, SRV) </a:t>
            </a:r>
          </a:p>
          <a:p>
            <a:pPr marL="285750" indent="-285750" algn="just" defTabSz="914400" eaLnBrk="0" fontAlgn="base" hangingPunct="0">
              <a:spcBef>
                <a:spcPct val="0"/>
              </a:spcBef>
              <a:spcAft>
                <a:spcPct val="0"/>
              </a:spcAft>
              <a:buFont typeface="Arial" panose="020B0604020202020204" pitchFamily="34" charset="0"/>
              <a:buChar char="•"/>
            </a:pPr>
            <a:r>
              <a:rPr lang="en-US" altLang="en-US" b="1" smtClean="0">
                <a:solidFill>
                  <a:srgbClr val="000000"/>
                </a:solidFill>
                <a:latin typeface="Times New Roman" panose="02020603050405020304" pitchFamily="18" charset="0"/>
                <a:cs typeface="Times New Roman" panose="02020603050405020304" pitchFamily="18" charset="0"/>
              </a:rPr>
              <a:t>ls [opt] </a:t>
            </a:r>
            <a:r>
              <a:rPr lang="en-US" altLang="en-US" b="1" i="1" smtClean="0">
                <a:solidFill>
                  <a:srgbClr val="000000"/>
                </a:solidFill>
                <a:latin typeface="Times New Roman" panose="02020603050405020304" pitchFamily="18" charset="0"/>
                <a:cs typeface="Times New Roman" panose="02020603050405020304" pitchFamily="18" charset="0"/>
              </a:rPr>
              <a:t>DOMAIN</a:t>
            </a:r>
            <a:r>
              <a:rPr lang="en-US" altLang="en-US" b="1" smtClean="0">
                <a:solidFill>
                  <a:srgbClr val="000000"/>
                </a:solidFill>
                <a:latin typeface="Times New Roman" panose="02020603050405020304" pitchFamily="18" charset="0"/>
                <a:cs typeface="Times New Roman" panose="02020603050405020304" pitchFamily="18" charset="0"/>
              </a:rPr>
              <a:t> [&gt; </a:t>
            </a:r>
            <a:r>
              <a:rPr lang="en-US" altLang="en-US" b="1" i="1" smtClean="0">
                <a:solidFill>
                  <a:srgbClr val="000000"/>
                </a:solidFill>
                <a:latin typeface="Times New Roman" panose="02020603050405020304" pitchFamily="18" charset="0"/>
                <a:cs typeface="Times New Roman" panose="02020603050405020304" pitchFamily="18" charset="0"/>
              </a:rPr>
              <a:t>FILE</a:t>
            </a:r>
            <a:r>
              <a:rPr lang="en-US" altLang="en-US" b="1" smtClean="0">
                <a:solidFill>
                  <a:srgbClr val="000000"/>
                </a:solidFill>
                <a:latin typeface="Times New Roman" panose="02020603050405020304" pitchFamily="18" charset="0"/>
                <a:cs typeface="Times New Roman" panose="02020603050405020304" pitchFamily="18" charset="0"/>
              </a:rPr>
              <a:t>] </a:t>
            </a:r>
            <a:r>
              <a:rPr lang="en-US" altLang="en-US" smtClean="0">
                <a:solidFill>
                  <a:srgbClr val="000000"/>
                </a:solidFill>
                <a:latin typeface="Times New Roman" panose="02020603050405020304" pitchFamily="18" charset="0"/>
                <a:cs typeface="Times New Roman" panose="02020603050405020304" pitchFamily="18" charset="0"/>
              </a:rPr>
              <a:t>- list addresses in DOMAIN (and optionally output to FILE) </a:t>
            </a:r>
          </a:p>
          <a:p>
            <a:pPr lvl="1" algn="just" defTabSz="914400" eaLnBrk="0" fontAlgn="base" hangingPunct="0">
              <a:spcBef>
                <a:spcPct val="0"/>
              </a:spcBef>
              <a:spcAft>
                <a:spcPct val="0"/>
              </a:spcAft>
            </a:pPr>
            <a:r>
              <a:rPr lang="en-US" altLang="en-US" smtClean="0">
                <a:solidFill>
                  <a:srgbClr val="000000"/>
                </a:solidFill>
                <a:latin typeface="Times New Roman" panose="02020603050405020304" pitchFamily="18" charset="0"/>
                <a:cs typeface="Times New Roman" panose="02020603050405020304" pitchFamily="18" charset="0"/>
              </a:rPr>
              <a:t>+  </a:t>
            </a:r>
            <a:r>
              <a:rPr lang="en-US" altLang="en-US" b="1" smtClean="0">
                <a:solidFill>
                  <a:srgbClr val="000000"/>
                </a:solidFill>
                <a:latin typeface="Times New Roman" panose="02020603050405020304" pitchFamily="18" charset="0"/>
                <a:cs typeface="Times New Roman" panose="02020603050405020304" pitchFamily="18" charset="0"/>
              </a:rPr>
              <a:t>-d </a:t>
            </a:r>
            <a:r>
              <a:rPr lang="en-US" altLang="en-US" smtClean="0">
                <a:solidFill>
                  <a:srgbClr val="000000"/>
                </a:solidFill>
                <a:latin typeface="Times New Roman" panose="02020603050405020304" pitchFamily="18" charset="0"/>
                <a:cs typeface="Times New Roman" panose="02020603050405020304" pitchFamily="18" charset="0"/>
              </a:rPr>
              <a:t>- list all records </a:t>
            </a:r>
          </a:p>
          <a:p>
            <a:pPr lvl="1" algn="just" defTabSz="914400" eaLnBrk="0" fontAlgn="base" hangingPunct="0">
              <a:spcBef>
                <a:spcPct val="0"/>
              </a:spcBef>
              <a:spcAft>
                <a:spcPct val="0"/>
              </a:spcAft>
            </a:pPr>
            <a:r>
              <a:rPr lang="en-US" altLang="en-US" smtClean="0">
                <a:solidFill>
                  <a:srgbClr val="000000"/>
                </a:solidFill>
                <a:latin typeface="Times New Roman" panose="02020603050405020304" pitchFamily="18" charset="0"/>
                <a:cs typeface="Times New Roman" panose="02020603050405020304" pitchFamily="18" charset="0"/>
              </a:rPr>
              <a:t>+  </a:t>
            </a:r>
            <a:r>
              <a:rPr lang="en-US" altLang="en-US" b="1" smtClean="0">
                <a:solidFill>
                  <a:srgbClr val="000000"/>
                </a:solidFill>
                <a:latin typeface="Times New Roman" panose="02020603050405020304" pitchFamily="18" charset="0"/>
                <a:cs typeface="Times New Roman" panose="02020603050405020304" pitchFamily="18" charset="0"/>
              </a:rPr>
              <a:t>-t </a:t>
            </a:r>
            <a:r>
              <a:rPr lang="en-US" altLang="en-US" smtClean="0">
                <a:solidFill>
                  <a:srgbClr val="000000"/>
                </a:solidFill>
                <a:latin typeface="Times New Roman" panose="02020603050405020304" pitchFamily="18" charset="0"/>
                <a:cs typeface="Times New Roman" panose="02020603050405020304" pitchFamily="18" charset="0"/>
              </a:rPr>
              <a:t>TYPE - list records of the given Type (for example, A, CNAME, MX, NS, PTR, and so on) </a:t>
            </a:r>
          </a:p>
          <a:p>
            <a:pPr lvl="1" algn="just" defTabSz="914400" eaLnBrk="0" fontAlgn="base" hangingPunct="0">
              <a:spcBef>
                <a:spcPct val="0"/>
              </a:spcBef>
              <a:spcAft>
                <a:spcPct val="0"/>
              </a:spcAft>
            </a:pPr>
            <a:r>
              <a:rPr lang="en-US" altLang="en-US" smtClean="0">
                <a:solidFill>
                  <a:srgbClr val="000000"/>
                </a:solidFill>
                <a:latin typeface="Times New Roman" panose="02020603050405020304" pitchFamily="18" charset="0"/>
                <a:cs typeface="Times New Roman" panose="02020603050405020304" pitchFamily="18" charset="0"/>
              </a:rPr>
              <a:t>+  </a:t>
            </a:r>
            <a:r>
              <a:rPr lang="en-US" altLang="en-US" b="1" smtClean="0">
                <a:solidFill>
                  <a:srgbClr val="000000"/>
                </a:solidFill>
                <a:latin typeface="Times New Roman" panose="02020603050405020304" pitchFamily="18" charset="0"/>
                <a:cs typeface="Times New Roman" panose="02020603050405020304" pitchFamily="18" charset="0"/>
              </a:rPr>
              <a:t>-a </a:t>
            </a:r>
            <a:r>
              <a:rPr lang="en-US" altLang="en-US" smtClean="0">
                <a:solidFill>
                  <a:srgbClr val="000000"/>
                </a:solidFill>
                <a:latin typeface="Times New Roman" panose="02020603050405020304" pitchFamily="18" charset="0"/>
                <a:cs typeface="Times New Roman" panose="02020603050405020304" pitchFamily="18" charset="0"/>
              </a:rPr>
              <a:t>- list Aliases and canonical names.</a:t>
            </a:r>
          </a:p>
          <a:p>
            <a:pPr marL="285750" lvl="1" indent="-285750" algn="just" defTabSz="914400" eaLnBrk="0" fontAlgn="base" hangingPunct="0">
              <a:spcBef>
                <a:spcPct val="0"/>
              </a:spcBef>
              <a:spcAft>
                <a:spcPct val="0"/>
              </a:spcAft>
              <a:buFont typeface="Arial" panose="020B0604020202020204" pitchFamily="34" charset="0"/>
              <a:buChar char="•"/>
            </a:pPr>
            <a:r>
              <a:rPr lang="en-US" altLang="en-US" b="1" smtClean="0">
                <a:solidFill>
                  <a:srgbClr val="000000"/>
                </a:solidFill>
                <a:latin typeface="Times New Roman" panose="02020603050405020304" pitchFamily="18" charset="0"/>
                <a:cs typeface="Times New Roman" panose="02020603050405020304" pitchFamily="18" charset="0"/>
              </a:rPr>
              <a:t>view FILE </a:t>
            </a:r>
            <a:r>
              <a:rPr lang="en-US" altLang="en-US" smtClean="0">
                <a:solidFill>
                  <a:srgbClr val="000000"/>
                </a:solidFill>
                <a:latin typeface="Times New Roman" panose="02020603050405020304" pitchFamily="18" charset="0"/>
                <a:cs typeface="Times New Roman" panose="02020603050405020304" pitchFamily="18" charset="0"/>
              </a:rPr>
              <a:t>- sort an 'ls' output file and view it with pg</a:t>
            </a:r>
            <a:r>
              <a:rPr lang="en-US" altLang="en-US"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21994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342900">
              <a:defRPr/>
            </a:pPr>
            <a:r>
              <a:rPr lang="en-US" b="1">
                <a:latin typeface="Times New Roman" panose="02020603050405020304" pitchFamily="18" charset="0"/>
                <a:cs typeface="Times New Roman" panose="02020603050405020304" pitchFamily="18" charset="0"/>
              </a:rPr>
              <a:t>Use WireShark to capture</a:t>
            </a:r>
            <a:endParaRPr lang="en-US" b="1">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a:xfrm>
            <a:off x="1987826" y="1404730"/>
            <a:ext cx="6862763" cy="7239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703263" lvl="1" indent="-533400">
              <a:defRPr/>
            </a:pPr>
            <a:r>
              <a:rPr lang="en-CA" altLang="en-US" sz="2400" b="1">
                <a:latin typeface="Times New Roman" panose="02020603050405020304" pitchFamily="18" charset="0"/>
                <a:cs typeface="Times New Roman" panose="02020603050405020304" pitchFamily="18" charset="0"/>
              </a:rPr>
              <a:t>Message format</a:t>
            </a:r>
            <a:endParaRPr lang="en-US" altLang="en-US" sz="2400" b="1">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604" y="2123660"/>
            <a:ext cx="7974013"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2277235" y="2123660"/>
            <a:ext cx="2090737" cy="576262"/>
          </a:xfrm>
          <a:prstGeom prst="rect">
            <a:avLst/>
          </a:prstGeom>
          <a:noFill/>
        </p:spPr>
        <p:txBody>
          <a:bodyPr>
            <a:spAutoFit/>
          </a:bodyPr>
          <a:lstStyle/>
          <a:p>
            <a:pPr>
              <a:defRPr/>
            </a:pPr>
            <a:r>
              <a:rPr lang="en-US" sz="1050" b="1" dirty="0">
                <a:latin typeface="Arial" charset="0"/>
              </a:rPr>
              <a:t>Resolver generates ID and  is copied  in the </a:t>
            </a:r>
            <a:r>
              <a:rPr lang="en-US" sz="1050" b="1" dirty="0" err="1">
                <a:latin typeface="Arial" charset="0"/>
              </a:rPr>
              <a:t>coresponding</a:t>
            </a:r>
            <a:r>
              <a:rPr lang="en-US" sz="1050" b="1" dirty="0">
                <a:latin typeface="Arial" charset="0"/>
              </a:rPr>
              <a:t> reply</a:t>
            </a:r>
          </a:p>
        </p:txBody>
      </p:sp>
      <p:cxnSp>
        <p:nvCxnSpPr>
          <p:cNvPr id="9" name="Straight Arrow Connector 8"/>
          <p:cNvCxnSpPr/>
          <p:nvPr/>
        </p:nvCxnSpPr>
        <p:spPr bwMode="auto">
          <a:xfrm>
            <a:off x="4013931" y="2689298"/>
            <a:ext cx="1097280" cy="0"/>
          </a:xfrm>
          <a:prstGeom prst="straightConnector1">
            <a:avLst/>
          </a:prstGeom>
          <a:ln w="38100">
            <a:solidFill>
              <a:srgbClr val="FF0000"/>
            </a:solidFill>
            <a:headEnd type="none" w="med" len="med"/>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24523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2253761" y="1426675"/>
            <a:ext cx="6862763" cy="7239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703263" lvl="1" indent="-533400">
              <a:defRPr/>
            </a:pPr>
            <a:r>
              <a:rPr lang="en-CA" altLang="en-US" sz="2400" b="1">
                <a:latin typeface="Times New Roman" panose="02020603050405020304" pitchFamily="18" charset="0"/>
                <a:cs typeface="Times New Roman" panose="02020603050405020304" pitchFamily="18" charset="0"/>
              </a:rPr>
              <a:t>Flags</a:t>
            </a:r>
            <a:endParaRPr lang="en-US" altLang="en-US" sz="2400" b="1">
              <a:latin typeface="Times New Roman" panose="02020603050405020304" pitchFamily="18" charset="0"/>
              <a:cs typeface="Times New Roman" panose="02020603050405020304" pitchFamily="18" charset="0"/>
            </a:endParaRPr>
          </a:p>
        </p:txBody>
      </p:sp>
      <p:sp>
        <p:nvSpPr>
          <p:cNvPr id="6" name="Rectangle 5"/>
          <p:cNvSpPr>
            <a:spLocks noGrp="1" noChangeArrowheads="1"/>
          </p:cNvSpPr>
          <p:nvPr>
            <p:ph type="sldNum" sz="quarter" idx="10"/>
          </p:nvPr>
        </p:nvSpPr>
        <p:spPr bwMode="auto">
          <a:xfrm>
            <a:off x="2453786" y="6757500"/>
            <a:ext cx="2133600"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fld id="{6C216031-DA5E-4E10-844E-F17B603A1D0A}" type="slidenum">
              <a:rPr lang="en-US" altLang="en-US">
                <a:solidFill>
                  <a:schemeClr val="bg2"/>
                </a:solidFill>
                <a:cs typeface="Arial" panose="020B0604020202020204" pitchFamily="34" charset="0"/>
              </a:rPr>
              <a:pPr eaLnBrk="1" hangingPunct="1"/>
              <a:t>16</a:t>
            </a:fld>
            <a:endParaRPr lang="en-US" altLang="en-US">
              <a:solidFill>
                <a:schemeClr val="bg2"/>
              </a:solidFill>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232280987"/>
              </p:ext>
            </p:extLst>
          </p:nvPr>
        </p:nvGraphicFramePr>
        <p:xfrm>
          <a:off x="6745425" y="1740860"/>
          <a:ext cx="3314699" cy="500062"/>
        </p:xfrm>
        <a:graphic>
          <a:graphicData uri="http://schemas.openxmlformats.org/drawingml/2006/table">
            <a:tbl>
              <a:tblPr/>
              <a:tblGrid>
                <a:gridCol w="256683"/>
                <a:gridCol w="697164"/>
                <a:gridCol w="253514"/>
                <a:gridCol w="228163"/>
                <a:gridCol w="218656"/>
                <a:gridCol w="240839"/>
                <a:gridCol w="608434"/>
                <a:gridCol w="811246"/>
              </a:tblGrid>
              <a:tr h="500062">
                <a:tc>
                  <a:txBody>
                    <a:bodyPr/>
                    <a:lstStyle/>
                    <a:p>
                      <a:pPr algn="ctr" fontAlgn="ctr"/>
                      <a:r>
                        <a:rPr lang="en-US" sz="1100" b="1" i="0" u="none" strike="noStrike">
                          <a:solidFill>
                            <a:srgbClr val="000000"/>
                          </a:solidFill>
                          <a:latin typeface="Calibri"/>
                        </a:rPr>
                        <a:t>QR</a:t>
                      </a:r>
                    </a:p>
                  </a:txBody>
                  <a:tcPr marL="9525" marR="9525" marT="95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Opcode</a:t>
                      </a:r>
                    </a:p>
                  </a:txBody>
                  <a:tcPr marL="9525" marR="9525" marT="95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AA</a:t>
                      </a:r>
                    </a:p>
                  </a:txBody>
                  <a:tcPr marL="9525" marR="9525" marT="95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TC</a:t>
                      </a:r>
                    </a:p>
                  </a:txBody>
                  <a:tcPr marL="9525" marR="9525" marT="95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RD</a:t>
                      </a:r>
                    </a:p>
                  </a:txBody>
                  <a:tcPr marL="9525" marR="9525" marT="95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RA</a:t>
                      </a:r>
                    </a:p>
                  </a:txBody>
                  <a:tcPr marL="9525" marR="9525" marT="95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Z</a:t>
                      </a:r>
                    </a:p>
                  </a:txBody>
                  <a:tcPr marL="9525" marR="9525" marT="95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dirty="0">
                          <a:solidFill>
                            <a:srgbClr val="000000"/>
                          </a:solidFill>
                          <a:latin typeface="Calibri"/>
                        </a:rPr>
                        <a:t>RCODE</a:t>
                      </a:r>
                    </a:p>
                  </a:txBody>
                  <a:tcPr marL="9525" marR="9525" marT="95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
        <p:nvSpPr>
          <p:cNvPr id="8" name="TextBox 11"/>
          <p:cNvSpPr txBox="1">
            <a:spLocks noChangeArrowheads="1"/>
          </p:cNvSpPr>
          <p:nvPr/>
        </p:nvSpPr>
        <p:spPr bwMode="auto">
          <a:xfrm>
            <a:off x="2765424" y="2238314"/>
            <a:ext cx="8359775"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a:t>- QR (1bit): Query(0)/Response(1) </a:t>
            </a:r>
          </a:p>
          <a:p>
            <a:pPr eaLnBrk="1" hangingPunct="1"/>
            <a:r>
              <a:rPr lang="en-US" altLang="en-US"/>
              <a:t>- OpCode (4bits): </a:t>
            </a:r>
          </a:p>
          <a:p>
            <a:pPr eaLnBrk="1" hangingPunct="1"/>
            <a:r>
              <a:rPr lang="en-US" altLang="en-US"/>
              <a:t>	0: a standard query (QUERY)</a:t>
            </a:r>
          </a:p>
          <a:p>
            <a:pPr eaLnBrk="1" hangingPunct="1"/>
            <a:r>
              <a:rPr lang="en-US" altLang="en-US"/>
              <a:t>	1: a inverse query (IQUERY)</a:t>
            </a:r>
          </a:p>
          <a:p>
            <a:pPr eaLnBrk="1" hangingPunct="1"/>
            <a:r>
              <a:rPr lang="en-US" altLang="en-US"/>
              <a:t>	2: Server status req (STATUS)</a:t>
            </a:r>
          </a:p>
          <a:p>
            <a:pPr eaLnBrk="1" hangingPunct="1"/>
            <a:r>
              <a:rPr lang="en-US" altLang="en-US"/>
              <a:t>	3-15: Reserved</a:t>
            </a:r>
          </a:p>
          <a:p>
            <a:pPr eaLnBrk="1" hangingPunct="1"/>
            <a:r>
              <a:rPr lang="en-US" altLang="en-US"/>
              <a:t>- AA (1 bit): Authoritative Answer. Set in response, server is an authority for domain name in question</a:t>
            </a:r>
          </a:p>
          <a:p>
            <a:pPr eaLnBrk="1" hangingPunct="1">
              <a:buFontTx/>
              <a:buChar char="-"/>
            </a:pPr>
            <a:r>
              <a:rPr lang="en-US" altLang="en-US"/>
              <a:t>TC (1bit): Truncation: message was truncated due to length greater than transmission channel</a:t>
            </a:r>
          </a:p>
          <a:p>
            <a:pPr eaLnBrk="1" hangingPunct="1">
              <a:buFontTx/>
              <a:buChar char="-"/>
            </a:pPr>
            <a:r>
              <a:rPr lang="en-US" altLang="en-US"/>
              <a:t> RD (1 bit): Recursion Desired. It is set in Query that directs the name server to pursue the query recursively</a:t>
            </a:r>
          </a:p>
          <a:p>
            <a:pPr eaLnBrk="1" hangingPunct="1">
              <a:buFontTx/>
              <a:buChar char="-"/>
            </a:pPr>
            <a:r>
              <a:rPr lang="en-US" altLang="en-US"/>
              <a:t> RA (1bit): Recursion Available. It is set in Response which denotes whether recursive query support is available in the name server </a:t>
            </a:r>
          </a:p>
          <a:p>
            <a:pPr eaLnBrk="1" hangingPunct="1">
              <a:buFontTx/>
              <a:buChar char="-"/>
            </a:pPr>
            <a:r>
              <a:rPr lang="en-US" altLang="en-US"/>
              <a:t> Z (3bits): Reserved. Must be in Zero</a:t>
            </a:r>
          </a:p>
          <a:p>
            <a:pPr eaLnBrk="1" hangingPunct="1">
              <a:buFontTx/>
              <a:buChar char="-"/>
            </a:pPr>
            <a:r>
              <a:rPr lang="en-US" altLang="en-US"/>
              <a:t> RCODE (4bits): Response code</a:t>
            </a:r>
          </a:p>
          <a:p>
            <a:pPr eaLnBrk="1" hangingPunct="1"/>
            <a:endParaRPr lang="en-US" altLang="en-US"/>
          </a:p>
        </p:txBody>
      </p:sp>
      <p:cxnSp>
        <p:nvCxnSpPr>
          <p:cNvPr id="9" name="Straight Arrow Connector 8"/>
          <p:cNvCxnSpPr>
            <a:cxnSpLocks noChangeShapeType="1"/>
          </p:cNvCxnSpPr>
          <p:nvPr/>
        </p:nvCxnSpPr>
        <p:spPr bwMode="auto">
          <a:xfrm flipH="1">
            <a:off x="9835662" y="2238314"/>
            <a:ext cx="234461" cy="264759"/>
          </a:xfrm>
          <a:prstGeom prst="straightConnector1">
            <a:avLst/>
          </a:prstGeom>
          <a:noFill/>
          <a:ln w="9525" algn="ctr">
            <a:solidFill>
              <a:schemeClr val="tx1"/>
            </a:solidFill>
            <a:round/>
            <a:headEnd/>
            <a:tailEnd type="arrow" w="med" len="med"/>
          </a:ln>
        </p:spPr>
      </p:cxnSp>
      <p:cxnSp>
        <p:nvCxnSpPr>
          <p:cNvPr id="10" name="Straight Arrow Connector 11"/>
          <p:cNvCxnSpPr>
            <a:cxnSpLocks noChangeShapeType="1"/>
            <a:endCxn id="11" idx="0"/>
          </p:cNvCxnSpPr>
          <p:nvPr/>
        </p:nvCxnSpPr>
        <p:spPr bwMode="auto">
          <a:xfrm>
            <a:off x="6745425" y="2238314"/>
            <a:ext cx="1814498" cy="264759"/>
          </a:xfrm>
          <a:prstGeom prst="straightConnector1">
            <a:avLst/>
          </a:prstGeom>
          <a:noFill/>
          <a:ln w="9525" algn="ctr">
            <a:solidFill>
              <a:schemeClr val="tx1"/>
            </a:solidFill>
            <a:round/>
            <a:headEnd/>
            <a:tailEnd type="arrow" w="med" len="med"/>
          </a:ln>
        </p:spPr>
      </p:cxnSp>
      <p:graphicFrame>
        <p:nvGraphicFramePr>
          <p:cNvPr id="11" name="Table 10"/>
          <p:cNvGraphicFramePr>
            <a:graphicFrameLocks noGrp="1"/>
          </p:cNvGraphicFramePr>
          <p:nvPr>
            <p:extLst>
              <p:ext uri="{D42A27DB-BD31-4B8C-83A1-F6EECF244321}">
                <p14:modId xmlns:p14="http://schemas.microsoft.com/office/powerpoint/2010/main" val="4132431871"/>
              </p:ext>
            </p:extLst>
          </p:nvPr>
        </p:nvGraphicFramePr>
        <p:xfrm>
          <a:off x="7272461" y="2503073"/>
          <a:ext cx="2574924" cy="1333500"/>
        </p:xfrm>
        <a:graphic>
          <a:graphicData uri="http://schemas.openxmlformats.org/drawingml/2006/table">
            <a:tbl>
              <a:tblPr/>
              <a:tblGrid>
                <a:gridCol w="1287462"/>
                <a:gridCol w="1287462"/>
              </a:tblGrid>
              <a:tr h="190500">
                <a:tc>
                  <a:txBody>
                    <a:bodyPr/>
                    <a:lstStyle/>
                    <a:p>
                      <a:pPr algn="ctr" fontAlgn="b"/>
                      <a:r>
                        <a:rPr lang="en-US" sz="1100" b="0" i="0" u="none" strike="noStrike">
                          <a:solidFill>
                            <a:srgbClr val="000000"/>
                          </a:solidFill>
                          <a:latin typeface="Calibri"/>
                        </a:rPr>
                        <a:t>ID</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c>
                  <a:txBody>
                    <a:bodyPr/>
                    <a:lstStyle/>
                    <a:p>
                      <a:pPr algn="ctr" fontAlgn="b"/>
                      <a:r>
                        <a:rPr lang="en-US" sz="1100" b="1" i="0" u="none" strike="noStrike">
                          <a:solidFill>
                            <a:srgbClr val="000000"/>
                          </a:solidFill>
                          <a:latin typeface="Calibri"/>
                        </a:rPr>
                        <a:t>FLAGS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ctr" fontAlgn="b"/>
                      <a:r>
                        <a:rPr lang="en-US" sz="1100" b="0" i="0" u="none" strike="noStrike">
                          <a:solidFill>
                            <a:srgbClr val="000000"/>
                          </a:solidFill>
                          <a:latin typeface="Calibri"/>
                        </a:rPr>
                        <a:t>nb of Question RRs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c>
                  <a:txBody>
                    <a:bodyPr/>
                    <a:lstStyle/>
                    <a:p>
                      <a:pPr algn="ctr" fontAlgn="b"/>
                      <a:r>
                        <a:rPr lang="en-US" sz="1100" b="0" i="0" u="none" strike="noStrike">
                          <a:solidFill>
                            <a:srgbClr val="000000"/>
                          </a:solidFill>
                          <a:latin typeface="Calibri"/>
                        </a:rPr>
                        <a:t>nb of Answer RRs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r>
              <a:tr h="190500">
                <a:tc>
                  <a:txBody>
                    <a:bodyPr/>
                    <a:lstStyle/>
                    <a:p>
                      <a:pPr algn="ctr" fontAlgn="b"/>
                      <a:r>
                        <a:rPr lang="en-US" sz="1100" b="0" i="0" u="none" strike="noStrike">
                          <a:solidFill>
                            <a:srgbClr val="000000"/>
                          </a:solidFill>
                          <a:latin typeface="Calibri"/>
                        </a:rPr>
                        <a:t>nb ofAuthority RRs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c>
                  <a:txBody>
                    <a:bodyPr/>
                    <a:lstStyle/>
                    <a:p>
                      <a:pPr algn="ctr" fontAlgn="b"/>
                      <a:r>
                        <a:rPr lang="en-US" sz="1100" b="0" i="0" u="none" strike="noStrike">
                          <a:solidFill>
                            <a:srgbClr val="000000"/>
                          </a:solidFill>
                          <a:latin typeface="Calibri"/>
                        </a:rPr>
                        <a:t>nb of Additional RRs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r>
              <a:tr h="190500">
                <a:tc gridSpan="2">
                  <a:txBody>
                    <a:bodyPr/>
                    <a:lstStyle/>
                    <a:p>
                      <a:pPr algn="ctr" fontAlgn="b"/>
                      <a:r>
                        <a:rPr lang="en-US" sz="1100" b="0" i="0" u="none" strike="noStrike">
                          <a:solidFill>
                            <a:srgbClr val="000000"/>
                          </a:solidFill>
                          <a:latin typeface="Calibri"/>
                        </a:rPr>
                        <a:t>Questions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EDF0"/>
                    </a:solidFill>
                  </a:tcPr>
                </a:tc>
                <a:tc hMerge="1">
                  <a:txBody>
                    <a:bodyPr/>
                    <a:lstStyle/>
                    <a:p>
                      <a:endParaRPr lang="en-US"/>
                    </a:p>
                  </a:txBody>
                  <a:tcPr/>
                </a:tc>
              </a:tr>
              <a:tr h="190500">
                <a:tc gridSpan="2">
                  <a:txBody>
                    <a:bodyPr/>
                    <a:lstStyle/>
                    <a:p>
                      <a:pPr algn="ctr" fontAlgn="b"/>
                      <a:r>
                        <a:rPr lang="en-US" sz="1100" b="0" i="0" u="none" strike="noStrike">
                          <a:solidFill>
                            <a:srgbClr val="000000"/>
                          </a:solidFill>
                          <a:latin typeface="Calibri"/>
                        </a:rPr>
                        <a:t>Answers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EDF0"/>
                    </a:solidFill>
                  </a:tcPr>
                </a:tc>
                <a:tc hMerge="1">
                  <a:txBody>
                    <a:bodyPr/>
                    <a:lstStyle/>
                    <a:p>
                      <a:endParaRPr lang="en-US"/>
                    </a:p>
                  </a:txBody>
                  <a:tcPr/>
                </a:tc>
              </a:tr>
              <a:tr h="190500">
                <a:tc gridSpan="2">
                  <a:txBody>
                    <a:bodyPr/>
                    <a:lstStyle/>
                    <a:p>
                      <a:pPr algn="ctr" fontAlgn="b"/>
                      <a:r>
                        <a:rPr lang="en-US" sz="1100" b="0" i="0" u="none" strike="noStrike">
                          <a:solidFill>
                            <a:srgbClr val="000000"/>
                          </a:solidFill>
                          <a:latin typeface="Calibri"/>
                        </a:rPr>
                        <a:t>Authority</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EDF0"/>
                    </a:solidFill>
                  </a:tcPr>
                </a:tc>
                <a:tc hMerge="1">
                  <a:txBody>
                    <a:bodyPr/>
                    <a:lstStyle/>
                    <a:p>
                      <a:endParaRPr lang="en-US"/>
                    </a:p>
                  </a:txBody>
                  <a:tcPr/>
                </a:tc>
              </a:tr>
              <a:tr h="190500">
                <a:tc gridSpan="2">
                  <a:txBody>
                    <a:bodyPr/>
                    <a:lstStyle/>
                    <a:p>
                      <a:pPr algn="ctr" fontAlgn="b"/>
                      <a:r>
                        <a:rPr lang="en-US" sz="1100" b="0" i="0" u="none" strike="noStrike" dirty="0">
                          <a:solidFill>
                            <a:srgbClr val="000000"/>
                          </a:solidFill>
                          <a:latin typeface="Calibri"/>
                        </a:rPr>
                        <a:t>Additional Info</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EDF0"/>
                    </a:solidFill>
                  </a:tcPr>
                </a:tc>
                <a:tc hMerge="1">
                  <a:txBody>
                    <a:bodyPr/>
                    <a:lstStyle/>
                    <a:p>
                      <a:endParaRPr lang="en-US"/>
                    </a:p>
                  </a:txBody>
                  <a:tcPr/>
                </a:tc>
              </a:tr>
            </a:tbl>
          </a:graphicData>
        </a:graphic>
      </p:graphicFrame>
      <p:sp>
        <p:nvSpPr>
          <p:cNvPr id="13"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342900">
              <a:defRPr/>
            </a:pPr>
            <a:r>
              <a:rPr lang="en-US" b="1">
                <a:latin typeface="Times New Roman" panose="02020603050405020304" pitchFamily="18" charset="0"/>
                <a:cs typeface="Times New Roman" panose="02020603050405020304" pitchFamily="18" charset="0"/>
              </a:rPr>
              <a:t>Use WireShark to capture</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169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2497015" y="1470880"/>
            <a:ext cx="4700954" cy="722312"/>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703263" lvl="1" indent="-533400">
              <a:defRPr/>
            </a:pPr>
            <a:r>
              <a:rPr lang="en-CA" altLang="en-US" sz="2400" b="1">
                <a:latin typeface="Times New Roman" panose="02020603050405020304" pitchFamily="18" charset="0"/>
                <a:cs typeface="Times New Roman" panose="02020603050405020304" pitchFamily="18" charset="0"/>
              </a:rPr>
              <a:t>Question section format</a:t>
            </a:r>
            <a:endParaRPr lang="en-US" altLang="en-US" sz="2400" b="1">
              <a:latin typeface="Times New Roman" panose="02020603050405020304" pitchFamily="18" charset="0"/>
              <a:cs typeface="Times New Roman" panose="02020603050405020304" pitchFamily="18" charset="0"/>
            </a:endParaRPr>
          </a:p>
        </p:txBody>
      </p:sp>
      <p:sp>
        <p:nvSpPr>
          <p:cNvPr id="7" name="TextBox 11"/>
          <p:cNvSpPr txBox="1">
            <a:spLocks noChangeArrowheads="1"/>
          </p:cNvSpPr>
          <p:nvPr/>
        </p:nvSpPr>
        <p:spPr bwMode="auto">
          <a:xfrm>
            <a:off x="5791688" y="2026321"/>
            <a:ext cx="835977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Tahoma" panose="020B0604030504040204" pitchFamily="34" charset="0"/>
              </a:defRPr>
            </a:lvl1pPr>
            <a:lvl2pPr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buFontTx/>
              <a:buChar char="-"/>
            </a:pPr>
            <a:r>
              <a:rPr lang="en-US" altLang="en-US"/>
              <a:t>QTYPE:</a:t>
            </a:r>
            <a:r>
              <a:rPr lang="en-US" altLang="en-US" sz="1600"/>
              <a:t>Name – Value - Meaning</a:t>
            </a:r>
          </a:p>
          <a:p>
            <a:pPr lvl="1" eaLnBrk="1" hangingPunct="1"/>
            <a:r>
              <a:rPr lang="en-US" altLang="en-US"/>
              <a:t>A 	     1	 a host address </a:t>
            </a:r>
          </a:p>
          <a:p>
            <a:pPr lvl="1" eaLnBrk="1" hangingPunct="1"/>
            <a:r>
              <a:rPr lang="en-US" altLang="en-US"/>
              <a:t>NS	     2 	an authoritative name server </a:t>
            </a:r>
          </a:p>
          <a:p>
            <a:pPr lvl="1" eaLnBrk="1" hangingPunct="1"/>
            <a:r>
              <a:rPr lang="en-US" altLang="en-US"/>
              <a:t>MD       3 	a mail destination (Obsolete - use MX) </a:t>
            </a:r>
          </a:p>
          <a:p>
            <a:pPr lvl="1" eaLnBrk="1" hangingPunct="1"/>
            <a:r>
              <a:rPr lang="en-US" altLang="en-US"/>
              <a:t>MF	     4 	a mail forwarder (Obsolete - use MX) </a:t>
            </a:r>
          </a:p>
          <a:p>
            <a:pPr lvl="1" eaLnBrk="1" hangingPunct="1"/>
            <a:r>
              <a:rPr lang="en-US" altLang="en-US"/>
              <a:t>CNAME 5 	the canonical name for an alias</a:t>
            </a:r>
          </a:p>
          <a:p>
            <a:pPr lvl="1" eaLnBrk="1" hangingPunct="1"/>
            <a:r>
              <a:rPr lang="en-US" altLang="en-US"/>
              <a:t>SOA      6 	marks the start of a zone of authority </a:t>
            </a:r>
          </a:p>
          <a:p>
            <a:pPr lvl="1" eaLnBrk="1" hangingPunct="1"/>
            <a:r>
              <a:rPr lang="en-US" altLang="en-US"/>
              <a:t>MB       7	a mailbox domain </a:t>
            </a:r>
          </a:p>
          <a:p>
            <a:pPr lvl="1" eaLnBrk="1" hangingPunct="1"/>
            <a:r>
              <a:rPr lang="en-US" altLang="en-US"/>
              <a:t>MG       8 	a mail group member </a:t>
            </a:r>
          </a:p>
          <a:p>
            <a:pPr lvl="1" eaLnBrk="1" hangingPunct="1"/>
            <a:r>
              <a:rPr lang="en-US" altLang="en-US"/>
              <a:t>MR       9 	a mail rename domain name</a:t>
            </a:r>
          </a:p>
          <a:p>
            <a:pPr lvl="1" eaLnBrk="1" hangingPunct="1"/>
            <a:r>
              <a:rPr lang="en-US" altLang="en-US"/>
              <a:t>NULL  10 	a null RR </a:t>
            </a:r>
          </a:p>
          <a:p>
            <a:pPr lvl="1" eaLnBrk="1" hangingPunct="1"/>
            <a:r>
              <a:rPr lang="en-US" altLang="en-US"/>
              <a:t>WKS   11 	a well known service description </a:t>
            </a:r>
          </a:p>
          <a:p>
            <a:pPr lvl="1" eaLnBrk="1" hangingPunct="1"/>
            <a:r>
              <a:rPr lang="en-US" altLang="en-US"/>
              <a:t>PTR    12 	a domain name pointer </a:t>
            </a:r>
          </a:p>
          <a:p>
            <a:pPr lvl="1" eaLnBrk="1" hangingPunct="1"/>
            <a:r>
              <a:rPr lang="en-US" altLang="en-US"/>
              <a:t>HINFO 13 	host information </a:t>
            </a:r>
          </a:p>
          <a:p>
            <a:pPr lvl="1" eaLnBrk="1" hangingPunct="1"/>
            <a:r>
              <a:rPr lang="en-US" altLang="en-US"/>
              <a:t>MINFO 14 	mailbox or mail list information </a:t>
            </a:r>
          </a:p>
          <a:p>
            <a:pPr lvl="1" eaLnBrk="1" hangingPunct="1"/>
            <a:r>
              <a:rPr lang="en-US" altLang="en-US"/>
              <a:t>MX       15 	mail exchange </a:t>
            </a:r>
          </a:p>
          <a:p>
            <a:pPr lvl="1" eaLnBrk="1" hangingPunct="1"/>
            <a:r>
              <a:rPr lang="en-US" altLang="en-US"/>
              <a:t>TXT     16 	text strings</a:t>
            </a:r>
          </a:p>
          <a:p>
            <a:pPr lvl="1" eaLnBrk="1" hangingPunct="1"/>
            <a:endParaRPr lang="en-US" altLang="en-US"/>
          </a:p>
        </p:txBody>
      </p:sp>
      <p:graphicFrame>
        <p:nvGraphicFramePr>
          <p:cNvPr id="8" name="Table 7"/>
          <p:cNvGraphicFramePr>
            <a:graphicFrameLocks noGrp="1"/>
          </p:cNvGraphicFramePr>
          <p:nvPr>
            <p:extLst>
              <p:ext uri="{D42A27DB-BD31-4B8C-83A1-F6EECF244321}">
                <p14:modId xmlns:p14="http://schemas.microsoft.com/office/powerpoint/2010/main" val="2044068888"/>
              </p:ext>
            </p:extLst>
          </p:nvPr>
        </p:nvGraphicFramePr>
        <p:xfrm>
          <a:off x="2743688" y="2685928"/>
          <a:ext cx="3048000" cy="1276350"/>
        </p:xfrm>
        <a:graphic>
          <a:graphicData uri="http://schemas.openxmlformats.org/drawingml/2006/table">
            <a:tbl>
              <a:tblPr/>
              <a:tblGrid>
                <a:gridCol w="609600"/>
                <a:gridCol w="609600"/>
                <a:gridCol w="609600"/>
                <a:gridCol w="609600"/>
                <a:gridCol w="609600"/>
              </a:tblGrid>
              <a:tr h="190500">
                <a:tc>
                  <a:txBody>
                    <a:bodyPr/>
                    <a:lstStyle/>
                    <a:p>
                      <a:pPr algn="l" fontAlgn="b"/>
                      <a:r>
                        <a:rPr lang="en-US" sz="1100" b="0" i="0" u="none" strike="noStrike" dirty="0">
                          <a:solidFill>
                            <a:srgbClr val="000000"/>
                          </a:solidFill>
                          <a:latin typeface="Calibri"/>
                        </a:rPr>
                        <a:t>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361950">
                <a:tc gridSpan="5">
                  <a:txBody>
                    <a:bodyPr/>
                    <a:lstStyle/>
                    <a:p>
                      <a:pPr algn="ctr" fontAlgn="ctr"/>
                      <a:r>
                        <a:rPr lang="en-US" sz="1100" b="1" i="0" u="none" strike="noStrike" dirty="0">
                          <a:solidFill>
                            <a:srgbClr val="000000"/>
                          </a:solidFill>
                          <a:latin typeface="Calibri"/>
                        </a:rPr>
                        <a:t>QNAME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5">
                  <a:txBody>
                    <a:bodyPr/>
                    <a:lstStyle/>
                    <a:p>
                      <a:pPr algn="ctr" fontAlgn="ctr"/>
                      <a:r>
                        <a:rPr lang="en-US" sz="1100" b="1" i="0" u="none" strike="noStrike" dirty="0">
                          <a:solidFill>
                            <a:srgbClr val="000000"/>
                          </a:solidFill>
                          <a:latin typeface="Calibri"/>
                        </a:rPr>
                        <a:t>QTYPE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5">
                  <a:txBody>
                    <a:bodyPr/>
                    <a:lstStyle/>
                    <a:p>
                      <a:pPr algn="ctr" fontAlgn="ctr"/>
                      <a:r>
                        <a:rPr lang="en-US" sz="1100" b="1" i="0" u="none" strike="noStrike" dirty="0">
                          <a:solidFill>
                            <a:srgbClr val="000000"/>
                          </a:solidFill>
                          <a:latin typeface="Calibri"/>
                        </a:rPr>
                        <a:t>QCLASS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45052646"/>
              </p:ext>
            </p:extLst>
          </p:nvPr>
        </p:nvGraphicFramePr>
        <p:xfrm>
          <a:off x="2764326" y="4479803"/>
          <a:ext cx="3027362" cy="1333500"/>
        </p:xfrm>
        <a:graphic>
          <a:graphicData uri="http://schemas.openxmlformats.org/drawingml/2006/table">
            <a:tbl>
              <a:tblPr/>
              <a:tblGrid>
                <a:gridCol w="1513681"/>
                <a:gridCol w="1513681"/>
              </a:tblGrid>
              <a:tr h="190500">
                <a:tc>
                  <a:txBody>
                    <a:bodyPr/>
                    <a:lstStyle/>
                    <a:p>
                      <a:pPr algn="ctr" fontAlgn="b"/>
                      <a:r>
                        <a:rPr lang="en-US" sz="1100" b="0" i="0" u="none" strike="noStrike" dirty="0">
                          <a:solidFill>
                            <a:srgbClr val="000000"/>
                          </a:solidFill>
                          <a:latin typeface="Calibri"/>
                        </a:rPr>
                        <a:t>ID</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c>
                  <a:txBody>
                    <a:bodyPr/>
                    <a:lstStyle/>
                    <a:p>
                      <a:pPr algn="ctr" fontAlgn="b"/>
                      <a:r>
                        <a:rPr lang="en-US" sz="1100" b="0" i="0" u="none" strike="noStrike">
                          <a:solidFill>
                            <a:srgbClr val="000000"/>
                          </a:solidFill>
                          <a:latin typeface="Calibri"/>
                        </a:rPr>
                        <a:t>FLAGS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r>
              <a:tr h="190500">
                <a:tc>
                  <a:txBody>
                    <a:bodyPr/>
                    <a:lstStyle/>
                    <a:p>
                      <a:pPr algn="ctr" fontAlgn="b"/>
                      <a:r>
                        <a:rPr lang="en-US" sz="1100" b="0" i="0" u="none" strike="noStrike">
                          <a:solidFill>
                            <a:srgbClr val="000000"/>
                          </a:solidFill>
                          <a:latin typeface="Calibri"/>
                        </a:rPr>
                        <a:t>nb of Question RRs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c>
                  <a:txBody>
                    <a:bodyPr/>
                    <a:lstStyle/>
                    <a:p>
                      <a:pPr algn="ctr" fontAlgn="b"/>
                      <a:r>
                        <a:rPr lang="en-US" sz="1100" b="0" i="0" u="none" strike="noStrike">
                          <a:solidFill>
                            <a:srgbClr val="000000"/>
                          </a:solidFill>
                          <a:latin typeface="Calibri"/>
                        </a:rPr>
                        <a:t>nb of Answer RRs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r>
              <a:tr h="190500">
                <a:tc>
                  <a:txBody>
                    <a:bodyPr/>
                    <a:lstStyle/>
                    <a:p>
                      <a:pPr algn="ctr" fontAlgn="b"/>
                      <a:r>
                        <a:rPr lang="en-US" sz="1100" b="0" i="0" u="none" strike="noStrike">
                          <a:solidFill>
                            <a:srgbClr val="000000"/>
                          </a:solidFill>
                          <a:latin typeface="Calibri"/>
                        </a:rPr>
                        <a:t>nb ofAuthority RRs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c>
                  <a:txBody>
                    <a:bodyPr/>
                    <a:lstStyle/>
                    <a:p>
                      <a:pPr algn="ctr" fontAlgn="b"/>
                      <a:r>
                        <a:rPr lang="en-US" sz="1100" b="0" i="0" u="none" strike="noStrike">
                          <a:solidFill>
                            <a:srgbClr val="000000"/>
                          </a:solidFill>
                          <a:latin typeface="Calibri"/>
                        </a:rPr>
                        <a:t>nb of Additional RRs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r>
              <a:tr h="190500">
                <a:tc gridSpan="2">
                  <a:txBody>
                    <a:bodyPr/>
                    <a:lstStyle/>
                    <a:p>
                      <a:pPr algn="ctr" fontAlgn="b"/>
                      <a:r>
                        <a:rPr lang="en-US" sz="1100" b="1" i="0" u="none" strike="noStrike" dirty="0">
                          <a:solidFill>
                            <a:srgbClr val="000000"/>
                          </a:solidFill>
                          <a:latin typeface="Calibri"/>
                        </a:rPr>
                        <a:t>Questions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9C1C9"/>
                    </a:solidFill>
                  </a:tcPr>
                </a:tc>
                <a:tc hMerge="1">
                  <a:txBody>
                    <a:bodyPr/>
                    <a:lstStyle/>
                    <a:p>
                      <a:endParaRPr lang="en-US"/>
                    </a:p>
                  </a:txBody>
                  <a:tcPr/>
                </a:tc>
              </a:tr>
              <a:tr h="190500">
                <a:tc gridSpan="2">
                  <a:txBody>
                    <a:bodyPr/>
                    <a:lstStyle/>
                    <a:p>
                      <a:pPr algn="ctr" fontAlgn="b"/>
                      <a:r>
                        <a:rPr lang="en-US" sz="1100" b="0" i="0" u="none" strike="noStrike">
                          <a:solidFill>
                            <a:srgbClr val="000000"/>
                          </a:solidFill>
                          <a:latin typeface="Calibri"/>
                        </a:rPr>
                        <a:t>Answers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F7F8"/>
                    </a:solidFill>
                  </a:tcPr>
                </a:tc>
                <a:tc hMerge="1">
                  <a:txBody>
                    <a:bodyPr/>
                    <a:lstStyle/>
                    <a:p>
                      <a:endParaRPr lang="en-US"/>
                    </a:p>
                  </a:txBody>
                  <a:tcPr/>
                </a:tc>
              </a:tr>
              <a:tr h="190500">
                <a:tc gridSpan="2">
                  <a:txBody>
                    <a:bodyPr/>
                    <a:lstStyle/>
                    <a:p>
                      <a:pPr algn="ctr" fontAlgn="b"/>
                      <a:r>
                        <a:rPr lang="en-US" sz="1100" b="0" i="0" u="none" strike="noStrike">
                          <a:solidFill>
                            <a:srgbClr val="000000"/>
                          </a:solidFill>
                          <a:latin typeface="Calibri"/>
                        </a:rPr>
                        <a:t>Authority</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F7F8"/>
                    </a:solidFill>
                  </a:tcPr>
                </a:tc>
                <a:tc hMerge="1">
                  <a:txBody>
                    <a:bodyPr/>
                    <a:lstStyle/>
                    <a:p>
                      <a:endParaRPr lang="en-US"/>
                    </a:p>
                  </a:txBody>
                  <a:tcPr/>
                </a:tc>
              </a:tr>
              <a:tr h="190500">
                <a:tc gridSpan="2">
                  <a:txBody>
                    <a:bodyPr/>
                    <a:lstStyle/>
                    <a:p>
                      <a:pPr algn="ctr" fontAlgn="b"/>
                      <a:r>
                        <a:rPr lang="en-US" sz="1100" b="0" i="0" u="none" strike="noStrike" dirty="0">
                          <a:solidFill>
                            <a:srgbClr val="000000"/>
                          </a:solidFill>
                          <a:latin typeface="Calibri"/>
                        </a:rPr>
                        <a:t>Additional Info</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F7F8"/>
                    </a:solidFill>
                  </a:tcPr>
                </a:tc>
                <a:tc hMerge="1">
                  <a:txBody>
                    <a:bodyPr/>
                    <a:lstStyle/>
                    <a:p>
                      <a:endParaRPr lang="en-US"/>
                    </a:p>
                  </a:txBody>
                  <a:tcPr/>
                </a:tc>
              </a:tr>
            </a:tbl>
          </a:graphicData>
        </a:graphic>
      </p:graphicFrame>
      <p:cxnSp>
        <p:nvCxnSpPr>
          <p:cNvPr id="10" name="Straight Arrow Connector 9"/>
          <p:cNvCxnSpPr>
            <a:cxnSpLocks noChangeShapeType="1"/>
          </p:cNvCxnSpPr>
          <p:nvPr/>
        </p:nvCxnSpPr>
        <p:spPr bwMode="auto">
          <a:xfrm flipH="1" flipV="1">
            <a:off x="2764326" y="3962278"/>
            <a:ext cx="134937" cy="1206500"/>
          </a:xfrm>
          <a:prstGeom prst="straightConnector1">
            <a:avLst/>
          </a:prstGeom>
          <a:noFill/>
          <a:ln w="9525" algn="ctr">
            <a:solidFill>
              <a:schemeClr val="tx1"/>
            </a:solidFill>
            <a:round/>
            <a:headEnd/>
            <a:tailEnd type="arrow" w="med" len="med"/>
          </a:ln>
        </p:spPr>
      </p:cxnSp>
      <p:cxnSp>
        <p:nvCxnSpPr>
          <p:cNvPr id="11" name="Straight Arrow Connector 11"/>
          <p:cNvCxnSpPr>
            <a:cxnSpLocks noChangeShapeType="1"/>
          </p:cNvCxnSpPr>
          <p:nvPr/>
        </p:nvCxnSpPr>
        <p:spPr bwMode="auto">
          <a:xfrm flipV="1">
            <a:off x="5655163" y="3962278"/>
            <a:ext cx="136525" cy="1206500"/>
          </a:xfrm>
          <a:prstGeom prst="straightConnector1">
            <a:avLst/>
          </a:prstGeom>
          <a:noFill/>
          <a:ln w="9525" algn="ctr">
            <a:solidFill>
              <a:schemeClr val="tx1"/>
            </a:solidFill>
            <a:round/>
            <a:headEnd/>
            <a:tailEnd type="arrow" w="med" len="med"/>
          </a:ln>
        </p:spPr>
      </p:cxnSp>
      <p:sp>
        <p:nvSpPr>
          <p:cNvPr id="15" name="Title 1"/>
          <p:cNvSpPr txBox="1">
            <a:spLocks/>
          </p:cNvSpPr>
          <p:nvPr/>
        </p:nvSpPr>
        <p:spPr>
          <a:xfrm>
            <a:off x="1750646" y="751950"/>
            <a:ext cx="9515198" cy="718930"/>
          </a:xfrm>
          <a:prstGeom prst="rect">
            <a:avLst/>
          </a:prstGeom>
          <a:effectLst/>
        </p:spPr>
        <p:txBody>
          <a:bodyPr vert="horz" lIns="91440" tIns="45720" rIns="9144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algn="ctr">
              <a:spcBef>
                <a:spcPct val="0"/>
              </a:spcBef>
              <a:defRPr/>
            </a:pPr>
            <a:r>
              <a:rPr lang="en-US" sz="4000" b="1">
                <a:ln w="3175" cmpd="sng">
                  <a:noFill/>
                </a:ln>
                <a:latin typeface="Times New Roman" panose="02020603050405020304" pitchFamily="18" charset="0"/>
                <a:ea typeface="+mj-ea"/>
                <a:cs typeface="Times New Roman" panose="02020603050405020304" pitchFamily="18" charset="0"/>
              </a:rPr>
              <a:t>Use WireShark to capture</a:t>
            </a:r>
          </a:p>
        </p:txBody>
      </p:sp>
    </p:spTree>
    <p:extLst>
      <p:ext uri="{BB962C8B-B14F-4D97-AF65-F5344CB8AC3E}">
        <p14:creationId xmlns:p14="http://schemas.microsoft.com/office/powerpoint/2010/main" val="3603888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2631448" y="1600008"/>
            <a:ext cx="4941660" cy="722312"/>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703263" lvl="1" indent="-533400">
              <a:defRPr/>
            </a:pPr>
            <a:r>
              <a:rPr lang="en-CA" altLang="en-US" sz="2400" b="1">
                <a:latin typeface="Times New Roman" panose="02020603050405020304" pitchFamily="18" charset="0"/>
                <a:cs typeface="Times New Roman" panose="02020603050405020304" pitchFamily="18" charset="0"/>
              </a:rPr>
              <a:t>Question section format</a:t>
            </a:r>
            <a:endParaRPr lang="en-US" altLang="en-US" sz="2400" b="1">
              <a:latin typeface="Times New Roman" panose="02020603050405020304" pitchFamily="18" charset="0"/>
              <a:cs typeface="Times New Roman" panose="02020603050405020304" pitchFamily="18" charset="0"/>
            </a:endParaRPr>
          </a:p>
        </p:txBody>
      </p:sp>
      <p:sp>
        <p:nvSpPr>
          <p:cNvPr id="7" name="TextBox 11"/>
          <p:cNvSpPr txBox="1">
            <a:spLocks noChangeArrowheads="1"/>
          </p:cNvSpPr>
          <p:nvPr/>
        </p:nvSpPr>
        <p:spPr bwMode="auto">
          <a:xfrm>
            <a:off x="6307977" y="2471371"/>
            <a:ext cx="54483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Tahoma" panose="020B0604030504040204" pitchFamily="34" charset="0"/>
              </a:defRPr>
            </a:lvl1pPr>
            <a:lvl2pPr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buFontTx/>
              <a:buChar char="-"/>
            </a:pPr>
            <a:r>
              <a:rPr lang="en-US" altLang="en-US"/>
              <a:t>QCLASS:</a:t>
            </a:r>
          </a:p>
          <a:p>
            <a:pPr lvl="1" eaLnBrk="1" hangingPunct="1"/>
            <a:r>
              <a:rPr lang="en-US" altLang="en-US"/>
              <a:t>IN 		1	 the Internet </a:t>
            </a:r>
          </a:p>
          <a:p>
            <a:pPr lvl="1" eaLnBrk="1" hangingPunct="1"/>
            <a:r>
              <a:rPr lang="en-US" altLang="en-US"/>
              <a:t>CS		2 	the CSNET class (Obsolete) </a:t>
            </a:r>
          </a:p>
          <a:p>
            <a:pPr lvl="1" eaLnBrk="1" hangingPunct="1"/>
            <a:r>
              <a:rPr lang="en-US" altLang="en-US"/>
              <a:t>CH 		3 	the CHAOS class </a:t>
            </a:r>
          </a:p>
          <a:p>
            <a:pPr lvl="1" eaLnBrk="1" hangingPunct="1"/>
            <a:r>
              <a:rPr lang="en-US" altLang="en-US"/>
              <a:t>HS 		4 	Hesiod</a:t>
            </a:r>
          </a:p>
        </p:txBody>
      </p:sp>
      <p:graphicFrame>
        <p:nvGraphicFramePr>
          <p:cNvPr id="8" name="Table 7"/>
          <p:cNvGraphicFramePr>
            <a:graphicFrameLocks noGrp="1"/>
          </p:cNvGraphicFramePr>
          <p:nvPr>
            <p:extLst>
              <p:ext uri="{D42A27DB-BD31-4B8C-83A1-F6EECF244321}">
                <p14:modId xmlns:p14="http://schemas.microsoft.com/office/powerpoint/2010/main" val="3556993179"/>
              </p:ext>
            </p:extLst>
          </p:nvPr>
        </p:nvGraphicFramePr>
        <p:xfrm>
          <a:off x="3031499" y="2439621"/>
          <a:ext cx="3048000" cy="1276350"/>
        </p:xfrm>
        <a:graphic>
          <a:graphicData uri="http://schemas.openxmlformats.org/drawingml/2006/table">
            <a:tbl>
              <a:tblPr/>
              <a:tblGrid>
                <a:gridCol w="609600"/>
                <a:gridCol w="609600"/>
                <a:gridCol w="609600"/>
                <a:gridCol w="609600"/>
                <a:gridCol w="609600"/>
              </a:tblGrid>
              <a:tr h="190500">
                <a:tc>
                  <a:txBody>
                    <a:bodyPr/>
                    <a:lstStyle/>
                    <a:p>
                      <a:pPr algn="l" fontAlgn="b"/>
                      <a:r>
                        <a:rPr lang="en-US" sz="1100" b="0" i="0" u="none" strike="noStrike" dirty="0">
                          <a:solidFill>
                            <a:srgbClr val="000000"/>
                          </a:solidFill>
                          <a:latin typeface="Calibri"/>
                        </a:rPr>
                        <a:t>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361950">
                <a:tc gridSpan="5">
                  <a:txBody>
                    <a:bodyPr/>
                    <a:lstStyle/>
                    <a:p>
                      <a:pPr algn="ctr" fontAlgn="ctr"/>
                      <a:r>
                        <a:rPr lang="en-US" sz="1100" b="1" i="0" u="none" strike="noStrike" dirty="0">
                          <a:solidFill>
                            <a:srgbClr val="000000"/>
                          </a:solidFill>
                          <a:latin typeface="Calibri"/>
                        </a:rPr>
                        <a:t>QNAME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5">
                  <a:txBody>
                    <a:bodyPr/>
                    <a:lstStyle/>
                    <a:p>
                      <a:pPr algn="ctr" fontAlgn="ctr"/>
                      <a:r>
                        <a:rPr lang="en-US" sz="1100" b="1" i="0" u="none" strike="noStrike" dirty="0">
                          <a:solidFill>
                            <a:srgbClr val="000000"/>
                          </a:solidFill>
                          <a:latin typeface="Calibri"/>
                        </a:rPr>
                        <a:t>QTYPE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5">
                  <a:txBody>
                    <a:bodyPr/>
                    <a:lstStyle/>
                    <a:p>
                      <a:pPr algn="ctr" fontAlgn="ctr"/>
                      <a:r>
                        <a:rPr lang="en-US" sz="1100" b="1" i="0" u="none" strike="noStrike" dirty="0">
                          <a:solidFill>
                            <a:srgbClr val="000000"/>
                          </a:solidFill>
                          <a:latin typeface="Calibri"/>
                        </a:rPr>
                        <a:t>QCLASS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59522219"/>
              </p:ext>
            </p:extLst>
          </p:nvPr>
        </p:nvGraphicFramePr>
        <p:xfrm>
          <a:off x="3069599" y="4139834"/>
          <a:ext cx="3027362" cy="1333500"/>
        </p:xfrm>
        <a:graphic>
          <a:graphicData uri="http://schemas.openxmlformats.org/drawingml/2006/table">
            <a:tbl>
              <a:tblPr/>
              <a:tblGrid>
                <a:gridCol w="1513681"/>
                <a:gridCol w="1513681"/>
              </a:tblGrid>
              <a:tr h="190500">
                <a:tc>
                  <a:txBody>
                    <a:bodyPr/>
                    <a:lstStyle/>
                    <a:p>
                      <a:pPr algn="ctr" fontAlgn="b"/>
                      <a:r>
                        <a:rPr lang="en-US" sz="1100" b="0" i="0" u="none" strike="noStrike" dirty="0">
                          <a:solidFill>
                            <a:srgbClr val="000000"/>
                          </a:solidFill>
                          <a:latin typeface="Calibri"/>
                        </a:rPr>
                        <a:t>ID</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c>
                  <a:txBody>
                    <a:bodyPr/>
                    <a:lstStyle/>
                    <a:p>
                      <a:pPr algn="ctr" fontAlgn="b"/>
                      <a:r>
                        <a:rPr lang="en-US" sz="1100" b="0" i="0" u="none" strike="noStrike">
                          <a:solidFill>
                            <a:srgbClr val="000000"/>
                          </a:solidFill>
                          <a:latin typeface="Calibri"/>
                        </a:rPr>
                        <a:t>FLAGS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r>
              <a:tr h="190500">
                <a:tc>
                  <a:txBody>
                    <a:bodyPr/>
                    <a:lstStyle/>
                    <a:p>
                      <a:pPr algn="ctr" fontAlgn="b"/>
                      <a:r>
                        <a:rPr lang="en-US" sz="1100" b="0" i="0" u="none" strike="noStrike">
                          <a:solidFill>
                            <a:srgbClr val="000000"/>
                          </a:solidFill>
                          <a:latin typeface="Calibri"/>
                        </a:rPr>
                        <a:t>nb of Question RRs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c>
                  <a:txBody>
                    <a:bodyPr/>
                    <a:lstStyle/>
                    <a:p>
                      <a:pPr algn="ctr" fontAlgn="b"/>
                      <a:r>
                        <a:rPr lang="en-US" sz="1100" b="0" i="0" u="none" strike="noStrike">
                          <a:solidFill>
                            <a:srgbClr val="000000"/>
                          </a:solidFill>
                          <a:latin typeface="Calibri"/>
                        </a:rPr>
                        <a:t>nb of Answer RRs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r>
              <a:tr h="190500">
                <a:tc>
                  <a:txBody>
                    <a:bodyPr/>
                    <a:lstStyle/>
                    <a:p>
                      <a:pPr algn="ctr" fontAlgn="b"/>
                      <a:r>
                        <a:rPr lang="en-US" sz="1100" b="0" i="0" u="none" strike="noStrike">
                          <a:solidFill>
                            <a:srgbClr val="000000"/>
                          </a:solidFill>
                          <a:latin typeface="Calibri"/>
                        </a:rPr>
                        <a:t>nb ofAuthority RRs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c>
                  <a:txBody>
                    <a:bodyPr/>
                    <a:lstStyle/>
                    <a:p>
                      <a:pPr algn="ctr" fontAlgn="b"/>
                      <a:r>
                        <a:rPr lang="en-US" sz="1100" b="0" i="0" u="none" strike="noStrike">
                          <a:solidFill>
                            <a:srgbClr val="000000"/>
                          </a:solidFill>
                          <a:latin typeface="Calibri"/>
                        </a:rPr>
                        <a:t>nb of Additional RRs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r>
              <a:tr h="190500">
                <a:tc gridSpan="2">
                  <a:txBody>
                    <a:bodyPr/>
                    <a:lstStyle/>
                    <a:p>
                      <a:pPr algn="ctr" fontAlgn="b"/>
                      <a:r>
                        <a:rPr lang="en-US" sz="1100" b="1" i="0" u="none" strike="noStrike" dirty="0">
                          <a:solidFill>
                            <a:srgbClr val="000000"/>
                          </a:solidFill>
                          <a:latin typeface="Calibri"/>
                        </a:rPr>
                        <a:t>Questions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9C1C9"/>
                    </a:solidFill>
                  </a:tcPr>
                </a:tc>
                <a:tc hMerge="1">
                  <a:txBody>
                    <a:bodyPr/>
                    <a:lstStyle/>
                    <a:p>
                      <a:endParaRPr lang="en-US"/>
                    </a:p>
                  </a:txBody>
                  <a:tcPr/>
                </a:tc>
              </a:tr>
              <a:tr h="190500">
                <a:tc gridSpan="2">
                  <a:txBody>
                    <a:bodyPr/>
                    <a:lstStyle/>
                    <a:p>
                      <a:pPr algn="ctr" fontAlgn="b"/>
                      <a:r>
                        <a:rPr lang="en-US" sz="1100" b="0" i="0" u="none" strike="noStrike">
                          <a:solidFill>
                            <a:srgbClr val="000000"/>
                          </a:solidFill>
                          <a:latin typeface="Calibri"/>
                        </a:rPr>
                        <a:t>Answers</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F7F8"/>
                    </a:solidFill>
                  </a:tcPr>
                </a:tc>
                <a:tc hMerge="1">
                  <a:txBody>
                    <a:bodyPr/>
                    <a:lstStyle/>
                    <a:p>
                      <a:endParaRPr lang="en-US"/>
                    </a:p>
                  </a:txBody>
                  <a:tcPr/>
                </a:tc>
              </a:tr>
              <a:tr h="190500">
                <a:tc gridSpan="2">
                  <a:txBody>
                    <a:bodyPr/>
                    <a:lstStyle/>
                    <a:p>
                      <a:pPr algn="ctr" fontAlgn="b"/>
                      <a:r>
                        <a:rPr lang="en-US" sz="1100" b="0" i="0" u="none" strike="noStrike">
                          <a:solidFill>
                            <a:srgbClr val="000000"/>
                          </a:solidFill>
                          <a:latin typeface="Calibri"/>
                        </a:rPr>
                        <a:t>Authority</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F7F8"/>
                    </a:solidFill>
                  </a:tcPr>
                </a:tc>
                <a:tc hMerge="1">
                  <a:txBody>
                    <a:bodyPr/>
                    <a:lstStyle/>
                    <a:p>
                      <a:endParaRPr lang="en-US"/>
                    </a:p>
                  </a:txBody>
                  <a:tcPr/>
                </a:tc>
              </a:tr>
              <a:tr h="190500">
                <a:tc gridSpan="2">
                  <a:txBody>
                    <a:bodyPr/>
                    <a:lstStyle/>
                    <a:p>
                      <a:pPr algn="ctr" fontAlgn="b"/>
                      <a:r>
                        <a:rPr lang="en-US" sz="1100" b="0" i="0" u="none" strike="noStrike" dirty="0">
                          <a:solidFill>
                            <a:srgbClr val="000000"/>
                          </a:solidFill>
                          <a:latin typeface="Calibri"/>
                        </a:rPr>
                        <a:t>Additional Info</a:t>
                      </a:r>
                    </a:p>
                  </a:txBody>
                  <a:tcPr marL="9526" marR="9526"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F7F8"/>
                    </a:solidFill>
                  </a:tcPr>
                </a:tc>
                <a:tc hMerge="1">
                  <a:txBody>
                    <a:bodyPr/>
                    <a:lstStyle/>
                    <a:p>
                      <a:endParaRPr lang="en-US"/>
                    </a:p>
                  </a:txBody>
                  <a:tcPr/>
                </a:tc>
              </a:tr>
            </a:tbl>
          </a:graphicData>
        </a:graphic>
      </p:graphicFrame>
      <p:cxnSp>
        <p:nvCxnSpPr>
          <p:cNvPr id="10" name="Straight Arrow Connector 9"/>
          <p:cNvCxnSpPr>
            <a:cxnSpLocks noChangeShapeType="1"/>
          </p:cNvCxnSpPr>
          <p:nvPr/>
        </p:nvCxnSpPr>
        <p:spPr bwMode="auto">
          <a:xfrm flipH="1" flipV="1">
            <a:off x="3069599" y="3622309"/>
            <a:ext cx="134937" cy="1206500"/>
          </a:xfrm>
          <a:prstGeom prst="straightConnector1">
            <a:avLst/>
          </a:prstGeom>
          <a:noFill/>
          <a:ln w="9525" algn="ctr">
            <a:solidFill>
              <a:schemeClr val="tx1"/>
            </a:solidFill>
            <a:round/>
            <a:headEnd/>
            <a:tailEnd type="arrow" w="med" len="med"/>
          </a:ln>
        </p:spPr>
      </p:cxnSp>
      <p:cxnSp>
        <p:nvCxnSpPr>
          <p:cNvPr id="11" name="Straight Arrow Connector 10"/>
          <p:cNvCxnSpPr>
            <a:cxnSpLocks noChangeShapeType="1"/>
          </p:cNvCxnSpPr>
          <p:nvPr/>
        </p:nvCxnSpPr>
        <p:spPr bwMode="auto">
          <a:xfrm flipV="1">
            <a:off x="5960436" y="3622309"/>
            <a:ext cx="136525" cy="1206500"/>
          </a:xfrm>
          <a:prstGeom prst="straightConnector1">
            <a:avLst/>
          </a:prstGeom>
          <a:noFill/>
          <a:ln w="9525" algn="ctr">
            <a:solidFill>
              <a:schemeClr val="tx1"/>
            </a:solidFill>
            <a:round/>
            <a:headEnd/>
            <a:tailEnd type="arrow" w="med" len="med"/>
          </a:ln>
        </p:spPr>
      </p:cxnSp>
      <p:sp>
        <p:nvSpPr>
          <p:cNvPr id="13" name="Title 1"/>
          <p:cNvSpPr txBox="1">
            <a:spLocks/>
          </p:cNvSpPr>
          <p:nvPr/>
        </p:nvSpPr>
        <p:spPr>
          <a:xfrm>
            <a:off x="2018340" y="732027"/>
            <a:ext cx="9515198" cy="718930"/>
          </a:xfrm>
          <a:prstGeom prst="rect">
            <a:avLst/>
          </a:prstGeom>
          <a:effectLst/>
        </p:spPr>
        <p:txBody>
          <a:bodyPr vert="horz" lIns="91440" tIns="45720" rIns="91440" bIns="45720" rtlCol="0" anchor="ctr">
            <a:normAutofit/>
          </a:bodyPr>
          <a:lstStyle>
            <a:defPPr>
              <a:defRPr lang="en-US"/>
            </a:defPPr>
            <a:lvl1pPr marL="342900" algn="ctr">
              <a:spcBef>
                <a:spcPct val="0"/>
              </a:spcBef>
              <a:buNone/>
              <a:defRPr sz="4000" b="1" cap="none">
                <a:ln w="3175" cmpd="sng">
                  <a:noFill/>
                </a:ln>
                <a:effectLst/>
                <a:latin typeface="Times New Roman" panose="02020603050405020304" pitchFamily="18" charset="0"/>
                <a:ea typeface="+mj-ea"/>
                <a:cs typeface="Times New Roman" panose="02020603050405020304" pitchFamily="18" charset="0"/>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t>Use WireShark to capture</a:t>
            </a:r>
          </a:p>
        </p:txBody>
      </p:sp>
    </p:spTree>
    <p:extLst>
      <p:ext uri="{BB962C8B-B14F-4D97-AF65-F5344CB8AC3E}">
        <p14:creationId xmlns:p14="http://schemas.microsoft.com/office/powerpoint/2010/main" val="1674464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2210289" y="1441450"/>
            <a:ext cx="8016875" cy="72231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703263" lvl="1" indent="-533400">
              <a:defRPr/>
            </a:pPr>
            <a:r>
              <a:rPr lang="en-CA" altLang="en-US" sz="2400" b="1">
                <a:latin typeface="Times New Roman" panose="02020603050405020304" pitchFamily="18" charset="0"/>
                <a:cs typeface="Times New Roman" panose="02020603050405020304" pitchFamily="18" charset="0"/>
              </a:rPr>
              <a:t>Answer, Authoritive and Additional section format</a:t>
            </a:r>
            <a:endParaRPr lang="en-US" altLang="en-US" sz="2400" b="1">
              <a:latin typeface="Times New Roman" panose="02020603050405020304" pitchFamily="18" charset="0"/>
              <a:cs typeface="Times New Roman" panose="02020603050405020304" pitchFamily="18" charset="0"/>
            </a:endParaRPr>
          </a:p>
        </p:txBody>
      </p:sp>
      <p:sp>
        <p:nvSpPr>
          <p:cNvPr id="6" name="Rectangle 5"/>
          <p:cNvSpPr>
            <a:spLocks noGrp="1" noChangeArrowheads="1"/>
          </p:cNvSpPr>
          <p:nvPr>
            <p:ph type="sldNum" sz="quarter" idx="10"/>
          </p:nvPr>
        </p:nvSpPr>
        <p:spPr bwMode="auto">
          <a:xfrm>
            <a:off x="2594464" y="6610350"/>
            <a:ext cx="2133600"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fld id="{F9837B05-2583-4180-A4A9-E700DA61EA87}" type="slidenum">
              <a:rPr lang="en-US" altLang="en-US">
                <a:solidFill>
                  <a:schemeClr val="bg2"/>
                </a:solidFill>
                <a:cs typeface="Arial" panose="020B0604020202020204" pitchFamily="34" charset="0"/>
              </a:rPr>
              <a:pPr eaLnBrk="1" hangingPunct="1"/>
              <a:t>19</a:t>
            </a:fld>
            <a:endParaRPr lang="en-US" altLang="en-US">
              <a:solidFill>
                <a:schemeClr val="bg2"/>
              </a:solidFill>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09832469"/>
              </p:ext>
            </p:extLst>
          </p:nvPr>
        </p:nvGraphicFramePr>
        <p:xfrm>
          <a:off x="6003437" y="2163762"/>
          <a:ext cx="3048000" cy="2133600"/>
        </p:xfrm>
        <a:graphic>
          <a:graphicData uri="http://schemas.openxmlformats.org/drawingml/2006/table">
            <a:tbl>
              <a:tblPr/>
              <a:tblGrid>
                <a:gridCol w="609600"/>
                <a:gridCol w="609600"/>
                <a:gridCol w="609600"/>
                <a:gridCol w="609600"/>
                <a:gridCol w="609600"/>
              </a:tblGrid>
              <a:tr h="190500">
                <a:tc>
                  <a:txBody>
                    <a:bodyPr/>
                    <a:lstStyle/>
                    <a:p>
                      <a:pPr algn="l" fontAlgn="b"/>
                      <a:r>
                        <a:rPr lang="en-US" sz="1100" b="0" i="0" u="none" strike="noStrike">
                          <a:solidFill>
                            <a:srgbClr val="000000"/>
                          </a:solidFill>
                          <a:latin typeface="Calibri"/>
                        </a:rPr>
                        <a:t>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323850">
                <a:tc gridSpan="5">
                  <a:txBody>
                    <a:bodyPr/>
                    <a:lstStyle/>
                    <a:p>
                      <a:pPr algn="ctr" fontAlgn="ctr"/>
                      <a:r>
                        <a:rPr lang="en-US" sz="1100" b="1" i="0" u="none" strike="noStrike">
                          <a:solidFill>
                            <a:srgbClr val="000000"/>
                          </a:solidFill>
                          <a:latin typeface="Calibri"/>
                        </a:rPr>
                        <a:t>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3850">
                <a:tc gridSpan="5">
                  <a:txBody>
                    <a:bodyPr/>
                    <a:lstStyle/>
                    <a:p>
                      <a:pPr algn="ctr" fontAlgn="ctr"/>
                      <a:r>
                        <a:rPr lang="en-US" sz="1100" b="1" i="0" u="none" strike="noStrike">
                          <a:solidFill>
                            <a:srgbClr val="000000"/>
                          </a:solidFill>
                          <a:latin typeface="Calibri"/>
                        </a:rPr>
                        <a:t>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3850">
                <a:tc gridSpan="5">
                  <a:txBody>
                    <a:bodyPr/>
                    <a:lstStyle/>
                    <a:p>
                      <a:pPr algn="ctr" fontAlgn="ctr"/>
                      <a:r>
                        <a:rPr lang="en-US" sz="1100" b="1" i="0" u="none" strike="noStrike">
                          <a:solidFill>
                            <a:srgbClr val="000000"/>
                          </a:solidFill>
                          <a:latin typeface="Calibri"/>
                        </a:rPr>
                        <a:t>CLASS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3850">
                <a:tc gridSpan="5">
                  <a:txBody>
                    <a:bodyPr/>
                    <a:lstStyle/>
                    <a:p>
                      <a:pPr algn="ctr" fontAlgn="ctr"/>
                      <a:r>
                        <a:rPr lang="en-US" sz="1100" b="1" i="0" u="none" strike="noStrike">
                          <a:solidFill>
                            <a:srgbClr val="000000"/>
                          </a:solidFill>
                          <a:latin typeface="Calibri"/>
                        </a:rPr>
                        <a:t>TTL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3850">
                <a:tc gridSpan="5">
                  <a:txBody>
                    <a:bodyPr/>
                    <a:lstStyle/>
                    <a:p>
                      <a:pPr algn="ctr" fontAlgn="ctr"/>
                      <a:r>
                        <a:rPr lang="en-US" sz="1100" b="1" i="0" u="none" strike="noStrike">
                          <a:solidFill>
                            <a:srgbClr val="000000"/>
                          </a:solidFill>
                          <a:latin typeface="Calibri"/>
                        </a:rPr>
                        <a:t>RLENGTH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3850">
                <a:tc gridSpan="5">
                  <a:txBody>
                    <a:bodyPr/>
                    <a:lstStyle/>
                    <a:p>
                      <a:pPr algn="ctr" fontAlgn="ctr"/>
                      <a:r>
                        <a:rPr lang="en-US" sz="1100" b="1" i="0" u="none" strike="noStrike" dirty="0">
                          <a:solidFill>
                            <a:srgbClr val="000000"/>
                          </a:solidFill>
                          <a:latin typeface="Calibri"/>
                        </a:rPr>
                        <a:t>RDATA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TextBox 8"/>
          <p:cNvSpPr txBox="1">
            <a:spLocks noChangeArrowheads="1"/>
          </p:cNvSpPr>
          <p:nvPr/>
        </p:nvSpPr>
        <p:spPr bwMode="auto">
          <a:xfrm>
            <a:off x="2798274" y="3056425"/>
            <a:ext cx="2517775"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pPr eaLnBrk="1" hangingPunct="1"/>
            <a:r>
              <a:rPr lang="en-US" altLang="en-US"/>
              <a:t>TTL: </a:t>
            </a:r>
            <a:r>
              <a:rPr lang="en-US" altLang="en-US" sz="1400"/>
              <a:t>interval that RR may be cached before it should be discarded. 0 should not be cached</a:t>
            </a:r>
          </a:p>
        </p:txBody>
      </p:sp>
      <p:cxnSp>
        <p:nvCxnSpPr>
          <p:cNvPr id="9" name="Straight Arrow Connector 10"/>
          <p:cNvCxnSpPr>
            <a:cxnSpLocks noChangeShapeType="1"/>
          </p:cNvCxnSpPr>
          <p:nvPr/>
        </p:nvCxnSpPr>
        <p:spPr bwMode="auto">
          <a:xfrm>
            <a:off x="5316049" y="3564425"/>
            <a:ext cx="687388" cy="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graphicFrame>
        <p:nvGraphicFramePr>
          <p:cNvPr id="10" name="Table 9"/>
          <p:cNvGraphicFramePr>
            <a:graphicFrameLocks noGrp="1"/>
          </p:cNvGraphicFramePr>
          <p:nvPr>
            <p:extLst>
              <p:ext uri="{D42A27DB-BD31-4B8C-83A1-F6EECF244321}">
                <p14:modId xmlns:p14="http://schemas.microsoft.com/office/powerpoint/2010/main" val="2891616696"/>
              </p:ext>
            </p:extLst>
          </p:nvPr>
        </p:nvGraphicFramePr>
        <p:xfrm>
          <a:off x="6003437" y="4748212"/>
          <a:ext cx="3048000" cy="1333500"/>
        </p:xfrm>
        <a:graphic>
          <a:graphicData uri="http://schemas.openxmlformats.org/drawingml/2006/table">
            <a:tbl>
              <a:tblPr/>
              <a:tblGrid>
                <a:gridCol w="1524000"/>
                <a:gridCol w="1524000"/>
              </a:tblGrid>
              <a:tr h="190500">
                <a:tc>
                  <a:txBody>
                    <a:bodyPr/>
                    <a:lstStyle/>
                    <a:p>
                      <a:pPr algn="ctr" fontAlgn="b"/>
                      <a:r>
                        <a:rPr lang="en-US" sz="1100" b="0" i="0" u="none" strike="noStrike">
                          <a:solidFill>
                            <a:srgbClr val="000000"/>
                          </a:solidFill>
                          <a:latin typeface="Calibri"/>
                        </a:rPr>
                        <a:t>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c>
                  <a:txBody>
                    <a:bodyPr/>
                    <a:lstStyle/>
                    <a:p>
                      <a:pPr algn="ctr" fontAlgn="b"/>
                      <a:r>
                        <a:rPr lang="en-US" sz="1100" b="0" i="0" u="none" strike="noStrike">
                          <a:solidFill>
                            <a:srgbClr val="000000"/>
                          </a:solidFill>
                          <a:latin typeface="Calibri"/>
                        </a:rPr>
                        <a:t>FLAGS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r>
              <a:tr h="190500">
                <a:tc>
                  <a:txBody>
                    <a:bodyPr/>
                    <a:lstStyle/>
                    <a:p>
                      <a:pPr algn="ctr" fontAlgn="b"/>
                      <a:r>
                        <a:rPr lang="en-US" sz="1100" b="0" i="0" u="none" strike="noStrike">
                          <a:solidFill>
                            <a:srgbClr val="000000"/>
                          </a:solidFill>
                          <a:latin typeface="Calibri"/>
                        </a:rPr>
                        <a:t>nb of Question RRs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c>
                  <a:txBody>
                    <a:bodyPr/>
                    <a:lstStyle/>
                    <a:p>
                      <a:pPr algn="ctr" fontAlgn="b"/>
                      <a:r>
                        <a:rPr lang="en-US" sz="1100" b="0" i="0" u="none" strike="noStrike">
                          <a:solidFill>
                            <a:srgbClr val="000000"/>
                          </a:solidFill>
                          <a:latin typeface="Calibri"/>
                        </a:rPr>
                        <a:t>nb of Answer RRs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r>
              <a:tr h="190500">
                <a:tc>
                  <a:txBody>
                    <a:bodyPr/>
                    <a:lstStyle/>
                    <a:p>
                      <a:pPr algn="ctr" fontAlgn="b"/>
                      <a:r>
                        <a:rPr lang="en-US" sz="1100" b="0" i="0" u="none" strike="noStrike">
                          <a:solidFill>
                            <a:srgbClr val="000000"/>
                          </a:solidFill>
                          <a:latin typeface="Calibri"/>
                        </a:rPr>
                        <a:t>nb ofAuthority RRs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c>
                  <a:txBody>
                    <a:bodyPr/>
                    <a:lstStyle/>
                    <a:p>
                      <a:pPr algn="ctr" fontAlgn="b"/>
                      <a:r>
                        <a:rPr lang="en-US" sz="1100" b="0" i="0" u="none" strike="noStrike">
                          <a:solidFill>
                            <a:srgbClr val="000000"/>
                          </a:solidFill>
                          <a:latin typeface="Calibri"/>
                        </a:rPr>
                        <a:t>nb of Additional RRs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9"/>
                    </a:solidFill>
                  </a:tcPr>
                </a:tc>
              </a:tr>
              <a:tr h="190500">
                <a:tc gridSpan="2">
                  <a:txBody>
                    <a:bodyPr/>
                    <a:lstStyle/>
                    <a:p>
                      <a:pPr algn="ctr" fontAlgn="b"/>
                      <a:r>
                        <a:rPr lang="en-US" sz="1100" b="1" i="0" u="none" strike="noStrike">
                          <a:solidFill>
                            <a:srgbClr val="000000"/>
                          </a:solidFill>
                          <a:latin typeface="Calibri"/>
                        </a:rPr>
                        <a:t>Questions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F7F8"/>
                    </a:solidFill>
                  </a:tcPr>
                </a:tc>
                <a:tc hMerge="1">
                  <a:txBody>
                    <a:bodyPr/>
                    <a:lstStyle/>
                    <a:p>
                      <a:endParaRPr lang="en-US"/>
                    </a:p>
                  </a:txBody>
                  <a:tcPr/>
                </a:tc>
              </a:tr>
              <a:tr h="190500">
                <a:tc gridSpan="2">
                  <a:txBody>
                    <a:bodyPr/>
                    <a:lstStyle/>
                    <a:p>
                      <a:pPr algn="ctr" fontAlgn="b"/>
                      <a:r>
                        <a:rPr lang="en-US" sz="1100" b="1" i="0" u="none" strike="noStrike">
                          <a:solidFill>
                            <a:srgbClr val="000000"/>
                          </a:solidFill>
                          <a:latin typeface="Calibri"/>
                        </a:rPr>
                        <a:t>Answers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9C1C9"/>
                    </a:solidFill>
                  </a:tcPr>
                </a:tc>
                <a:tc hMerge="1">
                  <a:txBody>
                    <a:bodyPr/>
                    <a:lstStyle/>
                    <a:p>
                      <a:endParaRPr lang="en-US"/>
                    </a:p>
                  </a:txBody>
                  <a:tcPr/>
                </a:tc>
              </a:tr>
              <a:tr h="190500">
                <a:tc gridSpan="2">
                  <a:txBody>
                    <a:bodyPr/>
                    <a:lstStyle/>
                    <a:p>
                      <a:pPr algn="ctr" fontAlgn="b"/>
                      <a:r>
                        <a:rPr lang="en-US" sz="1100" b="1" i="0" u="none" strike="noStrike">
                          <a:solidFill>
                            <a:srgbClr val="000000"/>
                          </a:solidFill>
                          <a:latin typeface="Calibri"/>
                        </a:rPr>
                        <a:t>Authority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9C1C9"/>
                    </a:solidFill>
                  </a:tcPr>
                </a:tc>
                <a:tc hMerge="1">
                  <a:txBody>
                    <a:bodyPr/>
                    <a:lstStyle/>
                    <a:p>
                      <a:endParaRPr lang="en-US"/>
                    </a:p>
                  </a:txBody>
                  <a:tcPr/>
                </a:tc>
              </a:tr>
              <a:tr h="190500">
                <a:tc gridSpan="2">
                  <a:txBody>
                    <a:bodyPr/>
                    <a:lstStyle/>
                    <a:p>
                      <a:pPr algn="ctr" fontAlgn="b"/>
                      <a:r>
                        <a:rPr lang="en-US" sz="1100" b="1" i="0" u="none" strike="noStrike" dirty="0">
                          <a:solidFill>
                            <a:srgbClr val="000000"/>
                          </a:solidFill>
                          <a:latin typeface="Calibri"/>
                        </a:rPr>
                        <a:t>Additional Info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9C1C9"/>
                    </a:solidFill>
                  </a:tcPr>
                </a:tc>
                <a:tc hMerge="1">
                  <a:txBody>
                    <a:bodyPr/>
                    <a:lstStyle/>
                    <a:p>
                      <a:endParaRPr lang="en-US"/>
                    </a:p>
                  </a:txBody>
                  <a:tcPr/>
                </a:tc>
              </a:tr>
            </a:tbl>
          </a:graphicData>
        </a:graphic>
      </p:graphicFrame>
      <p:cxnSp>
        <p:nvCxnSpPr>
          <p:cNvPr id="11" name="Straight Arrow Connector 13"/>
          <p:cNvCxnSpPr>
            <a:cxnSpLocks noChangeShapeType="1"/>
          </p:cNvCxnSpPr>
          <p:nvPr/>
        </p:nvCxnSpPr>
        <p:spPr bwMode="auto">
          <a:xfrm flipV="1">
            <a:off x="8921262" y="4148137"/>
            <a:ext cx="130175" cy="1477962"/>
          </a:xfrm>
          <a:prstGeom prst="straightConnector1">
            <a:avLst/>
          </a:prstGeom>
          <a:noFill/>
          <a:ln w="9525" algn="ctr">
            <a:solidFill>
              <a:schemeClr val="tx1"/>
            </a:solidFill>
            <a:round/>
            <a:headEnd/>
            <a:tailEnd type="arrow" w="med" len="med"/>
          </a:ln>
        </p:spPr>
      </p:cxnSp>
      <p:cxnSp>
        <p:nvCxnSpPr>
          <p:cNvPr id="12" name="Straight Arrow Connector 16"/>
          <p:cNvCxnSpPr>
            <a:cxnSpLocks noChangeShapeType="1"/>
          </p:cNvCxnSpPr>
          <p:nvPr/>
        </p:nvCxnSpPr>
        <p:spPr bwMode="auto">
          <a:xfrm flipH="1" flipV="1">
            <a:off x="6003437" y="4297362"/>
            <a:ext cx="120650" cy="1328737"/>
          </a:xfrm>
          <a:prstGeom prst="straightConnector1">
            <a:avLst/>
          </a:prstGeom>
          <a:noFill/>
          <a:ln w="9525" algn="ctr">
            <a:solidFill>
              <a:schemeClr val="tx1"/>
            </a:solidFill>
            <a:round/>
            <a:headEnd/>
            <a:tailEnd type="arrow" w="med" len="med"/>
          </a:ln>
        </p:spPr>
      </p:cxnSp>
      <p:sp>
        <p:nvSpPr>
          <p:cNvPr id="14"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342900">
              <a:defRPr/>
            </a:pPr>
            <a:r>
              <a:rPr lang="en-US" b="1">
                <a:latin typeface="Times New Roman" panose="02020603050405020304" pitchFamily="18" charset="0"/>
                <a:cs typeface="Times New Roman" panose="02020603050405020304" pitchFamily="18" charset="0"/>
              </a:rPr>
              <a:t>Use WireShark to capture</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866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166446"/>
            <a:ext cx="12192000" cy="9753600"/>
          </a:xfrm>
          <a:prstGeom prst="rect">
            <a:avLst/>
          </a:prstGeom>
        </p:spPr>
      </p:pic>
    </p:spTree>
    <p:extLst>
      <p:ext uri="{BB962C8B-B14F-4D97-AF65-F5344CB8AC3E}">
        <p14:creationId xmlns:p14="http://schemas.microsoft.com/office/powerpoint/2010/main" val="1521796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447800"/>
            <a:ext cx="12192000" cy="9753600"/>
          </a:xfrm>
          <a:prstGeom prst="rect">
            <a:avLst/>
          </a:prstGeom>
        </p:spPr>
      </p:pic>
    </p:spTree>
    <p:extLst>
      <p:ext uri="{BB962C8B-B14F-4D97-AF65-F5344CB8AC3E}">
        <p14:creationId xmlns:p14="http://schemas.microsoft.com/office/powerpoint/2010/main" val="1516784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7826" y="1726702"/>
            <a:ext cx="9422432" cy="3669546"/>
          </a:xfrm>
        </p:spPr>
        <p:txBody>
          <a:bodyPr>
            <a:normAutofit/>
          </a:bodyPr>
          <a:lstStyle/>
          <a:p>
            <a:r>
              <a:rPr lang="en-US" smtClean="0">
                <a:latin typeface="Times New Roman" panose="02020603050405020304" pitchFamily="18" charset="0"/>
                <a:cs typeface="Times New Roman" panose="02020603050405020304" pitchFamily="18" charset="0"/>
              </a:rPr>
              <a:t>DNS is a hierarchical distributed naming system for computers, services, or any resource connected to the Internet or a private network</a:t>
            </a:r>
          </a:p>
          <a:p>
            <a:r>
              <a:rPr lang="en-US" altLang="en-US" smtClean="0">
                <a:latin typeface="Times New Roman" panose="02020603050405020304" pitchFamily="18" charset="0"/>
                <a:cs typeface="Times New Roman" panose="02020603050405020304" pitchFamily="18" charset="0"/>
              </a:rPr>
              <a:t>Resolves </a:t>
            </a:r>
            <a:r>
              <a:rPr lang="en-US" altLang="en-US">
                <a:latin typeface="Times New Roman" panose="02020603050405020304" pitchFamily="18" charset="0"/>
                <a:cs typeface="Times New Roman" panose="02020603050405020304" pitchFamily="18" charset="0"/>
              </a:rPr>
              <a:t>queries for domain names into IP </a:t>
            </a:r>
            <a:r>
              <a:rPr lang="en-US" altLang="en-US" smtClean="0">
                <a:latin typeface="Times New Roman" panose="02020603050405020304" pitchFamily="18" charset="0"/>
                <a:cs typeface="Times New Roman" panose="02020603050405020304" pitchFamily="18" charset="0"/>
              </a:rPr>
              <a:t>addresses.</a:t>
            </a:r>
          </a:p>
          <a:p>
            <a:pPr marL="285750" lvl="1"/>
            <a:r>
              <a:rPr lang="en-US" altLang="en-US" sz="2400">
                <a:latin typeface="Times New Roman" panose="02020603050405020304" pitchFamily="18" charset="0"/>
                <a:cs typeface="Times New Roman" panose="02020603050405020304" pitchFamily="18" charset="0"/>
              </a:rPr>
              <a:t>An essential component of the functionality of the </a:t>
            </a:r>
            <a:r>
              <a:rPr lang="en-US" altLang="en-US" sz="2400" smtClean="0">
                <a:latin typeface="Times New Roman" panose="02020603050405020304" pitchFamily="18" charset="0"/>
                <a:cs typeface="Times New Roman" panose="02020603050405020304" pitchFamily="18" charset="0"/>
              </a:rPr>
              <a:t>Internet.</a:t>
            </a:r>
          </a:p>
          <a:p>
            <a:pPr marL="285750" lvl="1"/>
            <a:r>
              <a:rPr lang="en-US" sz="2400">
                <a:latin typeface="Times New Roman" panose="02020603050405020304" pitchFamily="18" charset="0"/>
                <a:cs typeface="Times New Roman" panose="02020603050405020304" pitchFamily="18" charset="0"/>
              </a:rPr>
              <a:t>The DNS protocol defines a set of messages sent over either User Datagram Protocol (UDP) port 53 or Transmission Control Protocol (TCP) port 53. </a:t>
            </a:r>
            <a:endParaRPr lang="en-US" altLang="en-US" sz="240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1987826" y="685800"/>
            <a:ext cx="9515198" cy="718930"/>
          </a:xfrm>
        </p:spPr>
        <p:txBody>
          <a:bodyPr>
            <a:normAutofit/>
          </a:bodyPr>
          <a:lstStyle/>
          <a:p>
            <a:pPr lvl="1" algn="ctr" defTabSz="457200" rtl="0">
              <a:spcBef>
                <a:spcPct val="0"/>
              </a:spcBef>
            </a:pPr>
            <a:r>
              <a:rPr lang="en-US" sz="4000" b="1" smtClean="0">
                <a:latin typeface="Times New Roman" panose="02020603050405020304" pitchFamily="18" charset="0"/>
                <a:cs typeface="Times New Roman" panose="02020603050405020304" pitchFamily="18" charset="0"/>
              </a:rPr>
              <a:t>Introduction</a:t>
            </a:r>
            <a:endParaRPr lang="en-US" sz="4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41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omain-name-spac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3954" y="2051896"/>
            <a:ext cx="8912181" cy="456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987826" y="685800"/>
            <a:ext cx="9515198" cy="718930"/>
          </a:xfrm>
        </p:spPr>
        <p:txBody>
          <a:bodyPr>
            <a:normAutofit/>
          </a:bodyPr>
          <a:lstStyle/>
          <a:p>
            <a:pPr lvl="1" algn="ctr" defTabSz="457200" rtl="0">
              <a:spcBef>
                <a:spcPct val="0"/>
              </a:spcBef>
            </a:pPr>
            <a:r>
              <a:rPr lang="en-US" sz="4000" b="1" smtClean="0">
                <a:latin typeface="Times New Roman" panose="02020603050405020304" pitchFamily="18" charset="0"/>
                <a:cs typeface="Times New Roman" panose="02020603050405020304" pitchFamily="18" charset="0"/>
              </a:rPr>
              <a:t>Introduction</a:t>
            </a:r>
            <a:endParaRPr lang="en-US" sz="4000" b="1">
              <a:latin typeface="Times New Roman" panose="02020603050405020304" pitchFamily="18" charset="0"/>
              <a:cs typeface="Times New Roman" panose="02020603050405020304" pitchFamily="18" charset="0"/>
            </a:endParaRPr>
          </a:p>
        </p:txBody>
      </p:sp>
      <p:sp>
        <p:nvSpPr>
          <p:cNvPr id="7" name="Rectangle 6"/>
          <p:cNvSpPr/>
          <p:nvPr/>
        </p:nvSpPr>
        <p:spPr>
          <a:xfrm>
            <a:off x="1987826" y="1590231"/>
            <a:ext cx="9515198" cy="461665"/>
          </a:xfrm>
          <a:prstGeom prst="rect">
            <a:avLst/>
          </a:prstGeom>
        </p:spPr>
        <p:txBody>
          <a:bodyPr wrap="square">
            <a:spAutoFit/>
          </a:bodyPr>
          <a:lstStyle/>
          <a:p>
            <a:pPr marL="285750" lvl="1" indent="-285750">
              <a:spcBef>
                <a:spcPct val="20000"/>
              </a:spcBef>
              <a:spcAft>
                <a:spcPts val="600"/>
              </a:spcAft>
              <a:buClr>
                <a:schemeClr val="accent1">
                  <a:lumMod val="75000"/>
                </a:schemeClr>
              </a:buClr>
              <a:buSzPct val="145000"/>
              <a:buFont typeface="Arial"/>
              <a:buChar char="•"/>
            </a:pPr>
            <a:r>
              <a:rPr lang="en-US" sz="2400">
                <a:latin typeface="Times New Roman" panose="02020603050405020304" pitchFamily="18" charset="0"/>
                <a:cs typeface="Times New Roman" panose="02020603050405020304" pitchFamily="18" charset="0"/>
              </a:rPr>
              <a:t>The DNS namespace is based on a hierarchical and logical tree structure.</a:t>
            </a:r>
          </a:p>
        </p:txBody>
      </p:sp>
    </p:spTree>
    <p:extLst>
      <p:ext uri="{BB962C8B-B14F-4D97-AF65-F5344CB8AC3E}">
        <p14:creationId xmlns:p14="http://schemas.microsoft.com/office/powerpoint/2010/main" val="1352546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sp>
        <p:nvSpPr>
          <p:cNvPr id="5" name="Rectangle 4"/>
          <p:cNvSpPr/>
          <p:nvPr/>
        </p:nvSpPr>
        <p:spPr>
          <a:xfrm>
            <a:off x="1987826" y="1613713"/>
            <a:ext cx="9515198" cy="461665"/>
          </a:xfrm>
          <a:prstGeom prst="rect">
            <a:avLst/>
          </a:prstGeom>
        </p:spPr>
        <p:txBody>
          <a:bodyPr wrap="square">
            <a:spAutoFit/>
          </a:bodyPr>
          <a:lstStyle/>
          <a:p>
            <a:pPr marL="703263" lvl="1" indent="-533400">
              <a:spcBef>
                <a:spcPct val="20000"/>
              </a:spcBef>
              <a:spcAft>
                <a:spcPts val="600"/>
              </a:spcAft>
              <a:buClr>
                <a:schemeClr val="accent1">
                  <a:lumMod val="75000"/>
                </a:schemeClr>
              </a:buClr>
              <a:buSzPct val="145000"/>
              <a:buFont typeface="Arial"/>
              <a:buChar char="•"/>
              <a:defRPr/>
            </a:pPr>
            <a:r>
              <a:rPr lang="en-CA" sz="2400" b="1">
                <a:latin typeface="Times New Roman" panose="02020603050405020304" pitchFamily="18" charset="0"/>
                <a:cs typeface="Times New Roman" panose="02020603050405020304" pitchFamily="18" charset="0"/>
              </a:rPr>
              <a:t>Domain </a:t>
            </a:r>
            <a:r>
              <a:rPr lang="en-CA" sz="2400" b="1" smtClean="0">
                <a:latin typeface="Times New Roman" panose="02020603050405020304" pitchFamily="18" charset="0"/>
                <a:cs typeface="Times New Roman" panose="02020603050405020304" pitchFamily="18" charset="0"/>
              </a:rPr>
              <a:t>namespace, Domain name, Domain and subdomain</a:t>
            </a:r>
            <a:endParaRPr lang="en-CA" sz="2400" b="1">
              <a:latin typeface="Times New Roman" panose="02020603050405020304" pitchFamily="18" charset="0"/>
              <a:cs typeface="Times New Roman" panose="02020603050405020304" pitchFamily="18" charset="0"/>
            </a:endParaRPr>
          </a:p>
        </p:txBody>
      </p:sp>
      <p:sp>
        <p:nvSpPr>
          <p:cNvPr id="8" name="Rectangle 7"/>
          <p:cNvSpPr/>
          <p:nvPr/>
        </p:nvSpPr>
        <p:spPr>
          <a:xfrm>
            <a:off x="2403231" y="2092766"/>
            <a:ext cx="9099793" cy="3693319"/>
          </a:xfrm>
          <a:prstGeom prst="rect">
            <a:avLst/>
          </a:prstGeom>
        </p:spPr>
        <p:txBody>
          <a:bodyPr wrap="square">
            <a:spAutoFit/>
          </a:bodyPr>
          <a:lstStyle/>
          <a:p>
            <a:pPr marL="342900" indent="-342900" algn="just">
              <a:buFont typeface="Wingdings" panose="05000000000000000000" pitchFamily="2" charset="2"/>
              <a:buChar char="§"/>
            </a:pPr>
            <a:r>
              <a:rPr lang="en-US" altLang="en-US" sz="2400" smtClean="0">
                <a:latin typeface="Times New Roman" panose="02020603050405020304" pitchFamily="18" charset="0"/>
                <a:cs typeface="Times New Roman" panose="02020603050405020304" pitchFamily="18" charset="0"/>
              </a:rPr>
              <a:t>Domain namespace is </a:t>
            </a:r>
            <a:r>
              <a:rPr lang="en-US" altLang="en-US" sz="2400">
                <a:latin typeface="Times New Roman" panose="02020603050405020304" pitchFamily="18" charset="0"/>
                <a:cs typeface="Times New Roman" panose="02020603050405020304" pitchFamily="18" charset="0"/>
              </a:rPr>
              <a:t>the structure of the DNS </a:t>
            </a:r>
            <a:r>
              <a:rPr lang="en-US" altLang="en-US" sz="2400" smtClean="0">
                <a:latin typeface="Times New Roman" panose="02020603050405020304" pitchFamily="18" charset="0"/>
                <a:cs typeface="Times New Roman" panose="02020603050405020304" pitchFamily="18" charset="0"/>
              </a:rPr>
              <a:t>database. </a:t>
            </a:r>
            <a:r>
              <a:rPr lang="en-US" sz="2400">
                <a:latin typeface="Times New Roman" panose="02020603050405020304" pitchFamily="18" charset="0"/>
                <a:cs typeface="Times New Roman" panose="02020603050405020304" pitchFamily="18" charset="0"/>
              </a:rPr>
              <a:t>A domain namespace that will contain a "tree" of domain </a:t>
            </a:r>
            <a:r>
              <a:rPr lang="en-US" sz="2400" smtClean="0">
                <a:latin typeface="Times New Roman" panose="02020603050405020304" pitchFamily="18" charset="0"/>
                <a:cs typeface="Times New Roman" panose="02020603050405020304" pitchFamily="18" charset="0"/>
              </a:rPr>
              <a:t>names.</a:t>
            </a:r>
          </a:p>
          <a:p>
            <a:pPr marL="342900" indent="-342900" algn="just">
              <a:buFont typeface="Wingdings" panose="05000000000000000000" pitchFamily="2" charset="2"/>
              <a:buChar char="§"/>
            </a:pPr>
            <a:r>
              <a:rPr lang="en-CA" sz="2400">
                <a:latin typeface="Times New Roman" panose="02020603050405020304" pitchFamily="18" charset="0"/>
                <a:cs typeface="Times New Roman" panose="02020603050405020304" pitchFamily="18" charset="0"/>
              </a:rPr>
              <a:t>Domain </a:t>
            </a:r>
            <a:r>
              <a:rPr lang="en-CA" sz="2400" smtClean="0">
                <a:latin typeface="Times New Roman" panose="02020603050405020304" pitchFamily="18" charset="0"/>
                <a:cs typeface="Times New Roman" panose="02020603050405020304" pitchFamily="18" charset="0"/>
              </a:rPr>
              <a:t>name: </a:t>
            </a:r>
            <a:r>
              <a:rPr lang="en-US" sz="2400" smtClean="0">
                <a:latin typeface="Times New Roman" panose="02020603050405020304" pitchFamily="18" charset="0"/>
                <a:cs typeface="Times New Roman" panose="02020603050405020304" pitchFamily="18" charset="0"/>
              </a:rPr>
              <a:t>Each </a:t>
            </a:r>
            <a:r>
              <a:rPr lang="en-US" sz="2400">
                <a:latin typeface="Times New Roman" panose="02020603050405020304" pitchFamily="18" charset="0"/>
                <a:cs typeface="Times New Roman" panose="02020603050405020304" pitchFamily="18" charset="0"/>
              </a:rPr>
              <a:t>node in the tree has a private label. An empty label representing the root. A full domain name of any node in the "tree" is the order of the labels in the path from that node to the </a:t>
            </a:r>
            <a:r>
              <a:rPr lang="en-US" sz="2400" smtClean="0">
                <a:latin typeface="Times New Roman" panose="02020603050405020304" pitchFamily="18" charset="0"/>
                <a:cs typeface="Times New Roman" panose="02020603050405020304" pitchFamily="18" charset="0"/>
              </a:rPr>
              <a:t>root.</a:t>
            </a:r>
            <a:endParaRPr lang="en-US" sz="240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A domain is a branch of the namespace. The domain is the set of nodes that have the same parent node, this node creates a domain</a:t>
            </a:r>
            <a:r>
              <a:rPr lang="en-US" sz="240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r>
              <a:rPr lang="en-US" sz="2400" smtClean="0">
                <a:latin typeface="Times New Roman" panose="02020603050405020304" pitchFamily="18" charset="0"/>
                <a:cs typeface="Times New Roman" panose="02020603050405020304" pitchFamily="18" charset="0"/>
              </a:rPr>
              <a:t>Domains </a:t>
            </a:r>
            <a:r>
              <a:rPr lang="en-US" sz="2400">
                <a:latin typeface="Times New Roman" panose="02020603050405020304" pitchFamily="18" charset="0"/>
                <a:cs typeface="Times New Roman" panose="02020603050405020304" pitchFamily="18" charset="0"/>
              </a:rPr>
              <a:t>can be further partitioned at node points within the domain into subdomains for the purposes of administration or load balancing. </a:t>
            </a:r>
          </a:p>
          <a:p>
            <a:endParaRPr lang="en-US" dirty="0"/>
          </a:p>
        </p:txBody>
      </p:sp>
    </p:spTree>
    <p:extLst>
      <p:ext uri="{BB962C8B-B14F-4D97-AF65-F5344CB8AC3E}">
        <p14:creationId xmlns:p14="http://schemas.microsoft.com/office/powerpoint/2010/main" val="1077726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1"/>
          <p:cNvSpPr>
            <a:spLocks noChangeArrowheads="1"/>
          </p:cNvSpPr>
          <p:nvPr/>
        </p:nvSpPr>
        <p:spPr bwMode="auto">
          <a:xfrm>
            <a:off x="7421442" y="3526635"/>
            <a:ext cx="936625" cy="12239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19"/>
          <p:cNvSpPr>
            <a:spLocks noChangeArrowheads="1"/>
          </p:cNvSpPr>
          <p:nvPr/>
        </p:nvSpPr>
        <p:spPr bwMode="auto">
          <a:xfrm>
            <a:off x="4707305" y="4138616"/>
            <a:ext cx="2592387" cy="23034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23"/>
          <p:cNvSpPr>
            <a:spLocks noChangeArrowheads="1"/>
          </p:cNvSpPr>
          <p:nvPr/>
        </p:nvSpPr>
        <p:spPr bwMode="auto">
          <a:xfrm>
            <a:off x="5463749" y="4355310"/>
            <a:ext cx="1008063" cy="935037"/>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22"/>
          <p:cNvSpPr>
            <a:spLocks noChangeArrowheads="1"/>
          </p:cNvSpPr>
          <p:nvPr/>
        </p:nvSpPr>
        <p:spPr bwMode="auto">
          <a:xfrm>
            <a:off x="5031948" y="5290347"/>
            <a:ext cx="1871663" cy="936625"/>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20"/>
          <p:cNvSpPr>
            <a:spLocks noChangeArrowheads="1"/>
          </p:cNvSpPr>
          <p:nvPr/>
        </p:nvSpPr>
        <p:spPr bwMode="auto">
          <a:xfrm>
            <a:off x="7228255" y="4138616"/>
            <a:ext cx="3095625" cy="12239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 name="Object 24"/>
          <p:cNvGraphicFramePr>
            <a:graphicFrameLocks noChangeAspect="1"/>
          </p:cNvGraphicFramePr>
          <p:nvPr>
            <p:extLst>
              <p:ext uri="{D42A27DB-BD31-4B8C-83A1-F6EECF244321}">
                <p14:modId xmlns:p14="http://schemas.microsoft.com/office/powerpoint/2010/main" val="505247263"/>
              </p:ext>
            </p:extLst>
          </p:nvPr>
        </p:nvGraphicFramePr>
        <p:xfrm>
          <a:off x="3807192" y="1656480"/>
          <a:ext cx="7308850" cy="4964271"/>
        </p:xfrm>
        <a:graphic>
          <a:graphicData uri="http://schemas.openxmlformats.org/presentationml/2006/ole">
            <mc:AlternateContent xmlns:mc="http://schemas.openxmlformats.org/markup-compatibility/2006">
              <mc:Choice xmlns:v="urn:schemas-microsoft-com:vml" Requires="v">
                <p:oleObj spid="_x0000_s1050" name="Visio" r:id="rId3" imgW="5310655" imgH="4153448" progId="Visio.Drawing.6">
                  <p:embed/>
                </p:oleObj>
              </mc:Choice>
              <mc:Fallback>
                <p:oleObj name="Visio" r:id="rId3" imgW="5310655" imgH="415344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7192" y="1656480"/>
                        <a:ext cx="7308850" cy="4964271"/>
                      </a:xfrm>
                      <a:prstGeom prst="rect">
                        <a:avLst/>
                      </a:prstGeom>
                      <a:noFill/>
                      <a:ln>
                        <a:noFill/>
                      </a:ln>
                      <a:effectLst/>
                    </p:spPr>
                  </p:pic>
                </p:oleObj>
              </mc:Fallback>
            </mc:AlternateContent>
          </a:graphicData>
        </a:graphic>
      </p:graphicFrame>
      <p:sp>
        <p:nvSpPr>
          <p:cNvPr id="5" name="Title 1"/>
          <p:cNvSpPr txBox="1">
            <a:spLocks/>
          </p:cNvSpPr>
          <p:nvPr/>
        </p:nvSpPr>
        <p:spPr>
          <a:xfrm>
            <a:off x="2058164"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grpSp>
        <p:nvGrpSpPr>
          <p:cNvPr id="13" name="Group 12"/>
          <p:cNvGrpSpPr/>
          <p:nvPr/>
        </p:nvGrpSpPr>
        <p:grpSpPr>
          <a:xfrm>
            <a:off x="9280037" y="3346452"/>
            <a:ext cx="2663825" cy="792163"/>
            <a:chOff x="9064198" y="3768481"/>
            <a:chExt cx="2663825" cy="792163"/>
          </a:xfrm>
        </p:grpSpPr>
        <p:sp>
          <p:nvSpPr>
            <p:cNvPr id="6" name="Line 25"/>
            <p:cNvSpPr>
              <a:spLocks noChangeShapeType="1"/>
            </p:cNvSpPr>
            <p:nvPr/>
          </p:nvSpPr>
          <p:spPr bwMode="auto">
            <a:xfrm flipH="1">
              <a:off x="9064198" y="3912944"/>
              <a:ext cx="936625"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Text Box 28"/>
            <p:cNvSpPr txBox="1">
              <a:spLocks noChangeArrowheads="1"/>
            </p:cNvSpPr>
            <p:nvPr/>
          </p:nvSpPr>
          <p:spPr bwMode="auto">
            <a:xfrm>
              <a:off x="10072261" y="3768481"/>
              <a:ext cx="16557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latin typeface="Arial" panose="020B0604020202020204" pitchFamily="34" charset="0"/>
                </a:rPr>
                <a:t>Domain com.au</a:t>
              </a:r>
            </a:p>
          </p:txBody>
        </p:sp>
      </p:grpSp>
      <p:sp>
        <p:nvSpPr>
          <p:cNvPr id="15" name="Line 26"/>
          <p:cNvSpPr>
            <a:spLocks noChangeShapeType="1"/>
          </p:cNvSpPr>
          <p:nvPr/>
        </p:nvSpPr>
        <p:spPr bwMode="auto">
          <a:xfrm flipH="1" flipV="1">
            <a:off x="6855742" y="5409422"/>
            <a:ext cx="1225550" cy="144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27"/>
          <p:cNvSpPr txBox="1">
            <a:spLocks noChangeArrowheads="1"/>
          </p:cNvSpPr>
          <p:nvPr/>
        </p:nvSpPr>
        <p:spPr bwMode="auto">
          <a:xfrm>
            <a:off x="8297192" y="5409422"/>
            <a:ext cx="21590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latin typeface="Arial" panose="020B0604020202020204" pitchFamily="34" charset="0"/>
              </a:rPr>
              <a:t>The ausregistry.com.au sub-domain of com.au</a:t>
            </a:r>
          </a:p>
        </p:txBody>
      </p:sp>
    </p:spTree>
    <p:extLst>
      <p:ext uri="{BB962C8B-B14F-4D97-AF65-F5344CB8AC3E}">
        <p14:creationId xmlns:p14="http://schemas.microsoft.com/office/powerpoint/2010/main" val="2964942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7826" y="1586671"/>
            <a:ext cx="5835380" cy="461665"/>
          </a:xfrm>
          <a:prstGeom prst="rect">
            <a:avLst/>
          </a:prstGeom>
        </p:spPr>
        <p:txBody>
          <a:bodyPr>
            <a:spAutoFit/>
          </a:bodyPr>
          <a:lstStyle/>
          <a:p>
            <a:pPr marL="703263" lvl="1" indent="-533400">
              <a:spcBef>
                <a:spcPct val="20000"/>
              </a:spcBef>
              <a:spcAft>
                <a:spcPts val="600"/>
              </a:spcAft>
              <a:buClr>
                <a:schemeClr val="accent1">
                  <a:lumMod val="75000"/>
                </a:schemeClr>
              </a:buClr>
              <a:buSzPct val="145000"/>
              <a:buFont typeface="Arial"/>
              <a:buChar char="•"/>
            </a:pPr>
            <a:r>
              <a:rPr lang="en-CA" sz="2400" b="1">
                <a:latin typeface="Times New Roman" panose="02020603050405020304" pitchFamily="18" charset="0"/>
                <a:cs typeface="Times New Roman" panose="02020603050405020304" pitchFamily="18" charset="0"/>
              </a:rPr>
              <a:t>TLD (Top level domain): </a:t>
            </a:r>
            <a:r>
              <a:rPr lang="en-CA" sz="2400">
                <a:latin typeface="Times New Roman" panose="02020603050405020304" pitchFamily="18" charset="0"/>
                <a:cs typeface="Times New Roman" panose="02020603050405020304" pitchFamily="18" charset="0"/>
              </a:rPr>
              <a:t>child of root</a:t>
            </a:r>
            <a:endParaRPr lang="en-CA" sz="2400" dirty="0">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3697065" y="3299610"/>
            <a:ext cx="7145686" cy="2883624"/>
            <a:chOff x="3697065" y="3791979"/>
            <a:chExt cx="7145686" cy="2883624"/>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774" y="3791979"/>
              <a:ext cx="4505302" cy="2883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Callout 7"/>
            <p:cNvSpPr>
              <a:spLocks noChangeArrowheads="1"/>
            </p:cNvSpPr>
            <p:nvPr/>
          </p:nvSpPr>
          <p:spPr bwMode="auto">
            <a:xfrm>
              <a:off x="8998076" y="4039752"/>
              <a:ext cx="1844675" cy="787400"/>
            </a:xfrm>
            <a:prstGeom prst="wedgeEllipseCallout">
              <a:avLst>
                <a:gd name="adj1" fmla="val -105833"/>
                <a:gd name="adj2" fmla="val 24634"/>
              </a:avLst>
            </a:prstGeom>
            <a:solidFill>
              <a:schemeClr val="bg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r>
                <a:rPr lang="en-US" altLang="en-US" sz="1100" b="1">
                  <a:solidFill>
                    <a:srgbClr val="FF0000"/>
                  </a:solidFill>
                </a:rPr>
                <a:t>Mil, net are gTLDs (Generic TLD)</a:t>
              </a:r>
            </a:p>
          </p:txBody>
        </p:sp>
        <p:sp>
          <p:nvSpPr>
            <p:cNvPr id="9" name="Oval Callout 8"/>
            <p:cNvSpPr>
              <a:spLocks noChangeArrowheads="1"/>
            </p:cNvSpPr>
            <p:nvPr/>
          </p:nvSpPr>
          <p:spPr bwMode="auto">
            <a:xfrm>
              <a:off x="3697065" y="3791979"/>
              <a:ext cx="1844675" cy="766763"/>
            </a:xfrm>
            <a:prstGeom prst="wedgeEllipseCallout">
              <a:avLst>
                <a:gd name="adj1" fmla="val 82778"/>
                <a:gd name="adj2" fmla="val 75060"/>
              </a:avLst>
            </a:prstGeom>
            <a:solidFill>
              <a:schemeClr val="bg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cs typeface="Tahoma" panose="020B0604030504040204" pitchFamily="34" charset="0"/>
                </a:defRPr>
              </a:lvl1pPr>
              <a:lvl2pPr marL="742950" indent="-285750" eaLnBrk="0" hangingPunct="0">
                <a:defRPr>
                  <a:solidFill>
                    <a:schemeClr val="tx1"/>
                  </a:solidFill>
                  <a:latin typeface="Arial" panose="020B0604020202020204" pitchFamily="34" charset="0"/>
                  <a:cs typeface="Tahoma" panose="020B0604030504040204" pitchFamily="34" charset="0"/>
                </a:defRPr>
              </a:lvl2pPr>
              <a:lvl3pPr marL="1143000" indent="-228600" eaLnBrk="0" hangingPunct="0">
                <a:defRPr>
                  <a:solidFill>
                    <a:schemeClr val="tx1"/>
                  </a:solidFill>
                  <a:latin typeface="Arial" panose="020B0604020202020204" pitchFamily="34" charset="0"/>
                  <a:cs typeface="Tahoma" panose="020B0604030504040204" pitchFamily="34" charset="0"/>
                </a:defRPr>
              </a:lvl3pPr>
              <a:lvl4pPr marL="1600200" indent="-228600" eaLnBrk="0" hangingPunct="0">
                <a:defRPr>
                  <a:solidFill>
                    <a:schemeClr val="tx1"/>
                  </a:solidFill>
                  <a:latin typeface="Arial" panose="020B0604020202020204" pitchFamily="34" charset="0"/>
                  <a:cs typeface="Tahoma" panose="020B0604030504040204" pitchFamily="34" charset="0"/>
                </a:defRPr>
              </a:lvl4pPr>
              <a:lvl5pPr marL="2057400" indent="-228600" eaLnBrk="0" hangingPunct="0">
                <a:defRPr>
                  <a:solidFill>
                    <a:schemeClr val="tx1"/>
                  </a:solidFill>
                  <a:latin typeface="Arial" panose="020B060402020202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ahoma" panose="020B0604030504040204" pitchFamily="34" charset="0"/>
                </a:defRPr>
              </a:lvl9pPr>
            </a:lstStyle>
            <a:p>
              <a:r>
                <a:rPr lang="en-US" altLang="en-US" sz="1100" b="1">
                  <a:solidFill>
                    <a:srgbClr val="FF0000"/>
                  </a:solidFill>
                </a:rPr>
                <a:t>Us, vn are ccTLDs (country code TLD)</a:t>
              </a:r>
            </a:p>
          </p:txBody>
        </p:sp>
      </p:grpSp>
      <p:sp>
        <p:nvSpPr>
          <p:cNvPr id="10" name="Rectangle 9"/>
          <p:cNvSpPr/>
          <p:nvPr/>
        </p:nvSpPr>
        <p:spPr>
          <a:xfrm>
            <a:off x="2450122" y="2230278"/>
            <a:ext cx="9052901" cy="830997"/>
          </a:xfrm>
          <a:prstGeom prst="rect">
            <a:avLst/>
          </a:prstGeom>
        </p:spPr>
        <p:txBody>
          <a:bodyPr wrap="square">
            <a:spAutoFit/>
          </a:bodyPr>
          <a:lstStyle/>
          <a:p>
            <a:pPr marL="342900" indent="-342900" algn="just">
              <a:buClr>
                <a:srgbClr val="969696"/>
              </a:buClr>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The top of the hierarchy is served by the root nameservers, the servers to query when looking up (resolving) a TLD.</a:t>
            </a:r>
          </a:p>
        </p:txBody>
      </p:sp>
      <p:sp>
        <p:nvSpPr>
          <p:cNvPr id="15"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spTree>
    <p:extLst>
      <p:ext uri="{BB962C8B-B14F-4D97-AF65-F5344CB8AC3E}">
        <p14:creationId xmlns:p14="http://schemas.microsoft.com/office/powerpoint/2010/main" val="1332109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7826" y="685800"/>
            <a:ext cx="9515198" cy="718930"/>
          </a:xfrm>
          <a:prstGeom prst="rect">
            <a:avLst/>
          </a:prstGeom>
          <a:effectLst/>
        </p:spPr>
        <p:txBody>
          <a:bodyPr vert="horz" lIns="91440" tIns="45720" rIns="91440" bIns="45720" rtlCol="0" anchor="ctr">
            <a:normAutofit/>
          </a:bodyPr>
          <a:lstStyle>
            <a:lvl1pPr algn="ctr">
              <a:spcBef>
                <a:spcPct val="0"/>
              </a:spcBef>
              <a:buNone/>
              <a:defRPr sz="4000" cap="none">
                <a:ln w="3175" cmpd="sng">
                  <a:noFill/>
                </a:ln>
                <a:effectLst/>
                <a:latin typeface="+mj-lt"/>
                <a:ea typeface="+mj-ea"/>
                <a:cs typeface="+mj-cs"/>
              </a:defRPr>
            </a:lvl1pPr>
            <a:lvl2pPr lvl="1" algn="ctr">
              <a:spcBef>
                <a:spcPct val="0"/>
              </a:spcBef>
              <a:defRPr sz="4000" b="1">
                <a:solidFill>
                  <a:schemeClr val="tx2"/>
                </a:solidFill>
                <a:latin typeface="Times New Roman" panose="02020603050405020304" pitchFamily="18" charset="0"/>
                <a:cs typeface="Times New Roman" panose="02020603050405020304" pitchFamily="18" charset="0"/>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1"/>
            <a:r>
              <a:rPr lang="en-CA"/>
              <a:t>Important DNS </a:t>
            </a:r>
            <a:r>
              <a:rPr lang="en-CA" smtClean="0"/>
              <a:t>terminology</a:t>
            </a:r>
            <a:endParaRPr lang="en-CA" dirty="0"/>
          </a:p>
        </p:txBody>
      </p:sp>
      <p:sp>
        <p:nvSpPr>
          <p:cNvPr id="6" name="Rectangle 5"/>
          <p:cNvSpPr/>
          <p:nvPr/>
        </p:nvSpPr>
        <p:spPr>
          <a:xfrm>
            <a:off x="1987826" y="1557130"/>
            <a:ext cx="5835380" cy="461665"/>
          </a:xfrm>
          <a:prstGeom prst="rect">
            <a:avLst/>
          </a:prstGeom>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703263" lvl="1" indent="-533400">
              <a:spcBef>
                <a:spcPct val="20000"/>
              </a:spcBef>
              <a:spcAft>
                <a:spcPts val="600"/>
              </a:spcAft>
              <a:buClr>
                <a:schemeClr val="accent1">
                  <a:lumMod val="75000"/>
                </a:schemeClr>
              </a:buClr>
              <a:buSzPct val="145000"/>
              <a:buFont typeface="Arial"/>
              <a:buChar char="•"/>
            </a:pPr>
            <a:r>
              <a:rPr lang="en-CA" sz="2400" b="1">
                <a:latin typeface="Times New Roman" panose="02020603050405020304" pitchFamily="18" charset="0"/>
                <a:cs typeface="Times New Roman" panose="02020603050405020304" pitchFamily="18" charset="0"/>
              </a:rPr>
              <a:t>Name </a:t>
            </a:r>
            <a:r>
              <a:rPr lang="en-CA" sz="2400" b="1" smtClean="0">
                <a:latin typeface="Times New Roman" panose="02020603050405020304" pitchFamily="18" charset="0"/>
                <a:cs typeface="Times New Roman" panose="02020603050405020304" pitchFamily="18" charset="0"/>
              </a:rPr>
              <a:t>Server</a:t>
            </a:r>
            <a:endParaRPr lang="en-CA" sz="2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1987826" y="2018795"/>
            <a:ext cx="4940512" cy="4801314"/>
          </a:xfrm>
          <a:prstGeom prst="rect">
            <a:avLst/>
          </a:prstGeom>
        </p:spPr>
        <p:txBody>
          <a:bodyPr wrap="square">
            <a:spAutoFit/>
          </a:bodyPr>
          <a:lstStyle/>
          <a:p>
            <a:pPr marL="720725" lvl="1" indent="-342900" algn="just">
              <a:buFont typeface="Wingdings" panose="05000000000000000000" pitchFamily="2" charset="2"/>
              <a:buChar char="§"/>
              <a:defRPr/>
            </a:pPr>
            <a:r>
              <a:rPr lang="en-CA" sz="2400" smtClean="0">
                <a:latin typeface="Times New Roman" panose="02020603050405020304" pitchFamily="18" charset="0"/>
                <a:cs typeface="Times New Roman" panose="02020603050405020304" pitchFamily="18" charset="0"/>
              </a:rPr>
              <a:t>Name </a:t>
            </a:r>
            <a:r>
              <a:rPr lang="en-CA" sz="2400">
                <a:latin typeface="Times New Roman" panose="02020603050405020304" pitchFamily="18" charset="0"/>
                <a:cs typeface="Times New Roman" panose="02020603050405020304" pitchFamily="18" charset="0"/>
              </a:rPr>
              <a:t>server: </a:t>
            </a:r>
            <a:r>
              <a:rPr lang="en-US" sz="2400">
                <a:latin typeface="Times New Roman" panose="02020603050405020304" pitchFamily="18" charset="0"/>
                <a:cs typeface="Times New Roman" panose="02020603050405020304" pitchFamily="18" charset="0"/>
              </a:rPr>
              <a:t>The programs that store information about the domain name space are called </a:t>
            </a:r>
            <a:r>
              <a:rPr lang="en-US" sz="2400" i="1" smtClean="0">
                <a:latin typeface="Times New Roman" panose="02020603050405020304" pitchFamily="18" charset="0"/>
                <a:cs typeface="Times New Roman" panose="02020603050405020304" pitchFamily="18" charset="0"/>
              </a:rPr>
              <a:t>name servers</a:t>
            </a:r>
          </a:p>
          <a:p>
            <a:pPr marL="720725" lvl="1" indent="-342900" algn="just">
              <a:buFont typeface="Wingdings" panose="05000000000000000000" pitchFamily="2" charset="2"/>
              <a:buChar char="§"/>
              <a:defRPr/>
            </a:pPr>
            <a:r>
              <a:rPr lang="en-US" sz="2400" smtClean="0">
                <a:latin typeface="Times New Roman" panose="02020603050405020304" pitchFamily="18" charset="0"/>
                <a:cs typeface="Times New Roman" panose="02020603050405020304" pitchFamily="18" charset="0"/>
              </a:rPr>
              <a:t>Name </a:t>
            </a:r>
            <a:r>
              <a:rPr lang="en-US" sz="2400">
                <a:latin typeface="Times New Roman" panose="02020603050405020304" pitchFamily="18" charset="0"/>
                <a:cs typeface="Times New Roman" panose="02020603050405020304" pitchFamily="18" charset="0"/>
              </a:rPr>
              <a:t>servers generally have complete information a zone, which they load from a file or from another name server.</a:t>
            </a:r>
          </a:p>
          <a:p>
            <a:pPr marL="720725" lvl="1" indent="-342900" algn="just">
              <a:buFont typeface="Wingdings" panose="05000000000000000000" pitchFamily="2" charset="2"/>
              <a:buChar char="§"/>
              <a:defRPr/>
            </a:pPr>
            <a:r>
              <a:rPr lang="en-US" sz="2400">
                <a:latin typeface="Times New Roman" panose="02020603050405020304" pitchFamily="18" charset="0"/>
                <a:cs typeface="Times New Roman" panose="02020603050405020304" pitchFamily="18" charset="0"/>
              </a:rPr>
              <a:t>The name server is then said to have authority  for that zone</a:t>
            </a:r>
          </a:p>
          <a:p>
            <a:pPr marL="720725" lvl="1" indent="-342900" algn="just">
              <a:buFont typeface="Wingdings" panose="05000000000000000000" pitchFamily="2" charset="2"/>
              <a:buChar char="§"/>
              <a:defRPr/>
            </a:pPr>
            <a:r>
              <a:rPr lang="en-US" sz="2400">
                <a:latin typeface="Times New Roman" panose="02020603050405020304" pitchFamily="18" charset="0"/>
                <a:cs typeface="Times New Roman" panose="02020603050405020304" pitchFamily="18" charset="0"/>
              </a:rPr>
              <a:t>The name server is then said to have authority  for that zone</a:t>
            </a:r>
          </a:p>
          <a:p>
            <a:pPr marL="663575" lvl="1" indent="-285750">
              <a:defRPr/>
            </a:pPr>
            <a:endParaRPr lang="en-US" dirty="0"/>
          </a:p>
        </p:txBody>
      </p:sp>
      <p:pic>
        <p:nvPicPr>
          <p:cNvPr id="8" name="Picture 9" descr="zones.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23235" y="1787962"/>
            <a:ext cx="4895850"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5071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6258</TotalTime>
  <Words>2088</Words>
  <Application>Microsoft Office PowerPoint</Application>
  <PresentationFormat>Widescreen</PresentationFormat>
  <Paragraphs>347</Paragraphs>
  <Slides>38</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8" baseType="lpstr">
      <vt:lpstr>Arial</vt:lpstr>
      <vt:lpstr>Calibri</vt:lpstr>
      <vt:lpstr>Corbel</vt:lpstr>
      <vt:lpstr>Courier New</vt:lpstr>
      <vt:lpstr>Tahoma</vt:lpstr>
      <vt:lpstr>Times New Roman</vt:lpstr>
      <vt:lpstr>Verdana</vt:lpstr>
      <vt:lpstr>Wingdings</vt:lpstr>
      <vt:lpstr>Parallax</vt:lpstr>
      <vt:lpstr>Visio</vt:lpstr>
      <vt:lpstr>Domain Name System (DNS)</vt:lpstr>
      <vt:lpstr>Agenda</vt:lpstr>
      <vt:lpstr>Introduction</vt:lpstr>
      <vt:lpstr>Introduction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Name System (DNS)</dc:title>
  <dc:creator>Nguyen Tien Dat</dc:creator>
  <cp:lastModifiedBy>Nguyen Tien Dat</cp:lastModifiedBy>
  <cp:revision>60</cp:revision>
  <dcterms:created xsi:type="dcterms:W3CDTF">2015-06-17T03:06:04Z</dcterms:created>
  <dcterms:modified xsi:type="dcterms:W3CDTF">2015-06-22T10:08:55Z</dcterms:modified>
</cp:coreProperties>
</file>