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7"/>
  </p:notesMasterIdLst>
  <p:sldIdLst>
    <p:sldId id="256" r:id="rId2"/>
    <p:sldId id="257" r:id="rId3"/>
    <p:sldId id="383" r:id="rId4"/>
    <p:sldId id="273" r:id="rId5"/>
    <p:sldId id="274" r:id="rId6"/>
    <p:sldId id="278" r:id="rId7"/>
    <p:sldId id="275" r:id="rId8"/>
    <p:sldId id="279" r:id="rId9"/>
    <p:sldId id="284" r:id="rId10"/>
    <p:sldId id="280" r:id="rId11"/>
    <p:sldId id="282" r:id="rId12"/>
    <p:sldId id="281" r:id="rId13"/>
    <p:sldId id="276" r:id="rId14"/>
    <p:sldId id="285" r:id="rId15"/>
    <p:sldId id="277" r:id="rId16"/>
    <p:sldId id="384" r:id="rId17"/>
    <p:sldId id="287" r:id="rId18"/>
    <p:sldId id="288" r:id="rId19"/>
    <p:sldId id="267" r:id="rId20"/>
    <p:sldId id="289" r:id="rId21"/>
    <p:sldId id="290" r:id="rId22"/>
    <p:sldId id="296" r:id="rId23"/>
    <p:sldId id="295" r:id="rId24"/>
    <p:sldId id="291" r:id="rId25"/>
    <p:sldId id="292" r:id="rId26"/>
    <p:sldId id="297" r:id="rId27"/>
    <p:sldId id="293" r:id="rId28"/>
    <p:sldId id="298" r:id="rId29"/>
    <p:sldId id="294" r:id="rId30"/>
    <p:sldId id="299" r:id="rId31"/>
    <p:sldId id="385" r:id="rId32"/>
    <p:sldId id="301" r:id="rId33"/>
    <p:sldId id="302" r:id="rId34"/>
    <p:sldId id="303" r:id="rId35"/>
    <p:sldId id="304" r:id="rId36"/>
    <p:sldId id="308" r:id="rId37"/>
    <p:sldId id="309" r:id="rId38"/>
    <p:sldId id="305" r:id="rId39"/>
    <p:sldId id="306" r:id="rId40"/>
    <p:sldId id="307" r:id="rId41"/>
    <p:sldId id="310" r:id="rId42"/>
    <p:sldId id="311" r:id="rId43"/>
    <p:sldId id="386" r:id="rId44"/>
    <p:sldId id="316" r:id="rId45"/>
    <p:sldId id="321" r:id="rId46"/>
    <p:sldId id="324" r:id="rId47"/>
    <p:sldId id="325" r:id="rId48"/>
    <p:sldId id="326" r:id="rId49"/>
    <p:sldId id="322" r:id="rId50"/>
    <p:sldId id="327" r:id="rId51"/>
    <p:sldId id="328" r:id="rId52"/>
    <p:sldId id="329" r:id="rId53"/>
    <p:sldId id="323" r:id="rId54"/>
    <p:sldId id="387" r:id="rId55"/>
    <p:sldId id="317" r:id="rId56"/>
    <p:sldId id="330" r:id="rId57"/>
    <p:sldId id="333" r:id="rId58"/>
    <p:sldId id="331" r:id="rId59"/>
    <p:sldId id="382" r:id="rId60"/>
    <p:sldId id="381" r:id="rId61"/>
    <p:sldId id="334" r:id="rId62"/>
    <p:sldId id="346" r:id="rId63"/>
    <p:sldId id="359" r:id="rId64"/>
    <p:sldId id="335" r:id="rId65"/>
    <p:sldId id="336" r:id="rId66"/>
    <p:sldId id="337" r:id="rId67"/>
    <p:sldId id="332" r:id="rId68"/>
    <p:sldId id="388" r:id="rId69"/>
    <p:sldId id="318" r:id="rId70"/>
    <p:sldId id="338" r:id="rId71"/>
    <p:sldId id="341" r:id="rId72"/>
    <p:sldId id="342" r:id="rId73"/>
    <p:sldId id="339" r:id="rId74"/>
    <p:sldId id="343" r:id="rId75"/>
    <p:sldId id="340" r:id="rId76"/>
    <p:sldId id="344" r:id="rId77"/>
    <p:sldId id="389" r:id="rId78"/>
    <p:sldId id="319" r:id="rId79"/>
    <p:sldId id="345" r:id="rId80"/>
    <p:sldId id="393" r:id="rId81"/>
    <p:sldId id="394" r:id="rId82"/>
    <p:sldId id="390" r:id="rId83"/>
    <p:sldId id="358" r:id="rId84"/>
    <p:sldId id="360" r:id="rId85"/>
    <p:sldId id="361" r:id="rId86"/>
    <p:sldId id="363" r:id="rId87"/>
    <p:sldId id="364" r:id="rId88"/>
    <p:sldId id="365" r:id="rId89"/>
    <p:sldId id="379" r:id="rId90"/>
    <p:sldId id="367" r:id="rId91"/>
    <p:sldId id="368" r:id="rId92"/>
    <p:sldId id="380" r:id="rId93"/>
    <p:sldId id="362" r:id="rId94"/>
    <p:sldId id="369" r:id="rId95"/>
    <p:sldId id="370" r:id="rId96"/>
    <p:sldId id="371" r:id="rId97"/>
    <p:sldId id="376" r:id="rId98"/>
    <p:sldId id="372" r:id="rId99"/>
    <p:sldId id="375" r:id="rId100"/>
    <p:sldId id="377" r:id="rId101"/>
    <p:sldId id="373" r:id="rId102"/>
    <p:sldId id="378" r:id="rId103"/>
    <p:sldId id="391" r:id="rId104"/>
    <p:sldId id="347" r:id="rId105"/>
    <p:sldId id="348" r:id="rId106"/>
    <p:sldId id="349" r:id="rId107"/>
    <p:sldId id="350" r:id="rId108"/>
    <p:sldId id="351" r:id="rId109"/>
    <p:sldId id="352" r:id="rId110"/>
    <p:sldId id="392" r:id="rId111"/>
    <p:sldId id="354" r:id="rId112"/>
    <p:sldId id="355" r:id="rId113"/>
    <p:sldId id="356" r:id="rId114"/>
    <p:sldId id="357" r:id="rId115"/>
    <p:sldId id="272"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68" autoAdjust="0"/>
  </p:normalViewPr>
  <p:slideViewPr>
    <p:cSldViewPr>
      <p:cViewPr>
        <p:scale>
          <a:sx n="93" d="100"/>
          <a:sy n="93" d="100"/>
        </p:scale>
        <p:origin x="-51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5492A0-3EDC-42F3-B256-B42BC22B3832}" type="datetimeFigureOut">
              <a:rPr lang="en-US" smtClean="0"/>
              <a:t>10/17/2013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CD91B-7977-4111-B2A9-5D3C6E1F300A}" type="slidenum">
              <a:rPr lang="en-US" smtClean="0"/>
              <a:t>‹#›</a:t>
            </a:fld>
            <a:endParaRPr lang="en-US"/>
          </a:p>
        </p:txBody>
      </p:sp>
    </p:spTree>
    <p:extLst>
      <p:ext uri="{BB962C8B-B14F-4D97-AF65-F5344CB8AC3E}">
        <p14:creationId xmlns:p14="http://schemas.microsoft.com/office/powerpoint/2010/main" val="223018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echnet.microsoft.com/en-us/library/cc958812.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technet.microsoft.com/en-us/library/jj590781.aspx" TargetMode="External"/><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NetBIOS applications, users must always specify the NetBIOS name and not the IPv4 address. Sockets applications allow users to specify the destination host by its host name or IP address. </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a:t>
            </a:fld>
            <a:endParaRPr lang="en-US"/>
          </a:p>
        </p:txBody>
      </p:sp>
    </p:spTree>
    <p:extLst>
      <p:ext uri="{BB962C8B-B14F-4D97-AF65-F5344CB8AC3E}">
        <p14:creationId xmlns:p14="http://schemas.microsoft.com/office/powerpoint/2010/main" val="203386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a:t>
            </a:r>
            <a:r>
              <a:rPr lang="en-US" dirty="0" err="1" smtClean="0"/>
              <a:t>Lmhosts</a:t>
            </a:r>
            <a:r>
              <a:rPr lang="en-US" dirty="0" smtClean="0"/>
              <a:t> file, which is used for remote NetBIOS-based hosts and IPv4 addresses only, the Hosts file maps host names of both neighboring and remote hosts to their IPv4 or IPv6 addresses.</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10</a:t>
            </a:fld>
            <a:endParaRPr lang="en-US"/>
          </a:p>
        </p:txBody>
      </p:sp>
    </p:spTree>
    <p:extLst>
      <p:ext uri="{BB962C8B-B14F-4D97-AF65-F5344CB8AC3E}">
        <p14:creationId xmlns:p14="http://schemas.microsoft.com/office/powerpoint/2010/main" val="423348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Entries can be case sensitive depending on the platform. Entries in the Hosts file for UNIX computers are case sensitive. Entries in the Hosts file for Windows 2000 and Windows NT–based computers are not case sensitive.</a:t>
            </a:r>
          </a:p>
          <a:p>
            <a:r>
              <a:rPr lang="en-US" dirty="0" smtClean="0"/>
              <a:t>See </a:t>
            </a:r>
            <a:r>
              <a:rPr lang="en-US" dirty="0" smtClean="0">
                <a:hlinkClick r:id="rId3"/>
              </a:rPr>
              <a:t>http://technet.microsoft.com/en-us/library/cc958812.aspx</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13</a:t>
            </a:fld>
            <a:endParaRPr lang="en-US"/>
          </a:p>
        </p:txBody>
      </p:sp>
    </p:spTree>
    <p:extLst>
      <p:ext uri="{BB962C8B-B14F-4D97-AF65-F5344CB8AC3E}">
        <p14:creationId xmlns:p14="http://schemas.microsoft.com/office/powerpoint/2010/main" val="153759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RFC 2308:</a:t>
            </a:r>
            <a:r>
              <a:rPr lang="en-US" baseline="0" dirty="0" smtClean="0"/>
              <a:t> The Master File format [RFC 1035 Section 5] is extended to include the following directive:</a:t>
            </a:r>
          </a:p>
          <a:p>
            <a:r>
              <a:rPr lang="en-US" baseline="0" dirty="0" smtClean="0"/>
              <a:t>     $TTL &lt;TTL&gt; [comment]</a:t>
            </a:r>
          </a:p>
          <a:p>
            <a:r>
              <a:rPr lang="en-US" baseline="0" dirty="0" smtClean="0"/>
              <a:t>All resource records appearing after the directive, and which do not explicitly include a TTL value, have their TTL set to the TTL given in the $TTL directive.</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58</a:t>
            </a:fld>
            <a:endParaRPr lang="en-US"/>
          </a:p>
        </p:txBody>
      </p:sp>
    </p:spTree>
    <p:extLst>
      <p:ext uri="{BB962C8B-B14F-4D97-AF65-F5344CB8AC3E}">
        <p14:creationId xmlns:p14="http://schemas.microsoft.com/office/powerpoint/2010/main" val="114301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http://www.iana.org/assignments/dns-parameters</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87</a:t>
            </a:fld>
            <a:endParaRPr lang="en-US"/>
          </a:p>
        </p:txBody>
      </p:sp>
    </p:spTree>
    <p:extLst>
      <p:ext uri="{BB962C8B-B14F-4D97-AF65-F5344CB8AC3E}">
        <p14:creationId xmlns:p14="http://schemas.microsoft.com/office/powerpoint/2010/main" val="2056183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it is described in RFC 6895 that resource</a:t>
            </a:r>
            <a:r>
              <a:rPr lang="en-US" baseline="0" dirty="0" smtClean="0"/>
              <a:t> type 255 means either ALL or ANY</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89</a:t>
            </a:fld>
            <a:endParaRPr lang="en-US"/>
          </a:p>
        </p:txBody>
      </p:sp>
    </p:spTree>
    <p:extLst>
      <p:ext uri="{BB962C8B-B14F-4D97-AF65-F5344CB8AC3E}">
        <p14:creationId xmlns:p14="http://schemas.microsoft.com/office/powerpoint/2010/main" val="239391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it is described in RFC 6895 that resource</a:t>
            </a:r>
            <a:r>
              <a:rPr lang="en-US" baseline="0" dirty="0" smtClean="0"/>
              <a:t> type 255 means either ALL or ANY</a:t>
            </a:r>
            <a:endParaRPr lang="en-US" dirty="0" smtClean="0"/>
          </a:p>
          <a:p>
            <a:r>
              <a:rPr lang="en-US" dirty="0" smtClean="0"/>
              <a:t>Another</a:t>
            </a:r>
            <a:r>
              <a:rPr lang="en-US" baseline="0" dirty="0" smtClean="0"/>
              <a:t> reference is: </a:t>
            </a:r>
            <a:r>
              <a:rPr lang="en-US" dirty="0" smtClean="0">
                <a:hlinkClick r:id="rId3"/>
              </a:rPr>
              <a:t>http://technet.microsoft.com/en-us/library/jj590781.aspx</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97</a:t>
            </a:fld>
            <a:endParaRPr lang="en-US"/>
          </a:p>
        </p:txBody>
      </p:sp>
    </p:spTree>
    <p:extLst>
      <p:ext uri="{BB962C8B-B14F-4D97-AF65-F5344CB8AC3E}">
        <p14:creationId xmlns:p14="http://schemas.microsoft.com/office/powerpoint/2010/main" val="4147823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FD39E58-6525-4B1F-9644-B765879CA238}" type="datetime1">
              <a:rPr lang="en-US" smtClean="0"/>
              <a:t>10/17/2013</a:t>
            </a:fld>
            <a:endParaRPr lang="en-US"/>
          </a:p>
        </p:txBody>
      </p:sp>
      <p:sp>
        <p:nvSpPr>
          <p:cNvPr id="20" name="Footer Placeholder 19"/>
          <p:cNvSpPr>
            <a:spLocks noGrp="1"/>
          </p:cNvSpPr>
          <p:nvPr>
            <p:ph type="ftr" sz="quarter" idx="11"/>
          </p:nvPr>
        </p:nvSpPr>
        <p:spPr/>
        <p:txBody>
          <a:bodyPr/>
          <a:lstStyle>
            <a:lvl1pPr>
              <a:defRPr/>
            </a:lvl1pPr>
            <a:extLst/>
          </a:lstStyle>
          <a:p>
            <a:r>
              <a:rPr lang="en-US" smtClean="0"/>
              <a:t>DNS</a:t>
            </a:r>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CF1F77-24FA-40D9-98FF-B599AD072689}" type="datetime1">
              <a:rPr lang="en-US" smtClean="0"/>
              <a:t>10/17/2013</a:t>
            </a:fld>
            <a:endParaRPr lang="en-US"/>
          </a:p>
        </p:txBody>
      </p:sp>
      <p:sp>
        <p:nvSpPr>
          <p:cNvPr id="5" name="Footer Placeholder 4"/>
          <p:cNvSpPr>
            <a:spLocks noGrp="1"/>
          </p:cNvSpPr>
          <p:nvPr>
            <p:ph type="ftr" sz="quarter" idx="11"/>
          </p:nvPr>
        </p:nvSpPr>
        <p:spPr/>
        <p:txBody>
          <a:bodyPr/>
          <a:lstStyle>
            <a:lvl1pPr>
              <a:defRPr/>
            </a:lvl1pPr>
            <a:extLst/>
          </a:lstStyle>
          <a:p>
            <a:r>
              <a:rPr lang="en-US" smtClean="0"/>
              <a:t>DNS</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CE0B02-8B28-4852-9C71-052D79450B8C}" type="datetime1">
              <a:rPr lang="en-US" smtClean="0"/>
              <a:t>10/17/2013</a:t>
            </a:fld>
            <a:endParaRPr lang="en-US"/>
          </a:p>
        </p:txBody>
      </p:sp>
      <p:sp>
        <p:nvSpPr>
          <p:cNvPr id="5" name="Footer Placeholder 4"/>
          <p:cNvSpPr>
            <a:spLocks noGrp="1"/>
          </p:cNvSpPr>
          <p:nvPr>
            <p:ph type="ftr" sz="quarter" idx="11"/>
          </p:nvPr>
        </p:nvSpPr>
        <p:spPr/>
        <p:txBody>
          <a:bodyPr/>
          <a:lstStyle>
            <a:lvl1pPr>
              <a:defRPr/>
            </a:lvl1pPr>
            <a:extLst/>
          </a:lstStyle>
          <a:p>
            <a:r>
              <a:rPr lang="en-US" smtClean="0"/>
              <a:t>DNS</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F2A184-BF82-4660-96D1-A27B490B7190}" type="datetime1">
              <a:rPr lang="en-US" smtClean="0"/>
              <a:t>10/17/2013</a:t>
            </a:fld>
            <a:endParaRPr lang="en-US"/>
          </a:p>
        </p:txBody>
      </p:sp>
      <p:sp>
        <p:nvSpPr>
          <p:cNvPr id="5" name="Footer Placeholder 4"/>
          <p:cNvSpPr>
            <a:spLocks noGrp="1"/>
          </p:cNvSpPr>
          <p:nvPr>
            <p:ph type="ftr" sz="quarter" idx="11"/>
          </p:nvPr>
        </p:nvSpPr>
        <p:spPr/>
        <p:txBody>
          <a:bodyPr/>
          <a:lstStyle>
            <a:lvl1pPr>
              <a:defRPr/>
            </a:lvl1pPr>
            <a:extLst/>
          </a:lstStyle>
          <a:p>
            <a:r>
              <a:rPr lang="en-US" smtClean="0"/>
              <a:t>DNS</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861F9B3-B3E3-41F6-84F5-E435EABFCF5C}" type="datetime1">
              <a:rPr lang="en-US" smtClean="0"/>
              <a:t>10/17/2013</a:t>
            </a:fld>
            <a:endParaRPr lang="en-US"/>
          </a:p>
        </p:txBody>
      </p:sp>
      <p:sp>
        <p:nvSpPr>
          <p:cNvPr id="5" name="Footer Placeholder 4"/>
          <p:cNvSpPr>
            <a:spLocks noGrp="1"/>
          </p:cNvSpPr>
          <p:nvPr>
            <p:ph type="ftr" sz="quarter" idx="11"/>
          </p:nvPr>
        </p:nvSpPr>
        <p:spPr/>
        <p:txBody>
          <a:bodyPr/>
          <a:lstStyle>
            <a:lvl1pPr>
              <a:defRPr/>
            </a:lvl1pPr>
            <a:extLst/>
          </a:lstStyle>
          <a:p>
            <a:r>
              <a:rPr lang="en-US" smtClean="0"/>
              <a:t>DNS</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79F7CA-2202-4AE8-A1E0-F71A12197327}" type="datetime1">
              <a:rPr lang="en-US" smtClean="0"/>
              <a:t>10/17/2013</a:t>
            </a:fld>
            <a:endParaRPr lang="en-US"/>
          </a:p>
        </p:txBody>
      </p:sp>
      <p:sp>
        <p:nvSpPr>
          <p:cNvPr id="6" name="Footer Placeholder 5"/>
          <p:cNvSpPr>
            <a:spLocks noGrp="1"/>
          </p:cNvSpPr>
          <p:nvPr>
            <p:ph type="ftr" sz="quarter" idx="11"/>
          </p:nvPr>
        </p:nvSpPr>
        <p:spPr/>
        <p:txBody>
          <a:bodyPr/>
          <a:lstStyle>
            <a:lvl1pPr>
              <a:defRPr/>
            </a:lvl1pPr>
            <a:extLst/>
          </a:lstStyle>
          <a:p>
            <a:r>
              <a:rPr lang="en-US" smtClean="0"/>
              <a:t>DNS</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F1F533-3663-4FA2-8BAF-E12BF7386216}" type="datetime1">
              <a:rPr lang="en-US" smtClean="0"/>
              <a:t>10/17/2013</a:t>
            </a:fld>
            <a:endParaRPr lang="en-US"/>
          </a:p>
        </p:txBody>
      </p:sp>
      <p:sp>
        <p:nvSpPr>
          <p:cNvPr id="8" name="Footer Placeholder 7"/>
          <p:cNvSpPr>
            <a:spLocks noGrp="1"/>
          </p:cNvSpPr>
          <p:nvPr>
            <p:ph type="ftr" sz="quarter" idx="11"/>
          </p:nvPr>
        </p:nvSpPr>
        <p:spPr/>
        <p:txBody>
          <a:bodyPr/>
          <a:lstStyle>
            <a:lvl1pPr>
              <a:defRPr/>
            </a:lvl1pPr>
            <a:extLst/>
          </a:lstStyle>
          <a:p>
            <a:r>
              <a:rPr lang="en-US" smtClean="0"/>
              <a:t>DNS</a:t>
            </a:r>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4293F3A-B0EE-4871-8399-F92D9214A8F4}" type="datetime1">
              <a:rPr lang="en-US" smtClean="0"/>
              <a:t>10/17/2013</a:t>
            </a:fld>
            <a:endParaRPr lang="en-US"/>
          </a:p>
        </p:txBody>
      </p:sp>
      <p:sp>
        <p:nvSpPr>
          <p:cNvPr id="4" name="Footer Placeholder 3"/>
          <p:cNvSpPr>
            <a:spLocks noGrp="1"/>
          </p:cNvSpPr>
          <p:nvPr>
            <p:ph type="ftr" sz="quarter" idx="11"/>
          </p:nvPr>
        </p:nvSpPr>
        <p:spPr/>
        <p:txBody>
          <a:bodyPr/>
          <a:lstStyle>
            <a:lvl1pPr>
              <a:defRPr/>
            </a:lvl1pPr>
            <a:extLst/>
          </a:lstStyle>
          <a:p>
            <a:r>
              <a:rPr lang="en-US" smtClean="0"/>
              <a:t>DNS</a:t>
            </a:r>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D506A46-1294-4EAD-994C-842BEE0A2E6B}" type="datetime1">
              <a:rPr lang="en-US" smtClean="0"/>
              <a:t>10/17/2013</a:t>
            </a:fld>
            <a:endParaRPr lang="en-US"/>
          </a:p>
        </p:txBody>
      </p:sp>
      <p:sp>
        <p:nvSpPr>
          <p:cNvPr id="3" name="Footer Placeholder 2"/>
          <p:cNvSpPr>
            <a:spLocks noGrp="1"/>
          </p:cNvSpPr>
          <p:nvPr>
            <p:ph type="ftr" sz="quarter" idx="11"/>
          </p:nvPr>
        </p:nvSpPr>
        <p:spPr/>
        <p:txBody>
          <a:bodyPr/>
          <a:lstStyle>
            <a:lvl1pPr>
              <a:defRPr/>
            </a:lvl1pPr>
            <a:extLst/>
          </a:lstStyle>
          <a:p>
            <a:r>
              <a:rPr lang="en-US" smtClean="0"/>
              <a:t>DNS</a:t>
            </a:r>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1ADA64-DB38-4538-8CFC-1E83CDF1C1DF}" type="datetime1">
              <a:rPr lang="en-US" smtClean="0"/>
              <a:t>10/17/2013</a:t>
            </a:fld>
            <a:endParaRPr lang="en-US"/>
          </a:p>
        </p:txBody>
      </p:sp>
      <p:sp>
        <p:nvSpPr>
          <p:cNvPr id="6" name="Footer Placeholder 5"/>
          <p:cNvSpPr>
            <a:spLocks noGrp="1"/>
          </p:cNvSpPr>
          <p:nvPr>
            <p:ph type="ftr" sz="quarter" idx="11"/>
          </p:nvPr>
        </p:nvSpPr>
        <p:spPr/>
        <p:txBody>
          <a:bodyPr/>
          <a:lstStyle>
            <a:lvl1pPr>
              <a:defRPr/>
            </a:lvl1pPr>
            <a:extLst/>
          </a:lstStyle>
          <a:p>
            <a:r>
              <a:rPr lang="en-US" smtClean="0"/>
              <a:t>DNS</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687714E-ED40-4D43-ABB0-E950E8E62872}" type="datetime1">
              <a:rPr lang="en-US" smtClean="0"/>
              <a:t>10/17/2013</a:t>
            </a:fld>
            <a:endParaRPr lang="en-US"/>
          </a:p>
        </p:txBody>
      </p:sp>
      <p:sp>
        <p:nvSpPr>
          <p:cNvPr id="6" name="Footer Placeholder 5"/>
          <p:cNvSpPr>
            <a:spLocks noGrp="1"/>
          </p:cNvSpPr>
          <p:nvPr>
            <p:ph type="ftr" sz="quarter" idx="11"/>
          </p:nvPr>
        </p:nvSpPr>
        <p:spPr/>
        <p:txBody>
          <a:bodyPr/>
          <a:lstStyle>
            <a:lvl1pPr>
              <a:defRPr/>
            </a:lvl1pPr>
            <a:extLst/>
          </a:lstStyle>
          <a:p>
            <a:r>
              <a:rPr lang="en-US" smtClean="0"/>
              <a:t>DNS</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D997019-9CF6-40E0-A5AA-192B333E3C6B}" type="datetime1">
              <a:rPr lang="en-US" smtClean="0"/>
              <a:t>10/17/2013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DNS</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 Name System (DNS)</a:t>
            </a:r>
            <a:endParaRPr lang="en-US" dirty="0"/>
          </a:p>
        </p:txBody>
      </p:sp>
      <p:sp>
        <p:nvSpPr>
          <p:cNvPr id="3" name="Subtitle 2"/>
          <p:cNvSpPr>
            <a:spLocks noGrp="1"/>
          </p:cNvSpPr>
          <p:nvPr>
            <p:ph type="subTitle" idx="1"/>
          </p:nvPr>
        </p:nvSpPr>
        <p:spPr/>
        <p:txBody>
          <a:bodyPr/>
          <a:lstStyle/>
          <a:p>
            <a:pPr algn="r"/>
            <a:r>
              <a:rPr lang="en-US" dirty="0" smtClean="0"/>
              <a:t>Luu Vo</a:t>
            </a:r>
          </a:p>
          <a:p>
            <a:pPr algn="r"/>
            <a:r>
              <a:rPr lang="en-US" dirty="0" smtClean="0"/>
              <a:t>Sep 2013</a:t>
            </a:r>
            <a:endParaRPr lang="en-US" dirty="0"/>
          </a:p>
        </p:txBody>
      </p:sp>
    </p:spTree>
    <p:extLst>
      <p:ext uri="{BB962C8B-B14F-4D97-AF65-F5344CB8AC3E}">
        <p14:creationId xmlns:p14="http://schemas.microsoft.com/office/powerpoint/2010/main" val="756641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Host Name Resolution Process (Cont.)</a:t>
            </a:r>
          </a:p>
        </p:txBody>
      </p:sp>
      <p:sp>
        <p:nvSpPr>
          <p:cNvPr id="3" name="Content Placeholder 2"/>
          <p:cNvSpPr>
            <a:spLocks noGrp="1"/>
          </p:cNvSpPr>
          <p:nvPr>
            <p:ph idx="1"/>
          </p:nvPr>
        </p:nvSpPr>
        <p:spPr/>
        <p:txBody>
          <a:bodyPr>
            <a:normAutofit fontScale="62500" lnSpcReduction="20000"/>
          </a:bodyPr>
          <a:lstStyle/>
          <a:p>
            <a:r>
              <a:rPr lang="en-US" dirty="0"/>
              <a:t>Resolving Names with </a:t>
            </a:r>
            <a:r>
              <a:rPr lang="en-US" dirty="0" smtClean="0"/>
              <a:t>local host name and </a:t>
            </a:r>
            <a:r>
              <a:rPr lang="en-US" dirty="0"/>
              <a:t>Hosts File (</a:t>
            </a:r>
            <a:r>
              <a:rPr lang="en-US" dirty="0" smtClean="0"/>
              <a:t>Windows example)</a:t>
            </a:r>
            <a:endParaRPr lang="en-US" dirty="0"/>
          </a:p>
          <a:p>
            <a:pPr lvl="1"/>
            <a:r>
              <a:rPr lang="en-US" dirty="0"/>
              <a:t>Entries in the Hosts file are automatically loaded into the DNS client resolver cache</a:t>
            </a:r>
          </a:p>
          <a:p>
            <a:pPr lvl="1"/>
            <a:r>
              <a:rPr lang="en-US" dirty="0"/>
              <a:t>Windows checks whether the host name matches the local host name.</a:t>
            </a:r>
          </a:p>
          <a:p>
            <a:pPr lvl="2"/>
            <a:r>
              <a:rPr lang="en-US" dirty="0"/>
              <a:t>If the host name is the same as the local host name, the host name is resolved to an IP address that is assigned to the local host, and the name resolution process stops.</a:t>
            </a:r>
          </a:p>
          <a:p>
            <a:pPr lvl="1"/>
            <a:r>
              <a:rPr lang="en-US" dirty="0"/>
              <a:t>If the host name is not the same as the local host name, Windows searches the DNS client resolver cache for an entry containing the host name.</a:t>
            </a:r>
          </a:p>
          <a:p>
            <a:pPr lvl="2"/>
            <a:r>
              <a:rPr lang="en-US" dirty="0"/>
              <a:t>If Windows does not find the host name in the DNS client resolver cache and no other name resolution methods are configured or enabled (such as DNS or NetBIOS name resolution methods), the name resolution process stops, and an error condition is indicated to the Windows Sockets application.</a:t>
            </a:r>
          </a:p>
          <a:p>
            <a:pPr lvl="2"/>
            <a:r>
              <a:rPr lang="en-US" dirty="0"/>
              <a:t>If Windows finds the host name in the DNS client resolver cache, the host name is resolved to the IP address that corresponds to the entry in the cache.</a:t>
            </a:r>
          </a:p>
          <a:p>
            <a:pPr lvl="1"/>
            <a:r>
              <a:rPr lang="en-US" dirty="0"/>
              <a:t>After the host name is resolved to a destination IP address, Windows forwards the packet to the next-hop IP address for the destination (either the destination or a neighboring router).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81364529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Response (Cont.)</a:t>
            </a:r>
          </a:p>
        </p:txBody>
      </p:sp>
      <p:sp>
        <p:nvSpPr>
          <p:cNvPr id="3" name="Content Placeholder 2"/>
          <p:cNvSpPr>
            <a:spLocks noGrp="1"/>
          </p:cNvSpPr>
          <p:nvPr>
            <p:ph idx="1"/>
          </p:nvPr>
        </p:nvSpPr>
        <p:spPr>
          <a:xfrm>
            <a:off x="1435608" y="1447800"/>
            <a:ext cx="7498080" cy="1143000"/>
          </a:xfrm>
        </p:spPr>
        <p:txBody>
          <a:bodyPr/>
          <a:lstStyle/>
          <a:p>
            <a:r>
              <a:rPr lang="en-US" dirty="0"/>
              <a:t>Prerequisite RRs (cont.)</a:t>
            </a:r>
          </a:p>
          <a:p>
            <a:pPr lvl="1"/>
            <a:r>
              <a:rPr lang="en-US" dirty="0" smtClean="0"/>
              <a:t>RR contents:</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05351831"/>
              </p:ext>
            </p:extLst>
          </p:nvPr>
        </p:nvGraphicFramePr>
        <p:xfrm>
          <a:off x="1693544" y="2895600"/>
          <a:ext cx="7221856" cy="1600200"/>
        </p:xfrm>
        <a:graphic>
          <a:graphicData uri="http://schemas.openxmlformats.org/drawingml/2006/table">
            <a:tbl>
              <a:tblPr/>
              <a:tblGrid>
                <a:gridCol w="2719811"/>
                <a:gridCol w="625049"/>
                <a:gridCol w="591263"/>
                <a:gridCol w="1486605"/>
                <a:gridCol w="342088"/>
                <a:gridCol w="810874"/>
                <a:gridCol w="646166"/>
              </a:tblGrid>
              <a:tr h="266700">
                <a:tc>
                  <a:txBody>
                    <a:bodyPr/>
                    <a:lstStyle/>
                    <a:p>
                      <a:pPr algn="l" fontAlgn="b"/>
                      <a:r>
                        <a:rPr lang="en-US" sz="1300" b="1" i="0" u="none" strike="noStrike">
                          <a:solidFill>
                            <a:srgbClr val="000000"/>
                          </a:solidFill>
                          <a:effectLst/>
                          <a:latin typeface="Calibri"/>
                        </a:rPr>
                        <a:t>Prerequisite</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300" b="1" i="0" u="none" strike="noStrike">
                          <a:solidFill>
                            <a:srgbClr val="000000"/>
                          </a:solidFill>
                          <a:effectLst/>
                          <a:latin typeface="Calibri"/>
                        </a:rPr>
                        <a:t>Name</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300" b="1" i="0" u="none" strike="noStrike">
                          <a:solidFill>
                            <a:srgbClr val="000000"/>
                          </a:solidFill>
                          <a:effectLst/>
                          <a:latin typeface="Calibri"/>
                        </a:rPr>
                        <a:t>Type</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300" b="1" i="0" u="none" strike="noStrike">
                          <a:solidFill>
                            <a:srgbClr val="000000"/>
                          </a:solidFill>
                          <a:effectLst/>
                          <a:latin typeface="Calibri"/>
                        </a:rPr>
                        <a:t>Class</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300" b="1" i="0" u="none" strike="noStrike">
                          <a:solidFill>
                            <a:srgbClr val="000000"/>
                          </a:solidFill>
                          <a:effectLst/>
                          <a:latin typeface="Calibri"/>
                        </a:rPr>
                        <a:t>TTL</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300" b="1" i="0" u="none" strike="noStrike">
                          <a:solidFill>
                            <a:srgbClr val="000000"/>
                          </a:solidFill>
                          <a:effectLst/>
                          <a:latin typeface="Calibri"/>
                        </a:rPr>
                        <a:t>RDLength</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300" b="1" i="0" u="none" strike="noStrike">
                          <a:solidFill>
                            <a:srgbClr val="000000"/>
                          </a:solidFill>
                          <a:effectLst/>
                          <a:latin typeface="Calibri"/>
                        </a:rPr>
                        <a:t>RData</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66700">
                <a:tc>
                  <a:txBody>
                    <a:bodyPr/>
                    <a:lstStyle/>
                    <a:p>
                      <a:pPr algn="l" fontAlgn="b"/>
                      <a:r>
                        <a:rPr lang="en-US" sz="1300" b="0" i="0" u="none" strike="noStrike" dirty="0">
                          <a:solidFill>
                            <a:srgbClr val="000000"/>
                          </a:solidFill>
                          <a:effectLst/>
                          <a:latin typeface="Calibri"/>
                        </a:rPr>
                        <a:t>RR </a:t>
                      </a:r>
                      <a:r>
                        <a:rPr lang="en-US" sz="1300" b="0" i="0" u="none" strike="noStrike" dirty="0" smtClean="0">
                          <a:solidFill>
                            <a:srgbClr val="000000"/>
                          </a:solidFill>
                          <a:effectLst/>
                          <a:latin typeface="Calibri"/>
                        </a:rPr>
                        <a:t>Set </a:t>
                      </a:r>
                      <a:r>
                        <a:rPr lang="en-US" sz="1300" b="0" i="0" u="none" strike="noStrike" dirty="0">
                          <a:solidFill>
                            <a:srgbClr val="000000"/>
                          </a:solidFill>
                          <a:effectLst/>
                          <a:latin typeface="Calibri"/>
                        </a:rPr>
                        <a:t>Exists (Value Independent)</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ANY</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0</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0</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empty</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fontAlgn="b"/>
                      <a:r>
                        <a:rPr lang="en-US" sz="1300" b="0" i="0" u="none" strike="noStrike" dirty="0">
                          <a:solidFill>
                            <a:srgbClr val="000000"/>
                          </a:solidFill>
                          <a:effectLst/>
                          <a:latin typeface="Calibri"/>
                        </a:rPr>
                        <a:t>RR </a:t>
                      </a:r>
                      <a:r>
                        <a:rPr lang="en-US" sz="1300" b="0" i="0" u="none" strike="noStrike" dirty="0" smtClean="0">
                          <a:solidFill>
                            <a:srgbClr val="000000"/>
                          </a:solidFill>
                          <a:effectLst/>
                          <a:latin typeface="Calibri"/>
                        </a:rPr>
                        <a:t>Set </a:t>
                      </a:r>
                      <a:r>
                        <a:rPr lang="en-US" sz="1300" b="0" i="0" u="none" strike="noStrike" dirty="0">
                          <a:solidFill>
                            <a:srgbClr val="000000"/>
                          </a:solidFill>
                          <a:effectLst/>
                          <a:latin typeface="Calibri"/>
                        </a:rPr>
                        <a:t>Exists (Value Dependent)</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is that of the zone</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0</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fontAlgn="b"/>
                      <a:r>
                        <a:rPr lang="en-US" sz="1300" b="0" i="0" u="none" strike="noStrike" dirty="0">
                          <a:solidFill>
                            <a:srgbClr val="000000"/>
                          </a:solidFill>
                          <a:effectLst/>
                          <a:latin typeface="Calibri"/>
                        </a:rPr>
                        <a:t>RR </a:t>
                      </a:r>
                      <a:r>
                        <a:rPr lang="en-US" sz="1300" b="0" i="0" u="none" strike="noStrike" dirty="0" smtClean="0">
                          <a:solidFill>
                            <a:srgbClr val="000000"/>
                          </a:solidFill>
                          <a:effectLst/>
                          <a:latin typeface="Calibri"/>
                        </a:rPr>
                        <a:t>Set </a:t>
                      </a:r>
                      <a:r>
                        <a:rPr lang="en-US" sz="1300" b="0" i="0" u="none" strike="noStrike" dirty="0">
                          <a:solidFill>
                            <a:srgbClr val="000000"/>
                          </a:solidFill>
                          <a:effectLst/>
                          <a:latin typeface="Calibri"/>
                        </a:rPr>
                        <a:t>Does Not Exist</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NONE</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0</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0</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empty</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fontAlgn="b"/>
                      <a:r>
                        <a:rPr lang="en-US" sz="1300" b="0" i="0" u="none" strike="noStrike">
                          <a:solidFill>
                            <a:srgbClr val="000000"/>
                          </a:solidFill>
                          <a:effectLst/>
                          <a:latin typeface="Calibri"/>
                        </a:rPr>
                        <a:t>Name Is In Use</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ANY</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ANY</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0</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0</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empty</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fontAlgn="b"/>
                      <a:r>
                        <a:rPr lang="en-US" sz="1300" b="0" i="0" u="none" strike="noStrike">
                          <a:solidFill>
                            <a:srgbClr val="000000"/>
                          </a:solidFill>
                          <a:effectLst/>
                          <a:latin typeface="Calibri"/>
                        </a:rPr>
                        <a:t>Name Is Not In Use</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ANY</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NONE</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0</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0</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empty</a:t>
                      </a:r>
                    </a:p>
                  </a:txBody>
                  <a:tcPr marL="11430" marR="11430" marT="11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493218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Response (Cont.)</a:t>
            </a:r>
          </a:p>
        </p:txBody>
      </p:sp>
      <p:sp>
        <p:nvSpPr>
          <p:cNvPr id="3" name="Content Placeholder 2"/>
          <p:cNvSpPr>
            <a:spLocks noGrp="1"/>
          </p:cNvSpPr>
          <p:nvPr>
            <p:ph idx="1"/>
          </p:nvPr>
        </p:nvSpPr>
        <p:spPr/>
        <p:txBody>
          <a:bodyPr>
            <a:normAutofit fontScale="85000" lnSpcReduction="10000"/>
          </a:bodyPr>
          <a:lstStyle/>
          <a:p>
            <a:r>
              <a:rPr lang="en-US" dirty="0" smtClean="0"/>
              <a:t>Update RRs</a:t>
            </a:r>
          </a:p>
          <a:p>
            <a:pPr lvl="1"/>
            <a:r>
              <a:rPr lang="en-US" dirty="0"/>
              <a:t>operations that can be performed during the </a:t>
            </a:r>
            <a:r>
              <a:rPr lang="en-US" dirty="0" smtClean="0"/>
              <a:t>update:</a:t>
            </a:r>
          </a:p>
          <a:p>
            <a:pPr lvl="2"/>
            <a:r>
              <a:rPr lang="en-US" dirty="0"/>
              <a:t>Add RRs to an RR set	</a:t>
            </a:r>
          </a:p>
          <a:p>
            <a:pPr lvl="3"/>
            <a:r>
              <a:rPr lang="en-US" dirty="0"/>
              <a:t>RRs are added to the Update section whose NAME, TYPE, TTL, RDLENGTH and RDATA are those being added</a:t>
            </a:r>
          </a:p>
          <a:p>
            <a:pPr lvl="2"/>
            <a:r>
              <a:rPr lang="en-US" dirty="0"/>
              <a:t>Delete an RR set	</a:t>
            </a:r>
          </a:p>
          <a:p>
            <a:pPr lvl="3"/>
            <a:r>
              <a:rPr lang="en-US" dirty="0"/>
              <a:t>one RR is added to the Update section whose NAME and TYPE are those of the </a:t>
            </a:r>
            <a:r>
              <a:rPr lang="en-US" dirty="0" smtClean="0"/>
              <a:t>RR set </a:t>
            </a:r>
            <a:r>
              <a:rPr lang="en-US" dirty="0"/>
              <a:t>to be deleted.</a:t>
            </a:r>
          </a:p>
          <a:p>
            <a:pPr lvl="2"/>
            <a:r>
              <a:rPr lang="en-US" dirty="0"/>
              <a:t>Delete all RR sets from a name	</a:t>
            </a:r>
          </a:p>
          <a:p>
            <a:pPr lvl="3"/>
            <a:r>
              <a:rPr lang="en-US" dirty="0"/>
              <a:t>one RR is added to the Update section whose NAME is that of the name to be cleansed of RR sets</a:t>
            </a:r>
          </a:p>
          <a:p>
            <a:pPr lvl="2"/>
            <a:r>
              <a:rPr lang="en-US" dirty="0"/>
              <a:t>Delete an RR from an RR set	</a:t>
            </a:r>
          </a:p>
          <a:p>
            <a:pPr lvl="3"/>
            <a:r>
              <a:rPr lang="en-US" dirty="0"/>
              <a:t>RRs to be deleted are added to the Update Section. The NAME, TYPE, RDLENGTH and RDATA must match the RR being deleted.</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101</a:t>
            </a:fld>
            <a:endParaRPr lang="en-US"/>
          </a:p>
        </p:txBody>
      </p:sp>
    </p:spTree>
    <p:extLst>
      <p:ext uri="{BB962C8B-B14F-4D97-AF65-F5344CB8AC3E}">
        <p14:creationId xmlns:p14="http://schemas.microsoft.com/office/powerpoint/2010/main" val="31040054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Response (Cont.)</a:t>
            </a:r>
          </a:p>
        </p:txBody>
      </p:sp>
      <p:sp>
        <p:nvSpPr>
          <p:cNvPr id="3" name="Content Placeholder 2"/>
          <p:cNvSpPr>
            <a:spLocks noGrp="1"/>
          </p:cNvSpPr>
          <p:nvPr>
            <p:ph idx="1"/>
          </p:nvPr>
        </p:nvSpPr>
        <p:spPr>
          <a:xfrm>
            <a:off x="1435608" y="1447800"/>
            <a:ext cx="7498080" cy="1219200"/>
          </a:xfrm>
        </p:spPr>
        <p:txBody>
          <a:bodyPr/>
          <a:lstStyle/>
          <a:p>
            <a:r>
              <a:rPr lang="en-US" dirty="0"/>
              <a:t>Update </a:t>
            </a:r>
            <a:r>
              <a:rPr lang="en-US" dirty="0" smtClean="0"/>
              <a:t>RRs (cont.)</a:t>
            </a:r>
          </a:p>
          <a:p>
            <a:pPr lvl="1"/>
            <a:r>
              <a:rPr lang="en-US" dirty="0" smtClean="0"/>
              <a:t>RR contents:</a:t>
            </a:r>
            <a:endParaRPr lang="en-US" dirty="0"/>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54698896"/>
              </p:ext>
            </p:extLst>
          </p:nvPr>
        </p:nvGraphicFramePr>
        <p:xfrm>
          <a:off x="1182624" y="3048000"/>
          <a:ext cx="7808976" cy="1371600"/>
        </p:xfrm>
        <a:graphic>
          <a:graphicData uri="http://schemas.openxmlformats.org/drawingml/2006/table">
            <a:tbl>
              <a:tblPr/>
              <a:tblGrid>
                <a:gridCol w="2940925"/>
                <a:gridCol w="675864"/>
                <a:gridCol w="639331"/>
                <a:gridCol w="1607462"/>
                <a:gridCol w="369898"/>
                <a:gridCol w="876798"/>
                <a:gridCol w="698698"/>
              </a:tblGrid>
              <a:tr h="274320">
                <a:tc>
                  <a:txBody>
                    <a:bodyPr/>
                    <a:lstStyle/>
                    <a:p>
                      <a:pPr algn="l" fontAlgn="b"/>
                      <a:r>
                        <a:rPr lang="en-US" sz="1600" b="1" i="0" u="none" strike="noStrike" dirty="0" smtClean="0">
                          <a:solidFill>
                            <a:srgbClr val="000000"/>
                          </a:solidFill>
                          <a:effectLst/>
                          <a:latin typeface="Calibri"/>
                        </a:rPr>
                        <a:t>Operation</a:t>
                      </a:r>
                      <a:endParaRPr lang="en-US" sz="1600" b="1" i="0" u="none" strike="noStrike" dirty="0">
                        <a:solidFill>
                          <a:srgbClr val="000000"/>
                        </a:solidFill>
                        <a:effectLst/>
                        <a:latin typeface="Calibri"/>
                      </a:endParaRP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a:rPr>
                        <a:t>Name</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a:rPr>
                        <a:t>Type</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a:rPr>
                        <a:t>Class</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a:rPr>
                        <a:t>TTL</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a:rPr>
                        <a:t>RDLength</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a:rPr>
                        <a:t>RData</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74320">
                <a:tc>
                  <a:txBody>
                    <a:bodyPr/>
                    <a:lstStyle/>
                    <a:p>
                      <a:pPr algn="l" fontAlgn="b"/>
                      <a:r>
                        <a:rPr lang="en-US" sz="1600" b="0" i="0" u="none" strike="noStrike">
                          <a:solidFill>
                            <a:srgbClr val="000000"/>
                          </a:solidFill>
                          <a:effectLst/>
                          <a:latin typeface="Calibri"/>
                        </a:rPr>
                        <a:t>Add RRs to an RR set</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is that of the zone</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600" b="0" i="0" u="none" strike="noStrike">
                          <a:solidFill>
                            <a:srgbClr val="000000"/>
                          </a:solidFill>
                          <a:effectLst/>
                          <a:latin typeface="Calibri"/>
                        </a:rPr>
                        <a:t>Delete an RR set</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ANY</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empty</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600" b="0" i="0" u="none" strike="noStrike">
                          <a:solidFill>
                            <a:srgbClr val="000000"/>
                          </a:solidFill>
                          <a:effectLst/>
                          <a:latin typeface="Calibri"/>
                        </a:rPr>
                        <a:t>Delete all RR sets from a name</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ANY</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ANY</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empty</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600" b="0" i="0" u="none" strike="noStrike">
                          <a:solidFill>
                            <a:srgbClr val="000000"/>
                          </a:solidFill>
                          <a:effectLst/>
                          <a:latin typeface="Calibri"/>
                        </a:rPr>
                        <a:t>Delete an RR from an RR set</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NONE</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 </a:t>
                      </a:r>
                    </a:p>
                  </a:txBody>
                  <a:tcPr marL="13717" marR="13717" marT="137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731258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solidFill>
                  <a:srgbClr val="FF0000"/>
                </a:solidFill>
              </a:rPr>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103</a:t>
            </a:fld>
            <a:endParaRPr lang="en-US"/>
          </a:p>
        </p:txBody>
      </p:sp>
    </p:spTree>
    <p:extLst>
      <p:ext uri="{BB962C8B-B14F-4D97-AF65-F5344CB8AC3E}">
        <p14:creationId xmlns:p14="http://schemas.microsoft.com/office/powerpoint/2010/main" val="286855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DNS Client </a:t>
            </a:r>
            <a:r>
              <a:rPr lang="en-US" sz="3600" dirty="0" smtClean="0"/>
              <a:t>Configuration and Name Resolution Behavior - Contents</a:t>
            </a:r>
            <a:endParaRPr lang="en-US" sz="3600" dirty="0"/>
          </a:p>
        </p:txBody>
      </p:sp>
      <p:sp>
        <p:nvSpPr>
          <p:cNvPr id="3" name="Content Placeholder 2"/>
          <p:cNvSpPr>
            <a:spLocks noGrp="1"/>
          </p:cNvSpPr>
          <p:nvPr>
            <p:ph idx="1"/>
          </p:nvPr>
        </p:nvSpPr>
        <p:spPr/>
        <p:txBody>
          <a:bodyPr/>
          <a:lstStyle/>
          <a:p>
            <a:r>
              <a:rPr lang="en-US" dirty="0" smtClean="0"/>
              <a:t>DNS Client Configuration</a:t>
            </a:r>
          </a:p>
          <a:p>
            <a:r>
              <a:rPr lang="en-US" dirty="0" smtClean="0"/>
              <a:t>Name Resolution Behavior</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104</a:t>
            </a:fld>
            <a:endParaRPr lang="en-US"/>
          </a:p>
        </p:txBody>
      </p:sp>
    </p:spTree>
    <p:extLst>
      <p:ext uri="{BB962C8B-B14F-4D97-AF65-F5344CB8AC3E}">
        <p14:creationId xmlns:p14="http://schemas.microsoft.com/office/powerpoint/2010/main" val="4278976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Client Configuration</a:t>
            </a:r>
          </a:p>
        </p:txBody>
      </p:sp>
      <p:sp>
        <p:nvSpPr>
          <p:cNvPr id="3" name="Content Placeholder 2"/>
          <p:cNvSpPr>
            <a:spLocks noGrp="1"/>
          </p:cNvSpPr>
          <p:nvPr>
            <p:ph idx="1"/>
          </p:nvPr>
        </p:nvSpPr>
        <p:spPr/>
        <p:txBody>
          <a:bodyPr>
            <a:normAutofit fontScale="70000" lnSpcReduction="20000"/>
          </a:bodyPr>
          <a:lstStyle/>
          <a:p>
            <a:r>
              <a:rPr lang="en-US" dirty="0" smtClean="0"/>
              <a:t>View current DNS configuration:</a:t>
            </a:r>
          </a:p>
          <a:p>
            <a:pPr lvl="1"/>
            <a:r>
              <a:rPr lang="en-US" dirty="0" err="1"/>
              <a:t>ipconfig</a:t>
            </a:r>
            <a:r>
              <a:rPr lang="en-US" dirty="0"/>
              <a:t> /</a:t>
            </a:r>
            <a:r>
              <a:rPr lang="en-US" dirty="0" smtClean="0"/>
              <a:t>all</a:t>
            </a:r>
          </a:p>
          <a:p>
            <a:pPr lvl="1"/>
            <a:r>
              <a:rPr lang="en-US" dirty="0" err="1"/>
              <a:t>netsh</a:t>
            </a:r>
            <a:r>
              <a:rPr lang="en-US" dirty="0"/>
              <a:t> interface ipv4 show </a:t>
            </a:r>
            <a:r>
              <a:rPr lang="en-US" dirty="0" err="1"/>
              <a:t>dns</a:t>
            </a:r>
            <a:endParaRPr lang="en-US" dirty="0"/>
          </a:p>
          <a:p>
            <a:pPr lvl="1"/>
            <a:r>
              <a:rPr lang="en-US" dirty="0" err="1"/>
              <a:t>netsh</a:t>
            </a:r>
            <a:r>
              <a:rPr lang="en-US" dirty="0"/>
              <a:t> interface </a:t>
            </a:r>
            <a:r>
              <a:rPr lang="en-US" dirty="0" err="1"/>
              <a:t>ip</a:t>
            </a:r>
            <a:r>
              <a:rPr lang="en-US" dirty="0"/>
              <a:t> show </a:t>
            </a:r>
            <a:r>
              <a:rPr lang="en-US" dirty="0" err="1" smtClean="0"/>
              <a:t>dns</a:t>
            </a:r>
            <a:endParaRPr lang="en-US" dirty="0" smtClean="0"/>
          </a:p>
          <a:p>
            <a:pPr lvl="1"/>
            <a:r>
              <a:rPr lang="en-US" dirty="0" smtClean="0"/>
              <a:t>GUI (network connection status)</a:t>
            </a:r>
          </a:p>
          <a:p>
            <a:r>
              <a:rPr lang="en-US" dirty="0" smtClean="0"/>
              <a:t>Configure DNS manually</a:t>
            </a:r>
          </a:p>
          <a:p>
            <a:pPr lvl="1"/>
            <a:r>
              <a:rPr lang="en-US" dirty="0" err="1"/>
              <a:t>netsh</a:t>
            </a:r>
            <a:r>
              <a:rPr lang="en-US" dirty="0"/>
              <a:t> interface ipv4 set </a:t>
            </a:r>
            <a:r>
              <a:rPr lang="en-US" dirty="0" err="1"/>
              <a:t>dnsservers</a:t>
            </a:r>
            <a:endParaRPr lang="en-US" dirty="0"/>
          </a:p>
          <a:p>
            <a:pPr lvl="1"/>
            <a:r>
              <a:rPr lang="en-US" dirty="0" err="1"/>
              <a:t>netsh</a:t>
            </a:r>
            <a:r>
              <a:rPr lang="en-US" dirty="0"/>
              <a:t> interface </a:t>
            </a:r>
            <a:r>
              <a:rPr lang="en-US" dirty="0" err="1"/>
              <a:t>ip</a:t>
            </a:r>
            <a:r>
              <a:rPr lang="en-US" dirty="0"/>
              <a:t> set </a:t>
            </a:r>
            <a:r>
              <a:rPr lang="en-US" dirty="0" err="1" smtClean="0"/>
              <a:t>dnsservers</a:t>
            </a:r>
            <a:endParaRPr lang="en-US" dirty="0" smtClean="0"/>
          </a:p>
          <a:p>
            <a:pPr lvl="1"/>
            <a:r>
              <a:rPr lang="en-US" dirty="0" smtClean="0"/>
              <a:t>GUI (network connection status)</a:t>
            </a:r>
          </a:p>
          <a:p>
            <a:r>
              <a:rPr lang="en-US" dirty="0" smtClean="0"/>
              <a:t>Configure DNS automatically using DHCP</a:t>
            </a:r>
          </a:p>
          <a:p>
            <a:pPr lvl="1"/>
            <a:r>
              <a:rPr lang="en-US" dirty="0"/>
              <a:t>DNS Servers DHCP option (option 6)</a:t>
            </a:r>
          </a:p>
          <a:p>
            <a:pPr lvl="1"/>
            <a:r>
              <a:rPr lang="en-US" dirty="0"/>
              <a:t>DNS Domain Name DHCP option (option 15)</a:t>
            </a:r>
          </a:p>
          <a:p>
            <a:pPr lvl="1"/>
            <a:r>
              <a:rPr lang="en-US" dirty="0"/>
              <a:t>If DNS servers or the connection-specific domain name are manually configured in the properties of the TCP/IP component, the DNS Client service ignores the DHCP-based DNS settings.</a:t>
            </a:r>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105</a:t>
            </a:fld>
            <a:endParaRPr lang="en-US"/>
          </a:p>
        </p:txBody>
      </p:sp>
    </p:spTree>
    <p:extLst>
      <p:ext uri="{BB962C8B-B14F-4D97-AF65-F5344CB8AC3E}">
        <p14:creationId xmlns:p14="http://schemas.microsoft.com/office/powerpoint/2010/main" val="53478715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Resolution Behavior</a:t>
            </a:r>
          </a:p>
        </p:txBody>
      </p:sp>
      <p:sp>
        <p:nvSpPr>
          <p:cNvPr id="3" name="Content Placeholder 2"/>
          <p:cNvSpPr>
            <a:spLocks noGrp="1"/>
          </p:cNvSpPr>
          <p:nvPr>
            <p:ph idx="1"/>
          </p:nvPr>
        </p:nvSpPr>
        <p:spPr/>
        <p:txBody>
          <a:bodyPr>
            <a:normAutofit fontScale="85000" lnSpcReduction="10000"/>
          </a:bodyPr>
          <a:lstStyle/>
          <a:p>
            <a:r>
              <a:rPr lang="en-US" dirty="0"/>
              <a:t>An application can submit one of the following types of names:</a:t>
            </a:r>
          </a:p>
          <a:p>
            <a:pPr lvl="1"/>
            <a:r>
              <a:rPr lang="en-US" dirty="0"/>
              <a:t>Fully qualified domain name (FQDN)</a:t>
            </a:r>
          </a:p>
          <a:p>
            <a:pPr lvl="2"/>
            <a:r>
              <a:rPr lang="en-US" dirty="0"/>
              <a:t>Names that are terminated with a period, indicating the name relative to the root domain of the DNS. </a:t>
            </a:r>
          </a:p>
          <a:p>
            <a:pPr lvl="2"/>
            <a:r>
              <a:rPr lang="en-US" dirty="0"/>
              <a:t>e.g., </a:t>
            </a:r>
            <a:r>
              <a:rPr lang="en-US" dirty="0">
                <a:latin typeface="Courier New" pitchFamily="49" charset="0"/>
                <a:cs typeface="Courier New" pitchFamily="49" charset="0"/>
              </a:rPr>
              <a:t>host7.example.com</a:t>
            </a:r>
            <a:r>
              <a:rPr lang="en-US" dirty="0" smtClean="0">
                <a:latin typeface="Courier New" pitchFamily="49" charset="0"/>
                <a:cs typeface="Courier New" pitchFamily="49" charset="0"/>
              </a:rPr>
              <a:t>.</a:t>
            </a:r>
            <a:endParaRPr lang="en-US" dirty="0"/>
          </a:p>
          <a:p>
            <a:pPr lvl="1"/>
            <a:r>
              <a:rPr lang="en-US" dirty="0"/>
              <a:t>Single-label, unqualified domain names</a:t>
            </a:r>
          </a:p>
          <a:p>
            <a:pPr lvl="2"/>
            <a:r>
              <a:rPr lang="en-US" dirty="0"/>
              <a:t>Names that consist of a single label and contain no periods. </a:t>
            </a:r>
          </a:p>
          <a:p>
            <a:pPr lvl="2"/>
            <a:r>
              <a:rPr lang="en-US" dirty="0"/>
              <a:t>e.g., </a:t>
            </a:r>
            <a:r>
              <a:rPr lang="en-US" dirty="0" smtClean="0">
                <a:latin typeface="Courier New" pitchFamily="49" charset="0"/>
                <a:cs typeface="Courier New" pitchFamily="49" charset="0"/>
              </a:rPr>
              <a:t>host7</a:t>
            </a:r>
            <a:endParaRPr lang="en-US" dirty="0">
              <a:latin typeface="Courier New" pitchFamily="49" charset="0"/>
              <a:cs typeface="Courier New" pitchFamily="49" charset="0"/>
            </a:endParaRPr>
          </a:p>
          <a:p>
            <a:pPr lvl="1"/>
            <a:r>
              <a:rPr lang="en-US" dirty="0"/>
              <a:t>Multiple-label, unqualified domain names</a:t>
            </a:r>
          </a:p>
          <a:p>
            <a:pPr lvl="2"/>
            <a:r>
              <a:rPr lang="en-US" dirty="0"/>
              <a:t>Names that contain more than one label and one or more periods but are not terminated with a period. </a:t>
            </a:r>
          </a:p>
          <a:p>
            <a:pPr lvl="2"/>
            <a:r>
              <a:rPr lang="en-US" dirty="0"/>
              <a:t>e.g., </a:t>
            </a:r>
            <a:r>
              <a:rPr lang="en-US" dirty="0">
                <a:latin typeface="Courier New" pitchFamily="49" charset="0"/>
                <a:cs typeface="Courier New" pitchFamily="49" charset="0"/>
              </a:rPr>
              <a:t>host7.example</a:t>
            </a:r>
            <a:r>
              <a:rPr lang="en-US" dirty="0"/>
              <a:t> or </a:t>
            </a:r>
            <a:r>
              <a:rPr lang="en-US" dirty="0" smtClean="0">
                <a:latin typeface="Courier New" pitchFamily="49" charset="0"/>
                <a:cs typeface="Courier New" pitchFamily="49" charset="0"/>
              </a:rPr>
              <a:t>example.com</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106</a:t>
            </a:fld>
            <a:endParaRPr lang="en-US"/>
          </a:p>
        </p:txBody>
      </p:sp>
    </p:spTree>
    <p:extLst>
      <p:ext uri="{BB962C8B-B14F-4D97-AF65-F5344CB8AC3E}">
        <p14:creationId xmlns:p14="http://schemas.microsoft.com/office/powerpoint/2010/main" val="31016874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 Resolution </a:t>
            </a:r>
            <a:r>
              <a:rPr lang="en-US" dirty="0" smtClean="0"/>
              <a:t>Behavior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Name Resolution for FQDNs</a:t>
            </a:r>
          </a:p>
          <a:p>
            <a:pPr lvl="1"/>
            <a:r>
              <a:rPr lang="en-US" dirty="0" smtClean="0"/>
              <a:t>The </a:t>
            </a:r>
            <a:r>
              <a:rPr lang="en-US" dirty="0"/>
              <a:t>resolver queries DNS using </a:t>
            </a:r>
            <a:r>
              <a:rPr lang="en-US" dirty="0" smtClean="0"/>
              <a:t>the FQDN. </a:t>
            </a:r>
            <a:r>
              <a:rPr lang="en-US" dirty="0"/>
              <a:t>No other combinations are tried</a:t>
            </a:r>
            <a:r>
              <a:rPr lang="en-US" dirty="0" smtClean="0"/>
              <a:t>.</a:t>
            </a:r>
          </a:p>
          <a:p>
            <a:r>
              <a:rPr lang="en-US" dirty="0"/>
              <a:t>Name Resolution for Single-Label, Unqualified Domain </a:t>
            </a:r>
            <a:r>
              <a:rPr lang="en-US" dirty="0" smtClean="0"/>
              <a:t>Names</a:t>
            </a:r>
          </a:p>
          <a:p>
            <a:pPr lvl="1"/>
            <a:r>
              <a:rPr lang="en-US" dirty="0"/>
              <a:t>The resolver appends the DNS suffixes to the single-label, unqualified domain name based on </a:t>
            </a:r>
            <a:r>
              <a:rPr lang="en-US" dirty="0" smtClean="0"/>
              <a:t>DNS Settings in </a:t>
            </a:r>
            <a:r>
              <a:rPr lang="en-US" dirty="0"/>
              <a:t>the Advanced TCP/IP Settings of the TCP/IP component</a:t>
            </a:r>
            <a:r>
              <a:rPr lang="en-US" dirty="0" smtClean="0"/>
              <a:t>.</a:t>
            </a:r>
          </a:p>
          <a:p>
            <a:pPr lvl="1"/>
            <a:r>
              <a:rPr lang="en-US" dirty="0"/>
              <a:t>If the </a:t>
            </a:r>
            <a:r>
              <a:rPr lang="en-US" b="1" dirty="0"/>
              <a:t>Append primary and connection specific DNS suffixes</a:t>
            </a:r>
            <a:r>
              <a:rPr lang="en-US" dirty="0"/>
              <a:t> check box is selected, </a:t>
            </a:r>
            <a:endParaRPr lang="en-US" dirty="0" smtClean="0"/>
          </a:p>
          <a:p>
            <a:pPr lvl="2"/>
            <a:r>
              <a:rPr lang="en-US" dirty="0" smtClean="0"/>
              <a:t>the </a:t>
            </a:r>
            <a:r>
              <a:rPr lang="en-US" dirty="0"/>
              <a:t>resolver appends the following names and sends separate queries:</a:t>
            </a:r>
          </a:p>
          <a:p>
            <a:pPr lvl="3"/>
            <a:r>
              <a:rPr lang="en-US" dirty="0" smtClean="0"/>
              <a:t>the </a:t>
            </a:r>
            <a:r>
              <a:rPr lang="en-US" dirty="0"/>
              <a:t>primary DNS suffix, as specified on the Computer Name tab of the System item of Control Panel.</a:t>
            </a:r>
          </a:p>
          <a:p>
            <a:pPr lvl="3"/>
            <a:r>
              <a:rPr lang="en-US" dirty="0" smtClean="0"/>
              <a:t>each </a:t>
            </a:r>
            <a:r>
              <a:rPr lang="en-US" dirty="0"/>
              <a:t>connection-specific DNS suffix, assigned either through DHCP or specified in the DNS suffix for this connection box on the DNS tab in the Advanced TCP/IP Settings dialog box for each connection</a:t>
            </a:r>
            <a:r>
              <a:rPr lang="en-US" dirty="0" smtClean="0"/>
              <a:t>.</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107</a:t>
            </a:fld>
            <a:endParaRPr lang="en-US"/>
          </a:p>
        </p:txBody>
      </p:sp>
    </p:spTree>
    <p:extLst>
      <p:ext uri="{BB962C8B-B14F-4D97-AF65-F5344CB8AC3E}">
        <p14:creationId xmlns:p14="http://schemas.microsoft.com/office/powerpoint/2010/main" val="297141233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 Resolution Behavior (Cont.)</a:t>
            </a:r>
          </a:p>
        </p:txBody>
      </p:sp>
      <p:sp>
        <p:nvSpPr>
          <p:cNvPr id="3" name="Content Placeholder 2"/>
          <p:cNvSpPr>
            <a:spLocks noGrp="1"/>
          </p:cNvSpPr>
          <p:nvPr>
            <p:ph idx="1"/>
          </p:nvPr>
        </p:nvSpPr>
        <p:spPr/>
        <p:txBody>
          <a:bodyPr>
            <a:normAutofit fontScale="62500" lnSpcReduction="20000"/>
          </a:bodyPr>
          <a:lstStyle/>
          <a:p>
            <a:r>
              <a:rPr lang="en-US" dirty="0"/>
              <a:t>Name Resolution for Single-Label, Unqualified Domain </a:t>
            </a:r>
            <a:r>
              <a:rPr lang="en-US" dirty="0" smtClean="0"/>
              <a:t>Names (cont.)</a:t>
            </a:r>
          </a:p>
          <a:p>
            <a:pPr lvl="1"/>
            <a:r>
              <a:rPr lang="en-US" dirty="0"/>
              <a:t>If resolution is still not successful and the </a:t>
            </a:r>
            <a:r>
              <a:rPr lang="en-US" b="1" dirty="0"/>
              <a:t>Append parent suffixes of the primary DNS suffix</a:t>
            </a:r>
            <a:r>
              <a:rPr lang="en-US" dirty="0"/>
              <a:t> check box is selected, </a:t>
            </a:r>
          </a:p>
          <a:p>
            <a:pPr lvl="2"/>
            <a:r>
              <a:rPr lang="en-US" dirty="0"/>
              <a:t>the resolver creates new FQDNs by appending the single-label, unqualified domain name with the parent suffix of the primary DNS suffix name, and the parent of that suffix, and so on, stopping at the second-level domain name. </a:t>
            </a:r>
          </a:p>
          <a:p>
            <a:pPr lvl="2"/>
            <a:r>
              <a:rPr lang="en-US" dirty="0"/>
              <a:t>e.g., if the application specified the name </a:t>
            </a:r>
            <a:r>
              <a:rPr lang="en-US" dirty="0">
                <a:latin typeface="Courier New" pitchFamily="49" charset="0"/>
                <a:cs typeface="Courier New" pitchFamily="49" charset="0"/>
              </a:rPr>
              <a:t>emailsrv7</a:t>
            </a:r>
            <a:r>
              <a:rPr lang="en-US" dirty="0"/>
              <a:t> and the primary DNS suffix is </a:t>
            </a:r>
            <a:r>
              <a:rPr lang="en-US" dirty="0">
                <a:latin typeface="Courier New" pitchFamily="49" charset="0"/>
                <a:cs typeface="Courier New" pitchFamily="49" charset="0"/>
              </a:rPr>
              <a:t>central.example.com.</a:t>
            </a:r>
            <a:r>
              <a:rPr lang="en-US" dirty="0"/>
              <a:t>, the resolver tries to resolve the FQDNs of </a:t>
            </a:r>
            <a:r>
              <a:rPr lang="en-US" dirty="0">
                <a:latin typeface="Courier New" pitchFamily="49" charset="0"/>
                <a:cs typeface="Courier New" pitchFamily="49" charset="0"/>
              </a:rPr>
              <a:t>emailsrv7.central.example.com.</a:t>
            </a:r>
            <a:r>
              <a:rPr lang="en-US" dirty="0"/>
              <a:t> and </a:t>
            </a:r>
            <a:r>
              <a:rPr lang="en-US" dirty="0">
                <a:latin typeface="Courier New" pitchFamily="49" charset="0"/>
                <a:cs typeface="Courier New" pitchFamily="49" charset="0"/>
              </a:rPr>
              <a:t>emailsrv7.example.com.</a:t>
            </a:r>
          </a:p>
          <a:p>
            <a:pPr lvl="1"/>
            <a:r>
              <a:rPr lang="en-US" dirty="0"/>
              <a:t>If resolution is still not successful and the </a:t>
            </a:r>
            <a:r>
              <a:rPr lang="en-US" b="1" dirty="0"/>
              <a:t>Append these suffixes</a:t>
            </a:r>
            <a:r>
              <a:rPr lang="en-US" dirty="0"/>
              <a:t> check box is selected </a:t>
            </a:r>
          </a:p>
          <a:p>
            <a:pPr lvl="2"/>
            <a:r>
              <a:rPr lang="en-US" dirty="0"/>
              <a:t>the resolver appends each suffix from the search list in order and submits the FQDN to the DNS server until the resolver finds a match or reaches the end of the list. </a:t>
            </a:r>
          </a:p>
          <a:p>
            <a:pPr lvl="2"/>
            <a:r>
              <a:rPr lang="en-US" dirty="0"/>
              <a:t>e.g., if the application specified the name </a:t>
            </a:r>
            <a:r>
              <a:rPr lang="en-US" dirty="0">
                <a:latin typeface="Courier New" pitchFamily="49" charset="0"/>
                <a:cs typeface="Courier New" pitchFamily="49" charset="0"/>
              </a:rPr>
              <a:t>filesrv11</a:t>
            </a:r>
            <a:r>
              <a:rPr lang="en-US" dirty="0"/>
              <a:t> and the DNS suffix list consists of </a:t>
            </a:r>
            <a:r>
              <a:rPr lang="en-US" dirty="0">
                <a:latin typeface="Courier New" pitchFamily="49" charset="0"/>
                <a:cs typeface="Courier New" pitchFamily="49" charset="0"/>
              </a:rPr>
              <a:t>admin.wcoast.example.com.</a:t>
            </a:r>
            <a:r>
              <a:rPr lang="en-US" dirty="0"/>
              <a:t>, </a:t>
            </a:r>
            <a:r>
              <a:rPr lang="en-US" dirty="0">
                <a:latin typeface="Courier New" pitchFamily="49" charset="0"/>
                <a:cs typeface="Courier New" pitchFamily="49" charset="0"/>
              </a:rPr>
              <a:t>admin.ecoast.example.com.</a:t>
            </a:r>
            <a:r>
              <a:rPr lang="en-US" dirty="0"/>
              <a:t>, and </a:t>
            </a:r>
            <a:r>
              <a:rPr lang="en-US" dirty="0">
                <a:latin typeface="Courier New" pitchFamily="49" charset="0"/>
                <a:cs typeface="Courier New" pitchFamily="49" charset="0"/>
              </a:rPr>
              <a:t>admin.central.example.com.</a:t>
            </a:r>
            <a:r>
              <a:rPr lang="en-US" dirty="0"/>
              <a:t>, the resolver tries the FQDNs of </a:t>
            </a:r>
            <a:r>
              <a:rPr lang="en-US" dirty="0">
                <a:latin typeface="Courier New" pitchFamily="49" charset="0"/>
                <a:cs typeface="Courier New" pitchFamily="49" charset="0"/>
              </a:rPr>
              <a:t>filesrv11.admin.wcoast.example.com.</a:t>
            </a:r>
            <a:r>
              <a:rPr lang="en-US" dirty="0"/>
              <a:t>, </a:t>
            </a:r>
            <a:r>
              <a:rPr lang="en-US" dirty="0">
                <a:latin typeface="Courier New" pitchFamily="49" charset="0"/>
                <a:cs typeface="Courier New" pitchFamily="49" charset="0"/>
              </a:rPr>
              <a:t>filesrv11.admin.ecoast.example.com.</a:t>
            </a:r>
            <a:r>
              <a:rPr lang="en-US" dirty="0"/>
              <a:t>, and </a:t>
            </a:r>
            <a:r>
              <a:rPr lang="en-US" dirty="0">
                <a:latin typeface="Courier New" pitchFamily="49" charset="0"/>
                <a:cs typeface="Courier New" pitchFamily="49" charset="0"/>
              </a:rPr>
              <a:t>filesrv11.admin.central.example.com.</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val="94894900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 Resolution Behavior (Cont.)</a:t>
            </a:r>
          </a:p>
        </p:txBody>
      </p:sp>
      <p:sp>
        <p:nvSpPr>
          <p:cNvPr id="3" name="Content Placeholder 2"/>
          <p:cNvSpPr>
            <a:spLocks noGrp="1"/>
          </p:cNvSpPr>
          <p:nvPr>
            <p:ph idx="1"/>
          </p:nvPr>
        </p:nvSpPr>
        <p:spPr/>
        <p:txBody>
          <a:bodyPr/>
          <a:lstStyle/>
          <a:p>
            <a:r>
              <a:rPr lang="en-US" dirty="0"/>
              <a:t>Name Resolution for Multiple-Label, Unqualified Domain Names</a:t>
            </a:r>
          </a:p>
          <a:p>
            <a:pPr lvl="1"/>
            <a:r>
              <a:rPr lang="en-US" smtClean="0"/>
              <a:t>The </a:t>
            </a:r>
            <a:r>
              <a:rPr lang="en-US" dirty="0"/>
              <a:t>DNS resolver uses the same process as that for a single-label, unqualified domain name to resolve the name.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109</a:t>
            </a:fld>
            <a:endParaRPr lang="en-US"/>
          </a:p>
        </p:txBody>
      </p:sp>
    </p:spTree>
    <p:extLst>
      <p:ext uri="{BB962C8B-B14F-4D97-AF65-F5344CB8AC3E}">
        <p14:creationId xmlns:p14="http://schemas.microsoft.com/office/powerpoint/2010/main" val="2109190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Host Name Resolution Process (Cont.)</a:t>
            </a:r>
          </a:p>
        </p:txBody>
      </p:sp>
      <p:sp>
        <p:nvSpPr>
          <p:cNvPr id="3" name="Content Placeholder 2"/>
          <p:cNvSpPr>
            <a:spLocks noGrp="1"/>
          </p:cNvSpPr>
          <p:nvPr>
            <p:ph idx="1"/>
          </p:nvPr>
        </p:nvSpPr>
        <p:spPr/>
        <p:txBody>
          <a:bodyPr>
            <a:normAutofit fontScale="70000" lnSpcReduction="20000"/>
          </a:bodyPr>
          <a:lstStyle/>
          <a:p>
            <a:r>
              <a:rPr lang="en-US" dirty="0"/>
              <a:t>Resolving Names with a DNS </a:t>
            </a:r>
            <a:r>
              <a:rPr lang="en-US" dirty="0" smtClean="0"/>
              <a:t>Server (</a:t>
            </a:r>
            <a:r>
              <a:rPr lang="en-US" dirty="0"/>
              <a:t>W</a:t>
            </a:r>
            <a:r>
              <a:rPr lang="en-US" dirty="0" smtClean="0"/>
              <a:t>indows example)</a:t>
            </a:r>
          </a:p>
          <a:p>
            <a:pPr lvl="1"/>
            <a:r>
              <a:rPr lang="en-US" dirty="0"/>
              <a:t>If TCP/IP is configured with the IP address of a DNS server, the name resolution process is as follows:</a:t>
            </a:r>
          </a:p>
          <a:p>
            <a:pPr lvl="2"/>
            <a:r>
              <a:rPr lang="en-US" dirty="0"/>
              <a:t>When a user uses a socket application and specifies an FQDN for the destination host and the FQDN does not match the local host name or any entries in the DNS client resolver cache, the DNS client component of TCP/IP constructs and sends a DNS Name Query Request message to the DNS server.</a:t>
            </a:r>
          </a:p>
          <a:p>
            <a:pPr lvl="2"/>
            <a:r>
              <a:rPr lang="en-US" dirty="0"/>
              <a:t>The DNS server determines whether a mapping for the name to an IP address is stored either locally or on another DNS server. Whether or not a mapping is found, the DNS server sends back a DNS Name Query Response message to the DNS client.</a:t>
            </a:r>
          </a:p>
          <a:p>
            <a:pPr lvl="2"/>
            <a:r>
              <a:rPr lang="en-US" dirty="0"/>
              <a:t>If the DNS server does not respond to the request, the DNS client sends additional DNS Name Query Request messages. If the DNS server does not respond to any of the attempts, no other DNS servers are configured, and NetBIOS over TCP/IP is not enabled, an error condition is indicated to the socket application</a:t>
            </a:r>
          </a:p>
          <a:p>
            <a:pPr lvl="2"/>
            <a:r>
              <a:rPr lang="en-US" dirty="0"/>
              <a:t>After the FQDN is resolved to a destination IP address, TCP/IP forwards the packet to the next-hop IP address for the destination (either the destination or a neighboring router)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52404716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solidFill>
                  <a:srgbClr val="FF0000"/>
                </a:solidFill>
              </a:rPr>
              <a:t>Nslookup</a:t>
            </a:r>
            <a:r>
              <a:rPr lang="en-US" dirty="0" smtClean="0">
                <a:solidFill>
                  <a:srgbClr val="FF0000"/>
                </a:solidFill>
              </a:rPr>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110</a:t>
            </a:fld>
            <a:endParaRPr lang="en-US"/>
          </a:p>
        </p:txBody>
      </p:sp>
    </p:spTree>
    <p:extLst>
      <p:ext uri="{BB962C8B-B14F-4D97-AF65-F5344CB8AC3E}">
        <p14:creationId xmlns:p14="http://schemas.microsoft.com/office/powerpoint/2010/main" val="2922276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Nslookup</a:t>
            </a:r>
            <a:r>
              <a:rPr lang="en-US" dirty="0"/>
              <a:t> </a:t>
            </a:r>
            <a:r>
              <a:rPr lang="en-US" dirty="0" smtClean="0"/>
              <a:t>Tool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Used </a:t>
            </a:r>
            <a:r>
              <a:rPr lang="en-US" dirty="0"/>
              <a:t>to display any resource record on any DNS </a:t>
            </a:r>
            <a:r>
              <a:rPr lang="en-US" dirty="0" smtClean="0"/>
              <a:t>server</a:t>
            </a:r>
          </a:p>
          <a:p>
            <a:pPr lvl="1"/>
            <a:r>
              <a:rPr lang="en-US" dirty="0" err="1"/>
              <a:t>noninteractive</a:t>
            </a:r>
            <a:r>
              <a:rPr lang="en-US" dirty="0"/>
              <a:t> mode: individual command-line queries</a:t>
            </a:r>
          </a:p>
          <a:p>
            <a:pPr lvl="1"/>
            <a:r>
              <a:rPr lang="en-US" dirty="0"/>
              <a:t>interactive mode: issue successive commands from an </a:t>
            </a:r>
            <a:r>
              <a:rPr lang="en-US" dirty="0" err="1"/>
              <a:t>Nslookup</a:t>
            </a:r>
            <a:r>
              <a:rPr lang="en-US" dirty="0"/>
              <a:t> </a:t>
            </a:r>
            <a:r>
              <a:rPr lang="en-US" dirty="0" smtClean="0"/>
              <a:t>prompt</a:t>
            </a:r>
          </a:p>
          <a:p>
            <a:r>
              <a:rPr lang="en-US" dirty="0" smtClean="0"/>
              <a:t>Syntax: </a:t>
            </a:r>
          </a:p>
          <a:p>
            <a:pPr lvl="1"/>
            <a:r>
              <a:rPr lang="en-US" dirty="0"/>
              <a:t>interactive mode using default server</a:t>
            </a:r>
          </a:p>
          <a:p>
            <a:pPr lvl="2"/>
            <a:r>
              <a:rPr lang="en-US" dirty="0" err="1">
                <a:latin typeface="Courier New" pitchFamily="49" charset="0"/>
                <a:cs typeface="Courier New" pitchFamily="49" charset="0"/>
              </a:rPr>
              <a:t>nslookup</a:t>
            </a:r>
            <a:r>
              <a:rPr lang="en-US" dirty="0">
                <a:latin typeface="Courier New" pitchFamily="49" charset="0"/>
                <a:cs typeface="Courier New" pitchFamily="49" charset="0"/>
              </a:rPr>
              <a:t> [-opt ...]     </a:t>
            </a:r>
          </a:p>
          <a:p>
            <a:pPr lvl="1"/>
            <a:r>
              <a:rPr lang="en-US" dirty="0"/>
              <a:t>interactive mode using </a:t>
            </a:r>
            <a:r>
              <a:rPr lang="en-US" dirty="0" smtClean="0">
                <a:latin typeface="Courier New" pitchFamily="49" charset="0"/>
                <a:cs typeface="Courier New" pitchFamily="49" charset="0"/>
              </a:rPr>
              <a:t>server</a:t>
            </a:r>
            <a:r>
              <a:rPr lang="en-US" dirty="0" smtClean="0"/>
              <a:t>       </a:t>
            </a:r>
            <a:endParaRPr lang="en-US" dirty="0"/>
          </a:p>
          <a:p>
            <a:pPr lvl="2"/>
            <a:r>
              <a:rPr lang="en-US" dirty="0" err="1">
                <a:latin typeface="Courier New" pitchFamily="49" charset="0"/>
                <a:cs typeface="Courier New" pitchFamily="49" charset="0"/>
              </a:rPr>
              <a:t>nslookup</a:t>
            </a:r>
            <a:r>
              <a:rPr lang="en-US" dirty="0">
                <a:latin typeface="Courier New" pitchFamily="49" charset="0"/>
                <a:cs typeface="Courier New" pitchFamily="49" charset="0"/>
              </a:rPr>
              <a:t> [-opt ...] - server </a:t>
            </a:r>
          </a:p>
          <a:p>
            <a:pPr lvl="1"/>
            <a:r>
              <a:rPr lang="en-US" dirty="0"/>
              <a:t>just look up '</a:t>
            </a:r>
            <a:r>
              <a:rPr lang="en-US" dirty="0">
                <a:latin typeface="Courier New" pitchFamily="49" charset="0"/>
                <a:cs typeface="Courier New" pitchFamily="49" charset="0"/>
              </a:rPr>
              <a:t>host</a:t>
            </a:r>
            <a:r>
              <a:rPr lang="en-US" dirty="0"/>
              <a:t>' using default server   </a:t>
            </a:r>
          </a:p>
          <a:p>
            <a:pPr lvl="2"/>
            <a:r>
              <a:rPr lang="en-US" dirty="0" err="1">
                <a:latin typeface="Courier New" pitchFamily="49" charset="0"/>
                <a:cs typeface="Courier New" pitchFamily="49" charset="0"/>
              </a:rPr>
              <a:t>nslookup</a:t>
            </a:r>
            <a:r>
              <a:rPr lang="en-US" dirty="0">
                <a:latin typeface="Courier New" pitchFamily="49" charset="0"/>
                <a:cs typeface="Courier New" pitchFamily="49" charset="0"/>
              </a:rPr>
              <a:t> [-opt ...] host  </a:t>
            </a:r>
          </a:p>
          <a:p>
            <a:pPr lvl="1"/>
            <a:r>
              <a:rPr lang="en-US" dirty="0"/>
              <a:t>just look up </a:t>
            </a:r>
            <a:r>
              <a:rPr lang="en-US" dirty="0" smtClean="0">
                <a:latin typeface="Courier New" pitchFamily="49" charset="0"/>
                <a:cs typeface="Courier New" pitchFamily="49" charset="0"/>
              </a:rPr>
              <a:t>host</a:t>
            </a:r>
            <a:r>
              <a:rPr lang="en-US" dirty="0"/>
              <a:t> </a:t>
            </a:r>
            <a:r>
              <a:rPr lang="en-US" dirty="0" smtClean="0"/>
              <a:t>using </a:t>
            </a:r>
            <a:r>
              <a:rPr lang="en-US" dirty="0" smtClean="0">
                <a:latin typeface="Courier New" pitchFamily="49" charset="0"/>
                <a:cs typeface="Courier New" pitchFamily="49" charset="0"/>
              </a:rPr>
              <a:t>server</a:t>
            </a:r>
            <a:r>
              <a:rPr lang="en-US" dirty="0" smtClean="0"/>
              <a:t>      </a:t>
            </a:r>
            <a:endParaRPr lang="en-US" dirty="0"/>
          </a:p>
          <a:p>
            <a:pPr lvl="2"/>
            <a:r>
              <a:rPr lang="en-US" dirty="0" err="1">
                <a:latin typeface="Courier New" pitchFamily="49" charset="0"/>
                <a:cs typeface="Courier New" pitchFamily="49" charset="0"/>
              </a:rPr>
              <a:t>nslookup</a:t>
            </a:r>
            <a:r>
              <a:rPr lang="en-US" dirty="0">
                <a:latin typeface="Courier New" pitchFamily="49" charset="0"/>
                <a:cs typeface="Courier New" pitchFamily="49" charset="0"/>
              </a:rPr>
              <a:t> [-opt ...] host server </a:t>
            </a:r>
            <a:endParaRPr lang="en-US" dirty="0" smtClean="0">
              <a:latin typeface="Courier New" pitchFamily="49" charset="0"/>
              <a:cs typeface="Courier New" pitchFamily="49" charset="0"/>
            </a:endParaRPr>
          </a:p>
          <a:p>
            <a:pPr lvl="1"/>
            <a:r>
              <a:rPr lang="en-US" sz="2900" dirty="0" smtClean="0"/>
              <a:t>to view available options and interactive mode commands:  enter interactive mode and type </a:t>
            </a:r>
            <a:r>
              <a:rPr lang="en-US" sz="2900" dirty="0" smtClean="0">
                <a:latin typeface="Courier New" pitchFamily="49" charset="0"/>
                <a:cs typeface="Courier New" pitchFamily="49" charset="0"/>
              </a:rPr>
              <a:t>help</a:t>
            </a:r>
            <a:endParaRPr lang="en-US" sz="2900"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111</a:t>
            </a:fld>
            <a:endParaRPr lang="en-US"/>
          </a:p>
        </p:txBody>
      </p:sp>
    </p:spTree>
    <p:extLst>
      <p:ext uri="{BB962C8B-B14F-4D97-AF65-F5344CB8AC3E}">
        <p14:creationId xmlns:p14="http://schemas.microsoft.com/office/powerpoint/2010/main" val="34156756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Nslookup</a:t>
            </a:r>
            <a:r>
              <a:rPr lang="en-US" dirty="0"/>
              <a:t> </a:t>
            </a:r>
            <a:r>
              <a:rPr lang="en-US" dirty="0" smtClean="0"/>
              <a:t>Tool (Cont.)</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524000"/>
            <a:ext cx="728662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9729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Nslookup</a:t>
            </a:r>
            <a:r>
              <a:rPr lang="en-US" dirty="0"/>
              <a:t> Tool (Cont.)</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1332694"/>
            <a:ext cx="6081712" cy="5220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240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Nslookup</a:t>
            </a:r>
            <a:r>
              <a:rPr lang="en-US" dirty="0"/>
              <a:t> Tool (Cont.)</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518132"/>
            <a:ext cx="5776912" cy="495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70416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RFCs </a:t>
            </a:r>
            <a:r>
              <a:rPr lang="en-US" dirty="0"/>
              <a:t>974, 1034, 1035, 1995, 1996, </a:t>
            </a:r>
            <a:r>
              <a:rPr lang="en-US" dirty="0" smtClean="0"/>
              <a:t>2136, 2308 </a:t>
            </a:r>
          </a:p>
          <a:p>
            <a:r>
              <a:rPr lang="en-US" dirty="0"/>
              <a:t>TCP/IP Fundamentals For Microsoft Windows (Joseph Davies, Microsoft)</a:t>
            </a:r>
          </a:p>
          <a:p>
            <a:r>
              <a:rPr lang="en-US" dirty="0"/>
              <a:t>Windows Server 2008 TCP/IP Protocols and Services (Joseph Davies, Microsoft)</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115</a:t>
            </a:fld>
            <a:endParaRPr lang="en-US"/>
          </a:p>
        </p:txBody>
      </p:sp>
    </p:spTree>
    <p:extLst>
      <p:ext uri="{BB962C8B-B14F-4D97-AF65-F5344CB8AC3E}">
        <p14:creationId xmlns:p14="http://schemas.microsoft.com/office/powerpoint/2010/main" val="2267569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Host Name Resolution Process (Cont.)</a:t>
            </a:r>
          </a:p>
        </p:txBody>
      </p:sp>
      <p:sp>
        <p:nvSpPr>
          <p:cNvPr id="3" name="Content Placeholder 2"/>
          <p:cNvSpPr>
            <a:spLocks noGrp="1"/>
          </p:cNvSpPr>
          <p:nvPr>
            <p:ph idx="1"/>
          </p:nvPr>
        </p:nvSpPr>
        <p:spPr/>
        <p:txBody>
          <a:bodyPr>
            <a:normAutofit fontScale="85000" lnSpcReduction="20000"/>
          </a:bodyPr>
          <a:lstStyle/>
          <a:p>
            <a:r>
              <a:rPr lang="en-US" dirty="0"/>
              <a:t>Resolving Names with LLMNR</a:t>
            </a:r>
          </a:p>
          <a:p>
            <a:pPr lvl="1"/>
            <a:r>
              <a:rPr lang="en-US" dirty="0"/>
              <a:t>LLMNR is in RFC 4795, provides an additional method to resolve the names of neighboring computers. </a:t>
            </a:r>
            <a:endParaRPr lang="en-US" dirty="0" smtClean="0"/>
          </a:p>
          <a:p>
            <a:pPr lvl="2"/>
            <a:r>
              <a:rPr lang="en-US" dirty="0"/>
              <a:t>LLMNR allows name resolution on networks where a DNS server is not present or practical. </a:t>
            </a:r>
          </a:p>
          <a:p>
            <a:pPr lvl="1"/>
            <a:r>
              <a:rPr lang="en-US" dirty="0" smtClean="0"/>
              <a:t>LLMNR </a:t>
            </a:r>
            <a:r>
              <a:rPr lang="en-US" dirty="0"/>
              <a:t>uses a simple exchange of request and reply messages to resolve computer names to IPv4 or IPv6 addresses.</a:t>
            </a:r>
          </a:p>
          <a:p>
            <a:pPr lvl="1"/>
            <a:r>
              <a:rPr lang="en-US" dirty="0" smtClean="0"/>
              <a:t>Typical </a:t>
            </a:r>
            <a:r>
              <a:rPr lang="en-US" dirty="0"/>
              <a:t>LLMNR message exchange for a name </a:t>
            </a:r>
            <a:r>
              <a:rPr lang="en-US" dirty="0" smtClean="0"/>
              <a:t>query:</a:t>
            </a:r>
          </a:p>
          <a:p>
            <a:pPr lvl="2"/>
            <a:r>
              <a:rPr lang="en-US" dirty="0" smtClean="0"/>
              <a:t>a </a:t>
            </a:r>
            <a:r>
              <a:rPr lang="en-US" dirty="0"/>
              <a:t>multicast query </a:t>
            </a:r>
            <a:r>
              <a:rPr lang="en-US" dirty="0" smtClean="0"/>
              <a:t>(</a:t>
            </a:r>
            <a:r>
              <a:rPr lang="en-US" dirty="0"/>
              <a:t>a querying host sends a LLMNR Name Query Request message to the IPv4 multicast address of </a:t>
            </a:r>
            <a:r>
              <a:rPr lang="en-US" dirty="0" smtClean="0"/>
              <a:t>224.0.0.252)</a:t>
            </a:r>
          </a:p>
          <a:p>
            <a:pPr lvl="2"/>
            <a:r>
              <a:rPr lang="en-US" dirty="0" smtClean="0"/>
              <a:t>and a </a:t>
            </a:r>
            <a:r>
              <a:rPr lang="en-US" dirty="0"/>
              <a:t>unicast response to the </a:t>
            </a:r>
            <a:r>
              <a:rPr lang="en-US" dirty="0" smtClean="0"/>
              <a:t>requestor (</a:t>
            </a:r>
            <a:r>
              <a:rPr lang="en-US" dirty="0"/>
              <a:t>if a host on the subnet is authoritative for the requested </a:t>
            </a:r>
            <a:r>
              <a:rPr lang="en-US" dirty="0" smtClean="0"/>
              <a:t>name)</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42566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Hosts File</a:t>
            </a:r>
          </a:p>
        </p:txBody>
      </p:sp>
      <p:sp>
        <p:nvSpPr>
          <p:cNvPr id="3" name="Content Placeholder 2"/>
          <p:cNvSpPr>
            <a:spLocks noGrp="1"/>
          </p:cNvSpPr>
          <p:nvPr>
            <p:ph idx="1"/>
          </p:nvPr>
        </p:nvSpPr>
        <p:spPr/>
        <p:txBody>
          <a:bodyPr>
            <a:normAutofit fontScale="62500" lnSpcReduction="20000"/>
          </a:bodyPr>
          <a:lstStyle/>
          <a:p>
            <a:r>
              <a:rPr lang="en-US" dirty="0"/>
              <a:t>The Hosts file is a common way to resolve a host name to an IP address through a locally stored text file that contains IP-address-to-host-name mappings. </a:t>
            </a:r>
          </a:p>
          <a:p>
            <a:pPr lvl="1"/>
            <a:r>
              <a:rPr lang="en-US" dirty="0"/>
              <a:t>On most UNIX-based computers, this file is </a:t>
            </a:r>
            <a:r>
              <a:rPr lang="en-US" dirty="0">
                <a:latin typeface="Courier New" pitchFamily="49" charset="0"/>
                <a:cs typeface="Courier New" pitchFamily="49" charset="0"/>
              </a:rPr>
              <a:t>/</a:t>
            </a:r>
            <a:r>
              <a:rPr lang="en-US" dirty="0" err="1">
                <a:latin typeface="Courier New" pitchFamily="49" charset="0"/>
                <a:cs typeface="Courier New" pitchFamily="49" charset="0"/>
              </a:rPr>
              <a:t>etc</a:t>
            </a:r>
            <a:r>
              <a:rPr lang="en-US" dirty="0">
                <a:latin typeface="Courier New" pitchFamily="49" charset="0"/>
                <a:cs typeface="Courier New" pitchFamily="49" charset="0"/>
              </a:rPr>
              <a:t>/hosts</a:t>
            </a:r>
            <a:r>
              <a:rPr lang="en-US" dirty="0"/>
              <a:t>. </a:t>
            </a:r>
          </a:p>
          <a:p>
            <a:pPr lvl="1"/>
            <a:r>
              <a:rPr lang="en-US" dirty="0"/>
              <a:t>On Windows-based computers, this file is the Hosts file in the </a:t>
            </a:r>
            <a:r>
              <a:rPr lang="en-US" dirty="0" err="1">
                <a:latin typeface="Courier New" pitchFamily="49" charset="0"/>
                <a:cs typeface="Courier New" pitchFamily="49" charset="0"/>
              </a:rPr>
              <a:t>systemroot</a:t>
            </a:r>
            <a:r>
              <a:rPr lang="en-US" dirty="0">
                <a:latin typeface="Courier New" pitchFamily="49" charset="0"/>
                <a:cs typeface="Courier New" pitchFamily="49" charset="0"/>
              </a:rPr>
              <a:t>\System32\Drivers\</a:t>
            </a:r>
            <a:r>
              <a:rPr lang="en-US" dirty="0" err="1">
                <a:latin typeface="Courier New" pitchFamily="49" charset="0"/>
                <a:cs typeface="Courier New" pitchFamily="49" charset="0"/>
              </a:rPr>
              <a:t>Etc</a:t>
            </a:r>
            <a:r>
              <a:rPr lang="en-US" dirty="0"/>
              <a:t> folder.</a:t>
            </a:r>
          </a:p>
          <a:p>
            <a:r>
              <a:rPr lang="en-US" dirty="0" smtClean="0"/>
              <a:t>Attributes </a:t>
            </a:r>
            <a:r>
              <a:rPr lang="en-US" dirty="0"/>
              <a:t>of the Hosts file for Windows:</a:t>
            </a:r>
          </a:p>
          <a:p>
            <a:pPr lvl="1"/>
            <a:r>
              <a:rPr lang="en-US" dirty="0"/>
              <a:t>A single entry consists of an IP (IPv4 or IPv6) address and one or more host names.</a:t>
            </a:r>
          </a:p>
          <a:p>
            <a:pPr lvl="1"/>
            <a:r>
              <a:rPr lang="en-US" dirty="0"/>
              <a:t>The Hosts file is dynamically loaded into the DNS client resolver cache.</a:t>
            </a:r>
          </a:p>
          <a:p>
            <a:pPr lvl="2"/>
            <a:r>
              <a:rPr lang="en-US" dirty="0"/>
              <a:t>When you create entries in the Hosts file and save it, its contents are automatically loaded into the DNS client resolver cache.</a:t>
            </a:r>
          </a:p>
          <a:p>
            <a:pPr lvl="1"/>
            <a:r>
              <a:rPr lang="en-US" dirty="0"/>
              <a:t>The Hosts file contains a default entry for the host name </a:t>
            </a:r>
            <a:r>
              <a:rPr lang="en-US" dirty="0" err="1"/>
              <a:t>localhost</a:t>
            </a:r>
            <a:r>
              <a:rPr lang="en-US" dirty="0"/>
              <a:t>.</a:t>
            </a:r>
          </a:p>
          <a:p>
            <a:pPr lvl="1"/>
            <a:r>
              <a:rPr lang="en-US" dirty="0"/>
              <a:t>Each host name is limited to 255 characters</a:t>
            </a:r>
          </a:p>
          <a:p>
            <a:pPr lvl="1"/>
            <a:r>
              <a:rPr lang="en-US" dirty="0"/>
              <a:t>Entries in the Hosts file for Windows–based computers are not case sensitive.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809723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Hosts </a:t>
            </a:r>
            <a:r>
              <a:rPr lang="en-US" dirty="0" smtClean="0"/>
              <a:t>File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 entry in the Hosts file has the following format:</a:t>
            </a:r>
          </a:p>
          <a:p>
            <a:pPr lvl="1"/>
            <a:r>
              <a:rPr lang="en-US" dirty="0">
                <a:latin typeface="Courier New" pitchFamily="49" charset="0"/>
                <a:cs typeface="Courier New" pitchFamily="49" charset="0"/>
              </a:rPr>
              <a:t>Address Names</a:t>
            </a:r>
          </a:p>
          <a:p>
            <a:pPr lvl="1"/>
            <a:r>
              <a:rPr lang="en-US" dirty="0"/>
              <a:t>The </a:t>
            </a:r>
            <a:r>
              <a:rPr lang="en-US" dirty="0">
                <a:latin typeface="Courier New" pitchFamily="49" charset="0"/>
                <a:cs typeface="Courier New" pitchFamily="49" charset="0"/>
              </a:rPr>
              <a:t>Address</a:t>
            </a:r>
            <a:r>
              <a:rPr lang="en-US" dirty="0"/>
              <a:t> portion of the entry is either an IPv4 or IPv6 unicast address. </a:t>
            </a:r>
          </a:p>
          <a:p>
            <a:pPr lvl="1"/>
            <a:r>
              <a:rPr lang="en-US" dirty="0"/>
              <a:t>The </a:t>
            </a:r>
            <a:r>
              <a:rPr lang="en-US" dirty="0">
                <a:latin typeface="Courier New" pitchFamily="49" charset="0"/>
                <a:cs typeface="Courier New" pitchFamily="49" charset="0"/>
              </a:rPr>
              <a:t>Names</a:t>
            </a:r>
            <a:r>
              <a:rPr lang="en-US" dirty="0"/>
              <a:t> portion of the entry is one or more names (nicknames or FQDNs) separated by at least one space character. </a:t>
            </a:r>
          </a:p>
          <a:p>
            <a:pPr lvl="1"/>
            <a:r>
              <a:rPr lang="en-US" dirty="0"/>
              <a:t>One or multiple space or tab characters must separate the address from the first name.</a:t>
            </a:r>
          </a:p>
          <a:p>
            <a:r>
              <a:rPr lang="en-US" dirty="0" smtClean="0"/>
              <a:t>Example</a:t>
            </a:r>
            <a:endParaRPr lang="en-US" dirty="0"/>
          </a:p>
          <a:p>
            <a:pPr lvl="1"/>
            <a:r>
              <a:rPr lang="en-US" sz="2300" dirty="0">
                <a:latin typeface="Courier New" pitchFamily="49" charset="0"/>
                <a:cs typeface="Courier New" pitchFamily="49" charset="0"/>
              </a:rPr>
              <a:t>127.0.0.1 </a:t>
            </a:r>
            <a:r>
              <a:rPr lang="en-US" sz="2300" dirty="0" err="1">
                <a:latin typeface="Courier New" pitchFamily="49" charset="0"/>
                <a:cs typeface="Courier New" pitchFamily="49" charset="0"/>
              </a:rPr>
              <a:t>localhost</a:t>
            </a:r>
            <a:endParaRPr lang="en-US" sz="2300" dirty="0">
              <a:latin typeface="Courier New" pitchFamily="49" charset="0"/>
              <a:cs typeface="Courier New" pitchFamily="49" charset="0"/>
            </a:endParaRPr>
          </a:p>
          <a:p>
            <a:pPr lvl="1"/>
            <a:r>
              <a:rPr lang="en-US" sz="2300" dirty="0">
                <a:latin typeface="Courier New" pitchFamily="49" charset="0"/>
                <a:cs typeface="Courier New" pitchFamily="49" charset="0"/>
              </a:rPr>
              <a:t>131.107.34.1 router</a:t>
            </a:r>
          </a:p>
          <a:p>
            <a:pPr lvl="1"/>
            <a:r>
              <a:rPr lang="en-US" sz="2300" dirty="0">
                <a:latin typeface="Courier New" pitchFamily="49" charset="0"/>
                <a:cs typeface="Courier New" pitchFamily="49" charset="0"/>
              </a:rPr>
              <a:t>172.30.45.121 server1.central.example.com s1</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36904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Client Resolver Cache</a:t>
            </a:r>
          </a:p>
        </p:txBody>
      </p:sp>
      <p:sp>
        <p:nvSpPr>
          <p:cNvPr id="3" name="Content Placeholder 2"/>
          <p:cNvSpPr>
            <a:spLocks noGrp="1"/>
          </p:cNvSpPr>
          <p:nvPr>
            <p:ph idx="1"/>
          </p:nvPr>
        </p:nvSpPr>
        <p:spPr/>
        <p:txBody>
          <a:bodyPr>
            <a:normAutofit fontScale="70000" lnSpcReduction="20000"/>
          </a:bodyPr>
          <a:lstStyle/>
          <a:p>
            <a:r>
              <a:rPr lang="en-US" dirty="0"/>
              <a:t>built dynamically from the Hosts file and from DNS queries. </a:t>
            </a:r>
            <a:endParaRPr lang="en-US" dirty="0" smtClean="0"/>
          </a:p>
          <a:p>
            <a:pPr lvl="1"/>
            <a:r>
              <a:rPr lang="en-US" dirty="0" smtClean="0"/>
              <a:t>entries </a:t>
            </a:r>
            <a:r>
              <a:rPr lang="en-US" dirty="0"/>
              <a:t>obtained from DNS queries are kept only for a period of time known as the Time to Live (TTL), which is set by the DNS server that has the name-to-IP address mapping stored in a local database.</a:t>
            </a:r>
          </a:p>
          <a:p>
            <a:pPr lvl="1"/>
            <a:r>
              <a:rPr lang="en-US" dirty="0" smtClean="0"/>
              <a:t>entries </a:t>
            </a:r>
            <a:r>
              <a:rPr lang="en-US" dirty="0"/>
              <a:t>obtained from the Hosts file do not have a TTL and are kept until the entry is removed from the Hosts file.</a:t>
            </a:r>
          </a:p>
          <a:p>
            <a:r>
              <a:rPr lang="en-US" dirty="0" smtClean="0"/>
              <a:t>stores </a:t>
            </a:r>
            <a:r>
              <a:rPr lang="en-US" dirty="0"/>
              <a:t>entries for both successful and unsuccessful DNS name resolutions. </a:t>
            </a:r>
          </a:p>
          <a:p>
            <a:pPr lvl="1"/>
            <a:r>
              <a:rPr lang="en-US" dirty="0"/>
              <a:t>a name that was queried but was not successfully resolved is known as a negative cache </a:t>
            </a:r>
            <a:r>
              <a:rPr lang="en-US" dirty="0" smtClean="0"/>
              <a:t>entry</a:t>
            </a:r>
          </a:p>
          <a:p>
            <a:r>
              <a:rPr lang="en-US" dirty="0" smtClean="0"/>
              <a:t>to </a:t>
            </a:r>
            <a:r>
              <a:rPr lang="en-US" dirty="0"/>
              <a:t>view the contents of the DNS client resolver cache: </a:t>
            </a:r>
            <a:endParaRPr lang="en-US" dirty="0" smtClean="0"/>
          </a:p>
          <a:p>
            <a:pPr lvl="1"/>
            <a:r>
              <a:rPr lang="en-US" dirty="0" err="1" smtClean="0">
                <a:latin typeface="Courier New" pitchFamily="49" charset="0"/>
                <a:cs typeface="Courier New" pitchFamily="49" charset="0"/>
              </a:rPr>
              <a:t>ipconfig</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r>
              <a:rPr lang="en-US" dirty="0" err="1">
                <a:latin typeface="Courier New" pitchFamily="49" charset="0"/>
                <a:cs typeface="Courier New" pitchFamily="49" charset="0"/>
              </a:rPr>
              <a:t>displaydns</a:t>
            </a:r>
            <a:endParaRPr lang="en-US" dirty="0">
              <a:latin typeface="Courier New" pitchFamily="49" charset="0"/>
              <a:cs typeface="Courier New" pitchFamily="49" charset="0"/>
            </a:endParaRPr>
          </a:p>
          <a:p>
            <a:r>
              <a:rPr lang="en-US" dirty="0"/>
              <a:t>to flush and refresh the DNS client resolver cache with just the entries in the Hosts file: </a:t>
            </a:r>
            <a:endParaRPr lang="en-US" dirty="0" smtClean="0"/>
          </a:p>
          <a:p>
            <a:pPr lvl="1"/>
            <a:r>
              <a:rPr lang="en-US" dirty="0" err="1" smtClean="0">
                <a:latin typeface="Courier New" pitchFamily="49" charset="0"/>
                <a:cs typeface="Courier New" pitchFamily="49" charset="0"/>
              </a:rPr>
              <a:t>ipconfig</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r>
              <a:rPr lang="en-US" dirty="0" err="1">
                <a:latin typeface="Courier New" pitchFamily="49" charset="0"/>
                <a:cs typeface="Courier New" pitchFamily="49" charset="0"/>
              </a:rPr>
              <a:t>flushdns</a:t>
            </a:r>
            <a:r>
              <a:rPr lang="en-US" dirty="0">
                <a:latin typeface="Courier New" pitchFamily="49" charset="0"/>
                <a:cs typeface="Courier New" pitchFamily="49" charset="0"/>
              </a:rPr>
              <a:t> </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590353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solidFill>
                  <a:srgbClr val="FF0000"/>
                </a:solidFill>
              </a:rPr>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112833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DNS Overview - 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DNS Components</a:t>
            </a:r>
          </a:p>
          <a:p>
            <a:r>
              <a:rPr lang="en-US" dirty="0" smtClean="0"/>
              <a:t>DNS Names</a:t>
            </a:r>
          </a:p>
          <a:p>
            <a:r>
              <a:rPr lang="en-US" dirty="0" smtClean="0"/>
              <a:t>Domains and Subdomains</a:t>
            </a:r>
          </a:p>
          <a:p>
            <a:r>
              <a:rPr lang="en-US" dirty="0" smtClean="0"/>
              <a:t>DNS Servers and the Internet</a:t>
            </a:r>
          </a:p>
          <a:p>
            <a:r>
              <a:rPr lang="en-US" dirty="0" smtClean="0"/>
              <a:t>Zones</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63579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Initial </a:t>
            </a:r>
            <a:r>
              <a:rPr lang="en-US" dirty="0"/>
              <a:t>solution for name resolution on the Internet was a file named Hosts.txt (used on the Advanced Research Projects Agency network)</a:t>
            </a:r>
          </a:p>
          <a:p>
            <a:pPr lvl="1"/>
            <a:r>
              <a:rPr lang="en-US" dirty="0"/>
              <a:t>Computers on the ARPANET periodically downloaded Hosts.txt file from a central location and used it for local name resolution. </a:t>
            </a:r>
          </a:p>
          <a:p>
            <a:r>
              <a:rPr lang="en-US" dirty="0"/>
              <a:t>As the ARPANET grew into the Internet, the number of hosts began to increase dramatically and the centralized administration and manual distribution of a text file containing the names for computers on the Internet became unwieldy</a:t>
            </a:r>
          </a:p>
          <a:p>
            <a:r>
              <a:rPr lang="en-US" dirty="0"/>
              <a:t>The original design goal for DNS was to replace the existing cumbersome, centrally administered text file with a lightweight, distributed database that would allow for a hierarchical name space, delegation and distribution of administration, extensible data types, virtually unlimited database size, and reasonable performance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838534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4" name="Footer Placeholder 3"/>
          <p:cNvSpPr>
            <a:spLocks noGrp="1"/>
          </p:cNvSpPr>
          <p:nvPr>
            <p:ph type="ftr" sz="quarter" idx="11"/>
          </p:nvPr>
        </p:nvSpPr>
        <p:spPr/>
        <p:txBody>
          <a:bodyPr/>
          <a:lstStyle/>
          <a:p>
            <a:r>
              <a:rPr lang="en-US" smtClean="0"/>
              <a:t>DNS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52575"/>
            <a:ext cx="78867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460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64630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p:txBody>
          <a:bodyPr>
            <a:normAutofit fontScale="62500" lnSpcReduction="20000"/>
          </a:bodyPr>
          <a:lstStyle/>
          <a:p>
            <a:r>
              <a:rPr lang="en-US" dirty="0"/>
              <a:t>DNS is specified in RFCs </a:t>
            </a:r>
            <a:r>
              <a:rPr lang="en-US" dirty="0" smtClean="0"/>
              <a:t>1034 and </a:t>
            </a:r>
            <a:r>
              <a:rPr lang="en-US" dirty="0"/>
              <a:t>1035</a:t>
            </a:r>
          </a:p>
          <a:p>
            <a:r>
              <a:rPr lang="en-US" dirty="0"/>
              <a:t>DNS defines a namespace and a protocol for name resolution and database replication:</a:t>
            </a:r>
          </a:p>
          <a:p>
            <a:pPr lvl="1"/>
            <a:r>
              <a:rPr lang="en-US" dirty="0"/>
              <a:t>The DNS namespace is based on a hierarchical and logical tree structure.</a:t>
            </a:r>
          </a:p>
          <a:p>
            <a:pPr lvl="1"/>
            <a:r>
              <a:rPr lang="en-US" dirty="0"/>
              <a:t>The DNS protocol defines a set of messages sent over either User Datagram Protocol (UDP) port 53 or Transmission Control Protocol (TCP) port 53. </a:t>
            </a:r>
          </a:p>
          <a:p>
            <a:pPr lvl="1"/>
            <a:r>
              <a:rPr lang="en-US" dirty="0"/>
              <a:t>Hosts that originate DNS </a:t>
            </a:r>
            <a:r>
              <a:rPr lang="en-US" dirty="0" smtClean="0"/>
              <a:t>queries (</a:t>
            </a:r>
            <a:r>
              <a:rPr lang="en-US" dirty="0"/>
              <a:t>known as DNS clients</a:t>
            </a:r>
            <a:r>
              <a:rPr lang="en-US" dirty="0" smtClean="0"/>
              <a:t>) </a:t>
            </a:r>
            <a:r>
              <a:rPr lang="en-US" dirty="0"/>
              <a:t>send name resolution queries to servers over UDP first because it’s faster. </a:t>
            </a:r>
          </a:p>
          <a:p>
            <a:pPr lvl="1"/>
            <a:r>
              <a:rPr lang="en-US" dirty="0" smtClean="0"/>
              <a:t>DNS clients </a:t>
            </a:r>
            <a:r>
              <a:rPr lang="en-US" dirty="0"/>
              <a:t>resort to TCP only if the returned data is truncated. </a:t>
            </a:r>
          </a:p>
          <a:p>
            <a:pPr lvl="1"/>
            <a:r>
              <a:rPr lang="en-US" dirty="0"/>
              <a:t>Hosts that store portions of the DNS database, known as DNS servers, use TCP when replicating database information.</a:t>
            </a:r>
          </a:p>
          <a:p>
            <a:r>
              <a:rPr lang="en-US" sz="2900" dirty="0"/>
              <a:t>Historically, the most popular implementation of the DNS protocol is Berkeley Internet Name Domain (BIND), which was originally developed at the University of California at Berkeley for the 4.3 Berkeley Software Distribution release of the UNIX operating system.</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9043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Components</a:t>
            </a:r>
          </a:p>
        </p:txBody>
      </p:sp>
      <p:sp>
        <p:nvSpPr>
          <p:cNvPr id="3" name="Content Placeholder 2"/>
          <p:cNvSpPr>
            <a:spLocks noGrp="1"/>
          </p:cNvSpPr>
          <p:nvPr>
            <p:ph idx="1"/>
          </p:nvPr>
        </p:nvSpPr>
        <p:spPr>
          <a:xfrm>
            <a:off x="1435608" y="1447800"/>
            <a:ext cx="7498080" cy="4953000"/>
          </a:xfrm>
        </p:spPr>
        <p:txBody>
          <a:bodyPr>
            <a:normAutofit fontScale="62500" lnSpcReduction="20000"/>
          </a:bodyPr>
          <a:lstStyle/>
          <a:p>
            <a:r>
              <a:rPr lang="en-US" dirty="0"/>
              <a:t>DNS comprises the following three components:</a:t>
            </a:r>
          </a:p>
          <a:p>
            <a:pPr lvl="1"/>
            <a:r>
              <a:rPr lang="en-US" dirty="0"/>
              <a:t>The domain namespace and resource records</a:t>
            </a:r>
          </a:p>
          <a:p>
            <a:pPr lvl="1"/>
            <a:r>
              <a:rPr lang="en-US" dirty="0"/>
              <a:t>Name servers (aka., DNS database servers, DNS servers)</a:t>
            </a:r>
          </a:p>
          <a:p>
            <a:pPr lvl="1"/>
            <a:r>
              <a:rPr lang="en-US" dirty="0" smtClean="0"/>
              <a:t>Resolvers</a:t>
            </a:r>
          </a:p>
          <a:p>
            <a:r>
              <a:rPr lang="en-US" dirty="0" smtClean="0"/>
              <a:t>The </a:t>
            </a:r>
            <a:r>
              <a:rPr lang="en-US" dirty="0"/>
              <a:t>domain namespace and resource records</a:t>
            </a:r>
          </a:p>
          <a:p>
            <a:pPr lvl="1"/>
            <a:r>
              <a:rPr lang="en-US" dirty="0"/>
              <a:t>DNS defines a specification for a structured namespace as an inverted tree in which each node and leaf of the tree names a set of information.</a:t>
            </a:r>
          </a:p>
          <a:p>
            <a:pPr lvl="1"/>
            <a:r>
              <a:rPr lang="en-US" dirty="0"/>
              <a:t>Resource records are records in the DNS database that can be used </a:t>
            </a:r>
            <a:endParaRPr lang="en-US" dirty="0" smtClean="0"/>
          </a:p>
          <a:p>
            <a:pPr lvl="2"/>
            <a:r>
              <a:rPr lang="en-US" dirty="0" smtClean="0"/>
              <a:t>to </a:t>
            </a:r>
            <a:r>
              <a:rPr lang="en-US" dirty="0"/>
              <a:t>configure the DNS database server (such as the Start of Authority [SOA] record) </a:t>
            </a:r>
            <a:endParaRPr lang="en-US" dirty="0" smtClean="0"/>
          </a:p>
          <a:p>
            <a:pPr lvl="2"/>
            <a:r>
              <a:rPr lang="en-US" dirty="0" smtClean="0"/>
              <a:t>or </a:t>
            </a:r>
            <a:r>
              <a:rPr lang="en-US" dirty="0"/>
              <a:t>to contain information of different types to process client queries (such as Address [A] records or Mail Exchanger [MX] records). </a:t>
            </a:r>
          </a:p>
          <a:p>
            <a:pPr lvl="1"/>
            <a:r>
              <a:rPr lang="en-US" dirty="0"/>
              <a:t>Typical resource records contain resources by name and their IP addresses. </a:t>
            </a:r>
          </a:p>
          <a:p>
            <a:pPr lvl="1"/>
            <a:r>
              <a:rPr lang="en-US" dirty="0"/>
              <a:t>Name queries to DNS database servers are attempts to extract information of a certain type from the namespace. </a:t>
            </a:r>
          </a:p>
          <a:p>
            <a:pPr lvl="1"/>
            <a:r>
              <a:rPr lang="en-US" dirty="0"/>
              <a:t>The name query requests a name of interest and a specific type of record. For example, a name query would provide a host name and ask for the corresponding IPv4 or IPv6 address.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350779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a:t>
            </a:r>
            <a:r>
              <a:rPr lang="en-US" dirty="0" smtClean="0"/>
              <a:t>Components (Cont.)</a:t>
            </a:r>
            <a:endParaRPr lang="en-US" dirty="0"/>
          </a:p>
        </p:txBody>
      </p:sp>
      <p:sp>
        <p:nvSpPr>
          <p:cNvPr id="3" name="Content Placeholder 2"/>
          <p:cNvSpPr>
            <a:spLocks noGrp="1"/>
          </p:cNvSpPr>
          <p:nvPr>
            <p:ph idx="1"/>
          </p:nvPr>
        </p:nvSpPr>
        <p:spPr>
          <a:xfrm>
            <a:off x="1435608" y="1447800"/>
            <a:ext cx="7498080" cy="5105400"/>
          </a:xfrm>
        </p:spPr>
        <p:txBody>
          <a:bodyPr>
            <a:normAutofit fontScale="62500" lnSpcReduction="20000"/>
          </a:bodyPr>
          <a:lstStyle/>
          <a:p>
            <a:r>
              <a:rPr lang="en-US" dirty="0" smtClean="0"/>
              <a:t>Name servers</a:t>
            </a:r>
            <a:endParaRPr lang="en-US" dirty="0"/>
          </a:p>
          <a:p>
            <a:pPr lvl="1"/>
            <a:r>
              <a:rPr lang="en-US" dirty="0"/>
              <a:t>Name servers store resource records and information about the domain tree structure and attempt to resolve received client queries. </a:t>
            </a:r>
          </a:p>
          <a:p>
            <a:pPr lvl="1"/>
            <a:r>
              <a:rPr lang="en-US" dirty="0"/>
              <a:t>Name servers either contain the requested information in their resource records or have pointer records to other name servers that can help resolve the client query. </a:t>
            </a:r>
            <a:endParaRPr lang="en-US" dirty="0" smtClean="0"/>
          </a:p>
          <a:p>
            <a:pPr lvl="1"/>
            <a:r>
              <a:rPr lang="en-US" dirty="0" smtClean="0"/>
              <a:t>If </a:t>
            </a:r>
            <a:r>
              <a:rPr lang="en-US" dirty="0"/>
              <a:t>the name server contains the resource records for a given part of the namespace, the server is said to be authoritative for that part of the namespace. </a:t>
            </a:r>
            <a:endParaRPr lang="en-US" dirty="0" smtClean="0"/>
          </a:p>
          <a:p>
            <a:pPr lvl="1"/>
            <a:r>
              <a:rPr lang="en-US" dirty="0" smtClean="0"/>
              <a:t>Authoritative </a:t>
            </a:r>
            <a:r>
              <a:rPr lang="en-US" dirty="0"/>
              <a:t>information is organized into units called zones.</a:t>
            </a:r>
          </a:p>
          <a:p>
            <a:r>
              <a:rPr lang="en-US" dirty="0" smtClean="0"/>
              <a:t>Resolvers</a:t>
            </a:r>
            <a:endParaRPr lang="en-US" dirty="0"/>
          </a:p>
          <a:p>
            <a:pPr lvl="1"/>
            <a:r>
              <a:rPr lang="en-US" dirty="0"/>
              <a:t>Resolvers are programs that run on DNS clients and DNS servers and that create queries to extract information from name servers. </a:t>
            </a:r>
          </a:p>
          <a:p>
            <a:pPr lvl="1"/>
            <a:r>
              <a:rPr lang="en-US" dirty="0"/>
              <a:t>A DNS client uses a resolver to create a DNS name query. </a:t>
            </a:r>
          </a:p>
          <a:p>
            <a:pPr lvl="1"/>
            <a:r>
              <a:rPr lang="en-US" dirty="0"/>
              <a:t>A DNS server uses a resolver to contact other DNS servers to resolve a name on a DNS client's behalf. </a:t>
            </a:r>
          </a:p>
          <a:p>
            <a:pPr lvl="1"/>
            <a:r>
              <a:rPr lang="en-US" dirty="0"/>
              <a:t>Resolvers are usually built into utility programs or are accessible through library functions, such as socket </a:t>
            </a:r>
            <a:r>
              <a:rPr lang="en-US" dirty="0" smtClean="0"/>
              <a:t>functions </a:t>
            </a:r>
            <a:r>
              <a:rPr lang="en-US" dirty="0" err="1"/>
              <a:t>getaddrinfo</a:t>
            </a:r>
            <a:r>
              <a:rPr lang="en-US" dirty="0"/>
              <a:t>() or </a:t>
            </a:r>
            <a:r>
              <a:rPr lang="en-US" dirty="0" err="1"/>
              <a:t>gethostbyname</a:t>
            </a:r>
            <a:r>
              <a:rPr lang="en-US" dirty="0"/>
              <a:t>().</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78094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a:t>
            </a:r>
            <a:r>
              <a:rPr lang="en-US" dirty="0" smtClean="0"/>
              <a:t>Components (Cont.)</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1026" name="Picture 2" descr="http://beginlinux.com/blog/wp-content/uploads/dn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6629400" cy="501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59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Names</a:t>
            </a:r>
          </a:p>
        </p:txBody>
      </p:sp>
      <p:sp>
        <p:nvSpPr>
          <p:cNvPr id="3" name="Content Placeholder 2"/>
          <p:cNvSpPr>
            <a:spLocks noGrp="1"/>
          </p:cNvSpPr>
          <p:nvPr>
            <p:ph idx="1"/>
          </p:nvPr>
        </p:nvSpPr>
        <p:spPr>
          <a:xfrm>
            <a:off x="1435608" y="1447800"/>
            <a:ext cx="7498080" cy="4953000"/>
          </a:xfrm>
        </p:spPr>
        <p:txBody>
          <a:bodyPr>
            <a:normAutofit fontScale="62500" lnSpcReduction="20000"/>
          </a:bodyPr>
          <a:lstStyle/>
          <a:p>
            <a:r>
              <a:rPr lang="en-US" dirty="0"/>
              <a:t>DNS names have a specific structure which identifies the location of the name in the DNS namespace. </a:t>
            </a:r>
          </a:p>
          <a:p>
            <a:r>
              <a:rPr lang="en-US" dirty="0"/>
              <a:t>A fully qualified domain name (FQDN) is a DNS domain name that has been constructed from its location relative to the root of the namespace (known as the root domain). </a:t>
            </a:r>
            <a:endParaRPr lang="en-US" dirty="0" smtClean="0"/>
          </a:p>
          <a:p>
            <a:r>
              <a:rPr lang="en-US" dirty="0" smtClean="0"/>
              <a:t>FQDNs </a:t>
            </a:r>
            <a:r>
              <a:rPr lang="en-US" dirty="0"/>
              <a:t>have the following attributes:</a:t>
            </a:r>
          </a:p>
          <a:p>
            <a:pPr lvl="1"/>
            <a:r>
              <a:rPr lang="en-US" dirty="0"/>
              <a:t>FQDNs consist of the series of names from the name of the host or computer to the root domain.</a:t>
            </a:r>
          </a:p>
          <a:p>
            <a:pPr lvl="1"/>
            <a:r>
              <a:rPr lang="en-US" dirty="0"/>
              <a:t>A period character separates each name.</a:t>
            </a:r>
          </a:p>
          <a:p>
            <a:pPr lvl="1"/>
            <a:r>
              <a:rPr lang="en-US" dirty="0"/>
              <a:t>Each FQDN ends with the period character, which indicates the root domain.</a:t>
            </a:r>
          </a:p>
          <a:p>
            <a:pPr lvl="1"/>
            <a:r>
              <a:rPr lang="en-US" dirty="0"/>
              <a:t>Each name within the FQDN can be no more than 63 characters long.</a:t>
            </a:r>
          </a:p>
          <a:p>
            <a:pPr lvl="1"/>
            <a:r>
              <a:rPr lang="en-US" dirty="0"/>
              <a:t>The entire FQDN can be no more than 255 characters long.</a:t>
            </a:r>
          </a:p>
          <a:p>
            <a:pPr lvl="1"/>
            <a:r>
              <a:rPr lang="en-US" dirty="0"/>
              <a:t>FQDNs are not case-sensitive.</a:t>
            </a:r>
          </a:p>
          <a:p>
            <a:pPr lvl="1"/>
            <a:r>
              <a:rPr lang="en-US" dirty="0"/>
              <a:t>RFC 1034 requires the names that make up a FQDN to use only the characters a-z, A-Z, 0-9, and the dash or minus sign (-). RFC 2181 allows additional characters and is supported by the DNS Server service in Windows.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578128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Domains and Subdomains</a:t>
            </a:r>
          </a:p>
        </p:txBody>
      </p:sp>
      <p:sp>
        <p:nvSpPr>
          <p:cNvPr id="3" name="Content Placeholder 2"/>
          <p:cNvSpPr>
            <a:spLocks noGrp="1"/>
          </p:cNvSpPr>
          <p:nvPr>
            <p:ph idx="1"/>
          </p:nvPr>
        </p:nvSpPr>
        <p:spPr/>
        <p:txBody>
          <a:bodyPr>
            <a:normAutofit fontScale="77500" lnSpcReduction="20000"/>
          </a:bodyPr>
          <a:lstStyle/>
          <a:p>
            <a:r>
              <a:rPr lang="en-US" dirty="0"/>
              <a:t>The DNS namespace is in the form of a logical inverted tree structure. </a:t>
            </a:r>
          </a:p>
          <a:p>
            <a:r>
              <a:rPr lang="en-US" dirty="0"/>
              <a:t>Each node in the tree is given a name</a:t>
            </a:r>
          </a:p>
          <a:p>
            <a:r>
              <a:rPr lang="en-US" dirty="0"/>
              <a:t>A domain is a branch of the tree and can occur at any point in the tree structure. </a:t>
            </a:r>
          </a:p>
          <a:p>
            <a:r>
              <a:rPr lang="en-US" dirty="0"/>
              <a:t>Domains can be further partitioned at node points within the domain into subdomains for the purposes of administration or load balancing. </a:t>
            </a:r>
          </a:p>
          <a:p>
            <a:r>
              <a:rPr lang="en-US" dirty="0"/>
              <a:t>The domain name identifies the domain's position in the DNS hierarchy. </a:t>
            </a:r>
            <a:endParaRPr lang="en-US" dirty="0" smtClean="0"/>
          </a:p>
          <a:p>
            <a:r>
              <a:rPr lang="en-US" dirty="0" smtClean="0"/>
              <a:t>Domain </a:t>
            </a:r>
            <a:r>
              <a:rPr lang="en-US" dirty="0"/>
              <a:t>names and FQDNs are created  by combining the names of the nodes from the designated domain node back to the root and separating each node with a period (.)</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807597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Domains and </a:t>
            </a:r>
            <a:r>
              <a:rPr lang="en-US" dirty="0" smtClean="0"/>
              <a:t>Subdomains (Cont.)</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8315"/>
            <a:ext cx="7610475" cy="4566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0019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Servers and the Internet</a:t>
            </a:r>
          </a:p>
        </p:txBody>
      </p:sp>
      <p:sp>
        <p:nvSpPr>
          <p:cNvPr id="3" name="Content Placeholder 2"/>
          <p:cNvSpPr>
            <a:spLocks noGrp="1"/>
          </p:cNvSpPr>
          <p:nvPr>
            <p:ph idx="1"/>
          </p:nvPr>
        </p:nvSpPr>
        <p:spPr/>
        <p:txBody>
          <a:bodyPr>
            <a:normAutofit fontScale="70000" lnSpcReduction="20000"/>
          </a:bodyPr>
          <a:lstStyle/>
          <a:p>
            <a:r>
              <a:rPr lang="en-US" dirty="0"/>
              <a:t>Domains define different levels of authority in a hierarchical structure. The top of the hierarchy is called the root domain. </a:t>
            </a:r>
          </a:p>
          <a:p>
            <a:r>
              <a:rPr lang="en-US" dirty="0"/>
              <a:t>The DNS namespace on the Internet has the following structure:</a:t>
            </a:r>
          </a:p>
          <a:p>
            <a:pPr lvl="1"/>
            <a:r>
              <a:rPr lang="en-US" dirty="0"/>
              <a:t>Root domain</a:t>
            </a:r>
          </a:p>
          <a:p>
            <a:pPr lvl="1"/>
            <a:r>
              <a:rPr lang="en-US" dirty="0"/>
              <a:t>Top-level domains</a:t>
            </a:r>
          </a:p>
          <a:p>
            <a:pPr lvl="1"/>
            <a:r>
              <a:rPr lang="en-US" dirty="0"/>
              <a:t>Second-level domains</a:t>
            </a:r>
          </a:p>
          <a:p>
            <a:r>
              <a:rPr lang="en-US" dirty="0"/>
              <a:t>The root domain uses a null </a:t>
            </a:r>
            <a:r>
              <a:rPr lang="en-US" dirty="0" smtClean="0"/>
              <a:t>label</a:t>
            </a:r>
            <a:r>
              <a:rPr lang="en-US" dirty="0"/>
              <a:t> </a:t>
            </a:r>
            <a:r>
              <a:rPr lang="en-US" dirty="0" smtClean="0"/>
              <a:t>(written </a:t>
            </a:r>
            <a:r>
              <a:rPr lang="en-US" dirty="0"/>
              <a:t>as a single </a:t>
            </a:r>
            <a:r>
              <a:rPr lang="en-US" dirty="0" smtClean="0"/>
              <a:t>period). </a:t>
            </a:r>
            <a:r>
              <a:rPr lang="en-US" dirty="0"/>
              <a:t>In the United States, the Internet Assigned Names Authority (IANA) manages several root domain name servers.</a:t>
            </a:r>
          </a:p>
          <a:p>
            <a:r>
              <a:rPr lang="en-US" dirty="0"/>
              <a:t>The next level in the hierarchy is divided into a series of nodes called the top-level domains. The top-level domains are assigned by organization type and by country/region</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250084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DNS Servers and the </a:t>
            </a:r>
            <a:r>
              <a:rPr lang="en-US" dirty="0" smtClean="0"/>
              <a:t>Internet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common top-level domains are the following:</a:t>
            </a:r>
          </a:p>
          <a:p>
            <a:pPr lvl="1"/>
            <a:r>
              <a:rPr lang="en-US" dirty="0"/>
              <a:t>com – Commercial organizations in the United States (for example, microsoft.com for the Microsoft Corporation)</a:t>
            </a:r>
          </a:p>
          <a:p>
            <a:pPr lvl="1"/>
            <a:r>
              <a:rPr lang="en-US" dirty="0" err="1"/>
              <a:t>edu</a:t>
            </a:r>
            <a:r>
              <a:rPr lang="en-US" dirty="0"/>
              <a:t> – Educational organizations in the United States.</a:t>
            </a:r>
          </a:p>
          <a:p>
            <a:pPr lvl="1"/>
            <a:r>
              <a:rPr lang="en-US" dirty="0" err="1"/>
              <a:t>gov</a:t>
            </a:r>
            <a:r>
              <a:rPr lang="en-US" dirty="0"/>
              <a:t> – United States governmental organizations.</a:t>
            </a:r>
          </a:p>
          <a:p>
            <a:pPr lvl="1"/>
            <a:r>
              <a:rPr lang="en-US" dirty="0" err="1"/>
              <a:t>int</a:t>
            </a:r>
            <a:r>
              <a:rPr lang="en-US" dirty="0"/>
              <a:t> – International organizations.</a:t>
            </a:r>
          </a:p>
          <a:p>
            <a:pPr lvl="1"/>
            <a:r>
              <a:rPr lang="en-US" dirty="0"/>
              <a:t>mil – United States military organizations.</a:t>
            </a:r>
          </a:p>
          <a:p>
            <a:pPr lvl="1"/>
            <a:r>
              <a:rPr lang="en-US" dirty="0"/>
              <a:t>net – Networking organizations.</a:t>
            </a:r>
          </a:p>
          <a:p>
            <a:pPr lvl="1"/>
            <a:r>
              <a:rPr lang="en-US" dirty="0"/>
              <a:t>org – Noncommercial organizations.</a:t>
            </a:r>
          </a:p>
          <a:p>
            <a:pPr lvl="1"/>
            <a:r>
              <a:rPr lang="en-US" dirty="0"/>
              <a:t>xx – Two-letter country code names that follow the International Standard 3166 (e.g., “.</a:t>
            </a:r>
            <a:r>
              <a:rPr lang="en-US" dirty="0" err="1"/>
              <a:t>vn</a:t>
            </a:r>
            <a:r>
              <a:rPr lang="en-US" dirty="0"/>
              <a:t>” is the country code for Vietnam).</a:t>
            </a:r>
          </a:p>
          <a:p>
            <a:pPr lvl="1"/>
            <a:r>
              <a:rPr lang="en-US" dirty="0" err="1"/>
              <a:t>arpa</a:t>
            </a:r>
            <a:r>
              <a:rPr lang="en-US" dirty="0"/>
              <a:t> – Used to store information for DNS reverse queries.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199883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Zones</a:t>
            </a:r>
          </a:p>
        </p:txBody>
      </p:sp>
      <p:sp>
        <p:nvSpPr>
          <p:cNvPr id="3" name="Content Placeholder 2"/>
          <p:cNvSpPr>
            <a:spLocks noGrp="1"/>
          </p:cNvSpPr>
          <p:nvPr>
            <p:ph idx="1"/>
          </p:nvPr>
        </p:nvSpPr>
        <p:spPr/>
        <p:txBody>
          <a:bodyPr>
            <a:normAutofit fontScale="85000" lnSpcReduction="20000"/>
          </a:bodyPr>
          <a:lstStyle/>
          <a:p>
            <a:r>
              <a:rPr lang="en-US" dirty="0"/>
              <a:t>A zone is a contiguous portion of a domain of the DNS namespace whose database records exist and are managed in a particular DNS database file stored on one or multiple DNS servers. </a:t>
            </a:r>
          </a:p>
          <a:p>
            <a:r>
              <a:rPr lang="en-US" dirty="0"/>
              <a:t>A single DNS server can manage one or multiple zones. Each zone is anchored at a specific domain node, referred to as the zone's root domain. </a:t>
            </a:r>
          </a:p>
          <a:p>
            <a:r>
              <a:rPr lang="en-US" dirty="0"/>
              <a:t>Zone files do not necessarily contain the complete branch (that is, all subdomains) under the zone's root domain. </a:t>
            </a:r>
          </a:p>
          <a:p>
            <a:pPr lvl="1"/>
            <a:r>
              <a:rPr lang="en-US" dirty="0" smtClean="0"/>
              <a:t>e.g., </a:t>
            </a:r>
            <a:r>
              <a:rPr lang="en-US" dirty="0"/>
              <a:t>you can partition a domain into several subdomains, which are controlled by separate DNS servers.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758608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solidFill>
                  <a:srgbClr val="FF0000"/>
                </a:solidFill>
              </a:rPr>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944348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Zones (Cont.)</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522818"/>
            <a:ext cx="7153275" cy="495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801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solidFill>
                  <a:srgbClr val="FF0000"/>
                </a:solidFill>
              </a:rPr>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020688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a:t>
            </a:r>
            <a:r>
              <a:rPr lang="en-US" dirty="0" smtClean="0"/>
              <a:t>Resolution - Contents</a:t>
            </a:r>
            <a:endParaRPr lang="en-US" dirty="0"/>
          </a:p>
        </p:txBody>
      </p:sp>
      <p:sp>
        <p:nvSpPr>
          <p:cNvPr id="3" name="Content Placeholder 2"/>
          <p:cNvSpPr>
            <a:spLocks noGrp="1"/>
          </p:cNvSpPr>
          <p:nvPr>
            <p:ph idx="1"/>
          </p:nvPr>
        </p:nvSpPr>
        <p:spPr/>
        <p:txBody>
          <a:bodyPr/>
          <a:lstStyle/>
          <a:p>
            <a:r>
              <a:rPr lang="en-US" dirty="0" smtClean="0"/>
              <a:t>Types of Queries</a:t>
            </a:r>
          </a:p>
          <a:p>
            <a:r>
              <a:rPr lang="en-US" dirty="0" smtClean="0"/>
              <a:t>Name Resolution Example</a:t>
            </a:r>
          </a:p>
          <a:p>
            <a:r>
              <a:rPr lang="en-US" dirty="0" smtClean="0"/>
              <a:t>Reverse Queries</a:t>
            </a:r>
          </a:p>
          <a:p>
            <a:r>
              <a:rPr lang="en-US" dirty="0" smtClean="0"/>
              <a:t>Caching and TTL</a:t>
            </a:r>
          </a:p>
          <a:p>
            <a:r>
              <a:rPr lang="en-US" dirty="0" smtClean="0"/>
              <a:t>Negative Caching</a:t>
            </a:r>
          </a:p>
          <a:p>
            <a:r>
              <a:rPr lang="en-US" dirty="0" smtClean="0"/>
              <a:t>Round Robin Load Balancing</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885078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Queries</a:t>
            </a:r>
          </a:p>
        </p:txBody>
      </p:sp>
      <p:sp>
        <p:nvSpPr>
          <p:cNvPr id="3" name="Content Placeholder 2"/>
          <p:cNvSpPr>
            <a:spLocks noGrp="1"/>
          </p:cNvSpPr>
          <p:nvPr>
            <p:ph idx="1"/>
          </p:nvPr>
        </p:nvSpPr>
        <p:spPr/>
        <p:txBody>
          <a:bodyPr>
            <a:normAutofit fontScale="70000" lnSpcReduction="20000"/>
          </a:bodyPr>
          <a:lstStyle/>
          <a:p>
            <a:r>
              <a:rPr lang="en-US" dirty="0" smtClean="0"/>
              <a:t>A </a:t>
            </a:r>
            <a:r>
              <a:rPr lang="en-US" dirty="0"/>
              <a:t>DNS resolver (either a DNS client or another DNS server) can make the following types of queries to a DNS server</a:t>
            </a:r>
          </a:p>
          <a:p>
            <a:pPr lvl="1"/>
            <a:r>
              <a:rPr lang="en-US" dirty="0"/>
              <a:t>Recursive queries</a:t>
            </a:r>
          </a:p>
          <a:p>
            <a:pPr lvl="2"/>
            <a:r>
              <a:rPr lang="en-US" dirty="0"/>
              <a:t>In a recursive query, the queried name server is requested to respond with the requested data or with an error stating that data of the requested type or the specified domain name does not exist. </a:t>
            </a:r>
          </a:p>
          <a:p>
            <a:pPr lvl="2"/>
            <a:r>
              <a:rPr lang="en-US" dirty="0"/>
              <a:t>The name server cannot just refer the DNS resolver to a different name server. </a:t>
            </a:r>
          </a:p>
          <a:p>
            <a:pPr lvl="2"/>
            <a:r>
              <a:rPr lang="en-US" dirty="0"/>
              <a:t>A DNS client typically sends this type of query.</a:t>
            </a:r>
          </a:p>
          <a:p>
            <a:pPr lvl="1"/>
            <a:r>
              <a:rPr lang="en-US" dirty="0"/>
              <a:t>Iterative queries</a:t>
            </a:r>
          </a:p>
          <a:p>
            <a:pPr lvl="2"/>
            <a:r>
              <a:rPr lang="en-US" dirty="0"/>
              <a:t>In an iterative query, the queried name server can return the best answer it currently has back to the DNS resolver. </a:t>
            </a:r>
          </a:p>
          <a:p>
            <a:pPr lvl="2"/>
            <a:r>
              <a:rPr lang="en-US" dirty="0"/>
              <a:t>The best answer might be the resolved name or a referral to another name server that is closer to fulfilling the DNS client's original request. </a:t>
            </a:r>
          </a:p>
          <a:p>
            <a:pPr lvl="2"/>
            <a:r>
              <a:rPr lang="en-US" dirty="0"/>
              <a:t>DNS servers typically send iterative queries to query other DNS servers.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231740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Resolution Example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799"/>
            <a:ext cx="731729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357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Queries</a:t>
            </a:r>
          </a:p>
        </p:txBody>
      </p:sp>
      <p:sp>
        <p:nvSpPr>
          <p:cNvPr id="3" name="Content Placeholder 2"/>
          <p:cNvSpPr>
            <a:spLocks noGrp="1"/>
          </p:cNvSpPr>
          <p:nvPr>
            <p:ph idx="1"/>
          </p:nvPr>
        </p:nvSpPr>
        <p:spPr/>
        <p:txBody>
          <a:bodyPr>
            <a:normAutofit fontScale="62500" lnSpcReduction="20000"/>
          </a:bodyPr>
          <a:lstStyle/>
          <a:p>
            <a:r>
              <a:rPr lang="en-US" dirty="0"/>
              <a:t>Forward lookups are queries in which a DNS client attempts to resolve an FQDN to its corresponding IP address. </a:t>
            </a:r>
          </a:p>
          <a:p>
            <a:r>
              <a:rPr lang="en-US" dirty="0"/>
              <a:t>Zones that contain FQDN-to-IP address mappings are known as forward lookup zones.</a:t>
            </a:r>
          </a:p>
          <a:p>
            <a:r>
              <a:rPr lang="en-US" dirty="0"/>
              <a:t>In a reverse query, instead of supplying a name and asking for an IP address, the DNS client provides the IP address and requests the corresponding host name. </a:t>
            </a:r>
            <a:endParaRPr lang="en-US" dirty="0" smtClean="0"/>
          </a:p>
          <a:p>
            <a:pPr lvl="1"/>
            <a:r>
              <a:rPr lang="en-US" dirty="0" smtClean="0"/>
              <a:t>E.g., the </a:t>
            </a:r>
            <a:r>
              <a:rPr lang="en-US" dirty="0" err="1" smtClean="0"/>
              <a:t>Tracert</a:t>
            </a:r>
            <a:r>
              <a:rPr lang="en-US" dirty="0"/>
              <a:t> tool uses reverse queries to display the names of the routers in a routing path</a:t>
            </a:r>
          </a:p>
          <a:p>
            <a:r>
              <a:rPr lang="en-US" dirty="0"/>
              <a:t>Reverse queries are also known as reverse lookups, and zones that contain IP address-to-FQDN mappings are known as reverse lookup zones</a:t>
            </a:r>
            <a:r>
              <a:rPr lang="en-US" dirty="0" smtClean="0"/>
              <a:t>.</a:t>
            </a:r>
          </a:p>
          <a:p>
            <a:r>
              <a:rPr lang="en-US" dirty="0"/>
              <a:t>To prevent an exhaustive search of all domains for a reverse query, reverse name domains and pointer (PTR) resource records were </a:t>
            </a:r>
            <a:r>
              <a:rPr lang="en-US" dirty="0" smtClean="0"/>
              <a:t>defined.</a:t>
            </a:r>
            <a:endParaRPr lang="en-US" dirty="0"/>
          </a:p>
          <a:p>
            <a:pPr lvl="1"/>
            <a:r>
              <a:rPr lang="en-US" dirty="0"/>
              <a:t>To use reverse queries, reverse lookup zones and PTR records must be created in a DNS server </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046683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a:t>
            </a:r>
            <a:r>
              <a:rPr lang="en-US" dirty="0" smtClean="0"/>
              <a:t>Queries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To support reverse lookups for IPv4 addresses, a special domain named in-</a:t>
            </a:r>
            <a:r>
              <a:rPr lang="en-US" dirty="0" err="1"/>
              <a:t>addr.arpa</a:t>
            </a:r>
            <a:r>
              <a:rPr lang="en-US" dirty="0"/>
              <a:t>. was created. </a:t>
            </a:r>
          </a:p>
          <a:p>
            <a:r>
              <a:rPr lang="en-US" dirty="0"/>
              <a:t>Nodes in the in-</a:t>
            </a:r>
            <a:r>
              <a:rPr lang="en-US" dirty="0" err="1"/>
              <a:t>addr.arpa</a:t>
            </a:r>
            <a:r>
              <a:rPr lang="en-US" dirty="0"/>
              <a:t> domain are named after the numbers in the dotted decimal representation of IPv4 addresses. </a:t>
            </a:r>
          </a:p>
          <a:p>
            <a:pPr lvl="1"/>
            <a:r>
              <a:rPr lang="en-US" dirty="0"/>
              <a:t>the order of IPv4 address octets must be reversed when building the in-</a:t>
            </a:r>
            <a:r>
              <a:rPr lang="en-US" dirty="0" err="1"/>
              <a:t>addr.arpa</a:t>
            </a:r>
            <a:r>
              <a:rPr lang="en-US" dirty="0"/>
              <a:t> domain name corresponding to the IPv4 address. </a:t>
            </a:r>
          </a:p>
          <a:p>
            <a:pPr lvl="1"/>
            <a:r>
              <a:rPr lang="en-US" dirty="0" smtClean="0"/>
              <a:t>e.g., </a:t>
            </a:r>
            <a:r>
              <a:rPr lang="en-US" dirty="0"/>
              <a:t>for the generalized IPv4 address </a:t>
            </a:r>
            <a:r>
              <a:rPr lang="en-US" dirty="0" err="1"/>
              <a:t>w.x.y.z</a:t>
            </a:r>
            <a:r>
              <a:rPr lang="en-US" dirty="0"/>
              <a:t>, the corresponding reverse query name is z.y.x.w.in-</a:t>
            </a:r>
            <a:r>
              <a:rPr lang="en-US" dirty="0" err="1"/>
              <a:t>addr.arpa</a:t>
            </a:r>
            <a:r>
              <a:rPr lang="en-US" dirty="0"/>
              <a:t>. </a:t>
            </a:r>
          </a:p>
          <a:p>
            <a:r>
              <a:rPr lang="en-US" dirty="0"/>
              <a:t>IANA delegates responsibility for administering the reverse query namespace below the in-</a:t>
            </a:r>
            <a:r>
              <a:rPr lang="en-US" dirty="0" err="1"/>
              <a:t>addr.arpa</a:t>
            </a:r>
            <a:r>
              <a:rPr lang="en-US" dirty="0"/>
              <a:t> domain to organizations as they are assigned IPv4 address prefixes.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909363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Queries (Cont.)</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47084"/>
            <a:ext cx="2809875" cy="467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48200" y="1647084"/>
            <a:ext cx="4191000" cy="4829916"/>
          </a:xfrm>
          <a:prstGeom prst="rect">
            <a:avLst/>
          </a:prstGeom>
          <a:noFill/>
        </p:spPr>
        <p:txBody>
          <a:bodyPr wrap="square" rtlCol="0">
            <a:normAutofit/>
          </a:bodyPr>
          <a:lstStyle/>
          <a:p>
            <a:pPr marL="285750" indent="-285750">
              <a:buFont typeface="Arial" pitchFamily="34" charset="0"/>
              <a:buChar char="•"/>
            </a:pPr>
            <a:r>
              <a:rPr lang="en-US" dirty="0"/>
              <a:t>Within the in-</a:t>
            </a:r>
            <a:r>
              <a:rPr lang="en-US" dirty="0" err="1"/>
              <a:t>addr.arpa</a:t>
            </a:r>
            <a:r>
              <a:rPr lang="en-US" dirty="0"/>
              <a:t> domain, special pointer (PTR) resource records are added to associate the IPv4 addresses to their corresponding host names. </a:t>
            </a:r>
          </a:p>
          <a:p>
            <a:pPr marL="285750" indent="-285750">
              <a:buFont typeface="Arial" pitchFamily="34" charset="0"/>
              <a:buChar char="•"/>
            </a:pPr>
            <a:r>
              <a:rPr lang="en-US" dirty="0"/>
              <a:t>Reverse queries use the same name resolution process as forward lookups (a combination of recursive and iterative queries). </a:t>
            </a:r>
          </a:p>
          <a:p>
            <a:pPr marL="285750" indent="-285750">
              <a:buFont typeface="Arial" pitchFamily="34" charset="0"/>
              <a:buChar char="•"/>
            </a:pPr>
            <a:r>
              <a:rPr lang="en-US" dirty="0" smtClean="0"/>
              <a:t>Example:</a:t>
            </a:r>
          </a:p>
          <a:p>
            <a:pPr marL="742950" lvl="1" indent="-285750">
              <a:buFont typeface="Arial" pitchFamily="34" charset="0"/>
              <a:buChar char="•"/>
            </a:pPr>
            <a:r>
              <a:rPr lang="en-US" sz="1500" dirty="0" smtClean="0"/>
              <a:t>To </a:t>
            </a:r>
            <a:r>
              <a:rPr lang="en-US" sz="1500" dirty="0"/>
              <a:t>find a host name for the IPv4 address 157.54.200.2, a DNS client sends a DNS query for a PTR record for the name 2.200.54.157.in-addr.arpa.</a:t>
            </a:r>
          </a:p>
          <a:p>
            <a:pPr marL="742950" lvl="1" indent="-285750">
              <a:buFont typeface="Arial" pitchFamily="34" charset="0"/>
              <a:buChar char="•"/>
            </a:pPr>
            <a:r>
              <a:rPr lang="en-US" sz="1500" dirty="0"/>
              <a:t>The DNS server finds the PTR record that contains the FQDN that corresponds to the IPv4 address 157.54.200.2 and sends that FQDN back to the DNS client.</a:t>
            </a:r>
          </a:p>
        </p:txBody>
      </p:sp>
    </p:spTree>
    <p:extLst>
      <p:ext uri="{BB962C8B-B14F-4D97-AF65-F5344CB8AC3E}">
        <p14:creationId xmlns:p14="http://schemas.microsoft.com/office/powerpoint/2010/main" val="3004131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and TTL</a:t>
            </a:r>
          </a:p>
        </p:txBody>
      </p:sp>
      <p:sp>
        <p:nvSpPr>
          <p:cNvPr id="3" name="Content Placeholder 2"/>
          <p:cNvSpPr>
            <a:spLocks noGrp="1"/>
          </p:cNvSpPr>
          <p:nvPr>
            <p:ph idx="1"/>
          </p:nvPr>
        </p:nvSpPr>
        <p:spPr/>
        <p:txBody>
          <a:bodyPr>
            <a:normAutofit fontScale="70000" lnSpcReduction="20000"/>
          </a:bodyPr>
          <a:lstStyle/>
          <a:p>
            <a:r>
              <a:rPr lang="en-US" dirty="0"/>
              <a:t>For each resolved query (either recursive or iterative), the DNS resolver caches the returned information for a time that is specified in each resource record in the DNS response. This is known as positive caching. </a:t>
            </a:r>
          </a:p>
          <a:p>
            <a:r>
              <a:rPr lang="en-US" dirty="0"/>
              <a:t>The amount of time in seconds to store the record data in the cache is referred to as the Time To Live (TTL). </a:t>
            </a:r>
          </a:p>
          <a:p>
            <a:pPr lvl="1"/>
            <a:r>
              <a:rPr lang="en-US" dirty="0"/>
              <a:t>The network administrator of the zone that contains the record decides on the default TTL for the data in the zone. </a:t>
            </a:r>
          </a:p>
          <a:p>
            <a:r>
              <a:rPr lang="en-US" dirty="0"/>
              <a:t>After a DNS resolver caches data, it must start counting down from the received TTL so that it will know when to remove the data from its cache. </a:t>
            </a:r>
          </a:p>
          <a:p>
            <a:r>
              <a:rPr lang="en-US" dirty="0"/>
              <a:t>For queries that can be satisfied by this cached data, the TTL that is returned is the current amount of time left before the data is flushed from the DNS cache. </a:t>
            </a:r>
          </a:p>
          <a:p>
            <a:r>
              <a:rPr lang="en-US" dirty="0"/>
              <a:t>DNS client resolvers also have data caches and honor the TTL value so that they know when to remove the data.</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8496542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Caching</a:t>
            </a:r>
          </a:p>
        </p:txBody>
      </p:sp>
      <p:sp>
        <p:nvSpPr>
          <p:cNvPr id="3" name="Content Placeholder 2"/>
          <p:cNvSpPr>
            <a:spLocks noGrp="1"/>
          </p:cNvSpPr>
          <p:nvPr>
            <p:ph idx="1"/>
          </p:nvPr>
        </p:nvSpPr>
        <p:spPr/>
        <p:txBody>
          <a:bodyPr>
            <a:normAutofit fontScale="85000" lnSpcReduction="20000"/>
          </a:bodyPr>
          <a:lstStyle/>
          <a:p>
            <a:r>
              <a:rPr lang="en-US" dirty="0"/>
              <a:t>Negative caching is the caching of failed name resolutions. </a:t>
            </a:r>
          </a:p>
          <a:p>
            <a:pPr lvl="1"/>
            <a:r>
              <a:rPr lang="en-US" dirty="0"/>
              <a:t>A failed name resolution occurs when a DNS server returns a DNS Name Query Response message with an indication that the name was not found. </a:t>
            </a:r>
          </a:p>
          <a:p>
            <a:r>
              <a:rPr lang="en-US" dirty="0"/>
              <a:t>Negative caching can reduce response times for names that DNS cannot resolve for both the DNS client and DNS servers during an iterative query process. </a:t>
            </a:r>
          </a:p>
          <a:p>
            <a:r>
              <a:rPr lang="en-US" dirty="0"/>
              <a:t>Like positive caching, negative cache entries eventually time out and are removed from the cache based on the TTL in the received DNS Name Query Response message.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047320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Host Name </a:t>
            </a:r>
            <a:r>
              <a:rPr lang="en-US" dirty="0" smtClean="0"/>
              <a:t>Resolution - Contents</a:t>
            </a:r>
            <a:endParaRPr lang="en-US" dirty="0"/>
          </a:p>
        </p:txBody>
      </p:sp>
      <p:sp>
        <p:nvSpPr>
          <p:cNvPr id="3" name="Content Placeholder 2"/>
          <p:cNvSpPr>
            <a:spLocks noGrp="1"/>
          </p:cNvSpPr>
          <p:nvPr>
            <p:ph idx="1"/>
          </p:nvPr>
        </p:nvSpPr>
        <p:spPr/>
        <p:txBody>
          <a:bodyPr/>
          <a:lstStyle/>
          <a:p>
            <a:r>
              <a:rPr lang="en-US" dirty="0" smtClean="0"/>
              <a:t>TCP/IP Naming Schemas</a:t>
            </a:r>
          </a:p>
          <a:p>
            <a:r>
              <a:rPr lang="en-US" dirty="0" smtClean="0"/>
              <a:t>Host Name Resolution Process</a:t>
            </a:r>
          </a:p>
          <a:p>
            <a:r>
              <a:rPr lang="en-US" dirty="0" smtClean="0"/>
              <a:t>The Hosts File</a:t>
            </a:r>
          </a:p>
          <a:p>
            <a:r>
              <a:rPr lang="en-US" dirty="0" smtClean="0"/>
              <a:t>DNS Client Resolver Cache</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66705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 Load Balancing</a:t>
            </a:r>
          </a:p>
        </p:txBody>
      </p:sp>
      <p:sp>
        <p:nvSpPr>
          <p:cNvPr id="3" name="Content Placeholder 2"/>
          <p:cNvSpPr>
            <a:spLocks noGrp="1"/>
          </p:cNvSpPr>
          <p:nvPr>
            <p:ph idx="1"/>
          </p:nvPr>
        </p:nvSpPr>
        <p:spPr>
          <a:xfrm>
            <a:off x="1435608" y="1447800"/>
            <a:ext cx="7498080" cy="5181600"/>
          </a:xfrm>
        </p:spPr>
        <p:txBody>
          <a:bodyPr>
            <a:normAutofit fontScale="85000" lnSpcReduction="10000"/>
          </a:bodyPr>
          <a:lstStyle/>
          <a:p>
            <a:r>
              <a:rPr lang="en-US" dirty="0"/>
              <a:t>DNS Name Query Response messages can contain multiple resource records. </a:t>
            </a:r>
          </a:p>
          <a:p>
            <a:pPr lvl="1"/>
            <a:r>
              <a:rPr lang="en-US" dirty="0" smtClean="0"/>
              <a:t>e.g., </a:t>
            </a:r>
            <a:r>
              <a:rPr lang="en-US" dirty="0"/>
              <a:t>the DNS Name Query Response message can contain multiple Address (A) records that contain the IPv4 addresses associated with the desired host. </a:t>
            </a:r>
          </a:p>
          <a:p>
            <a:r>
              <a:rPr lang="en-US" dirty="0"/>
              <a:t>When multiple resource records for the same resource record type exist, the following issues arise:</a:t>
            </a:r>
          </a:p>
          <a:p>
            <a:pPr lvl="1"/>
            <a:r>
              <a:rPr lang="en-US" b="1" dirty="0" smtClean="0"/>
              <a:t>DNS server</a:t>
            </a:r>
            <a:r>
              <a:rPr lang="en-US" dirty="0" smtClean="0"/>
              <a:t>: </a:t>
            </a:r>
            <a:r>
              <a:rPr lang="en-US" dirty="0"/>
              <a:t>how to order the resource records in the DNS Name Query Response message</a:t>
            </a:r>
          </a:p>
          <a:p>
            <a:pPr lvl="1"/>
            <a:r>
              <a:rPr lang="en-US" b="1" dirty="0" smtClean="0"/>
              <a:t>DNS client</a:t>
            </a:r>
            <a:r>
              <a:rPr lang="en-US" dirty="0" smtClean="0"/>
              <a:t>: </a:t>
            </a:r>
            <a:r>
              <a:rPr lang="en-US" dirty="0"/>
              <a:t>how to choose a specific resource record in the DNS Name Query Response </a:t>
            </a:r>
            <a:r>
              <a:rPr lang="en-US" dirty="0" smtClean="0"/>
              <a:t>message</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251179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Round Robin Load </a:t>
            </a:r>
            <a:r>
              <a:rPr lang="en-US" dirty="0" smtClean="0"/>
              <a:t>Balancing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RFC 1794 describes a mechanism named round robin or load sharing to share and distribute loads for network resources. </a:t>
            </a:r>
          </a:p>
          <a:p>
            <a:pPr lvl="1"/>
            <a:r>
              <a:rPr lang="en-US" dirty="0"/>
              <a:t>The central assumption is that when multiple resource records for the same resource record type and the same name exist, multiple servers are offering the same type of service to multiple users. </a:t>
            </a:r>
          </a:p>
          <a:p>
            <a:pPr lvl="2"/>
            <a:r>
              <a:rPr lang="en-US" dirty="0"/>
              <a:t>e.g., the www.microsoft.com Web site is actually hosted by multiple Web servers with different IPv4 addresses. </a:t>
            </a:r>
          </a:p>
          <a:p>
            <a:pPr lvl="1"/>
            <a:r>
              <a:rPr lang="en-US" dirty="0"/>
              <a:t>To attempt to distribute the load of servicing all the users who access a host by a FQDN (e.g., www.microsoft.com), the DNS servers that are authoritative for the domain name (e.g., microsoft.com) modify the order of the resource records for the host name (e.g., www.microsoft.com) in successive DNS Name Query Response messages.</a:t>
            </a:r>
          </a:p>
          <a:p>
            <a:pPr lvl="1"/>
            <a:r>
              <a:rPr lang="en-US" dirty="0"/>
              <a:t>The DNS client uses the data in the first resource record in the response.</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258613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Round Robin Load Balancing (Cont.)</a:t>
            </a:r>
          </a:p>
        </p:txBody>
      </p:sp>
      <p:sp>
        <p:nvSpPr>
          <p:cNvPr id="3" name="Content Placeholder 2"/>
          <p:cNvSpPr>
            <a:spLocks noGrp="1"/>
          </p:cNvSpPr>
          <p:nvPr>
            <p:ph idx="1"/>
          </p:nvPr>
        </p:nvSpPr>
        <p:spPr>
          <a:xfrm>
            <a:off x="1435608" y="1447800"/>
            <a:ext cx="7498080" cy="5105400"/>
          </a:xfrm>
        </p:spPr>
        <p:txBody>
          <a:bodyPr>
            <a:normAutofit fontScale="62500" lnSpcReduction="20000"/>
          </a:bodyPr>
          <a:lstStyle/>
          <a:p>
            <a:r>
              <a:rPr lang="en-US" dirty="0" smtClean="0"/>
              <a:t>Example:</a:t>
            </a:r>
          </a:p>
          <a:p>
            <a:pPr lvl="1"/>
            <a:r>
              <a:rPr lang="en-US" dirty="0" smtClean="0"/>
              <a:t>if </a:t>
            </a:r>
            <a:r>
              <a:rPr lang="en-US" dirty="0"/>
              <a:t>there were three A records for www.microsoft.com with </a:t>
            </a:r>
            <a:r>
              <a:rPr lang="en-US" dirty="0" smtClean="0"/>
              <a:t>the following </a:t>
            </a:r>
            <a:r>
              <a:rPr lang="en-US" dirty="0"/>
              <a:t>IPv4 </a:t>
            </a:r>
            <a:r>
              <a:rPr lang="en-US" dirty="0" smtClean="0"/>
              <a:t>addresses </a:t>
            </a:r>
            <a:endParaRPr lang="en-US" dirty="0"/>
          </a:p>
          <a:p>
            <a:pPr lvl="2"/>
            <a:r>
              <a:rPr lang="en-US" dirty="0"/>
              <a:t>131.107.0.99, </a:t>
            </a:r>
          </a:p>
          <a:p>
            <a:pPr lvl="2"/>
            <a:r>
              <a:rPr lang="en-US" dirty="0"/>
              <a:t>131.107.0.100, </a:t>
            </a:r>
          </a:p>
          <a:p>
            <a:pPr lvl="2"/>
            <a:r>
              <a:rPr lang="en-US" dirty="0" smtClean="0"/>
              <a:t>131.107.0.101</a:t>
            </a:r>
            <a:endParaRPr lang="en-US" dirty="0"/>
          </a:p>
          <a:p>
            <a:pPr lvl="1"/>
            <a:r>
              <a:rPr lang="en-US" dirty="0"/>
              <a:t>the round robin scheme works as follows:</a:t>
            </a:r>
          </a:p>
          <a:p>
            <a:pPr lvl="2"/>
            <a:r>
              <a:rPr lang="en-US" dirty="0" smtClean="0"/>
              <a:t>for </a:t>
            </a:r>
            <a:r>
              <a:rPr lang="en-US" dirty="0"/>
              <a:t>the first request, the order of the resource records in the DNS Name Query Response message is </a:t>
            </a:r>
          </a:p>
          <a:p>
            <a:pPr lvl="3"/>
            <a:r>
              <a:rPr lang="en-US" dirty="0" smtClean="0"/>
              <a:t>131.107.0.99</a:t>
            </a:r>
          </a:p>
          <a:p>
            <a:pPr lvl="3"/>
            <a:r>
              <a:rPr lang="en-US" dirty="0" smtClean="0"/>
              <a:t>131.107.0.100</a:t>
            </a:r>
          </a:p>
          <a:p>
            <a:pPr lvl="3"/>
            <a:r>
              <a:rPr lang="en-US" dirty="0" smtClean="0"/>
              <a:t>131.107.0.101</a:t>
            </a:r>
            <a:r>
              <a:rPr lang="en-US" dirty="0"/>
              <a:t>.</a:t>
            </a:r>
          </a:p>
          <a:p>
            <a:pPr lvl="2"/>
            <a:r>
              <a:rPr lang="en-US" dirty="0" smtClean="0"/>
              <a:t>for </a:t>
            </a:r>
            <a:r>
              <a:rPr lang="en-US" dirty="0"/>
              <a:t>the second request, the order of the resource records in the DNS Name Query Response message is </a:t>
            </a:r>
          </a:p>
          <a:p>
            <a:pPr lvl="3"/>
            <a:r>
              <a:rPr lang="en-US" dirty="0" smtClean="0"/>
              <a:t>131.107.0.100</a:t>
            </a:r>
          </a:p>
          <a:p>
            <a:pPr lvl="3"/>
            <a:r>
              <a:rPr lang="en-US" dirty="0" smtClean="0"/>
              <a:t>131.107.0.101</a:t>
            </a:r>
          </a:p>
          <a:p>
            <a:pPr lvl="3"/>
            <a:r>
              <a:rPr lang="en-US" dirty="0" smtClean="0"/>
              <a:t>131.107.0.99</a:t>
            </a:r>
            <a:r>
              <a:rPr lang="en-US" dirty="0"/>
              <a:t>.</a:t>
            </a:r>
          </a:p>
          <a:p>
            <a:pPr lvl="2"/>
            <a:r>
              <a:rPr lang="en-US" dirty="0" smtClean="0"/>
              <a:t>for </a:t>
            </a:r>
            <a:r>
              <a:rPr lang="en-US" dirty="0"/>
              <a:t>the third request, the order of the resource records in the DNS Name Query Response message is </a:t>
            </a:r>
          </a:p>
          <a:p>
            <a:pPr lvl="3"/>
            <a:r>
              <a:rPr lang="en-US" dirty="0" smtClean="0"/>
              <a:t>131.107.0.101</a:t>
            </a:r>
          </a:p>
          <a:p>
            <a:pPr lvl="3"/>
            <a:r>
              <a:rPr lang="en-US" dirty="0" smtClean="0"/>
              <a:t>131.107.0.99</a:t>
            </a:r>
          </a:p>
          <a:p>
            <a:pPr lvl="3"/>
            <a:r>
              <a:rPr lang="en-US" dirty="0" smtClean="0"/>
              <a:t>131.107.0.100.</a:t>
            </a:r>
          </a:p>
          <a:p>
            <a:pPr lvl="2"/>
            <a:r>
              <a:rPr lang="en-US" dirty="0" smtClean="0"/>
              <a:t>the </a:t>
            </a:r>
            <a:r>
              <a:rPr lang="en-US" dirty="0"/>
              <a:t>pattern repeats for subsequent queries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644143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solidFill>
                  <a:srgbClr val="FF0000"/>
                </a:solidFill>
              </a:rPr>
              <a:t>Name Server Roles</a:t>
            </a:r>
            <a:endParaRPr lang="en-US" dirty="0" smtClean="0">
              <a:solidFill>
                <a:srgbClr val="FF0000"/>
              </a:solidFill>
            </a:endParaRPr>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833624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Server </a:t>
            </a:r>
            <a:r>
              <a:rPr lang="en-US" dirty="0" smtClean="0"/>
              <a:t>Roles - Contents</a:t>
            </a:r>
            <a:endParaRPr lang="en-US" dirty="0"/>
          </a:p>
        </p:txBody>
      </p:sp>
      <p:sp>
        <p:nvSpPr>
          <p:cNvPr id="3" name="Content Placeholder 2"/>
          <p:cNvSpPr>
            <a:spLocks noGrp="1"/>
          </p:cNvSpPr>
          <p:nvPr>
            <p:ph idx="1"/>
          </p:nvPr>
        </p:nvSpPr>
        <p:spPr/>
        <p:txBody>
          <a:bodyPr/>
          <a:lstStyle/>
          <a:p>
            <a:r>
              <a:rPr lang="en-US" dirty="0" smtClean="0"/>
              <a:t>Primary and Secondary Name Servers</a:t>
            </a:r>
          </a:p>
          <a:p>
            <a:r>
              <a:rPr lang="en-US" dirty="0" smtClean="0"/>
              <a:t>Forwarders</a:t>
            </a:r>
          </a:p>
          <a:p>
            <a:r>
              <a:rPr lang="en-US" dirty="0" smtClean="0"/>
              <a:t>Caching-only Name Servers</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7520289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and Secondary Name </a:t>
            </a:r>
            <a:r>
              <a:rPr lang="en-US" dirty="0" smtClean="0"/>
              <a:t>Servers</a:t>
            </a:r>
            <a:endParaRPr lang="en-US" dirty="0"/>
          </a:p>
        </p:txBody>
      </p:sp>
      <p:sp>
        <p:nvSpPr>
          <p:cNvPr id="3" name="Content Placeholder 2"/>
          <p:cNvSpPr>
            <a:spLocks noGrp="1"/>
          </p:cNvSpPr>
          <p:nvPr>
            <p:ph idx="1"/>
          </p:nvPr>
        </p:nvSpPr>
        <p:spPr>
          <a:xfrm>
            <a:off x="1435608" y="1447800"/>
            <a:ext cx="7498080" cy="5181600"/>
          </a:xfrm>
        </p:spPr>
        <p:txBody>
          <a:bodyPr>
            <a:normAutofit fontScale="62500" lnSpcReduction="20000"/>
          </a:bodyPr>
          <a:lstStyle/>
          <a:p>
            <a:r>
              <a:rPr lang="en-US" dirty="0"/>
              <a:t>When name servers have one or more zones for which they are responsible, they are said to be authoritative servers for those zones</a:t>
            </a:r>
          </a:p>
          <a:p>
            <a:r>
              <a:rPr lang="en-US" dirty="0"/>
              <a:t>Configuration of a DNS server includes adding name server (NS) resource records for all the other name servers that are in the same domain</a:t>
            </a:r>
          </a:p>
          <a:p>
            <a:pPr lvl="1"/>
            <a:r>
              <a:rPr lang="en-US" dirty="0"/>
              <a:t>These NS records provide pointers to the other authoritative servers for the domain</a:t>
            </a:r>
          </a:p>
          <a:p>
            <a:r>
              <a:rPr lang="en-US" dirty="0"/>
              <a:t>DNS defines two types of name servers:</a:t>
            </a:r>
          </a:p>
          <a:p>
            <a:pPr lvl="1"/>
            <a:r>
              <a:rPr lang="en-US" dirty="0" smtClean="0"/>
              <a:t>Primary name server</a:t>
            </a:r>
            <a:endParaRPr lang="en-US" dirty="0"/>
          </a:p>
          <a:p>
            <a:pPr lvl="2"/>
            <a:r>
              <a:rPr lang="en-US" dirty="0"/>
              <a:t>A primary name server gets the data for its zones from locally stored and maintained files. </a:t>
            </a:r>
          </a:p>
          <a:p>
            <a:pPr lvl="2"/>
            <a:r>
              <a:rPr lang="en-US" dirty="0"/>
              <a:t>To change a zone, such as adding subdomains or resource records, </a:t>
            </a:r>
            <a:r>
              <a:rPr lang="en-US" dirty="0" smtClean="0"/>
              <a:t>we need to </a:t>
            </a:r>
            <a:r>
              <a:rPr lang="en-US" dirty="0"/>
              <a:t>change the zone file at the primary name server.</a:t>
            </a:r>
          </a:p>
          <a:p>
            <a:pPr lvl="1"/>
            <a:r>
              <a:rPr lang="en-US" dirty="0" smtClean="0"/>
              <a:t>Secondary name server</a:t>
            </a:r>
            <a:endParaRPr lang="en-US" dirty="0"/>
          </a:p>
          <a:p>
            <a:pPr lvl="2"/>
            <a:r>
              <a:rPr lang="en-US" dirty="0"/>
              <a:t>A secondary name server gets the data for its zones across the network from another name server (either a primary name server or another secondary name server). </a:t>
            </a:r>
          </a:p>
          <a:p>
            <a:pPr lvl="2"/>
            <a:r>
              <a:rPr lang="en-US" dirty="0"/>
              <a:t>The process of obtaining this zone information (that is, the database file) across the network is referred to as a zone transfer. </a:t>
            </a:r>
          </a:p>
          <a:p>
            <a:pPr lvl="2"/>
            <a:r>
              <a:rPr lang="en-US" dirty="0"/>
              <a:t>Zone transfers occur over TCP port 53.</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7028747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and Secondary Name </a:t>
            </a:r>
            <a:r>
              <a:rPr lang="en-US" dirty="0" smtClean="0"/>
              <a:t>Servers (Cont.)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Reasons to have secondary name servers within an enterprise network:</a:t>
            </a:r>
          </a:p>
          <a:p>
            <a:pPr lvl="1"/>
            <a:r>
              <a:rPr lang="en-US" dirty="0" smtClean="0"/>
              <a:t>Redundancy</a:t>
            </a:r>
          </a:p>
          <a:p>
            <a:pPr lvl="2"/>
            <a:r>
              <a:rPr lang="en-US" dirty="0" smtClean="0"/>
              <a:t>At </a:t>
            </a:r>
            <a:r>
              <a:rPr lang="en-US" dirty="0"/>
              <a:t>least two DNS servers, a primary and at least one secondary, serving each zone are needed for fault tolerance.</a:t>
            </a:r>
          </a:p>
          <a:p>
            <a:pPr lvl="1"/>
            <a:r>
              <a:rPr lang="en-US" dirty="0"/>
              <a:t>Remote </a:t>
            </a:r>
            <a:r>
              <a:rPr lang="en-US" dirty="0" smtClean="0"/>
              <a:t>locations</a:t>
            </a:r>
          </a:p>
          <a:p>
            <a:pPr lvl="2"/>
            <a:r>
              <a:rPr lang="en-US" dirty="0" smtClean="0"/>
              <a:t>Secondary </a:t>
            </a:r>
            <a:r>
              <a:rPr lang="en-US" dirty="0"/>
              <a:t>name servers (or other primary servers for subdomains) are needed in remote locations that have a large number of DNS clients. Clients should not have to communicate across slower wide area network (WAN) links for DNS queries.</a:t>
            </a:r>
          </a:p>
          <a:p>
            <a:pPr lvl="1"/>
            <a:r>
              <a:rPr lang="en-US" dirty="0"/>
              <a:t>Load </a:t>
            </a:r>
            <a:r>
              <a:rPr lang="en-US" dirty="0" smtClean="0"/>
              <a:t>distribution</a:t>
            </a:r>
          </a:p>
          <a:p>
            <a:pPr lvl="2"/>
            <a:r>
              <a:rPr lang="en-US" dirty="0" smtClean="0"/>
              <a:t>Secondary </a:t>
            </a:r>
            <a:r>
              <a:rPr lang="en-US" dirty="0"/>
              <a:t>name servers reduce the load on the primary name server.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313519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and Secondary Name Servers (Cont.)</a:t>
            </a:r>
          </a:p>
        </p:txBody>
      </p:sp>
      <p:sp>
        <p:nvSpPr>
          <p:cNvPr id="3" name="Content Placeholder 2"/>
          <p:cNvSpPr>
            <a:spLocks noGrp="1"/>
          </p:cNvSpPr>
          <p:nvPr>
            <p:ph idx="1"/>
          </p:nvPr>
        </p:nvSpPr>
        <p:spPr/>
        <p:txBody>
          <a:bodyPr>
            <a:normAutofit fontScale="62500" lnSpcReduction="20000"/>
          </a:bodyPr>
          <a:lstStyle/>
          <a:p>
            <a:r>
              <a:rPr lang="en-US" dirty="0"/>
              <a:t>The primary or secondary name server designation is defined at a zone level. </a:t>
            </a:r>
          </a:p>
          <a:p>
            <a:pPr lvl="1"/>
            <a:r>
              <a:rPr lang="en-US" dirty="0"/>
              <a:t>a specific name server may be a primary name server for certain zones and a secondary name server for other zones.</a:t>
            </a:r>
          </a:p>
          <a:p>
            <a:r>
              <a:rPr lang="en-US" dirty="0"/>
              <a:t>When defining a zone on a secondary name server, we configure the zone with the name server from which the zone information is to be obtained. </a:t>
            </a:r>
          </a:p>
          <a:p>
            <a:r>
              <a:rPr lang="en-US" dirty="0"/>
              <a:t>The source of the zone information for a secondary name server is referred to as a master name server. </a:t>
            </a:r>
          </a:p>
          <a:p>
            <a:r>
              <a:rPr lang="en-US" dirty="0"/>
              <a:t>A master name server can be either a primary or secondary name server for the requested zone</a:t>
            </a:r>
            <a:r>
              <a:rPr lang="en-US" dirty="0" smtClean="0"/>
              <a:t>.</a:t>
            </a:r>
          </a:p>
          <a:p>
            <a:r>
              <a:rPr lang="en-US" dirty="0"/>
              <a:t>When a secondary name server starts up, it contacts the master name server and initiates a zone transfer for each zone for which it is acting as a secondary name server. </a:t>
            </a:r>
          </a:p>
          <a:p>
            <a:r>
              <a:rPr lang="en-US" dirty="0"/>
              <a:t>Zone transfers also can occur periodically (provided that data on the master name server has changed) as specified in the SOA record of the zone file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3176397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and Secondary Name Servers (Cont.)</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71700"/>
            <a:ext cx="753427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0321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Forwarders</a:t>
            </a:r>
          </a:p>
        </p:txBody>
      </p:sp>
      <p:sp>
        <p:nvSpPr>
          <p:cNvPr id="3" name="Content Placeholder 2"/>
          <p:cNvSpPr>
            <a:spLocks noGrp="1"/>
          </p:cNvSpPr>
          <p:nvPr>
            <p:ph idx="1"/>
          </p:nvPr>
        </p:nvSpPr>
        <p:spPr/>
        <p:txBody>
          <a:bodyPr>
            <a:normAutofit fontScale="92500" lnSpcReduction="20000"/>
          </a:bodyPr>
          <a:lstStyle/>
          <a:p>
            <a:r>
              <a:rPr lang="en-US" dirty="0" smtClean="0"/>
              <a:t>DNS </a:t>
            </a:r>
            <a:r>
              <a:rPr lang="en-US" dirty="0"/>
              <a:t>queries for names that do not use the second-level domain name of the organization might require interaction with DNS servers across WAN links outside of the organization. </a:t>
            </a:r>
          </a:p>
          <a:p>
            <a:r>
              <a:rPr lang="en-US" dirty="0"/>
              <a:t>To prevent all the DNS servers in the organization from sending their queries over the Internet, </a:t>
            </a:r>
            <a:r>
              <a:rPr lang="en-US" dirty="0" smtClean="0"/>
              <a:t>we </a:t>
            </a:r>
            <a:r>
              <a:rPr lang="en-US" dirty="0"/>
              <a:t>can configure forwarders. </a:t>
            </a:r>
          </a:p>
          <a:p>
            <a:pPr lvl="1"/>
            <a:r>
              <a:rPr lang="en-US" dirty="0"/>
              <a:t>A forwarder sends queries across the Internet. </a:t>
            </a:r>
            <a:endParaRPr lang="en-US" dirty="0" smtClean="0"/>
          </a:p>
          <a:p>
            <a:pPr lvl="1"/>
            <a:r>
              <a:rPr lang="en-US" dirty="0" smtClean="0"/>
              <a:t>Other </a:t>
            </a:r>
            <a:r>
              <a:rPr lang="en-US" dirty="0"/>
              <a:t>DNS servers in the organization are configured to forward their queries to the forwarder.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354127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Naming Schemas</a:t>
            </a:r>
          </a:p>
        </p:txBody>
      </p:sp>
      <p:sp>
        <p:nvSpPr>
          <p:cNvPr id="3" name="Content Placeholder 2"/>
          <p:cNvSpPr>
            <a:spLocks noGrp="1"/>
          </p:cNvSpPr>
          <p:nvPr>
            <p:ph idx="1"/>
          </p:nvPr>
        </p:nvSpPr>
        <p:spPr/>
        <p:txBody>
          <a:bodyPr>
            <a:normAutofit fontScale="62500" lnSpcReduction="20000"/>
          </a:bodyPr>
          <a:lstStyle/>
          <a:p>
            <a:r>
              <a:rPr lang="en-US" dirty="0"/>
              <a:t>Before communication can take place, each interface on each TCP/IP node must be assigned a unicast IP address. </a:t>
            </a:r>
          </a:p>
          <a:p>
            <a:r>
              <a:rPr lang="en-US" dirty="0"/>
              <a:t>A TCP/IP host and its interfaces can also be assigned names. </a:t>
            </a:r>
          </a:p>
          <a:p>
            <a:r>
              <a:rPr lang="en-US" dirty="0" smtClean="0"/>
              <a:t>The </a:t>
            </a:r>
            <a:r>
              <a:rPr lang="en-US" dirty="0"/>
              <a:t>naming scheme affects the way that a host or interface is referenced in applications</a:t>
            </a:r>
          </a:p>
          <a:p>
            <a:r>
              <a:rPr lang="en-US" dirty="0"/>
              <a:t>Sockets </a:t>
            </a:r>
            <a:r>
              <a:rPr lang="en-US" dirty="0" smtClean="0"/>
              <a:t>applications: </a:t>
            </a:r>
          </a:p>
          <a:p>
            <a:pPr lvl="1"/>
            <a:r>
              <a:rPr lang="en-US" dirty="0" smtClean="0"/>
              <a:t>a </a:t>
            </a:r>
            <a:r>
              <a:rPr lang="en-US" dirty="0"/>
              <a:t>user specifies either an </a:t>
            </a:r>
            <a:r>
              <a:rPr lang="en-US" u="sng" dirty="0"/>
              <a:t>IP address or a host name </a:t>
            </a:r>
            <a:r>
              <a:rPr lang="en-US" dirty="0"/>
              <a:t>(aka. a domain name). </a:t>
            </a:r>
            <a:endParaRPr lang="en-US" dirty="0" smtClean="0"/>
          </a:p>
          <a:p>
            <a:pPr lvl="1"/>
            <a:r>
              <a:rPr lang="en-US" dirty="0" smtClean="0"/>
              <a:t>if </a:t>
            </a:r>
            <a:r>
              <a:rPr lang="en-US" dirty="0"/>
              <a:t>the user specifies a host name, TCP/IP </a:t>
            </a:r>
            <a:r>
              <a:rPr lang="en-US" dirty="0" smtClean="0"/>
              <a:t>attempts </a:t>
            </a:r>
            <a:r>
              <a:rPr lang="en-US" dirty="0"/>
              <a:t>to resolve the name to an IP (IPv4 or IPv6) address. </a:t>
            </a:r>
            <a:endParaRPr lang="en-US" dirty="0" smtClean="0"/>
          </a:p>
          <a:p>
            <a:pPr lvl="1"/>
            <a:r>
              <a:rPr lang="en-US" dirty="0" smtClean="0"/>
              <a:t>if </a:t>
            </a:r>
            <a:r>
              <a:rPr lang="en-US" dirty="0"/>
              <a:t>the user specifies an IP address, name resolution is not necessary.</a:t>
            </a:r>
          </a:p>
          <a:p>
            <a:r>
              <a:rPr lang="en-US" dirty="0"/>
              <a:t>Network basic input/output system (NetBIOS) </a:t>
            </a:r>
            <a:r>
              <a:rPr lang="en-US" dirty="0" smtClean="0"/>
              <a:t>applications: </a:t>
            </a:r>
          </a:p>
          <a:p>
            <a:pPr lvl="1"/>
            <a:r>
              <a:rPr lang="en-US" dirty="0" smtClean="0"/>
              <a:t>a </a:t>
            </a:r>
            <a:r>
              <a:rPr lang="en-US" dirty="0"/>
              <a:t>user specifies a computer name, which the application converts into a 16-character </a:t>
            </a:r>
            <a:r>
              <a:rPr lang="en-US" u="sng" dirty="0"/>
              <a:t>NetBIOS name</a:t>
            </a:r>
            <a:r>
              <a:rPr lang="en-US" dirty="0"/>
              <a:t>. </a:t>
            </a:r>
            <a:endParaRPr lang="en-US" dirty="0" smtClean="0"/>
          </a:p>
          <a:p>
            <a:pPr lvl="1"/>
            <a:r>
              <a:rPr lang="en-US" dirty="0" smtClean="0"/>
              <a:t>TCP/IP </a:t>
            </a:r>
            <a:r>
              <a:rPr lang="en-US" dirty="0"/>
              <a:t>attempts to resolve the NetBIOS name to an IPv4 address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2830678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Forwarders (Cont.)</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2000250"/>
            <a:ext cx="43910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4540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Forwarders (Cont.)</a:t>
            </a:r>
          </a:p>
        </p:txBody>
      </p:sp>
      <p:sp>
        <p:nvSpPr>
          <p:cNvPr id="3" name="Content Placeholder 2"/>
          <p:cNvSpPr>
            <a:spLocks noGrp="1"/>
          </p:cNvSpPr>
          <p:nvPr>
            <p:ph idx="1"/>
          </p:nvPr>
        </p:nvSpPr>
        <p:spPr/>
        <p:txBody>
          <a:bodyPr>
            <a:normAutofit fontScale="62500" lnSpcReduction="20000"/>
          </a:bodyPr>
          <a:lstStyle/>
          <a:p>
            <a:r>
              <a:rPr lang="en-US" dirty="0"/>
              <a:t>A name server can use a forwarder in non-exclusive or exclusive mode</a:t>
            </a:r>
            <a:r>
              <a:rPr lang="en-US" dirty="0" smtClean="0"/>
              <a:t>.</a:t>
            </a:r>
          </a:p>
          <a:p>
            <a:r>
              <a:rPr lang="en-US" dirty="0"/>
              <a:t>Forwarders in Non-exclusive Mode</a:t>
            </a:r>
          </a:p>
          <a:p>
            <a:pPr lvl="1"/>
            <a:r>
              <a:rPr lang="en-US" dirty="0"/>
              <a:t>Name servers attempt to resolve the query on their own if the forwarder is unable to satisfy the request</a:t>
            </a:r>
          </a:p>
          <a:p>
            <a:pPr lvl="2"/>
            <a:r>
              <a:rPr lang="en-US" dirty="0" smtClean="0"/>
              <a:t>when </a:t>
            </a:r>
            <a:r>
              <a:rPr lang="en-US" dirty="0"/>
              <a:t>a name server receives a DNS query that it cannot resolve through its own zone files, it sends a recursive query to its forwarder. </a:t>
            </a:r>
          </a:p>
          <a:p>
            <a:pPr lvl="2"/>
            <a:r>
              <a:rPr lang="en-US" dirty="0"/>
              <a:t>The forwarder attempts to resolve the query and returns the results to the requesting name server. </a:t>
            </a:r>
          </a:p>
          <a:p>
            <a:pPr lvl="2"/>
            <a:r>
              <a:rPr lang="en-US" dirty="0"/>
              <a:t>If the forwarder is unable to resolve the query, the name server that received the original query attempts to resolve the query using iterative queries</a:t>
            </a:r>
            <a:r>
              <a:rPr lang="en-US" dirty="0" smtClean="0"/>
              <a:t>.</a:t>
            </a:r>
          </a:p>
          <a:p>
            <a:pPr lvl="1"/>
            <a:r>
              <a:rPr lang="en-US" dirty="0"/>
              <a:t>A name server using a forwarder in non-exclusive mode does the following when attempting to resolve a name:</a:t>
            </a:r>
          </a:p>
          <a:p>
            <a:pPr marL="1115568" lvl="2" indent="-457200">
              <a:buFont typeface="+mj-lt"/>
              <a:buAutoNum type="arabicPeriod"/>
            </a:pPr>
            <a:r>
              <a:rPr lang="en-US" dirty="0"/>
              <a:t>Checks its local cache.</a:t>
            </a:r>
          </a:p>
          <a:p>
            <a:pPr marL="1115568" lvl="2" indent="-457200">
              <a:buFont typeface="+mj-lt"/>
              <a:buAutoNum type="arabicPeriod"/>
            </a:pPr>
            <a:r>
              <a:rPr lang="en-US" dirty="0"/>
              <a:t>Checks its zone files.</a:t>
            </a:r>
          </a:p>
          <a:p>
            <a:pPr marL="1115568" lvl="2" indent="-457200">
              <a:buFont typeface="+mj-lt"/>
              <a:buAutoNum type="arabicPeriod"/>
            </a:pPr>
            <a:r>
              <a:rPr lang="en-US" dirty="0"/>
              <a:t>Sends a recursive query to a forwarder.</a:t>
            </a:r>
          </a:p>
          <a:p>
            <a:pPr marL="1115568" lvl="2" indent="-457200">
              <a:buFont typeface="+mj-lt"/>
              <a:buAutoNum type="arabicPeriod"/>
            </a:pPr>
            <a:r>
              <a:rPr lang="en-US" dirty="0"/>
              <a:t>Attempts to resolve the name through iterative queries to other DNS servers.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977680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Forwarders (Cont.)</a:t>
            </a:r>
          </a:p>
        </p:txBody>
      </p:sp>
      <p:sp>
        <p:nvSpPr>
          <p:cNvPr id="3" name="Content Placeholder 2"/>
          <p:cNvSpPr>
            <a:spLocks noGrp="1"/>
          </p:cNvSpPr>
          <p:nvPr>
            <p:ph idx="1"/>
          </p:nvPr>
        </p:nvSpPr>
        <p:spPr/>
        <p:txBody>
          <a:bodyPr>
            <a:normAutofit fontScale="77500" lnSpcReduction="20000"/>
          </a:bodyPr>
          <a:lstStyle/>
          <a:p>
            <a:r>
              <a:rPr lang="en-US" dirty="0"/>
              <a:t>Forwarders in Exclusive Mode</a:t>
            </a:r>
          </a:p>
          <a:p>
            <a:pPr lvl="1"/>
            <a:r>
              <a:rPr lang="en-US" dirty="0"/>
              <a:t>Name servers make no attempt to resolve the query on their own if the forwarder is unable to satisfy the </a:t>
            </a:r>
            <a:r>
              <a:rPr lang="en-US" dirty="0" smtClean="0"/>
              <a:t>request </a:t>
            </a:r>
            <a:endParaRPr lang="en-US" dirty="0"/>
          </a:p>
          <a:p>
            <a:pPr lvl="2"/>
            <a:r>
              <a:rPr lang="en-US" dirty="0"/>
              <a:t>When a name server in exclusive mode receives a DNS query that it cannot resolve through its own zone files, it sends a recursive query to its designated forwarder. </a:t>
            </a:r>
            <a:endParaRPr lang="en-US" dirty="0" smtClean="0"/>
          </a:p>
          <a:p>
            <a:pPr lvl="2"/>
            <a:r>
              <a:rPr lang="en-US" dirty="0" smtClean="0"/>
              <a:t>The </a:t>
            </a:r>
            <a:r>
              <a:rPr lang="en-US" dirty="0"/>
              <a:t>forwarder then carries out whatever communication is necessary to resolve the query and returns the results to the originating name server. </a:t>
            </a:r>
          </a:p>
          <a:p>
            <a:pPr lvl="2"/>
            <a:r>
              <a:rPr lang="en-US" dirty="0"/>
              <a:t>If the forwarder is unable to resolve the request, the originating name server returns a query failure to the original DNS client. </a:t>
            </a:r>
            <a:endParaRPr lang="en-US" dirty="0" smtClean="0"/>
          </a:p>
          <a:p>
            <a:pPr lvl="1"/>
            <a:r>
              <a:rPr lang="en-US" dirty="0"/>
              <a:t>A name server using a forwarder in exclusive mode does the following when attempting to resolve a name:</a:t>
            </a:r>
          </a:p>
          <a:p>
            <a:pPr marL="1115568" lvl="2" indent="-457200">
              <a:buFont typeface="+mj-lt"/>
              <a:buAutoNum type="arabicPeriod"/>
            </a:pPr>
            <a:r>
              <a:rPr lang="en-US" dirty="0"/>
              <a:t>Checks its local cache.</a:t>
            </a:r>
          </a:p>
          <a:p>
            <a:pPr marL="1115568" lvl="2" indent="-457200">
              <a:buFont typeface="+mj-lt"/>
              <a:buAutoNum type="arabicPeriod"/>
            </a:pPr>
            <a:r>
              <a:rPr lang="en-US" dirty="0"/>
              <a:t>Checks its zone files.</a:t>
            </a:r>
          </a:p>
          <a:p>
            <a:pPr marL="1115568" lvl="2" indent="-457200">
              <a:buFont typeface="+mj-lt"/>
              <a:buAutoNum type="arabicPeriod"/>
            </a:pPr>
            <a:r>
              <a:rPr lang="en-US" dirty="0"/>
              <a:t>Sends a recursive query to a forwarder.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1121997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Caching-only Name Servers</a:t>
            </a:r>
          </a:p>
        </p:txBody>
      </p:sp>
      <p:sp>
        <p:nvSpPr>
          <p:cNvPr id="3" name="Content Placeholder 2"/>
          <p:cNvSpPr>
            <a:spLocks noGrp="1"/>
          </p:cNvSpPr>
          <p:nvPr>
            <p:ph idx="1"/>
          </p:nvPr>
        </p:nvSpPr>
        <p:spPr/>
        <p:txBody>
          <a:bodyPr>
            <a:normAutofit fontScale="85000" lnSpcReduction="20000"/>
          </a:bodyPr>
          <a:lstStyle/>
          <a:p>
            <a:r>
              <a:rPr lang="en-US" dirty="0"/>
              <a:t>Caching-only servers are DNS servers that only perform queries, cache the answers, and return the results. </a:t>
            </a:r>
          </a:p>
          <a:p>
            <a:r>
              <a:rPr lang="en-US" dirty="0"/>
              <a:t>Caching-only servers are not authoritative for any domains and contain only the information that they have cached while attempting to resolve queries.</a:t>
            </a:r>
          </a:p>
          <a:p>
            <a:r>
              <a:rPr lang="en-US" dirty="0"/>
              <a:t>When caching-only servers are started, they do not perform any zone transfers because they have no zones and no entries exist in their caches. </a:t>
            </a:r>
          </a:p>
          <a:p>
            <a:pPr lvl="1"/>
            <a:r>
              <a:rPr lang="en-US" dirty="0"/>
              <a:t>Initially, the caching-only server must forward queries until the cache has been built up to a point where it can service commonly used queries by just using its cache entries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6306219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solidFill>
                  <a:srgbClr val="FF0000"/>
                </a:solidFill>
              </a:rPr>
              <a:t>Resource Records and Zones</a:t>
            </a:r>
            <a:endParaRPr lang="en-US" dirty="0" smtClean="0">
              <a:solidFill>
                <a:srgbClr val="FF0000"/>
              </a:solidFill>
            </a:endParaRPr>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1592751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Records and </a:t>
            </a:r>
            <a:r>
              <a:rPr lang="en-US" dirty="0" smtClean="0"/>
              <a:t>Zones - Contents</a:t>
            </a:r>
            <a:endParaRPr lang="en-US" dirty="0"/>
          </a:p>
        </p:txBody>
      </p:sp>
      <p:sp>
        <p:nvSpPr>
          <p:cNvPr id="3" name="Content Placeholder 2"/>
          <p:cNvSpPr>
            <a:spLocks noGrp="1"/>
          </p:cNvSpPr>
          <p:nvPr>
            <p:ph idx="1"/>
          </p:nvPr>
        </p:nvSpPr>
        <p:spPr/>
        <p:txBody>
          <a:bodyPr/>
          <a:lstStyle/>
          <a:p>
            <a:r>
              <a:rPr lang="en-US" dirty="0" smtClean="0"/>
              <a:t>Resource Record Format</a:t>
            </a:r>
          </a:p>
          <a:p>
            <a:r>
              <a:rPr lang="en-US" dirty="0" smtClean="0"/>
              <a:t>Resource Record Types</a:t>
            </a:r>
          </a:p>
          <a:p>
            <a:r>
              <a:rPr lang="en-US" dirty="0" smtClean="0"/>
              <a:t>The Root Hints Files</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9950997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 Record </a:t>
            </a:r>
            <a:r>
              <a:rPr lang="en-US" dirty="0" smtClean="0"/>
              <a:t>Format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Resource records have the following </a:t>
            </a:r>
            <a:r>
              <a:rPr lang="en-US" dirty="0" smtClean="0"/>
              <a:t>formats:</a:t>
            </a:r>
            <a:endParaRPr lang="en-US" dirty="0"/>
          </a:p>
          <a:p>
            <a:pPr marL="402336" lvl="1" indent="0">
              <a:buNone/>
            </a:pPr>
            <a:r>
              <a:rPr lang="en-US" dirty="0" smtClean="0">
                <a:latin typeface="Courier New" pitchFamily="49" charset="0"/>
                <a:cs typeface="Courier New" pitchFamily="49" charset="0"/>
              </a:rPr>
              <a:t>owner [TTL] [class] type RDATA</a:t>
            </a:r>
            <a:endParaRPr lang="en-US" dirty="0">
              <a:latin typeface="Courier New" pitchFamily="49" charset="0"/>
              <a:cs typeface="Courier New" pitchFamily="49" charset="0"/>
            </a:endParaRPr>
          </a:p>
          <a:p>
            <a:pPr marL="402336" lvl="1" indent="0">
              <a:buNone/>
            </a:pPr>
            <a:r>
              <a:rPr lang="en-US" dirty="0" smtClean="0">
                <a:latin typeface="Courier New" pitchFamily="49" charset="0"/>
                <a:cs typeface="Courier New" pitchFamily="49" charset="0"/>
              </a:rPr>
              <a:t>owner [class] [TTL] type RDATA </a:t>
            </a:r>
          </a:p>
          <a:p>
            <a:pPr lvl="1"/>
            <a:r>
              <a:rPr lang="en-US" dirty="0" smtClean="0">
                <a:latin typeface="Courier New" pitchFamily="49" charset="0"/>
                <a:cs typeface="Courier New" pitchFamily="49" charset="0"/>
              </a:rPr>
              <a:t>owner</a:t>
            </a:r>
            <a:r>
              <a:rPr lang="en-US" dirty="0"/>
              <a:t>: </a:t>
            </a:r>
            <a:endParaRPr lang="en-US" dirty="0" smtClean="0"/>
          </a:p>
          <a:p>
            <a:pPr lvl="2"/>
            <a:r>
              <a:rPr lang="en-US" dirty="0" smtClean="0"/>
              <a:t>the </a:t>
            </a:r>
            <a:r>
              <a:rPr lang="en-US" dirty="0"/>
              <a:t>domain name of the resource record.</a:t>
            </a:r>
          </a:p>
          <a:p>
            <a:pPr lvl="1"/>
            <a:r>
              <a:rPr lang="en-US" dirty="0">
                <a:latin typeface="Courier New" pitchFamily="49" charset="0"/>
                <a:cs typeface="Courier New" pitchFamily="49" charset="0"/>
              </a:rPr>
              <a:t>TTL</a:t>
            </a:r>
            <a:r>
              <a:rPr lang="en-US" dirty="0"/>
              <a:t> (Time to Live): </a:t>
            </a:r>
            <a:endParaRPr lang="en-US" dirty="0" smtClean="0"/>
          </a:p>
          <a:p>
            <a:pPr lvl="2"/>
            <a:r>
              <a:rPr lang="en-US" dirty="0" smtClean="0"/>
              <a:t>the </a:t>
            </a:r>
            <a:r>
              <a:rPr lang="en-US" dirty="0"/>
              <a:t>length of time in seconds that a DNS resolver should wait before it removes from its cache an entry that corresponds to the resource record.</a:t>
            </a:r>
          </a:p>
          <a:p>
            <a:pPr lvl="1"/>
            <a:r>
              <a:rPr lang="en-US" dirty="0">
                <a:latin typeface="Courier New" pitchFamily="49" charset="0"/>
                <a:cs typeface="Courier New" pitchFamily="49" charset="0"/>
              </a:rPr>
              <a:t>type</a:t>
            </a:r>
            <a:r>
              <a:rPr lang="en-US" dirty="0"/>
              <a:t>: </a:t>
            </a:r>
            <a:endParaRPr lang="en-US" dirty="0" smtClean="0"/>
          </a:p>
          <a:p>
            <a:pPr lvl="2"/>
            <a:r>
              <a:rPr lang="en-US" dirty="0" smtClean="0"/>
              <a:t>the </a:t>
            </a:r>
            <a:r>
              <a:rPr lang="en-US" dirty="0"/>
              <a:t>type of resource record.</a:t>
            </a:r>
          </a:p>
          <a:p>
            <a:pPr lvl="1"/>
            <a:r>
              <a:rPr lang="en-US" dirty="0">
                <a:latin typeface="Courier New" pitchFamily="49" charset="0"/>
                <a:cs typeface="Courier New" pitchFamily="49" charset="0"/>
              </a:rPr>
              <a:t>class</a:t>
            </a:r>
            <a:r>
              <a:rPr lang="en-US" dirty="0"/>
              <a:t>: </a:t>
            </a:r>
            <a:endParaRPr lang="en-US" dirty="0" smtClean="0"/>
          </a:p>
          <a:p>
            <a:pPr lvl="2"/>
            <a:r>
              <a:rPr lang="en-US" dirty="0" smtClean="0"/>
              <a:t>the </a:t>
            </a:r>
            <a:r>
              <a:rPr lang="en-US" dirty="0"/>
              <a:t>protocol family in use, which is typically IN for the Internet class.</a:t>
            </a:r>
          </a:p>
          <a:p>
            <a:pPr lvl="1"/>
            <a:r>
              <a:rPr lang="en-US" dirty="0">
                <a:latin typeface="Courier New" pitchFamily="49" charset="0"/>
                <a:cs typeface="Courier New" pitchFamily="49" charset="0"/>
              </a:rPr>
              <a:t>RDATA</a:t>
            </a:r>
            <a:r>
              <a:rPr lang="en-US" dirty="0"/>
              <a:t>: </a:t>
            </a:r>
            <a:endParaRPr lang="en-US" dirty="0" smtClean="0"/>
          </a:p>
          <a:p>
            <a:pPr lvl="2"/>
            <a:r>
              <a:rPr lang="en-US" dirty="0" smtClean="0"/>
              <a:t>the </a:t>
            </a:r>
            <a:r>
              <a:rPr lang="en-US" dirty="0"/>
              <a:t>resource data for the resource record type. </a:t>
            </a:r>
            <a:endParaRPr lang="en-US" dirty="0" smtClean="0"/>
          </a:p>
          <a:p>
            <a:pPr lvl="2"/>
            <a:r>
              <a:rPr lang="en-US" dirty="0" smtClean="0"/>
              <a:t>e.g.,, </a:t>
            </a:r>
            <a:r>
              <a:rPr lang="en-US" dirty="0"/>
              <a:t>for an </a:t>
            </a:r>
            <a:r>
              <a:rPr lang="en-US" dirty="0" smtClean="0"/>
              <a:t>Address </a:t>
            </a:r>
            <a:r>
              <a:rPr lang="en-US" dirty="0"/>
              <a:t>(A) resource record, RDATA is the 32-bit IPv4 address that corresponds to the FQDN in the owner field.</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8494264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Record </a:t>
            </a:r>
            <a:r>
              <a:rPr lang="en-US" dirty="0" smtClean="0"/>
              <a:t>Format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text-based DNS database files, most resource records are represented as a single line of text</a:t>
            </a:r>
          </a:p>
          <a:p>
            <a:pPr lvl="1"/>
            <a:r>
              <a:rPr lang="en-US" dirty="0" smtClean="0"/>
              <a:t>Example </a:t>
            </a:r>
            <a:r>
              <a:rPr lang="en-US" dirty="0"/>
              <a:t>A resource record stored in a DNS database file:</a:t>
            </a:r>
          </a:p>
          <a:p>
            <a:pPr lvl="2"/>
            <a:r>
              <a:rPr lang="en-US" dirty="0">
                <a:latin typeface="Courier New" pitchFamily="49" charset="0"/>
                <a:cs typeface="Courier New" pitchFamily="49" charset="0"/>
              </a:rPr>
              <a:t>srv1.dev.microsoft.com. 3600 </a:t>
            </a:r>
            <a:r>
              <a:rPr lang="en-US" dirty="0" smtClean="0">
                <a:latin typeface="Courier New" pitchFamily="49" charset="0"/>
                <a:cs typeface="Courier New" pitchFamily="49" charset="0"/>
              </a:rPr>
              <a:t>IN A </a:t>
            </a:r>
            <a:r>
              <a:rPr lang="en-US" dirty="0">
                <a:latin typeface="Courier New" pitchFamily="49" charset="0"/>
                <a:cs typeface="Courier New" pitchFamily="49" charset="0"/>
              </a:rPr>
              <a:t>157.60.221.205</a:t>
            </a:r>
          </a:p>
          <a:p>
            <a:pPr lvl="1"/>
            <a:r>
              <a:rPr lang="en-US" dirty="0"/>
              <a:t>Each resource record starts with the owner in the first column (</a:t>
            </a:r>
            <a:r>
              <a:rPr lang="en-US" dirty="0">
                <a:latin typeface="Courier New" pitchFamily="49" charset="0"/>
                <a:cs typeface="Courier New" pitchFamily="49" charset="0"/>
              </a:rPr>
              <a:t>srv1.dev.microsoft.com.</a:t>
            </a:r>
            <a:r>
              <a:rPr lang="en-US" dirty="0"/>
              <a:t>). </a:t>
            </a:r>
          </a:p>
          <a:p>
            <a:pPr lvl="1"/>
            <a:r>
              <a:rPr lang="en-US" dirty="0"/>
              <a:t>If the first column is blank, then it is assumed that the owner for this record is the owner of the previous record. </a:t>
            </a:r>
          </a:p>
          <a:p>
            <a:pPr lvl="1"/>
            <a:r>
              <a:rPr lang="en-US" dirty="0"/>
              <a:t>If the TTL value is not present, the DNS server sets the value to the TTL specified in the SOA (Start of Authority) record of the </a:t>
            </a:r>
            <a:r>
              <a:rPr lang="en-US" dirty="0" smtClean="0"/>
              <a:t>zone or the $TTL directive.</a:t>
            </a:r>
          </a:p>
          <a:p>
            <a:pPr lvl="1"/>
            <a:r>
              <a:rPr lang="en-US" dirty="0"/>
              <a:t>Comments always start with a semicolon (;) and end with a carriage return</a:t>
            </a:r>
            <a:r>
              <a:rPr lang="en-US" dirty="0" smtClean="0"/>
              <a:t>.</a:t>
            </a:r>
          </a:p>
          <a:p>
            <a:r>
              <a:rPr lang="en-US" dirty="0"/>
              <a:t>Resource records are represented in binary form in DNS request and response messages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8297183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 Record </a:t>
            </a:r>
            <a:r>
              <a:rPr lang="en-US" dirty="0" smtClean="0"/>
              <a:t>Types</a:t>
            </a:r>
            <a:endParaRPr lang="en-US" dirty="0"/>
          </a:p>
        </p:txBody>
      </p:sp>
      <p:sp>
        <p:nvSpPr>
          <p:cNvPr id="3" name="Content Placeholder 2"/>
          <p:cNvSpPr>
            <a:spLocks noGrp="1"/>
          </p:cNvSpPr>
          <p:nvPr>
            <p:ph idx="1"/>
          </p:nvPr>
        </p:nvSpPr>
        <p:spPr>
          <a:xfrm>
            <a:off x="1435608" y="1447800"/>
            <a:ext cx="7632192" cy="5257800"/>
          </a:xfrm>
        </p:spPr>
        <p:txBody>
          <a:bodyPr>
            <a:normAutofit fontScale="55000" lnSpcReduction="20000"/>
          </a:bodyPr>
          <a:lstStyle/>
          <a:p>
            <a:r>
              <a:rPr lang="en-US" dirty="0"/>
              <a:t>DNS standards define many types of resource </a:t>
            </a:r>
            <a:r>
              <a:rPr lang="en-US" dirty="0" smtClean="0"/>
              <a:t>records</a:t>
            </a:r>
          </a:p>
          <a:p>
            <a:r>
              <a:rPr lang="en-US" dirty="0" smtClean="0"/>
              <a:t>Most </a:t>
            </a:r>
            <a:r>
              <a:rPr lang="en-US" dirty="0"/>
              <a:t>commonly used resource </a:t>
            </a:r>
            <a:r>
              <a:rPr lang="en-US" dirty="0" smtClean="0"/>
              <a:t>records:</a:t>
            </a:r>
            <a:endParaRPr lang="en-US" dirty="0"/>
          </a:p>
          <a:p>
            <a:pPr lvl="1"/>
            <a:r>
              <a:rPr lang="en-US" b="1" dirty="0"/>
              <a:t>SOA </a:t>
            </a:r>
            <a:r>
              <a:rPr lang="en-US" dirty="0"/>
              <a:t>(Start Of </a:t>
            </a:r>
            <a:r>
              <a:rPr lang="en-US" dirty="0" smtClean="0"/>
              <a:t>Authority)</a:t>
            </a:r>
            <a:endParaRPr lang="en-US" b="1" dirty="0" smtClean="0"/>
          </a:p>
          <a:p>
            <a:pPr lvl="2"/>
            <a:r>
              <a:rPr lang="en-US" dirty="0" smtClean="0"/>
              <a:t>Identifies </a:t>
            </a:r>
            <a:r>
              <a:rPr lang="en-US" dirty="0"/>
              <a:t>the start of a zone of authority. </a:t>
            </a:r>
            <a:endParaRPr lang="en-US" dirty="0" smtClean="0"/>
          </a:p>
          <a:p>
            <a:pPr lvl="2"/>
            <a:r>
              <a:rPr lang="en-US" dirty="0" smtClean="0"/>
              <a:t>Every </a:t>
            </a:r>
            <a:r>
              <a:rPr lang="en-US" dirty="0"/>
              <a:t>zone contains an SOA resource record at the beginning of the zone file, which stores information about the zone, configures replication behavior, and sets the default TTL </a:t>
            </a:r>
            <a:r>
              <a:rPr lang="en-US" dirty="0" smtClean="0"/>
              <a:t>for </a:t>
            </a:r>
            <a:r>
              <a:rPr lang="en-US" dirty="0"/>
              <a:t>the zone</a:t>
            </a:r>
            <a:r>
              <a:rPr lang="en-US" dirty="0" smtClean="0"/>
              <a:t>.</a:t>
            </a:r>
          </a:p>
          <a:p>
            <a:pPr marL="1069848" lvl="4" indent="0">
              <a:buNone/>
            </a:pPr>
            <a:r>
              <a:rPr lang="en-US" sz="2500" dirty="0" smtClean="0">
                <a:latin typeface="Courier New" pitchFamily="49" charset="0"/>
                <a:cs typeface="Courier New" pitchFamily="49" charset="0"/>
              </a:rPr>
              <a:t>domain-name [</a:t>
            </a:r>
            <a:r>
              <a:rPr lang="en-US" sz="2500" dirty="0" err="1" smtClean="0">
                <a:latin typeface="Courier New" pitchFamily="49" charset="0"/>
                <a:cs typeface="Courier New" pitchFamily="49" charset="0"/>
              </a:rPr>
              <a:t>ttl</a:t>
            </a:r>
            <a:r>
              <a:rPr lang="en-US" sz="2500" dirty="0" smtClean="0">
                <a:latin typeface="Courier New" pitchFamily="49" charset="0"/>
                <a:cs typeface="Courier New" pitchFamily="49" charset="0"/>
              </a:rPr>
              <a:t>] IN SOA </a:t>
            </a:r>
            <a:r>
              <a:rPr lang="en-US" sz="2500" dirty="0" err="1" smtClean="0">
                <a:latin typeface="Courier New" pitchFamily="49" charset="0"/>
                <a:cs typeface="Courier New" pitchFamily="49" charset="0"/>
              </a:rPr>
              <a:t>mname</a:t>
            </a:r>
            <a:r>
              <a:rPr lang="en-US" sz="2500" dirty="0" smtClean="0">
                <a:latin typeface="Courier New" pitchFamily="49" charset="0"/>
                <a:cs typeface="Courier New" pitchFamily="49" charset="0"/>
              </a:rPr>
              <a:t> </a:t>
            </a:r>
            <a:r>
              <a:rPr lang="en-US" sz="2500" dirty="0" err="1" smtClean="0">
                <a:latin typeface="Courier New" pitchFamily="49" charset="0"/>
                <a:cs typeface="Courier New" pitchFamily="49" charset="0"/>
              </a:rPr>
              <a:t>rname</a:t>
            </a:r>
            <a:r>
              <a:rPr lang="en-US" sz="2500" dirty="0" smtClean="0">
                <a:latin typeface="Courier New" pitchFamily="49" charset="0"/>
                <a:cs typeface="Courier New" pitchFamily="49" charset="0"/>
              </a:rPr>
              <a:t> (</a:t>
            </a:r>
          </a:p>
          <a:p>
            <a:pPr marL="1069848" lvl="4" indent="0">
              <a:buNone/>
            </a:pPr>
            <a:r>
              <a:rPr lang="en-US" sz="2500" dirty="0" smtClean="0">
                <a:latin typeface="Courier New" pitchFamily="49" charset="0"/>
                <a:cs typeface="Courier New" pitchFamily="49" charset="0"/>
              </a:rPr>
              <a:t>    serial</a:t>
            </a:r>
          </a:p>
          <a:p>
            <a:pPr marL="1069848" lvl="4" indent="0">
              <a:buNone/>
            </a:pPr>
            <a:r>
              <a:rPr lang="en-US" sz="2500" dirty="0" smtClean="0">
                <a:latin typeface="Courier New" pitchFamily="49" charset="0"/>
                <a:cs typeface="Courier New" pitchFamily="49" charset="0"/>
              </a:rPr>
              <a:t>    refresh</a:t>
            </a:r>
          </a:p>
          <a:p>
            <a:pPr marL="1069848" lvl="4" indent="0">
              <a:buNone/>
            </a:pPr>
            <a:r>
              <a:rPr lang="en-US" sz="2500" dirty="0" smtClean="0">
                <a:latin typeface="Courier New" pitchFamily="49" charset="0"/>
                <a:cs typeface="Courier New" pitchFamily="49" charset="0"/>
              </a:rPr>
              <a:t>    retry</a:t>
            </a:r>
          </a:p>
          <a:p>
            <a:pPr marL="1069848" lvl="4" indent="0">
              <a:buNone/>
            </a:pPr>
            <a:r>
              <a:rPr lang="en-US" sz="2500" dirty="0" smtClean="0">
                <a:latin typeface="Courier New" pitchFamily="49" charset="0"/>
                <a:cs typeface="Courier New" pitchFamily="49" charset="0"/>
              </a:rPr>
              <a:t>    expire</a:t>
            </a:r>
          </a:p>
          <a:p>
            <a:pPr marL="1069848" lvl="4" indent="0">
              <a:buNone/>
            </a:pPr>
            <a:r>
              <a:rPr lang="en-US" sz="2500" dirty="0" smtClean="0">
                <a:latin typeface="Courier New" pitchFamily="49" charset="0"/>
                <a:cs typeface="Courier New" pitchFamily="49" charset="0"/>
              </a:rPr>
              <a:t>    minimum)</a:t>
            </a:r>
          </a:p>
          <a:p>
            <a:pPr marL="1070737" lvl="3" indent="-225425"/>
            <a:r>
              <a:rPr lang="en-US" b="1" dirty="0" smtClean="0"/>
              <a:t>domain-name</a:t>
            </a:r>
            <a:r>
              <a:rPr lang="en-US" dirty="0" smtClean="0"/>
              <a:t>: domain name of this zone</a:t>
            </a:r>
          </a:p>
          <a:p>
            <a:pPr marL="1070737" lvl="3" indent="-225425"/>
            <a:r>
              <a:rPr lang="en-US" b="1" dirty="0" err="1" smtClean="0"/>
              <a:t>mname</a:t>
            </a:r>
            <a:r>
              <a:rPr lang="en-US" dirty="0"/>
              <a:t>: domain name of the name server that was the original or primary (master) source of data for this zone.</a:t>
            </a:r>
            <a:endParaRPr lang="en-US" dirty="0" smtClean="0"/>
          </a:p>
          <a:p>
            <a:pPr marL="1070737" lvl="3" indent="-225425"/>
            <a:r>
              <a:rPr lang="en-US" b="1" dirty="0" err="1" smtClean="0"/>
              <a:t>rname</a:t>
            </a:r>
            <a:r>
              <a:rPr lang="en-US" dirty="0"/>
              <a:t>: the mailbox of the person responsible for this zone (a "." is used instead of an </a:t>
            </a:r>
            <a:r>
              <a:rPr lang="en-US" dirty="0" smtClean="0"/>
              <a:t>"@“)</a:t>
            </a:r>
          </a:p>
          <a:p>
            <a:pPr marL="1070737" lvl="3" indent="-225425"/>
            <a:r>
              <a:rPr lang="en-US" b="1" dirty="0"/>
              <a:t>serial</a:t>
            </a:r>
            <a:r>
              <a:rPr lang="en-US" dirty="0"/>
              <a:t>: version number of the original copy of the zone.  Zone transfers preserve this value</a:t>
            </a:r>
            <a:endParaRPr lang="en-US" dirty="0" smtClean="0"/>
          </a:p>
          <a:p>
            <a:pPr marL="1070737" lvl="3" indent="-225425"/>
            <a:r>
              <a:rPr lang="en-US" b="1" dirty="0"/>
              <a:t>refresh</a:t>
            </a:r>
            <a:r>
              <a:rPr lang="en-US" dirty="0"/>
              <a:t>: the time (in seconds) a secondary DNS server waits before querying the primary DNS server's SOA record to check for changes and request a zone transfer</a:t>
            </a:r>
            <a:endParaRPr lang="en-US" dirty="0" smtClean="0"/>
          </a:p>
          <a:p>
            <a:pPr marL="1070737" lvl="3" indent="-225425"/>
            <a:r>
              <a:rPr lang="en-US" b="1" dirty="0"/>
              <a:t>retry</a:t>
            </a:r>
            <a:r>
              <a:rPr lang="en-US" dirty="0"/>
              <a:t>: the time (in seconds) a secondary server waits before retrying a failed zone transfer</a:t>
            </a:r>
            <a:endParaRPr lang="en-US" dirty="0" smtClean="0"/>
          </a:p>
          <a:p>
            <a:pPr marL="1070737" lvl="3" indent="-225425"/>
            <a:r>
              <a:rPr lang="en-US" b="1" dirty="0" smtClean="0"/>
              <a:t>expire</a:t>
            </a:r>
            <a:r>
              <a:rPr lang="en-US" dirty="0"/>
              <a:t>: the time (in seconds) that a secondary server will keep trying to complete a zone transfer, if this time expires prior to a successful zone transfer, the secondary server will expire its zone file (i.e., it will stop answering queries)</a:t>
            </a:r>
            <a:endParaRPr lang="en-US" dirty="0" smtClean="0"/>
          </a:p>
          <a:p>
            <a:pPr marL="1070737" lvl="3" indent="-225425"/>
            <a:r>
              <a:rPr lang="en-US" b="1" dirty="0"/>
              <a:t>minimum</a:t>
            </a:r>
            <a:r>
              <a:rPr lang="en-US" dirty="0"/>
              <a:t>: </a:t>
            </a:r>
            <a:r>
              <a:rPr lang="en-US" dirty="0" smtClean="0"/>
              <a:t>TTL (in seconds), has 3 meanings</a:t>
            </a:r>
          </a:p>
          <a:p>
            <a:pPr marL="1271905" lvl="4" indent="-225425"/>
            <a:r>
              <a:rPr lang="en-US" dirty="0" smtClean="0"/>
              <a:t>minimum </a:t>
            </a:r>
            <a:r>
              <a:rPr lang="en-US" dirty="0"/>
              <a:t>TTL field that should be exported with any RR from this </a:t>
            </a:r>
            <a:r>
              <a:rPr lang="en-US" dirty="0" smtClean="0"/>
              <a:t>zone (deprecated)</a:t>
            </a:r>
          </a:p>
          <a:p>
            <a:pPr marL="1271905" lvl="4" indent="-225425"/>
            <a:r>
              <a:rPr lang="en-US" dirty="0"/>
              <a:t>default TTL of RRs which did not contain a TTL value  (relevant only at the primary </a:t>
            </a:r>
            <a:r>
              <a:rPr lang="en-US" dirty="0" smtClean="0"/>
              <a:t>server)</a:t>
            </a:r>
            <a:endParaRPr lang="en-US" dirty="0"/>
          </a:p>
          <a:p>
            <a:pPr marL="1271905" lvl="4" indent="-225425"/>
            <a:r>
              <a:rPr lang="en-US" dirty="0"/>
              <a:t>TTL of negative </a:t>
            </a:r>
            <a:r>
              <a:rPr lang="en-US" dirty="0" smtClean="0"/>
              <a:t>responses ($TTL directive can be used to define default TTL of RRs </a:t>
            </a:r>
            <a:r>
              <a:rPr lang="en-US" dirty="0"/>
              <a:t>which did not contain a TTL </a:t>
            </a:r>
            <a:r>
              <a:rPr lang="en-US" dirty="0" smtClean="0"/>
              <a:t>value)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3451661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 </a:t>
            </a:r>
            <a:r>
              <a:rPr lang="en-US" dirty="0" smtClean="0"/>
              <a:t>Types (Cont.)</a:t>
            </a:r>
            <a:endParaRPr lang="en-US" dirty="0"/>
          </a:p>
        </p:txBody>
      </p:sp>
      <p:sp>
        <p:nvSpPr>
          <p:cNvPr id="3" name="Content Placeholder 2"/>
          <p:cNvSpPr>
            <a:spLocks noGrp="1"/>
          </p:cNvSpPr>
          <p:nvPr>
            <p:ph idx="1"/>
          </p:nvPr>
        </p:nvSpPr>
        <p:spPr/>
        <p:txBody>
          <a:bodyPr>
            <a:normAutofit/>
          </a:bodyPr>
          <a:lstStyle/>
          <a:p>
            <a:r>
              <a:rPr lang="en-US" dirty="0"/>
              <a:t>Most commonly used resource records (cont</a:t>
            </a:r>
            <a:r>
              <a:rPr lang="en-US" dirty="0" smtClean="0"/>
              <a:t>.):</a:t>
            </a:r>
          </a:p>
          <a:p>
            <a:pPr lvl="1"/>
            <a:r>
              <a:rPr lang="en-US" b="1" dirty="0"/>
              <a:t>SOA </a:t>
            </a:r>
            <a:r>
              <a:rPr lang="en-US" dirty="0" smtClean="0"/>
              <a:t>(cont.)</a:t>
            </a:r>
          </a:p>
          <a:p>
            <a:pPr lvl="2"/>
            <a:r>
              <a:rPr lang="en-US" dirty="0" smtClean="0"/>
              <a:t>example:</a:t>
            </a:r>
          </a:p>
          <a:p>
            <a:pPr marL="658368" lvl="2" indent="0">
              <a:buNone/>
            </a:pPr>
            <a:r>
              <a:rPr lang="en-US" sz="1400" dirty="0">
                <a:latin typeface="Courier New" pitchFamily="49" charset="0"/>
                <a:cs typeface="Courier New" pitchFamily="49" charset="0"/>
              </a:rPr>
              <a:t>example.com.  IN  SOA  ns.example.com. username.example.com. </a:t>
            </a:r>
            <a:r>
              <a:rPr lang="en-US" sz="1400" dirty="0" smtClean="0">
                <a:latin typeface="Courier New" pitchFamily="49" charset="0"/>
                <a:cs typeface="Courier New" pitchFamily="49" charset="0"/>
              </a:rPr>
              <a:t>(</a:t>
            </a:r>
          </a:p>
          <a:p>
            <a:pPr marL="658368" lvl="2" indent="0">
              <a:buNone/>
            </a:pPr>
            <a:r>
              <a:rPr lang="en-US" sz="1400" dirty="0" smtClean="0">
                <a:latin typeface="Courier New" pitchFamily="49" charset="0"/>
                <a:cs typeface="Courier New" pitchFamily="49" charset="0"/>
              </a:rPr>
              <a:t>    1     ; serial number of this zone file</a:t>
            </a:r>
          </a:p>
          <a:p>
            <a:pPr marL="658368" lvl="2"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3600  ; refresh </a:t>
            </a:r>
            <a:r>
              <a:rPr lang="en-US" sz="1400" dirty="0">
                <a:latin typeface="Courier New" pitchFamily="49" charset="0"/>
                <a:cs typeface="Courier New" pitchFamily="49" charset="0"/>
              </a:rPr>
              <a:t>every </a:t>
            </a:r>
            <a:r>
              <a:rPr lang="en-US" sz="1400" dirty="0" smtClean="0">
                <a:latin typeface="Courier New" pitchFamily="49" charset="0"/>
                <a:cs typeface="Courier New" pitchFamily="49" charset="0"/>
              </a:rPr>
              <a:t>1 hour</a:t>
            </a:r>
            <a:endParaRPr lang="en-US" sz="1400" dirty="0">
              <a:latin typeface="Courier New" pitchFamily="49" charset="0"/>
              <a:cs typeface="Courier New" pitchFamily="49" charset="0"/>
            </a:endParaRPr>
          </a:p>
          <a:p>
            <a:pPr marL="658368" lvl="2" indent="0">
              <a:buNone/>
            </a:pPr>
            <a:r>
              <a:rPr lang="en-US" sz="1400" dirty="0" smtClean="0">
                <a:latin typeface="Courier New" pitchFamily="49" charset="0"/>
                <a:cs typeface="Courier New" pitchFamily="49" charset="0"/>
              </a:rPr>
              <a:t>    600   ; retry </a:t>
            </a:r>
            <a:r>
              <a:rPr lang="en-US" sz="1400" dirty="0">
                <a:latin typeface="Courier New" pitchFamily="49" charset="0"/>
                <a:cs typeface="Courier New" pitchFamily="49" charset="0"/>
              </a:rPr>
              <a:t>every </a:t>
            </a:r>
            <a:r>
              <a:rPr lang="en-US" sz="1400" dirty="0" smtClean="0">
                <a:latin typeface="Courier New" pitchFamily="49" charset="0"/>
                <a:cs typeface="Courier New" pitchFamily="49" charset="0"/>
              </a:rPr>
              <a:t>10 minutes</a:t>
            </a:r>
            <a:endParaRPr lang="en-US" sz="1400" dirty="0">
              <a:latin typeface="Courier New" pitchFamily="49" charset="0"/>
              <a:cs typeface="Courier New" pitchFamily="49" charset="0"/>
            </a:endParaRPr>
          </a:p>
          <a:p>
            <a:pPr marL="658368" lvl="2" indent="0">
              <a:buNone/>
            </a:pPr>
            <a:r>
              <a:rPr lang="en-US" sz="1400" dirty="0" smtClean="0">
                <a:latin typeface="Courier New" pitchFamily="49" charset="0"/>
                <a:cs typeface="Courier New" pitchFamily="49" charset="0"/>
              </a:rPr>
              <a:t>    86400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expire </a:t>
            </a:r>
            <a:r>
              <a:rPr lang="en-US" sz="1400" dirty="0">
                <a:latin typeface="Courier New" pitchFamily="49" charset="0"/>
                <a:cs typeface="Courier New" pitchFamily="49" charset="0"/>
              </a:rPr>
              <a:t>after </a:t>
            </a:r>
            <a:r>
              <a:rPr lang="en-US" sz="1400" dirty="0" smtClean="0">
                <a:latin typeface="Courier New" pitchFamily="49" charset="0"/>
                <a:cs typeface="Courier New" pitchFamily="49" charset="0"/>
              </a:rPr>
              <a:t>1 day</a:t>
            </a:r>
            <a:endParaRPr lang="en-US" sz="1400" dirty="0">
              <a:latin typeface="Courier New" pitchFamily="49" charset="0"/>
              <a:cs typeface="Courier New" pitchFamily="49" charset="0"/>
            </a:endParaRPr>
          </a:p>
          <a:p>
            <a:pPr marL="658368" lvl="2" indent="0">
              <a:buNone/>
            </a:pPr>
            <a:r>
              <a:rPr lang="en-US" sz="1400" dirty="0" smtClean="0">
                <a:latin typeface="Courier New" pitchFamily="49" charset="0"/>
                <a:cs typeface="Courier New" pitchFamily="49" charset="0"/>
              </a:rPr>
              <a:t>    3600</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negative </a:t>
            </a:r>
            <a:r>
              <a:rPr lang="en-US" sz="1400" dirty="0">
                <a:latin typeface="Courier New" pitchFamily="49" charset="0"/>
                <a:cs typeface="Courier New" pitchFamily="49" charset="0"/>
              </a:rPr>
              <a:t>Cache TTL is </a:t>
            </a:r>
            <a:r>
              <a:rPr lang="en-US" sz="1400" dirty="0" smtClean="0">
                <a:latin typeface="Courier New" pitchFamily="49" charset="0"/>
                <a:cs typeface="Courier New" pitchFamily="49" charset="0"/>
              </a:rPr>
              <a:t>1 hour</a:t>
            </a:r>
            <a:endParaRPr lang="en-US" sz="1400" dirty="0">
              <a:latin typeface="Courier New" pitchFamily="49" charset="0"/>
              <a:cs typeface="Courier New" pitchFamily="49" charset="0"/>
            </a:endParaRPr>
          </a:p>
          <a:p>
            <a:pPr lvl="2"/>
            <a:endParaRPr lang="en-US" b="1" dirty="0"/>
          </a:p>
          <a:p>
            <a:pPr lvl="1"/>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1809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Naming </a:t>
            </a:r>
            <a:r>
              <a:rPr lang="en-US" dirty="0" smtClean="0"/>
              <a:t>Schemas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Host name overview</a:t>
            </a:r>
          </a:p>
          <a:p>
            <a:pPr lvl="1"/>
            <a:r>
              <a:rPr lang="en-US" dirty="0"/>
              <a:t>The host name does not have to match the NetBIOS computer </a:t>
            </a:r>
            <a:r>
              <a:rPr lang="en-US" dirty="0" smtClean="0"/>
              <a:t>name</a:t>
            </a:r>
          </a:p>
          <a:p>
            <a:pPr lvl="1"/>
            <a:r>
              <a:rPr lang="en-US" dirty="0" smtClean="0"/>
              <a:t>Multiple </a:t>
            </a:r>
            <a:r>
              <a:rPr lang="en-US" dirty="0"/>
              <a:t>host names can be assigned to the same host.</a:t>
            </a:r>
          </a:p>
          <a:p>
            <a:pPr lvl="1"/>
            <a:r>
              <a:rPr lang="en-US" dirty="0" smtClean="0"/>
              <a:t>A </a:t>
            </a:r>
            <a:r>
              <a:rPr lang="en-US" dirty="0"/>
              <a:t>user can specify host name instead of an IP address when using socket applications (e.g., the Ping tool or Internet Explorer).</a:t>
            </a:r>
          </a:p>
          <a:p>
            <a:pPr lvl="1"/>
            <a:r>
              <a:rPr lang="en-US" dirty="0"/>
              <a:t>A host name should correspond to an IP address mapping that is stored either in the local Hosts file or in a database on a DNS server. </a:t>
            </a:r>
            <a:endParaRPr lang="en-US" dirty="0" smtClean="0"/>
          </a:p>
          <a:p>
            <a:pPr lvl="2"/>
            <a:r>
              <a:rPr lang="en-US" dirty="0" smtClean="0"/>
              <a:t>TCP/IP </a:t>
            </a:r>
            <a:r>
              <a:rPr lang="en-US" dirty="0"/>
              <a:t>for Windows also use NetBIOS name resolution methods for host names.</a:t>
            </a:r>
          </a:p>
          <a:p>
            <a:pPr lvl="1"/>
            <a:r>
              <a:rPr lang="en-US" dirty="0"/>
              <a:t>in Windows: host name can be configured from the Computer Name tab of the System item of Control Panel, Hostname tool can be used to display the computer name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6179261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 Types (Cont.)</a:t>
            </a:r>
          </a:p>
        </p:txBody>
      </p:sp>
      <p:sp>
        <p:nvSpPr>
          <p:cNvPr id="3" name="Content Placeholder 2"/>
          <p:cNvSpPr>
            <a:spLocks noGrp="1"/>
          </p:cNvSpPr>
          <p:nvPr>
            <p:ph idx="1"/>
          </p:nvPr>
        </p:nvSpPr>
        <p:spPr/>
        <p:txBody>
          <a:bodyPr/>
          <a:lstStyle/>
          <a:p>
            <a:r>
              <a:rPr lang="en-US" dirty="0"/>
              <a:t>Most commonly used resource records (cont</a:t>
            </a:r>
            <a:r>
              <a:rPr lang="en-US" dirty="0" smtClean="0"/>
              <a:t>.):</a:t>
            </a:r>
          </a:p>
          <a:p>
            <a:pPr lvl="1"/>
            <a:r>
              <a:rPr lang="en-US" b="1" dirty="0"/>
              <a:t>A </a:t>
            </a:r>
            <a:r>
              <a:rPr lang="en-US" dirty="0"/>
              <a:t>(Address)</a:t>
            </a:r>
            <a:endParaRPr lang="en-US" b="1" dirty="0"/>
          </a:p>
          <a:p>
            <a:pPr lvl="2"/>
            <a:r>
              <a:rPr lang="en-US" dirty="0"/>
              <a:t>Maps an FQDN to an IPv4 address.</a:t>
            </a:r>
          </a:p>
          <a:p>
            <a:pPr marL="868680" lvl="3" indent="0">
              <a:buNone/>
            </a:pPr>
            <a:r>
              <a:rPr lang="en-US" sz="1400" dirty="0">
                <a:latin typeface="Courier New" pitchFamily="49" charset="0"/>
                <a:cs typeface="Courier New" pitchFamily="49" charset="0"/>
              </a:rPr>
              <a:t>example.com. A  192.0.2.1  ;IPv4 address for example.com</a:t>
            </a:r>
          </a:p>
          <a:p>
            <a:pPr marL="868680" lvl="3" indent="0">
              <a:buNone/>
            </a:pPr>
            <a:r>
              <a:rPr lang="en-US" sz="1400" dirty="0">
                <a:latin typeface="Courier New" pitchFamily="49" charset="0"/>
                <a:cs typeface="Courier New" pitchFamily="49" charset="0"/>
              </a:rPr>
              <a:t>ns.example.com. A 192.0.2.2 ;IPv4 address for ns.example.com</a:t>
            </a:r>
          </a:p>
          <a:p>
            <a:pPr lvl="1"/>
            <a:r>
              <a:rPr lang="en-US" b="1" dirty="0"/>
              <a:t>AAAA </a:t>
            </a:r>
          </a:p>
          <a:p>
            <a:pPr lvl="2"/>
            <a:r>
              <a:rPr lang="en-US" dirty="0"/>
              <a:t>Maps an FQDN to an IPv6 address.</a:t>
            </a:r>
          </a:p>
          <a:p>
            <a:pPr lvl="1"/>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7753618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 </a:t>
            </a:r>
            <a:r>
              <a:rPr lang="en-US" dirty="0" smtClean="0"/>
              <a:t>Types (Cont.)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Most commonly used resource </a:t>
            </a:r>
            <a:r>
              <a:rPr lang="en-US" dirty="0" smtClean="0"/>
              <a:t>records (cont.):</a:t>
            </a:r>
          </a:p>
          <a:p>
            <a:pPr lvl="1"/>
            <a:r>
              <a:rPr lang="en-US" b="1" dirty="0"/>
              <a:t>NS </a:t>
            </a:r>
            <a:r>
              <a:rPr lang="en-US" dirty="0"/>
              <a:t>(Name Server)</a:t>
            </a:r>
          </a:p>
          <a:p>
            <a:pPr lvl="2"/>
            <a:r>
              <a:rPr lang="en-US" dirty="0"/>
              <a:t>Indicates the servers that are authoritative for a zone. </a:t>
            </a:r>
          </a:p>
          <a:p>
            <a:pPr lvl="2"/>
            <a:r>
              <a:rPr lang="en-US" dirty="0"/>
              <a:t>NS records indicate primary and secondary servers for the zone specified in the SOA resource record, and they indicate the servers for any delegated zones. </a:t>
            </a:r>
          </a:p>
          <a:p>
            <a:pPr lvl="2"/>
            <a:r>
              <a:rPr lang="en-US" dirty="0"/>
              <a:t>Every zone must contain at least one NS record at the zone root</a:t>
            </a:r>
            <a:r>
              <a:rPr lang="en-US" dirty="0" smtClean="0"/>
              <a:t>.</a:t>
            </a:r>
          </a:p>
          <a:p>
            <a:pPr marL="868680" lvl="3" indent="0">
              <a:buNone/>
            </a:pPr>
            <a:r>
              <a:rPr lang="en-US" sz="1900" dirty="0">
                <a:latin typeface="Courier New" pitchFamily="49" charset="0"/>
                <a:cs typeface="Courier New" pitchFamily="49" charset="0"/>
              </a:rPr>
              <a:t>; ns.example.com is a </a:t>
            </a:r>
            <a:r>
              <a:rPr lang="en-US" sz="1900" dirty="0" smtClean="0">
                <a:latin typeface="Courier New" pitchFamily="49" charset="0"/>
                <a:cs typeface="Courier New" pitchFamily="49" charset="0"/>
              </a:rPr>
              <a:t>name server </a:t>
            </a:r>
            <a:r>
              <a:rPr lang="en-US" sz="1900" dirty="0">
                <a:latin typeface="Courier New" pitchFamily="49" charset="0"/>
                <a:cs typeface="Courier New" pitchFamily="49" charset="0"/>
              </a:rPr>
              <a:t>for example.com</a:t>
            </a:r>
          </a:p>
          <a:p>
            <a:pPr marL="868680" lvl="3" indent="0">
              <a:buNone/>
            </a:pPr>
            <a:r>
              <a:rPr lang="en-US" sz="1900" dirty="0">
                <a:latin typeface="Courier New" pitchFamily="49" charset="0"/>
                <a:cs typeface="Courier New" pitchFamily="49" charset="0"/>
              </a:rPr>
              <a:t>example.com.  NS    ns.example.com.</a:t>
            </a:r>
          </a:p>
          <a:p>
            <a:pPr lvl="1"/>
            <a:r>
              <a:rPr lang="en-US" b="1" dirty="0"/>
              <a:t>PTR </a:t>
            </a:r>
            <a:r>
              <a:rPr lang="en-US" dirty="0"/>
              <a:t>(Pointer)</a:t>
            </a:r>
            <a:endParaRPr lang="en-US" b="1" dirty="0"/>
          </a:p>
          <a:p>
            <a:pPr lvl="2"/>
            <a:r>
              <a:rPr lang="en-US" dirty="0"/>
              <a:t>Maps an IP address to an FQDN for reverse lookups</a:t>
            </a:r>
            <a:r>
              <a:rPr lang="en-US" dirty="0" smtClean="0"/>
              <a:t>.</a:t>
            </a:r>
          </a:p>
          <a:p>
            <a:pPr marL="868680" lvl="3" indent="0">
              <a:buNone/>
            </a:pPr>
            <a:r>
              <a:rPr lang="en-US" dirty="0">
                <a:latin typeface="Courier New" pitchFamily="49" charset="0"/>
                <a:cs typeface="Courier New" pitchFamily="49" charset="0"/>
              </a:rPr>
              <a:t>1.2.0.192.IN-ADDR.ARPA. IN PTR example.com.</a:t>
            </a:r>
          </a:p>
          <a:p>
            <a:pPr lvl="1"/>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7588043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 Types (Cont.)</a:t>
            </a:r>
          </a:p>
        </p:txBody>
      </p:sp>
      <p:sp>
        <p:nvSpPr>
          <p:cNvPr id="3" name="Content Placeholder 2"/>
          <p:cNvSpPr>
            <a:spLocks noGrp="1"/>
          </p:cNvSpPr>
          <p:nvPr>
            <p:ph idx="1"/>
          </p:nvPr>
        </p:nvSpPr>
        <p:spPr/>
        <p:txBody>
          <a:bodyPr>
            <a:normAutofit fontScale="85000" lnSpcReduction="10000"/>
          </a:bodyPr>
          <a:lstStyle/>
          <a:p>
            <a:r>
              <a:rPr lang="en-US" dirty="0"/>
              <a:t>Most commonly used resource records (cont.):</a:t>
            </a:r>
          </a:p>
          <a:p>
            <a:pPr lvl="1"/>
            <a:r>
              <a:rPr lang="en-US" b="1" dirty="0"/>
              <a:t>CNAME </a:t>
            </a:r>
            <a:r>
              <a:rPr lang="en-US" dirty="0"/>
              <a:t>(Canonical Name)</a:t>
            </a:r>
            <a:endParaRPr lang="en-US" b="1" dirty="0"/>
          </a:p>
          <a:p>
            <a:pPr lvl="2"/>
            <a:r>
              <a:rPr lang="en-US" dirty="0"/>
              <a:t>Specifies an alias (synonymous name).</a:t>
            </a:r>
          </a:p>
          <a:p>
            <a:pPr marL="868680" lvl="3" indent="0">
              <a:buNone/>
            </a:pPr>
            <a:r>
              <a:rPr lang="en-US" sz="1600" dirty="0">
                <a:latin typeface="Courier New" pitchFamily="49" charset="0"/>
                <a:cs typeface="Courier New" pitchFamily="49" charset="0"/>
              </a:rPr>
              <a:t>; www.example.com is an alias for example.com</a:t>
            </a:r>
          </a:p>
          <a:p>
            <a:pPr marL="868680" lvl="3" indent="0">
              <a:buNone/>
            </a:pPr>
            <a:r>
              <a:rPr lang="en-US" sz="1600" dirty="0">
                <a:latin typeface="Courier New" pitchFamily="49" charset="0"/>
                <a:cs typeface="Courier New" pitchFamily="49" charset="0"/>
              </a:rPr>
              <a:t>www.example.com. CNAME example.com. </a:t>
            </a:r>
          </a:p>
          <a:p>
            <a:pPr lvl="1"/>
            <a:r>
              <a:rPr lang="en-US" b="1" dirty="0"/>
              <a:t>MX </a:t>
            </a:r>
            <a:r>
              <a:rPr lang="en-US" dirty="0"/>
              <a:t>(Mail Exchange)</a:t>
            </a:r>
            <a:endParaRPr lang="en-US" b="1" dirty="0"/>
          </a:p>
          <a:p>
            <a:pPr lvl="2"/>
            <a:r>
              <a:rPr lang="en-US" dirty="0"/>
              <a:t>Specifies a mail exchange server for a DNS domain name. </a:t>
            </a:r>
            <a:r>
              <a:rPr lang="en-US" dirty="0" smtClean="0"/>
              <a:t>Each </a:t>
            </a:r>
            <a:r>
              <a:rPr lang="en-US" dirty="0"/>
              <a:t>mail exchange server </a:t>
            </a:r>
            <a:r>
              <a:rPr lang="en-US" dirty="0" smtClean="0"/>
              <a:t>has </a:t>
            </a:r>
            <a:r>
              <a:rPr lang="en-US" dirty="0"/>
              <a:t>a preference value </a:t>
            </a:r>
            <a:r>
              <a:rPr lang="en-US" dirty="0" smtClean="0"/>
              <a:t>(lower </a:t>
            </a:r>
            <a:r>
              <a:rPr lang="en-US" dirty="0"/>
              <a:t>values are </a:t>
            </a:r>
            <a:r>
              <a:rPr lang="en-US" dirty="0" smtClean="0"/>
              <a:t>preferred).</a:t>
            </a:r>
          </a:p>
          <a:p>
            <a:pPr marL="868680" lvl="3" indent="0">
              <a:buNone/>
            </a:pPr>
            <a:r>
              <a:rPr lang="en-US" sz="1800" dirty="0">
                <a:latin typeface="Courier New" pitchFamily="49" charset="0"/>
                <a:cs typeface="Courier New" pitchFamily="49" charset="0"/>
              </a:rPr>
              <a:t>domain-name [</a:t>
            </a:r>
            <a:r>
              <a:rPr lang="en-US" sz="1800" dirty="0" err="1">
                <a:latin typeface="Courier New" pitchFamily="49" charset="0"/>
                <a:cs typeface="Courier New" pitchFamily="49" charset="0"/>
              </a:rPr>
              <a:t>ttl</a:t>
            </a:r>
            <a:r>
              <a:rPr lang="en-US" sz="1800" dirty="0">
                <a:latin typeface="Courier New" pitchFamily="49" charset="0"/>
                <a:cs typeface="Courier New" pitchFamily="49" charset="0"/>
              </a:rPr>
              <a:t>] IN MX preference-value exchange-name</a:t>
            </a:r>
          </a:p>
          <a:p>
            <a:pPr marL="868680" lvl="3" indent="0">
              <a:buNone/>
            </a:pPr>
            <a:r>
              <a:rPr lang="en-US" sz="1800" dirty="0">
                <a:latin typeface="Courier New" pitchFamily="49" charset="0"/>
                <a:cs typeface="Courier New" pitchFamily="49" charset="0"/>
              </a:rPr>
              <a:t>example.com. IN MX 10 mail.example.com.</a:t>
            </a:r>
          </a:p>
          <a:p>
            <a:pPr marL="868680" lvl="3" indent="0">
              <a:buNone/>
            </a:pPr>
            <a:r>
              <a:rPr lang="en-US" sz="1800" dirty="0">
                <a:latin typeface="Courier New" pitchFamily="49" charset="0"/>
                <a:cs typeface="Courier New" pitchFamily="49" charset="0"/>
              </a:rPr>
              <a:t>example.com. IN MX 20 backupmail.example.com.</a:t>
            </a:r>
          </a:p>
          <a:p>
            <a:pPr lvl="1"/>
            <a:r>
              <a:rPr lang="en-US" b="1" dirty="0"/>
              <a:t>SRV </a:t>
            </a:r>
            <a:r>
              <a:rPr lang="en-US" dirty="0"/>
              <a:t>(Server)</a:t>
            </a:r>
            <a:endParaRPr lang="en-US" b="1" dirty="0"/>
          </a:p>
          <a:p>
            <a:pPr lvl="2"/>
            <a:r>
              <a:rPr lang="en-US" dirty="0"/>
              <a:t>Specifies the IP addresses of servers for a specific service, protocol, and DNS domain.</a:t>
            </a:r>
          </a:p>
          <a:p>
            <a:pPr lvl="1"/>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9382752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 Types (Cont.)</a:t>
            </a:r>
          </a:p>
        </p:txBody>
      </p:sp>
      <p:sp>
        <p:nvSpPr>
          <p:cNvPr id="3" name="Content Placeholder 2"/>
          <p:cNvSpPr>
            <a:spLocks noGrp="1"/>
          </p:cNvSpPr>
          <p:nvPr>
            <p:ph idx="1"/>
          </p:nvPr>
        </p:nvSpPr>
        <p:spPr>
          <a:xfrm>
            <a:off x="1435608" y="1447800"/>
            <a:ext cx="7498080" cy="609600"/>
          </a:xfrm>
        </p:spPr>
        <p:txBody>
          <a:bodyPr/>
          <a:lstStyle/>
          <a:p>
            <a:r>
              <a:rPr lang="en-US" dirty="0" smtClean="0"/>
              <a:t>Mail Exchange resource record usage</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440" y="2286000"/>
            <a:ext cx="654304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8545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 Types (Cont.)</a:t>
            </a:r>
          </a:p>
        </p:txBody>
      </p:sp>
      <p:sp>
        <p:nvSpPr>
          <p:cNvPr id="3" name="Content Placeholder 2"/>
          <p:cNvSpPr>
            <a:spLocks noGrp="1"/>
          </p:cNvSpPr>
          <p:nvPr>
            <p:ph idx="1"/>
          </p:nvPr>
        </p:nvSpPr>
        <p:spPr/>
        <p:txBody>
          <a:bodyPr>
            <a:normAutofit lnSpcReduction="10000"/>
          </a:bodyPr>
          <a:lstStyle/>
          <a:p>
            <a:r>
              <a:rPr lang="en-US" dirty="0"/>
              <a:t>Microsoft-specific resource record types:</a:t>
            </a:r>
          </a:p>
          <a:p>
            <a:pPr lvl="1"/>
            <a:r>
              <a:rPr lang="en-US" b="1" dirty="0"/>
              <a:t>WINS </a:t>
            </a:r>
          </a:p>
          <a:p>
            <a:pPr lvl="2"/>
            <a:r>
              <a:rPr lang="en-US" dirty="0"/>
              <a:t>Indicates the IPv4 address of a Windows Internet Name Service (WINS) server for WINS forward lookup. </a:t>
            </a:r>
          </a:p>
          <a:p>
            <a:pPr lvl="2"/>
            <a:r>
              <a:rPr lang="en-US" dirty="0"/>
              <a:t>Windows DNS Server service can use a WINS server for looking up the host portion of a DNS name.</a:t>
            </a:r>
          </a:p>
          <a:p>
            <a:pPr lvl="1"/>
            <a:r>
              <a:rPr lang="en-US" b="1" dirty="0"/>
              <a:t>WINS-R</a:t>
            </a:r>
            <a:r>
              <a:rPr lang="en-US" dirty="0"/>
              <a:t> </a:t>
            </a:r>
          </a:p>
          <a:p>
            <a:pPr lvl="2"/>
            <a:r>
              <a:rPr lang="en-US" dirty="0"/>
              <a:t>Indicates the use of WINS reverse lookup (find the host portion of the DNS name given its IPv4 address).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1339729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 Types (Cont.)</a:t>
            </a:r>
          </a:p>
        </p:txBody>
      </p:sp>
      <p:sp>
        <p:nvSpPr>
          <p:cNvPr id="3" name="Content Placeholder 2"/>
          <p:cNvSpPr>
            <a:spLocks noGrp="1"/>
          </p:cNvSpPr>
          <p:nvPr>
            <p:ph idx="1"/>
          </p:nvPr>
        </p:nvSpPr>
        <p:spPr/>
        <p:txBody>
          <a:bodyPr>
            <a:normAutofit fontScale="85000" lnSpcReduction="20000"/>
          </a:bodyPr>
          <a:lstStyle/>
          <a:p>
            <a:r>
              <a:rPr lang="en-US" dirty="0"/>
              <a:t>Delegation and Glue Records</a:t>
            </a:r>
          </a:p>
          <a:p>
            <a:pPr lvl="1"/>
            <a:r>
              <a:rPr lang="en-US" dirty="0"/>
              <a:t>used to indicate the delegation of a subdomain to a separate zone. </a:t>
            </a:r>
          </a:p>
          <a:p>
            <a:pPr lvl="1"/>
            <a:r>
              <a:rPr lang="en-US" dirty="0"/>
              <a:t>A delegation is an NS record in the parent zone that lists the name server that is authoritative for the delegated zone.</a:t>
            </a:r>
          </a:p>
          <a:p>
            <a:pPr lvl="1"/>
            <a:r>
              <a:rPr lang="en-US" dirty="0"/>
              <a:t>A glue record is an A record for the name server that is authoritative for the delegated zone</a:t>
            </a:r>
            <a:r>
              <a:rPr lang="en-US" dirty="0" smtClean="0"/>
              <a:t>.</a:t>
            </a:r>
          </a:p>
          <a:p>
            <a:pPr lvl="2"/>
            <a:r>
              <a:rPr lang="en-US" dirty="0"/>
              <a:t>Glue records are needed when the name of the name server that is authoritative for the delegated zone is in the domain of the name server attempting name resolution.</a:t>
            </a:r>
          </a:p>
          <a:p>
            <a:pPr lvl="2"/>
            <a:r>
              <a:rPr lang="en-US" dirty="0"/>
              <a:t>A glue record is not needed when the name of the authoritative name server for the delegated zone is in a domain that is different than the domain of the zone file. </a:t>
            </a:r>
            <a:endParaRPr lang="en-US" dirty="0" smtClean="0"/>
          </a:p>
          <a:p>
            <a:pPr lvl="3"/>
            <a:r>
              <a:rPr lang="en-US" dirty="0" smtClean="0"/>
              <a:t>In </a:t>
            </a:r>
            <a:r>
              <a:rPr lang="en-US" dirty="0"/>
              <a:t>this case, the DNS server would use normal iterative queries to resolve the name to an IP address.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9240496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 Types (Cont.)</a:t>
            </a:r>
          </a:p>
        </p:txBody>
      </p:sp>
      <p:sp>
        <p:nvSpPr>
          <p:cNvPr id="3" name="Content Placeholder 2"/>
          <p:cNvSpPr>
            <a:spLocks noGrp="1"/>
          </p:cNvSpPr>
          <p:nvPr>
            <p:ph idx="1"/>
          </p:nvPr>
        </p:nvSpPr>
        <p:spPr>
          <a:xfrm>
            <a:off x="1524000" y="1447800"/>
            <a:ext cx="7409688" cy="2209800"/>
          </a:xfrm>
        </p:spPr>
        <p:txBody>
          <a:bodyPr>
            <a:normAutofit fontScale="62500" lnSpcReduction="20000"/>
          </a:bodyPr>
          <a:lstStyle/>
          <a:p>
            <a:r>
              <a:rPr lang="en-US" dirty="0"/>
              <a:t>Delegation and Glue </a:t>
            </a:r>
            <a:r>
              <a:rPr lang="en-US" dirty="0" smtClean="0"/>
              <a:t>Records (cont.)</a:t>
            </a:r>
          </a:p>
          <a:p>
            <a:pPr lvl="1"/>
            <a:r>
              <a:rPr lang="en-US" dirty="0" smtClean="0"/>
              <a:t>Example: the </a:t>
            </a:r>
            <a:r>
              <a:rPr lang="en-US" dirty="0"/>
              <a:t>name server for the microsoft.com. domain has delegated authority for the dev.microsoft.com zone to the name server devdns.dev.microsoft.com at the IPv4 address of 157.60.41.59. </a:t>
            </a:r>
            <a:endParaRPr lang="en-US" dirty="0" smtClean="0"/>
          </a:p>
          <a:p>
            <a:pPr lvl="2"/>
            <a:r>
              <a:rPr lang="en-US" dirty="0"/>
              <a:t>In the zone file for the microsoft.com. zone, the following records must be added:</a:t>
            </a:r>
          </a:p>
          <a:p>
            <a:pPr marL="868680" lvl="3" indent="0">
              <a:buNone/>
            </a:pPr>
            <a:r>
              <a:rPr lang="en-US" dirty="0">
                <a:latin typeface="Courier New" pitchFamily="49" charset="0"/>
                <a:cs typeface="Courier New" pitchFamily="49" charset="0"/>
              </a:rPr>
              <a:t>dev.microsoft.com. IN NS devdns.dev.microsoft.com.</a:t>
            </a:r>
          </a:p>
          <a:p>
            <a:pPr marL="868680" lvl="3" indent="0">
              <a:buNone/>
            </a:pPr>
            <a:r>
              <a:rPr lang="en-US" dirty="0">
                <a:latin typeface="Courier New" pitchFamily="49" charset="0"/>
                <a:cs typeface="Courier New" pitchFamily="49" charset="0"/>
              </a:rPr>
              <a:t>devdns.dev.microsoft.com. IN A 157.60.41.59</a:t>
            </a:r>
            <a:endParaRPr lang="en-US" dirty="0" smtClean="0">
              <a:latin typeface="Courier New" pitchFamily="49" charset="0"/>
              <a:cs typeface="Courier New" pitchFamily="49" charset="0"/>
            </a:endParaRPr>
          </a:p>
          <a:p>
            <a:pPr lvl="2"/>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952" y="3276600"/>
            <a:ext cx="4621014"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096000" y="3886201"/>
            <a:ext cx="2743200" cy="2590800"/>
          </a:xfrm>
          <a:prstGeom prst="rect">
            <a:avLst/>
          </a:prstGeom>
          <a:noFill/>
        </p:spPr>
        <p:txBody>
          <a:bodyPr wrap="square" rtlCol="0">
            <a:normAutofit fontScale="85000" lnSpcReduction="10000"/>
          </a:bodyPr>
          <a:lstStyle/>
          <a:p>
            <a:pPr marL="285750" indent="-285750">
              <a:buFont typeface="Arial" pitchFamily="34" charset="0"/>
              <a:buChar char="•"/>
            </a:pPr>
            <a:r>
              <a:rPr lang="en-US" dirty="0"/>
              <a:t>Without the delegation record for dev.microsoft.com, queries for all names ending in dev.microsoft.com would fail. </a:t>
            </a:r>
          </a:p>
          <a:p>
            <a:pPr marL="285750" indent="-285750">
              <a:buFont typeface="Arial" pitchFamily="34" charset="0"/>
              <a:buChar char="•"/>
            </a:pPr>
            <a:r>
              <a:rPr lang="en-US" dirty="0"/>
              <a:t>Without the glue record, the microsoft.com. DNS server would be unable to locate the name server for the dev.microsoft.com. zone</a:t>
            </a:r>
          </a:p>
        </p:txBody>
      </p:sp>
    </p:spTree>
    <p:extLst>
      <p:ext uri="{BB962C8B-B14F-4D97-AF65-F5344CB8AC3E}">
        <p14:creationId xmlns:p14="http://schemas.microsoft.com/office/powerpoint/2010/main" val="27877680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Root Hints </a:t>
            </a:r>
            <a:r>
              <a:rPr lang="en-US" dirty="0" smtClean="0"/>
              <a:t>Files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root hints file (aka. the cache file) contains the names and addresses of root name servers. </a:t>
            </a:r>
          </a:p>
          <a:p>
            <a:r>
              <a:rPr lang="en-US" dirty="0"/>
              <a:t>For resolving domain names on the Internet, the root hints file has the records for the root servers of the Internet. </a:t>
            </a:r>
          </a:p>
          <a:p>
            <a:r>
              <a:rPr lang="en-US" dirty="0"/>
              <a:t>For installations not connected to the Internet, the file contains the name servers authoritative for the root of the private network. </a:t>
            </a:r>
          </a:p>
          <a:p>
            <a:r>
              <a:rPr lang="en-US" dirty="0"/>
              <a:t>For Windows DNS Server, The root hints file is </a:t>
            </a:r>
            <a:r>
              <a:rPr lang="en-US" dirty="0" err="1"/>
              <a:t>Cache.dns</a:t>
            </a:r>
            <a:r>
              <a:rPr lang="en-US" dirty="0"/>
              <a:t> stored in the </a:t>
            </a:r>
            <a:r>
              <a:rPr lang="en-US" dirty="0" err="1"/>
              <a:t>systemroot</a:t>
            </a:r>
            <a:r>
              <a:rPr lang="en-US" dirty="0"/>
              <a:t>/System32/</a:t>
            </a:r>
            <a:r>
              <a:rPr lang="en-US" dirty="0" err="1"/>
              <a:t>Dns</a:t>
            </a:r>
            <a:r>
              <a:rPr lang="en-US" dirty="0"/>
              <a:t> folder.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622650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solidFill>
                  <a:srgbClr val="FF0000"/>
                </a:solidFill>
              </a:rPr>
              <a:t>Zone </a:t>
            </a:r>
            <a:r>
              <a:rPr lang="en-US" dirty="0" smtClean="0">
                <a:solidFill>
                  <a:srgbClr val="FF0000"/>
                </a:solidFill>
              </a:rPr>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718545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Zone </a:t>
            </a:r>
            <a:r>
              <a:rPr lang="en-US" dirty="0" smtClean="0"/>
              <a:t>Transfers - Contents</a:t>
            </a:r>
            <a:endParaRPr lang="en-US" dirty="0"/>
          </a:p>
        </p:txBody>
      </p:sp>
      <p:sp>
        <p:nvSpPr>
          <p:cNvPr id="3" name="Content Placeholder 2"/>
          <p:cNvSpPr>
            <a:spLocks noGrp="1"/>
          </p:cNvSpPr>
          <p:nvPr>
            <p:ph idx="1"/>
          </p:nvPr>
        </p:nvSpPr>
        <p:spPr/>
        <p:txBody>
          <a:bodyPr/>
          <a:lstStyle/>
          <a:p>
            <a:r>
              <a:rPr lang="en-US" dirty="0" smtClean="0"/>
              <a:t>Full Zone Transfer</a:t>
            </a:r>
          </a:p>
          <a:p>
            <a:r>
              <a:rPr lang="en-US" dirty="0" smtClean="0"/>
              <a:t>Incremental Zone Transfer</a:t>
            </a:r>
          </a:p>
          <a:p>
            <a:r>
              <a:rPr lang="en-US" dirty="0" smtClean="0"/>
              <a:t>DNS Notify</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1837155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Name Resolution Process</a:t>
            </a:r>
          </a:p>
        </p:txBody>
      </p:sp>
      <p:sp>
        <p:nvSpPr>
          <p:cNvPr id="3" name="Content Placeholder 2"/>
          <p:cNvSpPr>
            <a:spLocks noGrp="1"/>
          </p:cNvSpPr>
          <p:nvPr>
            <p:ph idx="1"/>
          </p:nvPr>
        </p:nvSpPr>
        <p:spPr/>
        <p:txBody>
          <a:bodyPr>
            <a:normAutofit/>
          </a:bodyPr>
          <a:lstStyle/>
          <a:p>
            <a:r>
              <a:rPr lang="en-US" dirty="0"/>
              <a:t>Host name resolution is the process of resolving a host name to an IP address before the source host sends the initial IP packet. </a:t>
            </a:r>
          </a:p>
          <a:p>
            <a:r>
              <a:rPr lang="en-US" dirty="0"/>
              <a:t>Standard methods of host name resolution for </a:t>
            </a:r>
            <a:r>
              <a:rPr lang="en-US" dirty="0" smtClean="0"/>
              <a:t>TCP/IP </a:t>
            </a:r>
            <a:endParaRPr lang="en-US" dirty="0"/>
          </a:p>
          <a:p>
            <a:pPr lvl="1"/>
            <a:r>
              <a:rPr lang="en-US" dirty="0"/>
              <a:t>Local host name</a:t>
            </a:r>
          </a:p>
          <a:p>
            <a:pPr lvl="1"/>
            <a:r>
              <a:rPr lang="en-US" dirty="0"/>
              <a:t>Hosts file: maps host names to IP addresses</a:t>
            </a:r>
          </a:p>
          <a:p>
            <a:pPr lvl="1"/>
            <a:r>
              <a:rPr lang="en-US" dirty="0"/>
              <a:t>DNS </a:t>
            </a:r>
            <a:r>
              <a:rPr lang="en-US" dirty="0" smtClean="0"/>
              <a:t>server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6371559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Full Zone </a:t>
            </a:r>
            <a:r>
              <a:rPr lang="en-US" dirty="0" smtClean="0"/>
              <a:t>Transfer</a:t>
            </a:r>
            <a:endParaRPr lang="en-US" dirty="0"/>
          </a:p>
        </p:txBody>
      </p:sp>
      <p:sp>
        <p:nvSpPr>
          <p:cNvPr id="3" name="Content Placeholder 2"/>
          <p:cNvSpPr>
            <a:spLocks noGrp="1"/>
          </p:cNvSpPr>
          <p:nvPr>
            <p:ph idx="1"/>
          </p:nvPr>
        </p:nvSpPr>
        <p:spPr>
          <a:xfrm>
            <a:off x="1435608" y="1447800"/>
            <a:ext cx="7498080" cy="5105400"/>
          </a:xfrm>
        </p:spPr>
        <p:txBody>
          <a:bodyPr>
            <a:normAutofit fontScale="62500" lnSpcReduction="20000"/>
          </a:bodyPr>
          <a:lstStyle/>
          <a:p>
            <a:r>
              <a:rPr lang="en-US" dirty="0"/>
              <a:t>The original DNS RFCs defined zone transfers as a transfer of the entire zone file (full zone transfer), regardless of how the file has changed since the last time it was transferred. </a:t>
            </a:r>
          </a:p>
          <a:p>
            <a:r>
              <a:rPr lang="en-US" dirty="0"/>
              <a:t>Full zone transfer process:</a:t>
            </a:r>
          </a:p>
          <a:p>
            <a:pPr marL="682625" lvl="1" indent="-280988">
              <a:buFont typeface="+mj-lt"/>
              <a:buAutoNum type="arabicPeriod"/>
            </a:pPr>
            <a:r>
              <a:rPr lang="en-US" dirty="0"/>
              <a:t>The secondary server waits until the next refresh time (as specified in the SOA resource record) and then queries the master server for the SOA resource record for the zone.</a:t>
            </a:r>
          </a:p>
          <a:p>
            <a:pPr marL="682625" lvl="1" indent="-280988">
              <a:buFont typeface="+mj-lt"/>
              <a:buAutoNum type="arabicPeriod"/>
            </a:pPr>
            <a:r>
              <a:rPr lang="en-US" sz="2700" dirty="0"/>
              <a:t>The master server responds with the SOA resource record.</a:t>
            </a:r>
          </a:p>
          <a:p>
            <a:pPr marL="682625" lvl="1" indent="-280988">
              <a:buFont typeface="+mj-lt"/>
              <a:buAutoNum type="arabicPeriod"/>
            </a:pPr>
            <a:r>
              <a:rPr lang="en-US" sz="2700" dirty="0"/>
              <a:t>The secondary server checks the Serial Number field of the returned SOA resource record. </a:t>
            </a:r>
          </a:p>
          <a:p>
            <a:pPr lvl="2"/>
            <a:r>
              <a:rPr lang="en-US" dirty="0" smtClean="0"/>
              <a:t>If </a:t>
            </a:r>
            <a:r>
              <a:rPr lang="en-US" dirty="0"/>
              <a:t>the serial number in the SOA resource record is higher than the serial number of the SOA resource record of the locally stored zone file, then there have been changes to the zone file on the master server and a zone transfer is needed. </a:t>
            </a:r>
            <a:endParaRPr lang="en-US" dirty="0" smtClean="0"/>
          </a:p>
          <a:p>
            <a:pPr lvl="2"/>
            <a:r>
              <a:rPr lang="en-US" dirty="0" smtClean="0"/>
              <a:t>Whenever </a:t>
            </a:r>
            <a:r>
              <a:rPr lang="en-US" dirty="0"/>
              <a:t>a resource record is changed on the master name server, the serial number in the SOA resource record is updated.</a:t>
            </a:r>
          </a:p>
          <a:p>
            <a:pPr lvl="2"/>
            <a:r>
              <a:rPr lang="en-US" dirty="0"/>
              <a:t>The secondary server sends an AXFR request (a request for a full zone transfer) to the master server.</a:t>
            </a:r>
          </a:p>
          <a:p>
            <a:pPr marL="682625" lvl="1" indent="-280988">
              <a:buFont typeface="+mj-lt"/>
              <a:buAutoNum type="arabicPeriod"/>
            </a:pPr>
            <a:r>
              <a:rPr lang="en-US" sz="2700" dirty="0"/>
              <a:t>The secondary server initiates a TCP connection with the master server and requests all of the records in the zone database. </a:t>
            </a:r>
          </a:p>
          <a:p>
            <a:pPr lvl="2"/>
            <a:r>
              <a:rPr lang="en-US" dirty="0" smtClean="0"/>
              <a:t>After </a:t>
            </a:r>
            <a:r>
              <a:rPr lang="en-US" dirty="0"/>
              <a:t>the zone transfer, the Serial Number field in the SOA record of the local zone file matches the Serial Number field in the SOA record of the master server.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7586602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Zone </a:t>
            </a:r>
            <a:r>
              <a:rPr lang="en-US" dirty="0" smtClean="0"/>
              <a:t>Transfer (Cont.)</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66950"/>
            <a:ext cx="67341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3113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Zone Transfer (Cont.)</a:t>
            </a:r>
          </a:p>
        </p:txBody>
      </p:sp>
      <p:sp>
        <p:nvSpPr>
          <p:cNvPr id="3" name="Content Placeholder 2"/>
          <p:cNvSpPr>
            <a:spLocks noGrp="1"/>
          </p:cNvSpPr>
          <p:nvPr>
            <p:ph idx="1"/>
          </p:nvPr>
        </p:nvSpPr>
        <p:spPr/>
        <p:txBody>
          <a:bodyPr>
            <a:normAutofit fontScale="70000" lnSpcReduction="20000"/>
          </a:bodyPr>
          <a:lstStyle/>
          <a:p>
            <a:r>
              <a:rPr lang="en-US" dirty="0"/>
              <a:t>If the secondary server does not receive a response to the SOA query, it retries SOA queries using a retry time interval specified in the SOA resource record in the local zone file. </a:t>
            </a:r>
          </a:p>
          <a:p>
            <a:r>
              <a:rPr lang="en-US" dirty="0"/>
              <a:t>The secondary server continues to retry until the time elapsed since attempting to perform a zone transfer reaches an expiration time specified in the SOA resource record in the local zone file. </a:t>
            </a:r>
          </a:p>
          <a:p>
            <a:r>
              <a:rPr lang="en-US" dirty="0"/>
              <a:t>After the expiration time, the secondary server closes the zone file and does not use it to answer subsequent queries. </a:t>
            </a:r>
          </a:p>
          <a:p>
            <a:r>
              <a:rPr lang="en-US" dirty="0"/>
              <a:t>The secondary server keeps attempting to perform the zone transfer. When the zone transfer succeeds, the local zone file is opened and used for subsequent queries.</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1473866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Zone </a:t>
            </a:r>
            <a:r>
              <a:rPr lang="en-US" dirty="0" smtClean="0"/>
              <a:t>Transfer</a:t>
            </a:r>
            <a:endParaRPr lang="en-US" dirty="0"/>
          </a:p>
        </p:txBody>
      </p:sp>
      <p:sp>
        <p:nvSpPr>
          <p:cNvPr id="3" name="Content Placeholder 2"/>
          <p:cNvSpPr>
            <a:spLocks noGrp="1"/>
          </p:cNvSpPr>
          <p:nvPr>
            <p:ph idx="1"/>
          </p:nvPr>
        </p:nvSpPr>
        <p:spPr/>
        <p:txBody>
          <a:bodyPr>
            <a:normAutofit fontScale="62500" lnSpcReduction="20000"/>
          </a:bodyPr>
          <a:lstStyle/>
          <a:p>
            <a:r>
              <a:rPr lang="en-US" dirty="0"/>
              <a:t>To minimize the amount of information that is sent in a zone transfer for changes to zone records, RFC 1995 specifies a standard method of performing incremental zone transfers. </a:t>
            </a:r>
          </a:p>
          <a:p>
            <a:r>
              <a:rPr lang="en-US" dirty="0"/>
              <a:t>In an incremental zone transfer, only the resource records that have changed (been added, deleted, or modified) are sent during the zone transfer.</a:t>
            </a:r>
          </a:p>
          <a:p>
            <a:r>
              <a:rPr lang="en-US" dirty="0"/>
              <a:t>Incremental zone transfer process</a:t>
            </a:r>
          </a:p>
          <a:p>
            <a:pPr marL="916686" lvl="1" indent="-514350">
              <a:buFont typeface="+mj-lt"/>
              <a:buAutoNum type="arabicPeriod"/>
            </a:pPr>
            <a:r>
              <a:rPr lang="en-US" dirty="0"/>
              <a:t>The secondary server performs the same query for the SOA record of the master server </a:t>
            </a:r>
          </a:p>
          <a:p>
            <a:pPr marL="916686" lvl="1" indent="-514350">
              <a:buFont typeface="+mj-lt"/>
              <a:buAutoNum type="arabicPeriod"/>
            </a:pPr>
            <a:r>
              <a:rPr lang="en-US" dirty="0"/>
              <a:t>The master server responds with the SOA resource record</a:t>
            </a:r>
          </a:p>
          <a:p>
            <a:pPr marL="916686" lvl="1" indent="-514350">
              <a:buFont typeface="+mj-lt"/>
              <a:buAutoNum type="arabicPeriod"/>
            </a:pPr>
            <a:r>
              <a:rPr lang="en-US" dirty="0"/>
              <a:t>The secondary server checks the Serial Number field of the returned SOA resource record. If changes exist, the secondary server sends an IXFR request (a request for an incremental zone transfer) to the master server. </a:t>
            </a:r>
          </a:p>
          <a:p>
            <a:pPr marL="916686" lvl="1" indent="-514350">
              <a:buFont typeface="+mj-lt"/>
              <a:buAutoNum type="arabicPeriod"/>
            </a:pPr>
            <a:r>
              <a:rPr lang="en-US" dirty="0"/>
              <a:t>The master server sends the records that have changed, and the secondary server builds a new zone file from the records that have not changed and the records in the incremental zone transfer.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17463645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Incremental Zone </a:t>
            </a:r>
            <a:r>
              <a:rPr lang="en-US" dirty="0" smtClean="0"/>
              <a:t>Transfer (Cont.)</a:t>
            </a:r>
            <a:endParaRPr lang="en-US" dirty="0"/>
          </a:p>
        </p:txBody>
      </p:sp>
      <p:sp>
        <p:nvSpPr>
          <p:cNvPr id="3" name="Content Placeholder 2"/>
          <p:cNvSpPr>
            <a:spLocks noGrp="1"/>
          </p:cNvSpPr>
          <p:nvPr>
            <p:ph idx="1"/>
          </p:nvPr>
        </p:nvSpPr>
        <p:spPr>
          <a:xfrm>
            <a:off x="1435608" y="3733800"/>
            <a:ext cx="7498080" cy="2514600"/>
          </a:xfrm>
        </p:spPr>
        <p:txBody>
          <a:bodyPr>
            <a:normAutofit fontScale="70000" lnSpcReduction="20000"/>
          </a:bodyPr>
          <a:lstStyle/>
          <a:p>
            <a:r>
              <a:rPr lang="en-US" dirty="0"/>
              <a:t>For the master server to determine the records that have changed, it must maintain a history database of changes made to its zone files. </a:t>
            </a:r>
          </a:p>
          <a:p>
            <a:r>
              <a:rPr lang="en-US" dirty="0"/>
              <a:t>The zone file changes are linked to a serial number so that the master server can determine which changes were made to the zone past the serial number indicated in the IXFR request from the secondary server.</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447800"/>
            <a:ext cx="69627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0452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Notify</a:t>
            </a:r>
          </a:p>
        </p:txBody>
      </p:sp>
      <p:sp>
        <p:nvSpPr>
          <p:cNvPr id="3" name="Content Placeholder 2"/>
          <p:cNvSpPr>
            <a:spLocks noGrp="1"/>
          </p:cNvSpPr>
          <p:nvPr>
            <p:ph idx="1"/>
          </p:nvPr>
        </p:nvSpPr>
        <p:spPr>
          <a:xfrm>
            <a:off x="1435608" y="1447800"/>
            <a:ext cx="7498080" cy="4953000"/>
          </a:xfrm>
        </p:spPr>
        <p:txBody>
          <a:bodyPr>
            <a:normAutofit fontScale="70000" lnSpcReduction="20000"/>
          </a:bodyPr>
          <a:lstStyle/>
          <a:p>
            <a:r>
              <a:rPr lang="en-US" dirty="0" smtClean="0"/>
              <a:t>The </a:t>
            </a:r>
            <a:r>
              <a:rPr lang="en-US" dirty="0"/>
              <a:t>original DNS RFCs do not define a notification mechanism if the master server wanted to immediately propagate a large number of changes to its secondary servers.</a:t>
            </a:r>
          </a:p>
          <a:p>
            <a:r>
              <a:rPr lang="en-US" dirty="0"/>
              <a:t>To improve the consistency of data among secondary servers, RFC 1996 specifies DNS Notify, an extension of DNS that allows master servers to send notifications to secondary servers that a zone transfer might be needed. </a:t>
            </a:r>
          </a:p>
          <a:p>
            <a:r>
              <a:rPr lang="en-US" dirty="0"/>
              <a:t>Upon receipt of a DNS notification, secondary servers request the SOA record of their master server and initiate a full or incremental zone transfer as needed</a:t>
            </a:r>
            <a:r>
              <a:rPr lang="en-US" dirty="0" smtClean="0"/>
              <a:t>.</a:t>
            </a:r>
          </a:p>
          <a:p>
            <a:r>
              <a:rPr lang="en-US" dirty="0"/>
              <a:t>To determine the secondary servers to which notifications should be sent, the master server maintains a notify list (a list of IP addresses) for each zone. </a:t>
            </a:r>
          </a:p>
          <a:p>
            <a:pPr lvl="1"/>
            <a:r>
              <a:rPr lang="en-US" dirty="0"/>
              <a:t>The master server sends notifications to only the servers in the notify list when the zone is updated.</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4862569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a:t>
            </a:r>
            <a:r>
              <a:rPr lang="en-US" dirty="0" smtClean="0"/>
              <a:t>Notify (Cont.)</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228850"/>
            <a:ext cx="696277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9817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solidFill>
                  <a:srgbClr val="FF0000"/>
                </a:solidFill>
              </a:rPr>
              <a:t>DNS Dynamic </a:t>
            </a:r>
            <a:r>
              <a:rPr lang="en-US" dirty="0" smtClean="0">
                <a:solidFill>
                  <a:srgbClr val="FF0000"/>
                </a:solidFill>
              </a:rPr>
              <a:t>Update</a:t>
            </a:r>
          </a:p>
          <a:p>
            <a:pPr marL="870966" lvl="1" indent="-514350">
              <a:buFont typeface="+mj-lt"/>
              <a:buAutoNum type="alphaLcPeriod"/>
            </a:pPr>
            <a:r>
              <a:rPr lang="en-US" dirty="0" smtClean="0"/>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36724079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Dynamic Update</a:t>
            </a:r>
          </a:p>
        </p:txBody>
      </p:sp>
      <p:sp>
        <p:nvSpPr>
          <p:cNvPr id="3" name="Content Placeholder 2"/>
          <p:cNvSpPr>
            <a:spLocks noGrp="1"/>
          </p:cNvSpPr>
          <p:nvPr>
            <p:ph idx="1"/>
          </p:nvPr>
        </p:nvSpPr>
        <p:spPr>
          <a:xfrm>
            <a:off x="1435608" y="1447800"/>
            <a:ext cx="7498080" cy="4876800"/>
          </a:xfrm>
        </p:spPr>
        <p:txBody>
          <a:bodyPr>
            <a:normAutofit fontScale="70000" lnSpcReduction="20000"/>
          </a:bodyPr>
          <a:lstStyle/>
          <a:p>
            <a:r>
              <a:rPr lang="en-US" dirty="0" smtClean="0"/>
              <a:t>Manual </a:t>
            </a:r>
            <a:r>
              <a:rPr lang="en-US" dirty="0"/>
              <a:t>administration of resource records in zone files works well when server and client computers that are statically configured, in which the client computers communicate only with the server computers and address configuration does not change.</a:t>
            </a:r>
          </a:p>
          <a:p>
            <a:r>
              <a:rPr lang="en-US" dirty="0"/>
              <a:t>In an environment where client computers often communicate directly with each other and are automatically configured using DHCP, to communicate with each other, client computers must be able to resolve each other's names; therefore they must have corresponding DNS resource records. </a:t>
            </a:r>
          </a:p>
          <a:p>
            <a:pPr lvl="1"/>
            <a:r>
              <a:rPr lang="en-US" dirty="0"/>
              <a:t>With DHCP, the address configuration of client computers could change every time they start. </a:t>
            </a:r>
            <a:endParaRPr lang="en-US" dirty="0" smtClean="0"/>
          </a:p>
          <a:p>
            <a:pPr lvl="1"/>
            <a:r>
              <a:rPr lang="en-US" dirty="0" smtClean="0"/>
              <a:t>Manually </a:t>
            </a:r>
            <a:r>
              <a:rPr lang="en-US" dirty="0"/>
              <a:t>administering DNS records for this environment is obviously impractical</a:t>
            </a:r>
            <a:r>
              <a:rPr lang="en-US" dirty="0" smtClean="0"/>
              <a:t>.</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21022309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Dynamic </a:t>
            </a:r>
            <a:r>
              <a:rPr lang="en-US" dirty="0" smtClean="0"/>
              <a:t>Update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RFC 2136 defines DNS dynamic update to provide an automated method to populate the DNS namespace with the current names and addresses for client and server computers by dynamically updating zone data on a zone's primary server. </a:t>
            </a:r>
          </a:p>
          <a:p>
            <a:r>
              <a:rPr lang="en-US" dirty="0"/>
              <a:t>With DNS dynamic update, DNS records are automatically created, modified, and removed by either host computers or DHCP servers on their behalf. </a:t>
            </a:r>
          </a:p>
          <a:p>
            <a:pPr lvl="1"/>
            <a:r>
              <a:rPr lang="en-US" dirty="0"/>
              <a:t>A client computer that supports DNS dynamic update sends UPDATE messages to its DNS server to automatically add A, AAAA, and PTR records. </a:t>
            </a:r>
          </a:p>
          <a:p>
            <a:pPr lvl="1"/>
            <a:r>
              <a:rPr lang="en-US" dirty="0"/>
              <a:t>The DNS server, which must also support DNS dynamic update, verifies that the sender is permitted to make the updates and then updates its local zone files.</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687819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Host Name Resolution </a:t>
            </a:r>
            <a:r>
              <a:rPr lang="en-US" dirty="0" smtClean="0"/>
              <a:t>Process (Cont.)</a:t>
            </a:r>
            <a:endParaRPr lang="en-US" dirty="0"/>
          </a:p>
        </p:txBody>
      </p:sp>
      <p:sp>
        <p:nvSpPr>
          <p:cNvPr id="3" name="Content Placeholder 2"/>
          <p:cNvSpPr>
            <a:spLocks noGrp="1"/>
          </p:cNvSpPr>
          <p:nvPr>
            <p:ph idx="1"/>
          </p:nvPr>
        </p:nvSpPr>
        <p:spPr>
          <a:xfrm>
            <a:off x="1435608" y="1447800"/>
            <a:ext cx="7498080" cy="4876800"/>
          </a:xfrm>
        </p:spPr>
        <p:txBody>
          <a:bodyPr>
            <a:normAutofit fontScale="62500" lnSpcReduction="20000"/>
          </a:bodyPr>
          <a:lstStyle/>
          <a:p>
            <a:r>
              <a:rPr lang="en-US" dirty="0"/>
              <a:t>Additional methods used by TCP/IP for Windows to resolve names</a:t>
            </a:r>
          </a:p>
          <a:p>
            <a:pPr lvl="1"/>
            <a:r>
              <a:rPr lang="en-US" dirty="0"/>
              <a:t>Host names</a:t>
            </a:r>
          </a:p>
          <a:p>
            <a:pPr lvl="2"/>
            <a:r>
              <a:rPr lang="en-US" b="1" dirty="0"/>
              <a:t>DNS client resolver cache</a:t>
            </a:r>
            <a:r>
              <a:rPr lang="en-US" dirty="0"/>
              <a:t>: a RAM-based table of the entries listed in the local Hosts file and the names that were attempted for resolution by using a DNS server</a:t>
            </a:r>
          </a:p>
          <a:p>
            <a:pPr lvl="2"/>
            <a:r>
              <a:rPr lang="en-US" b="1" dirty="0"/>
              <a:t>Link-local Multicast Name Resolution (LLMNR)</a:t>
            </a:r>
            <a:r>
              <a:rPr lang="en-US" dirty="0"/>
              <a:t>: a simple request-reply protocol to resolve names of computers on the local subnet in the absence of a DNS server (supported by Windows Vista and Windows Server 2008)</a:t>
            </a:r>
          </a:p>
          <a:p>
            <a:pPr lvl="1"/>
            <a:r>
              <a:rPr lang="en-US" dirty="0"/>
              <a:t>NetBIOS name</a:t>
            </a:r>
          </a:p>
          <a:p>
            <a:pPr lvl="2"/>
            <a:r>
              <a:rPr lang="en-US" b="1" dirty="0"/>
              <a:t>NetBIOS name cache</a:t>
            </a:r>
            <a:r>
              <a:rPr lang="en-US" dirty="0"/>
              <a:t>: a RAM-based table of recently resolved NetBIOS names and their associated IPv4 addresses</a:t>
            </a:r>
          </a:p>
          <a:p>
            <a:pPr lvl="2"/>
            <a:r>
              <a:rPr lang="en-US" b="1" dirty="0"/>
              <a:t>NetBIOS name server (NBNS)</a:t>
            </a:r>
            <a:r>
              <a:rPr lang="en-US" dirty="0"/>
              <a:t>: A server that resolves NetBIOS names to IPv4 addresses, as specified by RFCs 1001 and 1002. The Microsoft implementation of an NBNS is a Windows Internet Name Service (WINS) server</a:t>
            </a:r>
          </a:p>
          <a:p>
            <a:pPr lvl="2"/>
            <a:r>
              <a:rPr lang="en-US" b="1" dirty="0"/>
              <a:t>Local broadcast</a:t>
            </a:r>
            <a:r>
              <a:rPr lang="en-US" dirty="0"/>
              <a:t>: up to three NetBIOS Name Query Request messages are broadcast on the local subnet to resolve the IPv4 address of a specified NetBIOS name</a:t>
            </a:r>
          </a:p>
          <a:p>
            <a:pPr lvl="2"/>
            <a:r>
              <a:rPr lang="en-US" b="1" dirty="0" err="1"/>
              <a:t>Lmhosts</a:t>
            </a:r>
            <a:r>
              <a:rPr lang="en-US" b="1" dirty="0"/>
              <a:t> file</a:t>
            </a:r>
            <a:r>
              <a:rPr lang="en-US" dirty="0"/>
              <a:t>: a local text file that maps NetBIOS names to IPv4 </a:t>
            </a:r>
            <a:r>
              <a:rPr lang="en-US" dirty="0" smtClean="0"/>
              <a:t>addresses</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9832951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Dynamic Update (Cont.)</a:t>
            </a:r>
          </a:p>
        </p:txBody>
      </p:sp>
      <p:sp>
        <p:nvSpPr>
          <p:cNvPr id="3" name="Content Placeholder 2"/>
          <p:cNvSpPr>
            <a:spLocks noGrp="1"/>
          </p:cNvSpPr>
          <p:nvPr>
            <p:ph idx="1"/>
          </p:nvPr>
        </p:nvSpPr>
        <p:spPr>
          <a:xfrm>
            <a:off x="1435608" y="1447800"/>
            <a:ext cx="7498080" cy="2743200"/>
          </a:xfrm>
        </p:spPr>
        <p:txBody>
          <a:bodyPr>
            <a:normAutofit fontScale="55000" lnSpcReduction="20000"/>
          </a:bodyPr>
          <a:lstStyle/>
          <a:p>
            <a:r>
              <a:rPr lang="en-US" dirty="0" smtClean="0"/>
              <a:t>Typical dynamic update process</a:t>
            </a:r>
          </a:p>
          <a:p>
            <a:pPr lvl="1"/>
            <a:r>
              <a:rPr lang="en-US" dirty="0"/>
              <a:t>The client queries its configured DNS server to find the Start of Authority (SOA) resource record for the DNS zone of the DNS name that is being updated.</a:t>
            </a:r>
          </a:p>
          <a:p>
            <a:pPr lvl="1"/>
            <a:r>
              <a:rPr lang="en-US" dirty="0"/>
              <a:t>The DNS client's configured DNS server performs the standard name resolution process and sends the SOA record, which contains the IP address of the primary name server for the queried DNS zone.</a:t>
            </a:r>
          </a:p>
          <a:p>
            <a:pPr lvl="1"/>
            <a:r>
              <a:rPr lang="en-US" dirty="0"/>
              <a:t>The client sends a dynamic update request to the primary name server for the zone of the DNS name that is being updated.</a:t>
            </a:r>
          </a:p>
          <a:p>
            <a:pPr lvl="1"/>
            <a:r>
              <a:rPr lang="en-US" dirty="0"/>
              <a:t>The primary name server checks the prerequisites, if fulfilled then performs the requested update else the update fails. The primary DNS server replies to the client, indicating whether the update succeeded.</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pic>
        <p:nvPicPr>
          <p:cNvPr id="1026" name="Picture 2" descr="Cc959284.CNCF09(en-us,TechNet.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4047035"/>
            <a:ext cx="7086599" cy="235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4578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Dynamic Update (Cont.)</a:t>
            </a:r>
          </a:p>
        </p:txBody>
      </p:sp>
      <p:sp>
        <p:nvSpPr>
          <p:cNvPr id="3" name="Content Placeholder 2"/>
          <p:cNvSpPr>
            <a:spLocks noGrp="1"/>
          </p:cNvSpPr>
          <p:nvPr>
            <p:ph idx="1"/>
          </p:nvPr>
        </p:nvSpPr>
        <p:spPr>
          <a:xfrm>
            <a:off x="1435608" y="1447800"/>
            <a:ext cx="7498080" cy="609600"/>
          </a:xfrm>
        </p:spPr>
        <p:txBody>
          <a:bodyPr>
            <a:normAutofit fontScale="70000" lnSpcReduction="20000"/>
          </a:bodyPr>
          <a:lstStyle/>
          <a:p>
            <a:r>
              <a:rPr lang="en-US" dirty="0" smtClean="0"/>
              <a:t>Example dynamic update for auto-configured IP address</a:t>
            </a:r>
            <a:endParaRPr lang="en-US" dirty="0"/>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pic>
        <p:nvPicPr>
          <p:cNvPr id="2050" name="Picture 2" descr="http://i.technet.microsoft.com/dynimg/IC19771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3581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technet.microsoft.com/cc787034.56b3794b-6e2b-4dfe-ac43-2b8bc985d721(en-us,WS.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971800"/>
            <a:ext cx="409008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737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smtClean="0"/>
              <a:t>Host Name Resolution</a:t>
            </a:r>
          </a:p>
          <a:p>
            <a:pPr marL="596646" indent="-514350">
              <a:buFont typeface="+mj-lt"/>
              <a:buAutoNum type="arabicPeriod"/>
            </a:pPr>
            <a:r>
              <a:rPr lang="en-US" dirty="0" smtClean="0"/>
              <a:t>Domain Name System</a:t>
            </a:r>
          </a:p>
          <a:p>
            <a:pPr marL="870966" lvl="1" indent="-514350">
              <a:buFont typeface="+mj-lt"/>
              <a:buAutoNum type="alphaLcPeriod"/>
            </a:pPr>
            <a:r>
              <a:rPr lang="en-US" dirty="0" smtClean="0"/>
              <a:t>DNS Overview</a:t>
            </a:r>
          </a:p>
          <a:p>
            <a:pPr marL="870966" lvl="1" indent="-514350">
              <a:buFont typeface="+mj-lt"/>
              <a:buAutoNum type="alphaLcPeriod"/>
            </a:pPr>
            <a:r>
              <a:rPr lang="en-US" dirty="0" smtClean="0"/>
              <a:t>Name Resolution</a:t>
            </a:r>
          </a:p>
          <a:p>
            <a:pPr marL="870966" lvl="1" indent="-514350">
              <a:buFont typeface="+mj-lt"/>
              <a:buAutoNum type="alphaLcPeriod"/>
            </a:pPr>
            <a:r>
              <a:rPr lang="en-US" dirty="0"/>
              <a:t>Name Server Roles</a:t>
            </a:r>
            <a:endParaRPr lang="en-US" dirty="0" smtClean="0"/>
          </a:p>
          <a:p>
            <a:pPr marL="870966" lvl="1" indent="-514350">
              <a:buFont typeface="+mj-lt"/>
              <a:buAutoNum type="alphaLcPeriod"/>
            </a:pPr>
            <a:r>
              <a:rPr lang="en-US" dirty="0"/>
              <a:t>Resource Records and Zones</a:t>
            </a:r>
            <a:endParaRPr lang="en-US" dirty="0" smtClean="0"/>
          </a:p>
          <a:p>
            <a:pPr marL="870966" lvl="1" indent="-514350">
              <a:buFont typeface="+mj-lt"/>
              <a:buAutoNum type="alphaLcPeriod"/>
            </a:pPr>
            <a:r>
              <a:rPr lang="en-US" dirty="0"/>
              <a:t>Zone </a:t>
            </a:r>
            <a:r>
              <a:rPr lang="en-US" dirty="0" smtClean="0"/>
              <a:t>Transfers</a:t>
            </a:r>
          </a:p>
          <a:p>
            <a:pPr marL="870966" lvl="1" indent="-514350">
              <a:buFont typeface="+mj-lt"/>
              <a:buAutoNum type="alphaLcPeriod"/>
            </a:pPr>
            <a:r>
              <a:rPr lang="en-US" dirty="0"/>
              <a:t>DNS Dynamic </a:t>
            </a:r>
            <a:r>
              <a:rPr lang="en-US" dirty="0" smtClean="0"/>
              <a:t>Update</a:t>
            </a:r>
          </a:p>
          <a:p>
            <a:pPr marL="870966" lvl="1" indent="-514350">
              <a:buFont typeface="+mj-lt"/>
              <a:buAutoNum type="alphaLcPeriod"/>
            </a:pPr>
            <a:r>
              <a:rPr lang="en-US" dirty="0" smtClean="0">
                <a:solidFill>
                  <a:srgbClr val="FF0000"/>
                </a:solidFill>
              </a:rPr>
              <a:t>DNS Messages</a:t>
            </a:r>
          </a:p>
          <a:p>
            <a:pPr marL="596646" indent="-514350">
              <a:buFont typeface="+mj-lt"/>
              <a:buAutoNum type="arabicPeriod"/>
            </a:pPr>
            <a:r>
              <a:rPr lang="en-US" dirty="0" smtClean="0"/>
              <a:t>DNS Client Configuration and Name Resolution Behavior (Windows)</a:t>
            </a:r>
          </a:p>
          <a:p>
            <a:pPr marL="596646" indent="-514350">
              <a:buFont typeface="+mj-lt"/>
              <a:buAutoNum type="arabicPeriod"/>
            </a:pPr>
            <a:r>
              <a:rPr lang="en-US" dirty="0" err="1" smtClean="0"/>
              <a:t>Nslookup</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38872073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a:t>
            </a:r>
            <a:r>
              <a:rPr lang="en-US" dirty="0" smtClean="0"/>
              <a:t>Messages - Contents</a:t>
            </a:r>
            <a:endParaRPr lang="en-US" dirty="0"/>
          </a:p>
        </p:txBody>
      </p:sp>
      <p:sp>
        <p:nvSpPr>
          <p:cNvPr id="3" name="Content Placeholder 2"/>
          <p:cNvSpPr>
            <a:spLocks noGrp="1"/>
          </p:cNvSpPr>
          <p:nvPr>
            <p:ph idx="1"/>
          </p:nvPr>
        </p:nvSpPr>
        <p:spPr/>
        <p:txBody>
          <a:bodyPr/>
          <a:lstStyle/>
          <a:p>
            <a:r>
              <a:rPr lang="en-US" dirty="0" smtClean="0"/>
              <a:t>Types of DNS Messages</a:t>
            </a:r>
          </a:p>
          <a:p>
            <a:r>
              <a:rPr lang="en-US" dirty="0" smtClean="0"/>
              <a:t>Message Structure </a:t>
            </a:r>
          </a:p>
          <a:p>
            <a:pPr lvl="1"/>
            <a:r>
              <a:rPr lang="en-US" dirty="0" smtClean="0"/>
              <a:t>Name Query Request and Response</a:t>
            </a:r>
          </a:p>
          <a:p>
            <a:pPr lvl="1"/>
            <a:r>
              <a:rPr lang="en-US" dirty="0" smtClean="0"/>
              <a:t>DNS Update and Update Response</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3992558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DNS Messages</a:t>
            </a:r>
          </a:p>
        </p:txBody>
      </p:sp>
      <p:sp>
        <p:nvSpPr>
          <p:cNvPr id="3" name="Content Placeholder 2"/>
          <p:cNvSpPr>
            <a:spLocks noGrp="1"/>
          </p:cNvSpPr>
          <p:nvPr>
            <p:ph idx="1"/>
          </p:nvPr>
        </p:nvSpPr>
        <p:spPr/>
        <p:txBody>
          <a:bodyPr>
            <a:normAutofit fontScale="92500" lnSpcReduction="20000"/>
          </a:bodyPr>
          <a:lstStyle/>
          <a:p>
            <a:r>
              <a:rPr lang="en-US" dirty="0"/>
              <a:t>DNS Name Query Request: </a:t>
            </a:r>
            <a:endParaRPr lang="en-US" dirty="0" smtClean="0"/>
          </a:p>
          <a:p>
            <a:pPr lvl="1"/>
            <a:r>
              <a:rPr lang="en-US" dirty="0" smtClean="0"/>
              <a:t>sent </a:t>
            </a:r>
            <a:r>
              <a:rPr lang="en-US" dirty="0"/>
              <a:t>by a DNS client or a DNS server to a DNS server to perform name resolution.</a:t>
            </a:r>
          </a:p>
          <a:p>
            <a:r>
              <a:rPr lang="en-US" dirty="0"/>
              <a:t>DNS Name Query Response: </a:t>
            </a:r>
            <a:endParaRPr lang="en-US" dirty="0" smtClean="0"/>
          </a:p>
          <a:p>
            <a:pPr lvl="1"/>
            <a:r>
              <a:rPr lang="en-US" dirty="0" smtClean="0"/>
              <a:t>sent </a:t>
            </a:r>
            <a:r>
              <a:rPr lang="en-US" dirty="0"/>
              <a:t>by a DNS server to a DNS client or a DNS server to respond to a DNS name query request.</a:t>
            </a:r>
          </a:p>
          <a:p>
            <a:r>
              <a:rPr lang="en-US" dirty="0"/>
              <a:t>DNS Update: </a:t>
            </a:r>
            <a:endParaRPr lang="en-US" dirty="0" smtClean="0"/>
          </a:p>
          <a:p>
            <a:pPr lvl="1"/>
            <a:r>
              <a:rPr lang="en-US" dirty="0" smtClean="0"/>
              <a:t>sent </a:t>
            </a:r>
            <a:r>
              <a:rPr lang="en-US" dirty="0"/>
              <a:t>by a DNS client to a DNS server to perform name registration.</a:t>
            </a:r>
          </a:p>
          <a:p>
            <a:r>
              <a:rPr lang="en-US" dirty="0"/>
              <a:t>DNS Update Response: </a:t>
            </a:r>
            <a:endParaRPr lang="en-US" dirty="0" smtClean="0"/>
          </a:p>
          <a:p>
            <a:pPr lvl="1"/>
            <a:r>
              <a:rPr lang="en-US" dirty="0" smtClean="0"/>
              <a:t>sent </a:t>
            </a:r>
            <a:r>
              <a:rPr lang="en-US" dirty="0"/>
              <a:t>by a DNS server to a DNS client to respond to a DNS update.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24219141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Name Query Request and Response</a:t>
            </a:r>
          </a:p>
        </p:txBody>
      </p:sp>
      <p:sp>
        <p:nvSpPr>
          <p:cNvPr id="12" name="Content Placeholder 11"/>
          <p:cNvSpPr>
            <a:spLocks noGrp="1"/>
          </p:cNvSpPr>
          <p:nvPr>
            <p:ph idx="1"/>
          </p:nvPr>
        </p:nvSpPr>
        <p:spPr>
          <a:xfrm>
            <a:off x="1435608" y="1447800"/>
            <a:ext cx="5041392" cy="4800600"/>
          </a:xfrm>
        </p:spPr>
        <p:txBody>
          <a:bodyPr>
            <a:normAutofit fontScale="55000" lnSpcReduction="20000"/>
          </a:bodyPr>
          <a:lstStyle/>
          <a:p>
            <a:r>
              <a:rPr lang="en-US" dirty="0"/>
              <a:t>Header</a:t>
            </a:r>
          </a:p>
          <a:p>
            <a:pPr lvl="1"/>
            <a:r>
              <a:rPr lang="en-US" dirty="0" smtClean="0"/>
              <a:t>contains </a:t>
            </a:r>
            <a:r>
              <a:rPr lang="en-US" dirty="0"/>
              <a:t>fields that describe the type of message and provide important information about it. </a:t>
            </a:r>
          </a:p>
          <a:p>
            <a:pPr lvl="1"/>
            <a:r>
              <a:rPr lang="en-US" dirty="0" smtClean="0"/>
              <a:t>also </a:t>
            </a:r>
            <a:r>
              <a:rPr lang="en-US" dirty="0"/>
              <a:t>contains fields that indicate the number of entries in the other sections of the message.</a:t>
            </a:r>
          </a:p>
          <a:p>
            <a:r>
              <a:rPr lang="en-US" dirty="0" smtClean="0"/>
              <a:t>Question Entries</a:t>
            </a:r>
            <a:endParaRPr lang="en-US" dirty="0"/>
          </a:p>
          <a:p>
            <a:pPr lvl="1"/>
            <a:r>
              <a:rPr lang="en-US" dirty="0" smtClean="0"/>
              <a:t>carries </a:t>
            </a:r>
            <a:r>
              <a:rPr lang="en-US" dirty="0"/>
              <a:t>one or more “questions” (queries being sent to a DNS name server).</a:t>
            </a:r>
          </a:p>
          <a:p>
            <a:r>
              <a:rPr lang="en-US" dirty="0" smtClean="0"/>
              <a:t>Answer RRs</a:t>
            </a:r>
            <a:endParaRPr lang="en-US" dirty="0"/>
          </a:p>
          <a:p>
            <a:pPr lvl="1"/>
            <a:r>
              <a:rPr lang="en-US" dirty="0" smtClean="0"/>
              <a:t>carries </a:t>
            </a:r>
            <a:r>
              <a:rPr lang="en-US" dirty="0"/>
              <a:t>one or more resource records that answer the question(s) indicated in the Question section above.</a:t>
            </a:r>
          </a:p>
          <a:p>
            <a:r>
              <a:rPr lang="en-US" dirty="0" smtClean="0"/>
              <a:t>Authority RRs</a:t>
            </a:r>
            <a:endParaRPr lang="en-US" dirty="0"/>
          </a:p>
          <a:p>
            <a:pPr lvl="1"/>
            <a:r>
              <a:rPr lang="en-US" dirty="0" smtClean="0"/>
              <a:t>contains </a:t>
            </a:r>
            <a:r>
              <a:rPr lang="en-US" dirty="0"/>
              <a:t>one or more resource records that point to authoritative name servers that can be used to continue the resolution process.</a:t>
            </a:r>
          </a:p>
          <a:p>
            <a:r>
              <a:rPr lang="en-US" dirty="0" smtClean="0"/>
              <a:t>Additional RRs</a:t>
            </a:r>
            <a:endParaRPr lang="en-US" dirty="0"/>
          </a:p>
          <a:p>
            <a:pPr lvl="1"/>
            <a:r>
              <a:rPr lang="en-US" dirty="0" smtClean="0"/>
              <a:t>conveys </a:t>
            </a:r>
            <a:r>
              <a:rPr lang="en-US" dirty="0"/>
              <a:t>one or more resource records that contain additional information related to the query that is not strictly necessary to answer the queries (questions) in the message.</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grpSp>
        <p:nvGrpSpPr>
          <p:cNvPr id="6" name="Group 5"/>
          <p:cNvGrpSpPr/>
          <p:nvPr/>
        </p:nvGrpSpPr>
        <p:grpSpPr>
          <a:xfrm>
            <a:off x="6781800" y="1828800"/>
            <a:ext cx="2133600" cy="3429000"/>
            <a:chOff x="1219200" y="2066925"/>
            <a:chExt cx="6324600" cy="3429000"/>
          </a:xfrm>
        </p:grpSpPr>
        <p:sp>
          <p:nvSpPr>
            <p:cNvPr id="7" name="Rectangle 8"/>
            <p:cNvSpPr>
              <a:spLocks noChangeArrowheads="1"/>
            </p:cNvSpPr>
            <p:nvPr/>
          </p:nvSpPr>
          <p:spPr bwMode="auto">
            <a:xfrm>
              <a:off x="1219200" y="2752725"/>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Question Entries</a:t>
              </a:r>
            </a:p>
            <a:p>
              <a:pPr algn="ctr" eaLnBrk="1" hangingPunct="1"/>
              <a:r>
                <a:rPr lang="en-US" sz="1200"/>
                <a:t>(variable length)</a:t>
              </a:r>
            </a:p>
          </p:txBody>
        </p:sp>
        <p:sp>
          <p:nvSpPr>
            <p:cNvPr id="8" name="Rectangle 9"/>
            <p:cNvSpPr>
              <a:spLocks noChangeArrowheads="1"/>
            </p:cNvSpPr>
            <p:nvPr/>
          </p:nvSpPr>
          <p:spPr bwMode="auto">
            <a:xfrm>
              <a:off x="1219200" y="3438525"/>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Answer RRs</a:t>
              </a:r>
            </a:p>
            <a:p>
              <a:pPr algn="ctr" eaLnBrk="1" hangingPunct="1"/>
              <a:r>
                <a:rPr lang="en-US" sz="1200"/>
                <a:t>(variable length)</a:t>
              </a:r>
            </a:p>
          </p:txBody>
        </p:sp>
        <p:sp>
          <p:nvSpPr>
            <p:cNvPr id="9" name="Rectangle 10"/>
            <p:cNvSpPr>
              <a:spLocks noChangeArrowheads="1"/>
            </p:cNvSpPr>
            <p:nvPr/>
          </p:nvSpPr>
          <p:spPr bwMode="auto">
            <a:xfrm>
              <a:off x="1219200" y="4124325"/>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Authority RRs</a:t>
              </a:r>
            </a:p>
            <a:p>
              <a:pPr algn="ctr" eaLnBrk="1" hangingPunct="1"/>
              <a:r>
                <a:rPr lang="en-US" sz="1200"/>
                <a:t>(variable length)</a:t>
              </a:r>
            </a:p>
          </p:txBody>
        </p:sp>
        <p:sp>
          <p:nvSpPr>
            <p:cNvPr id="10" name="Rectangle 11"/>
            <p:cNvSpPr>
              <a:spLocks noChangeArrowheads="1"/>
            </p:cNvSpPr>
            <p:nvPr/>
          </p:nvSpPr>
          <p:spPr bwMode="auto">
            <a:xfrm>
              <a:off x="1219200" y="4810125"/>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Additional RRs</a:t>
              </a:r>
            </a:p>
            <a:p>
              <a:pPr algn="ctr" eaLnBrk="1" hangingPunct="1"/>
              <a:r>
                <a:rPr lang="en-US" sz="1200"/>
                <a:t>(variable length)</a:t>
              </a:r>
            </a:p>
          </p:txBody>
        </p:sp>
        <p:sp>
          <p:nvSpPr>
            <p:cNvPr id="11" name="Rectangle 12"/>
            <p:cNvSpPr>
              <a:spLocks noChangeArrowheads="1"/>
            </p:cNvSpPr>
            <p:nvPr/>
          </p:nvSpPr>
          <p:spPr bwMode="auto">
            <a:xfrm>
              <a:off x="1219200" y="2066925"/>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DNS Header</a:t>
              </a:r>
            </a:p>
            <a:p>
              <a:pPr algn="ctr" eaLnBrk="1" hangingPunct="1"/>
              <a:r>
                <a:rPr lang="en-US" sz="1200"/>
                <a:t>(12 byte fixed length)</a:t>
              </a:r>
            </a:p>
          </p:txBody>
        </p:sp>
      </p:grpSp>
    </p:spTree>
    <p:extLst>
      <p:ext uri="{BB962C8B-B14F-4D97-AF65-F5344CB8AC3E}">
        <p14:creationId xmlns:p14="http://schemas.microsoft.com/office/powerpoint/2010/main" val="26894139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Name Query Request and </a:t>
            </a:r>
            <a:r>
              <a:rPr lang="en-US" dirty="0" smtClean="0"/>
              <a:t>Response (Cont.)</a:t>
            </a:r>
            <a:endParaRPr lang="en-US" dirty="0"/>
          </a:p>
        </p:txBody>
      </p:sp>
      <p:sp>
        <p:nvSpPr>
          <p:cNvPr id="3" name="Content Placeholder 2"/>
          <p:cNvSpPr>
            <a:spLocks noGrp="1"/>
          </p:cNvSpPr>
          <p:nvPr>
            <p:ph idx="1"/>
          </p:nvPr>
        </p:nvSpPr>
        <p:spPr>
          <a:xfrm>
            <a:off x="1435608" y="1447800"/>
            <a:ext cx="7498080" cy="609600"/>
          </a:xfrm>
        </p:spPr>
        <p:txBody>
          <a:bodyPr/>
          <a:lstStyle/>
          <a:p>
            <a:r>
              <a:rPr lang="en-US" dirty="0" smtClean="0"/>
              <a:t>Message Header</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grpSp>
        <p:nvGrpSpPr>
          <p:cNvPr id="6" name="Group 5"/>
          <p:cNvGrpSpPr/>
          <p:nvPr/>
        </p:nvGrpSpPr>
        <p:grpSpPr>
          <a:xfrm>
            <a:off x="762000" y="2438400"/>
            <a:ext cx="3921211" cy="2292935"/>
            <a:chOff x="1596788" y="2057400"/>
            <a:chExt cx="5642212" cy="3299294"/>
          </a:xfrm>
        </p:grpSpPr>
        <p:grpSp>
          <p:nvGrpSpPr>
            <p:cNvPr id="7" name="Group 136"/>
            <p:cNvGrpSpPr>
              <a:grpSpLocks/>
            </p:cNvGrpSpPr>
            <p:nvPr/>
          </p:nvGrpSpPr>
          <p:grpSpPr bwMode="auto">
            <a:xfrm>
              <a:off x="6019800" y="2057400"/>
              <a:ext cx="609600" cy="533400"/>
              <a:chOff x="1536" y="384"/>
              <a:chExt cx="384" cy="336"/>
            </a:xfrm>
          </p:grpSpPr>
          <p:sp>
            <p:nvSpPr>
              <p:cNvPr id="130"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31" name="Line 13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32" name="Line 13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33" name="Line 14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34" name="Line 14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35" name="Line 14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36" name="Line 14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37" name="Line 14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38" name="Line 14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39" name="Line 14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8" name="Group 147"/>
            <p:cNvGrpSpPr>
              <a:grpSpLocks/>
            </p:cNvGrpSpPr>
            <p:nvPr/>
          </p:nvGrpSpPr>
          <p:grpSpPr bwMode="auto">
            <a:xfrm>
              <a:off x="6629400" y="2057400"/>
              <a:ext cx="609600" cy="533400"/>
              <a:chOff x="1536" y="384"/>
              <a:chExt cx="384" cy="336"/>
            </a:xfrm>
          </p:grpSpPr>
          <p:sp>
            <p:nvSpPr>
              <p:cNvPr id="120"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21" name="Line 14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22" name="Line 15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23" name="Line 15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24" name="Line 15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25" name="Line 15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26" name="Line 15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27" name="Line 15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28" name="Line 15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29" name="Line 15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9" name="Group 158"/>
            <p:cNvGrpSpPr>
              <a:grpSpLocks/>
            </p:cNvGrpSpPr>
            <p:nvPr/>
          </p:nvGrpSpPr>
          <p:grpSpPr bwMode="auto">
            <a:xfrm>
              <a:off x="6019800" y="2590800"/>
              <a:ext cx="609600" cy="533400"/>
              <a:chOff x="1536" y="384"/>
              <a:chExt cx="384" cy="336"/>
            </a:xfrm>
          </p:grpSpPr>
          <p:sp>
            <p:nvSpPr>
              <p:cNvPr id="110"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11" name="Line 16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12" name="Line 16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13" name="Line 16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14" name="Line 16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15" name="Line 16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16" name="Line 16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17" name="Line 16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18" name="Line 16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19" name="Line 16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10" name="Group 169"/>
            <p:cNvGrpSpPr>
              <a:grpSpLocks/>
            </p:cNvGrpSpPr>
            <p:nvPr/>
          </p:nvGrpSpPr>
          <p:grpSpPr bwMode="auto">
            <a:xfrm>
              <a:off x="6629400" y="2590800"/>
              <a:ext cx="609600" cy="533400"/>
              <a:chOff x="1536" y="384"/>
              <a:chExt cx="384" cy="336"/>
            </a:xfrm>
          </p:grpSpPr>
          <p:sp>
            <p:nvSpPr>
              <p:cNvPr id="100"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01" name="Line 171"/>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02" name="Line 172"/>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03" name="Line 173"/>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04" name="Line 174"/>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05" name="Line 175"/>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06" name="Line 176"/>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07" name="Line 177"/>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08" name="Line 178"/>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09" name="Line 179"/>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11" name="Group 180"/>
            <p:cNvGrpSpPr>
              <a:grpSpLocks/>
            </p:cNvGrpSpPr>
            <p:nvPr/>
          </p:nvGrpSpPr>
          <p:grpSpPr bwMode="auto">
            <a:xfrm>
              <a:off x="6019800" y="3124200"/>
              <a:ext cx="609600" cy="533400"/>
              <a:chOff x="1536" y="384"/>
              <a:chExt cx="384" cy="336"/>
            </a:xfrm>
          </p:grpSpPr>
          <p:sp>
            <p:nvSpPr>
              <p:cNvPr id="90" name="Rectangle 1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91" name="Line 182"/>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92" name="Line 183"/>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93" name="Line 184"/>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94" name="Line 185"/>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95" name="Line 186"/>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96" name="Line 187"/>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97" name="Line 188"/>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98" name="Line 189"/>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99" name="Line 190"/>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12" name="Group 191"/>
            <p:cNvGrpSpPr>
              <a:grpSpLocks/>
            </p:cNvGrpSpPr>
            <p:nvPr/>
          </p:nvGrpSpPr>
          <p:grpSpPr bwMode="auto">
            <a:xfrm>
              <a:off x="6629400" y="3124200"/>
              <a:ext cx="609600" cy="533400"/>
              <a:chOff x="1536" y="384"/>
              <a:chExt cx="384" cy="336"/>
            </a:xfrm>
          </p:grpSpPr>
          <p:sp>
            <p:nvSpPr>
              <p:cNvPr id="80" name="Rectangle 1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81" name="Line 193"/>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82" name="Line 194"/>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83" name="Line 195"/>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84" name="Line 196"/>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85" name="Line 197"/>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86" name="Line 198"/>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87" name="Line 199"/>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88" name="Line 200"/>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89" name="Line 201"/>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13" name="Group 202"/>
            <p:cNvGrpSpPr>
              <a:grpSpLocks/>
            </p:cNvGrpSpPr>
            <p:nvPr/>
          </p:nvGrpSpPr>
          <p:grpSpPr bwMode="auto">
            <a:xfrm>
              <a:off x="6019800" y="3657600"/>
              <a:ext cx="609600" cy="533400"/>
              <a:chOff x="1536" y="384"/>
              <a:chExt cx="384" cy="336"/>
            </a:xfrm>
          </p:grpSpPr>
          <p:sp>
            <p:nvSpPr>
              <p:cNvPr id="70" name="Rectangle 20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71" name="Line 204"/>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72" name="Line 205"/>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73" name="Line 206"/>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74" name="Line 207"/>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75" name="Line 208"/>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76" name="Line 209"/>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77" name="Line 210"/>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78" name="Line 211"/>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79" name="Line 212"/>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14" name="Group 213"/>
            <p:cNvGrpSpPr>
              <a:grpSpLocks/>
            </p:cNvGrpSpPr>
            <p:nvPr/>
          </p:nvGrpSpPr>
          <p:grpSpPr bwMode="auto">
            <a:xfrm>
              <a:off x="6629400" y="3657600"/>
              <a:ext cx="609600" cy="533400"/>
              <a:chOff x="1536" y="384"/>
              <a:chExt cx="384" cy="336"/>
            </a:xfrm>
          </p:grpSpPr>
          <p:sp>
            <p:nvSpPr>
              <p:cNvPr id="60" name="Rectangle 21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61" name="Line 215"/>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62" name="Line 216"/>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63" name="Line 217"/>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64" name="Line 218"/>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65" name="Line 219"/>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66" name="Line 220"/>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67" name="Line 221"/>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68" name="Line 222"/>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69" name="Line 223"/>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15" name="Group 224"/>
            <p:cNvGrpSpPr>
              <a:grpSpLocks/>
            </p:cNvGrpSpPr>
            <p:nvPr/>
          </p:nvGrpSpPr>
          <p:grpSpPr bwMode="auto">
            <a:xfrm>
              <a:off x="6019800" y="4191000"/>
              <a:ext cx="609600" cy="533400"/>
              <a:chOff x="1536" y="384"/>
              <a:chExt cx="384" cy="336"/>
            </a:xfrm>
          </p:grpSpPr>
          <p:sp>
            <p:nvSpPr>
              <p:cNvPr id="50" name="Rectangle 22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51" name="Line 226"/>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52" name="Line 227"/>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53" name="Line 228"/>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54" name="Line 229"/>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55" name="Line 230"/>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56" name="Line 231"/>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57" name="Line 232"/>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58" name="Line 233"/>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59" name="Line 234"/>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16" name="Group 235"/>
            <p:cNvGrpSpPr>
              <a:grpSpLocks/>
            </p:cNvGrpSpPr>
            <p:nvPr/>
          </p:nvGrpSpPr>
          <p:grpSpPr bwMode="auto">
            <a:xfrm>
              <a:off x="6629400" y="4191000"/>
              <a:ext cx="609600" cy="533400"/>
              <a:chOff x="1536" y="384"/>
              <a:chExt cx="384" cy="336"/>
            </a:xfrm>
          </p:grpSpPr>
          <p:sp>
            <p:nvSpPr>
              <p:cNvPr id="40" name="Rectangle 23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41" name="Line 237"/>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42" name="Line 238"/>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43" name="Line 239"/>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44" name="Line 240"/>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45" name="Line 241"/>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46" name="Line 242"/>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47" name="Line 243"/>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48" name="Line 244"/>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49" name="Line 245"/>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17" name="Group 246"/>
            <p:cNvGrpSpPr>
              <a:grpSpLocks/>
            </p:cNvGrpSpPr>
            <p:nvPr/>
          </p:nvGrpSpPr>
          <p:grpSpPr bwMode="auto">
            <a:xfrm>
              <a:off x="6019800" y="4724400"/>
              <a:ext cx="609600" cy="533400"/>
              <a:chOff x="1536" y="384"/>
              <a:chExt cx="384" cy="336"/>
            </a:xfrm>
          </p:grpSpPr>
          <p:sp>
            <p:nvSpPr>
              <p:cNvPr id="30" name="Rectangle 24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31" name="Line 24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32" name="Line 24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33" name="Line 25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34" name="Line 25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35" name="Line 25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36" name="Line 25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37" name="Line 25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38" name="Line 25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39" name="Line 25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grpSp>
          <p:nvGrpSpPr>
            <p:cNvPr id="18" name="Group 257"/>
            <p:cNvGrpSpPr>
              <a:grpSpLocks/>
            </p:cNvGrpSpPr>
            <p:nvPr/>
          </p:nvGrpSpPr>
          <p:grpSpPr bwMode="auto">
            <a:xfrm>
              <a:off x="6629400" y="4724400"/>
              <a:ext cx="609600" cy="533400"/>
              <a:chOff x="1536" y="384"/>
              <a:chExt cx="384" cy="336"/>
            </a:xfrm>
          </p:grpSpPr>
          <p:sp>
            <p:nvSpPr>
              <p:cNvPr id="20" name="Rectangle 25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1" name="Line 25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2" name="Line 26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3" name="Line 26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4" name="Line 26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5" name="Line 26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6" name="Line 26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7" name="Line 26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8" name="Line 26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9" name="Line 26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sp>
          <p:nvSpPr>
            <p:cNvPr id="19" name="Text Box 268"/>
            <p:cNvSpPr txBox="1">
              <a:spLocks noChangeArrowheads="1"/>
            </p:cNvSpPr>
            <p:nvPr/>
          </p:nvSpPr>
          <p:spPr bwMode="auto">
            <a:xfrm>
              <a:off x="1596788" y="2057400"/>
              <a:ext cx="4264263" cy="32992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10000"/>
                </a:spcBef>
              </a:pPr>
              <a:r>
                <a:rPr lang="en-US" sz="2200" dirty="0"/>
                <a:t>Transaction ID</a:t>
              </a:r>
            </a:p>
            <a:p>
              <a:pPr algn="r">
                <a:spcBef>
                  <a:spcPct val="10000"/>
                </a:spcBef>
              </a:pPr>
              <a:r>
                <a:rPr lang="en-US" sz="2200" dirty="0"/>
                <a:t>Flags</a:t>
              </a:r>
            </a:p>
            <a:p>
              <a:pPr algn="r">
                <a:spcBef>
                  <a:spcPct val="10000"/>
                </a:spcBef>
              </a:pPr>
              <a:r>
                <a:rPr lang="en-US" sz="2200" dirty="0"/>
                <a:t>Question Entry Count</a:t>
              </a:r>
            </a:p>
            <a:p>
              <a:pPr algn="r">
                <a:spcBef>
                  <a:spcPct val="10000"/>
                </a:spcBef>
              </a:pPr>
              <a:r>
                <a:rPr lang="en-US" sz="2200" dirty="0"/>
                <a:t>Answer RR Count</a:t>
              </a:r>
            </a:p>
            <a:p>
              <a:pPr algn="r">
                <a:spcBef>
                  <a:spcPct val="10000"/>
                </a:spcBef>
              </a:pPr>
              <a:r>
                <a:rPr lang="en-US" sz="2200" dirty="0"/>
                <a:t>Authority RR Count</a:t>
              </a:r>
            </a:p>
            <a:p>
              <a:pPr algn="r">
                <a:spcBef>
                  <a:spcPct val="10000"/>
                </a:spcBef>
              </a:pPr>
              <a:r>
                <a:rPr lang="en-US" sz="2200" dirty="0"/>
                <a:t>Additional RR Count</a:t>
              </a:r>
            </a:p>
          </p:txBody>
        </p:sp>
      </p:grpSp>
      <p:sp>
        <p:nvSpPr>
          <p:cNvPr id="140" name="TextBox 139"/>
          <p:cNvSpPr txBox="1"/>
          <p:nvPr/>
        </p:nvSpPr>
        <p:spPr>
          <a:xfrm>
            <a:off x="5105400" y="1905000"/>
            <a:ext cx="3810000" cy="4676715"/>
          </a:xfrm>
          <a:prstGeom prst="rect">
            <a:avLst/>
          </a:prstGeom>
          <a:noFill/>
        </p:spPr>
        <p:txBody>
          <a:bodyPr wrap="square" rtlCol="0">
            <a:normAutofit fontScale="92500" lnSpcReduction="20000"/>
          </a:bodyPr>
          <a:lstStyle/>
          <a:p>
            <a:pPr marL="285750" indent="-285750">
              <a:buFont typeface="Arial" pitchFamily="34" charset="0"/>
              <a:buChar char="•"/>
            </a:pPr>
            <a:r>
              <a:rPr lang="en-US" b="1" dirty="0" smtClean="0"/>
              <a:t>Transaction </a:t>
            </a:r>
            <a:r>
              <a:rPr lang="en-US" b="1" dirty="0"/>
              <a:t>ID</a:t>
            </a:r>
            <a:r>
              <a:rPr lang="en-US" dirty="0"/>
              <a:t>: ID created by sender to identify a specific DNS transaction (responder copies it into the response message)</a:t>
            </a:r>
            <a:endParaRPr lang="en-US" dirty="0" smtClean="0"/>
          </a:p>
          <a:p>
            <a:pPr marL="571500" lvl="1" indent="-285750">
              <a:buFont typeface="Arial" pitchFamily="34" charset="0"/>
              <a:buChar char="•"/>
            </a:pPr>
            <a:r>
              <a:rPr lang="en-US" sz="1600" dirty="0" smtClean="0"/>
              <a:t>allows </a:t>
            </a:r>
            <a:r>
              <a:rPr lang="en-US" sz="1600" dirty="0"/>
              <a:t>DNS client or server to match the responses that it received from a DNS server with their requests </a:t>
            </a:r>
          </a:p>
          <a:p>
            <a:pPr marL="571500" lvl="1" indent="-285750">
              <a:buFont typeface="Arial" pitchFamily="34" charset="0"/>
              <a:buChar char="•"/>
            </a:pPr>
            <a:r>
              <a:rPr lang="en-US" sz="1600" dirty="0"/>
              <a:t>allows DNS server to identify duplicate requests from a DNS client</a:t>
            </a:r>
            <a:r>
              <a:rPr lang="en-US" dirty="0"/>
              <a:t>.</a:t>
            </a:r>
            <a:endParaRPr lang="en-US" dirty="0" smtClean="0"/>
          </a:p>
          <a:p>
            <a:pPr marL="285750" indent="-285750">
              <a:buFont typeface="Arial" pitchFamily="34" charset="0"/>
              <a:buChar char="•"/>
            </a:pPr>
            <a:r>
              <a:rPr lang="en-US" b="1" dirty="0" smtClean="0"/>
              <a:t>Flags</a:t>
            </a:r>
            <a:r>
              <a:rPr lang="en-US" dirty="0" smtClean="0"/>
              <a:t>: see next slide</a:t>
            </a:r>
          </a:p>
          <a:p>
            <a:pPr marL="285750" indent="-285750">
              <a:buFont typeface="Arial" pitchFamily="34" charset="0"/>
              <a:buChar char="•"/>
            </a:pPr>
            <a:r>
              <a:rPr lang="en-US" b="1" dirty="0"/>
              <a:t>Question Entry Count</a:t>
            </a:r>
            <a:r>
              <a:rPr lang="en-US" dirty="0"/>
              <a:t>: number of entries in the Question Entries section of the DNS message.</a:t>
            </a:r>
          </a:p>
          <a:p>
            <a:pPr marL="285750" indent="-285750">
              <a:buFont typeface="Arial" pitchFamily="34" charset="0"/>
              <a:buChar char="•"/>
            </a:pPr>
            <a:r>
              <a:rPr lang="en-US" b="1" dirty="0"/>
              <a:t>Answer RR Count</a:t>
            </a:r>
            <a:r>
              <a:rPr lang="en-US" dirty="0"/>
              <a:t>: number of RRs in the Answer RRs section of the DNS message.</a:t>
            </a:r>
          </a:p>
          <a:p>
            <a:pPr marL="285750" indent="-285750">
              <a:buFont typeface="Arial" pitchFamily="34" charset="0"/>
              <a:buChar char="•"/>
            </a:pPr>
            <a:r>
              <a:rPr lang="en-US" b="1" dirty="0"/>
              <a:t>Authority RR Count</a:t>
            </a:r>
            <a:r>
              <a:rPr lang="en-US" dirty="0"/>
              <a:t>: number of RRs in the Authority RRs section of the DNS message.</a:t>
            </a:r>
          </a:p>
          <a:p>
            <a:pPr marL="285750" indent="-285750">
              <a:buFont typeface="Arial" pitchFamily="34" charset="0"/>
              <a:buChar char="•"/>
            </a:pPr>
            <a:r>
              <a:rPr lang="en-US" b="1" dirty="0"/>
              <a:t>Additional RR Count</a:t>
            </a:r>
            <a:r>
              <a:rPr lang="en-US" dirty="0"/>
              <a:t>: number of RRs in the Additional RRs section of the DNS message.</a:t>
            </a:r>
          </a:p>
        </p:txBody>
      </p:sp>
    </p:spTree>
    <p:extLst>
      <p:ext uri="{BB962C8B-B14F-4D97-AF65-F5344CB8AC3E}">
        <p14:creationId xmlns:p14="http://schemas.microsoft.com/office/powerpoint/2010/main" val="38327175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Name Query Request and Response (Cont.)</a:t>
            </a:r>
          </a:p>
        </p:txBody>
      </p:sp>
      <p:sp>
        <p:nvSpPr>
          <p:cNvPr id="3" name="Content Placeholder 2"/>
          <p:cNvSpPr>
            <a:spLocks noGrp="1"/>
          </p:cNvSpPr>
          <p:nvPr>
            <p:ph idx="1"/>
          </p:nvPr>
        </p:nvSpPr>
        <p:spPr>
          <a:xfrm>
            <a:off x="1435608" y="1447800"/>
            <a:ext cx="7498080" cy="685800"/>
          </a:xfrm>
        </p:spPr>
        <p:txBody>
          <a:bodyPr/>
          <a:lstStyle/>
          <a:p>
            <a:r>
              <a:rPr lang="en-US" dirty="0" smtClean="0"/>
              <a:t>Message Header - Flags</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grpSp>
        <p:nvGrpSpPr>
          <p:cNvPr id="24" name="Group 23"/>
          <p:cNvGrpSpPr/>
          <p:nvPr/>
        </p:nvGrpSpPr>
        <p:grpSpPr>
          <a:xfrm>
            <a:off x="908831" y="2584554"/>
            <a:ext cx="2672569" cy="2243389"/>
            <a:chOff x="1143000" y="2159000"/>
            <a:chExt cx="4357332" cy="3657600"/>
          </a:xfrm>
        </p:grpSpPr>
        <p:sp>
          <p:nvSpPr>
            <p:cNvPr id="6" name="Text Box 21"/>
            <p:cNvSpPr txBox="1">
              <a:spLocks noChangeArrowheads="1"/>
            </p:cNvSpPr>
            <p:nvPr/>
          </p:nvSpPr>
          <p:spPr bwMode="auto">
            <a:xfrm>
              <a:off x="1143000" y="2235200"/>
              <a:ext cx="3214332" cy="35564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15000"/>
                </a:spcBef>
              </a:pPr>
              <a:r>
                <a:rPr lang="en-US" sz="1500" dirty="0"/>
                <a:t>Request/Response</a:t>
              </a:r>
            </a:p>
            <a:p>
              <a:pPr algn="r">
                <a:spcBef>
                  <a:spcPct val="15000"/>
                </a:spcBef>
              </a:pPr>
              <a:r>
                <a:rPr lang="en-US" sz="1500" dirty="0"/>
                <a:t>Operation Code</a:t>
              </a:r>
            </a:p>
            <a:p>
              <a:pPr algn="r">
                <a:spcBef>
                  <a:spcPct val="15000"/>
                </a:spcBef>
              </a:pPr>
              <a:r>
                <a:rPr lang="en-US" sz="1500" dirty="0"/>
                <a:t>Authoritative Answer</a:t>
              </a:r>
            </a:p>
            <a:p>
              <a:pPr algn="r">
                <a:spcBef>
                  <a:spcPct val="15000"/>
                </a:spcBef>
              </a:pPr>
              <a:r>
                <a:rPr lang="en-US" sz="1500" dirty="0"/>
                <a:t>Truncation </a:t>
              </a:r>
            </a:p>
            <a:p>
              <a:pPr algn="r">
                <a:spcBef>
                  <a:spcPct val="15000"/>
                </a:spcBef>
              </a:pPr>
              <a:r>
                <a:rPr lang="en-US" sz="1500" dirty="0"/>
                <a:t>Recursion Desired</a:t>
              </a:r>
            </a:p>
            <a:p>
              <a:pPr algn="r">
                <a:spcBef>
                  <a:spcPct val="15000"/>
                </a:spcBef>
              </a:pPr>
              <a:r>
                <a:rPr lang="en-US" sz="1500" dirty="0"/>
                <a:t>Recursion Available</a:t>
              </a:r>
            </a:p>
            <a:p>
              <a:pPr algn="r">
                <a:spcBef>
                  <a:spcPct val="15000"/>
                </a:spcBef>
              </a:pPr>
              <a:r>
                <a:rPr lang="en-US" sz="1500" dirty="0"/>
                <a:t>Reserved</a:t>
              </a:r>
            </a:p>
            <a:p>
              <a:pPr algn="r">
                <a:spcBef>
                  <a:spcPct val="15000"/>
                </a:spcBef>
              </a:pPr>
              <a:r>
                <a:rPr lang="en-US" sz="1500" dirty="0"/>
                <a:t>Return Code</a:t>
              </a:r>
            </a:p>
          </p:txBody>
        </p:sp>
        <p:sp>
          <p:nvSpPr>
            <p:cNvPr id="7" name="Rectangle 22"/>
            <p:cNvSpPr>
              <a:spLocks noChangeArrowheads="1"/>
            </p:cNvSpPr>
            <p:nvPr/>
          </p:nvSpPr>
          <p:spPr bwMode="auto">
            <a:xfrm>
              <a:off x="4357332" y="21590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8" name="Rectangle 23"/>
            <p:cNvSpPr>
              <a:spLocks noChangeArrowheads="1"/>
            </p:cNvSpPr>
            <p:nvPr/>
          </p:nvSpPr>
          <p:spPr bwMode="auto">
            <a:xfrm>
              <a:off x="4357332" y="26162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9" name="Rectangle 24"/>
            <p:cNvSpPr>
              <a:spLocks noChangeArrowheads="1"/>
            </p:cNvSpPr>
            <p:nvPr/>
          </p:nvSpPr>
          <p:spPr bwMode="auto">
            <a:xfrm>
              <a:off x="4357332" y="30734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0" name="Rectangle 25"/>
            <p:cNvSpPr>
              <a:spLocks noChangeArrowheads="1"/>
            </p:cNvSpPr>
            <p:nvPr/>
          </p:nvSpPr>
          <p:spPr bwMode="auto">
            <a:xfrm>
              <a:off x="4357332" y="35306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1" name="Rectangle 26"/>
            <p:cNvSpPr>
              <a:spLocks noChangeArrowheads="1"/>
            </p:cNvSpPr>
            <p:nvPr/>
          </p:nvSpPr>
          <p:spPr bwMode="auto">
            <a:xfrm>
              <a:off x="4357332" y="39878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2" name="Rectangle 27"/>
            <p:cNvSpPr>
              <a:spLocks noChangeArrowheads="1"/>
            </p:cNvSpPr>
            <p:nvPr/>
          </p:nvSpPr>
          <p:spPr bwMode="auto">
            <a:xfrm>
              <a:off x="4509732" y="26162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3" name="Rectangle 28"/>
            <p:cNvSpPr>
              <a:spLocks noChangeArrowheads="1"/>
            </p:cNvSpPr>
            <p:nvPr/>
          </p:nvSpPr>
          <p:spPr bwMode="auto">
            <a:xfrm>
              <a:off x="4433532" y="26162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4" name="Rectangle 29"/>
            <p:cNvSpPr>
              <a:spLocks noChangeArrowheads="1"/>
            </p:cNvSpPr>
            <p:nvPr/>
          </p:nvSpPr>
          <p:spPr bwMode="auto">
            <a:xfrm>
              <a:off x="4357332" y="49022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5" name="Rectangle 30"/>
            <p:cNvSpPr>
              <a:spLocks noChangeArrowheads="1"/>
            </p:cNvSpPr>
            <p:nvPr/>
          </p:nvSpPr>
          <p:spPr bwMode="auto">
            <a:xfrm>
              <a:off x="4357332" y="44450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6" name="Rectangle 31"/>
            <p:cNvSpPr>
              <a:spLocks noChangeArrowheads="1"/>
            </p:cNvSpPr>
            <p:nvPr/>
          </p:nvSpPr>
          <p:spPr bwMode="auto">
            <a:xfrm>
              <a:off x="4585932" y="26162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 name="Rectangle 32"/>
            <p:cNvSpPr>
              <a:spLocks noChangeArrowheads="1"/>
            </p:cNvSpPr>
            <p:nvPr/>
          </p:nvSpPr>
          <p:spPr bwMode="auto">
            <a:xfrm>
              <a:off x="4357332" y="53594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 name="Rectangle 33"/>
            <p:cNvSpPr>
              <a:spLocks noChangeArrowheads="1"/>
            </p:cNvSpPr>
            <p:nvPr/>
          </p:nvSpPr>
          <p:spPr bwMode="auto">
            <a:xfrm>
              <a:off x="4433532" y="53594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9" name="Rectangle 34"/>
            <p:cNvSpPr>
              <a:spLocks noChangeArrowheads="1"/>
            </p:cNvSpPr>
            <p:nvPr/>
          </p:nvSpPr>
          <p:spPr bwMode="auto">
            <a:xfrm>
              <a:off x="4509732" y="53594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 name="Rectangle 35"/>
            <p:cNvSpPr>
              <a:spLocks noChangeArrowheads="1"/>
            </p:cNvSpPr>
            <p:nvPr/>
          </p:nvSpPr>
          <p:spPr bwMode="auto">
            <a:xfrm>
              <a:off x="4585932" y="53594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 name="Rectangle 36"/>
            <p:cNvSpPr>
              <a:spLocks noChangeArrowheads="1"/>
            </p:cNvSpPr>
            <p:nvPr/>
          </p:nvSpPr>
          <p:spPr bwMode="auto">
            <a:xfrm>
              <a:off x="4433532" y="49022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 name="Rectangle 37"/>
            <p:cNvSpPr>
              <a:spLocks noChangeArrowheads="1"/>
            </p:cNvSpPr>
            <p:nvPr/>
          </p:nvSpPr>
          <p:spPr bwMode="auto">
            <a:xfrm>
              <a:off x="4509732" y="4902200"/>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 name="Text Box 38"/>
            <p:cNvSpPr txBox="1">
              <a:spLocks noChangeArrowheads="1"/>
            </p:cNvSpPr>
            <p:nvPr/>
          </p:nvSpPr>
          <p:spPr bwMode="auto">
            <a:xfrm>
              <a:off x="4662132" y="4978400"/>
              <a:ext cx="838200" cy="5268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sz="1500"/>
                <a:t>= 0</a:t>
              </a:r>
            </a:p>
          </p:txBody>
        </p:sp>
      </p:grpSp>
      <p:sp>
        <p:nvSpPr>
          <p:cNvPr id="25" name="TextBox 24"/>
          <p:cNvSpPr txBox="1"/>
          <p:nvPr/>
        </p:nvSpPr>
        <p:spPr>
          <a:xfrm>
            <a:off x="3581400" y="2057400"/>
            <a:ext cx="5486401" cy="4495800"/>
          </a:xfrm>
          <a:prstGeom prst="rect">
            <a:avLst/>
          </a:prstGeom>
          <a:noFill/>
        </p:spPr>
        <p:txBody>
          <a:bodyPr wrap="square" rtlCol="0">
            <a:normAutofit fontScale="70000" lnSpcReduction="20000"/>
          </a:bodyPr>
          <a:lstStyle/>
          <a:p>
            <a:pPr marL="285750" indent="-285750">
              <a:buFont typeface="Arial" pitchFamily="34" charset="0"/>
              <a:buChar char="•"/>
            </a:pPr>
            <a:r>
              <a:rPr lang="en-US" sz="2100" b="1" dirty="0"/>
              <a:t>Request/Response</a:t>
            </a:r>
            <a:r>
              <a:rPr lang="en-US" sz="2100" dirty="0"/>
              <a:t>: set to 0 for a name query request and 1 for a name query response.</a:t>
            </a:r>
          </a:p>
          <a:p>
            <a:pPr marL="285750" indent="-285750">
              <a:buFont typeface="Arial" pitchFamily="34" charset="0"/>
              <a:buChar char="•"/>
            </a:pPr>
            <a:r>
              <a:rPr lang="en-US" sz="2100" b="1" dirty="0"/>
              <a:t>Operation Code</a:t>
            </a:r>
            <a:r>
              <a:rPr lang="en-US" sz="2100" dirty="0"/>
              <a:t>: set to 0 for a query operation. </a:t>
            </a:r>
          </a:p>
          <a:p>
            <a:pPr marL="285750" indent="-285750">
              <a:buFont typeface="Arial" pitchFamily="34" charset="0"/>
              <a:buChar char="•"/>
            </a:pPr>
            <a:r>
              <a:rPr lang="en-US" sz="2100" b="1" dirty="0"/>
              <a:t>Authoritative Answer</a:t>
            </a:r>
            <a:r>
              <a:rPr lang="en-US" sz="2100" dirty="0"/>
              <a:t>: set to 1 in a name query response means the responder is authoritative for the FQDN in the Question RRs section</a:t>
            </a:r>
          </a:p>
          <a:p>
            <a:pPr marL="285750" indent="-285750">
              <a:buFont typeface="Arial" pitchFamily="34" charset="0"/>
              <a:buChar char="•"/>
            </a:pPr>
            <a:r>
              <a:rPr lang="en-US" sz="2100" b="1" dirty="0"/>
              <a:t>Truncation</a:t>
            </a:r>
            <a:r>
              <a:rPr lang="en-US" sz="2100" dirty="0"/>
              <a:t>: set to 1 in a name query response means the total number of responses could not fit into the UDP-based response (response is truncated, only the first 512 bytes are returned). </a:t>
            </a:r>
          </a:p>
          <a:p>
            <a:pPr marL="285750" indent="-285750">
              <a:buFont typeface="Arial" pitchFamily="34" charset="0"/>
              <a:buChar char="•"/>
            </a:pPr>
            <a:r>
              <a:rPr lang="en-US" sz="2100" b="1" dirty="0"/>
              <a:t>Recursion Desired</a:t>
            </a:r>
            <a:r>
              <a:rPr lang="en-US" sz="2100" dirty="0"/>
              <a:t>: set to 1 in a name query request to indicate that the query is recursive, set to 0 to indicate an iterative query.</a:t>
            </a:r>
          </a:p>
          <a:p>
            <a:pPr marL="285750" indent="-285750">
              <a:buFont typeface="Arial" pitchFamily="34" charset="0"/>
              <a:buChar char="•"/>
            </a:pPr>
            <a:r>
              <a:rPr lang="en-US" sz="2100" b="1" dirty="0"/>
              <a:t>Recursion Available</a:t>
            </a:r>
            <a:r>
              <a:rPr lang="en-US" sz="2100" dirty="0"/>
              <a:t>: set to 1 in a name query response to indicate that the DNS server can perform recursive queries. DNS clients always set this value to zero in name query requests.</a:t>
            </a:r>
          </a:p>
          <a:p>
            <a:pPr marL="285750" indent="-285750">
              <a:buFont typeface="Arial" pitchFamily="34" charset="0"/>
              <a:buChar char="•"/>
            </a:pPr>
            <a:r>
              <a:rPr lang="en-US" sz="2100" b="1" dirty="0"/>
              <a:t>Reserved</a:t>
            </a:r>
            <a:r>
              <a:rPr lang="en-US" sz="2100" dirty="0"/>
              <a:t>: set to 0.</a:t>
            </a:r>
          </a:p>
          <a:p>
            <a:pPr marL="285750" indent="-285750">
              <a:buFont typeface="Arial" pitchFamily="34" charset="0"/>
              <a:buChar char="•"/>
            </a:pPr>
            <a:r>
              <a:rPr lang="en-US" sz="2100" b="1" dirty="0"/>
              <a:t>Return Code</a:t>
            </a:r>
            <a:r>
              <a:rPr lang="en-US" sz="2100" dirty="0"/>
              <a:t>: indicates the return code in a name query response. </a:t>
            </a:r>
          </a:p>
          <a:p>
            <a:pPr marL="571500" lvl="1" indent="-285750">
              <a:buFont typeface="Arial" pitchFamily="34" charset="0"/>
              <a:buChar char="•"/>
            </a:pPr>
            <a:r>
              <a:rPr lang="en-US" dirty="0" smtClean="0"/>
              <a:t>0: </a:t>
            </a:r>
            <a:r>
              <a:rPr lang="en-US" dirty="0"/>
              <a:t>successful response; the answer to the name query is in the name query response. </a:t>
            </a:r>
          </a:p>
          <a:p>
            <a:pPr marL="571500" lvl="1" indent="-285750">
              <a:buFont typeface="Arial" pitchFamily="34" charset="0"/>
              <a:buChar char="•"/>
            </a:pPr>
            <a:r>
              <a:rPr lang="en-US" dirty="0" smtClean="0"/>
              <a:t>2: a </a:t>
            </a:r>
            <a:r>
              <a:rPr lang="en-US" dirty="0"/>
              <a:t>DNS server failure because of an invalid configuration, a resource allocation error, or another critical failure. </a:t>
            </a:r>
          </a:p>
          <a:p>
            <a:pPr marL="571500" lvl="1" indent="-285750">
              <a:buFont typeface="Arial" pitchFamily="34" charset="0"/>
              <a:buChar char="•"/>
            </a:pPr>
            <a:r>
              <a:rPr lang="en-US" dirty="0" smtClean="0"/>
              <a:t>3: a </a:t>
            </a:r>
            <a:r>
              <a:rPr lang="en-US" dirty="0"/>
              <a:t>name error (FQDN being queried does not exist). </a:t>
            </a:r>
          </a:p>
        </p:txBody>
      </p:sp>
    </p:spTree>
    <p:extLst>
      <p:ext uri="{BB962C8B-B14F-4D97-AF65-F5344CB8AC3E}">
        <p14:creationId xmlns:p14="http://schemas.microsoft.com/office/powerpoint/2010/main" val="10107120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Name Query Request and Response (Cont.)</a:t>
            </a:r>
          </a:p>
        </p:txBody>
      </p:sp>
      <p:sp>
        <p:nvSpPr>
          <p:cNvPr id="3" name="Content Placeholder 2"/>
          <p:cNvSpPr>
            <a:spLocks noGrp="1"/>
          </p:cNvSpPr>
          <p:nvPr>
            <p:ph idx="1"/>
          </p:nvPr>
        </p:nvSpPr>
        <p:spPr>
          <a:xfrm>
            <a:off x="1435608" y="1447800"/>
            <a:ext cx="7498080" cy="685800"/>
          </a:xfrm>
        </p:spPr>
        <p:txBody>
          <a:bodyPr/>
          <a:lstStyle/>
          <a:p>
            <a:r>
              <a:rPr lang="en-US" dirty="0"/>
              <a:t>Question Entry Format</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grpSp>
        <p:nvGrpSpPr>
          <p:cNvPr id="6" name="Group 5"/>
          <p:cNvGrpSpPr/>
          <p:nvPr/>
        </p:nvGrpSpPr>
        <p:grpSpPr>
          <a:xfrm>
            <a:off x="838200" y="2522098"/>
            <a:ext cx="3533634" cy="983102"/>
            <a:chOff x="1419366" y="2286000"/>
            <a:chExt cx="5751711" cy="1600200"/>
          </a:xfrm>
        </p:grpSpPr>
        <p:grpSp>
          <p:nvGrpSpPr>
            <p:cNvPr id="7" name="Group 3"/>
            <p:cNvGrpSpPr>
              <a:grpSpLocks/>
            </p:cNvGrpSpPr>
            <p:nvPr/>
          </p:nvGrpSpPr>
          <p:grpSpPr bwMode="auto">
            <a:xfrm>
              <a:off x="4724400" y="2286000"/>
              <a:ext cx="609600" cy="533400"/>
              <a:chOff x="1536" y="384"/>
              <a:chExt cx="384" cy="336"/>
            </a:xfrm>
          </p:grpSpPr>
          <p:sp>
            <p:nvSpPr>
              <p:cNvPr id="77" name="Rectangle 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5"/>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6"/>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7"/>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8"/>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9"/>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10"/>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11"/>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12"/>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13"/>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14"/>
            <p:cNvGrpSpPr>
              <a:grpSpLocks/>
            </p:cNvGrpSpPr>
            <p:nvPr/>
          </p:nvGrpSpPr>
          <p:grpSpPr bwMode="auto">
            <a:xfrm>
              <a:off x="5334000" y="2286000"/>
              <a:ext cx="609600" cy="533400"/>
              <a:chOff x="1536" y="384"/>
              <a:chExt cx="384" cy="336"/>
            </a:xfrm>
          </p:grpSpPr>
          <p:sp>
            <p:nvSpPr>
              <p:cNvPr id="67" name="Rectangle 1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16"/>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17"/>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18"/>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19"/>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20"/>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21"/>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22"/>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23"/>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24"/>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5"/>
            <p:cNvGrpSpPr>
              <a:grpSpLocks/>
            </p:cNvGrpSpPr>
            <p:nvPr/>
          </p:nvGrpSpPr>
          <p:grpSpPr bwMode="auto">
            <a:xfrm>
              <a:off x="4724400" y="2819400"/>
              <a:ext cx="609600" cy="533400"/>
              <a:chOff x="1536" y="384"/>
              <a:chExt cx="384" cy="336"/>
            </a:xfrm>
          </p:grpSpPr>
          <p:sp>
            <p:nvSpPr>
              <p:cNvPr id="57" name="Rectangle 2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7"/>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8"/>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9"/>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30"/>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31"/>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32"/>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33"/>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34"/>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35"/>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36"/>
            <p:cNvGrpSpPr>
              <a:grpSpLocks/>
            </p:cNvGrpSpPr>
            <p:nvPr/>
          </p:nvGrpSpPr>
          <p:grpSpPr bwMode="auto">
            <a:xfrm>
              <a:off x="5334000" y="2819400"/>
              <a:ext cx="609600" cy="533400"/>
              <a:chOff x="1536" y="384"/>
              <a:chExt cx="384" cy="336"/>
            </a:xfrm>
          </p:grpSpPr>
          <p:sp>
            <p:nvSpPr>
              <p:cNvPr id="47" name="Rectangle 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3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3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4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4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4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4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4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47"/>
            <p:cNvGrpSpPr>
              <a:grpSpLocks/>
            </p:cNvGrpSpPr>
            <p:nvPr/>
          </p:nvGrpSpPr>
          <p:grpSpPr bwMode="auto">
            <a:xfrm>
              <a:off x="4724400" y="3352800"/>
              <a:ext cx="609600" cy="533400"/>
              <a:chOff x="1536" y="384"/>
              <a:chExt cx="384" cy="336"/>
            </a:xfrm>
          </p:grpSpPr>
          <p:sp>
            <p:nvSpPr>
              <p:cNvPr id="37" name="Rectangle 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4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5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5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5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5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5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5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5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5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58"/>
            <p:cNvGrpSpPr>
              <a:grpSpLocks/>
            </p:cNvGrpSpPr>
            <p:nvPr/>
          </p:nvGrpSpPr>
          <p:grpSpPr bwMode="auto">
            <a:xfrm>
              <a:off x="5334000" y="3352800"/>
              <a:ext cx="609600" cy="533400"/>
              <a:chOff x="1536" y="384"/>
              <a:chExt cx="384" cy="336"/>
            </a:xfrm>
          </p:grpSpPr>
          <p:sp>
            <p:nvSpPr>
              <p:cNvPr id="27" name="Rectangle 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6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6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6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6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6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6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6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6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Text Box 69"/>
            <p:cNvSpPr txBox="1">
              <a:spLocks noChangeArrowheads="1"/>
            </p:cNvSpPr>
            <p:nvPr/>
          </p:nvSpPr>
          <p:spPr bwMode="auto">
            <a:xfrm>
              <a:off x="1419366" y="2286000"/>
              <a:ext cx="3146283" cy="9787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10000"/>
                </a:spcBef>
              </a:pPr>
              <a:r>
                <a:rPr lang="en-US" dirty="0"/>
                <a:t>Question Name</a:t>
              </a:r>
            </a:p>
            <a:p>
              <a:pPr algn="r">
                <a:spcBef>
                  <a:spcPct val="10000"/>
                </a:spcBef>
              </a:pPr>
              <a:r>
                <a:rPr lang="en-US" dirty="0"/>
                <a:t>Question Type</a:t>
              </a:r>
            </a:p>
            <a:p>
              <a:pPr algn="r">
                <a:spcBef>
                  <a:spcPct val="10000"/>
                </a:spcBef>
              </a:pPr>
              <a:r>
                <a:rPr lang="en-US" dirty="0"/>
                <a:t>Question Class</a:t>
              </a:r>
            </a:p>
          </p:txBody>
        </p:sp>
        <p:sp>
          <p:nvSpPr>
            <p:cNvPr id="14" name="Text Box 70"/>
            <p:cNvSpPr txBox="1">
              <a:spLocks noChangeArrowheads="1"/>
            </p:cNvSpPr>
            <p:nvPr/>
          </p:nvSpPr>
          <p:spPr bwMode="auto">
            <a:xfrm>
              <a:off x="6019800" y="3429000"/>
              <a:ext cx="115127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0x00-01</a:t>
              </a:r>
            </a:p>
          </p:txBody>
        </p:sp>
        <p:grpSp>
          <p:nvGrpSpPr>
            <p:cNvPr id="15" name="Group 71"/>
            <p:cNvGrpSpPr>
              <a:grpSpLocks/>
            </p:cNvGrpSpPr>
            <p:nvPr/>
          </p:nvGrpSpPr>
          <p:grpSpPr bwMode="auto">
            <a:xfrm>
              <a:off x="5943600" y="2286000"/>
              <a:ext cx="609600" cy="533400"/>
              <a:chOff x="1536" y="384"/>
              <a:chExt cx="384" cy="336"/>
            </a:xfrm>
          </p:grpSpPr>
          <p:sp>
            <p:nvSpPr>
              <p:cNvPr id="17" name="Rectangle 7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73"/>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74"/>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5"/>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6"/>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77"/>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78"/>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79"/>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80"/>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81"/>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Text Box 82"/>
            <p:cNvSpPr txBox="1">
              <a:spLocks noChangeArrowheads="1"/>
            </p:cNvSpPr>
            <p:nvPr/>
          </p:nvSpPr>
          <p:spPr bwMode="auto">
            <a:xfrm>
              <a:off x="6705600" y="2466975"/>
              <a:ext cx="42062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 .</a:t>
              </a:r>
            </a:p>
          </p:txBody>
        </p:sp>
      </p:grpSp>
      <p:sp>
        <p:nvSpPr>
          <p:cNvPr id="87" name="TextBox 86"/>
          <p:cNvSpPr txBox="1"/>
          <p:nvPr/>
        </p:nvSpPr>
        <p:spPr>
          <a:xfrm>
            <a:off x="4800600" y="2133600"/>
            <a:ext cx="4114800" cy="4267200"/>
          </a:xfrm>
          <a:prstGeom prst="rect">
            <a:avLst/>
          </a:prstGeom>
          <a:noFill/>
        </p:spPr>
        <p:txBody>
          <a:bodyPr wrap="square" rtlCol="0">
            <a:normAutofit fontScale="92500" lnSpcReduction="10000"/>
          </a:bodyPr>
          <a:lstStyle/>
          <a:p>
            <a:pPr marL="285750" indent="-285750">
              <a:buFont typeface="Arial" pitchFamily="34" charset="0"/>
              <a:buChar char="•"/>
            </a:pPr>
            <a:r>
              <a:rPr lang="en-US" b="1" dirty="0"/>
              <a:t>Question Name </a:t>
            </a:r>
          </a:p>
          <a:p>
            <a:pPr marL="571500" lvl="1" indent="-285750">
              <a:buFont typeface="Arial" pitchFamily="34" charset="0"/>
              <a:buChar char="•"/>
            </a:pPr>
            <a:r>
              <a:rPr lang="en-US" sz="1600" dirty="0"/>
              <a:t>contains the FQDN being queried, expressed as a sequence of labels e.g., contoso.com consists of two labels (</a:t>
            </a:r>
            <a:r>
              <a:rPr lang="en-US" sz="1600" dirty="0" err="1"/>
              <a:t>contoso</a:t>
            </a:r>
            <a:r>
              <a:rPr lang="en-US" sz="1600" dirty="0"/>
              <a:t> and com). </a:t>
            </a:r>
          </a:p>
          <a:p>
            <a:pPr marL="571500" lvl="1" indent="-285750">
              <a:buFont typeface="Arial" pitchFamily="34" charset="0"/>
              <a:buChar char="•"/>
            </a:pPr>
            <a:r>
              <a:rPr lang="en-US" sz="1600" dirty="0"/>
              <a:t>The maximum size of a label is 63 bytes.</a:t>
            </a:r>
          </a:p>
          <a:p>
            <a:pPr marL="571500" lvl="1" indent="-285750">
              <a:buFont typeface="Arial" pitchFamily="34" charset="0"/>
              <a:buChar char="•"/>
            </a:pPr>
            <a:r>
              <a:rPr lang="en-US" sz="1600" dirty="0"/>
              <a:t>the domain name is encoded as a series of length-value pairs consisting of a 1-byte Length field that indicates the length of the value, followed by the value (the label). </a:t>
            </a:r>
          </a:p>
          <a:p>
            <a:pPr marL="571500" lvl="1" indent="-285750">
              <a:buFont typeface="Arial" pitchFamily="34" charset="0"/>
              <a:buChar char="•"/>
            </a:pPr>
            <a:r>
              <a:rPr lang="en-US" sz="1600" dirty="0"/>
              <a:t>example: the FQDN contoso.com is expressed as 0x07contoso0x03com0x00 ([7]</a:t>
            </a:r>
            <a:r>
              <a:rPr lang="en-US" sz="1600" dirty="0" err="1"/>
              <a:t>contoso</a:t>
            </a:r>
            <a:r>
              <a:rPr lang="en-US" sz="1600" dirty="0"/>
              <a:t>[3]com[0]) </a:t>
            </a:r>
          </a:p>
          <a:p>
            <a:pPr marL="285750" indent="-285750">
              <a:buFont typeface="Arial" pitchFamily="34" charset="0"/>
              <a:buChar char="•"/>
            </a:pPr>
            <a:r>
              <a:rPr lang="en-US" b="1" dirty="0"/>
              <a:t>Question Type </a:t>
            </a:r>
          </a:p>
          <a:p>
            <a:pPr marL="571500" lvl="1" indent="-285750">
              <a:buFont typeface="Arial" pitchFamily="34" charset="0"/>
              <a:buChar char="•"/>
            </a:pPr>
            <a:r>
              <a:rPr lang="en-US" sz="1600" dirty="0"/>
              <a:t>indicates the type of RRs to return in the Answer RRs section of the successful DNS name query response</a:t>
            </a:r>
          </a:p>
          <a:p>
            <a:pPr marL="285750" indent="-285750">
              <a:buFont typeface="Arial" pitchFamily="34" charset="0"/>
              <a:buChar char="•"/>
            </a:pPr>
            <a:r>
              <a:rPr lang="en-US" b="1" dirty="0"/>
              <a:t>Question Class</a:t>
            </a:r>
          </a:p>
          <a:p>
            <a:pPr marL="571500" lvl="1" indent="-285750">
              <a:buFont typeface="Arial" pitchFamily="34" charset="0"/>
              <a:buChar char="•"/>
            </a:pPr>
            <a:r>
              <a:rPr lang="en-US" sz="1500" dirty="0"/>
              <a:t>indicates the question class, always set to 1 to indicate the Internet (IN) question class</a:t>
            </a:r>
          </a:p>
        </p:txBody>
      </p:sp>
    </p:spTree>
    <p:extLst>
      <p:ext uri="{BB962C8B-B14F-4D97-AF65-F5344CB8AC3E}">
        <p14:creationId xmlns:p14="http://schemas.microsoft.com/office/powerpoint/2010/main" val="34213866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Name Query Request and Response (Cont.)</a:t>
            </a:r>
          </a:p>
        </p:txBody>
      </p:sp>
      <p:sp>
        <p:nvSpPr>
          <p:cNvPr id="3" name="Content Placeholder 2"/>
          <p:cNvSpPr>
            <a:spLocks noGrp="1"/>
          </p:cNvSpPr>
          <p:nvPr>
            <p:ph idx="1"/>
          </p:nvPr>
        </p:nvSpPr>
        <p:spPr>
          <a:xfrm>
            <a:off x="1435608" y="1447800"/>
            <a:ext cx="7498080" cy="685800"/>
          </a:xfrm>
        </p:spPr>
        <p:txBody>
          <a:bodyPr/>
          <a:lstStyle/>
          <a:p>
            <a:r>
              <a:rPr lang="en-US" dirty="0" smtClean="0"/>
              <a:t>Question Entry Format - Question Types</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grpSp>
        <p:nvGrpSpPr>
          <p:cNvPr id="22" name="Group 21"/>
          <p:cNvGrpSpPr/>
          <p:nvPr/>
        </p:nvGrpSpPr>
        <p:grpSpPr>
          <a:xfrm>
            <a:off x="1733550" y="2121606"/>
            <a:ext cx="6572250" cy="4203331"/>
            <a:chOff x="1047750" y="1811337"/>
            <a:chExt cx="7715250" cy="4934346"/>
          </a:xfrm>
        </p:grpSpPr>
        <p:sp>
          <p:nvSpPr>
            <p:cNvPr id="6" name="Rectangle 22"/>
            <p:cNvSpPr txBox="1">
              <a:spLocks noChangeArrowheads="1"/>
            </p:cNvSpPr>
            <p:nvPr/>
          </p:nvSpPr>
          <p:spPr>
            <a:xfrm>
              <a:off x="1074738" y="2268537"/>
              <a:ext cx="7165975" cy="4477146"/>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nSpc>
                  <a:spcPct val="90000"/>
                </a:lnSpc>
                <a:spcBef>
                  <a:spcPct val="22000"/>
                </a:spcBef>
                <a:buFont typeface="Wingdings" pitchFamily="2" charset="2"/>
                <a:buNone/>
                <a:tabLst>
                  <a:tab pos="2400300" algn="l"/>
                </a:tabLst>
              </a:pPr>
              <a:r>
                <a:rPr lang="en-US" sz="2000" dirty="0" smtClean="0"/>
                <a:t>1		Host address (A)</a:t>
              </a:r>
            </a:p>
            <a:p>
              <a:pPr>
                <a:lnSpc>
                  <a:spcPct val="90000"/>
                </a:lnSpc>
                <a:spcBef>
                  <a:spcPct val="22000"/>
                </a:spcBef>
                <a:buFont typeface="Wingdings" pitchFamily="2" charset="2"/>
                <a:buNone/>
                <a:tabLst>
                  <a:tab pos="2400300" algn="l"/>
                </a:tabLst>
              </a:pPr>
              <a:r>
                <a:rPr lang="en-US" sz="2000" dirty="0" smtClean="0"/>
                <a:t>2		Name server (NS)</a:t>
              </a:r>
            </a:p>
            <a:p>
              <a:pPr>
                <a:lnSpc>
                  <a:spcPct val="90000"/>
                </a:lnSpc>
                <a:spcBef>
                  <a:spcPct val="22000"/>
                </a:spcBef>
                <a:buFont typeface="Wingdings" pitchFamily="2" charset="2"/>
                <a:buNone/>
                <a:tabLst>
                  <a:tab pos="2400300" algn="l"/>
                </a:tabLst>
              </a:pPr>
              <a:r>
                <a:rPr lang="en-US" sz="2000" dirty="0" smtClean="0"/>
                <a:t>5		Alias (CNAME)</a:t>
              </a:r>
            </a:p>
            <a:p>
              <a:pPr>
                <a:lnSpc>
                  <a:spcPct val="90000"/>
                </a:lnSpc>
                <a:spcBef>
                  <a:spcPct val="22000"/>
                </a:spcBef>
                <a:buFont typeface="Wingdings" pitchFamily="2" charset="2"/>
                <a:buNone/>
                <a:tabLst>
                  <a:tab pos="2400300" algn="l"/>
                </a:tabLst>
              </a:pPr>
              <a:r>
                <a:rPr lang="en-US" sz="2000" dirty="0" smtClean="0"/>
                <a:t>6		Start of Authority (SOA)</a:t>
              </a:r>
            </a:p>
            <a:p>
              <a:pPr>
                <a:lnSpc>
                  <a:spcPct val="90000"/>
                </a:lnSpc>
                <a:spcBef>
                  <a:spcPct val="22000"/>
                </a:spcBef>
                <a:buFont typeface="Wingdings" pitchFamily="2" charset="2"/>
                <a:buNone/>
                <a:tabLst>
                  <a:tab pos="2400300" algn="l"/>
                </a:tabLst>
              </a:pPr>
              <a:r>
                <a:rPr lang="en-US" sz="2000" dirty="0" smtClean="0"/>
                <a:t>12		Reverse-lookup (PTR)</a:t>
              </a:r>
            </a:p>
            <a:p>
              <a:pPr>
                <a:lnSpc>
                  <a:spcPct val="90000"/>
                </a:lnSpc>
                <a:spcBef>
                  <a:spcPct val="22000"/>
                </a:spcBef>
                <a:buFont typeface="Wingdings" pitchFamily="2" charset="2"/>
                <a:buNone/>
                <a:tabLst>
                  <a:tab pos="2400300" algn="l"/>
                </a:tabLst>
              </a:pPr>
              <a:r>
                <a:rPr lang="en-US" sz="2000" dirty="0" smtClean="0"/>
                <a:t>15		Mail exchanger (MX) </a:t>
              </a:r>
            </a:p>
            <a:p>
              <a:pPr>
                <a:lnSpc>
                  <a:spcPct val="90000"/>
                </a:lnSpc>
                <a:spcBef>
                  <a:spcPct val="22000"/>
                </a:spcBef>
                <a:buFont typeface="Wingdings" pitchFamily="2" charset="2"/>
                <a:buNone/>
                <a:tabLst>
                  <a:tab pos="2400300" algn="l"/>
                </a:tabLst>
              </a:pPr>
              <a:r>
                <a:rPr lang="en-US" sz="2000" dirty="0" smtClean="0"/>
                <a:t>28		IPv6 host (AAAA) </a:t>
              </a:r>
            </a:p>
            <a:p>
              <a:pPr>
                <a:lnSpc>
                  <a:spcPct val="90000"/>
                </a:lnSpc>
                <a:spcBef>
                  <a:spcPct val="22000"/>
                </a:spcBef>
                <a:buFont typeface="Wingdings" pitchFamily="2" charset="2"/>
                <a:buNone/>
                <a:tabLst>
                  <a:tab pos="2400300" algn="l"/>
                </a:tabLst>
              </a:pPr>
              <a:r>
                <a:rPr lang="en-US" sz="2000" dirty="0" smtClean="0"/>
                <a:t>33		Server selection  (SRV)</a:t>
              </a:r>
            </a:p>
            <a:p>
              <a:pPr>
                <a:lnSpc>
                  <a:spcPct val="90000"/>
                </a:lnSpc>
                <a:spcBef>
                  <a:spcPct val="22000"/>
                </a:spcBef>
                <a:buFont typeface="Wingdings" pitchFamily="2" charset="2"/>
                <a:buNone/>
                <a:tabLst>
                  <a:tab pos="2400300" algn="l"/>
                </a:tabLst>
              </a:pPr>
              <a:r>
                <a:rPr lang="en-US" sz="2000" dirty="0" smtClean="0"/>
                <a:t>251	Incremental zone transfer (IXFR)</a:t>
              </a:r>
            </a:p>
            <a:p>
              <a:pPr>
                <a:lnSpc>
                  <a:spcPct val="90000"/>
                </a:lnSpc>
                <a:spcBef>
                  <a:spcPct val="22000"/>
                </a:spcBef>
                <a:buFont typeface="Wingdings" pitchFamily="2" charset="2"/>
                <a:buNone/>
                <a:tabLst>
                  <a:tab pos="2400300" algn="l"/>
                </a:tabLst>
              </a:pPr>
              <a:r>
                <a:rPr lang="en-US" sz="2000" dirty="0" smtClean="0"/>
                <a:t>252	Standard zone transfer (AXFR)</a:t>
              </a:r>
            </a:p>
            <a:p>
              <a:pPr>
                <a:lnSpc>
                  <a:spcPct val="90000"/>
                </a:lnSpc>
                <a:spcBef>
                  <a:spcPct val="22000"/>
                </a:spcBef>
                <a:buFont typeface="Wingdings" pitchFamily="2" charset="2"/>
                <a:buNone/>
                <a:tabLst>
                  <a:tab pos="2400300" algn="l"/>
                </a:tabLst>
              </a:pPr>
              <a:r>
                <a:rPr lang="en-US" sz="2000" dirty="0" smtClean="0"/>
                <a:t>255	All records (also means “ANY”)</a:t>
              </a:r>
              <a:endParaRPr lang="en-US" sz="2000" dirty="0"/>
            </a:p>
          </p:txBody>
        </p:sp>
        <p:sp>
          <p:nvSpPr>
            <p:cNvPr id="7" name="Rectangle 23"/>
            <p:cNvSpPr>
              <a:spLocks noChangeArrowheads="1"/>
            </p:cNvSpPr>
            <p:nvPr/>
          </p:nvSpPr>
          <p:spPr bwMode="auto">
            <a:xfrm>
              <a:off x="1047750" y="2239962"/>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8" name="Rectangle 24"/>
            <p:cNvSpPr>
              <a:spLocks noChangeArrowheads="1"/>
            </p:cNvSpPr>
            <p:nvPr/>
          </p:nvSpPr>
          <p:spPr bwMode="auto">
            <a:xfrm>
              <a:off x="1047750" y="2649537"/>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9" name="Rectangle 25"/>
            <p:cNvSpPr>
              <a:spLocks noChangeArrowheads="1"/>
            </p:cNvSpPr>
            <p:nvPr/>
          </p:nvSpPr>
          <p:spPr bwMode="auto">
            <a:xfrm>
              <a:off x="1047750" y="3059112"/>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0" name="Rectangle 26"/>
            <p:cNvSpPr>
              <a:spLocks noChangeArrowheads="1"/>
            </p:cNvSpPr>
            <p:nvPr/>
          </p:nvSpPr>
          <p:spPr bwMode="auto">
            <a:xfrm>
              <a:off x="1047750" y="3468687"/>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1" name="Rectangle 27"/>
            <p:cNvSpPr>
              <a:spLocks noChangeArrowheads="1"/>
            </p:cNvSpPr>
            <p:nvPr/>
          </p:nvSpPr>
          <p:spPr bwMode="auto">
            <a:xfrm>
              <a:off x="1047750" y="3878262"/>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2" name="Rectangle 28"/>
            <p:cNvSpPr>
              <a:spLocks noChangeArrowheads="1"/>
            </p:cNvSpPr>
            <p:nvPr/>
          </p:nvSpPr>
          <p:spPr bwMode="auto">
            <a:xfrm>
              <a:off x="1047750" y="4287837"/>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3" name="Rectangle 29"/>
            <p:cNvSpPr>
              <a:spLocks noChangeArrowheads="1"/>
            </p:cNvSpPr>
            <p:nvPr/>
          </p:nvSpPr>
          <p:spPr bwMode="auto">
            <a:xfrm>
              <a:off x="1047750" y="4697412"/>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4" name="Rectangle 30"/>
            <p:cNvSpPr>
              <a:spLocks noChangeArrowheads="1"/>
            </p:cNvSpPr>
            <p:nvPr/>
          </p:nvSpPr>
          <p:spPr bwMode="auto">
            <a:xfrm>
              <a:off x="1047750" y="5106987"/>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5" name="Rectangle 31"/>
            <p:cNvSpPr>
              <a:spLocks noChangeArrowheads="1"/>
            </p:cNvSpPr>
            <p:nvPr/>
          </p:nvSpPr>
          <p:spPr bwMode="auto">
            <a:xfrm>
              <a:off x="1047750" y="5516562"/>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6" name="Rectangle 32"/>
            <p:cNvSpPr>
              <a:spLocks noChangeArrowheads="1"/>
            </p:cNvSpPr>
            <p:nvPr/>
          </p:nvSpPr>
          <p:spPr bwMode="auto">
            <a:xfrm>
              <a:off x="1047750" y="5926137"/>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7" name="Rectangle 33"/>
            <p:cNvSpPr>
              <a:spLocks noChangeArrowheads="1"/>
            </p:cNvSpPr>
            <p:nvPr/>
          </p:nvSpPr>
          <p:spPr bwMode="auto">
            <a:xfrm>
              <a:off x="1047750" y="6335712"/>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8" name="Rectangle 35"/>
            <p:cNvSpPr>
              <a:spLocks noChangeArrowheads="1"/>
            </p:cNvSpPr>
            <p:nvPr/>
          </p:nvSpPr>
          <p:spPr bwMode="auto">
            <a:xfrm>
              <a:off x="1047750" y="1830387"/>
              <a:ext cx="77152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9" name="Line 36"/>
            <p:cNvSpPr>
              <a:spLocks noChangeShapeType="1"/>
            </p:cNvSpPr>
            <p:nvPr/>
          </p:nvSpPr>
          <p:spPr bwMode="auto">
            <a:xfrm>
              <a:off x="3338513" y="1830387"/>
              <a:ext cx="0" cy="49069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0" name="Text Box 37"/>
            <p:cNvSpPr txBox="1">
              <a:spLocks noChangeArrowheads="1"/>
            </p:cNvSpPr>
            <p:nvPr/>
          </p:nvSpPr>
          <p:spPr bwMode="auto">
            <a:xfrm>
              <a:off x="1074738" y="1811337"/>
              <a:ext cx="882934" cy="46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smtClean="0"/>
                <a:t>Type</a:t>
              </a:r>
              <a:endParaRPr lang="en-US" sz="2000" b="1" dirty="0"/>
            </a:p>
          </p:txBody>
        </p:sp>
        <p:sp>
          <p:nvSpPr>
            <p:cNvPr id="21" name="Text Box 38"/>
            <p:cNvSpPr txBox="1">
              <a:spLocks noChangeArrowheads="1"/>
            </p:cNvSpPr>
            <p:nvPr/>
          </p:nvSpPr>
          <p:spPr bwMode="auto">
            <a:xfrm>
              <a:off x="3475038" y="1811337"/>
              <a:ext cx="2264165" cy="46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smtClean="0"/>
                <a:t>     Description</a:t>
              </a:r>
              <a:endParaRPr lang="en-US" sz="2000" b="1" dirty="0"/>
            </a:p>
          </p:txBody>
        </p:sp>
      </p:grpSp>
    </p:spTree>
    <p:extLst>
      <p:ext uri="{BB962C8B-B14F-4D97-AF65-F5344CB8AC3E}">
        <p14:creationId xmlns:p14="http://schemas.microsoft.com/office/powerpoint/2010/main" val="4155737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Host Name Resolution Process (Cont.)</a:t>
            </a:r>
          </a:p>
        </p:txBody>
      </p:sp>
      <p:sp>
        <p:nvSpPr>
          <p:cNvPr id="3" name="Content Placeholder 2"/>
          <p:cNvSpPr>
            <a:spLocks noGrp="1"/>
          </p:cNvSpPr>
          <p:nvPr>
            <p:ph idx="1"/>
          </p:nvPr>
        </p:nvSpPr>
        <p:spPr/>
        <p:txBody>
          <a:bodyPr>
            <a:normAutofit fontScale="70000" lnSpcReduction="20000"/>
          </a:bodyPr>
          <a:lstStyle/>
          <a:p>
            <a:r>
              <a:rPr lang="en-US" dirty="0"/>
              <a:t>TCP/IP for Windows attempts to resolve the name in the following </a:t>
            </a:r>
            <a:r>
              <a:rPr lang="en-US" dirty="0" smtClean="0"/>
              <a:t>order</a:t>
            </a:r>
          </a:p>
          <a:p>
            <a:pPr marL="916686" lvl="1" indent="-514350">
              <a:buFont typeface="+mj-lt"/>
              <a:buAutoNum type="arabicPeriod"/>
            </a:pPr>
            <a:r>
              <a:rPr lang="en-US" dirty="0" smtClean="0"/>
              <a:t>checks local host name</a:t>
            </a:r>
          </a:p>
          <a:p>
            <a:pPr marL="916686" lvl="1" indent="-514350">
              <a:buFont typeface="+mj-lt"/>
              <a:buAutoNum type="arabicPeriod"/>
            </a:pPr>
            <a:r>
              <a:rPr lang="en-US" dirty="0"/>
              <a:t>searches the DNS client resolver </a:t>
            </a:r>
            <a:r>
              <a:rPr lang="en-US" dirty="0" smtClean="0"/>
              <a:t>cache</a:t>
            </a:r>
          </a:p>
          <a:p>
            <a:pPr marL="916686" lvl="1" indent="-514350">
              <a:buFont typeface="+mj-lt"/>
              <a:buAutoNum type="arabicPeriod"/>
            </a:pPr>
            <a:r>
              <a:rPr lang="en-US" dirty="0"/>
              <a:t>sends DNS Name Query Request messages to its configured DNS </a:t>
            </a:r>
            <a:r>
              <a:rPr lang="en-US" dirty="0" smtClean="0"/>
              <a:t>servers</a:t>
            </a:r>
          </a:p>
          <a:p>
            <a:pPr marL="916686" lvl="1" indent="-514350">
              <a:buFont typeface="+mj-lt"/>
              <a:buAutoNum type="arabicPeriod"/>
            </a:pPr>
            <a:r>
              <a:rPr lang="en-US" dirty="0"/>
              <a:t>sends multicast LLMNR query messages (if host name is a single-label name e.g., server1</a:t>
            </a:r>
            <a:r>
              <a:rPr lang="en-US" dirty="0" smtClean="0"/>
              <a:t>)</a:t>
            </a:r>
          </a:p>
          <a:p>
            <a:pPr marL="916686" lvl="1" indent="-514350">
              <a:buFont typeface="+mj-lt"/>
              <a:buAutoNum type="arabicPeriod"/>
            </a:pPr>
            <a:r>
              <a:rPr lang="en-US" dirty="0"/>
              <a:t>converts the host name to a NetBIOS name (if host name is a single-label name and less than 16 characters) and checks its local NetBIOS name cache</a:t>
            </a:r>
          </a:p>
          <a:p>
            <a:pPr marL="916686" lvl="1" indent="-514350">
              <a:buFont typeface="+mj-lt"/>
              <a:buAutoNum type="arabicPeriod"/>
            </a:pPr>
            <a:r>
              <a:rPr lang="en-US" dirty="0"/>
              <a:t>contacts configured WINS servers to resolve the NetBIOS name that corresponds to the host name</a:t>
            </a:r>
          </a:p>
          <a:p>
            <a:pPr marL="916686" lvl="1" indent="-514350">
              <a:buFont typeface="+mj-lt"/>
              <a:buAutoNum type="arabicPeriod"/>
            </a:pPr>
            <a:r>
              <a:rPr lang="en-US" dirty="0"/>
              <a:t>broadcasts </a:t>
            </a:r>
            <a:r>
              <a:rPr lang="en-US" dirty="0" smtClean="0"/>
              <a:t>NetBIOS </a:t>
            </a:r>
            <a:r>
              <a:rPr lang="en-US" dirty="0"/>
              <a:t>Name Query Request messages on the directly attached subnet</a:t>
            </a:r>
          </a:p>
          <a:p>
            <a:pPr marL="916686" lvl="1" indent="-514350">
              <a:buFont typeface="+mj-lt"/>
              <a:buAutoNum type="arabicPeriod"/>
            </a:pPr>
            <a:r>
              <a:rPr lang="en-US" dirty="0"/>
              <a:t>searches the local </a:t>
            </a:r>
            <a:r>
              <a:rPr lang="en-US" dirty="0" err="1"/>
              <a:t>Lmhosts</a:t>
            </a:r>
            <a:r>
              <a:rPr lang="en-US" dirty="0"/>
              <a:t> file</a:t>
            </a:r>
          </a:p>
          <a:p>
            <a:pPr lvl="1"/>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3038308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Name Query Request and Response (Cont.)</a:t>
            </a:r>
          </a:p>
        </p:txBody>
      </p:sp>
      <p:sp>
        <p:nvSpPr>
          <p:cNvPr id="3" name="Content Placeholder 2"/>
          <p:cNvSpPr>
            <a:spLocks noGrp="1"/>
          </p:cNvSpPr>
          <p:nvPr>
            <p:ph idx="1"/>
          </p:nvPr>
        </p:nvSpPr>
        <p:spPr>
          <a:xfrm>
            <a:off x="1435608" y="1447800"/>
            <a:ext cx="7498080" cy="1143000"/>
          </a:xfrm>
        </p:spPr>
        <p:txBody>
          <a:bodyPr/>
          <a:lstStyle/>
          <a:p>
            <a:r>
              <a:rPr lang="en-US" dirty="0" smtClean="0"/>
              <a:t>Resource Record Format (Answer RRs, Authority RRs, Additional RRs)</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90</a:t>
            </a:fld>
            <a:endParaRPr lang="en-US"/>
          </a:p>
        </p:txBody>
      </p:sp>
      <p:grpSp>
        <p:nvGrpSpPr>
          <p:cNvPr id="6" name="Group 5"/>
          <p:cNvGrpSpPr/>
          <p:nvPr/>
        </p:nvGrpSpPr>
        <p:grpSpPr>
          <a:xfrm>
            <a:off x="762000" y="2743201"/>
            <a:ext cx="3456101" cy="1530804"/>
            <a:chOff x="609600" y="1981200"/>
            <a:chExt cx="7575984" cy="3355616"/>
          </a:xfrm>
        </p:grpSpPr>
        <p:grpSp>
          <p:nvGrpSpPr>
            <p:cNvPr id="7" name="Group 183"/>
            <p:cNvGrpSpPr>
              <a:grpSpLocks/>
            </p:cNvGrpSpPr>
            <p:nvPr/>
          </p:nvGrpSpPr>
          <p:grpSpPr bwMode="auto">
            <a:xfrm>
              <a:off x="5029200" y="1981200"/>
              <a:ext cx="609600" cy="533400"/>
              <a:chOff x="1536" y="384"/>
              <a:chExt cx="384" cy="336"/>
            </a:xfrm>
          </p:grpSpPr>
          <p:sp>
            <p:nvSpPr>
              <p:cNvPr id="177" name="Rectangle 18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8" name="Line 185"/>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9" name="Line 186"/>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0" name="Line 187"/>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1" name="Line 188"/>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2" name="Line 189"/>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3" name="Line 190"/>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4" name="Line 191"/>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5" name="Line 192"/>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6" name="Line 193"/>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8" name="Group 194"/>
            <p:cNvGrpSpPr>
              <a:grpSpLocks/>
            </p:cNvGrpSpPr>
            <p:nvPr/>
          </p:nvGrpSpPr>
          <p:grpSpPr bwMode="auto">
            <a:xfrm>
              <a:off x="5638800" y="1981200"/>
              <a:ext cx="609600" cy="533400"/>
              <a:chOff x="1536" y="384"/>
              <a:chExt cx="384" cy="336"/>
            </a:xfrm>
          </p:grpSpPr>
          <p:sp>
            <p:nvSpPr>
              <p:cNvPr id="167" name="Rectangle 19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8" name="Line 196"/>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9" name="Line 197"/>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0" name="Line 198"/>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1" name="Line 199"/>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2" name="Line 200"/>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3" name="Line 201"/>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4" name="Line 202"/>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5" name="Line 203"/>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6" name="Line 204"/>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9" name="Group 205"/>
            <p:cNvGrpSpPr>
              <a:grpSpLocks/>
            </p:cNvGrpSpPr>
            <p:nvPr/>
          </p:nvGrpSpPr>
          <p:grpSpPr bwMode="auto">
            <a:xfrm>
              <a:off x="5029200" y="2514600"/>
              <a:ext cx="609600" cy="533400"/>
              <a:chOff x="1536" y="384"/>
              <a:chExt cx="384" cy="336"/>
            </a:xfrm>
          </p:grpSpPr>
          <p:sp>
            <p:nvSpPr>
              <p:cNvPr id="157" name="Rectangle 20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8" name="Line 207"/>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9" name="Line 208"/>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0" name="Line 209"/>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1" name="Line 210"/>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2" name="Line 211"/>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3" name="Line 212"/>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4" name="Line 213"/>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5" name="Line 214"/>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6" name="Line 215"/>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0" name="Group 216"/>
            <p:cNvGrpSpPr>
              <a:grpSpLocks/>
            </p:cNvGrpSpPr>
            <p:nvPr/>
          </p:nvGrpSpPr>
          <p:grpSpPr bwMode="auto">
            <a:xfrm>
              <a:off x="5638800" y="2514600"/>
              <a:ext cx="609600" cy="533400"/>
              <a:chOff x="1536" y="384"/>
              <a:chExt cx="384" cy="336"/>
            </a:xfrm>
          </p:grpSpPr>
          <p:sp>
            <p:nvSpPr>
              <p:cNvPr id="147" name="Rectangle 21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8" name="Line 21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9" name="Line 21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0" name="Line 22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1" name="Line 22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2" name="Line 22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 name="Line 22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4" name="Line 22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5" name="Line 22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6" name="Line 22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1" name="Group 227"/>
            <p:cNvGrpSpPr>
              <a:grpSpLocks/>
            </p:cNvGrpSpPr>
            <p:nvPr/>
          </p:nvGrpSpPr>
          <p:grpSpPr bwMode="auto">
            <a:xfrm>
              <a:off x="5029200" y="3048000"/>
              <a:ext cx="609600" cy="533400"/>
              <a:chOff x="1536" y="384"/>
              <a:chExt cx="384" cy="336"/>
            </a:xfrm>
          </p:grpSpPr>
          <p:sp>
            <p:nvSpPr>
              <p:cNvPr id="137" name="Rectangle 22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8" name="Line 22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9" name="Line 23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0" name="Line 23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1" name="Line 23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2" name="Line 23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3" name="Line 23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4" name="Line 23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5" name="Line 23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6" name="Line 23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2" name="Group 238"/>
            <p:cNvGrpSpPr>
              <a:grpSpLocks/>
            </p:cNvGrpSpPr>
            <p:nvPr/>
          </p:nvGrpSpPr>
          <p:grpSpPr bwMode="auto">
            <a:xfrm>
              <a:off x="5638800" y="3048000"/>
              <a:ext cx="609600" cy="533400"/>
              <a:chOff x="1536" y="384"/>
              <a:chExt cx="384" cy="336"/>
            </a:xfrm>
          </p:grpSpPr>
          <p:sp>
            <p:nvSpPr>
              <p:cNvPr id="127" name="Rectangle 23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8" name="Line 24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9" name="Line 24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0" name="Line 24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1" name="Line 24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2" name="Line 24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3" name="Line 24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4" name="Line 24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5" name="Line 24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6" name="Line 24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3" name="Group 249"/>
            <p:cNvGrpSpPr>
              <a:grpSpLocks/>
            </p:cNvGrpSpPr>
            <p:nvPr/>
          </p:nvGrpSpPr>
          <p:grpSpPr bwMode="auto">
            <a:xfrm>
              <a:off x="5029200" y="3581400"/>
              <a:ext cx="609600" cy="533400"/>
              <a:chOff x="1536" y="384"/>
              <a:chExt cx="384" cy="336"/>
            </a:xfrm>
          </p:grpSpPr>
          <p:sp>
            <p:nvSpPr>
              <p:cNvPr id="117" name="Rectangle 25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8" name="Line 251"/>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9" name="Line 252"/>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0" name="Line 253"/>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1" name="Line 254"/>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2" name="Line 255"/>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3" name="Line 256"/>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4" name="Line 257"/>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5" name="Line 258"/>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6" name="Line 259"/>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4" name="Group 260"/>
            <p:cNvGrpSpPr>
              <a:grpSpLocks/>
            </p:cNvGrpSpPr>
            <p:nvPr/>
          </p:nvGrpSpPr>
          <p:grpSpPr bwMode="auto">
            <a:xfrm>
              <a:off x="5638800" y="3581400"/>
              <a:ext cx="609600" cy="533400"/>
              <a:chOff x="1536" y="384"/>
              <a:chExt cx="384" cy="336"/>
            </a:xfrm>
          </p:grpSpPr>
          <p:sp>
            <p:nvSpPr>
              <p:cNvPr id="107" name="Rectangle 26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8" name="Line 262"/>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9" name="Line 263"/>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0" name="Line 264"/>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1" name="Line 265"/>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2" name="Line 266"/>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3" name="Line 267"/>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4" name="Line 268"/>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5" name="Line 269"/>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6" name="Line 270"/>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5" name="Group 271"/>
            <p:cNvGrpSpPr>
              <a:grpSpLocks/>
            </p:cNvGrpSpPr>
            <p:nvPr/>
          </p:nvGrpSpPr>
          <p:grpSpPr bwMode="auto">
            <a:xfrm>
              <a:off x="6248400" y="3581400"/>
              <a:ext cx="609600" cy="533400"/>
              <a:chOff x="1536" y="384"/>
              <a:chExt cx="384" cy="336"/>
            </a:xfrm>
          </p:grpSpPr>
          <p:sp>
            <p:nvSpPr>
              <p:cNvPr id="97" name="Rectangle 27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8" name="Line 273"/>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9" name="Line 274"/>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0" name="Line 275"/>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1" name="Line 276"/>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2" name="Line 277"/>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3" name="Line 278"/>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4" name="Line 279"/>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5" name="Line 280"/>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6" name="Line 281"/>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6" name="Group 282"/>
            <p:cNvGrpSpPr>
              <a:grpSpLocks/>
            </p:cNvGrpSpPr>
            <p:nvPr/>
          </p:nvGrpSpPr>
          <p:grpSpPr bwMode="auto">
            <a:xfrm>
              <a:off x="6858000" y="3581400"/>
              <a:ext cx="609600" cy="533400"/>
              <a:chOff x="1536" y="384"/>
              <a:chExt cx="384" cy="336"/>
            </a:xfrm>
          </p:grpSpPr>
          <p:sp>
            <p:nvSpPr>
              <p:cNvPr id="87" name="Rectangle 28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8" name="Line 284"/>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9" name="Line 285"/>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0" name="Line 286"/>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1" name="Line 287"/>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2" name="Line 288"/>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3" name="Line 289"/>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4" name="Line 290"/>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5" name="Line 291"/>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6" name="Line 292"/>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7" name="Group 293"/>
            <p:cNvGrpSpPr>
              <a:grpSpLocks/>
            </p:cNvGrpSpPr>
            <p:nvPr/>
          </p:nvGrpSpPr>
          <p:grpSpPr bwMode="auto">
            <a:xfrm>
              <a:off x="5029200" y="4114800"/>
              <a:ext cx="609600" cy="533400"/>
              <a:chOff x="1536" y="384"/>
              <a:chExt cx="384" cy="336"/>
            </a:xfrm>
          </p:grpSpPr>
          <p:sp>
            <p:nvSpPr>
              <p:cNvPr id="77" name="Rectangle 29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8" name="Line 295"/>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9" name="Line 296"/>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0" name="Line 297"/>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1" name="Line 298"/>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2" name="Line 299"/>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3" name="Line 300"/>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4" name="Line 301"/>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5" name="Line 302"/>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6" name="Line 303"/>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8" name="Group 304"/>
            <p:cNvGrpSpPr>
              <a:grpSpLocks/>
            </p:cNvGrpSpPr>
            <p:nvPr/>
          </p:nvGrpSpPr>
          <p:grpSpPr bwMode="auto">
            <a:xfrm>
              <a:off x="5638800" y="4114800"/>
              <a:ext cx="609600" cy="533400"/>
              <a:chOff x="1536" y="384"/>
              <a:chExt cx="384" cy="336"/>
            </a:xfrm>
          </p:grpSpPr>
          <p:sp>
            <p:nvSpPr>
              <p:cNvPr id="67" name="Rectangle 30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8" name="Line 306"/>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9" name="Line 307"/>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0" name="Line 308"/>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1" name="Line 309"/>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2" name="Line 310"/>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3" name="Line 311"/>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4" name="Line 312"/>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5" name="Line 313"/>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6" name="Line 314"/>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9" name="Group 315"/>
            <p:cNvGrpSpPr>
              <a:grpSpLocks/>
            </p:cNvGrpSpPr>
            <p:nvPr/>
          </p:nvGrpSpPr>
          <p:grpSpPr bwMode="auto">
            <a:xfrm>
              <a:off x="5029200" y="4648200"/>
              <a:ext cx="609600" cy="533400"/>
              <a:chOff x="1536" y="384"/>
              <a:chExt cx="384" cy="336"/>
            </a:xfrm>
          </p:grpSpPr>
          <p:sp>
            <p:nvSpPr>
              <p:cNvPr id="57" name="Rectangle 3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8" name="Line 317"/>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9" name="Line 318"/>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0" name="Line 319"/>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 name="Line 320"/>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2" name="Line 321"/>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3" name="Line 322"/>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4" name="Line 323"/>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5" name="Line 324"/>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6" name="Line 325"/>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20" name="Group 326"/>
            <p:cNvGrpSpPr>
              <a:grpSpLocks/>
            </p:cNvGrpSpPr>
            <p:nvPr/>
          </p:nvGrpSpPr>
          <p:grpSpPr bwMode="auto">
            <a:xfrm>
              <a:off x="5638800" y="4648200"/>
              <a:ext cx="609600" cy="533400"/>
              <a:chOff x="1536" y="384"/>
              <a:chExt cx="384" cy="336"/>
            </a:xfrm>
          </p:grpSpPr>
          <p:sp>
            <p:nvSpPr>
              <p:cNvPr id="47" name="Rectangle 32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8" name="Line 32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9" name="Line 32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0" name="Line 33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1" name="Line 33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2" name="Line 33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3" name="Line 33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4" name="Line 33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5" name="Line 33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6" name="Line 33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21" name="Group 337"/>
            <p:cNvGrpSpPr>
              <a:grpSpLocks/>
            </p:cNvGrpSpPr>
            <p:nvPr/>
          </p:nvGrpSpPr>
          <p:grpSpPr bwMode="auto">
            <a:xfrm>
              <a:off x="6248400" y="4648200"/>
              <a:ext cx="609600" cy="533400"/>
              <a:chOff x="1536" y="384"/>
              <a:chExt cx="384" cy="336"/>
            </a:xfrm>
          </p:grpSpPr>
          <p:sp>
            <p:nvSpPr>
              <p:cNvPr id="37" name="Rectangle 33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8" name="Line 33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9" name="Line 34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0" name="Line 34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1" name="Line 34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2" name="Line 34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3" name="Line 34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4" name="Line 34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5" name="Line 34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6" name="Line 34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22" name="Group 348"/>
            <p:cNvGrpSpPr>
              <a:grpSpLocks/>
            </p:cNvGrpSpPr>
            <p:nvPr/>
          </p:nvGrpSpPr>
          <p:grpSpPr bwMode="auto">
            <a:xfrm>
              <a:off x="6858000" y="4648200"/>
              <a:ext cx="609600" cy="533400"/>
              <a:chOff x="1536" y="384"/>
              <a:chExt cx="384" cy="336"/>
            </a:xfrm>
          </p:grpSpPr>
          <p:sp>
            <p:nvSpPr>
              <p:cNvPr id="27" name="Rectangle 34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8" name="Line 35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9" name="Line 35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0" name="Line 35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1" name="Line 35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2" name="Line 35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3" name="Line 35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4" name="Line 35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5" name="Line 35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6" name="Line 35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sp>
          <p:nvSpPr>
            <p:cNvPr id="23" name="Text Box 359"/>
            <p:cNvSpPr txBox="1">
              <a:spLocks noChangeArrowheads="1"/>
            </p:cNvSpPr>
            <p:nvPr/>
          </p:nvSpPr>
          <p:spPr bwMode="auto">
            <a:xfrm>
              <a:off x="609600" y="1981200"/>
              <a:ext cx="4260850" cy="26006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10000"/>
                </a:spcBef>
              </a:pPr>
              <a:r>
                <a:rPr lang="en-US" sz="1400" dirty="0"/>
                <a:t>RR Name</a:t>
              </a:r>
            </a:p>
            <a:p>
              <a:pPr algn="r">
                <a:spcBef>
                  <a:spcPct val="10000"/>
                </a:spcBef>
              </a:pPr>
              <a:r>
                <a:rPr lang="en-US" sz="1400" dirty="0"/>
                <a:t>Record Type</a:t>
              </a:r>
            </a:p>
            <a:p>
              <a:pPr algn="r">
                <a:spcBef>
                  <a:spcPct val="10000"/>
                </a:spcBef>
              </a:pPr>
              <a:r>
                <a:rPr lang="en-US" sz="1400" dirty="0"/>
                <a:t>Record Class</a:t>
              </a:r>
            </a:p>
            <a:p>
              <a:pPr algn="r">
                <a:spcBef>
                  <a:spcPct val="10000"/>
                </a:spcBef>
              </a:pPr>
              <a:r>
                <a:rPr lang="en-US" sz="1400" dirty="0"/>
                <a:t>Time to Live</a:t>
              </a:r>
            </a:p>
            <a:p>
              <a:pPr algn="r">
                <a:spcBef>
                  <a:spcPct val="10000"/>
                </a:spcBef>
              </a:pPr>
              <a:r>
                <a:rPr lang="en-US" sz="1400" dirty="0"/>
                <a:t>Resource Data Length</a:t>
              </a:r>
            </a:p>
            <a:p>
              <a:pPr algn="r">
                <a:spcBef>
                  <a:spcPct val="10000"/>
                </a:spcBef>
              </a:pPr>
              <a:r>
                <a:rPr lang="en-US" sz="1400" dirty="0"/>
                <a:t>Resource Data</a:t>
              </a:r>
            </a:p>
          </p:txBody>
        </p:sp>
        <p:sp>
          <p:nvSpPr>
            <p:cNvPr id="24" name="Text Box 360"/>
            <p:cNvSpPr txBox="1">
              <a:spLocks noChangeArrowheads="1"/>
            </p:cNvSpPr>
            <p:nvPr/>
          </p:nvSpPr>
          <p:spPr bwMode="auto">
            <a:xfrm>
              <a:off x="6324600" y="3124201"/>
              <a:ext cx="1628753" cy="5362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 0x00-01</a:t>
              </a:r>
            </a:p>
          </p:txBody>
        </p:sp>
        <p:sp>
          <p:nvSpPr>
            <p:cNvPr id="25" name="Text Box 361"/>
            <p:cNvSpPr txBox="1">
              <a:spLocks noChangeArrowheads="1"/>
            </p:cNvSpPr>
            <p:nvPr/>
          </p:nvSpPr>
          <p:spPr bwMode="auto">
            <a:xfrm>
              <a:off x="6324600" y="2133599"/>
              <a:ext cx="641784" cy="5362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 .</a:t>
              </a:r>
            </a:p>
          </p:txBody>
        </p:sp>
        <p:sp>
          <p:nvSpPr>
            <p:cNvPr id="26" name="Text Box 362"/>
            <p:cNvSpPr txBox="1">
              <a:spLocks noChangeArrowheads="1"/>
            </p:cNvSpPr>
            <p:nvPr/>
          </p:nvSpPr>
          <p:spPr bwMode="auto">
            <a:xfrm>
              <a:off x="7543800" y="4800600"/>
              <a:ext cx="641784" cy="5362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 .</a:t>
              </a:r>
            </a:p>
          </p:txBody>
        </p:sp>
      </p:grpSp>
      <p:sp>
        <p:nvSpPr>
          <p:cNvPr id="187" name="TextBox 186"/>
          <p:cNvSpPr txBox="1"/>
          <p:nvPr/>
        </p:nvSpPr>
        <p:spPr>
          <a:xfrm>
            <a:off x="4343400" y="2590800"/>
            <a:ext cx="4648200" cy="3962400"/>
          </a:xfrm>
          <a:prstGeom prst="rect">
            <a:avLst/>
          </a:prstGeom>
          <a:noFill/>
        </p:spPr>
        <p:txBody>
          <a:bodyPr wrap="square" rtlCol="0">
            <a:normAutofit fontScale="85000" lnSpcReduction="20000"/>
          </a:bodyPr>
          <a:lstStyle/>
          <a:p>
            <a:pPr marL="285750" indent="-285750">
              <a:buFont typeface="Arial" pitchFamily="34" charset="0"/>
              <a:buChar char="•"/>
            </a:pPr>
            <a:r>
              <a:rPr lang="en-US" b="1" dirty="0"/>
              <a:t>RR Name</a:t>
            </a:r>
            <a:r>
              <a:rPr lang="en-US" dirty="0"/>
              <a:t>: indicates an FQDN, can use the following formats: </a:t>
            </a:r>
          </a:p>
          <a:p>
            <a:pPr marL="571500" lvl="1" indent="-285750">
              <a:buFont typeface="Arial" pitchFamily="34" charset="0"/>
              <a:buChar char="•"/>
            </a:pPr>
            <a:r>
              <a:rPr lang="en-US" sz="1600" dirty="0"/>
              <a:t>length-value encoding </a:t>
            </a:r>
          </a:p>
          <a:p>
            <a:pPr marL="571500" lvl="1" indent="-285750">
              <a:buFont typeface="Arial" pitchFamily="34" charset="0"/>
              <a:buChar char="•"/>
            </a:pPr>
            <a:r>
              <a:rPr lang="en-US" sz="1600" dirty="0"/>
              <a:t>a 2-byte pointer value that indicates where the entire name already exists in the DNS message</a:t>
            </a:r>
          </a:p>
          <a:p>
            <a:pPr marL="571500" lvl="1" indent="-285750">
              <a:buFont typeface="Arial" pitchFamily="34" charset="0"/>
              <a:buChar char="•"/>
            </a:pPr>
            <a:r>
              <a:rPr lang="en-US" sz="1600" dirty="0"/>
              <a:t>a combination of a length-value encoded name and 2-byte pointer.</a:t>
            </a:r>
          </a:p>
          <a:p>
            <a:pPr marL="285750" indent="-285750">
              <a:buFont typeface="Arial" pitchFamily="34" charset="0"/>
              <a:buChar char="•"/>
            </a:pPr>
            <a:r>
              <a:rPr lang="en-US" b="1" dirty="0"/>
              <a:t>Record Type</a:t>
            </a:r>
            <a:r>
              <a:rPr lang="en-US" dirty="0"/>
              <a:t>: indicates the RR type, same as question type (except for the value of 255).</a:t>
            </a:r>
          </a:p>
          <a:p>
            <a:pPr marL="285750" indent="-285750">
              <a:buFont typeface="Arial" pitchFamily="34" charset="0"/>
              <a:buChar char="•"/>
            </a:pPr>
            <a:r>
              <a:rPr lang="en-US" b="1" dirty="0"/>
              <a:t>Record Class</a:t>
            </a:r>
            <a:r>
              <a:rPr lang="en-US" dirty="0"/>
              <a:t>: indicates the record class, always set to 1 to indicate the Internet (IN) class.</a:t>
            </a:r>
          </a:p>
          <a:p>
            <a:pPr marL="285750" indent="-285750">
              <a:buFont typeface="Arial" pitchFamily="34" charset="0"/>
              <a:buChar char="•"/>
            </a:pPr>
            <a:r>
              <a:rPr lang="en-US" b="1" dirty="0"/>
              <a:t>Time To Live</a:t>
            </a:r>
            <a:r>
              <a:rPr lang="en-US" dirty="0"/>
              <a:t>: indicates the number of seconds that the information in the RR should be considered valid and can be cached by the requestor. A value of 0 indicates the requestor should not cache the RR.</a:t>
            </a:r>
          </a:p>
          <a:p>
            <a:pPr marL="285750" indent="-285750">
              <a:buFont typeface="Arial" pitchFamily="34" charset="0"/>
              <a:buChar char="•"/>
            </a:pPr>
            <a:r>
              <a:rPr lang="en-US" b="1" dirty="0"/>
              <a:t>Resource Data Length</a:t>
            </a:r>
            <a:r>
              <a:rPr lang="en-US" dirty="0"/>
              <a:t>: indicates the length of the resource data e.g., for an A record, the length is set to 4 for the size of an IPv4 address. </a:t>
            </a:r>
          </a:p>
          <a:p>
            <a:pPr marL="285750" indent="-285750">
              <a:buFont typeface="Arial" pitchFamily="34" charset="0"/>
              <a:buChar char="•"/>
            </a:pPr>
            <a:r>
              <a:rPr lang="en-US" b="1" dirty="0"/>
              <a:t>Resource Data</a:t>
            </a:r>
            <a:r>
              <a:rPr lang="en-US" dirty="0"/>
              <a:t>: contains the data for the RR type e.g., for an A record, the data contains an IPv4 address</a:t>
            </a:r>
          </a:p>
        </p:txBody>
      </p:sp>
    </p:spTree>
    <p:extLst>
      <p:ext uri="{BB962C8B-B14F-4D97-AF65-F5344CB8AC3E}">
        <p14:creationId xmlns:p14="http://schemas.microsoft.com/office/powerpoint/2010/main" val="14287089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Name Query Request and Response (Cont.)</a:t>
            </a:r>
          </a:p>
        </p:txBody>
      </p:sp>
      <p:sp>
        <p:nvSpPr>
          <p:cNvPr id="3" name="Content Placeholder 2"/>
          <p:cNvSpPr>
            <a:spLocks noGrp="1"/>
          </p:cNvSpPr>
          <p:nvPr>
            <p:ph idx="1"/>
          </p:nvPr>
        </p:nvSpPr>
        <p:spPr>
          <a:xfrm>
            <a:off x="1435608" y="1447800"/>
            <a:ext cx="7498080" cy="812800"/>
          </a:xfrm>
        </p:spPr>
        <p:txBody>
          <a:bodyPr>
            <a:normAutofit fontScale="85000" lnSpcReduction="20000"/>
          </a:bodyPr>
          <a:lstStyle/>
          <a:p>
            <a:r>
              <a:rPr lang="en-US" dirty="0" smtClean="0"/>
              <a:t>Resource Record Format - RR Name as a Pointer (message compression)</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grpSp>
        <p:nvGrpSpPr>
          <p:cNvPr id="36" name="Group 35"/>
          <p:cNvGrpSpPr/>
          <p:nvPr/>
        </p:nvGrpSpPr>
        <p:grpSpPr>
          <a:xfrm>
            <a:off x="1143000" y="2260600"/>
            <a:ext cx="7467600" cy="4292600"/>
            <a:chOff x="762000" y="1965325"/>
            <a:chExt cx="7467600" cy="4292600"/>
          </a:xfrm>
        </p:grpSpPr>
        <p:sp>
          <p:nvSpPr>
            <p:cNvPr id="6" name="Rectangle 35"/>
            <p:cNvSpPr>
              <a:spLocks noChangeArrowheads="1"/>
            </p:cNvSpPr>
            <p:nvPr/>
          </p:nvSpPr>
          <p:spPr bwMode="auto">
            <a:xfrm>
              <a:off x="2597150" y="1965325"/>
              <a:ext cx="3819525"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112" tIns="69850" rIns="138112" bIns="69850">
              <a:spAutoFit/>
            </a:bodyPr>
            <a:lstStyle/>
            <a:p>
              <a:pPr defTabSz="2057400"/>
              <a:r>
                <a:rPr lang="en-US" sz="1500">
                  <a:latin typeface="Courier New" pitchFamily="49" charset="0"/>
                </a:rPr>
                <a:t>0 1 2 3 4 5 6 7 8 9 0 1 2 3 4 5</a:t>
              </a:r>
            </a:p>
          </p:txBody>
        </p:sp>
        <p:sp>
          <p:nvSpPr>
            <p:cNvPr id="7" name="Rectangle 37"/>
            <p:cNvSpPr>
              <a:spLocks noChangeArrowheads="1"/>
            </p:cNvSpPr>
            <p:nvPr/>
          </p:nvSpPr>
          <p:spPr bwMode="auto">
            <a:xfrm>
              <a:off x="2667000" y="2308225"/>
              <a:ext cx="3652838" cy="6873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38"/>
            <p:cNvSpPr>
              <a:spLocks noChangeArrowheads="1"/>
            </p:cNvSpPr>
            <p:nvPr/>
          </p:nvSpPr>
          <p:spPr bwMode="auto">
            <a:xfrm>
              <a:off x="3578225" y="2422525"/>
              <a:ext cx="1946275" cy="596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8112" tIns="69850" rIns="138112" bIns="69850">
              <a:spAutoFit/>
            </a:bodyPr>
            <a:lstStyle/>
            <a:p>
              <a:pPr algn="ctr" defTabSz="2057400"/>
              <a:r>
                <a:rPr lang="en-US" sz="3000"/>
                <a:t>RR Name</a:t>
              </a:r>
            </a:p>
          </p:txBody>
        </p:sp>
        <p:sp>
          <p:nvSpPr>
            <p:cNvPr id="9" name="Rectangle 39"/>
            <p:cNvSpPr>
              <a:spLocks noChangeArrowheads="1"/>
            </p:cNvSpPr>
            <p:nvPr/>
          </p:nvSpPr>
          <p:spPr bwMode="auto">
            <a:xfrm>
              <a:off x="9207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1</a:t>
              </a:r>
            </a:p>
          </p:txBody>
        </p:sp>
        <p:sp>
          <p:nvSpPr>
            <p:cNvPr id="10" name="Rectangle 40"/>
            <p:cNvSpPr>
              <a:spLocks noChangeArrowheads="1"/>
            </p:cNvSpPr>
            <p:nvPr/>
          </p:nvSpPr>
          <p:spPr bwMode="auto">
            <a:xfrm>
              <a:off x="13779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1</a:t>
              </a:r>
            </a:p>
          </p:txBody>
        </p:sp>
        <p:sp>
          <p:nvSpPr>
            <p:cNvPr id="11" name="Rectangle 41"/>
            <p:cNvSpPr>
              <a:spLocks noChangeArrowheads="1"/>
            </p:cNvSpPr>
            <p:nvPr/>
          </p:nvSpPr>
          <p:spPr bwMode="auto">
            <a:xfrm>
              <a:off x="18351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12" name="Rectangle 42"/>
            <p:cNvSpPr>
              <a:spLocks noChangeArrowheads="1"/>
            </p:cNvSpPr>
            <p:nvPr/>
          </p:nvSpPr>
          <p:spPr bwMode="auto">
            <a:xfrm>
              <a:off x="22923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13" name="Rectangle 43"/>
            <p:cNvSpPr>
              <a:spLocks noChangeArrowheads="1"/>
            </p:cNvSpPr>
            <p:nvPr/>
          </p:nvSpPr>
          <p:spPr bwMode="auto">
            <a:xfrm>
              <a:off x="27495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14" name="Rectangle 44"/>
            <p:cNvSpPr>
              <a:spLocks noChangeArrowheads="1"/>
            </p:cNvSpPr>
            <p:nvPr/>
          </p:nvSpPr>
          <p:spPr bwMode="auto">
            <a:xfrm>
              <a:off x="32067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15" name="Rectangle 45"/>
            <p:cNvSpPr>
              <a:spLocks noChangeArrowheads="1"/>
            </p:cNvSpPr>
            <p:nvPr/>
          </p:nvSpPr>
          <p:spPr bwMode="auto">
            <a:xfrm>
              <a:off x="36639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16" name="Rectangle 46"/>
            <p:cNvSpPr>
              <a:spLocks noChangeArrowheads="1"/>
            </p:cNvSpPr>
            <p:nvPr/>
          </p:nvSpPr>
          <p:spPr bwMode="auto">
            <a:xfrm>
              <a:off x="41211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17" name="Rectangle 47"/>
            <p:cNvSpPr>
              <a:spLocks noChangeArrowheads="1"/>
            </p:cNvSpPr>
            <p:nvPr/>
          </p:nvSpPr>
          <p:spPr bwMode="auto">
            <a:xfrm>
              <a:off x="45783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18" name="Rectangle 48"/>
            <p:cNvSpPr>
              <a:spLocks noChangeArrowheads="1"/>
            </p:cNvSpPr>
            <p:nvPr/>
          </p:nvSpPr>
          <p:spPr bwMode="auto">
            <a:xfrm>
              <a:off x="50355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19" name="Rectangle 49"/>
            <p:cNvSpPr>
              <a:spLocks noChangeArrowheads="1"/>
            </p:cNvSpPr>
            <p:nvPr/>
          </p:nvSpPr>
          <p:spPr bwMode="auto">
            <a:xfrm>
              <a:off x="54927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20" name="Rectangle 50"/>
            <p:cNvSpPr>
              <a:spLocks noChangeArrowheads="1"/>
            </p:cNvSpPr>
            <p:nvPr/>
          </p:nvSpPr>
          <p:spPr bwMode="auto">
            <a:xfrm>
              <a:off x="59499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21" name="Rectangle 51"/>
            <p:cNvSpPr>
              <a:spLocks noChangeArrowheads="1"/>
            </p:cNvSpPr>
            <p:nvPr/>
          </p:nvSpPr>
          <p:spPr bwMode="auto">
            <a:xfrm>
              <a:off x="64071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1</a:t>
              </a:r>
            </a:p>
          </p:txBody>
        </p:sp>
        <p:sp>
          <p:nvSpPr>
            <p:cNvPr id="22" name="Rectangle 52"/>
            <p:cNvSpPr>
              <a:spLocks noChangeArrowheads="1"/>
            </p:cNvSpPr>
            <p:nvPr/>
          </p:nvSpPr>
          <p:spPr bwMode="auto">
            <a:xfrm>
              <a:off x="68643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1</a:t>
              </a:r>
            </a:p>
          </p:txBody>
        </p:sp>
        <p:sp>
          <p:nvSpPr>
            <p:cNvPr id="23" name="Rectangle 53"/>
            <p:cNvSpPr>
              <a:spLocks noChangeArrowheads="1"/>
            </p:cNvSpPr>
            <p:nvPr/>
          </p:nvSpPr>
          <p:spPr bwMode="auto">
            <a:xfrm>
              <a:off x="73215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24" name="Rectangle 54"/>
            <p:cNvSpPr>
              <a:spLocks noChangeArrowheads="1"/>
            </p:cNvSpPr>
            <p:nvPr/>
          </p:nvSpPr>
          <p:spPr bwMode="auto">
            <a:xfrm>
              <a:off x="7778750" y="4102100"/>
              <a:ext cx="444500" cy="977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3600"/>
                <a:t>0</a:t>
              </a:r>
            </a:p>
          </p:txBody>
        </p:sp>
        <p:sp>
          <p:nvSpPr>
            <p:cNvPr id="25" name="Freeform 55"/>
            <p:cNvSpPr>
              <a:spLocks/>
            </p:cNvSpPr>
            <p:nvPr/>
          </p:nvSpPr>
          <p:spPr bwMode="auto">
            <a:xfrm>
              <a:off x="914400" y="5162550"/>
              <a:ext cx="915988" cy="230188"/>
            </a:xfrm>
            <a:custGeom>
              <a:avLst/>
              <a:gdLst>
                <a:gd name="T0" fmla="*/ 0 w 577"/>
                <a:gd name="T1" fmla="*/ 0 h 145"/>
                <a:gd name="T2" fmla="*/ 0 w 577"/>
                <a:gd name="T3" fmla="*/ 144 h 145"/>
                <a:gd name="T4" fmla="*/ 576 w 577"/>
                <a:gd name="T5" fmla="*/ 144 h 145"/>
                <a:gd name="T6" fmla="*/ 576 w 577"/>
                <a:gd name="T7" fmla="*/ 0 h 145"/>
              </a:gdLst>
              <a:ahLst/>
              <a:cxnLst>
                <a:cxn ang="0">
                  <a:pos x="T0" y="T1"/>
                </a:cxn>
                <a:cxn ang="0">
                  <a:pos x="T2" y="T3"/>
                </a:cxn>
                <a:cxn ang="0">
                  <a:pos x="T4" y="T5"/>
                </a:cxn>
                <a:cxn ang="0">
                  <a:pos x="T6" y="T7"/>
                </a:cxn>
              </a:cxnLst>
              <a:rect l="0" t="0" r="r" b="b"/>
              <a:pathLst>
                <a:path w="577" h="145">
                  <a:moveTo>
                    <a:pt x="0" y="0"/>
                  </a:moveTo>
                  <a:lnTo>
                    <a:pt x="0" y="144"/>
                  </a:lnTo>
                  <a:lnTo>
                    <a:pt x="576" y="144"/>
                  </a:lnTo>
                  <a:lnTo>
                    <a:pt x="57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56"/>
            <p:cNvSpPr>
              <a:spLocks noChangeArrowheads="1"/>
            </p:cNvSpPr>
            <p:nvPr/>
          </p:nvSpPr>
          <p:spPr bwMode="auto">
            <a:xfrm>
              <a:off x="762000" y="5467350"/>
              <a:ext cx="10953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t>Indicates</a:t>
              </a:r>
            </a:p>
            <a:p>
              <a:pPr algn="ctr"/>
              <a:r>
                <a:rPr lang="en-US"/>
                <a:t>Pointer</a:t>
              </a:r>
            </a:p>
          </p:txBody>
        </p:sp>
        <p:sp>
          <p:nvSpPr>
            <p:cNvPr id="27" name="Line 57"/>
            <p:cNvSpPr>
              <a:spLocks noChangeShapeType="1"/>
            </p:cNvSpPr>
            <p:nvPr/>
          </p:nvSpPr>
          <p:spPr bwMode="auto">
            <a:xfrm flipH="1">
              <a:off x="889000" y="3054350"/>
              <a:ext cx="1803400" cy="939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58"/>
            <p:cNvSpPr>
              <a:spLocks noChangeShapeType="1"/>
            </p:cNvSpPr>
            <p:nvPr/>
          </p:nvSpPr>
          <p:spPr bwMode="auto">
            <a:xfrm>
              <a:off x="6350000" y="3054350"/>
              <a:ext cx="1854200" cy="939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59"/>
            <p:cNvSpPr>
              <a:spLocks noChangeShapeType="1"/>
            </p:cNvSpPr>
            <p:nvPr/>
          </p:nvSpPr>
          <p:spPr bwMode="auto">
            <a:xfrm>
              <a:off x="2743200" y="3638550"/>
              <a:ext cx="0" cy="1727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60"/>
            <p:cNvSpPr>
              <a:spLocks noChangeShapeType="1"/>
            </p:cNvSpPr>
            <p:nvPr/>
          </p:nvSpPr>
          <p:spPr bwMode="auto">
            <a:xfrm>
              <a:off x="4572000" y="3181350"/>
              <a:ext cx="0" cy="2209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1"/>
            <p:cNvSpPr>
              <a:spLocks noChangeShapeType="1"/>
            </p:cNvSpPr>
            <p:nvPr/>
          </p:nvSpPr>
          <p:spPr bwMode="auto">
            <a:xfrm>
              <a:off x="6400800" y="3638550"/>
              <a:ext cx="0" cy="1727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Freeform 62"/>
            <p:cNvSpPr>
              <a:spLocks/>
            </p:cNvSpPr>
            <p:nvPr/>
          </p:nvSpPr>
          <p:spPr bwMode="auto">
            <a:xfrm>
              <a:off x="1828800" y="5238750"/>
              <a:ext cx="6400800" cy="230188"/>
            </a:xfrm>
            <a:custGeom>
              <a:avLst/>
              <a:gdLst>
                <a:gd name="T0" fmla="*/ 0 w 577"/>
                <a:gd name="T1" fmla="*/ 0 h 145"/>
                <a:gd name="T2" fmla="*/ 0 w 577"/>
                <a:gd name="T3" fmla="*/ 144 h 145"/>
                <a:gd name="T4" fmla="*/ 576 w 577"/>
                <a:gd name="T5" fmla="*/ 144 h 145"/>
                <a:gd name="T6" fmla="*/ 576 w 577"/>
                <a:gd name="T7" fmla="*/ 0 h 145"/>
              </a:gdLst>
              <a:ahLst/>
              <a:cxnLst>
                <a:cxn ang="0">
                  <a:pos x="T0" y="T1"/>
                </a:cxn>
                <a:cxn ang="0">
                  <a:pos x="T2" y="T3"/>
                </a:cxn>
                <a:cxn ang="0">
                  <a:pos x="T4" y="T5"/>
                </a:cxn>
                <a:cxn ang="0">
                  <a:pos x="T6" y="T7"/>
                </a:cxn>
              </a:cxnLst>
              <a:rect l="0" t="0" r="r" b="b"/>
              <a:pathLst>
                <a:path w="577" h="145">
                  <a:moveTo>
                    <a:pt x="0" y="0"/>
                  </a:moveTo>
                  <a:lnTo>
                    <a:pt x="0" y="144"/>
                  </a:lnTo>
                  <a:lnTo>
                    <a:pt x="576" y="144"/>
                  </a:lnTo>
                  <a:lnTo>
                    <a:pt x="57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63"/>
            <p:cNvSpPr>
              <a:spLocks noChangeShapeType="1"/>
            </p:cNvSpPr>
            <p:nvPr/>
          </p:nvSpPr>
          <p:spPr bwMode="auto">
            <a:xfrm>
              <a:off x="1371600" y="539115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64"/>
            <p:cNvSpPr>
              <a:spLocks noChangeArrowheads="1"/>
            </p:cNvSpPr>
            <p:nvPr/>
          </p:nvSpPr>
          <p:spPr bwMode="auto">
            <a:xfrm>
              <a:off x="3505200" y="5619750"/>
              <a:ext cx="3048000"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t>Indicates 12th Byte Offset (starting from 0)</a:t>
              </a:r>
            </a:p>
          </p:txBody>
        </p:sp>
        <p:sp>
          <p:nvSpPr>
            <p:cNvPr id="35" name="Line 65"/>
            <p:cNvSpPr>
              <a:spLocks noChangeShapeType="1"/>
            </p:cNvSpPr>
            <p:nvPr/>
          </p:nvSpPr>
          <p:spPr bwMode="auto">
            <a:xfrm>
              <a:off x="5029200" y="546735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556283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Name Query Request and Response (Cont.)</a:t>
            </a:r>
          </a:p>
        </p:txBody>
      </p:sp>
      <p:sp>
        <p:nvSpPr>
          <p:cNvPr id="3" name="Content Placeholder 2"/>
          <p:cNvSpPr>
            <a:spLocks noGrp="1"/>
          </p:cNvSpPr>
          <p:nvPr>
            <p:ph idx="1"/>
          </p:nvPr>
        </p:nvSpPr>
        <p:spPr>
          <a:noFill/>
        </p:spPr>
        <p:txBody>
          <a:bodyPr>
            <a:normAutofit fontScale="70000" lnSpcReduction="20000"/>
          </a:bodyPr>
          <a:lstStyle/>
          <a:p>
            <a:r>
              <a:rPr lang="en-US" dirty="0"/>
              <a:t>Resource Record Format - </a:t>
            </a:r>
            <a:r>
              <a:rPr lang="en-US" dirty="0" smtClean="0"/>
              <a:t>message compression examples</a:t>
            </a:r>
          </a:p>
          <a:p>
            <a:pPr lvl="1"/>
            <a:r>
              <a:rPr lang="en-US" dirty="0"/>
              <a:t>a client asks for an MX record for “contoso.com”. The response to this client will contain:</a:t>
            </a:r>
          </a:p>
          <a:p>
            <a:pPr lvl="2"/>
            <a:r>
              <a:rPr lang="en-US" dirty="0"/>
              <a:t>an </a:t>
            </a:r>
            <a:r>
              <a:rPr lang="en-US" b="1" dirty="0"/>
              <a:t>MX Record</a:t>
            </a:r>
            <a:r>
              <a:rPr lang="en-US" dirty="0"/>
              <a:t>: </a:t>
            </a:r>
            <a:endParaRPr lang="en-US" dirty="0" smtClean="0"/>
          </a:p>
          <a:p>
            <a:pPr lvl="3"/>
            <a:r>
              <a:rPr lang="en-US" dirty="0" smtClean="0"/>
              <a:t>Name </a:t>
            </a:r>
            <a:r>
              <a:rPr lang="en-US" dirty="0"/>
              <a:t>= “</a:t>
            </a:r>
            <a:r>
              <a:rPr lang="en-US" dirty="0">
                <a:solidFill>
                  <a:srgbClr val="C00000"/>
                </a:solidFill>
              </a:rPr>
              <a:t>contoso.com</a:t>
            </a:r>
            <a:r>
              <a:rPr lang="en-US" dirty="0" smtClean="0"/>
              <a:t>”</a:t>
            </a:r>
          </a:p>
          <a:p>
            <a:pPr lvl="3"/>
            <a:r>
              <a:rPr lang="en-US" dirty="0" smtClean="0"/>
              <a:t>Type </a:t>
            </a:r>
            <a:r>
              <a:rPr lang="en-US" dirty="0"/>
              <a:t>= </a:t>
            </a:r>
            <a:r>
              <a:rPr lang="en-US" dirty="0" smtClean="0"/>
              <a:t>MX</a:t>
            </a:r>
          </a:p>
          <a:p>
            <a:pPr lvl="3"/>
            <a:r>
              <a:rPr lang="en-US" dirty="0" err="1" smtClean="0"/>
              <a:t>RData</a:t>
            </a:r>
            <a:r>
              <a:rPr lang="en-US" dirty="0" smtClean="0"/>
              <a:t> </a:t>
            </a:r>
            <a:r>
              <a:rPr lang="en-US" dirty="0"/>
              <a:t>= “</a:t>
            </a:r>
            <a:r>
              <a:rPr lang="en-US" u="sng" dirty="0">
                <a:uFill>
                  <a:solidFill>
                    <a:srgbClr val="0070C0"/>
                  </a:solidFill>
                </a:uFill>
              </a:rPr>
              <a:t>mail.</a:t>
            </a:r>
            <a:r>
              <a:rPr lang="en-US" u="sng" dirty="0">
                <a:solidFill>
                  <a:srgbClr val="C00000"/>
                </a:solidFill>
                <a:uFill>
                  <a:solidFill>
                    <a:srgbClr val="0070C0"/>
                  </a:solidFill>
                </a:uFill>
              </a:rPr>
              <a:t>contoso.com</a:t>
            </a:r>
            <a:r>
              <a:rPr lang="en-US" dirty="0" smtClean="0"/>
              <a:t>”</a:t>
            </a:r>
            <a:endParaRPr lang="en-US" dirty="0"/>
          </a:p>
          <a:p>
            <a:pPr lvl="2"/>
            <a:r>
              <a:rPr lang="en-US" dirty="0"/>
              <a:t>an </a:t>
            </a:r>
            <a:r>
              <a:rPr lang="en-US" b="1" dirty="0"/>
              <a:t>A Record</a:t>
            </a:r>
            <a:r>
              <a:rPr lang="en-US" dirty="0"/>
              <a:t>: assuming the name server knows the IP address of “mail.contoso.com”, the Additional section will contain an A record with </a:t>
            </a:r>
            <a:endParaRPr lang="en-US" dirty="0" smtClean="0"/>
          </a:p>
          <a:p>
            <a:pPr lvl="3"/>
            <a:r>
              <a:rPr lang="en-US" dirty="0" smtClean="0"/>
              <a:t>Name </a:t>
            </a:r>
            <a:r>
              <a:rPr lang="en-US" dirty="0"/>
              <a:t>= “</a:t>
            </a:r>
            <a:r>
              <a:rPr lang="en-US" u="sng" dirty="0">
                <a:uFill>
                  <a:solidFill>
                    <a:srgbClr val="0070C0"/>
                  </a:solidFill>
                </a:uFill>
              </a:rPr>
              <a:t>mail.contoso.com</a:t>
            </a:r>
            <a:r>
              <a:rPr lang="en-US" dirty="0" smtClean="0"/>
              <a:t>”</a:t>
            </a:r>
          </a:p>
          <a:p>
            <a:pPr lvl="3"/>
            <a:r>
              <a:rPr lang="en-US" dirty="0" smtClean="0"/>
              <a:t>Type </a:t>
            </a:r>
            <a:r>
              <a:rPr lang="en-US" dirty="0"/>
              <a:t>= </a:t>
            </a:r>
            <a:r>
              <a:rPr lang="en-US" dirty="0" smtClean="0"/>
              <a:t>A</a:t>
            </a:r>
          </a:p>
          <a:p>
            <a:pPr lvl="3"/>
            <a:r>
              <a:rPr lang="en-US" dirty="0" err="1" smtClean="0"/>
              <a:t>RData</a:t>
            </a:r>
            <a:r>
              <a:rPr lang="en-US" dirty="0" smtClean="0"/>
              <a:t> </a:t>
            </a:r>
            <a:r>
              <a:rPr lang="en-US" dirty="0"/>
              <a:t>= IPv4 Address of mail.contoso.com.</a:t>
            </a:r>
          </a:p>
          <a:p>
            <a:pPr lvl="1"/>
            <a:r>
              <a:rPr lang="en-US" dirty="0"/>
              <a:t>the Name field of the A record can be a pointer pointing to the </a:t>
            </a:r>
            <a:r>
              <a:rPr lang="en-US" dirty="0" err="1"/>
              <a:t>RData</a:t>
            </a:r>
            <a:r>
              <a:rPr lang="en-US" dirty="0"/>
              <a:t> field of the MX record</a:t>
            </a:r>
          </a:p>
          <a:p>
            <a:pPr lvl="1"/>
            <a:r>
              <a:rPr lang="en-US" dirty="0"/>
              <a:t>the </a:t>
            </a:r>
            <a:r>
              <a:rPr lang="en-US" dirty="0" err="1"/>
              <a:t>RData</a:t>
            </a:r>
            <a:r>
              <a:rPr lang="en-US" dirty="0"/>
              <a:t> field of the MX record can be a combination of length-value encoding and a pointer to its Name field: </a:t>
            </a:r>
            <a:endParaRPr lang="en-US" dirty="0" smtClean="0"/>
          </a:p>
          <a:p>
            <a:pPr lvl="2"/>
            <a:r>
              <a:rPr lang="en-US" dirty="0" smtClean="0"/>
              <a:t>[</a:t>
            </a:r>
            <a:r>
              <a:rPr lang="en-US" dirty="0"/>
              <a:t>4] mail [pointer-to-Name-field] </a:t>
            </a:r>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270809318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Response</a:t>
            </a:r>
          </a:p>
        </p:txBody>
      </p:sp>
      <p:sp>
        <p:nvSpPr>
          <p:cNvPr id="3" name="Content Placeholder 2"/>
          <p:cNvSpPr>
            <a:spLocks noGrp="1"/>
          </p:cNvSpPr>
          <p:nvPr>
            <p:ph idx="1"/>
          </p:nvPr>
        </p:nvSpPr>
        <p:spPr>
          <a:xfrm>
            <a:off x="1435608" y="1447800"/>
            <a:ext cx="5117592" cy="5029200"/>
          </a:xfrm>
        </p:spPr>
        <p:txBody>
          <a:bodyPr>
            <a:normAutofit fontScale="55000" lnSpcReduction="20000"/>
          </a:bodyPr>
          <a:lstStyle/>
          <a:p>
            <a:r>
              <a:rPr lang="en-US" dirty="0" smtClean="0"/>
              <a:t>Header</a:t>
            </a:r>
          </a:p>
          <a:p>
            <a:pPr lvl="1"/>
            <a:r>
              <a:rPr lang="en-US" dirty="0"/>
              <a:t>contains fields that describe the type of message and provide important information about it. </a:t>
            </a:r>
          </a:p>
          <a:p>
            <a:pPr lvl="1"/>
            <a:r>
              <a:rPr lang="en-US" dirty="0"/>
              <a:t>also contains fields that indicate the number of entries in the other sections of the message.</a:t>
            </a:r>
            <a:endParaRPr lang="en-US" dirty="0" smtClean="0"/>
          </a:p>
          <a:p>
            <a:r>
              <a:rPr lang="en-US" dirty="0" smtClean="0"/>
              <a:t>Zone Entries</a:t>
            </a:r>
          </a:p>
          <a:p>
            <a:pPr lvl="1"/>
            <a:r>
              <a:rPr lang="en-US" dirty="0" smtClean="0"/>
              <a:t>specifies </a:t>
            </a:r>
            <a:r>
              <a:rPr lang="en-US" dirty="0"/>
              <a:t>the zone of the records being updated.  </a:t>
            </a:r>
          </a:p>
          <a:p>
            <a:pPr lvl="1"/>
            <a:r>
              <a:rPr lang="en-US" dirty="0" smtClean="0"/>
              <a:t>all </a:t>
            </a:r>
            <a:r>
              <a:rPr lang="en-US" dirty="0"/>
              <a:t>records to be updated must be in the same zone (this section is allowed to contain exactly one record).</a:t>
            </a:r>
            <a:endParaRPr lang="en-US" dirty="0" smtClean="0"/>
          </a:p>
          <a:p>
            <a:r>
              <a:rPr lang="en-US" dirty="0" smtClean="0"/>
              <a:t>Prerequisite RRs</a:t>
            </a:r>
          </a:p>
          <a:p>
            <a:pPr lvl="1"/>
            <a:r>
              <a:rPr lang="en-US" dirty="0"/>
              <a:t>contains a set of </a:t>
            </a:r>
            <a:r>
              <a:rPr lang="en-US" dirty="0" err="1"/>
              <a:t>RRset</a:t>
            </a:r>
            <a:r>
              <a:rPr lang="en-US" dirty="0"/>
              <a:t> prerequisites which must be satisfied at the time the UPDATE packet is received by the primary master </a:t>
            </a:r>
            <a:r>
              <a:rPr lang="en-US" dirty="0" smtClean="0"/>
              <a:t>server.</a:t>
            </a:r>
          </a:p>
          <a:p>
            <a:r>
              <a:rPr lang="en-US" dirty="0" smtClean="0"/>
              <a:t>Update RRs</a:t>
            </a:r>
          </a:p>
          <a:p>
            <a:pPr lvl="1"/>
            <a:r>
              <a:rPr lang="en-US" dirty="0"/>
              <a:t>contains RRs to be added to or deleted from the zone.</a:t>
            </a:r>
            <a:endParaRPr lang="en-US" dirty="0" smtClean="0"/>
          </a:p>
          <a:p>
            <a:r>
              <a:rPr lang="en-US" dirty="0" smtClean="0"/>
              <a:t>Additional RRs</a:t>
            </a:r>
          </a:p>
          <a:p>
            <a:pPr lvl="1"/>
            <a:r>
              <a:rPr lang="en-US" dirty="0"/>
              <a:t>contains RRs which are related to the update itself, or to new RRs being added by the update.  </a:t>
            </a:r>
          </a:p>
          <a:p>
            <a:pPr lvl="1"/>
            <a:r>
              <a:rPr lang="en-US" dirty="0"/>
              <a:t>e.g., glue records (A RRs referred to by new NS RRs) should be presented in this section.</a:t>
            </a:r>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93</a:t>
            </a:fld>
            <a:endParaRPr lang="en-US"/>
          </a:p>
        </p:txBody>
      </p:sp>
      <p:grpSp>
        <p:nvGrpSpPr>
          <p:cNvPr id="6" name="Group 5"/>
          <p:cNvGrpSpPr/>
          <p:nvPr/>
        </p:nvGrpSpPr>
        <p:grpSpPr>
          <a:xfrm>
            <a:off x="6705599" y="2057400"/>
            <a:ext cx="2286001" cy="3429000"/>
            <a:chOff x="1209675" y="2057400"/>
            <a:chExt cx="6324600" cy="3429000"/>
          </a:xfrm>
        </p:grpSpPr>
        <p:sp>
          <p:nvSpPr>
            <p:cNvPr id="7" name="Rectangle 8"/>
            <p:cNvSpPr>
              <a:spLocks noChangeArrowheads="1"/>
            </p:cNvSpPr>
            <p:nvPr/>
          </p:nvSpPr>
          <p:spPr bwMode="auto">
            <a:xfrm>
              <a:off x="1209675" y="2743200"/>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Zone Entries</a:t>
              </a:r>
            </a:p>
            <a:p>
              <a:pPr algn="ctr" eaLnBrk="1" hangingPunct="1"/>
              <a:r>
                <a:rPr lang="en-US" sz="1200"/>
                <a:t>(variable length)</a:t>
              </a:r>
            </a:p>
          </p:txBody>
        </p:sp>
        <p:sp>
          <p:nvSpPr>
            <p:cNvPr id="8" name="Rectangle 9"/>
            <p:cNvSpPr>
              <a:spLocks noChangeArrowheads="1"/>
            </p:cNvSpPr>
            <p:nvPr/>
          </p:nvSpPr>
          <p:spPr bwMode="auto">
            <a:xfrm>
              <a:off x="1209675" y="3429000"/>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Prerequisite RRs</a:t>
              </a:r>
            </a:p>
            <a:p>
              <a:pPr algn="ctr" eaLnBrk="1" hangingPunct="1"/>
              <a:r>
                <a:rPr lang="en-US" sz="1200"/>
                <a:t>(variable length)</a:t>
              </a:r>
            </a:p>
          </p:txBody>
        </p:sp>
        <p:sp>
          <p:nvSpPr>
            <p:cNvPr id="9" name="Rectangle 10"/>
            <p:cNvSpPr>
              <a:spLocks noChangeArrowheads="1"/>
            </p:cNvSpPr>
            <p:nvPr/>
          </p:nvSpPr>
          <p:spPr bwMode="auto">
            <a:xfrm>
              <a:off x="1209675" y="4114800"/>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Update RRs</a:t>
              </a:r>
            </a:p>
            <a:p>
              <a:pPr algn="ctr" eaLnBrk="1" hangingPunct="1"/>
              <a:r>
                <a:rPr lang="en-US" sz="1200"/>
                <a:t>(variable length)</a:t>
              </a:r>
            </a:p>
          </p:txBody>
        </p:sp>
        <p:sp>
          <p:nvSpPr>
            <p:cNvPr id="10" name="Rectangle 11"/>
            <p:cNvSpPr>
              <a:spLocks noChangeArrowheads="1"/>
            </p:cNvSpPr>
            <p:nvPr/>
          </p:nvSpPr>
          <p:spPr bwMode="auto">
            <a:xfrm>
              <a:off x="1209675" y="4800600"/>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Additional RRs</a:t>
              </a:r>
            </a:p>
            <a:p>
              <a:pPr algn="ctr" eaLnBrk="1" hangingPunct="1"/>
              <a:r>
                <a:rPr lang="en-US" sz="1200"/>
                <a:t>(variable length)</a:t>
              </a:r>
            </a:p>
          </p:txBody>
        </p:sp>
        <p:sp>
          <p:nvSpPr>
            <p:cNvPr id="11" name="Rectangle 12"/>
            <p:cNvSpPr>
              <a:spLocks noChangeArrowheads="1"/>
            </p:cNvSpPr>
            <p:nvPr/>
          </p:nvSpPr>
          <p:spPr bwMode="auto">
            <a:xfrm>
              <a:off x="1209675" y="2057400"/>
              <a:ext cx="632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t>DNS Header</a:t>
              </a:r>
            </a:p>
            <a:p>
              <a:pPr algn="ctr" eaLnBrk="1" hangingPunct="1"/>
              <a:r>
                <a:rPr lang="en-US" sz="1200"/>
                <a:t>(12 byte fixed length)</a:t>
              </a:r>
            </a:p>
          </p:txBody>
        </p:sp>
      </p:grpSp>
    </p:spTree>
    <p:extLst>
      <p:ext uri="{BB962C8B-B14F-4D97-AF65-F5344CB8AC3E}">
        <p14:creationId xmlns:p14="http://schemas.microsoft.com/office/powerpoint/2010/main" val="22925200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a:t>
            </a:r>
            <a:r>
              <a:rPr lang="en-US" dirty="0" smtClean="0"/>
              <a:t>Response (Cont.)</a:t>
            </a:r>
            <a:endParaRPr lang="en-US" dirty="0"/>
          </a:p>
        </p:txBody>
      </p:sp>
      <p:sp>
        <p:nvSpPr>
          <p:cNvPr id="3" name="Content Placeholder 2"/>
          <p:cNvSpPr>
            <a:spLocks noGrp="1"/>
          </p:cNvSpPr>
          <p:nvPr>
            <p:ph idx="1"/>
          </p:nvPr>
        </p:nvSpPr>
        <p:spPr>
          <a:xfrm>
            <a:off x="1435608" y="1447800"/>
            <a:ext cx="7498080" cy="685800"/>
          </a:xfrm>
        </p:spPr>
        <p:txBody>
          <a:bodyPr/>
          <a:lstStyle/>
          <a:p>
            <a:r>
              <a:rPr lang="en-US" dirty="0" smtClean="0"/>
              <a:t>Message Header</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94</a:t>
            </a:fld>
            <a:endParaRPr lang="en-US"/>
          </a:p>
        </p:txBody>
      </p:sp>
      <p:grpSp>
        <p:nvGrpSpPr>
          <p:cNvPr id="6" name="Group 5"/>
          <p:cNvGrpSpPr/>
          <p:nvPr/>
        </p:nvGrpSpPr>
        <p:grpSpPr>
          <a:xfrm>
            <a:off x="891654" y="2308188"/>
            <a:ext cx="3375546" cy="1882812"/>
            <a:chOff x="1501254" y="2057400"/>
            <a:chExt cx="5737746" cy="3200400"/>
          </a:xfrm>
        </p:grpSpPr>
        <p:grpSp>
          <p:nvGrpSpPr>
            <p:cNvPr id="7" name="Group 136"/>
            <p:cNvGrpSpPr>
              <a:grpSpLocks/>
            </p:cNvGrpSpPr>
            <p:nvPr/>
          </p:nvGrpSpPr>
          <p:grpSpPr bwMode="auto">
            <a:xfrm>
              <a:off x="6019800" y="2057400"/>
              <a:ext cx="609600" cy="533400"/>
              <a:chOff x="1536" y="384"/>
              <a:chExt cx="384" cy="336"/>
            </a:xfrm>
          </p:grpSpPr>
          <p:sp>
            <p:nvSpPr>
              <p:cNvPr id="130"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13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13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4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Line 14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Line 14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4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Line 14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Line 14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14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147"/>
            <p:cNvGrpSpPr>
              <a:grpSpLocks/>
            </p:cNvGrpSpPr>
            <p:nvPr/>
          </p:nvGrpSpPr>
          <p:grpSpPr bwMode="auto">
            <a:xfrm>
              <a:off x="6629400" y="2057400"/>
              <a:ext cx="609600" cy="533400"/>
              <a:chOff x="1536" y="384"/>
              <a:chExt cx="384" cy="336"/>
            </a:xfrm>
          </p:grpSpPr>
          <p:sp>
            <p:nvSpPr>
              <p:cNvPr id="120"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14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15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15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Line 15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Line 15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Line 15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Line 15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Line 15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Line 15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58"/>
            <p:cNvGrpSpPr>
              <a:grpSpLocks/>
            </p:cNvGrpSpPr>
            <p:nvPr/>
          </p:nvGrpSpPr>
          <p:grpSpPr bwMode="auto">
            <a:xfrm>
              <a:off x="6019800" y="2590800"/>
              <a:ext cx="609600" cy="533400"/>
              <a:chOff x="1536" y="384"/>
              <a:chExt cx="384" cy="336"/>
            </a:xfrm>
          </p:grpSpPr>
          <p:sp>
            <p:nvSpPr>
              <p:cNvPr id="110"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16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16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16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Line 16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16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16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16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16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16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69"/>
            <p:cNvGrpSpPr>
              <a:grpSpLocks/>
            </p:cNvGrpSpPr>
            <p:nvPr/>
          </p:nvGrpSpPr>
          <p:grpSpPr bwMode="auto">
            <a:xfrm>
              <a:off x="6629400" y="2590800"/>
              <a:ext cx="609600" cy="533400"/>
              <a:chOff x="1536" y="384"/>
              <a:chExt cx="384" cy="336"/>
            </a:xfrm>
          </p:grpSpPr>
          <p:sp>
            <p:nvSpPr>
              <p:cNvPr id="100"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Line 171"/>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172"/>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173"/>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174"/>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175"/>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176"/>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177"/>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178"/>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179"/>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80"/>
            <p:cNvGrpSpPr>
              <a:grpSpLocks/>
            </p:cNvGrpSpPr>
            <p:nvPr/>
          </p:nvGrpSpPr>
          <p:grpSpPr bwMode="auto">
            <a:xfrm>
              <a:off x="6019800" y="3124200"/>
              <a:ext cx="609600" cy="533400"/>
              <a:chOff x="1536" y="384"/>
              <a:chExt cx="384" cy="336"/>
            </a:xfrm>
          </p:grpSpPr>
          <p:sp>
            <p:nvSpPr>
              <p:cNvPr id="90" name="Rectangle 1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182"/>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183"/>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184"/>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185"/>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Line 186"/>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187"/>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188"/>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189"/>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190"/>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91"/>
            <p:cNvGrpSpPr>
              <a:grpSpLocks/>
            </p:cNvGrpSpPr>
            <p:nvPr/>
          </p:nvGrpSpPr>
          <p:grpSpPr bwMode="auto">
            <a:xfrm>
              <a:off x="6629400" y="3124200"/>
              <a:ext cx="609600" cy="533400"/>
              <a:chOff x="1536" y="384"/>
              <a:chExt cx="384" cy="336"/>
            </a:xfrm>
          </p:grpSpPr>
          <p:sp>
            <p:nvSpPr>
              <p:cNvPr id="80" name="Rectangle 1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193"/>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194"/>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195"/>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196"/>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197"/>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198"/>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199"/>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200"/>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201"/>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02"/>
            <p:cNvGrpSpPr>
              <a:grpSpLocks/>
            </p:cNvGrpSpPr>
            <p:nvPr/>
          </p:nvGrpSpPr>
          <p:grpSpPr bwMode="auto">
            <a:xfrm>
              <a:off x="6019800" y="3657600"/>
              <a:ext cx="609600" cy="533400"/>
              <a:chOff x="1536" y="384"/>
              <a:chExt cx="384" cy="336"/>
            </a:xfrm>
          </p:grpSpPr>
          <p:sp>
            <p:nvSpPr>
              <p:cNvPr id="70" name="Rectangle 20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204"/>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205"/>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206"/>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207"/>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208"/>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209"/>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210"/>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211"/>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212"/>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213"/>
            <p:cNvGrpSpPr>
              <a:grpSpLocks/>
            </p:cNvGrpSpPr>
            <p:nvPr/>
          </p:nvGrpSpPr>
          <p:grpSpPr bwMode="auto">
            <a:xfrm>
              <a:off x="6629400" y="3657600"/>
              <a:ext cx="609600" cy="533400"/>
              <a:chOff x="1536" y="384"/>
              <a:chExt cx="384" cy="336"/>
            </a:xfrm>
          </p:grpSpPr>
          <p:sp>
            <p:nvSpPr>
              <p:cNvPr id="60" name="Rectangle 21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5"/>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6"/>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17"/>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218"/>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219"/>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220"/>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221"/>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222"/>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223"/>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224"/>
            <p:cNvGrpSpPr>
              <a:grpSpLocks/>
            </p:cNvGrpSpPr>
            <p:nvPr/>
          </p:nvGrpSpPr>
          <p:grpSpPr bwMode="auto">
            <a:xfrm>
              <a:off x="6019800" y="4191000"/>
              <a:ext cx="609600" cy="533400"/>
              <a:chOff x="1536" y="384"/>
              <a:chExt cx="384" cy="336"/>
            </a:xfrm>
          </p:grpSpPr>
          <p:sp>
            <p:nvSpPr>
              <p:cNvPr id="50" name="Rectangle 22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226"/>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227"/>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228"/>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229"/>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230"/>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31"/>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32"/>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33"/>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34"/>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235"/>
            <p:cNvGrpSpPr>
              <a:grpSpLocks/>
            </p:cNvGrpSpPr>
            <p:nvPr/>
          </p:nvGrpSpPr>
          <p:grpSpPr bwMode="auto">
            <a:xfrm>
              <a:off x="6629400" y="4191000"/>
              <a:ext cx="609600" cy="533400"/>
              <a:chOff x="1536" y="384"/>
              <a:chExt cx="384" cy="336"/>
            </a:xfrm>
          </p:grpSpPr>
          <p:sp>
            <p:nvSpPr>
              <p:cNvPr id="40" name="Rectangle 23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237"/>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38"/>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239"/>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240"/>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241"/>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242"/>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243"/>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244"/>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245"/>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46"/>
            <p:cNvGrpSpPr>
              <a:grpSpLocks/>
            </p:cNvGrpSpPr>
            <p:nvPr/>
          </p:nvGrpSpPr>
          <p:grpSpPr bwMode="auto">
            <a:xfrm>
              <a:off x="6019800" y="4724400"/>
              <a:ext cx="609600" cy="533400"/>
              <a:chOff x="1536" y="384"/>
              <a:chExt cx="384" cy="336"/>
            </a:xfrm>
          </p:grpSpPr>
          <p:sp>
            <p:nvSpPr>
              <p:cNvPr id="30" name="Rectangle 24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4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4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5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5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25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5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25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25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5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57"/>
            <p:cNvGrpSpPr>
              <a:grpSpLocks/>
            </p:cNvGrpSpPr>
            <p:nvPr/>
          </p:nvGrpSpPr>
          <p:grpSpPr bwMode="auto">
            <a:xfrm>
              <a:off x="6629400" y="4724400"/>
              <a:ext cx="609600" cy="533400"/>
              <a:chOff x="1536" y="384"/>
              <a:chExt cx="384" cy="336"/>
            </a:xfrm>
          </p:grpSpPr>
          <p:sp>
            <p:nvSpPr>
              <p:cNvPr id="20" name="Rectangle 25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5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6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6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6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6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6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6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 name="Text Box 268"/>
            <p:cNvSpPr txBox="1">
              <a:spLocks noChangeArrowheads="1"/>
            </p:cNvSpPr>
            <p:nvPr/>
          </p:nvSpPr>
          <p:spPr bwMode="auto">
            <a:xfrm>
              <a:off x="1501254" y="2057400"/>
              <a:ext cx="4359796" cy="18928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10000"/>
                </a:spcBef>
              </a:pPr>
              <a:r>
                <a:rPr lang="en-US" dirty="0"/>
                <a:t>Transaction ID</a:t>
              </a:r>
            </a:p>
            <a:p>
              <a:pPr algn="r">
                <a:spcBef>
                  <a:spcPct val="10000"/>
                </a:spcBef>
              </a:pPr>
              <a:r>
                <a:rPr lang="en-US" dirty="0"/>
                <a:t>Flags</a:t>
              </a:r>
            </a:p>
            <a:p>
              <a:pPr algn="r">
                <a:spcBef>
                  <a:spcPct val="10000"/>
                </a:spcBef>
              </a:pPr>
              <a:r>
                <a:rPr lang="en-US" dirty="0"/>
                <a:t>Zone Entry Count</a:t>
              </a:r>
            </a:p>
            <a:p>
              <a:pPr algn="r">
                <a:spcBef>
                  <a:spcPct val="10000"/>
                </a:spcBef>
              </a:pPr>
              <a:r>
                <a:rPr lang="en-US" dirty="0"/>
                <a:t>Prerequisite RR Count</a:t>
              </a:r>
            </a:p>
            <a:p>
              <a:pPr algn="r">
                <a:spcBef>
                  <a:spcPct val="10000"/>
                </a:spcBef>
              </a:pPr>
              <a:r>
                <a:rPr lang="en-US" dirty="0"/>
                <a:t>Update RR Count</a:t>
              </a:r>
            </a:p>
            <a:p>
              <a:pPr algn="r">
                <a:spcBef>
                  <a:spcPct val="10000"/>
                </a:spcBef>
              </a:pPr>
              <a:r>
                <a:rPr lang="en-US" dirty="0"/>
                <a:t>Additional RR Count</a:t>
              </a:r>
            </a:p>
          </p:txBody>
        </p:sp>
      </p:grpSp>
      <p:sp>
        <p:nvSpPr>
          <p:cNvPr id="140" name="TextBox 139"/>
          <p:cNvSpPr txBox="1"/>
          <p:nvPr/>
        </p:nvSpPr>
        <p:spPr>
          <a:xfrm>
            <a:off x="5105400" y="1905000"/>
            <a:ext cx="3810000" cy="4676715"/>
          </a:xfrm>
          <a:prstGeom prst="rect">
            <a:avLst/>
          </a:prstGeom>
          <a:noFill/>
        </p:spPr>
        <p:txBody>
          <a:bodyPr wrap="square" rtlCol="0">
            <a:normAutofit fontScale="92500" lnSpcReduction="20000"/>
          </a:bodyPr>
          <a:lstStyle/>
          <a:p>
            <a:pPr marL="285750" indent="-285750">
              <a:buFont typeface="Arial" pitchFamily="34" charset="0"/>
              <a:buChar char="•"/>
            </a:pPr>
            <a:r>
              <a:rPr lang="en-US" b="1" dirty="0" smtClean="0"/>
              <a:t>Transaction </a:t>
            </a:r>
            <a:r>
              <a:rPr lang="en-US" b="1" dirty="0"/>
              <a:t>ID</a:t>
            </a:r>
            <a:r>
              <a:rPr lang="en-US" dirty="0"/>
              <a:t>: ID created by sender to identify a specific DNS transaction (responder copies it into the response message)</a:t>
            </a:r>
            <a:endParaRPr lang="en-US" dirty="0" smtClean="0"/>
          </a:p>
          <a:p>
            <a:pPr marL="571500" lvl="1" indent="-285750">
              <a:buFont typeface="Arial" pitchFamily="34" charset="0"/>
              <a:buChar char="•"/>
            </a:pPr>
            <a:r>
              <a:rPr lang="en-US" sz="1600" dirty="0" smtClean="0"/>
              <a:t>allows </a:t>
            </a:r>
            <a:r>
              <a:rPr lang="en-US" sz="1600" dirty="0"/>
              <a:t>DNS client or server to match the responses that it received from a DNS server with their requests </a:t>
            </a:r>
          </a:p>
          <a:p>
            <a:pPr marL="571500" lvl="1" indent="-285750">
              <a:buFont typeface="Arial" pitchFamily="34" charset="0"/>
              <a:buChar char="•"/>
            </a:pPr>
            <a:r>
              <a:rPr lang="en-US" sz="1600" dirty="0"/>
              <a:t>allows DNS server to identify duplicate requests from a DNS client</a:t>
            </a:r>
            <a:r>
              <a:rPr lang="en-US" dirty="0"/>
              <a:t>.</a:t>
            </a:r>
            <a:endParaRPr lang="en-US" dirty="0" smtClean="0"/>
          </a:p>
          <a:p>
            <a:pPr marL="285750" indent="-285750">
              <a:buFont typeface="Arial" pitchFamily="34" charset="0"/>
              <a:buChar char="•"/>
            </a:pPr>
            <a:r>
              <a:rPr lang="en-US" b="1" dirty="0" smtClean="0"/>
              <a:t>Flags</a:t>
            </a:r>
            <a:r>
              <a:rPr lang="en-US" dirty="0" smtClean="0"/>
              <a:t>: see next slide</a:t>
            </a:r>
          </a:p>
          <a:p>
            <a:pPr marL="285750" indent="-285750">
              <a:buFont typeface="Arial" pitchFamily="34" charset="0"/>
              <a:buChar char="•"/>
            </a:pPr>
            <a:r>
              <a:rPr lang="en-US" b="1" dirty="0" smtClean="0"/>
              <a:t>Zone </a:t>
            </a:r>
            <a:r>
              <a:rPr lang="en-US" b="1" dirty="0"/>
              <a:t>Entry Count</a:t>
            </a:r>
            <a:r>
              <a:rPr lang="en-US" dirty="0"/>
              <a:t>: number of entries in the </a:t>
            </a:r>
            <a:r>
              <a:rPr lang="en-US" dirty="0" smtClean="0"/>
              <a:t>Zone </a:t>
            </a:r>
            <a:r>
              <a:rPr lang="en-US" dirty="0"/>
              <a:t>Entries section of the DNS message.</a:t>
            </a:r>
          </a:p>
          <a:p>
            <a:pPr marL="285750" indent="-285750">
              <a:buFont typeface="Arial" pitchFamily="34" charset="0"/>
              <a:buChar char="•"/>
            </a:pPr>
            <a:r>
              <a:rPr lang="en-US" b="1" dirty="0" smtClean="0"/>
              <a:t>Prerequisite </a:t>
            </a:r>
            <a:r>
              <a:rPr lang="en-US" b="1" dirty="0"/>
              <a:t>RR Count</a:t>
            </a:r>
            <a:r>
              <a:rPr lang="en-US" dirty="0"/>
              <a:t>: number of RRs in the </a:t>
            </a:r>
            <a:r>
              <a:rPr lang="en-US" dirty="0" smtClean="0"/>
              <a:t>Prerequisite </a:t>
            </a:r>
            <a:r>
              <a:rPr lang="en-US" dirty="0"/>
              <a:t>RRs section of the DNS message.</a:t>
            </a:r>
          </a:p>
          <a:p>
            <a:pPr marL="285750" indent="-285750">
              <a:buFont typeface="Arial" pitchFamily="34" charset="0"/>
              <a:buChar char="•"/>
            </a:pPr>
            <a:r>
              <a:rPr lang="en-US" b="1" dirty="0" smtClean="0"/>
              <a:t>Update </a:t>
            </a:r>
            <a:r>
              <a:rPr lang="en-US" b="1" dirty="0"/>
              <a:t>RR Count</a:t>
            </a:r>
            <a:r>
              <a:rPr lang="en-US" dirty="0"/>
              <a:t>: number of RRs in the </a:t>
            </a:r>
            <a:r>
              <a:rPr lang="en-US" dirty="0" smtClean="0"/>
              <a:t>Update </a:t>
            </a:r>
            <a:r>
              <a:rPr lang="en-US" dirty="0"/>
              <a:t>RRs section of the DNS message.</a:t>
            </a:r>
          </a:p>
          <a:p>
            <a:pPr marL="285750" indent="-285750">
              <a:buFont typeface="Arial" pitchFamily="34" charset="0"/>
              <a:buChar char="•"/>
            </a:pPr>
            <a:r>
              <a:rPr lang="en-US" b="1" dirty="0"/>
              <a:t>Additional RR Count</a:t>
            </a:r>
            <a:r>
              <a:rPr lang="en-US" dirty="0"/>
              <a:t>: number of RRs in the Additional RRs section of the DNS message.</a:t>
            </a:r>
          </a:p>
        </p:txBody>
      </p:sp>
    </p:spTree>
    <p:extLst>
      <p:ext uri="{BB962C8B-B14F-4D97-AF65-F5344CB8AC3E}">
        <p14:creationId xmlns:p14="http://schemas.microsoft.com/office/powerpoint/2010/main" val="9002452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Response (Cont.)</a:t>
            </a:r>
          </a:p>
        </p:txBody>
      </p:sp>
      <p:sp>
        <p:nvSpPr>
          <p:cNvPr id="3" name="Content Placeholder 2"/>
          <p:cNvSpPr>
            <a:spLocks noGrp="1"/>
          </p:cNvSpPr>
          <p:nvPr>
            <p:ph idx="1"/>
          </p:nvPr>
        </p:nvSpPr>
        <p:spPr>
          <a:xfrm>
            <a:off x="1435608" y="1447800"/>
            <a:ext cx="7498080" cy="609600"/>
          </a:xfrm>
        </p:spPr>
        <p:txBody>
          <a:bodyPr/>
          <a:lstStyle/>
          <a:p>
            <a:r>
              <a:rPr lang="en-US" dirty="0"/>
              <a:t>Message </a:t>
            </a:r>
            <a:r>
              <a:rPr lang="en-US" dirty="0" smtClean="0"/>
              <a:t>Header - Flags</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grpSp>
        <p:nvGrpSpPr>
          <p:cNvPr id="6" name="Group 5"/>
          <p:cNvGrpSpPr/>
          <p:nvPr/>
        </p:nvGrpSpPr>
        <p:grpSpPr>
          <a:xfrm>
            <a:off x="695434" y="2466975"/>
            <a:ext cx="3343166" cy="1359932"/>
            <a:chOff x="2057400" y="2466975"/>
            <a:chExt cx="4495800" cy="1828800"/>
          </a:xfrm>
        </p:grpSpPr>
        <p:sp>
          <p:nvSpPr>
            <p:cNvPr id="7" name="Text Box 21"/>
            <p:cNvSpPr txBox="1">
              <a:spLocks noChangeArrowheads="1"/>
            </p:cNvSpPr>
            <p:nvPr/>
          </p:nvSpPr>
          <p:spPr bwMode="auto">
            <a:xfrm>
              <a:off x="2057400" y="2543175"/>
              <a:ext cx="3124200" cy="13249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15000"/>
                </a:spcBef>
              </a:pPr>
              <a:r>
                <a:rPr lang="en-US" dirty="0"/>
                <a:t>Request/Response</a:t>
              </a:r>
            </a:p>
            <a:p>
              <a:pPr algn="r">
                <a:spcBef>
                  <a:spcPct val="15000"/>
                </a:spcBef>
              </a:pPr>
              <a:r>
                <a:rPr lang="en-US" dirty="0"/>
                <a:t>Operation Code</a:t>
              </a:r>
            </a:p>
            <a:p>
              <a:pPr algn="r">
                <a:spcBef>
                  <a:spcPct val="15000"/>
                </a:spcBef>
              </a:pPr>
              <a:r>
                <a:rPr lang="en-US" dirty="0"/>
                <a:t>Reserved</a:t>
              </a:r>
            </a:p>
            <a:p>
              <a:pPr algn="r">
                <a:spcBef>
                  <a:spcPct val="15000"/>
                </a:spcBef>
              </a:pPr>
              <a:r>
                <a:rPr lang="en-US" dirty="0"/>
                <a:t>Return Code</a:t>
              </a:r>
            </a:p>
          </p:txBody>
        </p:sp>
        <p:sp>
          <p:nvSpPr>
            <p:cNvPr id="8" name="Rectangle 22"/>
            <p:cNvSpPr>
              <a:spLocks noChangeArrowheads="1"/>
            </p:cNvSpPr>
            <p:nvPr/>
          </p:nvSpPr>
          <p:spPr bwMode="auto">
            <a:xfrm>
              <a:off x="5181600" y="24669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23"/>
            <p:cNvSpPr>
              <a:spLocks noChangeArrowheads="1"/>
            </p:cNvSpPr>
            <p:nvPr/>
          </p:nvSpPr>
          <p:spPr bwMode="auto">
            <a:xfrm>
              <a:off x="5181600" y="29241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24"/>
            <p:cNvSpPr>
              <a:spLocks noChangeArrowheads="1"/>
            </p:cNvSpPr>
            <p:nvPr/>
          </p:nvSpPr>
          <p:spPr bwMode="auto">
            <a:xfrm>
              <a:off x="5181600" y="33813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25"/>
            <p:cNvSpPr>
              <a:spLocks noChangeArrowheads="1"/>
            </p:cNvSpPr>
            <p:nvPr/>
          </p:nvSpPr>
          <p:spPr bwMode="auto">
            <a:xfrm>
              <a:off x="5257800" y="33813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26"/>
            <p:cNvSpPr>
              <a:spLocks noChangeArrowheads="1"/>
            </p:cNvSpPr>
            <p:nvPr/>
          </p:nvSpPr>
          <p:spPr bwMode="auto">
            <a:xfrm>
              <a:off x="5334000" y="33813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7"/>
            <p:cNvSpPr>
              <a:spLocks noChangeArrowheads="1"/>
            </p:cNvSpPr>
            <p:nvPr/>
          </p:nvSpPr>
          <p:spPr bwMode="auto">
            <a:xfrm>
              <a:off x="5334000" y="29241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8"/>
            <p:cNvSpPr>
              <a:spLocks noChangeArrowheads="1"/>
            </p:cNvSpPr>
            <p:nvPr/>
          </p:nvSpPr>
          <p:spPr bwMode="auto">
            <a:xfrm>
              <a:off x="5257800" y="29241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29"/>
            <p:cNvSpPr>
              <a:spLocks noChangeArrowheads="1"/>
            </p:cNvSpPr>
            <p:nvPr/>
          </p:nvSpPr>
          <p:spPr bwMode="auto">
            <a:xfrm>
              <a:off x="5486400" y="33813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30"/>
            <p:cNvSpPr>
              <a:spLocks noChangeArrowheads="1"/>
            </p:cNvSpPr>
            <p:nvPr/>
          </p:nvSpPr>
          <p:spPr bwMode="auto">
            <a:xfrm>
              <a:off x="5410200" y="33813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31"/>
            <p:cNvSpPr>
              <a:spLocks noChangeArrowheads="1"/>
            </p:cNvSpPr>
            <p:nvPr/>
          </p:nvSpPr>
          <p:spPr bwMode="auto">
            <a:xfrm>
              <a:off x="5410200" y="29241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32"/>
            <p:cNvSpPr>
              <a:spLocks noChangeArrowheads="1"/>
            </p:cNvSpPr>
            <p:nvPr/>
          </p:nvSpPr>
          <p:spPr bwMode="auto">
            <a:xfrm>
              <a:off x="5181600" y="38385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3"/>
            <p:cNvSpPr>
              <a:spLocks noChangeArrowheads="1"/>
            </p:cNvSpPr>
            <p:nvPr/>
          </p:nvSpPr>
          <p:spPr bwMode="auto">
            <a:xfrm>
              <a:off x="5257800" y="38385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34"/>
            <p:cNvSpPr>
              <a:spLocks noChangeArrowheads="1"/>
            </p:cNvSpPr>
            <p:nvPr/>
          </p:nvSpPr>
          <p:spPr bwMode="auto">
            <a:xfrm>
              <a:off x="5334000" y="38385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35"/>
            <p:cNvSpPr>
              <a:spLocks noChangeArrowheads="1"/>
            </p:cNvSpPr>
            <p:nvPr/>
          </p:nvSpPr>
          <p:spPr bwMode="auto">
            <a:xfrm>
              <a:off x="5410200" y="38385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36"/>
            <p:cNvSpPr>
              <a:spLocks noChangeArrowheads="1"/>
            </p:cNvSpPr>
            <p:nvPr/>
          </p:nvSpPr>
          <p:spPr bwMode="auto">
            <a:xfrm>
              <a:off x="5562600" y="33813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37"/>
            <p:cNvSpPr>
              <a:spLocks noChangeArrowheads="1"/>
            </p:cNvSpPr>
            <p:nvPr/>
          </p:nvSpPr>
          <p:spPr bwMode="auto">
            <a:xfrm>
              <a:off x="5638800" y="3381375"/>
              <a:ext cx="74613"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38"/>
            <p:cNvSpPr txBox="1">
              <a:spLocks noChangeArrowheads="1"/>
            </p:cNvSpPr>
            <p:nvPr/>
          </p:nvSpPr>
          <p:spPr bwMode="auto">
            <a:xfrm>
              <a:off x="5715000" y="3457575"/>
              <a:ext cx="8382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t>= 0</a:t>
              </a:r>
            </a:p>
          </p:txBody>
        </p:sp>
        <p:sp>
          <p:nvSpPr>
            <p:cNvPr id="25" name="Text Box 39"/>
            <p:cNvSpPr txBox="1">
              <a:spLocks noChangeArrowheads="1"/>
            </p:cNvSpPr>
            <p:nvPr/>
          </p:nvSpPr>
          <p:spPr bwMode="auto">
            <a:xfrm>
              <a:off x="5562600" y="2924175"/>
              <a:ext cx="8382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t>= 5</a:t>
              </a:r>
            </a:p>
          </p:txBody>
        </p:sp>
      </p:grpSp>
      <p:sp>
        <p:nvSpPr>
          <p:cNvPr id="26" name="TextBox 25"/>
          <p:cNvSpPr txBox="1"/>
          <p:nvPr/>
        </p:nvSpPr>
        <p:spPr>
          <a:xfrm>
            <a:off x="4038600" y="2057400"/>
            <a:ext cx="5029201" cy="4495800"/>
          </a:xfrm>
          <a:prstGeom prst="rect">
            <a:avLst/>
          </a:prstGeom>
          <a:noFill/>
        </p:spPr>
        <p:txBody>
          <a:bodyPr wrap="square" rtlCol="0">
            <a:normAutofit fontScale="85000" lnSpcReduction="20000"/>
          </a:bodyPr>
          <a:lstStyle/>
          <a:p>
            <a:pPr marL="285750" indent="-285750">
              <a:buFont typeface="Arial" pitchFamily="34" charset="0"/>
              <a:buChar char="•"/>
            </a:pPr>
            <a:r>
              <a:rPr lang="en-US" sz="2100" b="1" dirty="0"/>
              <a:t>Request/Response</a:t>
            </a:r>
            <a:r>
              <a:rPr lang="en-US" sz="2100" dirty="0"/>
              <a:t>: set to 0 for </a:t>
            </a:r>
            <a:r>
              <a:rPr lang="en-US" sz="2100" dirty="0" smtClean="0"/>
              <a:t>an update </a:t>
            </a:r>
            <a:r>
              <a:rPr lang="en-US" sz="2100" dirty="0"/>
              <a:t>request and 1 for </a:t>
            </a:r>
            <a:r>
              <a:rPr lang="en-US" sz="2100" dirty="0" smtClean="0"/>
              <a:t>an update </a:t>
            </a:r>
            <a:r>
              <a:rPr lang="en-US" sz="2100" dirty="0"/>
              <a:t>response.</a:t>
            </a:r>
          </a:p>
          <a:p>
            <a:pPr marL="285750" indent="-285750">
              <a:buFont typeface="Arial" pitchFamily="34" charset="0"/>
              <a:buChar char="•"/>
            </a:pPr>
            <a:r>
              <a:rPr lang="en-US" sz="2100" b="1" dirty="0"/>
              <a:t>Operation Code</a:t>
            </a:r>
            <a:r>
              <a:rPr lang="en-US" sz="2100" dirty="0"/>
              <a:t>: set to </a:t>
            </a:r>
            <a:r>
              <a:rPr lang="en-US" sz="2100" dirty="0" smtClean="0"/>
              <a:t>5 </a:t>
            </a:r>
            <a:r>
              <a:rPr lang="en-US" sz="2100" dirty="0"/>
              <a:t>for </a:t>
            </a:r>
            <a:r>
              <a:rPr lang="en-US" sz="2100" dirty="0" smtClean="0"/>
              <a:t>an update </a:t>
            </a:r>
            <a:r>
              <a:rPr lang="en-US" sz="2100" dirty="0"/>
              <a:t>operation. </a:t>
            </a:r>
          </a:p>
          <a:p>
            <a:pPr marL="285750" indent="-285750">
              <a:buFont typeface="Arial" pitchFamily="34" charset="0"/>
              <a:buChar char="•"/>
            </a:pPr>
            <a:r>
              <a:rPr lang="en-US" sz="2100" b="1" dirty="0" smtClean="0"/>
              <a:t>Reserved</a:t>
            </a:r>
            <a:r>
              <a:rPr lang="en-US" sz="2100" dirty="0"/>
              <a:t>: set to 0.</a:t>
            </a:r>
          </a:p>
          <a:p>
            <a:pPr marL="285750" indent="-285750">
              <a:buFont typeface="Arial" pitchFamily="34" charset="0"/>
              <a:buChar char="•"/>
            </a:pPr>
            <a:r>
              <a:rPr lang="en-US" sz="2100" b="1" dirty="0"/>
              <a:t>Return Code</a:t>
            </a:r>
            <a:r>
              <a:rPr lang="en-US" sz="2100" dirty="0"/>
              <a:t>: indicates the return code in </a:t>
            </a:r>
            <a:r>
              <a:rPr lang="en-US" sz="2100" dirty="0" smtClean="0"/>
              <a:t>an update </a:t>
            </a:r>
            <a:r>
              <a:rPr lang="en-US" sz="2100" dirty="0"/>
              <a:t>response. </a:t>
            </a:r>
          </a:p>
          <a:p>
            <a:pPr marL="571500" lvl="1" indent="-285750">
              <a:buFont typeface="Arial" pitchFamily="34" charset="0"/>
              <a:buChar char="•"/>
            </a:pPr>
            <a:r>
              <a:rPr lang="en-US" dirty="0" smtClean="0"/>
              <a:t>0: successful update. </a:t>
            </a:r>
          </a:p>
          <a:p>
            <a:pPr marL="571500" lvl="1" indent="-285750">
              <a:buFont typeface="Arial" pitchFamily="34" charset="0"/>
              <a:buChar char="•"/>
            </a:pPr>
            <a:r>
              <a:rPr lang="en-US" dirty="0" smtClean="0"/>
              <a:t>1: DNS server could not process the request (format error)</a:t>
            </a:r>
            <a:endParaRPr lang="en-US" dirty="0"/>
          </a:p>
          <a:p>
            <a:pPr marL="571500" lvl="1" indent="-285750">
              <a:buFont typeface="Arial" pitchFamily="34" charset="0"/>
              <a:buChar char="•"/>
            </a:pPr>
            <a:r>
              <a:rPr lang="en-US" dirty="0" smtClean="0"/>
              <a:t>2: DNS server encountered an internal error </a:t>
            </a:r>
            <a:endParaRPr lang="en-US" dirty="0"/>
          </a:p>
          <a:p>
            <a:pPr marL="571500" lvl="1" indent="-285750">
              <a:buFont typeface="Arial" pitchFamily="34" charset="0"/>
              <a:buChar char="•"/>
            </a:pPr>
            <a:r>
              <a:rPr lang="en-US" dirty="0" smtClean="0"/>
              <a:t>3: </a:t>
            </a:r>
            <a:r>
              <a:rPr lang="en-US" dirty="0"/>
              <a:t>a name </a:t>
            </a:r>
            <a:r>
              <a:rPr lang="en-US" dirty="0" smtClean="0"/>
              <a:t>that should exist doesn’t exist</a:t>
            </a:r>
          </a:p>
          <a:p>
            <a:pPr marL="571500" lvl="1" indent="-285750">
              <a:buFont typeface="Arial" pitchFamily="34" charset="0"/>
              <a:buChar char="•"/>
            </a:pPr>
            <a:r>
              <a:rPr lang="en-US" dirty="0" smtClean="0"/>
              <a:t>4: operation code not supported</a:t>
            </a:r>
          </a:p>
          <a:p>
            <a:pPr marL="571500" lvl="1" indent="-285750">
              <a:buFont typeface="Arial" pitchFamily="34" charset="0"/>
              <a:buChar char="•"/>
            </a:pPr>
            <a:r>
              <a:rPr lang="en-US" dirty="0" smtClean="0"/>
              <a:t>5: DNS server refuses to perform the update (due to policy or security reasons)</a:t>
            </a:r>
          </a:p>
          <a:p>
            <a:pPr marL="571500" lvl="1" indent="-285750">
              <a:buFont typeface="Arial" pitchFamily="34" charset="0"/>
              <a:buChar char="•"/>
            </a:pPr>
            <a:r>
              <a:rPr lang="en-US" dirty="0" smtClean="0"/>
              <a:t>6: a name that should not exist does exist</a:t>
            </a:r>
          </a:p>
          <a:p>
            <a:pPr marL="571500" lvl="1" indent="-285750">
              <a:buFont typeface="Arial" pitchFamily="34" charset="0"/>
              <a:buChar char="•"/>
            </a:pPr>
            <a:r>
              <a:rPr lang="en-US" dirty="0" smtClean="0"/>
              <a:t>7: an RR set that should not exist does exist </a:t>
            </a:r>
          </a:p>
          <a:p>
            <a:pPr marL="571500" lvl="1" indent="-285750">
              <a:buFont typeface="Arial" pitchFamily="34" charset="0"/>
              <a:buChar char="•"/>
            </a:pPr>
            <a:r>
              <a:rPr lang="en-US" dirty="0" smtClean="0"/>
              <a:t>8: an RR set that should exist does not exist</a:t>
            </a:r>
          </a:p>
          <a:p>
            <a:pPr marL="571500" lvl="1" indent="-285750">
              <a:buFont typeface="Arial" pitchFamily="34" charset="0"/>
              <a:buChar char="•"/>
            </a:pPr>
            <a:r>
              <a:rPr lang="en-US" dirty="0" smtClean="0"/>
              <a:t>9: server not authoritative for the zone specified</a:t>
            </a:r>
          </a:p>
          <a:p>
            <a:pPr marL="571500" lvl="1" indent="-285750">
              <a:buFont typeface="Arial" pitchFamily="34" charset="0"/>
              <a:buChar char="•"/>
            </a:pPr>
            <a:r>
              <a:rPr lang="en-US" dirty="0"/>
              <a:t>10: a name used in the Prerequisite or Update sections is not within the zone specified by the Zone Entries section</a:t>
            </a:r>
          </a:p>
        </p:txBody>
      </p:sp>
    </p:spTree>
    <p:extLst>
      <p:ext uri="{BB962C8B-B14F-4D97-AF65-F5344CB8AC3E}">
        <p14:creationId xmlns:p14="http://schemas.microsoft.com/office/powerpoint/2010/main" val="23244542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Response (Cont.)</a:t>
            </a:r>
          </a:p>
        </p:txBody>
      </p:sp>
      <p:sp>
        <p:nvSpPr>
          <p:cNvPr id="3" name="Content Placeholder 2"/>
          <p:cNvSpPr>
            <a:spLocks noGrp="1"/>
          </p:cNvSpPr>
          <p:nvPr>
            <p:ph idx="1"/>
          </p:nvPr>
        </p:nvSpPr>
        <p:spPr>
          <a:xfrm>
            <a:off x="1435608" y="1447800"/>
            <a:ext cx="7498080" cy="609600"/>
          </a:xfrm>
        </p:spPr>
        <p:txBody>
          <a:bodyPr/>
          <a:lstStyle/>
          <a:p>
            <a:r>
              <a:rPr lang="en-US" dirty="0" smtClean="0"/>
              <a:t>Zone Entry Format</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96</a:t>
            </a:fld>
            <a:endParaRPr lang="en-US"/>
          </a:p>
        </p:txBody>
      </p:sp>
      <p:grpSp>
        <p:nvGrpSpPr>
          <p:cNvPr id="6" name="Group 5"/>
          <p:cNvGrpSpPr/>
          <p:nvPr/>
        </p:nvGrpSpPr>
        <p:grpSpPr>
          <a:xfrm>
            <a:off x="1143000" y="2514601"/>
            <a:ext cx="3124200" cy="969022"/>
            <a:chOff x="1647825" y="2514600"/>
            <a:chExt cx="5189877" cy="1609725"/>
          </a:xfrm>
        </p:grpSpPr>
        <p:grpSp>
          <p:nvGrpSpPr>
            <p:cNvPr id="7" name="Group 83"/>
            <p:cNvGrpSpPr>
              <a:grpSpLocks/>
            </p:cNvGrpSpPr>
            <p:nvPr/>
          </p:nvGrpSpPr>
          <p:grpSpPr bwMode="auto">
            <a:xfrm>
              <a:off x="4391025" y="2524125"/>
              <a:ext cx="609600" cy="533400"/>
              <a:chOff x="1536" y="384"/>
              <a:chExt cx="384" cy="336"/>
            </a:xfrm>
          </p:grpSpPr>
          <p:sp>
            <p:nvSpPr>
              <p:cNvPr id="78" name="Rectangle 8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85"/>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86"/>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87"/>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88"/>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89"/>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90"/>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91"/>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92"/>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93"/>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94"/>
            <p:cNvGrpSpPr>
              <a:grpSpLocks/>
            </p:cNvGrpSpPr>
            <p:nvPr/>
          </p:nvGrpSpPr>
          <p:grpSpPr bwMode="auto">
            <a:xfrm>
              <a:off x="5000625" y="2524125"/>
              <a:ext cx="609600" cy="533400"/>
              <a:chOff x="1536" y="384"/>
              <a:chExt cx="384" cy="336"/>
            </a:xfrm>
          </p:grpSpPr>
          <p:sp>
            <p:nvSpPr>
              <p:cNvPr id="68" name="Rectangle 9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96"/>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97"/>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98"/>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99"/>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100"/>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101"/>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102"/>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103"/>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104"/>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05"/>
            <p:cNvGrpSpPr>
              <a:grpSpLocks/>
            </p:cNvGrpSpPr>
            <p:nvPr/>
          </p:nvGrpSpPr>
          <p:grpSpPr bwMode="auto">
            <a:xfrm>
              <a:off x="4391025" y="3057525"/>
              <a:ext cx="609600" cy="533400"/>
              <a:chOff x="1536" y="384"/>
              <a:chExt cx="384" cy="336"/>
            </a:xfrm>
          </p:grpSpPr>
          <p:sp>
            <p:nvSpPr>
              <p:cNvPr id="58" name="Rectangle 10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07"/>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08"/>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109"/>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0"/>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11"/>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12"/>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13"/>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14"/>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15"/>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16"/>
            <p:cNvGrpSpPr>
              <a:grpSpLocks/>
            </p:cNvGrpSpPr>
            <p:nvPr/>
          </p:nvGrpSpPr>
          <p:grpSpPr bwMode="auto">
            <a:xfrm>
              <a:off x="5000625" y="3057525"/>
              <a:ext cx="609600" cy="533400"/>
              <a:chOff x="1536" y="384"/>
              <a:chExt cx="384" cy="336"/>
            </a:xfrm>
          </p:grpSpPr>
          <p:sp>
            <p:nvSpPr>
              <p:cNvPr id="48" name="Rectangle 11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1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2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2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12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12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12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27"/>
            <p:cNvGrpSpPr>
              <a:grpSpLocks/>
            </p:cNvGrpSpPr>
            <p:nvPr/>
          </p:nvGrpSpPr>
          <p:grpSpPr bwMode="auto">
            <a:xfrm>
              <a:off x="4391025" y="3590925"/>
              <a:ext cx="609600" cy="533400"/>
              <a:chOff x="1536" y="384"/>
              <a:chExt cx="384" cy="336"/>
            </a:xfrm>
          </p:grpSpPr>
          <p:sp>
            <p:nvSpPr>
              <p:cNvPr id="38" name="Rectangle 12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2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3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3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3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3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3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3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3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3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38"/>
            <p:cNvGrpSpPr>
              <a:grpSpLocks/>
            </p:cNvGrpSpPr>
            <p:nvPr/>
          </p:nvGrpSpPr>
          <p:grpSpPr bwMode="auto">
            <a:xfrm>
              <a:off x="5000625" y="3590925"/>
              <a:ext cx="609600" cy="533400"/>
              <a:chOff x="1536" y="384"/>
              <a:chExt cx="384" cy="336"/>
            </a:xfrm>
          </p:grpSpPr>
          <p:sp>
            <p:nvSpPr>
              <p:cNvPr id="28" name="Rectangle 13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4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4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4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4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14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4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4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4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4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Text Box 149"/>
            <p:cNvSpPr txBox="1">
              <a:spLocks noChangeArrowheads="1"/>
            </p:cNvSpPr>
            <p:nvPr/>
          </p:nvSpPr>
          <p:spPr bwMode="auto">
            <a:xfrm>
              <a:off x="1647825" y="2514600"/>
              <a:ext cx="2584450" cy="9787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10000"/>
                </a:spcBef>
              </a:pPr>
              <a:r>
                <a:rPr lang="en-US" dirty="0"/>
                <a:t>Zone Name</a:t>
              </a:r>
            </a:p>
            <a:p>
              <a:pPr algn="r">
                <a:spcBef>
                  <a:spcPct val="10000"/>
                </a:spcBef>
              </a:pPr>
              <a:r>
                <a:rPr lang="en-US" dirty="0"/>
                <a:t>Zone Type</a:t>
              </a:r>
            </a:p>
            <a:p>
              <a:pPr algn="r">
                <a:spcBef>
                  <a:spcPct val="10000"/>
                </a:spcBef>
              </a:pPr>
              <a:r>
                <a:rPr lang="en-US" dirty="0"/>
                <a:t>Zone Class</a:t>
              </a:r>
            </a:p>
          </p:txBody>
        </p:sp>
        <p:sp>
          <p:nvSpPr>
            <p:cNvPr id="14" name="Text Box 150"/>
            <p:cNvSpPr txBox="1">
              <a:spLocks noChangeArrowheads="1"/>
            </p:cNvSpPr>
            <p:nvPr/>
          </p:nvSpPr>
          <p:spPr bwMode="auto">
            <a:xfrm>
              <a:off x="5686425" y="3667125"/>
              <a:ext cx="115127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0x00-01</a:t>
              </a:r>
            </a:p>
          </p:txBody>
        </p:sp>
        <p:grpSp>
          <p:nvGrpSpPr>
            <p:cNvPr id="15" name="Group 151"/>
            <p:cNvGrpSpPr>
              <a:grpSpLocks/>
            </p:cNvGrpSpPr>
            <p:nvPr/>
          </p:nvGrpSpPr>
          <p:grpSpPr bwMode="auto">
            <a:xfrm>
              <a:off x="5610225" y="2524125"/>
              <a:ext cx="609600" cy="533400"/>
              <a:chOff x="1536" y="384"/>
              <a:chExt cx="384" cy="336"/>
            </a:xfrm>
          </p:grpSpPr>
          <p:sp>
            <p:nvSpPr>
              <p:cNvPr id="18" name="Rectangle 15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53"/>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54"/>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5"/>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56"/>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57"/>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8"/>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59"/>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60"/>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61"/>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Text Box 162"/>
            <p:cNvSpPr txBox="1">
              <a:spLocks noChangeArrowheads="1"/>
            </p:cNvSpPr>
            <p:nvPr/>
          </p:nvSpPr>
          <p:spPr bwMode="auto">
            <a:xfrm>
              <a:off x="6372225" y="2705100"/>
              <a:ext cx="42062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 .</a:t>
              </a:r>
            </a:p>
          </p:txBody>
        </p:sp>
        <p:sp>
          <p:nvSpPr>
            <p:cNvPr id="17" name="Text Box 163"/>
            <p:cNvSpPr txBox="1">
              <a:spLocks noChangeArrowheads="1"/>
            </p:cNvSpPr>
            <p:nvPr/>
          </p:nvSpPr>
          <p:spPr bwMode="auto">
            <a:xfrm>
              <a:off x="5686425" y="3209925"/>
              <a:ext cx="115127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0x00-06</a:t>
              </a:r>
            </a:p>
          </p:txBody>
        </p:sp>
      </p:grpSp>
      <p:sp>
        <p:nvSpPr>
          <p:cNvPr id="88" name="TextBox 87"/>
          <p:cNvSpPr txBox="1"/>
          <p:nvPr/>
        </p:nvSpPr>
        <p:spPr>
          <a:xfrm>
            <a:off x="5257800" y="2133600"/>
            <a:ext cx="3505200" cy="4038600"/>
          </a:xfrm>
          <a:prstGeom prst="rect">
            <a:avLst/>
          </a:prstGeom>
          <a:noFill/>
        </p:spPr>
        <p:txBody>
          <a:bodyPr wrap="square" rtlCol="0">
            <a:normAutofit fontScale="92500" lnSpcReduction="10000"/>
          </a:bodyPr>
          <a:lstStyle/>
          <a:p>
            <a:pPr marL="285750" indent="-285750">
              <a:buFont typeface="Arial" pitchFamily="34" charset="0"/>
              <a:buChar char="•"/>
            </a:pPr>
            <a:r>
              <a:rPr lang="en-US" sz="2400" dirty="0" smtClean="0"/>
              <a:t>Zone Name:  </a:t>
            </a:r>
          </a:p>
          <a:p>
            <a:pPr marL="571500" lvl="1" indent="-285750">
              <a:buFont typeface="Arial" pitchFamily="34" charset="0"/>
              <a:buChar char="•"/>
            </a:pPr>
            <a:r>
              <a:rPr lang="en-US" sz="2000" dirty="0"/>
              <a:t>contains the FQDN of the zone </a:t>
            </a:r>
          </a:p>
          <a:p>
            <a:pPr marL="571500" lvl="1" indent="-285750">
              <a:buFont typeface="Arial" pitchFamily="34" charset="0"/>
              <a:buChar char="•"/>
            </a:pPr>
            <a:r>
              <a:rPr lang="en-US" sz="2000" dirty="0"/>
              <a:t>expressed as a sequence of labels using the length-value </a:t>
            </a:r>
            <a:r>
              <a:rPr lang="en-US" sz="2000" dirty="0" smtClean="0"/>
              <a:t>format</a:t>
            </a:r>
            <a:endParaRPr lang="en-US" sz="2000" dirty="0"/>
          </a:p>
          <a:p>
            <a:pPr marL="285750" indent="-285750">
              <a:buFont typeface="Arial" pitchFamily="34" charset="0"/>
              <a:buChar char="•"/>
            </a:pPr>
            <a:r>
              <a:rPr lang="en-US" sz="2400" dirty="0" smtClean="0"/>
              <a:t>Zone Type:</a:t>
            </a:r>
          </a:p>
          <a:p>
            <a:pPr marL="742950" lvl="1" indent="-285750">
              <a:buFont typeface="Arial" pitchFamily="34" charset="0"/>
              <a:buChar char="•"/>
            </a:pPr>
            <a:r>
              <a:rPr lang="en-US" sz="2000" dirty="0"/>
              <a:t>set to 6 to indicate the SOA type</a:t>
            </a:r>
          </a:p>
          <a:p>
            <a:pPr marL="285750" indent="-285750">
              <a:buFont typeface="Arial" pitchFamily="34" charset="0"/>
              <a:buChar char="•"/>
            </a:pPr>
            <a:r>
              <a:rPr lang="en-US" sz="2400" dirty="0" smtClean="0"/>
              <a:t>Zone Class:</a:t>
            </a:r>
          </a:p>
          <a:p>
            <a:pPr marL="742950" lvl="1" indent="-285750">
              <a:buFont typeface="Arial" pitchFamily="34" charset="0"/>
              <a:buChar char="•"/>
            </a:pPr>
            <a:r>
              <a:rPr lang="en-US" sz="2000" dirty="0"/>
              <a:t>indicates the zone class</a:t>
            </a:r>
            <a:r>
              <a:rPr lang="en-US" sz="2000" dirty="0" smtClean="0"/>
              <a:t>.</a:t>
            </a:r>
            <a:endParaRPr lang="en-US" sz="2000" dirty="0"/>
          </a:p>
          <a:p>
            <a:pPr marL="742950" lvl="1" indent="-285750">
              <a:buFont typeface="Arial" pitchFamily="34" charset="0"/>
              <a:buChar char="•"/>
            </a:pPr>
            <a:r>
              <a:rPr lang="en-US" sz="2000" dirty="0"/>
              <a:t>always set to 1 to indicate the Internet (IN) zone </a:t>
            </a:r>
            <a:r>
              <a:rPr lang="en-US" sz="2000" dirty="0" smtClean="0"/>
              <a:t>class</a:t>
            </a:r>
            <a:endParaRPr lang="en-US" sz="2000" dirty="0"/>
          </a:p>
        </p:txBody>
      </p:sp>
    </p:spTree>
    <p:extLst>
      <p:ext uri="{BB962C8B-B14F-4D97-AF65-F5344CB8AC3E}">
        <p14:creationId xmlns:p14="http://schemas.microsoft.com/office/powerpoint/2010/main" val="22674741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Response (Cont.)</a:t>
            </a:r>
          </a:p>
        </p:txBody>
      </p:sp>
      <p:sp>
        <p:nvSpPr>
          <p:cNvPr id="3" name="Content Placeholder 2"/>
          <p:cNvSpPr>
            <a:spLocks noGrp="1"/>
          </p:cNvSpPr>
          <p:nvPr>
            <p:ph idx="1"/>
          </p:nvPr>
        </p:nvSpPr>
        <p:spPr>
          <a:xfrm>
            <a:off x="1435608" y="1447800"/>
            <a:ext cx="7498080" cy="1143000"/>
          </a:xfrm>
        </p:spPr>
        <p:txBody>
          <a:bodyPr/>
          <a:lstStyle/>
          <a:p>
            <a:r>
              <a:rPr lang="en-US" dirty="0" smtClean="0"/>
              <a:t>Resource Record Format (Prerequisite RRs, Update RRs, Additional RRs)</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97</a:t>
            </a:fld>
            <a:endParaRPr lang="en-US"/>
          </a:p>
        </p:txBody>
      </p:sp>
      <p:grpSp>
        <p:nvGrpSpPr>
          <p:cNvPr id="6" name="Group 5"/>
          <p:cNvGrpSpPr/>
          <p:nvPr/>
        </p:nvGrpSpPr>
        <p:grpSpPr>
          <a:xfrm>
            <a:off x="762001" y="2667000"/>
            <a:ext cx="3474934" cy="1533947"/>
            <a:chOff x="609600" y="1981200"/>
            <a:chExt cx="7547220" cy="3331584"/>
          </a:xfrm>
        </p:grpSpPr>
        <p:grpSp>
          <p:nvGrpSpPr>
            <p:cNvPr id="7" name="Group 183"/>
            <p:cNvGrpSpPr>
              <a:grpSpLocks/>
            </p:cNvGrpSpPr>
            <p:nvPr/>
          </p:nvGrpSpPr>
          <p:grpSpPr bwMode="auto">
            <a:xfrm>
              <a:off x="5029200" y="1981200"/>
              <a:ext cx="609600" cy="533400"/>
              <a:chOff x="1536" y="384"/>
              <a:chExt cx="384" cy="336"/>
            </a:xfrm>
          </p:grpSpPr>
          <p:sp>
            <p:nvSpPr>
              <p:cNvPr id="177" name="Rectangle 18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8" name="Line 185"/>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9" name="Line 186"/>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0" name="Line 187"/>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1" name="Line 188"/>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2" name="Line 189"/>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3" name="Line 190"/>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4" name="Line 191"/>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5" name="Line 192"/>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6" name="Line 193"/>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8" name="Group 194"/>
            <p:cNvGrpSpPr>
              <a:grpSpLocks/>
            </p:cNvGrpSpPr>
            <p:nvPr/>
          </p:nvGrpSpPr>
          <p:grpSpPr bwMode="auto">
            <a:xfrm>
              <a:off x="5638800" y="1981200"/>
              <a:ext cx="609600" cy="533400"/>
              <a:chOff x="1536" y="384"/>
              <a:chExt cx="384" cy="336"/>
            </a:xfrm>
          </p:grpSpPr>
          <p:sp>
            <p:nvSpPr>
              <p:cNvPr id="167" name="Rectangle 19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8" name="Line 196"/>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9" name="Line 197"/>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0" name="Line 198"/>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1" name="Line 199"/>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2" name="Line 200"/>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3" name="Line 201"/>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4" name="Line 202"/>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5" name="Line 203"/>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6" name="Line 204"/>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9" name="Group 205"/>
            <p:cNvGrpSpPr>
              <a:grpSpLocks/>
            </p:cNvGrpSpPr>
            <p:nvPr/>
          </p:nvGrpSpPr>
          <p:grpSpPr bwMode="auto">
            <a:xfrm>
              <a:off x="5029200" y="2514600"/>
              <a:ext cx="609600" cy="533400"/>
              <a:chOff x="1536" y="384"/>
              <a:chExt cx="384" cy="336"/>
            </a:xfrm>
          </p:grpSpPr>
          <p:sp>
            <p:nvSpPr>
              <p:cNvPr id="157" name="Rectangle 20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8" name="Line 207"/>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9" name="Line 208"/>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0" name="Line 209"/>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1" name="Line 210"/>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2" name="Line 211"/>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3" name="Line 212"/>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4" name="Line 213"/>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5" name="Line 214"/>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6" name="Line 215"/>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0" name="Group 216"/>
            <p:cNvGrpSpPr>
              <a:grpSpLocks/>
            </p:cNvGrpSpPr>
            <p:nvPr/>
          </p:nvGrpSpPr>
          <p:grpSpPr bwMode="auto">
            <a:xfrm>
              <a:off x="5638800" y="2514600"/>
              <a:ext cx="609600" cy="533400"/>
              <a:chOff x="1536" y="384"/>
              <a:chExt cx="384" cy="336"/>
            </a:xfrm>
          </p:grpSpPr>
          <p:sp>
            <p:nvSpPr>
              <p:cNvPr id="147" name="Rectangle 21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8" name="Line 21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9" name="Line 21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0" name="Line 22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1" name="Line 22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2" name="Line 22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 name="Line 22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4" name="Line 22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5" name="Line 22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6" name="Line 22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1" name="Group 227"/>
            <p:cNvGrpSpPr>
              <a:grpSpLocks/>
            </p:cNvGrpSpPr>
            <p:nvPr/>
          </p:nvGrpSpPr>
          <p:grpSpPr bwMode="auto">
            <a:xfrm>
              <a:off x="5029200" y="3048000"/>
              <a:ext cx="609600" cy="533400"/>
              <a:chOff x="1536" y="384"/>
              <a:chExt cx="384" cy="336"/>
            </a:xfrm>
          </p:grpSpPr>
          <p:sp>
            <p:nvSpPr>
              <p:cNvPr id="137" name="Rectangle 22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8" name="Line 22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9" name="Line 23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0" name="Line 23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1" name="Line 23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2" name="Line 23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3" name="Line 23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4" name="Line 23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5" name="Line 23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6" name="Line 23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2" name="Group 238"/>
            <p:cNvGrpSpPr>
              <a:grpSpLocks/>
            </p:cNvGrpSpPr>
            <p:nvPr/>
          </p:nvGrpSpPr>
          <p:grpSpPr bwMode="auto">
            <a:xfrm>
              <a:off x="5638800" y="3048000"/>
              <a:ext cx="609600" cy="533400"/>
              <a:chOff x="1536" y="384"/>
              <a:chExt cx="384" cy="336"/>
            </a:xfrm>
          </p:grpSpPr>
          <p:sp>
            <p:nvSpPr>
              <p:cNvPr id="127" name="Rectangle 23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8" name="Line 24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9" name="Line 24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0" name="Line 24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1" name="Line 24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2" name="Line 24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3" name="Line 24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4" name="Line 24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5" name="Line 24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6" name="Line 24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3" name="Group 249"/>
            <p:cNvGrpSpPr>
              <a:grpSpLocks/>
            </p:cNvGrpSpPr>
            <p:nvPr/>
          </p:nvGrpSpPr>
          <p:grpSpPr bwMode="auto">
            <a:xfrm>
              <a:off x="5029200" y="3581400"/>
              <a:ext cx="609600" cy="533400"/>
              <a:chOff x="1536" y="384"/>
              <a:chExt cx="384" cy="336"/>
            </a:xfrm>
          </p:grpSpPr>
          <p:sp>
            <p:nvSpPr>
              <p:cNvPr id="117" name="Rectangle 25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8" name="Line 251"/>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9" name="Line 252"/>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0" name="Line 253"/>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1" name="Line 254"/>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2" name="Line 255"/>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3" name="Line 256"/>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4" name="Line 257"/>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5" name="Line 258"/>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6" name="Line 259"/>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4" name="Group 260"/>
            <p:cNvGrpSpPr>
              <a:grpSpLocks/>
            </p:cNvGrpSpPr>
            <p:nvPr/>
          </p:nvGrpSpPr>
          <p:grpSpPr bwMode="auto">
            <a:xfrm>
              <a:off x="5638800" y="3581400"/>
              <a:ext cx="609600" cy="533400"/>
              <a:chOff x="1536" y="384"/>
              <a:chExt cx="384" cy="336"/>
            </a:xfrm>
          </p:grpSpPr>
          <p:sp>
            <p:nvSpPr>
              <p:cNvPr id="107" name="Rectangle 26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8" name="Line 262"/>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9" name="Line 263"/>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0" name="Line 264"/>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1" name="Line 265"/>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2" name="Line 266"/>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3" name="Line 267"/>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4" name="Line 268"/>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5" name="Line 269"/>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6" name="Line 270"/>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5" name="Group 271"/>
            <p:cNvGrpSpPr>
              <a:grpSpLocks/>
            </p:cNvGrpSpPr>
            <p:nvPr/>
          </p:nvGrpSpPr>
          <p:grpSpPr bwMode="auto">
            <a:xfrm>
              <a:off x="6248400" y="3581400"/>
              <a:ext cx="609600" cy="533400"/>
              <a:chOff x="1536" y="384"/>
              <a:chExt cx="384" cy="336"/>
            </a:xfrm>
          </p:grpSpPr>
          <p:sp>
            <p:nvSpPr>
              <p:cNvPr id="97" name="Rectangle 27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8" name="Line 273"/>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9" name="Line 274"/>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0" name="Line 275"/>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1" name="Line 276"/>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2" name="Line 277"/>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3" name="Line 278"/>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4" name="Line 279"/>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5" name="Line 280"/>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06" name="Line 281"/>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6" name="Group 282"/>
            <p:cNvGrpSpPr>
              <a:grpSpLocks/>
            </p:cNvGrpSpPr>
            <p:nvPr/>
          </p:nvGrpSpPr>
          <p:grpSpPr bwMode="auto">
            <a:xfrm>
              <a:off x="6858000" y="3581400"/>
              <a:ext cx="609600" cy="533400"/>
              <a:chOff x="1536" y="384"/>
              <a:chExt cx="384" cy="336"/>
            </a:xfrm>
          </p:grpSpPr>
          <p:sp>
            <p:nvSpPr>
              <p:cNvPr id="87" name="Rectangle 28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8" name="Line 284"/>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9" name="Line 285"/>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0" name="Line 286"/>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1" name="Line 287"/>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2" name="Line 288"/>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3" name="Line 289"/>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4" name="Line 290"/>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5" name="Line 291"/>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96" name="Line 292"/>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7" name="Group 293"/>
            <p:cNvGrpSpPr>
              <a:grpSpLocks/>
            </p:cNvGrpSpPr>
            <p:nvPr/>
          </p:nvGrpSpPr>
          <p:grpSpPr bwMode="auto">
            <a:xfrm>
              <a:off x="5029200" y="4114800"/>
              <a:ext cx="609600" cy="533400"/>
              <a:chOff x="1536" y="384"/>
              <a:chExt cx="384" cy="336"/>
            </a:xfrm>
          </p:grpSpPr>
          <p:sp>
            <p:nvSpPr>
              <p:cNvPr id="77" name="Rectangle 29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8" name="Line 295"/>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9" name="Line 296"/>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0" name="Line 297"/>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1" name="Line 298"/>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2" name="Line 299"/>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3" name="Line 300"/>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4" name="Line 301"/>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5" name="Line 302"/>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6" name="Line 303"/>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8" name="Group 304"/>
            <p:cNvGrpSpPr>
              <a:grpSpLocks/>
            </p:cNvGrpSpPr>
            <p:nvPr/>
          </p:nvGrpSpPr>
          <p:grpSpPr bwMode="auto">
            <a:xfrm>
              <a:off x="5638800" y="4114800"/>
              <a:ext cx="609600" cy="533400"/>
              <a:chOff x="1536" y="384"/>
              <a:chExt cx="384" cy="336"/>
            </a:xfrm>
          </p:grpSpPr>
          <p:sp>
            <p:nvSpPr>
              <p:cNvPr id="67" name="Rectangle 30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8" name="Line 306"/>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9" name="Line 307"/>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0" name="Line 308"/>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1" name="Line 309"/>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2" name="Line 310"/>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3" name="Line 311"/>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4" name="Line 312"/>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5" name="Line 313"/>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6" name="Line 314"/>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19" name="Group 315"/>
            <p:cNvGrpSpPr>
              <a:grpSpLocks/>
            </p:cNvGrpSpPr>
            <p:nvPr/>
          </p:nvGrpSpPr>
          <p:grpSpPr bwMode="auto">
            <a:xfrm>
              <a:off x="5029200" y="4648200"/>
              <a:ext cx="609600" cy="533400"/>
              <a:chOff x="1536" y="384"/>
              <a:chExt cx="384" cy="336"/>
            </a:xfrm>
          </p:grpSpPr>
          <p:sp>
            <p:nvSpPr>
              <p:cNvPr id="57" name="Rectangle 3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8" name="Line 317"/>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9" name="Line 318"/>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0" name="Line 319"/>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 name="Line 320"/>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2" name="Line 321"/>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3" name="Line 322"/>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4" name="Line 323"/>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5" name="Line 324"/>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6" name="Line 325"/>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20" name="Group 326"/>
            <p:cNvGrpSpPr>
              <a:grpSpLocks/>
            </p:cNvGrpSpPr>
            <p:nvPr/>
          </p:nvGrpSpPr>
          <p:grpSpPr bwMode="auto">
            <a:xfrm>
              <a:off x="5638800" y="4648200"/>
              <a:ext cx="609600" cy="533400"/>
              <a:chOff x="1536" y="384"/>
              <a:chExt cx="384" cy="336"/>
            </a:xfrm>
          </p:grpSpPr>
          <p:sp>
            <p:nvSpPr>
              <p:cNvPr id="47" name="Rectangle 32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8" name="Line 32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9" name="Line 32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0" name="Line 33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1" name="Line 33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2" name="Line 33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3" name="Line 33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4" name="Line 33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5" name="Line 33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6" name="Line 33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21" name="Group 337"/>
            <p:cNvGrpSpPr>
              <a:grpSpLocks/>
            </p:cNvGrpSpPr>
            <p:nvPr/>
          </p:nvGrpSpPr>
          <p:grpSpPr bwMode="auto">
            <a:xfrm>
              <a:off x="6248400" y="4648200"/>
              <a:ext cx="609600" cy="533400"/>
              <a:chOff x="1536" y="384"/>
              <a:chExt cx="384" cy="336"/>
            </a:xfrm>
          </p:grpSpPr>
          <p:sp>
            <p:nvSpPr>
              <p:cNvPr id="37" name="Rectangle 33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8" name="Line 33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9" name="Line 34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0" name="Line 34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1" name="Line 34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2" name="Line 34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3" name="Line 34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4" name="Line 34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5" name="Line 34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6" name="Line 34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22" name="Group 348"/>
            <p:cNvGrpSpPr>
              <a:grpSpLocks/>
            </p:cNvGrpSpPr>
            <p:nvPr/>
          </p:nvGrpSpPr>
          <p:grpSpPr bwMode="auto">
            <a:xfrm>
              <a:off x="6858000" y="4648200"/>
              <a:ext cx="609600" cy="533400"/>
              <a:chOff x="1536" y="384"/>
              <a:chExt cx="384" cy="336"/>
            </a:xfrm>
          </p:grpSpPr>
          <p:sp>
            <p:nvSpPr>
              <p:cNvPr id="27" name="Rectangle 34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8" name="Line 35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9" name="Line 35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0" name="Line 35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1" name="Line 35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2" name="Line 35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3" name="Line 35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4" name="Line 35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5" name="Line 35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6" name="Line 35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sp>
          <p:nvSpPr>
            <p:cNvPr id="23" name="Text Box 359"/>
            <p:cNvSpPr txBox="1">
              <a:spLocks noChangeArrowheads="1"/>
            </p:cNvSpPr>
            <p:nvPr/>
          </p:nvSpPr>
          <p:spPr bwMode="auto">
            <a:xfrm>
              <a:off x="609600" y="1981200"/>
              <a:ext cx="4260849" cy="24840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10000"/>
                </a:spcBef>
              </a:pPr>
              <a:r>
                <a:rPr lang="en-US" sz="1400" dirty="0"/>
                <a:t>RR Name</a:t>
              </a:r>
            </a:p>
            <a:p>
              <a:pPr algn="r">
                <a:spcBef>
                  <a:spcPct val="10000"/>
                </a:spcBef>
              </a:pPr>
              <a:r>
                <a:rPr lang="en-US" sz="1400" dirty="0"/>
                <a:t>Record Type</a:t>
              </a:r>
            </a:p>
            <a:p>
              <a:pPr algn="r">
                <a:spcBef>
                  <a:spcPct val="10000"/>
                </a:spcBef>
              </a:pPr>
              <a:r>
                <a:rPr lang="en-US" sz="1400" dirty="0"/>
                <a:t>Record Class</a:t>
              </a:r>
            </a:p>
            <a:p>
              <a:pPr algn="r">
                <a:spcBef>
                  <a:spcPct val="10000"/>
                </a:spcBef>
              </a:pPr>
              <a:r>
                <a:rPr lang="en-US" sz="1400" dirty="0"/>
                <a:t>Time to Live</a:t>
              </a:r>
            </a:p>
            <a:p>
              <a:pPr algn="r">
                <a:spcBef>
                  <a:spcPct val="10000"/>
                </a:spcBef>
              </a:pPr>
              <a:r>
                <a:rPr lang="en-US" sz="1400" dirty="0"/>
                <a:t>Resource Data Length</a:t>
              </a:r>
            </a:p>
            <a:p>
              <a:pPr algn="r">
                <a:spcBef>
                  <a:spcPct val="10000"/>
                </a:spcBef>
              </a:pPr>
              <a:r>
                <a:rPr lang="en-US" sz="1400" dirty="0"/>
                <a:t>Resource Data</a:t>
              </a:r>
            </a:p>
          </p:txBody>
        </p:sp>
        <p:sp>
          <p:nvSpPr>
            <p:cNvPr id="24" name="Text Box 360"/>
            <p:cNvSpPr txBox="1">
              <a:spLocks noChangeArrowheads="1"/>
            </p:cNvSpPr>
            <p:nvPr/>
          </p:nvSpPr>
          <p:spPr bwMode="auto">
            <a:xfrm>
              <a:off x="6324601" y="3124200"/>
              <a:ext cx="307418" cy="512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400" dirty="0"/>
            </a:p>
          </p:txBody>
        </p:sp>
        <p:sp>
          <p:nvSpPr>
            <p:cNvPr id="25" name="Text Box 361"/>
            <p:cNvSpPr txBox="1">
              <a:spLocks noChangeArrowheads="1"/>
            </p:cNvSpPr>
            <p:nvPr/>
          </p:nvSpPr>
          <p:spPr bwMode="auto">
            <a:xfrm>
              <a:off x="6324601" y="2133600"/>
              <a:ext cx="613020" cy="512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 .</a:t>
              </a:r>
            </a:p>
          </p:txBody>
        </p:sp>
        <p:sp>
          <p:nvSpPr>
            <p:cNvPr id="26" name="Text Box 362"/>
            <p:cNvSpPr txBox="1">
              <a:spLocks noChangeArrowheads="1"/>
            </p:cNvSpPr>
            <p:nvPr/>
          </p:nvSpPr>
          <p:spPr bwMode="auto">
            <a:xfrm>
              <a:off x="7543800" y="4800600"/>
              <a:ext cx="613020" cy="512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 .</a:t>
              </a:r>
            </a:p>
          </p:txBody>
        </p:sp>
      </p:grpSp>
      <p:sp>
        <p:nvSpPr>
          <p:cNvPr id="187" name="TextBox 186"/>
          <p:cNvSpPr txBox="1"/>
          <p:nvPr/>
        </p:nvSpPr>
        <p:spPr>
          <a:xfrm>
            <a:off x="4343400" y="2590800"/>
            <a:ext cx="4648200" cy="3962400"/>
          </a:xfrm>
          <a:prstGeom prst="rect">
            <a:avLst/>
          </a:prstGeom>
          <a:noFill/>
        </p:spPr>
        <p:txBody>
          <a:bodyPr wrap="square" rtlCol="0">
            <a:normAutofit lnSpcReduction="10000"/>
          </a:bodyPr>
          <a:lstStyle/>
          <a:p>
            <a:pPr marL="285750" indent="-285750">
              <a:buFont typeface="Arial" pitchFamily="34" charset="0"/>
              <a:buChar char="•"/>
            </a:pPr>
            <a:r>
              <a:rPr lang="en-US" b="1" dirty="0"/>
              <a:t>RR Name</a:t>
            </a:r>
            <a:r>
              <a:rPr lang="en-US" dirty="0"/>
              <a:t>: indicates an </a:t>
            </a:r>
            <a:r>
              <a:rPr lang="en-US" dirty="0" smtClean="0"/>
              <a:t>FQDN</a:t>
            </a:r>
            <a:endParaRPr lang="en-US" sz="1600" dirty="0"/>
          </a:p>
          <a:p>
            <a:pPr marL="285750" indent="-285750">
              <a:buFont typeface="Arial" pitchFamily="34" charset="0"/>
              <a:buChar char="•"/>
            </a:pPr>
            <a:r>
              <a:rPr lang="en-US" b="1" dirty="0"/>
              <a:t>Record Type</a:t>
            </a:r>
            <a:r>
              <a:rPr lang="en-US" dirty="0"/>
              <a:t>: indicates the RR </a:t>
            </a:r>
            <a:r>
              <a:rPr lang="en-US" dirty="0" smtClean="0"/>
              <a:t>type or </a:t>
            </a:r>
            <a:r>
              <a:rPr lang="en-US" u="sng" dirty="0" smtClean="0"/>
              <a:t>255(ANY)</a:t>
            </a:r>
            <a:endParaRPr lang="en-US" u="sng" dirty="0"/>
          </a:p>
          <a:p>
            <a:pPr marL="285750" indent="-285750">
              <a:buFont typeface="Arial" pitchFamily="34" charset="0"/>
              <a:buChar char="•"/>
            </a:pPr>
            <a:r>
              <a:rPr lang="en-US" b="1" dirty="0"/>
              <a:t>Record Class</a:t>
            </a:r>
            <a:r>
              <a:rPr lang="en-US" dirty="0"/>
              <a:t>: indicates the record </a:t>
            </a:r>
            <a:r>
              <a:rPr lang="en-US" dirty="0" smtClean="0"/>
              <a:t>class; value can be 1(IN), </a:t>
            </a:r>
            <a:r>
              <a:rPr lang="en-US" u="sng" dirty="0" smtClean="0"/>
              <a:t>254(NONE), 255(ANY)</a:t>
            </a:r>
            <a:r>
              <a:rPr lang="en-US" dirty="0" smtClean="0"/>
              <a:t>.</a:t>
            </a:r>
            <a:endParaRPr lang="en-US" dirty="0"/>
          </a:p>
          <a:p>
            <a:pPr marL="285750" indent="-285750">
              <a:buFont typeface="Arial" pitchFamily="34" charset="0"/>
              <a:buChar char="•"/>
            </a:pPr>
            <a:r>
              <a:rPr lang="en-US" b="1" dirty="0"/>
              <a:t>Time To Live</a:t>
            </a:r>
            <a:r>
              <a:rPr lang="en-US" dirty="0"/>
              <a:t>: indicates the number of seconds that the information in the RR should be considered valid and can be cached by the requestor. </a:t>
            </a:r>
            <a:r>
              <a:rPr lang="en-US" u="sng" dirty="0"/>
              <a:t>A value of 0 </a:t>
            </a:r>
            <a:r>
              <a:rPr lang="en-US" dirty="0" smtClean="0"/>
              <a:t>means “should not cache” or “</a:t>
            </a:r>
            <a:r>
              <a:rPr lang="en-US" u="sng" dirty="0" smtClean="0"/>
              <a:t>not applicable</a:t>
            </a:r>
            <a:r>
              <a:rPr lang="en-US" dirty="0" smtClean="0"/>
              <a:t>”.</a:t>
            </a:r>
            <a:endParaRPr lang="en-US" dirty="0"/>
          </a:p>
          <a:p>
            <a:pPr marL="285750" indent="-285750">
              <a:buFont typeface="Arial" pitchFamily="34" charset="0"/>
              <a:buChar char="•"/>
            </a:pPr>
            <a:r>
              <a:rPr lang="en-US" b="1" dirty="0"/>
              <a:t>Resource Data Length</a:t>
            </a:r>
            <a:r>
              <a:rPr lang="en-US" dirty="0"/>
              <a:t>: indicates the length of the resource </a:t>
            </a:r>
            <a:r>
              <a:rPr lang="en-US" dirty="0" smtClean="0"/>
              <a:t>data, </a:t>
            </a:r>
            <a:r>
              <a:rPr lang="en-US" u="sng" dirty="0" smtClean="0"/>
              <a:t>set to 0 if not applicable</a:t>
            </a:r>
            <a:r>
              <a:rPr lang="en-US" dirty="0" smtClean="0"/>
              <a:t>. </a:t>
            </a:r>
            <a:endParaRPr lang="en-US" dirty="0"/>
          </a:p>
          <a:p>
            <a:pPr marL="285750" indent="-285750">
              <a:buFont typeface="Arial" pitchFamily="34" charset="0"/>
              <a:buChar char="•"/>
            </a:pPr>
            <a:r>
              <a:rPr lang="en-US" b="1" dirty="0"/>
              <a:t>Resource Data</a:t>
            </a:r>
            <a:r>
              <a:rPr lang="en-US" dirty="0"/>
              <a:t>: contains the data for the RR </a:t>
            </a:r>
            <a:r>
              <a:rPr lang="en-US" dirty="0" smtClean="0"/>
              <a:t>type, set to </a:t>
            </a:r>
            <a:r>
              <a:rPr lang="en-US" u="sng" dirty="0" smtClean="0"/>
              <a:t>empty if not applicable</a:t>
            </a:r>
            <a:endParaRPr lang="en-US" u="sng" dirty="0"/>
          </a:p>
        </p:txBody>
      </p:sp>
    </p:spTree>
    <p:extLst>
      <p:ext uri="{BB962C8B-B14F-4D97-AF65-F5344CB8AC3E}">
        <p14:creationId xmlns:p14="http://schemas.microsoft.com/office/powerpoint/2010/main" val="37215764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Response (Cont.)</a:t>
            </a:r>
          </a:p>
        </p:txBody>
      </p:sp>
      <p:sp>
        <p:nvSpPr>
          <p:cNvPr id="3" name="Content Placeholder 2"/>
          <p:cNvSpPr>
            <a:spLocks noGrp="1"/>
          </p:cNvSpPr>
          <p:nvPr>
            <p:ph idx="1"/>
          </p:nvPr>
        </p:nvSpPr>
        <p:spPr>
          <a:xfrm>
            <a:off x="1435608" y="1447800"/>
            <a:ext cx="7498080" cy="5105400"/>
          </a:xfrm>
        </p:spPr>
        <p:txBody>
          <a:bodyPr>
            <a:normAutofit fontScale="85000" lnSpcReduction="10000"/>
          </a:bodyPr>
          <a:lstStyle/>
          <a:p>
            <a:r>
              <a:rPr lang="en-US" dirty="0" smtClean="0"/>
              <a:t>Prerequisite RRs</a:t>
            </a:r>
          </a:p>
          <a:p>
            <a:pPr lvl="1"/>
            <a:r>
              <a:rPr lang="en-US" dirty="0"/>
              <a:t>possible sets of </a:t>
            </a:r>
            <a:r>
              <a:rPr lang="en-US" dirty="0" smtClean="0"/>
              <a:t>values:</a:t>
            </a:r>
          </a:p>
          <a:p>
            <a:pPr lvl="2"/>
            <a:r>
              <a:rPr lang="en-US" dirty="0"/>
              <a:t>RR </a:t>
            </a:r>
            <a:r>
              <a:rPr lang="en-US" dirty="0" smtClean="0"/>
              <a:t>Set </a:t>
            </a:r>
            <a:r>
              <a:rPr lang="en-US" dirty="0"/>
              <a:t>Exists (Value Independent)</a:t>
            </a:r>
          </a:p>
          <a:p>
            <a:pPr lvl="3"/>
            <a:r>
              <a:rPr lang="en-US" dirty="0"/>
              <a:t>at least one RR with a specified name and type (in the zone and class specified by the Zone Entries section) must exist.</a:t>
            </a:r>
          </a:p>
          <a:p>
            <a:pPr lvl="3"/>
            <a:r>
              <a:rPr lang="en-US" dirty="0"/>
              <a:t>a requestor adds to the section a single RR whose NAME and TYPE are equal to that of the zone </a:t>
            </a:r>
            <a:r>
              <a:rPr lang="en-US" dirty="0" smtClean="0"/>
              <a:t>RR set </a:t>
            </a:r>
            <a:r>
              <a:rPr lang="en-US" dirty="0"/>
              <a:t>whose existence is required</a:t>
            </a:r>
          </a:p>
          <a:p>
            <a:pPr lvl="2"/>
            <a:r>
              <a:rPr lang="en-US" dirty="0"/>
              <a:t>RR </a:t>
            </a:r>
            <a:r>
              <a:rPr lang="en-US" dirty="0" smtClean="0"/>
              <a:t>Set </a:t>
            </a:r>
            <a:r>
              <a:rPr lang="en-US" dirty="0"/>
              <a:t>Exists (Value Dependent)	</a:t>
            </a:r>
          </a:p>
          <a:p>
            <a:pPr lvl="3"/>
            <a:r>
              <a:rPr lang="en-US" dirty="0"/>
              <a:t>a set of RRs with the same name and type exists and has the same members with the same data as the RR set specified in this section.</a:t>
            </a:r>
          </a:p>
          <a:p>
            <a:pPr lvl="3"/>
            <a:r>
              <a:rPr lang="en-US" dirty="0"/>
              <a:t>a requestor adds to the section an entire </a:t>
            </a:r>
            <a:r>
              <a:rPr lang="en-US" dirty="0" smtClean="0"/>
              <a:t>RR set </a:t>
            </a:r>
            <a:r>
              <a:rPr lang="en-US" dirty="0"/>
              <a:t>whose preexistence is required</a:t>
            </a:r>
          </a:p>
          <a:p>
            <a:pPr lvl="2"/>
            <a:r>
              <a:rPr lang="en-US" dirty="0"/>
              <a:t>RR </a:t>
            </a:r>
            <a:r>
              <a:rPr lang="en-US" dirty="0" smtClean="0"/>
              <a:t>Set </a:t>
            </a:r>
            <a:r>
              <a:rPr lang="en-US" dirty="0"/>
              <a:t>Does Not Exist</a:t>
            </a:r>
          </a:p>
          <a:p>
            <a:pPr lvl="3"/>
            <a:r>
              <a:rPr lang="en-US" dirty="0"/>
              <a:t>no RRs with a specified name and type (in the zone and class denoted by the Zone Entries section) exist.</a:t>
            </a:r>
          </a:p>
          <a:p>
            <a:pPr lvl="3"/>
            <a:r>
              <a:rPr lang="en-US" dirty="0"/>
              <a:t>a requestor adds to the section a single RR whose NAME and TYPE are equal to that of the </a:t>
            </a:r>
            <a:r>
              <a:rPr lang="en-US" dirty="0" smtClean="0"/>
              <a:t>RR set </a:t>
            </a:r>
            <a:r>
              <a:rPr lang="en-US" dirty="0"/>
              <a:t>whose nonexistence is </a:t>
            </a:r>
            <a:r>
              <a:rPr lang="en-US" dirty="0" smtClean="0"/>
              <a:t>required</a:t>
            </a:r>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11994335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Structure - DNS Update and Update Response (Cont.)</a:t>
            </a:r>
          </a:p>
        </p:txBody>
      </p:sp>
      <p:sp>
        <p:nvSpPr>
          <p:cNvPr id="3" name="Content Placeholder 2"/>
          <p:cNvSpPr>
            <a:spLocks noGrp="1"/>
          </p:cNvSpPr>
          <p:nvPr>
            <p:ph idx="1"/>
          </p:nvPr>
        </p:nvSpPr>
        <p:spPr/>
        <p:txBody>
          <a:bodyPr>
            <a:normAutofit lnSpcReduction="10000"/>
          </a:bodyPr>
          <a:lstStyle/>
          <a:p>
            <a:r>
              <a:rPr lang="en-US" dirty="0"/>
              <a:t>Prerequisite </a:t>
            </a:r>
            <a:r>
              <a:rPr lang="en-US" dirty="0" smtClean="0"/>
              <a:t>RRs (cont.)</a:t>
            </a:r>
            <a:endParaRPr lang="en-US" dirty="0"/>
          </a:p>
          <a:p>
            <a:pPr lvl="1"/>
            <a:r>
              <a:rPr lang="en-US" dirty="0"/>
              <a:t>possible sets of </a:t>
            </a:r>
            <a:r>
              <a:rPr lang="en-US" dirty="0" smtClean="0"/>
              <a:t>values (cont.):</a:t>
            </a:r>
          </a:p>
          <a:p>
            <a:pPr lvl="2"/>
            <a:r>
              <a:rPr lang="en-US" dirty="0"/>
              <a:t>Name </a:t>
            </a:r>
            <a:r>
              <a:rPr lang="en-US" dirty="0" smtClean="0"/>
              <a:t>is in </a:t>
            </a:r>
            <a:r>
              <a:rPr lang="en-US" dirty="0"/>
              <a:t>Use</a:t>
            </a:r>
          </a:p>
          <a:p>
            <a:pPr lvl="3"/>
            <a:r>
              <a:rPr lang="en-US" dirty="0"/>
              <a:t>at least one RR with a specified name (in the zone and class specified by the Zone Entries section) exists.</a:t>
            </a:r>
          </a:p>
          <a:p>
            <a:pPr lvl="3"/>
            <a:r>
              <a:rPr lang="en-US" dirty="0"/>
              <a:t>a requestor adds to the section a single RR whose NAME is equal to that of the name whose ownership of an RR is required</a:t>
            </a:r>
          </a:p>
          <a:p>
            <a:pPr lvl="2"/>
            <a:r>
              <a:rPr lang="en-US" dirty="0"/>
              <a:t>Name </a:t>
            </a:r>
            <a:r>
              <a:rPr lang="en-US" dirty="0" smtClean="0"/>
              <a:t>is </a:t>
            </a:r>
            <a:r>
              <a:rPr lang="en-US" dirty="0"/>
              <a:t>Not </a:t>
            </a:r>
            <a:r>
              <a:rPr lang="en-US" dirty="0" smtClean="0"/>
              <a:t>in </a:t>
            </a:r>
            <a:r>
              <a:rPr lang="en-US" dirty="0"/>
              <a:t>Use	</a:t>
            </a:r>
          </a:p>
          <a:p>
            <a:pPr lvl="3"/>
            <a:r>
              <a:rPr lang="en-US" dirty="0"/>
              <a:t>no RR of any type is owned by a specified name</a:t>
            </a:r>
          </a:p>
          <a:p>
            <a:pPr lvl="3"/>
            <a:r>
              <a:rPr lang="en-US" dirty="0"/>
              <a:t>a requestor adds to the section a single RR whose NAME is equal to that of the name whose </a:t>
            </a:r>
            <a:r>
              <a:rPr lang="en-US" dirty="0" smtClean="0"/>
              <a:t>non-ownership </a:t>
            </a:r>
            <a:r>
              <a:rPr lang="en-US" dirty="0"/>
              <a:t>of any RRs is required</a:t>
            </a:r>
          </a:p>
          <a:p>
            <a:pPr lvl="2"/>
            <a:endParaRPr lang="en-US" dirty="0"/>
          </a:p>
          <a:p>
            <a:endParaRPr lang="en-US" dirty="0"/>
          </a:p>
        </p:txBody>
      </p:sp>
      <p:sp>
        <p:nvSpPr>
          <p:cNvPr id="4" name="Footer Placeholder 3"/>
          <p:cNvSpPr>
            <a:spLocks noGrp="1"/>
          </p:cNvSpPr>
          <p:nvPr>
            <p:ph type="ftr" sz="quarter" idx="11"/>
          </p:nvPr>
        </p:nvSpPr>
        <p:spPr/>
        <p:txBody>
          <a:bodyPr/>
          <a:lstStyle/>
          <a:p>
            <a:r>
              <a:rPr lang="en-US" smtClean="0"/>
              <a:t>DNS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20583095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46800</TotalTime>
  <Words>11564</Words>
  <Application>Microsoft Office PowerPoint</Application>
  <PresentationFormat>On-screen Show (4:3)</PresentationFormat>
  <Paragraphs>1346</Paragraphs>
  <Slides>115</Slides>
  <Notes>7</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Solstice</vt:lpstr>
      <vt:lpstr>Domain Name System (DNS)</vt:lpstr>
      <vt:lpstr>Agenda</vt:lpstr>
      <vt:lpstr>Agenda</vt:lpstr>
      <vt:lpstr>Host Name Resolution - Contents</vt:lpstr>
      <vt:lpstr>TCP/IP Naming Schemas</vt:lpstr>
      <vt:lpstr>TCP/IP Naming Schemas (Cont.)</vt:lpstr>
      <vt:lpstr>Host Name Resolution Process</vt:lpstr>
      <vt:lpstr>Host Name Resolution Process (Cont.)</vt:lpstr>
      <vt:lpstr>Host Name Resolution Process (Cont.)</vt:lpstr>
      <vt:lpstr>Host Name Resolution Process (Cont.)</vt:lpstr>
      <vt:lpstr>Host Name Resolution Process (Cont.)</vt:lpstr>
      <vt:lpstr>Host Name Resolution Process (Cont.)</vt:lpstr>
      <vt:lpstr>The Hosts File</vt:lpstr>
      <vt:lpstr>The Hosts File (Cont.)</vt:lpstr>
      <vt:lpstr>DNS Client Resolver Cache</vt:lpstr>
      <vt:lpstr>Agenda</vt:lpstr>
      <vt:lpstr>DNS Overview - Contents</vt:lpstr>
      <vt:lpstr>Introduction</vt:lpstr>
      <vt:lpstr>Introduction (Cont.)</vt:lpstr>
      <vt:lpstr>Introduction (Cont.)</vt:lpstr>
      <vt:lpstr>DNS Components</vt:lpstr>
      <vt:lpstr>DNS Components (Cont.)</vt:lpstr>
      <vt:lpstr>DNS Components (Cont.)</vt:lpstr>
      <vt:lpstr>DNS Names</vt:lpstr>
      <vt:lpstr>Domains and Subdomains</vt:lpstr>
      <vt:lpstr>Domains and Subdomains (Cont.)</vt:lpstr>
      <vt:lpstr>DNS Servers and the Internet</vt:lpstr>
      <vt:lpstr>DNS Servers and the Internet (Cont.)</vt:lpstr>
      <vt:lpstr>Zones</vt:lpstr>
      <vt:lpstr>Zones (Cont.)</vt:lpstr>
      <vt:lpstr>Agenda</vt:lpstr>
      <vt:lpstr>Name Resolution - Contents</vt:lpstr>
      <vt:lpstr>Types of Queries</vt:lpstr>
      <vt:lpstr>Name Resolution Example</vt:lpstr>
      <vt:lpstr>Reverse Queries</vt:lpstr>
      <vt:lpstr>Reverse Queries (Cont.)</vt:lpstr>
      <vt:lpstr>Reverse Queries (Cont.)</vt:lpstr>
      <vt:lpstr>Caching and TTL</vt:lpstr>
      <vt:lpstr>Negative Caching</vt:lpstr>
      <vt:lpstr>Round Robin Load Balancing</vt:lpstr>
      <vt:lpstr>Round Robin Load Balancing (Cont.)</vt:lpstr>
      <vt:lpstr>Round Robin Load Balancing (Cont.)</vt:lpstr>
      <vt:lpstr>Agenda</vt:lpstr>
      <vt:lpstr>Name Server Roles - Contents</vt:lpstr>
      <vt:lpstr>Primary and Secondary Name Servers</vt:lpstr>
      <vt:lpstr>Primary and Secondary Name Servers (Cont.)</vt:lpstr>
      <vt:lpstr>Primary and Secondary Name Servers (Cont.)</vt:lpstr>
      <vt:lpstr>Primary and Secondary Name Servers (Cont.)</vt:lpstr>
      <vt:lpstr>Forwarders</vt:lpstr>
      <vt:lpstr>Forwarders (Cont.)</vt:lpstr>
      <vt:lpstr>Forwarders (Cont.)</vt:lpstr>
      <vt:lpstr>Forwarders (Cont.)</vt:lpstr>
      <vt:lpstr>Caching-only Name Servers</vt:lpstr>
      <vt:lpstr>Agenda</vt:lpstr>
      <vt:lpstr>Resource Records and Zones - Contents</vt:lpstr>
      <vt:lpstr>Resource Record Format</vt:lpstr>
      <vt:lpstr>Resource Record Format (Cont.)</vt:lpstr>
      <vt:lpstr>Resource Record Types</vt:lpstr>
      <vt:lpstr>Resource Record Types (Cont.)</vt:lpstr>
      <vt:lpstr>Resource Record Types (Cont.)</vt:lpstr>
      <vt:lpstr>Resource Record Types (Cont.)</vt:lpstr>
      <vt:lpstr>Resource Record Types (Cont.)</vt:lpstr>
      <vt:lpstr>Resource Record Types (Cont.)</vt:lpstr>
      <vt:lpstr>Resource Record Types (Cont.)</vt:lpstr>
      <vt:lpstr>Resource Record Types (Cont.)</vt:lpstr>
      <vt:lpstr>Resource Record Types (Cont.)</vt:lpstr>
      <vt:lpstr>The Root Hints Files</vt:lpstr>
      <vt:lpstr>Agenda</vt:lpstr>
      <vt:lpstr>Zone Transfers - Contents</vt:lpstr>
      <vt:lpstr>Full Zone Transfer</vt:lpstr>
      <vt:lpstr>Full Zone Transfer (Cont.)</vt:lpstr>
      <vt:lpstr>Full Zone Transfer (Cont.)</vt:lpstr>
      <vt:lpstr>Incremental Zone Transfer</vt:lpstr>
      <vt:lpstr>Incremental Zone Transfer (Cont.)</vt:lpstr>
      <vt:lpstr>DNS Notify</vt:lpstr>
      <vt:lpstr>DNS Notify (Cont.)</vt:lpstr>
      <vt:lpstr>Agenda</vt:lpstr>
      <vt:lpstr>DNS Dynamic Update</vt:lpstr>
      <vt:lpstr>DNS Dynamic Update (Cont.)</vt:lpstr>
      <vt:lpstr>DNS Dynamic Update (Cont.)</vt:lpstr>
      <vt:lpstr>DNS Dynamic Update (Cont.)</vt:lpstr>
      <vt:lpstr>Agenda</vt:lpstr>
      <vt:lpstr>DNS Messages - Contents</vt:lpstr>
      <vt:lpstr>Types of DNS Messages</vt:lpstr>
      <vt:lpstr>Message Structure - Name Query Request and Response</vt:lpstr>
      <vt:lpstr>Message Structure - Name Query Request and Response (Cont.)</vt:lpstr>
      <vt:lpstr>Message Structure - Name Query Request and Response (Cont.)</vt:lpstr>
      <vt:lpstr>Message Structure - Name Query Request and Response (Cont.)</vt:lpstr>
      <vt:lpstr>Message Structure - Name Query Request and Response (Cont.)</vt:lpstr>
      <vt:lpstr>Message Structure - Name Query Request and Response (Cont.)</vt:lpstr>
      <vt:lpstr>Message Structure - Name Query Request and Response (Cont.)</vt:lpstr>
      <vt:lpstr>Message Structure - Name Query Request and Response (Cont.)</vt:lpstr>
      <vt:lpstr>Message Structure - DNS Update and Update Response</vt:lpstr>
      <vt:lpstr>Message Structure - DNS Update and Update Response (Cont.)</vt:lpstr>
      <vt:lpstr>Message Structure - DNS Update and Update Response (Cont.)</vt:lpstr>
      <vt:lpstr>Message Structure - DNS Update and Update Response (Cont.)</vt:lpstr>
      <vt:lpstr>Message Structure - DNS Update and Update Response (Cont.)</vt:lpstr>
      <vt:lpstr>Message Structure - DNS Update and Update Response (Cont.)</vt:lpstr>
      <vt:lpstr>Message Structure - DNS Update and Update Response (Cont.)</vt:lpstr>
      <vt:lpstr>Message Structure - DNS Update and Update Response (Cont.)</vt:lpstr>
      <vt:lpstr>Message Structure - DNS Update and Update Response (Cont.)</vt:lpstr>
      <vt:lpstr>Message Structure - DNS Update and Update Response (Cont.)</vt:lpstr>
      <vt:lpstr>Agenda</vt:lpstr>
      <vt:lpstr>DNS Client Configuration and Name Resolution Behavior - Contents</vt:lpstr>
      <vt:lpstr>DNS Client Configuration</vt:lpstr>
      <vt:lpstr>Name Resolution Behavior</vt:lpstr>
      <vt:lpstr>Name Resolution Behavior (Cont.)</vt:lpstr>
      <vt:lpstr>Name Resolution Behavior (Cont.)</vt:lpstr>
      <vt:lpstr>Name Resolution Behavior (Cont.)</vt:lpstr>
      <vt:lpstr>Agenda</vt:lpstr>
      <vt:lpstr>Nslookup Tool</vt:lpstr>
      <vt:lpstr>Nslookup Tool (Cont.)</vt:lpstr>
      <vt:lpstr>Nslookup Tool (Cont.)</vt:lpstr>
      <vt:lpstr>Nslookup Tool (Cont.)</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Fundamentals</dc:title>
  <dc:creator>vtluu</dc:creator>
  <cp:lastModifiedBy>Pham Van Dat</cp:lastModifiedBy>
  <cp:revision>375</cp:revision>
  <dcterms:created xsi:type="dcterms:W3CDTF">2006-08-16T00:00:00Z</dcterms:created>
  <dcterms:modified xsi:type="dcterms:W3CDTF">2013-10-17T10:47:19Z</dcterms:modified>
</cp:coreProperties>
</file>