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6/11/2015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6/11/2015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6/11/2015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a:t>
            </a:r>
            <a:r>
              <a:rPr lang="en-US" b="1" smtClean="0">
                <a:latin typeface="Times New Roman" panose="02020603050405020304" pitchFamily="18" charset="0"/>
                <a:cs typeface="Times New Roman" panose="02020603050405020304" pitchFamily="18" charset="0"/>
              </a:rPr>
              <a:t>1: TCP/IP Basics and </a:t>
            </a:r>
            <a:r>
              <a:rPr lang="en-US" b="1" smtClean="0">
                <a:latin typeface="Times New Roman" panose="02020603050405020304" pitchFamily="18" charset="0"/>
                <a:cs typeface="Times New Roman" panose="02020603050405020304" pitchFamily="18" charset="0"/>
              </a:rPr>
              <a:t>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a:t>
            </a:r>
            <a:r>
              <a:rPr lang="en-US" b="1" smtClean="0"/>
              <a:t>GIAO THỨC / DỊCH VỤ TRONG TẦNG APPLICATION</a:t>
            </a:r>
            <a:endParaRPr lang="en-US"/>
          </a:p>
        </p:txBody>
      </p:sp>
      <p:sp>
        <p:nvSpPr>
          <p:cNvPr id="6" name="Rectangle 5"/>
          <p:cNvSpPr/>
          <p:nvPr/>
        </p:nvSpPr>
        <p:spPr>
          <a:xfrm>
            <a:off x="4224269" y="1579379"/>
            <a:ext cx="6915955" cy="4093428"/>
          </a:xfrm>
          <a:prstGeom prst="rect">
            <a:avLst/>
          </a:prstGeom>
        </p:spPr>
        <p:txBody>
          <a:bodyPr wrap="square">
            <a:spAutoFit/>
          </a:bodyPr>
          <a:lstStyle/>
          <a:p>
            <a:pPr algn="just"/>
            <a:r>
              <a:rPr lang="en-US" sz="2000" b="1" i="0" smtClean="0">
                <a:solidFill>
                  <a:srgbClr val="252525"/>
                </a:solidFill>
                <a:effectLst/>
                <a:latin typeface="Times New Roman" panose="02020603050405020304" pitchFamily="18" charset="0"/>
                <a:cs typeface="Times New Roman" panose="02020603050405020304" pitchFamily="18" charset="0"/>
              </a:rPr>
              <a:t>- </a:t>
            </a:r>
            <a:r>
              <a:rPr lang="vi-VN" sz="2000" b="1" i="0" smtClean="0">
                <a:solidFill>
                  <a:srgbClr val="252525"/>
                </a:solidFill>
                <a:effectLst/>
                <a:latin typeface="Times New Roman" panose="02020603050405020304" pitchFamily="18" charset="0"/>
                <a:cs typeface="Times New Roman" panose="02020603050405020304" pitchFamily="18" charset="0"/>
              </a:rPr>
              <a:t>HTTP</a:t>
            </a:r>
            <a:r>
              <a:rPr lang="vi-VN" sz="2000" b="0" i="0" smtClean="0">
                <a:solidFill>
                  <a:srgbClr val="252525"/>
                </a:solidFill>
                <a:effectLst/>
                <a:latin typeface="Times New Roman" panose="02020603050405020304" pitchFamily="18" charset="0"/>
                <a:cs typeface="Times New Roman" panose="02020603050405020304" pitchFamily="18" charset="0"/>
              </a:rPr>
              <a:t> (</a:t>
            </a:r>
            <a:r>
              <a:rPr lang="vi-VN" sz="2000" i="0" smtClean="0">
                <a:solidFill>
                  <a:srgbClr val="252525"/>
                </a:solidFill>
                <a:effectLst/>
                <a:latin typeface="Times New Roman" panose="02020603050405020304" pitchFamily="18" charset="0"/>
                <a:cs typeface="Times New Roman" panose="02020603050405020304" pitchFamily="18" charset="0"/>
              </a:rPr>
              <a:t>HyperText Transfer Protocol</a:t>
            </a:r>
            <a:r>
              <a:rPr lang="vi-VN" sz="2000" b="0" i="0" smtClean="0">
                <a:solidFill>
                  <a:srgbClr val="252525"/>
                </a:solidFill>
                <a:effectLst/>
                <a:latin typeface="Times New Roman" panose="02020603050405020304" pitchFamily="18" charset="0"/>
                <a:cs typeface="Times New Roman" panose="02020603050405020304" pitchFamily="18" charset="0"/>
              </a:rPr>
              <a:t> - </a:t>
            </a:r>
            <a:r>
              <a:rPr lang="vi-VN" sz="2000" b="0" i="1" smtClean="0">
                <a:solidFill>
                  <a:srgbClr val="252525"/>
                </a:solidFill>
                <a:effectLst/>
                <a:latin typeface="Times New Roman" panose="02020603050405020304" pitchFamily="18" charset="0"/>
                <a:cs typeface="Times New Roman" panose="02020603050405020304" pitchFamily="18" charset="0"/>
              </a:rPr>
              <a:t>Giao thức truyền tải siêu văn bản</a:t>
            </a:r>
            <a:r>
              <a:rPr lang="vi-VN" sz="2000" b="0" i="0" smtClean="0">
                <a:solidFill>
                  <a:srgbClr val="252525"/>
                </a:solidFill>
                <a:effectLst/>
                <a:latin typeface="Times New Roman" panose="02020603050405020304" pitchFamily="18" charset="0"/>
                <a:cs typeface="Times New Roman" panose="02020603050405020304" pitchFamily="18" charset="0"/>
              </a:rPr>
              <a:t>) là một trong năm giao thức chuẩn về mạng </a:t>
            </a:r>
            <a:r>
              <a:rPr lang="en-US" sz="2000" b="0" i="0" smtClean="0">
                <a:solidFill>
                  <a:srgbClr val="252525"/>
                </a:solidFill>
                <a:effectLst/>
                <a:latin typeface="Times New Roman" panose="02020603050405020304" pitchFamily="18" charset="0"/>
                <a:cs typeface="Times New Roman" panose="02020603050405020304" pitchFamily="18" charset="0"/>
              </a:rPr>
              <a:t>Internet, </a:t>
            </a:r>
            <a:r>
              <a:rPr lang="vi-VN" sz="2000" b="0" i="0" smtClean="0">
                <a:solidFill>
                  <a:srgbClr val="252525"/>
                </a:solidFill>
                <a:effectLst/>
                <a:latin typeface="Times New Roman" panose="02020603050405020304" pitchFamily="18" charset="0"/>
                <a:cs typeface="Times New Roman" panose="02020603050405020304" pitchFamily="18" charset="0"/>
              </a:rPr>
              <a:t>được dùng để liên hệ thông tin giữa Máy cung cấp dịch vụ (Web server) và Máy sử dụng dịch vụ (Web client) là giao thức Client/Server dùng cho </a:t>
            </a:r>
            <a:r>
              <a:rPr lang="vi-VN" sz="2000" b="0" i="1" smtClean="0">
                <a:solidFill>
                  <a:srgbClr val="252525"/>
                </a:solidFill>
                <a:effectLst/>
                <a:latin typeface="Times New Roman" panose="02020603050405020304" pitchFamily="18" charset="0"/>
                <a:cs typeface="Times New Roman" panose="02020603050405020304" pitchFamily="18" charset="0"/>
              </a:rPr>
              <a:t>World Wide Web</a:t>
            </a:r>
            <a:r>
              <a:rPr lang="en-US" sz="2000">
                <a:solidFill>
                  <a:srgbClr val="252525"/>
                </a:solidFill>
                <a:latin typeface="Times New Roman" panose="02020603050405020304" pitchFamily="18" charset="0"/>
                <a:cs typeface="Times New Roman" panose="02020603050405020304" pitchFamily="18" charset="0"/>
              </a:rPr>
              <a:t> </a:t>
            </a:r>
            <a:r>
              <a:rPr lang="en-US" sz="2000" smtClean="0">
                <a:solidFill>
                  <a:srgbClr val="252525"/>
                </a:solidFill>
                <a:latin typeface="Times New Roman" panose="02020603050405020304" pitchFamily="18" charset="0"/>
                <a:cs typeface="Times New Roman" panose="02020603050405020304" pitchFamily="18" charset="0"/>
              </a:rPr>
              <a:t>- www</a:t>
            </a:r>
            <a:r>
              <a:rPr lang="vi-VN" sz="2000" b="0" i="0" smtClean="0">
                <a:solidFill>
                  <a:srgbClr val="252525"/>
                </a:solidFill>
                <a:effectLst/>
                <a:latin typeface="Times New Roman" panose="02020603050405020304" pitchFamily="18" charset="0"/>
                <a:cs typeface="Times New Roman" panose="02020603050405020304" pitchFamily="18" charset="0"/>
              </a:rPr>
              <a:t>, </a:t>
            </a:r>
            <a:r>
              <a:rPr lang="vi-VN" sz="2000" i="0" smtClean="0">
                <a:solidFill>
                  <a:srgbClr val="252525"/>
                </a:solidFill>
                <a:effectLst/>
                <a:latin typeface="Times New Roman" panose="02020603050405020304" pitchFamily="18" charset="0"/>
                <a:cs typeface="Times New Roman" panose="02020603050405020304" pitchFamily="18" charset="0"/>
              </a:rPr>
              <a:t>HTTP</a:t>
            </a:r>
            <a:r>
              <a:rPr lang="vi-VN" sz="2000" b="0" i="0" smtClean="0">
                <a:solidFill>
                  <a:srgbClr val="252525"/>
                </a:solidFill>
                <a:effectLst/>
                <a:latin typeface="Times New Roman" panose="02020603050405020304" pitchFamily="18" charset="0"/>
                <a:cs typeface="Times New Roman" panose="02020603050405020304" pitchFamily="18" charset="0"/>
              </a:rPr>
              <a:t> là một giao thức ứng dụng của bộ giao thức </a:t>
            </a:r>
            <a:r>
              <a:rPr lang="en-US" sz="2000" smtClean="0">
                <a:latin typeface="Times New Roman" panose="02020603050405020304" pitchFamily="18" charset="0"/>
                <a:cs typeface="Times New Roman" panose="02020603050405020304" pitchFamily="18" charset="0"/>
              </a:rPr>
              <a:t>TCP/IP</a:t>
            </a:r>
            <a:r>
              <a:rPr lang="vi-VN" sz="2000" b="0" i="0" smtClean="0">
                <a:effectLst/>
                <a:latin typeface="Times New Roman" panose="02020603050405020304" pitchFamily="18" charset="0"/>
                <a:cs typeface="Times New Roman" panose="02020603050405020304" pitchFamily="18" charset="0"/>
              </a:rPr>
              <a:t> </a:t>
            </a:r>
            <a:r>
              <a:rPr lang="vi-VN" sz="2000" b="0" i="0" smtClean="0">
                <a:solidFill>
                  <a:srgbClr val="252525"/>
                </a:solidFill>
                <a:effectLst/>
                <a:latin typeface="Times New Roman" panose="02020603050405020304" pitchFamily="18" charset="0"/>
                <a:cs typeface="Times New Roman" panose="02020603050405020304" pitchFamily="18" charset="0"/>
              </a:rPr>
              <a:t>(các giao thức nền tảng cho Internet).</a:t>
            </a:r>
            <a:endParaRPr lang="en-US" sz="2000" b="0" i="0" smtClean="0">
              <a:solidFill>
                <a:srgbClr val="252525"/>
              </a:solidFill>
              <a:effectLst/>
              <a:latin typeface="Times New Roman" panose="02020603050405020304" pitchFamily="18" charset="0"/>
              <a:cs typeface="Times New Roman" panose="02020603050405020304" pitchFamily="18" charset="0"/>
            </a:endParaRPr>
          </a:p>
          <a:p>
            <a:pPr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HTTPS</a:t>
            </a:r>
            <a:r>
              <a:rPr lang="vi-VN" sz="2000">
                <a:latin typeface="Times New Roman" panose="02020603050405020304" pitchFamily="18" charset="0"/>
                <a:cs typeface="Times New Roman" panose="02020603050405020304" pitchFamily="18" charset="0"/>
              </a:rPr>
              <a:t> là viết tắt của "Hypertext Transfer Protocol Secure", Nó là một sự kết hợp giữa giao thức HTTP và giao thức bảo mật SSL hay TLS cho phép trao đổi thông tin một cách bảo mật trên Internet. Giao thức HTTPS thường được dùng trong các giao dịch nhậy cảm cần tính bảo mật cao.</a:t>
            </a:r>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thức dịch vụ Web: HTTP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và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a:t>
            </a:r>
            <a:r>
              <a:rPr lang="en-US" b="1" smtClean="0"/>
              <a:t>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53948" y="1212073"/>
            <a:ext cx="7301948" cy="5016758"/>
          </a:xfrm>
          <a:prstGeom prst="rect">
            <a:avLst/>
          </a:prstGeom>
        </p:spPr>
        <p:txBody>
          <a:bodyPr wrap="square">
            <a:spAutoFit/>
          </a:bodyPr>
          <a:lstStyle/>
          <a:p>
            <a:pPr algn="just"/>
            <a:r>
              <a:rPr lang="en-US" sz="2000" b="1" smtClean="0">
                <a:solidFill>
                  <a:srgbClr val="1D1D1D"/>
                </a:solidFill>
                <a:latin typeface="Times New Roman" panose="02020603050405020304" pitchFamily="18" charset="0"/>
                <a:cs typeface="Times New Roman" panose="02020603050405020304" pitchFamily="18" charset="0"/>
              </a:rPr>
              <a:t>- </a:t>
            </a: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Mail: </a:t>
            </a:r>
            <a:r>
              <a:rPr lang="vi-VN" sz="2000">
                <a:solidFill>
                  <a:srgbClr val="1D1D1D"/>
                </a:solidFill>
                <a:latin typeface="Times New Roman" panose="02020603050405020304" pitchFamily="18" charset="0"/>
                <a:cs typeface="Times New Roman" panose="02020603050405020304" pitchFamily="18" charset="0"/>
              </a:rPr>
              <a:t>là dịch vụ thư điện tử. Thay vì nội dung thư của bạn được viết lên giấy và chuyển đi qua đường bưu điện thì email được lưu dưới dạng các tệp văn bản trong máy tính và được chuyển đi qua đường Internet.</a:t>
            </a:r>
            <a:r>
              <a:rPr lang="vi-VN" sz="2000">
                <a:solidFill>
                  <a:srgbClr val="1D1D1D"/>
                </a:solidFill>
                <a:latin typeface="Times New Roman" panose="02020603050405020304" pitchFamily="18" charset="0"/>
                <a:cs typeface="Times New Roman" panose="02020603050405020304" pitchFamily="18" charset="0"/>
              </a:rPr>
              <a:t> </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Mail hoạt động được thì phải đảm bảo 2 thành phần: Mail Server, Mail </a:t>
            </a:r>
            <a:r>
              <a:rPr lang="vi-VN" sz="2000">
                <a:latin typeface="Times New Roman" panose="02020603050405020304" pitchFamily="18" charset="0"/>
                <a:cs typeface="Times New Roman" panose="02020603050405020304" pitchFamily="18" charset="0"/>
              </a:rPr>
              <a:t>Client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Server:</a:t>
            </a:r>
            <a:r>
              <a:rPr lang="vi-VN" sz="2000">
                <a:latin typeface="Times New Roman" panose="02020603050405020304" pitchFamily="18" charset="0"/>
                <a:cs typeface="Times New Roman" panose="02020603050405020304" pitchFamily="18" charset="0"/>
              </a:rPr>
              <a:t> dùng để nhận mail từ người dùng rồi chuyển Mail đi. Sau khi nhận được mail chuyển lại sẽ phân phối mail sang cho người dùng. Trong Mail Server có 2 thành phần chính là MDA (Mail Transfer Agent) dùng để quản lý mail, MTA (Mail Delivery Agent) dùng để gửi và nhận </a:t>
            </a:r>
            <a:r>
              <a:rPr lang="vi-VN" sz="2000">
                <a:latin typeface="Times New Roman" panose="02020603050405020304" pitchFamily="18" charset="0"/>
                <a:cs typeface="Times New Roman" panose="02020603050405020304" pitchFamily="18" charset="0"/>
              </a:rPr>
              <a:t>mail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Client:</a:t>
            </a:r>
            <a:r>
              <a:rPr lang="vi-VN" sz="2000">
                <a:latin typeface="Times New Roman" panose="02020603050405020304" pitchFamily="18" charset="0"/>
                <a:cs typeface="Times New Roman" panose="02020603050405020304" pitchFamily="18" charset="0"/>
              </a:rPr>
              <a:t> dùng để gửi mail của người dùng đi lên Mail Server và nhận từ Server về để hiển thị cho người </a:t>
            </a:r>
            <a:r>
              <a:rPr lang="vi-VN" sz="2000">
                <a:latin typeface="Times New Roman" panose="02020603050405020304" pitchFamily="18" charset="0"/>
                <a:cs typeface="Times New Roman" panose="02020603050405020304" pitchFamily="18" charset="0"/>
              </a:rPr>
              <a:t>dùng </a:t>
            </a:r>
            <a:r>
              <a:rPr lang="vi-VN" sz="2000" smtClean="0">
                <a:latin typeface="Times New Roman" panose="02020603050405020304" pitchFamily="18" charset="0"/>
                <a:cs typeface="Times New Roman" panose="02020603050405020304" pitchFamily="18" charset="0"/>
              </a:rPr>
              <a:t>xem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Mail Client sử dụng theo POP sẽ cắt toàn bộ Mail trên Server về, nếu sử dụng theo IMAP là lấy theo tiêu đề về. Tiêu đề nào lựa chọn thì sẽ lấy về. Giữ lại một bản trên Server.</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03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a:t>
            </a:r>
            <a:r>
              <a:rPr lang="en-US" b="1" smtClean="0"/>
              <a:t>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6958" y="1298067"/>
            <a:ext cx="6864626" cy="4401205"/>
          </a:xfrm>
          <a:prstGeom prst="rect">
            <a:avLst/>
          </a:prstGeom>
        </p:spPr>
        <p:txBody>
          <a:bodyPr wrap="square">
            <a:spAutoFit/>
          </a:bodyPr>
          <a:lstStyle/>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Các </a:t>
            </a:r>
            <a:r>
              <a:rPr lang="vi-VN" sz="20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200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1: Mail Client gửi mail lên Server bằng giao thức SMTP thông qua Port 25</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2: Mail Server sẽ nhận mail từ Client bằng giao thức SMTP thông qua </a:t>
            </a:r>
            <a:r>
              <a:rPr lang="vi-VN" sz="2000">
                <a:solidFill>
                  <a:srgbClr val="1D1D1D"/>
                </a:solidFill>
                <a:latin typeface="Times New Roman" panose="02020603050405020304" pitchFamily="18" charset="0"/>
                <a:cs typeface="Times New Roman" panose="02020603050405020304" pitchFamily="18" charset="0"/>
              </a:rPr>
              <a:t>Port </a:t>
            </a:r>
            <a:r>
              <a:rPr lang="vi-VN" sz="2000" smtClean="0">
                <a:solidFill>
                  <a:srgbClr val="1D1D1D"/>
                </a:solidFill>
                <a:latin typeface="Times New Roman" panose="02020603050405020304" pitchFamily="18" charset="0"/>
                <a:cs typeface="Times New Roman" panose="02020603050405020304" pitchFamily="18" charset="0"/>
              </a:rPr>
              <a:t>25.</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3: Mail Server sẽ nhờ DNS Client của mình gửi tới</a:t>
            </a:r>
            <a:r>
              <a:rPr lang="vi-VN" sz="2000">
                <a:solidFill>
                  <a:srgbClr val="1D1D1D"/>
                </a:solidFill>
                <a:latin typeface="Times New Roman" panose="02020603050405020304" pitchFamily="18" charset="0"/>
                <a:cs typeface="Times New Roman" panose="02020603050405020304" pitchFamily="18" charset="0"/>
              </a:rPr>
              <a:t> </a:t>
            </a:r>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DNS </a:t>
            </a:r>
            <a:r>
              <a:rPr lang="vi-VN" sz="2000">
                <a:solidFill>
                  <a:srgbClr val="1D1D1D"/>
                </a:solidFill>
                <a:latin typeface="Times New Roman" panose="02020603050405020304" pitchFamily="18" charset="0"/>
                <a:cs typeface="Times New Roman" panose="02020603050405020304" pitchFamily="18" charset="0"/>
              </a:rPr>
              <a:t>Server để phân giải từ tên miền Mail (vd:mail.google.com) ra địa chỉ IP của Mail Server đó.</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4: Sau khi có địa chỉ IP của Mail Server kia thì Mail Server sẽ  liên lạc trực tiếp, rồi gửi và nhận Mail từ Mail Server đó qua </a:t>
            </a:r>
            <a:r>
              <a:rPr lang="vi-VN" sz="2000">
                <a:solidFill>
                  <a:srgbClr val="1D1D1D"/>
                </a:solidFill>
                <a:latin typeface="Times New Roman" panose="02020603050405020304" pitchFamily="18" charset="0"/>
                <a:cs typeface="Times New Roman" panose="02020603050405020304" pitchFamily="18" charset="0"/>
              </a:rPr>
              <a:t>Port </a:t>
            </a:r>
            <a:r>
              <a:rPr lang="vi-VN" sz="2000" smtClean="0">
                <a:solidFill>
                  <a:srgbClr val="1D1D1D"/>
                </a:solidFill>
                <a:latin typeface="Times New Roman" panose="02020603050405020304" pitchFamily="18" charset="0"/>
                <a:cs typeface="Times New Roman" panose="02020603050405020304" pitchFamily="18" charset="0"/>
              </a:rPr>
              <a:t>25</a:t>
            </a:r>
            <a:r>
              <a:rPr lang="en-US" sz="2000" smtClean="0">
                <a:solidFill>
                  <a:srgbClr val="1D1D1D"/>
                </a:solidFill>
                <a:latin typeface="Times New Roman" panose="02020603050405020304" pitchFamily="18" charset="0"/>
                <a:cs typeface="Times New Roman" panose="02020603050405020304" pitchFamily="18" charset="0"/>
              </a:rPr>
              <a:t> bằng giao thức SMTP</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Sau đó sẽ chuyển sang Mail Box thông qua MDA để người dùng </a:t>
            </a:r>
            <a:r>
              <a:rPr lang="vi-VN" sz="2000">
                <a:solidFill>
                  <a:srgbClr val="1D1D1D"/>
                </a:solidFill>
                <a:latin typeface="Times New Roman" panose="02020603050405020304" pitchFamily="18" charset="0"/>
                <a:cs typeface="Times New Roman" panose="02020603050405020304" pitchFamily="18" charset="0"/>
              </a:rPr>
              <a:t>lấy </a:t>
            </a:r>
            <a:r>
              <a:rPr lang="vi-VN" sz="2000" smtClean="0">
                <a:solidFill>
                  <a:srgbClr val="1D1D1D"/>
                </a:solidFill>
                <a:latin typeface="Times New Roman" panose="02020603050405020304" pitchFamily="18" charset="0"/>
                <a:cs typeface="Times New Roman" panose="02020603050405020304" pitchFamily="18" charset="0"/>
              </a:rPr>
              <a:t>về.</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5: Người dùng sẽ lấy Mail từ trong Mail Box thông qua giao </a:t>
            </a:r>
            <a:r>
              <a:rPr lang="vi-VN" sz="2000">
                <a:solidFill>
                  <a:srgbClr val="1D1D1D"/>
                </a:solidFill>
                <a:latin typeface="Times New Roman" panose="02020603050405020304" pitchFamily="18" charset="0"/>
                <a:cs typeface="Times New Roman" panose="02020603050405020304" pitchFamily="18" charset="0"/>
              </a:rPr>
              <a:t>thức </a:t>
            </a:r>
            <a:r>
              <a:rPr lang="vi-VN" sz="2000" smtClean="0">
                <a:solidFill>
                  <a:srgbClr val="1D1D1D"/>
                </a:solidFill>
                <a:latin typeface="Times New Roman" panose="02020603050405020304" pitchFamily="18" charset="0"/>
                <a:cs typeface="Times New Roman" panose="02020603050405020304" pitchFamily="18" charset="0"/>
              </a:rPr>
              <a:t>POP3</a:t>
            </a:r>
            <a:r>
              <a:rPr lang="en-US" sz="2000" smtClean="0">
                <a:solidFill>
                  <a:srgbClr val="1D1D1D"/>
                </a:solidFill>
                <a:latin typeface="Times New Roman" panose="02020603050405020304" pitchFamily="18" charset="0"/>
                <a:cs typeface="Times New Roman" panose="02020603050405020304" pitchFamily="18" charset="0"/>
              </a:rPr>
              <a:t> hoặc IMAP</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7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a:t>
            </a:r>
            <a:r>
              <a:rPr lang="en-US" b="1" smtClean="0"/>
              <a:t>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thức dịch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89501" y="1238575"/>
            <a:ext cx="7326638" cy="5016758"/>
          </a:xfrm>
          <a:prstGeom prst="rect">
            <a:avLst/>
          </a:prstGeom>
        </p:spPr>
        <p:txBody>
          <a:bodyPr wrap="square">
            <a:spAutoFit/>
          </a:bodyPr>
          <a:lstStyle/>
          <a:p>
            <a:pPr marL="342900" indent="-342900" algn="just" fontAlgn="base">
              <a:buFontTx/>
              <a:buChar char="-"/>
            </a:pP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DNS:</a:t>
            </a:r>
            <a:r>
              <a:rPr lang="vi-VN" sz="2000">
                <a:solidFill>
                  <a:srgbClr val="1D1D1D"/>
                </a:solidFill>
                <a:latin typeface="Times New Roman" panose="02020603050405020304" pitchFamily="18" charset="0"/>
                <a:cs typeface="Times New Roman" panose="02020603050405020304" pitchFamily="18" charset="0"/>
              </a:rPr>
              <a:t> là một dịch vụ phân giải tên miền có cơ sở dữ liệu phân cấp, phân tán đồng thời có chứa cơ chế ánh xạ từ tên miền tới những địa chỉ IP và ngược lại. DNS sử dụng Port giao tiếp là </a:t>
            </a:r>
            <a:r>
              <a:rPr lang="vi-VN" sz="2000">
                <a:solidFill>
                  <a:srgbClr val="1D1D1D"/>
                </a:solidFill>
                <a:latin typeface="Times New Roman" panose="02020603050405020304" pitchFamily="18" charset="0"/>
                <a:cs typeface="Times New Roman" panose="02020603050405020304" pitchFamily="18" charset="0"/>
              </a:rPr>
              <a:t>53</a:t>
            </a:r>
            <a:r>
              <a:rPr lang="vi-VN" sz="2000" smtClean="0">
                <a:solidFill>
                  <a:srgbClr val="1D1D1D"/>
                </a:solidFill>
                <a:latin typeface="Times New Roman" panose="02020603050405020304" pitchFamily="18" charset="0"/>
                <a:cs typeface="Times New Roman" panose="02020603050405020304" pitchFamily="18" charset="0"/>
              </a:rPr>
              <a:t>.</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Để hoạt động được thì DNS phải có 2 thành phần: DNS Server và </a:t>
            </a:r>
            <a:r>
              <a:rPr lang="vi-VN" sz="2000">
                <a:latin typeface="Times New Roman" panose="02020603050405020304" pitchFamily="18" charset="0"/>
                <a:cs typeface="Times New Roman" panose="02020603050405020304" pitchFamily="18" charset="0"/>
              </a:rPr>
              <a:t>DNS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Server dùng để phân giải tên miền ra IP và ngược lại là IP sang tên miền. Thông qua tìm kiếm trên cơ sở dữ liệu của nó, nếu không có nó sẽ đi hỏi </a:t>
            </a:r>
            <a:r>
              <a:rPr lang="vi-VN" sz="2000">
                <a:latin typeface="Times New Roman" panose="02020603050405020304" pitchFamily="18" charset="0"/>
                <a:cs typeface="Times New Roman" panose="02020603050405020304" pitchFamily="18" charset="0"/>
              </a:rPr>
              <a:t>DNS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DNS Server sử dụng 2 giao thức để hoạt động là TCP </a:t>
            </a:r>
            <a:r>
              <a:rPr lang="en-US" sz="2000">
                <a:latin typeface="Times New Roman" panose="02020603050405020304" pitchFamily="18" charset="0"/>
                <a:cs typeface="Times New Roman" panose="02020603050405020304" pitchFamily="18" charset="0"/>
              </a:rPr>
              <a:t>và </a:t>
            </a:r>
            <a:r>
              <a:rPr lang="en-US" sz="2000" smtClean="0">
                <a:latin typeface="Times New Roman" panose="02020603050405020304" pitchFamily="18" charset="0"/>
                <a:cs typeface="Times New Roman" panose="02020603050405020304" pitchFamily="18" charset="0"/>
              </a:rPr>
              <a:t>UDP:</a:t>
            </a:r>
          </a:p>
          <a:p>
            <a:pPr marL="344488" indent="-344488"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TCP dùng để đóng gói khi 2 Server DNS trao đổi dữ liệu với nhau. Đảm bảo an toàn cho dữ </a:t>
            </a:r>
            <a:r>
              <a:rPr lang="en-US" sz="2000">
                <a:latin typeface="Times New Roman" panose="02020603050405020304" pitchFamily="18" charset="0"/>
                <a:cs typeface="Times New Roman" panose="02020603050405020304" pitchFamily="18" charset="0"/>
              </a:rPr>
              <a:t>liệu</a:t>
            </a:r>
            <a:r>
              <a:rPr lang="en-US" sz="2000" smtClean="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UDP dùng để đóng gói khi Client yêu cầu phân giải tên miền</a:t>
            </a:r>
            <a:endParaRPr lang="en-US" sz="2000" smtClean="0">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Client dùng để phân giải cho máy người dùng. Khi người dùng truy cập tên miền DNS Client sẽ nhờ sang DNS Server phân </a:t>
            </a:r>
            <a:r>
              <a:rPr lang="vi-VN" sz="2000">
                <a:latin typeface="Times New Roman" panose="02020603050405020304" pitchFamily="18" charset="0"/>
                <a:cs typeface="Times New Roman" panose="02020603050405020304" pitchFamily="18" charset="0"/>
              </a:rPr>
              <a:t>giải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a:t>
            </a:r>
            <a:r>
              <a:rPr lang="en-US" b="1" smtClean="0"/>
              <a:t>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thức dịch 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7" y="1241674"/>
            <a:ext cx="7248940" cy="4770537"/>
          </a:xfrm>
          <a:prstGeom prst="rect">
            <a:avLst/>
          </a:prstGeom>
        </p:spPr>
        <p:txBody>
          <a:bodyPr wrap="square">
            <a:spAutoFit/>
          </a:bodyPr>
          <a:lstStyle/>
          <a:p>
            <a:pPr marL="342900" indent="-342900" algn="just" fontAlgn="base">
              <a:buFontTx/>
              <a:buChar char="-"/>
            </a:pPr>
            <a:r>
              <a:rPr lang="vi-VN" sz="1900" smtClean="0">
                <a:solidFill>
                  <a:srgbClr val="1D1D1D"/>
                </a:solidFill>
                <a:latin typeface="Times New Roman" panose="02020603050405020304" pitchFamily="18" charset="0"/>
                <a:cs typeface="Times New Roman" panose="02020603050405020304" pitchFamily="18" charset="0"/>
              </a:rPr>
              <a:t>Cách thức hoạt động:</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1: Trên máy người dùng truy cập Website: htttp://google.com.vn bằng</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IE. Lập tức IE sẽ nhờ DNS Client phân giải tên miền google.com.vn sang địa chỉ IP.</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2: Gói tin của DNS client sẽ được chuyển xuống tầng Transport và đóng gói giao thức UDP. Sau đó chuyển xuống Network.</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3: Network sẽ đóng IP nguồn là IP máy tính, IP </a:t>
            </a:r>
            <a:r>
              <a:rPr lang="en-US" sz="1900" smtClean="0">
                <a:solidFill>
                  <a:srgbClr val="1D1D1D"/>
                </a:solidFill>
                <a:latin typeface="Times New Roman" panose="02020603050405020304" pitchFamily="18" charset="0"/>
                <a:cs typeface="Times New Roman" panose="02020603050405020304" pitchFamily="18" charset="0"/>
              </a:rPr>
              <a:t>đích</a:t>
            </a:r>
            <a:r>
              <a:rPr lang="vi-VN" sz="1900" smtClean="0">
                <a:solidFill>
                  <a:srgbClr val="1D1D1D"/>
                </a:solidFill>
                <a:latin typeface="Times New Roman" panose="02020603050405020304" pitchFamily="18" charset="0"/>
                <a:cs typeface="Times New Roman" panose="02020603050405020304" pitchFamily="18" charset="0"/>
              </a:rPr>
              <a:t> sẽ là IP DNS Server. Ta hay nhập ở dòng Preferred DNS.</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4: Đã có IP nguồn và IP đích, dữ liệu sẽ chuyển xuống tầng bên dưới và truyền tới đúng DNS Server</a:t>
            </a:r>
            <a:r>
              <a:rPr lang="en-US" sz="1900" smtClean="0">
                <a:solidFill>
                  <a:srgbClr val="1D1D1D"/>
                </a:solidFill>
                <a:latin typeface="Times New Roman" panose="02020603050405020304" pitchFamily="18" charset="0"/>
                <a:cs typeface="Times New Roman" panose="02020603050405020304" pitchFamily="18" charset="0"/>
              </a:rPr>
              <a:t>.</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5: Khi yêu cầu gửi tới DNS Server nó sẽ tìm trong cơ sở dữ liệu của mình xem tền miền đó ứng địa chỉ IP của Server Website nào.</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6: Sau khi tìm được nó sẽ gửi lại cho máy có DNS Client yêu cầu.</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7: IP của Server Website đã sẵn sàng cho tầng Network đóng vào gói dữ liệu của gói tin truy cập Website</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59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5047536"/>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a:t>
            </a:r>
            <a:r>
              <a:rPr lang="vi-VN" sz="2000" i="1">
                <a:latin typeface="Times New Roman" panose="02020603050405020304" pitchFamily="18" charset="0"/>
                <a:cs typeface="Times New Roman" panose="02020603050405020304" pitchFamily="18" charset="0"/>
              </a:rPr>
              <a:t>Open Systems Interconnection Reference Model</a:t>
            </a:r>
            <a:r>
              <a:rPr lang="vi-VN" sz="2000">
                <a:latin typeface="Times New Roman" panose="02020603050405020304" pitchFamily="18" charset="0"/>
                <a:cs typeface="Times New Roman" panose="02020603050405020304" pitchFamily="18" charset="0"/>
              </a:rPr>
              <a:t>, viết ngắn là </a:t>
            </a:r>
            <a:r>
              <a:rPr lang="vi-VN" sz="2000" i="1">
                <a:latin typeface="Times New Roman" panose="02020603050405020304" pitchFamily="18" charset="0"/>
                <a:cs typeface="Times New Roman" panose="02020603050405020304" pitchFamily="18" charset="0"/>
              </a:rPr>
              <a:t>OSI Model</a:t>
            </a:r>
            <a:r>
              <a:rPr lang="vi-VN" sz="2000">
                <a:latin typeface="Times New Roman" panose="02020603050405020304" pitchFamily="18" charset="0"/>
                <a:cs typeface="Times New Roman" panose="02020603050405020304" pitchFamily="18" charset="0"/>
              </a:rPr>
              <a:t> hoặc </a:t>
            </a:r>
            <a:r>
              <a:rPr lang="vi-VN" sz="2000" i="1">
                <a:latin typeface="Times New Roman" panose="02020603050405020304" pitchFamily="18" charset="0"/>
                <a:cs typeface="Times New Roman" panose="02020603050405020304" pitchFamily="18" charset="0"/>
              </a:rPr>
              <a:t>OSI Reference Model</a:t>
            </a:r>
            <a:r>
              <a:rPr lang="vi-VN" sz="2000">
                <a:latin typeface="Times New Roman" panose="02020603050405020304" pitchFamily="18" charset="0"/>
                <a:cs typeface="Times New Roman" panose="02020603050405020304" pitchFamily="18" charset="0"/>
              </a:rPr>
              <a:t>) - tạm dịch là </a:t>
            </a:r>
            <a:r>
              <a:rPr lang="en-US" sz="2000" u="sng" smtClean="0">
                <a:latin typeface="Times New Roman" panose="02020603050405020304" pitchFamily="18" charset="0"/>
                <a:cs typeface="Times New Roman" panose="02020603050405020304" pitchFamily="18" charset="0"/>
              </a:rPr>
              <a:t>m</a:t>
            </a:r>
            <a:r>
              <a:rPr lang="vi-VN" sz="2000" u="sng" smtClean="0">
                <a:latin typeface="Times New Roman" panose="02020603050405020304" pitchFamily="18" charset="0"/>
                <a:cs typeface="Times New Roman" panose="02020603050405020304" pitchFamily="18" charset="0"/>
              </a:rPr>
              <a:t>ô </a:t>
            </a:r>
            <a:r>
              <a:rPr lang="vi-VN" sz="2000" u="sng">
                <a:latin typeface="Times New Roman" panose="02020603050405020304" pitchFamily="18" charset="0"/>
                <a:cs typeface="Times New Roman" panose="02020603050405020304" pitchFamily="18" charset="0"/>
              </a:rPr>
              <a:t>hình tham </a:t>
            </a:r>
            <a:r>
              <a:rPr lang="vi-VN" sz="2000" u="sng" smtClean="0">
                <a:latin typeface="Times New Roman" panose="02020603050405020304" pitchFamily="18" charset="0"/>
                <a:cs typeface="Times New Roman" panose="02020603050405020304" pitchFamily="18" charset="0"/>
              </a:rPr>
              <a:t>chiếu</a:t>
            </a:r>
            <a:r>
              <a:rPr lang="en-US" sz="2000" u="sng">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kết</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nối</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các</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hệ</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thống</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mở</a:t>
            </a:r>
            <a:r>
              <a:rPr lang="en-US" sz="2000" u="sng"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một thiết kế dựa vào nguyên lý tầng </a:t>
            </a:r>
            <a:r>
              <a:rPr lang="vi-VN" sz="2000" smtClean="0">
                <a:latin typeface="Times New Roman" panose="02020603050405020304" pitchFamily="18" charset="0"/>
                <a:cs typeface="Times New Roman" panose="02020603050405020304" pitchFamily="18" charset="0"/>
              </a:rPr>
              <a:t>cấp</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Đây</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là </a:t>
            </a:r>
            <a:r>
              <a:rPr lang="vi-VN" sz="2000">
                <a:latin typeface="Times New Roman" panose="02020603050405020304" pitchFamily="18" charset="0"/>
                <a:cs typeface="Times New Roman" panose="02020603050405020304" pitchFamily="18" charset="0"/>
              </a:rPr>
              <a:t>mô hình được tổ chức ISO đề xuất từ 1977 và công bố lần đầu vào 1984. Để các máy tính và các thiết bị mạng có thể truyền thông với nhau phải có những qui tắc giao tiếp được các bên chấp nhận. Mô hình OSI là một khuôn mẫu giúp chúng ta hiểu dữ liệu đi xuyên qua mạng như thế nào đồng thời cũng giúp chúng ta hiểu được các chức năng mạng diễn ra tại mỗi </a:t>
            </a:r>
            <a:r>
              <a:rPr lang="vi-VN" sz="2000" smtClean="0">
                <a:latin typeface="Times New Roman" panose="02020603050405020304" pitchFamily="18" charset="0"/>
                <a:cs typeface="Times New Roman" panose="02020603050405020304" pitchFamily="18" charset="0"/>
              </a:rPr>
              <a:t>lớp</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bao gồm 7 tầng. Mỗi một tầng đều có đặc tính là nó chỉ sử dụng chức năng của tầng dưới nó, đồng thời chỉ cho phép tầng trên sử dụng các chức năng của </a:t>
            </a:r>
            <a:r>
              <a:rPr lang="vi-VN" sz="2000" smtClean="0">
                <a:latin typeface="Times New Roman" panose="02020603050405020304" pitchFamily="18" charset="0"/>
                <a:cs typeface="Times New Roman" panose="02020603050405020304" pitchFamily="18" charset="0"/>
              </a:rPr>
              <a:t>mình</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177943"/>
            <a:ext cx="7866345" cy="532453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Physical</a:t>
            </a:r>
            <a:r>
              <a:rPr lang="vi-VN" sz="2000" b="0" i="0" smtClean="0">
                <a:solidFill>
                  <a:srgbClr val="222222"/>
                </a:solidFill>
                <a:effectLst/>
                <a:latin typeface="Times New Roman" panose="02020603050405020304" pitchFamily="18" charset="0"/>
                <a:cs typeface="Times New Roman" panose="02020603050405020304" pitchFamily="18" charset="0"/>
              </a:rPr>
              <a:t> </a:t>
            </a:r>
            <a:r>
              <a:rPr lang="vi-VN" sz="2000" b="1" i="0" smtClean="0">
                <a:solidFill>
                  <a:srgbClr val="222222"/>
                </a:solidFill>
                <a:effectLst/>
                <a:latin typeface="Times New Roman" panose="02020603050405020304" pitchFamily="18" charset="0"/>
                <a:cs typeface="Times New Roman" panose="02020603050405020304" pitchFamily="18" charset="0"/>
              </a:rPr>
              <a:t>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vật lý) Điều khiển việc truyền tải các bit trên đường truyền vật lý. Tầng vật lý định nghĩa các tín hiệu điện, trạng thái đường truyền, phương pháp mã hóa dữ liệu, các loại đầu nối được sử dụng</a:t>
            </a:r>
            <a:r>
              <a:rPr lang="en-US" sz="2000" b="0" i="0" smtClean="0">
                <a:solidFill>
                  <a:srgbClr val="222222"/>
                </a:solidFill>
                <a:effectLst/>
                <a:latin typeface="Times New Roman" panose="02020603050405020304" pitchFamily="18" charset="0"/>
                <a:cs typeface="Times New Roman" panose="02020603050405020304" pitchFamily="18" charset="0"/>
              </a:rPr>
              <a:t>.</a:t>
            </a:r>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Data-link Layer </a:t>
            </a:r>
            <a:r>
              <a:rPr lang="vi-VN" sz="2000" b="0" i="0" smtClean="0">
                <a:solidFill>
                  <a:srgbClr val="222222"/>
                </a:solidFill>
                <a:effectLst/>
                <a:latin typeface="Times New Roman" panose="02020603050405020304" pitchFamily="18" charset="0"/>
                <a:cs typeface="Times New Roman" panose="02020603050405020304" pitchFamily="18" charset="0"/>
              </a:rPr>
              <a:t>(tầng liên kết dữ liệu ) Đảm bảo việc truyền các frame(Khung dữ liệu) giữa hai máy tính có đường truyền vật lý nối trực tiếp với nhau. Tầng liên kết dữ liệu hỗ trợ cơ chế phát hiện và xử lý lỗi dữ liệu.</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Network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 Đảm bảo cho việc truyền packet (gói dữ liệu) giữa hai máy tính bất kỳ trong mạng máy tính (có thể có hoặc không có kết nối đường truyền vật lý trực tiếp). Hay nói cách khác, tầng mạng có nhiệm vụ tìm đường đi cho dữ liệu truyền thông giữa hai máy bất kỳ.</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Tầng vận chuyển làm nhiệm vụ phân nhỏ các gói tin có kích thước lớn khi gửi và tập hợp lại khi nhận, đảm bảo tính toàn vẹn cho dữ liệu (không lỗi,không mất, không lặp, đúng thứ tự).</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920647" y="1157910"/>
            <a:ext cx="7891397" cy="4708981"/>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5 : Session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phiên) Quản lý các phiên làm việc giữa các người sử dụng. Tầng phiên cung cấp cơ chế nhận biết tên và chức năng về bảo mật thông tin khi truyền qua mạng máy tính.</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6 : Presentation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trình bày) Cung cấp định dạng dữ liệu cho ứng dụng. Trong quá trình truyền dữ liệu, trên tầng trình bày bên máy gửi có nhiệm vụ dịch dữ liệu từ định dạng riêng sang định dạng chung và quá trình ngược lại trên tâng trình bày bên máy nhận. Tầng trình bày đảm bảo cho các máy tính có định dạng dữ liệu khác nhau vẫn có thể truyền thông tin với nhau bình thường.</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7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Cung cấp các ứng dụng truy xuất đến các dịch vụ mạng như Web Browser, Mail User Agent … hoặc các chương trình làm server cung cấp các dịch vụ mạng như Web Server, FTP Server, Mail server …</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260" y="1111311"/>
            <a:ext cx="3169085" cy="4601183"/>
          </a:xfrm>
        </p:spPr>
        <p:txBody>
          <a:bodyPr/>
          <a:lstStyle/>
          <a:p>
            <a:pPr algn="ctr"/>
            <a:r>
              <a:rPr lang="en-US" b="1" smtClean="0"/>
              <a:t>TCP/IP </a:t>
            </a:r>
            <a:r>
              <a:rPr lang="en-US" b="1"/>
              <a:t>MODEL</a:t>
            </a:r>
            <a:endParaRPr lang="en-US"/>
          </a:p>
        </p:txBody>
      </p:sp>
      <p:sp>
        <p:nvSpPr>
          <p:cNvPr id="5" name="Rectangle 4"/>
          <p:cNvSpPr/>
          <p:nvPr/>
        </p:nvSpPr>
        <p:spPr>
          <a:xfrm>
            <a:off x="6332567" y="926645"/>
            <a:ext cx="2257541" cy="430887"/>
          </a:xfrm>
          <a:prstGeom prst="rect">
            <a:avLst/>
          </a:prstGeom>
        </p:spPr>
        <p:txBody>
          <a:bodyPr wrap="none">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TCP/IP </a:t>
            </a:r>
          </a:p>
        </p:txBody>
      </p:sp>
      <p:sp>
        <p:nvSpPr>
          <p:cNvPr id="6" name="Rectangle 5"/>
          <p:cNvSpPr/>
          <p:nvPr/>
        </p:nvSpPr>
        <p:spPr>
          <a:xfrm>
            <a:off x="4087660" y="1514316"/>
            <a:ext cx="7636702" cy="4401205"/>
          </a:xfrm>
          <a:prstGeom prst="rect">
            <a:avLst/>
          </a:prstGeom>
        </p:spPr>
        <p:txBody>
          <a:bodyPr wrap="square">
            <a:spAutoFit/>
          </a:bodyPr>
          <a:lstStyle/>
          <a:p>
            <a:pPr marL="342900" indent="-342900">
              <a:buFontTx/>
              <a:buChar char="-"/>
            </a:pPr>
            <a:r>
              <a:rPr lang="vi-VN" sz="2000" smtClean="0">
                <a:solidFill>
                  <a:srgbClr val="444444"/>
                </a:solidFill>
                <a:effectLst/>
                <a:latin typeface="Times New Roman" panose="02020603050405020304" pitchFamily="18" charset="0"/>
                <a:cs typeface="Times New Roman" panose="02020603050405020304" pitchFamily="18" charset="0"/>
              </a:rPr>
              <a:t>Mô hình TCP/IP </a:t>
            </a:r>
            <a:r>
              <a:rPr lang="vi-VN" sz="2000" b="0" i="0" smtClean="0">
                <a:solidFill>
                  <a:srgbClr val="444444"/>
                </a:solidFill>
                <a:effectLst/>
                <a:latin typeface="Times New Roman" panose="02020603050405020304" pitchFamily="18" charset="0"/>
                <a:cs typeface="Times New Roman" panose="02020603050405020304" pitchFamily="18" charset="0"/>
              </a:rPr>
              <a:t>là 1 tập các giao thức và quy tắc được phát triển để cho phép các máy tính liên kết với nhau, chia sẻ tài nguyên thông qua 1 hệ thống mạng.</a:t>
            </a: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là mô hình có trước so với mô hình OSI, mục đích mô hình OSI để tham chiếu làm rõ ràng cách thức trao đổi thông tin giữa các máy tính với nhau, hay nói cách khác là mô hình OSI mang tính chất dùng cho học tập nghiên cứu nhiều hơn là đưa vào triển khai thực tế</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còn được gọi với tên khác là : mô hình DoD ( mô hình của bộ quốc phòng Mỹ</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Mô hình TCP/IP gồm có 4 tầng.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270</TotalTime>
  <Words>621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Corbel</vt:lpstr>
      <vt:lpstr>Times New Roman</vt:lpstr>
      <vt:lpstr>Wingdings 2</vt:lpstr>
      <vt:lpstr>Frame</vt:lpstr>
      <vt:lpstr>TOPIC 1: TCP/IP Basics and      Wireshark</vt:lpstr>
      <vt:lpstr>OSI MODEL</vt:lpstr>
      <vt:lpstr>OSI MODEL</vt:lpstr>
      <vt:lpstr>OSI MODEL</vt:lpstr>
      <vt:lpstr>OSI MODEL</vt:lpstr>
      <vt:lpstr>TCP/IP MODEL</vt:lpstr>
      <vt:lpstr>    </vt:lpstr>
      <vt:lpstr>PowerPoint Presentation</vt:lpstr>
      <vt:lpstr>PowerPoint Presentation</vt:lpstr>
      <vt:lpstr>SO SÁNH GIỮA MÔ HÌNH OSI VÀ TCP / IP</vt:lpstr>
      <vt:lpstr>SO SÁNH GIỮA MÔ HÌNH OSI VÀ TCP / IP</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21</cp:revision>
  <dcterms:created xsi:type="dcterms:W3CDTF">2015-06-11T07:24:21Z</dcterms:created>
  <dcterms:modified xsi:type="dcterms:W3CDTF">2015-06-11T18:28:01Z</dcterms:modified>
</cp:coreProperties>
</file>