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4" d="100"/>
          <a:sy n="74" d="100"/>
        </p:scale>
        <p:origin x="84"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606AC6-296F-46C9-AAA8-14F1B17A7BB9}"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83778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606AC6-296F-46C9-AAA8-14F1B17A7BB9}" type="datetimeFigureOut">
              <a:rPr lang="en-US" smtClean="0"/>
              <a:t>6/12/2015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61775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606AC6-296F-46C9-AAA8-14F1B17A7BB9}" type="datetimeFigureOut">
              <a:rPr lang="en-US" smtClean="0"/>
              <a:t>6/12/2015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6703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606AC6-296F-46C9-AAA8-14F1B17A7BB9}"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6818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606AC6-296F-46C9-AAA8-14F1B17A7BB9}"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171334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C3606AC6-296F-46C9-AAA8-14F1B17A7BB9}" type="datetimeFigureOut">
              <a:rPr lang="en-US" smtClean="0"/>
              <a:t>6/12/2015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8943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C3606AC6-296F-46C9-AAA8-14F1B17A7BB9}" type="datetimeFigureOut">
              <a:rPr lang="en-US" smtClean="0"/>
              <a:t>6/12/2015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33271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C3606AC6-296F-46C9-AAA8-14F1B17A7BB9}" type="datetimeFigureOut">
              <a:rPr lang="en-US" smtClean="0"/>
              <a:t>6/12/2015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07922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3606AC6-296F-46C9-AAA8-14F1B17A7BB9}" type="datetimeFigureOut">
              <a:rPr lang="en-US" smtClean="0"/>
              <a:t>6/12/2015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31800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3606AC6-296F-46C9-AAA8-14F1B17A7BB9}" type="datetimeFigureOut">
              <a:rPr lang="en-US" smtClean="0"/>
              <a:t>6/12/2015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19296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3606AC6-296F-46C9-AAA8-14F1B17A7BB9}" type="datetimeFigureOut">
              <a:rPr lang="en-US" smtClean="0"/>
              <a:t>6/12/2015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5990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3606AC6-296F-46C9-AAA8-14F1B17A7BB9}" type="datetimeFigureOut">
              <a:rPr lang="en-US" smtClean="0"/>
              <a:t>6/12/2015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6329D33-4326-4520-B492-15BF96EB6C5E}" type="slidenum">
              <a:rPr lang="en-US" smtClean="0"/>
              <a:t>‹#›</a:t>
            </a:fld>
            <a:endParaRPr lang="en-US"/>
          </a:p>
        </p:txBody>
      </p:sp>
    </p:spTree>
    <p:extLst>
      <p:ext uri="{BB962C8B-B14F-4D97-AF65-F5344CB8AC3E}">
        <p14:creationId xmlns:p14="http://schemas.microsoft.com/office/powerpoint/2010/main" val="21533972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35662" y="2631113"/>
            <a:ext cx="9144000" cy="1445473"/>
          </a:xfrm>
        </p:spPr>
        <p:txBody>
          <a:bodyPr>
            <a:normAutofit fontScale="90000"/>
          </a:bodyPr>
          <a:lstStyle/>
          <a:p>
            <a:r>
              <a:rPr lang="en-US" b="1" smtClean="0">
                <a:latin typeface="Times New Roman" panose="02020603050405020304" pitchFamily="18" charset="0"/>
                <a:cs typeface="Times New Roman" panose="02020603050405020304" pitchFamily="18" charset="0"/>
              </a:rPr>
              <a:t>TOPIC 1: TCP/IP Basics and 				 Wireshark</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42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SO SÁNH GIỮA MÔ HÌNH OSI VÀ TCP / IP</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OSI và TCP/IP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AutoShape 2" descr="http://2.bp.blogspot.com/--LdXEFHRLz0/UzQeMLNUyzI/AAAAAAAAADE/YAQAXBPEVqg/s1600/OSI-TCP-IP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4640618" y="1542110"/>
            <a:ext cx="6299411" cy="4182909"/>
          </a:xfrm>
          <a:prstGeom prst="rect">
            <a:avLst/>
          </a:prstGeom>
        </p:spPr>
      </p:pic>
    </p:spTree>
    <p:extLst>
      <p:ext uri="{BB962C8B-B14F-4D97-AF65-F5344CB8AC3E}">
        <p14:creationId xmlns:p14="http://schemas.microsoft.com/office/powerpoint/2010/main" val="3104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SO SÁNH GIỮA MÔ HÌNH OSI VÀ TCP / IP</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OSI và TCP/IP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275786" y="1429555"/>
            <a:ext cx="6890197" cy="1908215"/>
          </a:xfrm>
          <a:prstGeom prst="rect">
            <a:avLst/>
          </a:prstGeom>
          <a:noFill/>
        </p:spPr>
        <p:txBody>
          <a:bodyPr wrap="square" rtlCol="0">
            <a:spAutoFit/>
          </a:bodyPr>
          <a:lstStyle/>
          <a:p>
            <a:pPr algn="just" fontAlgn="base"/>
            <a:r>
              <a:rPr lang="en-US" sz="2000" b="1" smtClean="0">
                <a:latin typeface="Times New Roman" panose="02020603050405020304" pitchFamily="18" charset="0"/>
                <a:cs typeface="Times New Roman" panose="02020603050405020304" pitchFamily="18" charset="0"/>
              </a:rPr>
              <a:t>* </a:t>
            </a:r>
            <a:r>
              <a:rPr lang="vi-VN" sz="2000" b="1" smtClean="0">
                <a:latin typeface="Times New Roman" panose="02020603050405020304" pitchFamily="18" charset="0"/>
                <a:cs typeface="Times New Roman" panose="02020603050405020304" pitchFamily="18" charset="0"/>
              </a:rPr>
              <a:t>Giống </a:t>
            </a:r>
            <a:r>
              <a:rPr lang="vi-VN" sz="2000" b="1">
                <a:latin typeface="Times New Roman" panose="02020603050405020304" pitchFamily="18" charset="0"/>
                <a:cs typeface="Times New Roman" panose="02020603050405020304" pitchFamily="18" charset="0"/>
              </a:rPr>
              <a:t>nhau</a:t>
            </a:r>
            <a:r>
              <a:rPr lang="vi-VN" sz="2000" b="1" smtClean="0">
                <a:latin typeface="Times New Roman" panose="02020603050405020304" pitchFamily="18" charset="0"/>
                <a:cs typeface="Times New Roman" panose="02020603050405020304" pitchFamily="18" charset="0"/>
              </a:rPr>
              <a:t>:</a:t>
            </a:r>
            <a:endParaRPr lang="vi-VN" sz="2000" b="1">
              <a:latin typeface="Times New Roman" panose="02020603050405020304" pitchFamily="18" charset="0"/>
              <a:cs typeface="Times New Roman" panose="02020603050405020304" pitchFamily="18" charset="0"/>
            </a:endParaRPr>
          </a:p>
          <a:p>
            <a:pPr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được chia thành các </a:t>
            </a:r>
            <a:r>
              <a:rPr lang="vi-VN" sz="2000" smtClean="0">
                <a:latin typeface="Times New Roman" panose="02020603050405020304" pitchFamily="18" charset="0"/>
                <a:cs typeface="Times New Roman" panose="02020603050405020304" pitchFamily="18" charset="0"/>
              </a:rPr>
              <a:t>tầng</a:t>
            </a:r>
            <a:r>
              <a:rPr lang="vi-VN" sz="2000">
                <a:latin typeface="Times New Roman" panose="02020603050405020304" pitchFamily="18" charset="0"/>
                <a:cs typeface="Times New Roman" panose="02020603050405020304" pitchFamily="18" charset="0"/>
              </a:rPr>
              <a:t>.</a:t>
            </a:r>
          </a:p>
          <a:p>
            <a:pPr marL="347663" indent="-347663"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có </a:t>
            </a:r>
            <a:r>
              <a:rPr lang="vi-VN" sz="2000" smtClean="0">
                <a:latin typeface="Times New Roman" panose="02020603050405020304" pitchFamily="18" charset="0"/>
                <a:cs typeface="Times New Roman" panose="02020603050405020304" pitchFamily="18" charset="0"/>
              </a:rPr>
              <a:t>tầng </a:t>
            </a:r>
            <a:r>
              <a:rPr lang="vi-VN" sz="2000">
                <a:latin typeface="Times New Roman" panose="02020603050405020304" pitchFamily="18" charset="0"/>
                <a:cs typeface="Times New Roman" panose="02020603050405020304" pitchFamily="18" charset="0"/>
              </a:rPr>
              <a:t>ứng dụng, dù chúng bao gồm các dịch vụ </a:t>
            </a:r>
            <a:r>
              <a:rPr lang="vi-VN" sz="2000" smtClean="0">
                <a:latin typeface="Times New Roman" panose="02020603050405020304" pitchFamily="18" charset="0"/>
                <a:cs typeface="Times New Roman" panose="02020603050405020304" pitchFamily="18" charset="0"/>
              </a:rPr>
              <a:t>khác</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nhau</a:t>
            </a:r>
            <a:r>
              <a:rPr lang="vi-VN" sz="2000">
                <a:latin typeface="Times New Roman" panose="02020603050405020304" pitchFamily="18" charset="0"/>
                <a:cs typeface="Times New Roman" panose="02020603050405020304" pitchFamily="18" charset="0"/>
              </a:rPr>
              <a:t>.</a:t>
            </a:r>
          </a:p>
          <a:p>
            <a:pPr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có lớp/tầng vận chuyển, mạng tương đương.</a:t>
            </a:r>
          </a:p>
          <a:p>
            <a:endParaRPr lang="en-US"/>
          </a:p>
        </p:txBody>
      </p:sp>
      <p:sp>
        <p:nvSpPr>
          <p:cNvPr id="7" name="Rectangle 6"/>
          <p:cNvSpPr/>
          <p:nvPr/>
        </p:nvSpPr>
        <p:spPr>
          <a:xfrm>
            <a:off x="4275786" y="3139697"/>
            <a:ext cx="6890197" cy="2554545"/>
          </a:xfrm>
          <a:prstGeom prst="rect">
            <a:avLst/>
          </a:prstGeom>
        </p:spPr>
        <p:txBody>
          <a:bodyPr wrap="square">
            <a:spAutoFit/>
          </a:bodyPr>
          <a:lstStyle/>
          <a:p>
            <a:pPr algn="just" fontAlgn="base"/>
            <a:r>
              <a:rPr lang="en-US" sz="2000" b="1" i="0" smtClean="0">
                <a:solidFill>
                  <a:srgbClr val="444444"/>
                </a:solidFill>
                <a:effectLst/>
                <a:latin typeface="Times New Roman" panose="02020603050405020304" pitchFamily="18" charset="0"/>
                <a:cs typeface="Times New Roman" panose="02020603050405020304" pitchFamily="18" charset="0"/>
              </a:rPr>
              <a:t>* </a:t>
            </a:r>
            <a:r>
              <a:rPr lang="vi-VN" sz="2000" b="1" i="0" smtClean="0">
                <a:solidFill>
                  <a:srgbClr val="444444"/>
                </a:solidFill>
                <a:effectLst/>
                <a:latin typeface="Times New Roman" panose="02020603050405020304" pitchFamily="18" charset="0"/>
                <a:cs typeface="Times New Roman" panose="02020603050405020304" pitchFamily="18" charset="0"/>
              </a:rPr>
              <a:t>Khác nhau:</a:t>
            </a:r>
          </a:p>
          <a:p>
            <a:pPr marL="347663" indent="-347663" algn="just" fontAlgn="base"/>
            <a:r>
              <a:rPr lang="en-US" sz="2000">
                <a:solidFill>
                  <a:srgbClr val="444444"/>
                </a:solidFill>
                <a:latin typeface="Times New Roman" panose="02020603050405020304" pitchFamily="18" charset="0"/>
                <a:cs typeface="Times New Roman" panose="02020603050405020304" pitchFamily="18" charset="0"/>
              </a:rPr>
              <a:t> </a:t>
            </a:r>
            <a:r>
              <a:rPr lang="en-US" sz="2000" smtClean="0">
                <a:solidFill>
                  <a:srgbClr val="444444"/>
                </a:solidFill>
                <a:latin typeface="Times New Roman" panose="02020603050405020304" pitchFamily="18" charset="0"/>
                <a:cs typeface="Times New Roman" panose="02020603050405020304" pitchFamily="18" charset="0"/>
              </a:rPr>
              <a:t>  </a:t>
            </a:r>
            <a:r>
              <a:rPr lang="en-US" sz="2000" b="0" i="0" smtClean="0">
                <a:solidFill>
                  <a:srgbClr val="444444"/>
                </a:solidFill>
                <a:effectLst/>
                <a:latin typeface="Times New Roman" panose="02020603050405020304" pitchFamily="18" charset="0"/>
                <a:cs typeface="Times New Roman" panose="02020603050405020304" pitchFamily="18" charset="0"/>
              </a:rPr>
              <a:t>-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gộp các vấn đề của tầng trình diễn và phiên vào trong tầng ứng dụng của nó.</a:t>
            </a:r>
          </a:p>
          <a:p>
            <a:pPr marL="347663" indent="-347663"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gộp tầng vật lý và liên kết dữ liệu của mô hình OSI thành 1 tầng.</a:t>
            </a:r>
          </a:p>
          <a:p>
            <a:pPr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trông đơn giản hơn vì có ít tầng hơn.</a:t>
            </a:r>
          </a:p>
          <a:p>
            <a:pPr marL="347663" indent="-347663"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Các mạng thực tế không được xây dựng dựa trên mô hình OSI, mặc dù mô hình OSI được sử dụng để tham chiếu.</a:t>
            </a:r>
            <a:endParaRPr lang="vi-VN" sz="2000" b="0" i="0">
              <a:solidFill>
                <a:srgbClr val="4444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252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Rectangle 5"/>
          <p:cNvSpPr/>
          <p:nvPr/>
        </p:nvSpPr>
        <p:spPr>
          <a:xfrm>
            <a:off x="4224269" y="1579379"/>
            <a:ext cx="6915955" cy="4093428"/>
          </a:xfrm>
          <a:prstGeom prst="rect">
            <a:avLst/>
          </a:prstGeom>
        </p:spPr>
        <p:txBody>
          <a:bodyPr wrap="square">
            <a:spAutoFit/>
          </a:bodyPr>
          <a:lstStyle/>
          <a:p>
            <a:pPr marL="342900" indent="-342900" algn="just">
              <a:buFontTx/>
              <a:buChar char="-"/>
            </a:pPr>
            <a:r>
              <a:rPr lang="vi-VN" sz="2000" b="1" smtClean="0">
                <a:latin typeface="Times New Roman" panose="02020603050405020304" pitchFamily="18" charset="0"/>
                <a:cs typeface="Times New Roman" panose="02020603050405020304" pitchFamily="18" charset="0"/>
              </a:rPr>
              <a:t>Dịch </a:t>
            </a:r>
            <a:r>
              <a:rPr lang="vi-VN" sz="2000" b="1">
                <a:latin typeface="Times New Roman" panose="02020603050405020304" pitchFamily="18" charset="0"/>
                <a:cs typeface="Times New Roman" panose="02020603050405020304" pitchFamily="18" charset="0"/>
              </a:rPr>
              <a:t>vụ Web:</a:t>
            </a:r>
            <a:r>
              <a:rPr lang="vi-VN" sz="2000">
                <a:latin typeface="Times New Roman" panose="02020603050405020304" pitchFamily="18" charset="0"/>
                <a:cs typeface="Times New Roman" panose="02020603050405020304" pitchFamily="18" charset="0"/>
              </a:rPr>
              <a:t> là dịch vụ liên kết trang siêu văn bản. Dùng để truyền thông tin tới người dùng một cách đa dạng và phong </a:t>
            </a:r>
            <a:r>
              <a:rPr lang="vi-VN" sz="2000">
                <a:latin typeface="Times New Roman" panose="02020603050405020304" pitchFamily="18" charset="0"/>
                <a:cs typeface="Times New Roman" panose="02020603050405020304" pitchFamily="18" charset="0"/>
              </a:rPr>
              <a:t>phú</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vi-VN" sz="2000">
                <a:latin typeface="Times New Roman" panose="02020603050405020304" pitchFamily="18" charset="0"/>
                <a:cs typeface="Times New Roman" panose="02020603050405020304" pitchFamily="18" charset="0"/>
              </a:rPr>
              <a:t>Dịch vụ Web dùng 2 cách để gửi dữ liệu tới người dùng đó là HTTP (không bảo mật) và HTTPS (có bảo </a:t>
            </a:r>
            <a:r>
              <a:rPr lang="vi-VN" sz="2000">
                <a:latin typeface="Times New Roman" panose="02020603050405020304" pitchFamily="18" charset="0"/>
                <a:cs typeface="Times New Roman" panose="02020603050405020304" pitchFamily="18" charset="0"/>
              </a:rPr>
              <a:t>mật</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Để </a:t>
            </a:r>
            <a:r>
              <a:rPr lang="vi-VN" sz="2000">
                <a:latin typeface="Times New Roman" panose="02020603050405020304" pitchFamily="18" charset="0"/>
                <a:cs typeface="Times New Roman" panose="02020603050405020304" pitchFamily="18" charset="0"/>
              </a:rPr>
              <a:t>dịch vụ Web hoạt động được nó phải có 2 thành phần: Web Server và </a:t>
            </a:r>
            <a:r>
              <a:rPr lang="vi-VN" sz="2000">
                <a:latin typeface="Times New Roman" panose="02020603050405020304" pitchFamily="18" charset="0"/>
                <a:cs typeface="Times New Roman" panose="02020603050405020304" pitchFamily="18" charset="0"/>
              </a:rPr>
              <a:t>Web </a:t>
            </a:r>
            <a:r>
              <a:rPr lang="vi-VN" sz="2000" smtClean="0">
                <a:latin typeface="Times New Roman" panose="02020603050405020304" pitchFamily="18" charset="0"/>
                <a:cs typeface="Times New Roman" panose="02020603050405020304" pitchFamily="18" charset="0"/>
              </a:rPr>
              <a:t>Client</a:t>
            </a:r>
            <a:r>
              <a:rPr lang="en-US" sz="2000" smtClean="0">
                <a:latin typeface="Times New Roman" panose="02020603050405020304" pitchFamily="18" charset="0"/>
                <a:cs typeface="Times New Roman" panose="02020603050405020304" pitchFamily="18" charset="0"/>
              </a:rPr>
              <a:t>.</a:t>
            </a:r>
          </a:p>
          <a:p>
            <a:pPr marL="347663" algn="just"/>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Web </a:t>
            </a:r>
            <a:r>
              <a:rPr lang="vi-VN" sz="2000">
                <a:latin typeface="Times New Roman" panose="02020603050405020304" pitchFamily="18" charset="0"/>
                <a:cs typeface="Times New Roman" panose="02020603050405020304" pitchFamily="18" charset="0"/>
              </a:rPr>
              <a:t>Server là nơi cung cấp dữ liệu Web. Người ta xây dựng lên một Website để người dùng truy cập vào. Web Server sẽ chạy ở Port 80 hoặc </a:t>
            </a:r>
            <a:r>
              <a:rPr lang="vi-VN" sz="2000">
                <a:latin typeface="Times New Roman" panose="02020603050405020304" pitchFamily="18" charset="0"/>
                <a:cs typeface="Times New Roman" panose="02020603050405020304" pitchFamily="18" charset="0"/>
              </a:rPr>
              <a:t>443</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7663" algn="just"/>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Web </a:t>
            </a:r>
            <a:r>
              <a:rPr lang="vi-VN" sz="2000">
                <a:latin typeface="Times New Roman" panose="02020603050405020304" pitchFamily="18" charset="0"/>
                <a:cs typeface="Times New Roman" panose="02020603050405020304" pitchFamily="18" charset="0"/>
              </a:rPr>
              <a:t>Client là phía người dùng. Người dùng mở IE hoặc Firefox truy cập vào tên miền của trang Web.</a:t>
            </a:r>
          </a:p>
          <a:p>
            <a:pPr algn="just"/>
            <a:endParaRPr lang="en-US" sz="2000">
              <a:latin typeface="Times New Roman" panose="02020603050405020304" pitchFamily="18" charset="0"/>
              <a:cs typeface="Times New Roman" panose="02020603050405020304" pitchFamily="18" charset="0"/>
            </a:endParaRPr>
          </a:p>
        </p:txBody>
      </p:sp>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vụ Web: HTTP và HTTPS.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09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vụ Web: HTTP và HTTPS.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198513" y="1278385"/>
            <a:ext cx="7328078" cy="5062924"/>
          </a:xfrm>
          <a:prstGeom prst="rect">
            <a:avLst/>
          </a:prstGeom>
        </p:spPr>
        <p:txBody>
          <a:bodyPr wrap="square">
            <a:spAutoFit/>
          </a:bodyPr>
          <a:lstStyle/>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Các </a:t>
            </a:r>
            <a:r>
              <a:rPr lang="vi-VN" sz="1900">
                <a:solidFill>
                  <a:srgbClr val="1D1D1D"/>
                </a:solidFill>
                <a:latin typeface="Times New Roman" panose="02020603050405020304" pitchFamily="18" charset="0"/>
                <a:cs typeface="Times New Roman" panose="02020603050405020304" pitchFamily="18" charset="0"/>
              </a:rPr>
              <a:t>bước hoạt động:</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 </a:t>
            </a:r>
            <a:r>
              <a:rPr lang="vi-VN" sz="1900" b="1">
                <a:solidFill>
                  <a:srgbClr val="1D1D1D"/>
                </a:solidFill>
                <a:latin typeface="Times New Roman" panose="02020603050405020304" pitchFamily="18" charset="0"/>
                <a:cs typeface="Times New Roman" panose="02020603050405020304" pitchFamily="18" charset="0"/>
              </a:rPr>
              <a:t>1</a:t>
            </a:r>
            <a:r>
              <a:rPr lang="vi-VN"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N</a:t>
            </a:r>
            <a:r>
              <a:rPr lang="vi-VN" sz="1900" smtClean="0">
                <a:solidFill>
                  <a:srgbClr val="1D1D1D"/>
                </a:solidFill>
                <a:latin typeface="Times New Roman" panose="02020603050405020304" pitchFamily="18" charset="0"/>
                <a:cs typeface="Times New Roman" panose="02020603050405020304" pitchFamily="18" charset="0"/>
              </a:rPr>
              <a:t>gười </a:t>
            </a:r>
            <a:r>
              <a:rPr lang="vi-VN" sz="1900">
                <a:solidFill>
                  <a:srgbClr val="1D1D1D"/>
                </a:solidFill>
                <a:latin typeface="Times New Roman" panose="02020603050405020304" pitchFamily="18" charset="0"/>
                <a:cs typeface="Times New Roman" panose="02020603050405020304" pitchFamily="18" charset="0"/>
              </a:rPr>
              <a:t>dùng truy cập tên </a:t>
            </a:r>
            <a:r>
              <a:rPr lang="vi-VN" sz="1900">
                <a:solidFill>
                  <a:srgbClr val="1D1D1D"/>
                </a:solidFill>
                <a:latin typeface="Times New Roman" panose="02020603050405020304" pitchFamily="18" charset="0"/>
                <a:cs typeface="Times New Roman" panose="02020603050405020304" pitchFamily="18" charset="0"/>
              </a:rPr>
              <a:t>miền </a:t>
            </a:r>
            <a:r>
              <a:rPr lang="vi-VN" sz="1900" smtClean="0">
                <a:solidFill>
                  <a:srgbClr val="1D1D1D"/>
                </a:solidFill>
                <a:latin typeface="Times New Roman" panose="02020603050405020304" pitchFamily="18" charset="0"/>
                <a:cs typeface="Times New Roman" panose="02020603050405020304" pitchFamily="18" charset="0"/>
              </a:rPr>
              <a:t>Website</a:t>
            </a:r>
            <a:r>
              <a:rPr lang="en-US" sz="1900" smtClean="0">
                <a:solidFill>
                  <a:srgbClr val="1D1D1D"/>
                </a:solidFill>
                <a:latin typeface="Times New Roman" panose="02020603050405020304" pitchFamily="18" charset="0"/>
                <a:cs typeface="Times New Roman" panose="02020603050405020304" pitchFamily="18" charset="0"/>
              </a:rPr>
              <a:t> bằng trình duyệt</a:t>
            </a:r>
            <a:r>
              <a:rPr lang="vi-VN" sz="1900" smtClean="0">
                <a:solidFill>
                  <a:srgbClr val="1D1D1D"/>
                </a:solidFill>
                <a:latin typeface="Times New Roman" panose="02020603050405020304" pitchFamily="18" charset="0"/>
                <a:cs typeface="Times New Roman" panose="02020603050405020304" pitchFamily="18" charset="0"/>
              </a:rPr>
              <a:t>.</a:t>
            </a:r>
            <a:endParaRPr lang="vi-VN" sz="190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a:t>
            </a:r>
            <a:r>
              <a:rPr lang="en-US" sz="1900" b="1"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2</a:t>
            </a:r>
            <a:r>
              <a:rPr lang="vi-VN" sz="1900">
                <a:solidFill>
                  <a:srgbClr val="1D1D1D"/>
                </a:solidFill>
                <a:latin typeface="Times New Roman" panose="02020603050405020304" pitchFamily="18" charset="0"/>
                <a:cs typeface="Times New Roman" panose="02020603050405020304" pitchFamily="18" charset="0"/>
              </a:rPr>
              <a:t>: IE hoặc Firefox sẽ sinh ra một Port cao đồng thời dữ liệu sẽ chuyển xuống tầng Transport. Đồng </a:t>
            </a:r>
            <a:r>
              <a:rPr lang="vi-VN" sz="1900">
                <a:solidFill>
                  <a:srgbClr val="1D1D1D"/>
                </a:solidFill>
                <a:latin typeface="Times New Roman" panose="02020603050405020304" pitchFamily="18" charset="0"/>
                <a:cs typeface="Times New Roman" panose="02020603050405020304" pitchFamily="18" charset="0"/>
              </a:rPr>
              <a:t>thời </a:t>
            </a:r>
            <a:r>
              <a:rPr lang="en-US" sz="1900" smtClean="0">
                <a:solidFill>
                  <a:srgbClr val="1D1D1D"/>
                </a:solidFill>
                <a:latin typeface="Times New Roman" panose="02020603050405020304" pitchFamily="18" charset="0"/>
                <a:cs typeface="Times New Roman" panose="02020603050405020304" pitchFamily="18" charset="0"/>
              </a:rPr>
              <a:t>trình duyệt </a:t>
            </a:r>
            <a:r>
              <a:rPr lang="vi-VN" sz="1900" smtClean="0">
                <a:solidFill>
                  <a:srgbClr val="1D1D1D"/>
                </a:solidFill>
                <a:latin typeface="Times New Roman" panose="02020603050405020304" pitchFamily="18" charset="0"/>
                <a:cs typeface="Times New Roman" panose="02020603050405020304" pitchFamily="18" charset="0"/>
              </a:rPr>
              <a:t>sẽ </a:t>
            </a:r>
            <a:r>
              <a:rPr lang="vi-VN" sz="1900">
                <a:solidFill>
                  <a:srgbClr val="1D1D1D"/>
                </a:solidFill>
                <a:latin typeface="Times New Roman" panose="02020603050405020304" pitchFamily="18" charset="0"/>
                <a:cs typeface="Times New Roman" panose="02020603050405020304" pitchFamily="18" charset="0"/>
              </a:rPr>
              <a:t>nhờ DNS Client phân giải hộ tên miền ra địa chỉ IP Web Server.</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 </a:t>
            </a:r>
            <a:r>
              <a:rPr lang="vi-VN" sz="1900" b="1">
                <a:solidFill>
                  <a:srgbClr val="1D1D1D"/>
                </a:solidFill>
                <a:latin typeface="Times New Roman" panose="02020603050405020304" pitchFamily="18" charset="0"/>
                <a:cs typeface="Times New Roman" panose="02020603050405020304" pitchFamily="18" charset="0"/>
              </a:rPr>
              <a:t>3</a:t>
            </a:r>
            <a:r>
              <a:rPr lang="vi-VN"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Tầng </a:t>
            </a:r>
            <a:r>
              <a:rPr lang="vi-VN" sz="1900" smtClean="0">
                <a:solidFill>
                  <a:srgbClr val="1D1D1D"/>
                </a:solidFill>
                <a:latin typeface="Times New Roman" panose="02020603050405020304" pitchFamily="18" charset="0"/>
                <a:cs typeface="Times New Roman" panose="02020603050405020304" pitchFamily="18" charset="0"/>
              </a:rPr>
              <a:t>Transport thấy </a:t>
            </a:r>
            <a:r>
              <a:rPr lang="vi-VN" sz="1900">
                <a:solidFill>
                  <a:srgbClr val="1D1D1D"/>
                </a:solidFill>
                <a:latin typeface="Times New Roman" panose="02020603050405020304" pitchFamily="18" charset="0"/>
                <a:cs typeface="Times New Roman" panose="02020603050405020304" pitchFamily="18" charset="0"/>
              </a:rPr>
              <a:t>dữ liệu là Web nó sẽ nhận bằng Port 80 hoặc 443 sau đó đóng giao thức TCP rồi truyền xuống dưới.</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 </a:t>
            </a:r>
            <a:r>
              <a:rPr lang="vi-VN" sz="1900" b="1">
                <a:solidFill>
                  <a:srgbClr val="1D1D1D"/>
                </a:solidFill>
                <a:latin typeface="Times New Roman" panose="02020603050405020304" pitchFamily="18" charset="0"/>
                <a:cs typeface="Times New Roman" panose="02020603050405020304" pitchFamily="18" charset="0"/>
              </a:rPr>
              <a:t>4</a:t>
            </a:r>
            <a:r>
              <a:rPr lang="vi-VN" sz="1900">
                <a:solidFill>
                  <a:srgbClr val="1D1D1D"/>
                </a:solidFill>
                <a:latin typeface="Times New Roman" panose="02020603050405020304" pitchFamily="18" charset="0"/>
                <a:cs typeface="Times New Roman" panose="02020603050405020304" pitchFamily="18" charset="0"/>
              </a:rPr>
              <a:t>: Dữ liệu sẽ được tầng Network đóng IP máy mình và IP máy Web Server (IP Web Server được DNS Client nhờ DNS Server phân giải hộ).</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b="1" smtClean="0">
                <a:solidFill>
                  <a:srgbClr val="1D1D1D"/>
                </a:solidFill>
                <a:latin typeface="Times New Roman" panose="02020603050405020304" pitchFamily="18" charset="0"/>
                <a:cs typeface="Times New Roman" panose="02020603050405020304" pitchFamily="18" charset="0"/>
              </a:rPr>
              <a:t>Bước </a:t>
            </a:r>
            <a:r>
              <a:rPr lang="vi-VN" sz="1900" b="1">
                <a:solidFill>
                  <a:srgbClr val="1D1D1D"/>
                </a:solidFill>
                <a:latin typeface="Times New Roman" panose="02020603050405020304" pitchFamily="18" charset="0"/>
                <a:cs typeface="Times New Roman" panose="02020603050405020304" pitchFamily="18" charset="0"/>
              </a:rPr>
              <a:t>5</a:t>
            </a:r>
            <a:r>
              <a:rPr lang="vi-VN" sz="1900">
                <a:solidFill>
                  <a:srgbClr val="1D1D1D"/>
                </a:solidFill>
                <a:latin typeface="Times New Roman" panose="02020603050405020304" pitchFamily="18" charset="0"/>
                <a:cs typeface="Times New Roman" panose="02020603050405020304" pitchFamily="18" charset="0"/>
              </a:rPr>
              <a:t>: Sau khi dữ liệu tới được Web Server nó sẽ được chuyển lên theo Port 80 hoặc 443. Sau đó dữ liệu được đóng lại và gửi xuống đường truyền.</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en-US" sz="1900" b="1" smtClean="0">
                <a:solidFill>
                  <a:srgbClr val="1D1D1D"/>
                </a:solidFill>
                <a:latin typeface="Times New Roman" panose="02020603050405020304" pitchFamily="18" charset="0"/>
                <a:cs typeface="Times New Roman" panose="02020603050405020304" pitchFamily="18" charset="0"/>
              </a:rPr>
              <a:t>Bước 6</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Khi </a:t>
            </a:r>
            <a:r>
              <a:rPr lang="vi-VN" sz="1900">
                <a:solidFill>
                  <a:srgbClr val="1D1D1D"/>
                </a:solidFill>
                <a:latin typeface="Times New Roman" panose="02020603050405020304" pitchFamily="18" charset="0"/>
                <a:cs typeface="Times New Roman" panose="02020603050405020304" pitchFamily="18" charset="0"/>
              </a:rPr>
              <a:t>Client nhận được nó sẽ được Transport chuyển lên IE đúng vào Port cao khi khởi tạo (do có Port cao này nên ta có thể mở nhiều cửa sổ trên một trình duyệt với nhiều Website khác nhau mà không sợ bị trùng.</a:t>
            </a:r>
            <a:endParaRPr lang="vi-VN" sz="19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904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413" y="1123950"/>
            <a:ext cx="294798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509367" y="605268"/>
            <a:ext cx="6383920"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Giao thức dịch vụ Mail: SMTP, POP, IMAP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253948" y="1212073"/>
            <a:ext cx="7301948" cy="5016758"/>
          </a:xfrm>
          <a:prstGeom prst="rect">
            <a:avLst/>
          </a:prstGeom>
        </p:spPr>
        <p:txBody>
          <a:bodyPr wrap="square">
            <a:spAutoFit/>
          </a:bodyPr>
          <a:lstStyle/>
          <a:p>
            <a:pPr algn="just"/>
            <a:r>
              <a:rPr lang="en-US" sz="2000" b="1" smtClean="0">
                <a:solidFill>
                  <a:srgbClr val="1D1D1D"/>
                </a:solidFill>
                <a:latin typeface="Times New Roman" panose="02020603050405020304" pitchFamily="18" charset="0"/>
                <a:cs typeface="Times New Roman" panose="02020603050405020304" pitchFamily="18" charset="0"/>
              </a:rPr>
              <a:t>- </a:t>
            </a:r>
            <a:r>
              <a:rPr lang="vi-VN" sz="2000" b="1" smtClean="0">
                <a:solidFill>
                  <a:srgbClr val="1D1D1D"/>
                </a:solidFill>
                <a:latin typeface="Times New Roman" panose="02020603050405020304" pitchFamily="18" charset="0"/>
                <a:cs typeface="Times New Roman" panose="02020603050405020304" pitchFamily="18" charset="0"/>
              </a:rPr>
              <a:t>Dịch </a:t>
            </a:r>
            <a:r>
              <a:rPr lang="vi-VN" sz="2000" b="1">
                <a:solidFill>
                  <a:srgbClr val="1D1D1D"/>
                </a:solidFill>
                <a:latin typeface="Times New Roman" panose="02020603050405020304" pitchFamily="18" charset="0"/>
                <a:cs typeface="Times New Roman" panose="02020603050405020304" pitchFamily="18" charset="0"/>
              </a:rPr>
              <a:t>vụ Mail: </a:t>
            </a:r>
            <a:r>
              <a:rPr lang="vi-VN" sz="2000">
                <a:solidFill>
                  <a:srgbClr val="1D1D1D"/>
                </a:solidFill>
                <a:latin typeface="Times New Roman" panose="02020603050405020304" pitchFamily="18" charset="0"/>
                <a:cs typeface="Times New Roman" panose="02020603050405020304" pitchFamily="18" charset="0"/>
              </a:rPr>
              <a:t>là dịch vụ thư điện tử. Thay vì nội dung thư của bạn được viết lên giấy và chuyển đi qua đường bưu điện thì email được lưu dưới dạng các tệp văn bản trong máy tính và được chuyển đi qua đường Internet. </a:t>
            </a:r>
            <a:endParaRPr lang="en-US" sz="2000" smtClean="0">
              <a:solidFill>
                <a:srgbClr val="1D1D1D"/>
              </a:solidFill>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Để </a:t>
            </a:r>
            <a:r>
              <a:rPr lang="vi-VN" sz="2000">
                <a:latin typeface="Times New Roman" panose="02020603050405020304" pitchFamily="18" charset="0"/>
                <a:cs typeface="Times New Roman" panose="02020603050405020304" pitchFamily="18" charset="0"/>
              </a:rPr>
              <a:t>dịch vụ Mail hoạt động được thì phải đảm bảo 2 thành phần: Mail Server, Mail Client</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Mail Server:</a:t>
            </a:r>
            <a:r>
              <a:rPr lang="vi-VN" sz="2000">
                <a:latin typeface="Times New Roman" panose="02020603050405020304" pitchFamily="18" charset="0"/>
                <a:cs typeface="Times New Roman" panose="02020603050405020304" pitchFamily="18" charset="0"/>
              </a:rPr>
              <a:t> dùng để nhận mail từ người dùng rồi chuyển Mail đi. Sau khi nhận được mail chuyển lại sẽ phân phối mail sang cho người dùng. Trong Mail Server có 2 thành phần chính là MDA (Mail Transfer Agent) dùng để quản lý mail, MTA (Mail Delivery Agent) dùng để gửi và nhận mail</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Mail Client:</a:t>
            </a:r>
            <a:r>
              <a:rPr lang="vi-VN" sz="2000">
                <a:latin typeface="Times New Roman" panose="02020603050405020304" pitchFamily="18" charset="0"/>
                <a:cs typeface="Times New Roman" panose="02020603050405020304" pitchFamily="18" charset="0"/>
              </a:rPr>
              <a:t> dùng để gửi mail của người dùng đi lên Mail Server và nhận từ Server về để hiển thị cho người dùng </a:t>
            </a:r>
            <a:r>
              <a:rPr lang="vi-VN" sz="2000" smtClean="0">
                <a:latin typeface="Times New Roman" panose="02020603050405020304" pitchFamily="18" charset="0"/>
                <a:cs typeface="Times New Roman" panose="02020603050405020304" pitchFamily="18" charset="0"/>
              </a:rPr>
              <a:t>xem</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Mail Client sử dụng theo POP sẽ cắt toàn bộ Mail trên Server về, nếu sử dụng theo IMAP là lấy theo tiêu đề về. Tiêu đề nào lựa chọn thì sẽ lấy về. Giữ lại một bản trên Server.</a:t>
            </a:r>
          </a:p>
        </p:txBody>
      </p:sp>
    </p:spTree>
    <p:extLst>
      <p:ext uri="{BB962C8B-B14F-4D97-AF65-F5344CB8AC3E}">
        <p14:creationId xmlns:p14="http://schemas.microsoft.com/office/powerpoint/2010/main" val="3500032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413" y="1123950"/>
            <a:ext cx="294798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509367" y="605268"/>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vụ Mail: SMTP, POP, IMAP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306958" y="1298067"/>
            <a:ext cx="6864626" cy="4401205"/>
          </a:xfrm>
          <a:prstGeom prst="rect">
            <a:avLst/>
          </a:prstGeom>
        </p:spPr>
        <p:txBody>
          <a:bodyPr wrap="square">
            <a:spAutoFit/>
          </a:bodyPr>
          <a:lstStyle/>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Các </a:t>
            </a:r>
            <a:r>
              <a:rPr lang="vi-VN" sz="2000">
                <a:solidFill>
                  <a:srgbClr val="1D1D1D"/>
                </a:solidFill>
                <a:latin typeface="Times New Roman" panose="02020603050405020304" pitchFamily="18" charset="0"/>
                <a:cs typeface="Times New Roman" panose="02020603050405020304" pitchFamily="18" charset="0"/>
              </a:rPr>
              <a:t>bước hoạt động:</a:t>
            </a:r>
          </a:p>
          <a:p>
            <a:pPr algn="just" fontAlgn="base"/>
            <a:r>
              <a:rPr lang="en-US" sz="2000">
                <a:solidFill>
                  <a:srgbClr val="1D1D1D"/>
                </a:solidFill>
                <a:latin typeface="Times New Roman" panose="02020603050405020304" pitchFamily="18" charset="0"/>
                <a:cs typeface="Times New Roman" panose="02020603050405020304" pitchFamily="18" charset="0"/>
              </a:rPr>
              <a:t>+</a:t>
            </a:r>
            <a:r>
              <a:rPr lang="vi-VN" sz="2000" smtClean="0">
                <a:solidFill>
                  <a:srgbClr val="1D1D1D"/>
                </a:solidFill>
                <a:latin typeface="Times New Roman" panose="02020603050405020304" pitchFamily="18" charset="0"/>
                <a:cs typeface="Times New Roman" panose="02020603050405020304" pitchFamily="18" charset="0"/>
              </a:rPr>
              <a:t> </a:t>
            </a:r>
            <a:r>
              <a:rPr lang="vi-VN" sz="2000">
                <a:solidFill>
                  <a:srgbClr val="1D1D1D"/>
                </a:solidFill>
                <a:latin typeface="Times New Roman" panose="02020603050405020304" pitchFamily="18" charset="0"/>
                <a:cs typeface="Times New Roman" panose="02020603050405020304" pitchFamily="18" charset="0"/>
              </a:rPr>
              <a:t>Bước 1: Mail Client gửi mail lên Server bằng giao thức SMTP thông qua Port 25</a:t>
            </a:r>
          </a:p>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Bước </a:t>
            </a:r>
            <a:r>
              <a:rPr lang="vi-VN" sz="2000">
                <a:solidFill>
                  <a:srgbClr val="1D1D1D"/>
                </a:solidFill>
                <a:latin typeface="Times New Roman" panose="02020603050405020304" pitchFamily="18" charset="0"/>
                <a:cs typeface="Times New Roman" panose="02020603050405020304" pitchFamily="18" charset="0"/>
              </a:rPr>
              <a:t>2: Mail Server sẽ nhận mail từ Client bằng giao thức SMTP thông qua Port </a:t>
            </a:r>
            <a:r>
              <a:rPr lang="vi-VN" sz="2000" smtClean="0">
                <a:solidFill>
                  <a:srgbClr val="1D1D1D"/>
                </a:solidFill>
                <a:latin typeface="Times New Roman" panose="02020603050405020304" pitchFamily="18" charset="0"/>
                <a:cs typeface="Times New Roman" panose="02020603050405020304" pitchFamily="18" charset="0"/>
              </a:rPr>
              <a:t>25.</a:t>
            </a:r>
            <a:endParaRPr lang="en-US" sz="2000" smtClean="0">
              <a:solidFill>
                <a:srgbClr val="1D1D1D"/>
              </a:solidFill>
              <a:latin typeface="Times New Roman" panose="02020603050405020304" pitchFamily="18" charset="0"/>
              <a:cs typeface="Times New Roman" panose="02020603050405020304" pitchFamily="18" charset="0"/>
            </a:endParaRPr>
          </a:p>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Bước </a:t>
            </a:r>
            <a:r>
              <a:rPr lang="vi-VN" sz="2000">
                <a:solidFill>
                  <a:srgbClr val="1D1D1D"/>
                </a:solidFill>
                <a:latin typeface="Times New Roman" panose="02020603050405020304" pitchFamily="18" charset="0"/>
                <a:cs typeface="Times New Roman" panose="02020603050405020304" pitchFamily="18" charset="0"/>
              </a:rPr>
              <a:t>3: Mail Server sẽ nhờ DNS Client của mình gửi tới </a:t>
            </a:r>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DNS </a:t>
            </a:r>
            <a:r>
              <a:rPr lang="vi-VN" sz="2000">
                <a:solidFill>
                  <a:srgbClr val="1D1D1D"/>
                </a:solidFill>
                <a:latin typeface="Times New Roman" panose="02020603050405020304" pitchFamily="18" charset="0"/>
                <a:cs typeface="Times New Roman" panose="02020603050405020304" pitchFamily="18" charset="0"/>
              </a:rPr>
              <a:t>Server để phân giải từ tên miền Mail (vd:mail.google.com) ra địa chỉ IP của Mail Server đó.</a:t>
            </a:r>
          </a:p>
          <a:p>
            <a:pPr algn="just" fontAlgn="base"/>
            <a:r>
              <a:rPr lang="en-US" sz="2000" smtClean="0">
                <a:solidFill>
                  <a:srgbClr val="1D1D1D"/>
                </a:solidFill>
                <a:latin typeface="Times New Roman" panose="02020603050405020304" pitchFamily="18" charset="0"/>
                <a:cs typeface="Times New Roman" panose="02020603050405020304" pitchFamily="18" charset="0"/>
              </a:rPr>
              <a:t>+</a:t>
            </a:r>
            <a:r>
              <a:rPr lang="vi-VN" sz="2000" smtClean="0">
                <a:solidFill>
                  <a:srgbClr val="1D1D1D"/>
                </a:solidFill>
                <a:latin typeface="Times New Roman" panose="02020603050405020304" pitchFamily="18" charset="0"/>
                <a:cs typeface="Times New Roman" panose="02020603050405020304" pitchFamily="18" charset="0"/>
              </a:rPr>
              <a:t> </a:t>
            </a:r>
            <a:r>
              <a:rPr lang="vi-VN" sz="2000">
                <a:solidFill>
                  <a:srgbClr val="1D1D1D"/>
                </a:solidFill>
                <a:latin typeface="Times New Roman" panose="02020603050405020304" pitchFamily="18" charset="0"/>
                <a:cs typeface="Times New Roman" panose="02020603050405020304" pitchFamily="18" charset="0"/>
              </a:rPr>
              <a:t>Bước 4: Sau khi có địa chỉ IP của Mail Server kia thì Mail Server sẽ  liên lạc trực tiếp, rồi gửi và nhận Mail từ Mail Server đó qua Port </a:t>
            </a:r>
            <a:r>
              <a:rPr lang="vi-VN" sz="2000" smtClean="0">
                <a:solidFill>
                  <a:srgbClr val="1D1D1D"/>
                </a:solidFill>
                <a:latin typeface="Times New Roman" panose="02020603050405020304" pitchFamily="18" charset="0"/>
                <a:cs typeface="Times New Roman" panose="02020603050405020304" pitchFamily="18" charset="0"/>
              </a:rPr>
              <a:t>25</a:t>
            </a:r>
            <a:r>
              <a:rPr lang="en-US" sz="2000" smtClean="0">
                <a:solidFill>
                  <a:srgbClr val="1D1D1D"/>
                </a:solidFill>
                <a:latin typeface="Times New Roman" panose="02020603050405020304" pitchFamily="18" charset="0"/>
                <a:cs typeface="Times New Roman" panose="02020603050405020304" pitchFamily="18" charset="0"/>
              </a:rPr>
              <a:t> bằng giao thức SMTP</a:t>
            </a:r>
            <a:r>
              <a:rPr lang="vi-VN" sz="2000" smtClean="0">
                <a:solidFill>
                  <a:srgbClr val="1D1D1D"/>
                </a:solidFill>
                <a:latin typeface="Times New Roman" panose="02020603050405020304" pitchFamily="18" charset="0"/>
                <a:cs typeface="Times New Roman" panose="02020603050405020304" pitchFamily="18" charset="0"/>
              </a:rPr>
              <a:t>. </a:t>
            </a:r>
            <a:r>
              <a:rPr lang="vi-VN" sz="2000">
                <a:solidFill>
                  <a:srgbClr val="1D1D1D"/>
                </a:solidFill>
                <a:latin typeface="Times New Roman" panose="02020603050405020304" pitchFamily="18" charset="0"/>
                <a:cs typeface="Times New Roman" panose="02020603050405020304" pitchFamily="18" charset="0"/>
              </a:rPr>
              <a:t>Sau đó sẽ chuyển sang Mail Box thông qua MDA để người dùng lấy </a:t>
            </a:r>
            <a:r>
              <a:rPr lang="vi-VN" sz="2000" smtClean="0">
                <a:solidFill>
                  <a:srgbClr val="1D1D1D"/>
                </a:solidFill>
                <a:latin typeface="Times New Roman" panose="02020603050405020304" pitchFamily="18" charset="0"/>
                <a:cs typeface="Times New Roman" panose="02020603050405020304" pitchFamily="18" charset="0"/>
              </a:rPr>
              <a:t>về.</a:t>
            </a:r>
            <a:endParaRPr lang="en-US" sz="2000" smtClean="0">
              <a:solidFill>
                <a:srgbClr val="1D1D1D"/>
              </a:solidFill>
              <a:latin typeface="Times New Roman" panose="02020603050405020304" pitchFamily="18" charset="0"/>
              <a:cs typeface="Times New Roman" panose="02020603050405020304" pitchFamily="18" charset="0"/>
            </a:endParaRPr>
          </a:p>
          <a:p>
            <a:pPr algn="just" fontAlgn="base"/>
            <a:r>
              <a:rPr lang="en-US" sz="2000" smtClean="0">
                <a:solidFill>
                  <a:srgbClr val="1D1D1D"/>
                </a:solidFill>
                <a:latin typeface="Times New Roman" panose="02020603050405020304" pitchFamily="18" charset="0"/>
                <a:cs typeface="Times New Roman" panose="02020603050405020304" pitchFamily="18" charset="0"/>
              </a:rPr>
              <a:t>+ </a:t>
            </a:r>
            <a:r>
              <a:rPr lang="vi-VN" sz="2000" smtClean="0">
                <a:solidFill>
                  <a:srgbClr val="1D1D1D"/>
                </a:solidFill>
                <a:latin typeface="Times New Roman" panose="02020603050405020304" pitchFamily="18" charset="0"/>
                <a:cs typeface="Times New Roman" panose="02020603050405020304" pitchFamily="18" charset="0"/>
              </a:rPr>
              <a:t>Bước </a:t>
            </a:r>
            <a:r>
              <a:rPr lang="vi-VN" sz="2000">
                <a:solidFill>
                  <a:srgbClr val="1D1D1D"/>
                </a:solidFill>
                <a:latin typeface="Times New Roman" panose="02020603050405020304" pitchFamily="18" charset="0"/>
                <a:cs typeface="Times New Roman" panose="02020603050405020304" pitchFamily="18" charset="0"/>
              </a:rPr>
              <a:t>5: Người dùng sẽ lấy Mail từ trong Mail Box thông qua giao thức </a:t>
            </a:r>
            <a:r>
              <a:rPr lang="vi-VN" sz="2000" smtClean="0">
                <a:solidFill>
                  <a:srgbClr val="1D1D1D"/>
                </a:solidFill>
                <a:latin typeface="Times New Roman" panose="02020603050405020304" pitchFamily="18" charset="0"/>
                <a:cs typeface="Times New Roman" panose="02020603050405020304" pitchFamily="18" charset="0"/>
              </a:rPr>
              <a:t>POP3</a:t>
            </a:r>
            <a:r>
              <a:rPr lang="en-US" sz="2000" smtClean="0">
                <a:solidFill>
                  <a:srgbClr val="1D1D1D"/>
                </a:solidFill>
                <a:latin typeface="Times New Roman" panose="02020603050405020304" pitchFamily="18" charset="0"/>
                <a:cs typeface="Times New Roman" panose="02020603050405020304" pitchFamily="18" charset="0"/>
              </a:rPr>
              <a:t> hoặc IMAP</a:t>
            </a:r>
            <a:endParaRPr lang="vi-VN" sz="20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17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252413" y="1123950"/>
            <a:ext cx="294798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vụ DNS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189501" y="1238575"/>
            <a:ext cx="7326638" cy="5016758"/>
          </a:xfrm>
          <a:prstGeom prst="rect">
            <a:avLst/>
          </a:prstGeom>
        </p:spPr>
        <p:txBody>
          <a:bodyPr wrap="square">
            <a:spAutoFit/>
          </a:bodyPr>
          <a:lstStyle/>
          <a:p>
            <a:pPr marL="342900" indent="-342900" algn="just" fontAlgn="base">
              <a:buFontTx/>
              <a:buChar char="-"/>
            </a:pPr>
            <a:r>
              <a:rPr lang="vi-VN" sz="2000" b="1" smtClean="0">
                <a:solidFill>
                  <a:srgbClr val="1D1D1D"/>
                </a:solidFill>
                <a:latin typeface="Times New Roman" panose="02020603050405020304" pitchFamily="18" charset="0"/>
                <a:cs typeface="Times New Roman" panose="02020603050405020304" pitchFamily="18" charset="0"/>
              </a:rPr>
              <a:t>Dịch </a:t>
            </a:r>
            <a:r>
              <a:rPr lang="vi-VN" sz="2000" b="1">
                <a:solidFill>
                  <a:srgbClr val="1D1D1D"/>
                </a:solidFill>
                <a:latin typeface="Times New Roman" panose="02020603050405020304" pitchFamily="18" charset="0"/>
                <a:cs typeface="Times New Roman" panose="02020603050405020304" pitchFamily="18" charset="0"/>
              </a:rPr>
              <a:t>vụ DNS:</a:t>
            </a:r>
            <a:r>
              <a:rPr lang="vi-VN" sz="2000">
                <a:solidFill>
                  <a:srgbClr val="1D1D1D"/>
                </a:solidFill>
                <a:latin typeface="Times New Roman" panose="02020603050405020304" pitchFamily="18" charset="0"/>
                <a:cs typeface="Times New Roman" panose="02020603050405020304" pitchFamily="18" charset="0"/>
              </a:rPr>
              <a:t> là một dịch vụ phân giải tên miền có cơ sở dữ liệu phân cấp, phân tán đồng thời có chứa cơ chế ánh xạ từ tên miền tới những địa chỉ IP và ngược lại. DNS sử dụng Port giao tiếp là 53</a:t>
            </a:r>
            <a:r>
              <a:rPr lang="vi-VN" sz="2000" smtClean="0">
                <a:solidFill>
                  <a:srgbClr val="1D1D1D"/>
                </a:solidFill>
                <a:latin typeface="Times New Roman" panose="02020603050405020304" pitchFamily="18" charset="0"/>
                <a:cs typeface="Times New Roman" panose="02020603050405020304" pitchFamily="18" charset="0"/>
              </a:rPr>
              <a:t>.</a:t>
            </a:r>
            <a:endParaRPr lang="en-US" sz="2000" smtClean="0">
              <a:solidFill>
                <a:srgbClr val="1D1D1D"/>
              </a:solidFill>
              <a:latin typeface="Times New Roman" panose="02020603050405020304" pitchFamily="18" charset="0"/>
              <a:cs typeface="Times New Roman" panose="02020603050405020304" pitchFamily="18" charset="0"/>
            </a:endParaRPr>
          </a:p>
          <a:p>
            <a:pPr marL="342900" indent="-342900" algn="just" fontAlgn="base">
              <a:buFontTx/>
              <a:buChar char="-"/>
            </a:pPr>
            <a:r>
              <a:rPr lang="vi-VN" sz="2000">
                <a:latin typeface="Times New Roman" panose="02020603050405020304" pitchFamily="18" charset="0"/>
                <a:cs typeface="Times New Roman" panose="02020603050405020304" pitchFamily="18" charset="0"/>
              </a:rPr>
              <a:t>Để hoạt động được thì DNS phải có 2 thành phần: DNS Server và DNS </a:t>
            </a:r>
            <a:r>
              <a:rPr lang="vi-VN" sz="2000" smtClean="0">
                <a:latin typeface="Times New Roman" panose="02020603050405020304" pitchFamily="18" charset="0"/>
                <a:cs typeface="Times New Roman" panose="02020603050405020304" pitchFamily="18" charset="0"/>
              </a:rPr>
              <a:t>Client</a:t>
            </a:r>
            <a:r>
              <a:rPr lang="en-US" sz="2000" smtClean="0">
                <a:latin typeface="Times New Roman" panose="02020603050405020304" pitchFamily="18" charset="0"/>
                <a:cs typeface="Times New Roman" panose="02020603050405020304" pitchFamily="18" charset="0"/>
              </a:rPr>
              <a:t>.</a:t>
            </a:r>
          </a:p>
          <a:p>
            <a:pPr marL="342900" indent="-342900" algn="just" fontAlgn="base">
              <a:buFontTx/>
              <a:buChar char="-"/>
            </a:pPr>
            <a:r>
              <a:rPr lang="vi-VN" sz="2000">
                <a:latin typeface="Times New Roman" panose="02020603050405020304" pitchFamily="18" charset="0"/>
                <a:cs typeface="Times New Roman" panose="02020603050405020304" pitchFamily="18" charset="0"/>
              </a:rPr>
              <a:t>DNS Server dùng để phân giải tên miền ra IP và ngược lại là IP sang tên miền. Thông qua tìm kiếm trên cơ sở dữ liệu của nó, nếu không có nó sẽ đi hỏi DNS </a:t>
            </a:r>
            <a:r>
              <a:rPr lang="vi-VN" sz="2000" smtClean="0">
                <a:latin typeface="Times New Roman" panose="02020603050405020304" pitchFamily="18" charset="0"/>
                <a:cs typeface="Times New Roman" panose="02020603050405020304" pitchFamily="18" charset="0"/>
              </a:rPr>
              <a:t>khác</a:t>
            </a:r>
            <a:r>
              <a:rPr lang="en-US" sz="2000" smtClean="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DNS Server sử dụng 2 giao thức để hoạt động là TCP và </a:t>
            </a:r>
            <a:r>
              <a:rPr lang="en-US" sz="2000" smtClean="0">
                <a:latin typeface="Times New Roman" panose="02020603050405020304" pitchFamily="18" charset="0"/>
                <a:cs typeface="Times New Roman" panose="02020603050405020304" pitchFamily="18" charset="0"/>
              </a:rPr>
              <a:t>UDP:</a:t>
            </a:r>
          </a:p>
          <a:p>
            <a:pPr marL="344488" indent="-344488" algn="just" fontAlgn="base"/>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TCP dùng để đóng gói khi 2 Server DNS trao đổi dữ liệu với nhau. Đảm bảo an toàn cho dữ liệu</a:t>
            </a:r>
            <a:r>
              <a:rPr lang="en-US" sz="2000" smtClean="0">
                <a:latin typeface="Times New Roman" panose="02020603050405020304" pitchFamily="18" charset="0"/>
                <a:cs typeface="Times New Roman" panose="02020603050405020304" pitchFamily="18" charset="0"/>
              </a:rPr>
              <a:t>.</a:t>
            </a:r>
          </a:p>
          <a:p>
            <a:pPr algn="just" fontAlgn="base"/>
            <a:r>
              <a:rPr lang="en-US" sz="2000" smtClean="0">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UDP dùng để đóng gói khi Client yêu cầu phân giải tên miền</a:t>
            </a:r>
            <a:endParaRPr lang="en-US" sz="2000" smtClean="0">
              <a:latin typeface="Times New Roman" panose="02020603050405020304" pitchFamily="18" charset="0"/>
              <a:cs typeface="Times New Roman" panose="02020603050405020304" pitchFamily="18" charset="0"/>
            </a:endParaRPr>
          </a:p>
          <a:p>
            <a:pPr marL="342900" indent="-342900" algn="just" fontAlgn="base">
              <a:buFontTx/>
              <a:buChar char="-"/>
            </a:pPr>
            <a:r>
              <a:rPr lang="vi-VN" sz="2000">
                <a:latin typeface="Times New Roman" panose="02020603050405020304" pitchFamily="18" charset="0"/>
                <a:cs typeface="Times New Roman" panose="02020603050405020304" pitchFamily="18" charset="0"/>
              </a:rPr>
              <a:t>DNS Client dùng để phân giải cho máy người dùng. Khi người dùng truy cập tên miền DNS Client sẽ nhờ sang DNS Server phân giải</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304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5" name="TextBox 4"/>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vụ DNS</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53947" y="1241674"/>
            <a:ext cx="7248940" cy="4770537"/>
          </a:xfrm>
          <a:prstGeom prst="rect">
            <a:avLst/>
          </a:prstGeom>
        </p:spPr>
        <p:txBody>
          <a:bodyPr wrap="square">
            <a:spAutoFit/>
          </a:bodyPr>
          <a:lstStyle/>
          <a:p>
            <a:pPr marL="342900" indent="-342900" algn="just" fontAlgn="base">
              <a:buFontTx/>
              <a:buChar char="-"/>
            </a:pPr>
            <a:r>
              <a:rPr lang="vi-VN" sz="1900" smtClean="0">
                <a:solidFill>
                  <a:srgbClr val="1D1D1D"/>
                </a:solidFill>
                <a:latin typeface="Times New Roman" panose="02020603050405020304" pitchFamily="18" charset="0"/>
                <a:cs typeface="Times New Roman" panose="02020603050405020304" pitchFamily="18" charset="0"/>
              </a:rPr>
              <a:t>Cách thức hoạt động:</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1: Trên máy người dùng truy cập Website: htttp://google.com.vn bằng</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IE. Lập tức IE sẽ nhờ DNS Client phân giải tên miền google.com.vn sang địa chỉ IP.</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2: Gói tin của DNS client sẽ được chuyển xuống tầng Transport và đóng gói giao thức UDP. Sau đó chuyển xuống Network.</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3: Network sẽ đóng IP nguồn là IP máy tính, IP </a:t>
            </a:r>
            <a:r>
              <a:rPr lang="en-US" sz="1900" smtClean="0">
                <a:solidFill>
                  <a:srgbClr val="1D1D1D"/>
                </a:solidFill>
                <a:latin typeface="Times New Roman" panose="02020603050405020304" pitchFamily="18" charset="0"/>
                <a:cs typeface="Times New Roman" panose="02020603050405020304" pitchFamily="18" charset="0"/>
              </a:rPr>
              <a:t>đích</a:t>
            </a:r>
            <a:r>
              <a:rPr lang="vi-VN" sz="1900" smtClean="0">
                <a:solidFill>
                  <a:srgbClr val="1D1D1D"/>
                </a:solidFill>
                <a:latin typeface="Times New Roman" panose="02020603050405020304" pitchFamily="18" charset="0"/>
                <a:cs typeface="Times New Roman" panose="02020603050405020304" pitchFamily="18" charset="0"/>
              </a:rPr>
              <a:t> sẽ là IP DNS Server. Ta hay nhập ở dòng Preferred DNS.</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4: Đã có IP nguồn và IP đích, dữ liệu sẽ chuyển xuống tầng bên dưới và truyền tới đúng DNS Server</a:t>
            </a:r>
            <a:r>
              <a:rPr lang="en-US" sz="1900" smtClean="0">
                <a:solidFill>
                  <a:srgbClr val="1D1D1D"/>
                </a:solidFill>
                <a:latin typeface="Times New Roman" panose="02020603050405020304" pitchFamily="18" charset="0"/>
                <a:cs typeface="Times New Roman" panose="02020603050405020304" pitchFamily="18" charset="0"/>
              </a:rPr>
              <a:t>.</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5: Khi yêu cầu gửi tới DNS Server nó sẽ tìm trong cơ sở dữ liệu của mình xem tền miền đó ứng địa chỉ IP của Server Website nào.</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6: Sau khi tìm được nó sẽ gửi lại cho máy có DNS Client yêu cầu.</a:t>
            </a:r>
            <a:endParaRPr lang="en-US" sz="1900" smtClean="0">
              <a:solidFill>
                <a:srgbClr val="1D1D1D"/>
              </a:solidFill>
              <a:latin typeface="Times New Roman" panose="02020603050405020304" pitchFamily="18" charset="0"/>
              <a:cs typeface="Times New Roman" panose="02020603050405020304" pitchFamily="18" charset="0"/>
            </a:endParaRP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7: IP của Server Website đã sẵn sàng cho tầng Network đóng vào gói dữ liệu của gói tin truy cập Website</a:t>
            </a:r>
            <a:endParaRPr lang="vi-VN" sz="19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591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6" name="TextBox 5"/>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DHCP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4262905" y="1431375"/>
            <a:ext cx="7289443" cy="5062924"/>
          </a:xfrm>
          <a:prstGeom prst="rect">
            <a:avLst/>
          </a:prstGeom>
        </p:spPr>
        <p:txBody>
          <a:bodyPr wrap="square">
            <a:spAutoFit/>
          </a:bodyPr>
          <a:lstStyle/>
          <a:p>
            <a:pPr marL="342900" indent="-342900" algn="just" fontAlgn="base">
              <a:buFontTx/>
              <a:buChar char="-"/>
            </a:pPr>
            <a:r>
              <a:rPr lang="en-US" sz="1900" b="1" smtClean="0">
                <a:solidFill>
                  <a:srgbClr val="1D1D1D"/>
                </a:solidFill>
                <a:latin typeface="Times New Roman" panose="02020603050405020304" pitchFamily="18" charset="0"/>
                <a:cs typeface="Times New Roman" panose="02020603050405020304" pitchFamily="18" charset="0"/>
              </a:rPr>
              <a:t>Dịch </a:t>
            </a:r>
            <a:r>
              <a:rPr lang="en-US" sz="1900" b="1">
                <a:solidFill>
                  <a:srgbClr val="1D1D1D"/>
                </a:solidFill>
                <a:latin typeface="Times New Roman" panose="02020603050405020304" pitchFamily="18" charset="0"/>
                <a:cs typeface="Times New Roman" panose="02020603050405020304" pitchFamily="18" charset="0"/>
              </a:rPr>
              <a:t>vụ DHCP:</a:t>
            </a:r>
            <a:r>
              <a:rPr lang="en-US" sz="1900">
                <a:solidFill>
                  <a:srgbClr val="1D1D1D"/>
                </a:solidFill>
                <a:latin typeface="Times New Roman" panose="02020603050405020304" pitchFamily="18" charset="0"/>
                <a:cs typeface="Times New Roman" panose="02020603050405020304" pitchFamily="18" charset="0"/>
              </a:rPr>
              <a:t> là dịch vụ cấp phát địa chỉ IP động. Trong một hệ thống lớn có nhiều máy, thay vì chúng ta phải đi nhập IP bằng tay cho tất cả các máy thì chúng ta dùng DHCP cấp </a:t>
            </a:r>
            <a:r>
              <a:rPr lang="en-US" sz="1900">
                <a:solidFill>
                  <a:srgbClr val="1D1D1D"/>
                </a:solidFill>
                <a:latin typeface="Times New Roman" panose="02020603050405020304" pitchFamily="18" charset="0"/>
                <a:cs typeface="Times New Roman" panose="02020603050405020304" pitchFamily="18" charset="0"/>
              </a:rPr>
              <a:t>phát </a:t>
            </a:r>
            <a:r>
              <a:rPr lang="en-US" sz="1900" smtClean="0">
                <a:solidFill>
                  <a:srgbClr val="1D1D1D"/>
                </a:solidFill>
                <a:latin typeface="Times New Roman" panose="02020603050405020304" pitchFamily="18" charset="0"/>
                <a:cs typeface="Times New Roman" panose="02020603050405020304" pitchFamily="18" charset="0"/>
              </a:rPr>
              <a:t>IP.</a:t>
            </a:r>
          </a:p>
          <a:p>
            <a:pPr marL="342900" indent="-342900" algn="just" fontAlgn="base">
              <a:buFontTx/>
              <a:buChar char="-"/>
            </a:pPr>
            <a:r>
              <a:rPr lang="vi-VN" sz="1900">
                <a:latin typeface="Times New Roman" panose="02020603050405020304" pitchFamily="18" charset="0"/>
                <a:cs typeface="Times New Roman" panose="02020603050405020304" pitchFamily="18" charset="0"/>
              </a:rPr>
              <a:t>Để dịch vụ DHCP hoạt động được nó phải có 2 thành phần: DHCP Server và </a:t>
            </a:r>
            <a:r>
              <a:rPr lang="vi-VN" sz="1900">
                <a:latin typeface="Times New Roman" panose="02020603050405020304" pitchFamily="18" charset="0"/>
                <a:cs typeface="Times New Roman" panose="02020603050405020304" pitchFamily="18" charset="0"/>
              </a:rPr>
              <a:t>DHCP </a:t>
            </a:r>
            <a:r>
              <a:rPr lang="vi-VN" sz="1900" smtClean="0">
                <a:latin typeface="Times New Roman" panose="02020603050405020304" pitchFamily="18" charset="0"/>
                <a:cs typeface="Times New Roman" panose="02020603050405020304" pitchFamily="18" charset="0"/>
              </a:rPr>
              <a:t>Client</a:t>
            </a:r>
            <a:r>
              <a:rPr lang="en-US" sz="1900" smtClean="0">
                <a:latin typeface="Times New Roman" panose="02020603050405020304" pitchFamily="18" charset="0"/>
                <a:cs typeface="Times New Roman" panose="02020603050405020304" pitchFamily="18" charset="0"/>
              </a:rPr>
              <a:t>.</a:t>
            </a:r>
          </a:p>
          <a:p>
            <a:pPr marL="566738" indent="-219075"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DHCP Server dùng để cấp phát IP động sử dụng </a:t>
            </a:r>
            <a:r>
              <a:rPr lang="en-US" sz="1900">
                <a:latin typeface="Times New Roman" panose="02020603050405020304" pitchFamily="18" charset="0"/>
                <a:cs typeface="Times New Roman" panose="02020603050405020304" pitchFamily="18" charset="0"/>
              </a:rPr>
              <a:t>Port </a:t>
            </a:r>
            <a:r>
              <a:rPr lang="en-US" sz="1900" smtClean="0">
                <a:latin typeface="Times New Roman" panose="02020603050405020304" pitchFamily="18" charset="0"/>
                <a:cs typeface="Times New Roman" panose="02020603050405020304" pitchFamily="18" charset="0"/>
              </a:rPr>
              <a:t>67. </a:t>
            </a:r>
            <a:r>
              <a:rPr lang="en-US" sz="1900">
                <a:latin typeface="Times New Roman" panose="02020603050405020304" pitchFamily="18" charset="0"/>
                <a:cs typeface="Times New Roman" panose="02020603050405020304" pitchFamily="18" charset="0"/>
              </a:rPr>
              <a:t>Gửi IP hoặc nhận thông tin đều ở Port </a:t>
            </a:r>
            <a:r>
              <a:rPr lang="en-US" sz="1900">
                <a:latin typeface="Times New Roman" panose="02020603050405020304" pitchFamily="18" charset="0"/>
                <a:cs typeface="Times New Roman" panose="02020603050405020304" pitchFamily="18" charset="0"/>
              </a:rPr>
              <a:t>này</a:t>
            </a:r>
            <a:r>
              <a:rPr lang="en-US" sz="1900" smtClean="0">
                <a:latin typeface="Times New Roman" panose="02020603050405020304" pitchFamily="18" charset="0"/>
                <a:cs typeface="Times New Roman" panose="02020603050405020304" pitchFamily="18" charset="0"/>
              </a:rPr>
              <a:t>.</a:t>
            </a:r>
          </a:p>
          <a:p>
            <a:pPr marL="566738" indent="-219075"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DHCP Client dùng để nhận IP, xin cấp phát IP sử dụng </a:t>
            </a:r>
            <a:r>
              <a:rPr lang="en-US" sz="1900">
                <a:latin typeface="Times New Roman" panose="02020603050405020304" pitchFamily="18" charset="0"/>
                <a:cs typeface="Times New Roman" panose="02020603050405020304" pitchFamily="18" charset="0"/>
              </a:rPr>
              <a:t>Port </a:t>
            </a:r>
            <a:r>
              <a:rPr lang="en-US" sz="1900" smtClean="0">
                <a:latin typeface="Times New Roman" panose="02020603050405020304" pitchFamily="18" charset="0"/>
                <a:cs typeface="Times New Roman" panose="02020603050405020304" pitchFamily="18" charset="0"/>
              </a:rPr>
              <a:t>68. </a:t>
            </a:r>
            <a:r>
              <a:rPr lang="en-US" sz="1900">
                <a:latin typeface="Times New Roman" panose="02020603050405020304" pitchFamily="18" charset="0"/>
                <a:cs typeface="Times New Roman" panose="02020603050405020304" pitchFamily="18" charset="0"/>
              </a:rPr>
              <a:t>Xin IP hoặc nhận IP đều dùng ở Port </a:t>
            </a:r>
            <a:r>
              <a:rPr lang="en-US" sz="1900">
                <a:latin typeface="Times New Roman" panose="02020603050405020304" pitchFamily="18" charset="0"/>
                <a:cs typeface="Times New Roman" panose="02020603050405020304" pitchFamily="18" charset="0"/>
              </a:rPr>
              <a:t>này</a:t>
            </a:r>
            <a:r>
              <a:rPr lang="en-US" sz="1900" smtClean="0">
                <a:latin typeface="Times New Roman" panose="02020603050405020304" pitchFamily="18" charset="0"/>
                <a:cs typeface="Times New Roman" panose="02020603050405020304" pitchFamily="18" charset="0"/>
              </a:rPr>
              <a:t>.</a:t>
            </a:r>
            <a:endParaRPr lang="en-US" sz="1900">
              <a:solidFill>
                <a:srgbClr val="1D1D1D"/>
              </a:solidFill>
              <a:latin typeface="Times New Roman" panose="02020603050405020304" pitchFamily="18" charset="0"/>
              <a:cs typeface="Times New Roman" panose="02020603050405020304" pitchFamily="18" charset="0"/>
            </a:endParaRPr>
          </a:p>
          <a:p>
            <a:pPr marL="342900" indent="-342900" algn="just" fontAlgn="base">
              <a:buFontTx/>
              <a:buChar char="-"/>
            </a:pPr>
            <a:r>
              <a:rPr lang="en-US" sz="1900" smtClean="0">
                <a:solidFill>
                  <a:srgbClr val="1D1D1D"/>
                </a:solidFill>
                <a:latin typeface="Times New Roman" panose="02020603050405020304" pitchFamily="18" charset="0"/>
                <a:cs typeface="Times New Roman" panose="02020603050405020304" pitchFamily="18" charset="0"/>
              </a:rPr>
              <a:t>Các bước hoạt động:</a:t>
            </a:r>
          </a:p>
          <a:p>
            <a:pPr algn="just" fontAlgn="base"/>
            <a:r>
              <a:rPr lang="en-US" sz="1900" smtClean="0">
                <a:solidFill>
                  <a:srgbClr val="1D1D1D"/>
                </a:solidFill>
                <a:latin typeface="Times New Roman" panose="02020603050405020304" pitchFamily="18" charset="0"/>
                <a:cs typeface="Times New Roman" panose="02020603050405020304" pitchFamily="18" charset="0"/>
              </a:rPr>
              <a:t>+ </a:t>
            </a:r>
            <a:r>
              <a:rPr lang="vi-VN" sz="1900">
                <a:latin typeface="Times New Roman" panose="02020603050405020304" pitchFamily="18" charset="0"/>
                <a:cs typeface="Times New Roman" panose="02020603050405020304" pitchFamily="18" charset="0"/>
              </a:rPr>
              <a:t>Bước 1: DHCP Client sẽ gửi một bản tin Broadcast là Discover. Bản tin là thông tin yêu cầu xin địa chỉ IP. Bản tin sẽ được tầng Transport nhận bằng cổng 68 sau đó đóng gói bằng giao thức UDP  rồi truyền xuống dưới. Tầng Network Access sẽ đóng địa chỉ MAC nguồn là máy mình và MAC đích là MAC Broadcast  rồi chuyển ra đường truyền. Do có địa chỉ MAC là Broadcast nên tất cả các máy trong mạng đều nhận được, trong đó có máy DHCP Server.</a:t>
            </a:r>
            <a:endParaRPr lang="en-US" sz="19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036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CÁC GIAO THỨC / DỊCH VỤ TRONG TẦNG APPLICATION</a:t>
            </a:r>
            <a:endParaRPr lang="en-US"/>
          </a:p>
        </p:txBody>
      </p:sp>
      <p:sp>
        <p:nvSpPr>
          <p:cNvPr id="5" name="TextBox 4"/>
          <p:cNvSpPr txBox="1"/>
          <p:nvPr/>
        </p:nvSpPr>
        <p:spPr>
          <a:xfrm>
            <a:off x="4443106" y="693063"/>
            <a:ext cx="6383920" cy="430887"/>
          </a:xfrm>
          <a:prstGeom prst="rect">
            <a:avLst/>
          </a:prstGeom>
          <a:noFill/>
        </p:spPr>
        <p:txBody>
          <a:bodyPr wrap="square" rtlCol="0">
            <a:spAutoFit/>
          </a:bodyPr>
          <a:lstStyle/>
          <a:p>
            <a:pPr algn="ctr"/>
            <a:r>
              <a:rPr lang="en-US" sz="2200" b="1">
                <a:solidFill>
                  <a:schemeClr val="accent2">
                    <a:lumMod val="75000"/>
                  </a:schemeClr>
                </a:solidFill>
                <a:latin typeface="Times New Roman" panose="02020603050405020304" pitchFamily="18" charset="0"/>
                <a:cs typeface="Times New Roman" panose="02020603050405020304" pitchFamily="18" charset="0"/>
              </a:rPr>
              <a:t>D</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ịch vụ DHCP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4237148" y="1439269"/>
            <a:ext cx="7302321" cy="4185761"/>
          </a:xfrm>
          <a:prstGeom prst="rect">
            <a:avLst/>
          </a:prstGeom>
        </p:spPr>
        <p:txBody>
          <a:bodyPr wrap="square">
            <a:spAutoFit/>
          </a:bodyPr>
          <a:lstStyle/>
          <a:p>
            <a:pPr algn="just" fontAlgn="base"/>
            <a:r>
              <a:rPr lang="en-US" smtClean="0">
                <a:solidFill>
                  <a:srgbClr val="1D1D1D"/>
                </a:solidFill>
                <a:latin typeface="Helvetica" panose="020B0604020202020204" pitchFamily="34" charset="0"/>
              </a:rPr>
              <a:t> +</a:t>
            </a:r>
            <a:r>
              <a:rPr lang="vi-VN">
                <a:solidFill>
                  <a:srgbClr val="1D1D1D"/>
                </a:solidFill>
                <a:latin typeface="Helvetica" panose="020B0604020202020204" pitchFamily="34" charset="0"/>
              </a:rPr>
              <a:t> </a:t>
            </a:r>
            <a:r>
              <a:rPr lang="vi-VN" sz="1900" smtClean="0">
                <a:solidFill>
                  <a:srgbClr val="1D1D1D"/>
                </a:solidFill>
                <a:latin typeface="Times New Roman" panose="02020603050405020304" pitchFamily="18" charset="0"/>
                <a:cs typeface="Times New Roman" panose="02020603050405020304" pitchFamily="18" charset="0"/>
              </a:rPr>
              <a:t>Bước </a:t>
            </a:r>
            <a:r>
              <a:rPr lang="vi-VN" sz="1900">
                <a:solidFill>
                  <a:srgbClr val="1D1D1D"/>
                </a:solidFill>
                <a:latin typeface="Times New Roman" panose="02020603050405020304" pitchFamily="18" charset="0"/>
                <a:cs typeface="Times New Roman" panose="02020603050405020304" pitchFamily="18" charset="0"/>
              </a:rPr>
              <a:t>2: Sau khi DHCP Server nhận được gói tin nó sẽ được tầng Network Access sẽ chuyển lên bên trên để xử lý. Tầng Transport sẽ nhận thông tin rồi chuyển lên Port 67 cho tầng Application.</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a:t>
            </a:r>
            <a:r>
              <a:rPr lang="vi-VN" sz="1900">
                <a:solidFill>
                  <a:srgbClr val="1D1D1D"/>
                </a:solidFill>
                <a:latin typeface="Times New Roman" panose="02020603050405020304" pitchFamily="18" charset="0"/>
                <a:cs typeface="Times New Roman" panose="02020603050405020304" pitchFamily="18" charset="0"/>
              </a:rPr>
              <a:t>3: Sau khi DHCP Server xử lý, Server sẽ gửi lại một bản tin Offer bao gồm thông tin địa chỉ IP cấp cho máy Client và thông tinh máy của mình như tên, IP. Rồi chuyển xuống cho tầng Transport đóng gói bằng cổng 67. Tầng Transport sẽ đóng bằng giao thức UDP và tiếp tục chuyển xuống đóng địa chỉ MAC nguồn MAC đích. Tiếp theo dữ liệu sẽ gửi ra </a:t>
            </a:r>
            <a:r>
              <a:rPr lang="vi-VN" sz="1900">
                <a:solidFill>
                  <a:srgbClr val="1D1D1D"/>
                </a:solidFill>
                <a:latin typeface="Times New Roman" panose="02020603050405020304" pitchFamily="18" charset="0"/>
                <a:cs typeface="Times New Roman" panose="02020603050405020304" pitchFamily="18" charset="0"/>
              </a:rPr>
              <a:t>đường </a:t>
            </a:r>
            <a:r>
              <a:rPr lang="vi-VN" sz="1900" smtClean="0">
                <a:solidFill>
                  <a:srgbClr val="1D1D1D"/>
                </a:solidFill>
                <a:latin typeface="Times New Roman" panose="02020603050405020304" pitchFamily="18" charset="0"/>
                <a:cs typeface="Times New Roman" panose="02020603050405020304" pitchFamily="18" charset="0"/>
              </a:rPr>
              <a:t>truyền.</a:t>
            </a:r>
            <a:r>
              <a:rPr lang="en-US" sz="1900" smtClean="0">
                <a:solidFill>
                  <a:srgbClr val="1D1D1D"/>
                </a:solidFill>
                <a:latin typeface="Times New Roman" panose="02020603050405020304" pitchFamily="18" charset="0"/>
                <a:cs typeface="Times New Roman" panose="02020603050405020304" pitchFamily="18" charset="0"/>
              </a:rPr>
              <a:t> </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a:t>
            </a:r>
            <a:r>
              <a:rPr lang="vi-VN" sz="1900">
                <a:solidFill>
                  <a:srgbClr val="1D1D1D"/>
                </a:solidFill>
                <a:latin typeface="Times New Roman" panose="02020603050405020304" pitchFamily="18" charset="0"/>
                <a:cs typeface="Times New Roman" panose="02020603050405020304" pitchFamily="18" charset="0"/>
              </a:rPr>
              <a:t>4: Client nhận dữ liệu từ Port 68 và đưa IP vào DHCP Client. Sau đó DHCP Client sẽ gửi lại một bản tin Request là đồng ý sử dụng IP đó để DHCP Server xác nhận</a:t>
            </a:r>
          </a:p>
          <a:p>
            <a:pPr algn="just" fontAlgn="base"/>
            <a:r>
              <a:rPr lang="en-US" sz="1900">
                <a:solidFill>
                  <a:srgbClr val="1D1D1D"/>
                </a:solidFill>
                <a:latin typeface="Times New Roman" panose="02020603050405020304" pitchFamily="18" charset="0"/>
                <a:cs typeface="Times New Roman" panose="02020603050405020304" pitchFamily="18" charset="0"/>
              </a:rPr>
              <a:t> </a:t>
            </a:r>
            <a:r>
              <a:rPr lang="en-US" sz="1900" smtClean="0">
                <a:solidFill>
                  <a:srgbClr val="1D1D1D"/>
                </a:solidFill>
                <a:latin typeface="Times New Roman" panose="02020603050405020304" pitchFamily="18" charset="0"/>
                <a:cs typeface="Times New Roman" panose="02020603050405020304" pitchFamily="18" charset="0"/>
              </a:rPr>
              <a:t>+ </a:t>
            </a:r>
            <a:r>
              <a:rPr lang="vi-VN" sz="1900" smtClean="0">
                <a:solidFill>
                  <a:srgbClr val="1D1D1D"/>
                </a:solidFill>
                <a:latin typeface="Times New Roman" panose="02020603050405020304" pitchFamily="18" charset="0"/>
                <a:cs typeface="Times New Roman" panose="02020603050405020304" pitchFamily="18" charset="0"/>
              </a:rPr>
              <a:t>Bước </a:t>
            </a:r>
            <a:r>
              <a:rPr lang="vi-VN" sz="1900">
                <a:solidFill>
                  <a:srgbClr val="1D1D1D"/>
                </a:solidFill>
                <a:latin typeface="Times New Roman" panose="02020603050405020304" pitchFamily="18" charset="0"/>
                <a:cs typeface="Times New Roman" panose="02020603050405020304" pitchFamily="18" charset="0"/>
              </a:rPr>
              <a:t>5: DHCP Server nhận được thông tin từ DHCP Client sẽ gửi lại một bản tin ACK để xác nhận là quá trình đã thành công.</a:t>
            </a:r>
            <a:endParaRPr lang="vi-VN" sz="1900" b="0" i="0">
              <a:solidFill>
                <a:srgbClr val="1D1D1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1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smtClean="0"/>
              <a:t>OSI MODEL</a:t>
            </a:r>
            <a:endParaRPr lang="en-US"/>
          </a:p>
        </p:txBody>
      </p:sp>
      <p:sp>
        <p:nvSpPr>
          <p:cNvPr id="9" name="TextBox 8"/>
          <p:cNvSpPr txBox="1"/>
          <p:nvPr/>
        </p:nvSpPr>
        <p:spPr>
          <a:xfrm>
            <a:off x="3707704" y="776614"/>
            <a:ext cx="7628351" cy="5047536"/>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a:t>
            </a:r>
          </a:p>
          <a:p>
            <a:pPr algn="just"/>
            <a:endParaRPr lang="en-US" sz="2000">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Mô </a:t>
            </a:r>
            <a:r>
              <a:rPr lang="vi-VN" sz="2000">
                <a:latin typeface="Times New Roman" panose="02020603050405020304" pitchFamily="18" charset="0"/>
                <a:cs typeface="Times New Roman" panose="02020603050405020304" pitchFamily="18" charset="0"/>
              </a:rPr>
              <a:t>hình OSI (</a:t>
            </a:r>
            <a:r>
              <a:rPr lang="vi-VN" sz="2000" i="1">
                <a:latin typeface="Times New Roman" panose="02020603050405020304" pitchFamily="18" charset="0"/>
                <a:cs typeface="Times New Roman" panose="02020603050405020304" pitchFamily="18" charset="0"/>
              </a:rPr>
              <a:t>Open Systems Interconnection Reference Model</a:t>
            </a:r>
            <a:r>
              <a:rPr lang="vi-VN" sz="2000">
                <a:latin typeface="Times New Roman" panose="02020603050405020304" pitchFamily="18" charset="0"/>
                <a:cs typeface="Times New Roman" panose="02020603050405020304" pitchFamily="18" charset="0"/>
              </a:rPr>
              <a:t>, viết ngắn là </a:t>
            </a:r>
            <a:r>
              <a:rPr lang="vi-VN" sz="2000" i="1">
                <a:latin typeface="Times New Roman" panose="02020603050405020304" pitchFamily="18" charset="0"/>
                <a:cs typeface="Times New Roman" panose="02020603050405020304" pitchFamily="18" charset="0"/>
              </a:rPr>
              <a:t>OSI Model</a:t>
            </a:r>
            <a:r>
              <a:rPr lang="vi-VN" sz="2000">
                <a:latin typeface="Times New Roman" panose="02020603050405020304" pitchFamily="18" charset="0"/>
                <a:cs typeface="Times New Roman" panose="02020603050405020304" pitchFamily="18" charset="0"/>
              </a:rPr>
              <a:t> hoặc </a:t>
            </a:r>
            <a:r>
              <a:rPr lang="vi-VN" sz="2000" i="1">
                <a:latin typeface="Times New Roman" panose="02020603050405020304" pitchFamily="18" charset="0"/>
                <a:cs typeface="Times New Roman" panose="02020603050405020304" pitchFamily="18" charset="0"/>
              </a:rPr>
              <a:t>OSI Reference Model</a:t>
            </a:r>
            <a:r>
              <a:rPr lang="vi-VN" sz="2000">
                <a:latin typeface="Times New Roman" panose="02020603050405020304" pitchFamily="18" charset="0"/>
                <a:cs typeface="Times New Roman" panose="02020603050405020304" pitchFamily="18" charset="0"/>
              </a:rPr>
              <a:t>) - tạm dịch là </a:t>
            </a:r>
            <a:r>
              <a:rPr lang="en-US" sz="2000" u="sng" smtClean="0">
                <a:latin typeface="Times New Roman" panose="02020603050405020304" pitchFamily="18" charset="0"/>
                <a:cs typeface="Times New Roman" panose="02020603050405020304" pitchFamily="18" charset="0"/>
              </a:rPr>
              <a:t>m</a:t>
            </a:r>
            <a:r>
              <a:rPr lang="vi-VN" sz="2000" u="sng" smtClean="0">
                <a:latin typeface="Times New Roman" panose="02020603050405020304" pitchFamily="18" charset="0"/>
                <a:cs typeface="Times New Roman" panose="02020603050405020304" pitchFamily="18" charset="0"/>
              </a:rPr>
              <a:t>ô </a:t>
            </a:r>
            <a:r>
              <a:rPr lang="vi-VN" sz="2000" u="sng">
                <a:latin typeface="Times New Roman" panose="02020603050405020304" pitchFamily="18" charset="0"/>
                <a:cs typeface="Times New Roman" panose="02020603050405020304" pitchFamily="18" charset="0"/>
              </a:rPr>
              <a:t>hình tham </a:t>
            </a:r>
            <a:r>
              <a:rPr lang="vi-VN" sz="2000" u="sng" smtClean="0">
                <a:latin typeface="Times New Roman" panose="02020603050405020304" pitchFamily="18" charset="0"/>
                <a:cs typeface="Times New Roman" panose="02020603050405020304" pitchFamily="18" charset="0"/>
              </a:rPr>
              <a:t>chiếu</a:t>
            </a:r>
            <a:r>
              <a:rPr lang="en-US" sz="2000" u="sng">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kết</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nối</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các</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hệ</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thống</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mở</a:t>
            </a:r>
            <a:r>
              <a:rPr lang="en-US" sz="2000" u="sng"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là một thiết kế dựa vào nguyên lý tầng </a:t>
            </a:r>
            <a:r>
              <a:rPr lang="vi-VN" sz="2000" smtClean="0">
                <a:latin typeface="Times New Roman" panose="02020603050405020304" pitchFamily="18" charset="0"/>
                <a:cs typeface="Times New Roman" panose="02020603050405020304" pitchFamily="18" charset="0"/>
              </a:rPr>
              <a:t>cấp</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Đây</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là </a:t>
            </a:r>
            <a:r>
              <a:rPr lang="vi-VN" sz="2000">
                <a:latin typeface="Times New Roman" panose="02020603050405020304" pitchFamily="18" charset="0"/>
                <a:cs typeface="Times New Roman" panose="02020603050405020304" pitchFamily="18" charset="0"/>
              </a:rPr>
              <a:t>mô hình được tổ chức ISO đề xuất từ 1977 và công bố lần đầu vào 1984. Để các máy tính và các thiết bị mạng có thể truyền thông với nhau phải có những qui tắc giao tiếp được các bên chấp nhận. Mô hình OSI là một khuôn mẫu giúp chúng ta hiểu dữ liệu đi xuyên qua mạng như thế nào đồng thời cũng giúp chúng ta hiểu được các chức năng mạng diễn ra tại mỗi </a:t>
            </a:r>
            <a:r>
              <a:rPr lang="vi-VN" sz="2000" smtClean="0">
                <a:latin typeface="Times New Roman" panose="02020603050405020304" pitchFamily="18" charset="0"/>
                <a:cs typeface="Times New Roman" panose="02020603050405020304" pitchFamily="18" charset="0"/>
              </a:rPr>
              <a:t>lớp</a:t>
            </a:r>
            <a:r>
              <a:rPr lang="en-US" sz="20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Mô </a:t>
            </a:r>
            <a:r>
              <a:rPr lang="vi-VN" sz="2000">
                <a:latin typeface="Times New Roman" panose="02020603050405020304" pitchFamily="18" charset="0"/>
                <a:cs typeface="Times New Roman" panose="02020603050405020304" pitchFamily="18" charset="0"/>
              </a:rPr>
              <a:t>hình OSI bao gồm 7 tầng. Mỗi một tầng đều có đặc tính là nó chỉ sử dụng chức năng của tầng dưới nó, đồng thời chỉ cho phép tầng trên sử dụng các chức năng của </a:t>
            </a:r>
            <a:r>
              <a:rPr lang="vi-VN" sz="2000" smtClean="0">
                <a:latin typeface="Times New Roman" panose="02020603050405020304" pitchFamily="18" charset="0"/>
                <a:cs typeface="Times New Roman" panose="02020603050405020304" pitchFamily="18" charset="0"/>
              </a:rPr>
              <a:t>mình</a:t>
            </a:r>
            <a:r>
              <a:rPr lang="en-US" sz="20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496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p:txBody>
          <a:bodyPr/>
          <a:lstStyle/>
          <a:p>
            <a:pPr algn="ctr"/>
            <a:r>
              <a:rPr lang="en-US" b="1" smtClean="0"/>
              <a:t>OSI MODEL</a:t>
            </a:r>
            <a:endParaRPr lang="en-US"/>
          </a:p>
        </p:txBody>
      </p:sp>
      <p:pic>
        <p:nvPicPr>
          <p:cNvPr id="1026" name="Picture 2" descr="http://1.bp.blogspot.com/-dEPOLAvxsek/UzQcvDS44KI/AAAAAAAAACw/c_Fxrkuul7k/s1600/Osi-model-j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976" y="1544065"/>
            <a:ext cx="3848100" cy="44684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51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OSI MODEL</a:t>
            </a:r>
            <a:endParaRPr lang="en-US"/>
          </a:p>
        </p:txBody>
      </p:sp>
      <p:sp>
        <p:nvSpPr>
          <p:cNvPr id="6" name="Rectangle 5"/>
          <p:cNvSpPr/>
          <p:nvPr/>
        </p:nvSpPr>
        <p:spPr>
          <a:xfrm>
            <a:off x="3908121" y="1177943"/>
            <a:ext cx="7866345" cy="5324535"/>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1 : Physical</a:t>
            </a:r>
            <a:r>
              <a:rPr lang="vi-VN" sz="2000" b="0" i="0" smtClean="0">
                <a:solidFill>
                  <a:srgbClr val="222222"/>
                </a:solidFill>
                <a:effectLst/>
                <a:latin typeface="Times New Roman" panose="02020603050405020304" pitchFamily="18" charset="0"/>
                <a:cs typeface="Times New Roman" panose="02020603050405020304" pitchFamily="18" charset="0"/>
              </a:rPr>
              <a:t> </a:t>
            </a:r>
            <a:r>
              <a:rPr lang="vi-VN" sz="2000" b="1" i="0" smtClean="0">
                <a:solidFill>
                  <a:srgbClr val="222222"/>
                </a:solidFill>
                <a:effectLst/>
                <a:latin typeface="Times New Roman" panose="02020603050405020304" pitchFamily="18" charset="0"/>
                <a:cs typeface="Times New Roman" panose="02020603050405020304" pitchFamily="18" charset="0"/>
              </a:rPr>
              <a:t>Layer </a:t>
            </a:r>
            <a:r>
              <a:rPr lang="vi-VN" sz="2000" b="0" i="0" smtClean="0">
                <a:solidFill>
                  <a:srgbClr val="222222"/>
                </a:solidFill>
                <a:effectLst/>
                <a:latin typeface="Times New Roman" panose="02020603050405020304" pitchFamily="18" charset="0"/>
                <a:cs typeface="Times New Roman" panose="02020603050405020304" pitchFamily="18" charset="0"/>
              </a:rPr>
              <a:t>(tầng vật lý) Điều khiển việc truyền tải các bit trên đường truyền vật lý. Tầng vật lý định nghĩa các tín hiệu điện, trạng thái đường truyền, phương pháp mã hóa dữ liệu, các loại đầu nối được sử dụng</a:t>
            </a:r>
            <a:r>
              <a:rPr lang="en-US" sz="2000" b="0" i="0" smtClean="0">
                <a:solidFill>
                  <a:srgbClr val="222222"/>
                </a:solidFill>
                <a:effectLst/>
                <a:latin typeface="Times New Roman" panose="02020603050405020304" pitchFamily="18" charset="0"/>
                <a:cs typeface="Times New Roman" panose="02020603050405020304" pitchFamily="18" charset="0"/>
              </a:rPr>
              <a:t>.</a:t>
            </a:r>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2 : Data-link Layer </a:t>
            </a:r>
            <a:r>
              <a:rPr lang="vi-VN" sz="2000" b="0" i="0" smtClean="0">
                <a:solidFill>
                  <a:srgbClr val="222222"/>
                </a:solidFill>
                <a:effectLst/>
                <a:latin typeface="Times New Roman" panose="02020603050405020304" pitchFamily="18" charset="0"/>
                <a:cs typeface="Times New Roman" panose="02020603050405020304" pitchFamily="18" charset="0"/>
              </a:rPr>
              <a:t>(tầng liên kết dữ liệu ) Đảm bảo việc truyền các frame(Khung dữ liệu) giữa hai máy tính có đường truyền vật lý nối trực tiếp với nhau. Tầng liên kết dữ liệu hỗ trợ cơ chế phát hiện và xử lý lỗi dữ liệu.</a:t>
            </a: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3 : Network Layer </a:t>
            </a:r>
            <a:r>
              <a:rPr lang="vi-VN" sz="2000" b="0" i="0" smtClean="0">
                <a:solidFill>
                  <a:srgbClr val="222222"/>
                </a:solidFill>
                <a:effectLst/>
                <a:latin typeface="Times New Roman" panose="02020603050405020304" pitchFamily="18" charset="0"/>
                <a:cs typeface="Times New Roman" panose="02020603050405020304" pitchFamily="18" charset="0"/>
              </a:rPr>
              <a:t>(tầng mạng ) Đảm bảo cho việc truyền packet (gói dữ liệu) giữa hai máy tính bất kỳ trong mạng máy tính (có thể có hoặc không có kết nối đường truyền vật lý trực tiếp). Hay nói cách khác, tầng mạng có nhiệm vụ tìm đường đi cho dữ liệu truyền thông giữa hai máy bất kỳ.</a:t>
            </a: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4 : Transport Layer </a:t>
            </a:r>
            <a:r>
              <a:rPr lang="vi-VN" sz="2000" b="0" i="0" smtClean="0">
                <a:solidFill>
                  <a:srgbClr val="222222"/>
                </a:solidFill>
                <a:effectLst/>
                <a:latin typeface="Times New Roman" panose="02020603050405020304" pitchFamily="18" charset="0"/>
                <a:cs typeface="Times New Roman" panose="02020603050405020304" pitchFamily="18" charset="0"/>
              </a:rPr>
              <a:t>(tầng vận chuyển) Tầng vận chuyển làm nhiệm vụ phân nhỏ các gói tin có kích thước lớn khi gửi và tập hợp lại khi nhận, đảm bảo tính toàn vẹn cho dữ liệu (không lỗi,không mất, không lặp, đúng thứ tự).</a:t>
            </a:r>
            <a:endParaRPr lang="vi-VN" sz="2000" b="0" i="0">
              <a:solidFill>
                <a:srgbClr val="222222"/>
              </a:solidFill>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412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a:t>OSI MODEL</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3920647" y="1157910"/>
            <a:ext cx="7891397" cy="4708981"/>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5 : Session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phiên) Quản lý các phiên làm việc giữa các người sử dụng. Tầng phiên cung cấp cơ chế nhận biết tên và chức năng về bảo mật thông tin khi truyền qua mạng máy tính.</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6 : Presentation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trình bày) Cung cấp định dạng dữ liệu cho ứng dụng. Trong quá trình truyền dữ liệu, trên tầng trình bày bên máy gửi có nhiệm vụ dịch dữ liệu từ định dạng riêng sang định dạng chung và quá trình ngược lại trên tâng trình bày bên máy nhận. Tầng trình bày đảm bảo cho các máy tính có định dạng dữ liệu khác nhau vẫn có thể truyền thông tin với nhau bình thường.</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7 : Application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ứng dụng) Cung cấp các ứng dụng truy xuất đến các dịch vụ mạng như Web Browser, Mail User Agent … hoặc các chương trình làm server cung cấp các dịch vụ mạng như Web Server, FTP Server, Mail server …</a:t>
            </a:r>
            <a:endParaRPr lang="vi-VN" sz="2000" b="0" i="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20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260" y="1111311"/>
            <a:ext cx="3169085" cy="4601183"/>
          </a:xfrm>
        </p:spPr>
        <p:txBody>
          <a:bodyPr/>
          <a:lstStyle/>
          <a:p>
            <a:pPr algn="ctr"/>
            <a:r>
              <a:rPr lang="en-US" b="1" smtClean="0"/>
              <a:t>TCP/IP </a:t>
            </a:r>
            <a:r>
              <a:rPr lang="en-US" b="1"/>
              <a:t>MODEL</a:t>
            </a:r>
            <a:endParaRPr lang="en-US"/>
          </a:p>
        </p:txBody>
      </p:sp>
      <p:sp>
        <p:nvSpPr>
          <p:cNvPr id="5" name="Rectangle 4"/>
          <p:cNvSpPr/>
          <p:nvPr/>
        </p:nvSpPr>
        <p:spPr>
          <a:xfrm>
            <a:off x="6332567" y="926645"/>
            <a:ext cx="2257541" cy="430887"/>
          </a:xfrm>
          <a:prstGeom prst="rect">
            <a:avLst/>
          </a:prstGeom>
        </p:spPr>
        <p:txBody>
          <a:bodyPr wrap="none">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TCP/IP </a:t>
            </a:r>
          </a:p>
        </p:txBody>
      </p:sp>
      <p:sp>
        <p:nvSpPr>
          <p:cNvPr id="6" name="Rectangle 5"/>
          <p:cNvSpPr/>
          <p:nvPr/>
        </p:nvSpPr>
        <p:spPr>
          <a:xfrm>
            <a:off x="4087660" y="1514316"/>
            <a:ext cx="7636702" cy="4401205"/>
          </a:xfrm>
          <a:prstGeom prst="rect">
            <a:avLst/>
          </a:prstGeom>
        </p:spPr>
        <p:txBody>
          <a:bodyPr wrap="square">
            <a:spAutoFit/>
          </a:bodyPr>
          <a:lstStyle/>
          <a:p>
            <a:pPr marL="342900" indent="-342900">
              <a:buFontTx/>
              <a:buChar char="-"/>
            </a:pPr>
            <a:r>
              <a:rPr lang="vi-VN" sz="2000" smtClean="0">
                <a:solidFill>
                  <a:srgbClr val="444444"/>
                </a:solidFill>
                <a:effectLst/>
                <a:latin typeface="Times New Roman" panose="02020603050405020304" pitchFamily="18" charset="0"/>
                <a:cs typeface="Times New Roman" panose="02020603050405020304" pitchFamily="18" charset="0"/>
              </a:rPr>
              <a:t>Mô hình TCP/IP </a:t>
            </a:r>
            <a:r>
              <a:rPr lang="vi-VN" sz="2000" b="0" i="0" smtClean="0">
                <a:solidFill>
                  <a:srgbClr val="444444"/>
                </a:solidFill>
                <a:effectLst/>
                <a:latin typeface="Times New Roman" panose="02020603050405020304" pitchFamily="18" charset="0"/>
                <a:cs typeface="Times New Roman" panose="02020603050405020304" pitchFamily="18" charset="0"/>
              </a:rPr>
              <a:t>là 1 tập các giao thức và quy tắc được phát triển để cho phép các máy tính liên kết với nhau, chia sẻ tài nguyên thông qua 1 hệ thống mạng.</a:t>
            </a:r>
            <a:endParaRPr lang="en-US" sz="2000" b="0" i="0" smtClean="0">
              <a:solidFill>
                <a:srgbClr val="444444"/>
              </a:solidFill>
              <a:effectLst/>
              <a:latin typeface="Times New Roman" panose="02020603050405020304" pitchFamily="18" charset="0"/>
              <a:cs typeface="Times New Roman" panose="02020603050405020304" pitchFamily="18" charset="0"/>
            </a:endParaRPr>
          </a:p>
          <a:p>
            <a:pPr marL="342900" indent="-342900">
              <a:buFontTx/>
              <a:buChar char="-"/>
            </a:pPr>
            <a:endParaRPr lang="en-US" sz="2000" b="0" i="0" smtClean="0">
              <a:solidFill>
                <a:srgbClr val="444444"/>
              </a:solidFill>
              <a:effectLst/>
              <a:latin typeface="Times New Roman" panose="02020603050405020304" pitchFamily="18" charset="0"/>
              <a:cs typeface="Times New Roman" panose="02020603050405020304" pitchFamily="18" charset="0"/>
            </a:endParaRPr>
          </a:p>
          <a:p>
            <a:pPr marL="342900" indent="-342900">
              <a:buFontTx/>
              <a:buChar char="-"/>
            </a:pPr>
            <a:r>
              <a:rPr lang="vi-VN" sz="2000">
                <a:latin typeface="Times New Roman" panose="02020603050405020304" pitchFamily="18" charset="0"/>
                <a:cs typeface="Times New Roman" panose="02020603050405020304" pitchFamily="18" charset="0"/>
              </a:rPr>
              <a:t>Mô hình TCP/IP là mô hình có trước so với mô hình OSI, mục đích mô hình OSI để tham chiếu làm rõ ràng cách thức trao đổi thông tin giữa các máy tính với nhau, hay nói cách khác là mô hình OSI mang tính chất dùng cho học tập nghiên cứu nhiều hơn là đưa vào triển khai thực tế</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Tx/>
              <a:buChar char="-"/>
            </a:pPr>
            <a:endParaRPr lang="en-US" sz="2000">
              <a:latin typeface="Times New Roman" panose="02020603050405020304" pitchFamily="18" charset="0"/>
              <a:cs typeface="Times New Roman" panose="02020603050405020304" pitchFamily="18" charset="0"/>
            </a:endParaRPr>
          </a:p>
          <a:p>
            <a:pPr marL="342900" indent="-342900">
              <a:buFontTx/>
              <a:buChar char="-"/>
            </a:pPr>
            <a:r>
              <a:rPr lang="vi-VN" sz="2000">
                <a:latin typeface="Times New Roman" panose="02020603050405020304" pitchFamily="18" charset="0"/>
                <a:cs typeface="Times New Roman" panose="02020603050405020304" pitchFamily="18" charset="0"/>
              </a:rPr>
              <a:t>Mô hình TCP/IP còn được gọi với tên khác là : mô hình DoD ( mô hình của bộ quốc phòng Mỹ</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Tx/>
              <a:buChar char="-"/>
            </a:pPr>
            <a:endParaRPr lang="en-US" sz="2000">
              <a:latin typeface="Times New Roman" panose="02020603050405020304" pitchFamily="18" charset="0"/>
              <a:cs typeface="Times New Roman" panose="02020603050405020304" pitchFamily="18" charset="0"/>
            </a:endParaRPr>
          </a:p>
          <a:p>
            <a:pPr marL="342900" indent="-342900">
              <a:buFontTx/>
              <a:buChar char="-"/>
            </a:pPr>
            <a:r>
              <a:rPr lang="en-US" sz="2000" smtClean="0">
                <a:latin typeface="Times New Roman" panose="02020603050405020304" pitchFamily="18" charset="0"/>
                <a:cs typeface="Times New Roman" panose="02020603050405020304" pitchFamily="18" charset="0"/>
              </a:rPr>
              <a:t>Mô hình TCP/IP gồm có 4 tầng.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556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sp>
        <p:nvSpPr>
          <p:cNvPr id="4"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pic>
        <p:nvPicPr>
          <p:cNvPr id="2050" name="Picture 2" descr="http://2.bp.blogspot.com/-jH4TzAOcspU/UzQeMUZ1JlI/AAAAAAAAADA/cWNGZjCtkI4/s1600/TCP-IP-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521" y="1435060"/>
            <a:ext cx="5603483" cy="45755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207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sp>
        <p:nvSpPr>
          <p:cNvPr id="6" name="Rectangle 5"/>
          <p:cNvSpPr/>
          <p:nvPr/>
        </p:nvSpPr>
        <p:spPr>
          <a:xfrm>
            <a:off x="4262906" y="1474566"/>
            <a:ext cx="6877319" cy="3477875"/>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1 : Network Access Layer </a:t>
            </a:r>
            <a:r>
              <a:rPr lang="vi-VN" sz="2000" b="0" i="0" smtClean="0">
                <a:solidFill>
                  <a:srgbClr val="222222"/>
                </a:solidFill>
                <a:effectLst/>
                <a:latin typeface="Times New Roman" panose="02020603050405020304" pitchFamily="18" charset="0"/>
                <a:cs typeface="Times New Roman" panose="02020603050405020304" pitchFamily="18" charset="0"/>
              </a:rPr>
              <a:t>(tầng truy cập) có thể coi tầng truy cập là một tầng riêng biệt hoặc cũng có thể tách thành 2 tầng vật lý và tầng liên kết dữ liệu như trong mô hình OSI, tầng truy cập được sử dụng để truyền gói tin từ tầng mạng đến các host trong mạng. Thành phần tầng truy cập bao gồm cả các thiết bị vật lý ( hun, switch, cáp mạng, card mạng HBA-Host Bus Adapter và các đặc tả mức thấp như tín hiệu điện.</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2 : Internet Layer </a:t>
            </a:r>
            <a:r>
              <a:rPr lang="vi-VN" sz="2000" b="0" i="0" smtClean="0">
                <a:solidFill>
                  <a:srgbClr val="222222"/>
                </a:solidFill>
                <a:effectLst/>
                <a:latin typeface="Times New Roman" panose="02020603050405020304" pitchFamily="18" charset="0"/>
                <a:cs typeface="Times New Roman" panose="02020603050405020304" pitchFamily="18" charset="0"/>
              </a:rPr>
              <a:t>(tầng mạng) Nhiệm vụ của tầng mạng trên mô hình TCP/IP là giải quyết vấn đề dẫn các gói tin đi qua các mạng để đến đúng đích mong muốn.</a:t>
            </a:r>
          </a:p>
        </p:txBody>
      </p:sp>
    </p:spTree>
    <p:extLst>
      <p:ext uri="{BB962C8B-B14F-4D97-AF65-F5344CB8AC3E}">
        <p14:creationId xmlns:p14="http://schemas.microsoft.com/office/powerpoint/2010/main" val="3643462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2908" y="1532950"/>
            <a:ext cx="6864438" cy="4093428"/>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3 : Transport Layer </a:t>
            </a:r>
            <a:r>
              <a:rPr lang="vi-VN" sz="2000" b="0" i="0" smtClean="0">
                <a:solidFill>
                  <a:srgbClr val="222222"/>
                </a:solidFill>
                <a:effectLst/>
                <a:latin typeface="Times New Roman" panose="02020603050405020304" pitchFamily="18" charset="0"/>
                <a:cs typeface="Times New Roman" panose="02020603050405020304" pitchFamily="18" charset="0"/>
              </a:rPr>
              <a:t>(tầng vận chuyển) cũng giống với tầng vận chuyển của mô hình OSI, tầng vận chuyển làm nhiệm vụ phân nhỏ các gói tin có kích thước lớn khi gửi và tập hợp lại khi nhận, đảm bảo tính toàn vẹn cho dữ liệu (không lỗi,không mất, không lặp, đúng thứ tự).</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4 : Application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ứng dụng) là nơi các chương trình mạng như Web Browser, Mail User Agent làm việc để liên lạc giữa các node mạng. Do mô hình TCP/IP không có tầng nào nằm giữa tầng ứng dụng và tầng vận chuyển , nên tầng ứng dụng của mô hình TCP/IP bao gồm cả các giao thức hoạt động như tầng trình diễn và phiên trong mô hình OSI. Việc này thường do người lập trình viên thực hiện.</a:t>
            </a:r>
            <a:endParaRPr lang="vi-VN" sz="2000" b="0" i="0">
              <a:solidFill>
                <a:srgbClr val="222222"/>
              </a:solidFill>
              <a:effectLst/>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sp>
        <p:nvSpPr>
          <p:cNvPr id="6" name="TextBox 5"/>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764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443</TotalTime>
  <Words>883</Words>
  <Application>Microsoft Office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Corbel</vt:lpstr>
      <vt:lpstr>Helvetica</vt:lpstr>
      <vt:lpstr>Times New Roman</vt:lpstr>
      <vt:lpstr>Wingdings 2</vt:lpstr>
      <vt:lpstr>Frame</vt:lpstr>
      <vt:lpstr>TOPIC 1: TCP/IP Basics and      Wireshark</vt:lpstr>
      <vt:lpstr>OSI MODEL</vt:lpstr>
      <vt:lpstr>OSI MODEL</vt:lpstr>
      <vt:lpstr>OSI MODEL</vt:lpstr>
      <vt:lpstr>OSI MODEL</vt:lpstr>
      <vt:lpstr>TCP/IP MODEL</vt:lpstr>
      <vt:lpstr>    </vt:lpstr>
      <vt:lpstr>PowerPoint Presentation</vt:lpstr>
      <vt:lpstr>PowerPoint Presentation</vt:lpstr>
      <vt:lpstr>SO SÁNH GIỮA MÔ HÌNH OSI VÀ TCP / IP</vt:lpstr>
      <vt:lpstr>SO SÁNH GIỮA MÔ HÌNH OSI VÀ TCP / IP</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lpstr>CÁC GIAO THỨC / DỊCH VỤ TRONG TẦNG APPLICATION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TCP/IP Basics and Wireshark</dc:title>
  <dc:creator>Nguyen Tien Dat</dc:creator>
  <cp:lastModifiedBy>Nguyen Tien Dat</cp:lastModifiedBy>
  <cp:revision>27</cp:revision>
  <dcterms:created xsi:type="dcterms:W3CDTF">2015-06-11T07:24:21Z</dcterms:created>
  <dcterms:modified xsi:type="dcterms:W3CDTF">2015-06-12T04:31:00Z</dcterms:modified>
</cp:coreProperties>
</file>