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75" r:id="rId11"/>
    <p:sldId id="265" r:id="rId12"/>
    <p:sldId id="266" r:id="rId13"/>
    <p:sldId id="267" r:id="rId14"/>
    <p:sldId id="268" r:id="rId15"/>
    <p:sldId id="269" r:id="rId16"/>
    <p:sldId id="276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ma.com.v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ma.com.v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163" y="517183"/>
            <a:ext cx="9712859" cy="2616199"/>
          </a:xfrm>
        </p:spPr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(DNS)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133382"/>
            <a:ext cx="6987645" cy="1388534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2015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4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87826" y="1557130"/>
            <a:ext cx="5835380" cy="46166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7826" y="2018795"/>
            <a:ext cx="5868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DNS defines two types of name servers: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5662" y="2480460"/>
            <a:ext cx="8932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Primary name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primary DNS server, which contains all the information for domain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allowed to add, delete, edit your DNS DATABASE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name server: is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DNS server, backup, DATABASE of the Primary again. Not change the DNS DATABASE. In case the Primary name server is fail, the Secondary is used for name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</a:p>
          <a:p>
            <a:pPr lvl="1"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There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also a Caching-only servers are DNS servers that only perform queries, cache the answers, and return the results.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0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87826" y="1599437"/>
            <a:ext cx="398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and zone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4953" y="2061102"/>
            <a:ext cx="37982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Zone and domain can share the domain name (ca) but contain different node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ca contains all data in ca + all data in ab.ca, on.ca and qc.ca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Zone ca only contains all data in ca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58" y="1924054"/>
            <a:ext cx="50196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98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987826" y="1599437"/>
            <a:ext cx="600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Qualified Domain Name (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FQDN)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1580" y="2061102"/>
            <a:ext cx="35337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fully qualified domain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(FQDN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is a DNS domain name that has been constructed from its location relative to the root of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namespace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(known as the root domain). 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853" y="1942639"/>
            <a:ext cx="4356100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Callout 9"/>
          <p:cNvSpPr>
            <a:spLocks noChangeArrowheads="1"/>
          </p:cNvSpPr>
          <p:nvPr/>
        </p:nvSpPr>
        <p:spPr bwMode="auto">
          <a:xfrm>
            <a:off x="9642474" y="4759633"/>
            <a:ext cx="1860550" cy="696913"/>
          </a:xfrm>
          <a:prstGeom prst="wedgeEllipseCallout">
            <a:avLst>
              <a:gd name="adj1" fmla="val -35359"/>
              <a:gd name="adj2" fmla="val -17317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r>
              <a:rPr lang="en-US" altLang="en-US" sz="1100"/>
              <a:t>FQDN: www.cisco.com.”</a:t>
            </a:r>
          </a:p>
        </p:txBody>
      </p:sp>
    </p:spTree>
    <p:extLst>
      <p:ext uri="{BB962C8B-B14F-4D97-AF65-F5344CB8AC3E}">
        <p14:creationId xmlns:p14="http://schemas.microsoft.com/office/powerpoint/2010/main" val="49872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7826" y="1599437"/>
            <a:ext cx="3094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6531" y="2061102"/>
            <a:ext cx="2810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Recursive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pic>
        <p:nvPicPr>
          <p:cNvPr id="7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32" y="3742403"/>
            <a:ext cx="53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7626855" y="5912684"/>
            <a:ext cx="2744788" cy="730250"/>
            <a:chOff x="2524125" y="1948316"/>
            <a:chExt cx="2744560" cy="729570"/>
          </a:xfrm>
        </p:grpSpPr>
        <p:pic>
          <p:nvPicPr>
            <p:cNvPr id="9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1948316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2895600" y="2220687"/>
              <a:ext cx="2373085" cy="33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Tma.com.vn.  ns</a:t>
              </a:r>
            </a:p>
          </p:txBody>
        </p: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7626855" y="4598793"/>
            <a:ext cx="2897187" cy="730250"/>
            <a:chOff x="2524125" y="3173412"/>
            <a:chExt cx="2896960" cy="729570"/>
          </a:xfrm>
        </p:grpSpPr>
        <p:pic>
          <p:nvPicPr>
            <p:cNvPr id="12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317341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3048000" y="3173412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com.vn. ns</a:t>
              </a:r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7645768" y="3278188"/>
            <a:ext cx="3049587" cy="730250"/>
            <a:chOff x="2524125" y="4224439"/>
            <a:chExt cx="3049360" cy="729570"/>
          </a:xfrm>
        </p:grpSpPr>
        <p:pic>
          <p:nvPicPr>
            <p:cNvPr id="15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4224439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>
              <a:off x="3200400" y="4419487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Vn. ns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4389203" y="3192048"/>
            <a:ext cx="1544637" cy="1087438"/>
            <a:chOff x="724692" y="2816385"/>
            <a:chExt cx="1544410" cy="1086597"/>
          </a:xfrm>
        </p:grpSpPr>
        <p:pic>
          <p:nvPicPr>
            <p:cNvPr id="18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101" y="317341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6"/>
            <p:cNvSpPr txBox="1">
              <a:spLocks noChangeArrowheads="1"/>
            </p:cNvSpPr>
            <p:nvPr/>
          </p:nvSpPr>
          <p:spPr bwMode="auto">
            <a:xfrm>
              <a:off x="724692" y="2816385"/>
              <a:ext cx="15444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Local NS</a:t>
              </a:r>
            </a:p>
          </p:txBody>
        </p:sp>
      </p:grpSp>
      <p:grpSp>
        <p:nvGrpSpPr>
          <p:cNvPr id="20" name="Group 75"/>
          <p:cNvGrpSpPr>
            <a:grpSpLocks/>
          </p:cNvGrpSpPr>
          <p:nvPr/>
        </p:nvGrpSpPr>
        <p:grpSpPr bwMode="auto">
          <a:xfrm>
            <a:off x="7617329" y="1964963"/>
            <a:ext cx="3059113" cy="730250"/>
            <a:chOff x="2513919" y="5334782"/>
            <a:chExt cx="3059566" cy="729570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3200400" y="5334782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“.” root NS</a:t>
              </a:r>
            </a:p>
          </p:txBody>
        </p:sp>
        <p:pic>
          <p:nvPicPr>
            <p:cNvPr id="22" name="Picture 2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919" y="533478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65"/>
          <p:cNvGrpSpPr>
            <a:grpSpLocks/>
          </p:cNvGrpSpPr>
          <p:nvPr/>
        </p:nvGrpSpPr>
        <p:grpSpPr bwMode="auto">
          <a:xfrm>
            <a:off x="3228471" y="3413740"/>
            <a:ext cx="1262735" cy="369888"/>
            <a:chOff x="708495" y="3218534"/>
            <a:chExt cx="704606" cy="369332"/>
          </a:xfrm>
        </p:grpSpPr>
        <p:cxnSp>
          <p:nvCxnSpPr>
            <p:cNvPr id="24" name="Straight Arrow Connector 19"/>
            <p:cNvCxnSpPr>
              <a:cxnSpLocks noChangeShapeType="1"/>
            </p:cNvCxnSpPr>
            <p:nvPr/>
          </p:nvCxnSpPr>
          <p:spPr bwMode="auto">
            <a:xfrm>
              <a:off x="724692" y="3538197"/>
              <a:ext cx="688409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Box 55"/>
            <p:cNvSpPr txBox="1">
              <a:spLocks noChangeArrowheads="1"/>
            </p:cNvSpPr>
            <p:nvPr/>
          </p:nvSpPr>
          <p:spPr bwMode="auto">
            <a:xfrm>
              <a:off x="708495" y="3218534"/>
              <a:ext cx="4590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5552685" y="2303834"/>
            <a:ext cx="1738606" cy="1099418"/>
            <a:chOff x="1412875" y="2286733"/>
            <a:chExt cx="1083767" cy="886795"/>
          </a:xfrm>
        </p:grpSpPr>
        <p:cxnSp>
          <p:nvCxnSpPr>
            <p:cNvPr id="27" name="Straight Arrow Connector 39"/>
            <p:cNvCxnSpPr>
              <a:cxnSpLocks noChangeShapeType="1"/>
            </p:cNvCxnSpPr>
            <p:nvPr/>
          </p:nvCxnSpPr>
          <p:spPr bwMode="auto">
            <a:xfrm flipV="1">
              <a:off x="1412875" y="2286733"/>
              <a:ext cx="1083767" cy="8867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40"/>
            <p:cNvSpPr txBox="1">
              <a:spLocks noChangeArrowheads="1"/>
            </p:cNvSpPr>
            <p:nvPr/>
          </p:nvSpPr>
          <p:spPr bwMode="auto">
            <a:xfrm>
              <a:off x="1613647" y="255494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</p:grpSp>
      <p:grpSp>
        <p:nvGrpSpPr>
          <p:cNvPr id="29" name="Group 78"/>
          <p:cNvGrpSpPr>
            <a:grpSpLocks/>
          </p:cNvGrpSpPr>
          <p:nvPr/>
        </p:nvGrpSpPr>
        <p:grpSpPr bwMode="auto">
          <a:xfrm>
            <a:off x="7895468" y="2734725"/>
            <a:ext cx="341312" cy="522496"/>
            <a:chOff x="2868062" y="2554941"/>
            <a:chExt cx="340475" cy="630616"/>
          </a:xfrm>
        </p:grpSpPr>
        <p:cxnSp>
          <p:nvCxnSpPr>
            <p:cNvPr id="30" name="Straight Arrow Connector 45"/>
            <p:cNvCxnSpPr>
              <a:cxnSpLocks noChangeShapeType="1"/>
            </p:cNvCxnSpPr>
            <p:nvPr/>
          </p:nvCxnSpPr>
          <p:spPr bwMode="auto">
            <a:xfrm flipH="1">
              <a:off x="2868062" y="2554941"/>
              <a:ext cx="9608" cy="618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46"/>
            <p:cNvSpPr txBox="1">
              <a:spLocks noChangeArrowheads="1"/>
            </p:cNvSpPr>
            <p:nvPr/>
          </p:nvSpPr>
          <p:spPr bwMode="auto">
            <a:xfrm>
              <a:off x="2895631" y="281622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grpSp>
        <p:nvGrpSpPr>
          <p:cNvPr id="32" name="Group 50"/>
          <p:cNvGrpSpPr>
            <a:grpSpLocks/>
          </p:cNvGrpSpPr>
          <p:nvPr/>
        </p:nvGrpSpPr>
        <p:grpSpPr bwMode="auto">
          <a:xfrm>
            <a:off x="7916953" y="4085616"/>
            <a:ext cx="341312" cy="419100"/>
            <a:chOff x="2868062" y="3956523"/>
            <a:chExt cx="340473" cy="418047"/>
          </a:xfrm>
        </p:grpSpPr>
        <p:cxnSp>
          <p:nvCxnSpPr>
            <p:cNvPr id="33" name="Straight Arrow Connector 48"/>
            <p:cNvCxnSpPr>
              <a:cxnSpLocks noChangeShapeType="1"/>
            </p:cNvCxnSpPr>
            <p:nvPr/>
          </p:nvCxnSpPr>
          <p:spPr bwMode="auto">
            <a:xfrm>
              <a:off x="2868062" y="3956523"/>
              <a:ext cx="0" cy="41804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49"/>
            <p:cNvSpPr txBox="1">
              <a:spLocks noChangeArrowheads="1"/>
            </p:cNvSpPr>
            <p:nvPr/>
          </p:nvSpPr>
          <p:spPr bwMode="auto">
            <a:xfrm>
              <a:off x="2895629" y="400523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</p:grpSp>
      <p:grpSp>
        <p:nvGrpSpPr>
          <p:cNvPr id="35" name="Group 54"/>
          <p:cNvGrpSpPr>
            <a:grpSpLocks/>
          </p:cNvGrpSpPr>
          <p:nvPr/>
        </p:nvGrpSpPr>
        <p:grpSpPr bwMode="auto">
          <a:xfrm>
            <a:off x="7895468" y="5435585"/>
            <a:ext cx="341312" cy="368300"/>
            <a:chOff x="2868062" y="5104820"/>
            <a:chExt cx="340475" cy="369332"/>
          </a:xfrm>
        </p:grpSpPr>
        <p:cxnSp>
          <p:nvCxnSpPr>
            <p:cNvPr id="36" name="Straight Arrow Connector 52"/>
            <p:cNvCxnSpPr>
              <a:cxnSpLocks noChangeShapeType="1"/>
            </p:cNvCxnSpPr>
            <p:nvPr/>
          </p:nvCxnSpPr>
          <p:spPr bwMode="auto">
            <a:xfrm>
              <a:off x="2868062" y="5104820"/>
              <a:ext cx="0" cy="35636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53"/>
            <p:cNvSpPr txBox="1">
              <a:spLocks noChangeArrowheads="1"/>
            </p:cNvSpPr>
            <p:nvPr/>
          </p:nvSpPr>
          <p:spPr bwMode="auto">
            <a:xfrm>
              <a:off x="2895631" y="510482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</p:grpSp>
      <p:grpSp>
        <p:nvGrpSpPr>
          <p:cNvPr id="38" name="Group 58"/>
          <p:cNvGrpSpPr>
            <a:grpSpLocks/>
          </p:cNvGrpSpPr>
          <p:nvPr/>
        </p:nvGrpSpPr>
        <p:grpSpPr bwMode="auto">
          <a:xfrm>
            <a:off x="7447040" y="5431672"/>
            <a:ext cx="312738" cy="606425"/>
            <a:chOff x="2268538" y="5104820"/>
            <a:chExt cx="312906" cy="607477"/>
          </a:xfrm>
        </p:grpSpPr>
        <p:cxnSp>
          <p:nvCxnSpPr>
            <p:cNvPr id="39" name="Straight Arrow Connector 56"/>
            <p:cNvCxnSpPr>
              <a:cxnSpLocks noChangeShapeType="1"/>
            </p:cNvCxnSpPr>
            <p:nvPr/>
          </p:nvCxnSpPr>
          <p:spPr bwMode="auto">
            <a:xfrm flipV="1">
              <a:off x="2524125" y="5104820"/>
              <a:ext cx="0" cy="35636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Box 57"/>
            <p:cNvSpPr txBox="1">
              <a:spLocks noChangeArrowheads="1"/>
            </p:cNvSpPr>
            <p:nvPr/>
          </p:nvSpPr>
          <p:spPr bwMode="auto">
            <a:xfrm>
              <a:off x="2268538" y="534296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</p:grpSp>
      <p:grpSp>
        <p:nvGrpSpPr>
          <p:cNvPr id="41" name="Group 62"/>
          <p:cNvGrpSpPr>
            <a:grpSpLocks/>
          </p:cNvGrpSpPr>
          <p:nvPr/>
        </p:nvGrpSpPr>
        <p:grpSpPr bwMode="auto">
          <a:xfrm>
            <a:off x="7481489" y="4099660"/>
            <a:ext cx="312737" cy="554037"/>
            <a:chOff x="2349714" y="4005238"/>
            <a:chExt cx="312906" cy="553998"/>
          </a:xfrm>
        </p:grpSpPr>
        <p:cxnSp>
          <p:nvCxnSpPr>
            <p:cNvPr id="42" name="Straight Arrow Connector 60"/>
            <p:cNvCxnSpPr>
              <a:cxnSpLocks noChangeShapeType="1"/>
            </p:cNvCxnSpPr>
            <p:nvPr/>
          </p:nvCxnSpPr>
          <p:spPr bwMode="auto">
            <a:xfrm flipV="1">
              <a:off x="2581444" y="4005238"/>
              <a:ext cx="0" cy="3693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Box 61"/>
            <p:cNvSpPr txBox="1">
              <a:spLocks noChangeArrowheads="1"/>
            </p:cNvSpPr>
            <p:nvPr/>
          </p:nvSpPr>
          <p:spPr bwMode="auto">
            <a:xfrm>
              <a:off x="2349714" y="418990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</p:grpSp>
      <p:grpSp>
        <p:nvGrpSpPr>
          <p:cNvPr id="44" name="Group 69"/>
          <p:cNvGrpSpPr>
            <a:grpSpLocks/>
          </p:cNvGrpSpPr>
          <p:nvPr/>
        </p:nvGrpSpPr>
        <p:grpSpPr bwMode="auto">
          <a:xfrm>
            <a:off x="7340946" y="2758326"/>
            <a:ext cx="363537" cy="530898"/>
            <a:chOff x="2340189" y="2678113"/>
            <a:chExt cx="363935" cy="692110"/>
          </a:xfrm>
        </p:grpSpPr>
        <p:cxnSp>
          <p:nvCxnSpPr>
            <p:cNvPr id="45" name="Straight Arrow Connector 67"/>
            <p:cNvCxnSpPr>
              <a:cxnSpLocks noChangeShapeType="1"/>
            </p:cNvCxnSpPr>
            <p:nvPr/>
          </p:nvCxnSpPr>
          <p:spPr bwMode="auto">
            <a:xfrm flipV="1">
              <a:off x="2702805" y="2678113"/>
              <a:ext cx="1319" cy="584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68"/>
            <p:cNvSpPr txBox="1">
              <a:spLocks noChangeArrowheads="1"/>
            </p:cNvSpPr>
            <p:nvPr/>
          </p:nvSpPr>
          <p:spPr bwMode="auto">
            <a:xfrm>
              <a:off x="2340189" y="300089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</p:grpSp>
      <p:grpSp>
        <p:nvGrpSpPr>
          <p:cNvPr id="47" name="Group 77"/>
          <p:cNvGrpSpPr>
            <a:grpSpLocks/>
          </p:cNvGrpSpPr>
          <p:nvPr/>
        </p:nvGrpSpPr>
        <p:grpSpPr bwMode="auto">
          <a:xfrm>
            <a:off x="5631716" y="2636349"/>
            <a:ext cx="1659575" cy="1175939"/>
            <a:chOff x="1783941" y="2554941"/>
            <a:chExt cx="740184" cy="815282"/>
          </a:xfrm>
        </p:grpSpPr>
        <p:cxnSp>
          <p:nvCxnSpPr>
            <p:cNvPr id="48" name="Straight Arrow Connector 71"/>
            <p:cNvCxnSpPr>
              <a:cxnSpLocks noChangeShapeType="1"/>
            </p:cNvCxnSpPr>
            <p:nvPr/>
          </p:nvCxnSpPr>
          <p:spPr bwMode="auto">
            <a:xfrm flipH="1">
              <a:off x="1783941" y="2554941"/>
              <a:ext cx="740184" cy="70747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Box 72"/>
            <p:cNvSpPr txBox="1">
              <a:spLocks noChangeArrowheads="1"/>
            </p:cNvSpPr>
            <p:nvPr/>
          </p:nvSpPr>
          <p:spPr bwMode="auto">
            <a:xfrm>
              <a:off x="2036808" y="300089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9</a:t>
              </a:r>
            </a:p>
          </p:txBody>
        </p:sp>
      </p:grpSp>
      <p:sp>
        <p:nvSpPr>
          <p:cNvPr id="50" name="TextBox 79"/>
          <p:cNvSpPr txBox="1">
            <a:spLocks noChangeArrowheads="1"/>
          </p:cNvSpPr>
          <p:nvPr/>
        </p:nvSpPr>
        <p:spPr bwMode="auto">
          <a:xfrm>
            <a:off x="3453408" y="3457471"/>
            <a:ext cx="14239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100"/>
              <a:t>www.tma.com.vn</a:t>
            </a:r>
          </a:p>
        </p:txBody>
      </p:sp>
      <p:grpSp>
        <p:nvGrpSpPr>
          <p:cNvPr id="51" name="Group 81"/>
          <p:cNvGrpSpPr>
            <a:grpSpLocks/>
          </p:cNvGrpSpPr>
          <p:nvPr/>
        </p:nvGrpSpPr>
        <p:grpSpPr bwMode="auto">
          <a:xfrm>
            <a:off x="2923725" y="3830745"/>
            <a:ext cx="2525518" cy="867960"/>
            <a:chOff x="1908876" y="3509125"/>
            <a:chExt cx="1689891" cy="867974"/>
          </a:xfrm>
        </p:grpSpPr>
        <p:grpSp>
          <p:nvGrpSpPr>
            <p:cNvPr id="52" name="Group 76"/>
            <p:cNvGrpSpPr>
              <a:grpSpLocks/>
            </p:cNvGrpSpPr>
            <p:nvPr/>
          </p:nvGrpSpPr>
          <p:grpSpPr bwMode="auto">
            <a:xfrm>
              <a:off x="2148369" y="3509125"/>
              <a:ext cx="1041313" cy="369332"/>
              <a:chOff x="591671" y="3509125"/>
              <a:chExt cx="1041313" cy="369332"/>
            </a:xfrm>
          </p:grpSpPr>
          <p:cxnSp>
            <p:nvCxnSpPr>
              <p:cNvPr id="54" name="Straight Arrow Connector 74"/>
              <p:cNvCxnSpPr>
                <a:cxnSpLocks noChangeShapeType="1"/>
              </p:cNvCxnSpPr>
              <p:nvPr/>
            </p:nvCxnSpPr>
            <p:spPr bwMode="auto">
              <a:xfrm flipH="1">
                <a:off x="591671" y="3796513"/>
                <a:ext cx="82074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TextBox 75"/>
              <p:cNvSpPr txBox="1">
                <a:spLocks noChangeArrowheads="1"/>
              </p:cNvSpPr>
              <p:nvPr/>
            </p:nvSpPr>
            <p:spPr bwMode="auto">
              <a:xfrm>
                <a:off x="1191838" y="3509125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10</a:t>
                </a:r>
              </a:p>
            </p:txBody>
          </p:sp>
        </p:grpSp>
        <p:sp>
          <p:nvSpPr>
            <p:cNvPr id="53" name="TextBox 80"/>
            <p:cNvSpPr txBox="1">
              <a:spLocks noChangeArrowheads="1"/>
            </p:cNvSpPr>
            <p:nvPr/>
          </p:nvSpPr>
          <p:spPr bwMode="auto">
            <a:xfrm>
              <a:off x="1908876" y="4007767"/>
              <a:ext cx="16898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900" b="1">
                  <a:hlinkClick r:id="rId4"/>
                </a:rPr>
                <a:t>www.tma.com.vn</a:t>
              </a:r>
              <a:r>
                <a:rPr lang="en-US" altLang="en-US" sz="900" b="1"/>
                <a:t> A IN 221.133.0.1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7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987826" y="1599437"/>
            <a:ext cx="3094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9925" y="2061102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queries: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011486" y="6636277"/>
            <a:ext cx="2133600" cy="24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50AE0882-63D0-4E8E-ADD5-3F27A6815409}" type="slidenum">
              <a:rPr lang="en-US" altLang="en-US">
                <a:solidFill>
                  <a:schemeClr val="bg2"/>
                </a:solidFill>
                <a:cs typeface="Arial" panose="020B0604020202020204" pitchFamily="34" charset="0"/>
              </a:rPr>
              <a:pPr eaLnBrk="1" hangingPunct="1"/>
              <a:t>14</a:t>
            </a:fld>
            <a:endParaRPr lang="en-US" altLang="en-US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648" y="3592124"/>
            <a:ext cx="53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4231917" y="5878967"/>
            <a:ext cx="2744788" cy="728662"/>
            <a:chOff x="2524125" y="1948316"/>
            <a:chExt cx="2744560" cy="729570"/>
          </a:xfrm>
        </p:grpSpPr>
        <p:pic>
          <p:nvPicPr>
            <p:cNvPr id="12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1948316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22"/>
            <p:cNvSpPr txBox="1">
              <a:spLocks noChangeArrowheads="1"/>
            </p:cNvSpPr>
            <p:nvPr/>
          </p:nvSpPr>
          <p:spPr bwMode="auto">
            <a:xfrm>
              <a:off x="2895600" y="2220687"/>
              <a:ext cx="2373085" cy="33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Tma.com.vn.  ns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7453761" y="5446371"/>
            <a:ext cx="2897187" cy="730250"/>
            <a:chOff x="2524125" y="3173412"/>
            <a:chExt cx="2896960" cy="729570"/>
          </a:xfrm>
        </p:grpSpPr>
        <p:pic>
          <p:nvPicPr>
            <p:cNvPr id="15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317341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23"/>
            <p:cNvSpPr txBox="1">
              <a:spLocks noChangeArrowheads="1"/>
            </p:cNvSpPr>
            <p:nvPr/>
          </p:nvSpPr>
          <p:spPr bwMode="auto">
            <a:xfrm>
              <a:off x="3048000" y="3173412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com.vn. ns</a:t>
              </a: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8425615" y="3259048"/>
            <a:ext cx="3049588" cy="730250"/>
            <a:chOff x="2524125" y="4224439"/>
            <a:chExt cx="3049360" cy="729570"/>
          </a:xfrm>
        </p:grpSpPr>
        <p:pic>
          <p:nvPicPr>
            <p:cNvPr id="18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4224439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4"/>
            <p:cNvSpPr txBox="1">
              <a:spLocks noChangeArrowheads="1"/>
            </p:cNvSpPr>
            <p:nvPr/>
          </p:nvSpPr>
          <p:spPr bwMode="auto">
            <a:xfrm>
              <a:off x="3200400" y="4419487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Vn. ns</a:t>
              </a:r>
            </a:p>
          </p:txBody>
        </p:sp>
      </p:grpSp>
      <p:pic>
        <p:nvPicPr>
          <p:cNvPr id="20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86" y="3528345"/>
            <a:ext cx="3714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6"/>
          <p:cNvSpPr txBox="1">
            <a:spLocks noChangeArrowheads="1"/>
          </p:cNvSpPr>
          <p:nvPr/>
        </p:nvSpPr>
        <p:spPr bwMode="auto">
          <a:xfrm>
            <a:off x="1998608" y="3836335"/>
            <a:ext cx="9985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/>
              <a:t>Local NS</a:t>
            </a:r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6086101" y="1802164"/>
            <a:ext cx="3059113" cy="730250"/>
            <a:chOff x="2513919" y="5334782"/>
            <a:chExt cx="3059566" cy="729570"/>
          </a:xfrm>
        </p:grpSpPr>
        <p:sp>
          <p:nvSpPr>
            <p:cNvPr id="23" name="TextBox 25"/>
            <p:cNvSpPr txBox="1">
              <a:spLocks noChangeArrowheads="1"/>
            </p:cNvSpPr>
            <p:nvPr/>
          </p:nvSpPr>
          <p:spPr bwMode="auto">
            <a:xfrm>
              <a:off x="3200400" y="5334782"/>
              <a:ext cx="23730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“.” root NS</a:t>
              </a:r>
            </a:p>
          </p:txBody>
        </p:sp>
        <p:pic>
          <p:nvPicPr>
            <p:cNvPr id="24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919" y="5334782"/>
              <a:ext cx="371475" cy="72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6" name="Straight Arrow Connector 19"/>
          <p:cNvCxnSpPr>
            <a:cxnSpLocks noChangeShapeType="1"/>
          </p:cNvCxnSpPr>
          <p:nvPr/>
        </p:nvCxnSpPr>
        <p:spPr bwMode="auto">
          <a:xfrm>
            <a:off x="3558808" y="3968758"/>
            <a:ext cx="100723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55"/>
          <p:cNvSpPr txBox="1">
            <a:spLocks noChangeArrowheads="1"/>
          </p:cNvSpPr>
          <p:nvPr/>
        </p:nvSpPr>
        <p:spPr bwMode="auto">
          <a:xfrm>
            <a:off x="4504556" y="3427083"/>
            <a:ext cx="31999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9" name="TextBox 79"/>
          <p:cNvSpPr txBox="1">
            <a:spLocks noChangeArrowheads="1"/>
          </p:cNvSpPr>
          <p:nvPr/>
        </p:nvSpPr>
        <p:spPr bwMode="auto">
          <a:xfrm>
            <a:off x="3309918" y="3466062"/>
            <a:ext cx="14239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100"/>
              <a:t>www.tma.com.vn</a:t>
            </a:r>
          </a:p>
        </p:txBody>
      </p:sp>
      <p:cxnSp>
        <p:nvCxnSpPr>
          <p:cNvPr id="31" name="Straight Arrow Connector 82"/>
          <p:cNvCxnSpPr>
            <a:cxnSpLocks noChangeShapeType="1"/>
          </p:cNvCxnSpPr>
          <p:nvPr/>
        </p:nvCxnSpPr>
        <p:spPr bwMode="auto">
          <a:xfrm flipH="1">
            <a:off x="3534852" y="3766131"/>
            <a:ext cx="989161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83"/>
          <p:cNvSpPr txBox="1">
            <a:spLocks noChangeArrowheads="1"/>
          </p:cNvSpPr>
          <p:nvPr/>
        </p:nvSpPr>
        <p:spPr bwMode="auto">
          <a:xfrm>
            <a:off x="3442034" y="3947560"/>
            <a:ext cx="1222519" cy="35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  <a:r>
              <a:rPr lang="en-US" altLang="en-US" sz="1100"/>
              <a:t> ask root</a:t>
            </a:r>
          </a:p>
        </p:txBody>
      </p:sp>
      <p:grpSp>
        <p:nvGrpSpPr>
          <p:cNvPr id="33" name="Group 93"/>
          <p:cNvGrpSpPr>
            <a:grpSpLocks/>
          </p:cNvGrpSpPr>
          <p:nvPr/>
        </p:nvGrpSpPr>
        <p:grpSpPr bwMode="auto">
          <a:xfrm>
            <a:off x="5453861" y="2650815"/>
            <a:ext cx="565326" cy="876523"/>
            <a:chOff x="2275164" y="2341463"/>
            <a:chExt cx="2008081" cy="949425"/>
          </a:xfrm>
        </p:grpSpPr>
        <p:cxnSp>
          <p:nvCxnSpPr>
            <p:cNvPr id="34" name="Straight Arrow Connector 88"/>
            <p:cNvCxnSpPr>
              <a:cxnSpLocks noChangeShapeType="1"/>
            </p:cNvCxnSpPr>
            <p:nvPr/>
          </p:nvCxnSpPr>
          <p:spPr bwMode="auto">
            <a:xfrm flipV="1">
              <a:off x="2275164" y="2341463"/>
              <a:ext cx="2008081" cy="9494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Box 90"/>
            <p:cNvSpPr txBox="1">
              <a:spLocks noChangeArrowheads="1"/>
            </p:cNvSpPr>
            <p:nvPr/>
          </p:nvSpPr>
          <p:spPr bwMode="auto">
            <a:xfrm>
              <a:off x="2944848" y="284576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cxnSp>
        <p:nvCxnSpPr>
          <p:cNvPr id="36" name="Straight Arrow Connector 92"/>
          <p:cNvCxnSpPr>
            <a:cxnSpLocks noChangeShapeType="1"/>
          </p:cNvCxnSpPr>
          <p:nvPr/>
        </p:nvCxnSpPr>
        <p:spPr bwMode="auto">
          <a:xfrm flipH="1">
            <a:off x="5642394" y="3645740"/>
            <a:ext cx="2391525" cy="14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97"/>
          <p:cNvGrpSpPr>
            <a:grpSpLocks/>
          </p:cNvGrpSpPr>
          <p:nvPr/>
        </p:nvGrpSpPr>
        <p:grpSpPr bwMode="auto">
          <a:xfrm>
            <a:off x="4920948" y="2532414"/>
            <a:ext cx="907825" cy="933648"/>
            <a:chOff x="1095497" y="2286733"/>
            <a:chExt cx="2952668" cy="833904"/>
          </a:xfrm>
        </p:grpSpPr>
        <p:cxnSp>
          <p:nvCxnSpPr>
            <p:cNvPr id="38" name="Straight Arrow Connector 95"/>
            <p:cNvCxnSpPr>
              <a:cxnSpLocks noChangeShapeType="1"/>
            </p:cNvCxnSpPr>
            <p:nvPr/>
          </p:nvCxnSpPr>
          <p:spPr bwMode="auto">
            <a:xfrm flipH="1">
              <a:off x="2056145" y="2286733"/>
              <a:ext cx="1992020" cy="8339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Box 96"/>
            <p:cNvSpPr txBox="1">
              <a:spLocks noChangeArrowheads="1"/>
            </p:cNvSpPr>
            <p:nvPr/>
          </p:nvSpPr>
          <p:spPr bwMode="auto">
            <a:xfrm>
              <a:off x="1095497" y="2301755"/>
              <a:ext cx="7841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4 </a:t>
              </a:r>
              <a:r>
                <a:rPr lang="en-US" altLang="en-US" sz="1100"/>
                <a:t>ask vn</a:t>
              </a:r>
              <a:endParaRPr lang="en-US" altLang="en-US"/>
            </a:p>
          </p:txBody>
        </p:sp>
      </p:grpSp>
      <p:cxnSp>
        <p:nvCxnSpPr>
          <p:cNvPr id="41" name="Straight Arrow Connector 99"/>
          <p:cNvCxnSpPr>
            <a:cxnSpLocks noChangeShapeType="1"/>
          </p:cNvCxnSpPr>
          <p:nvPr/>
        </p:nvCxnSpPr>
        <p:spPr bwMode="auto">
          <a:xfrm flipV="1">
            <a:off x="5642394" y="3953273"/>
            <a:ext cx="2478398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100"/>
          <p:cNvSpPr txBox="1">
            <a:spLocks noChangeArrowheads="1"/>
          </p:cNvSpPr>
          <p:nvPr/>
        </p:nvSpPr>
        <p:spPr bwMode="auto">
          <a:xfrm>
            <a:off x="6696310" y="3895866"/>
            <a:ext cx="370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45" name="TextBox 104"/>
          <p:cNvSpPr txBox="1">
            <a:spLocks noChangeArrowheads="1"/>
          </p:cNvSpPr>
          <p:nvPr/>
        </p:nvSpPr>
        <p:spPr bwMode="auto">
          <a:xfrm rot="10800000" flipV="1">
            <a:off x="6265005" y="3234576"/>
            <a:ext cx="1188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6 </a:t>
            </a:r>
            <a:r>
              <a:rPr lang="en-US" altLang="en-US" sz="1100"/>
              <a:t>ask com.vn</a:t>
            </a:r>
          </a:p>
        </p:txBody>
      </p:sp>
      <p:grpSp>
        <p:nvGrpSpPr>
          <p:cNvPr id="46" name="Group 109"/>
          <p:cNvGrpSpPr>
            <a:grpSpLocks/>
          </p:cNvGrpSpPr>
          <p:nvPr/>
        </p:nvGrpSpPr>
        <p:grpSpPr bwMode="auto">
          <a:xfrm>
            <a:off x="5642394" y="4224935"/>
            <a:ext cx="1781175" cy="1122363"/>
            <a:chOff x="2013898" y="4200468"/>
            <a:chExt cx="1781814" cy="1121864"/>
          </a:xfrm>
        </p:grpSpPr>
        <p:cxnSp>
          <p:nvCxnSpPr>
            <p:cNvPr id="47" name="Straight Arrow Connector 107"/>
            <p:cNvCxnSpPr>
              <a:cxnSpLocks noChangeShapeType="1"/>
            </p:cNvCxnSpPr>
            <p:nvPr/>
          </p:nvCxnSpPr>
          <p:spPr bwMode="auto">
            <a:xfrm>
              <a:off x="2013898" y="4200468"/>
              <a:ext cx="1781814" cy="104900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Box 108"/>
            <p:cNvSpPr txBox="1">
              <a:spLocks noChangeArrowheads="1"/>
            </p:cNvSpPr>
            <p:nvPr/>
          </p:nvSpPr>
          <p:spPr bwMode="auto">
            <a:xfrm>
              <a:off x="3279205" y="4953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</p:grpSp>
      <p:grpSp>
        <p:nvGrpSpPr>
          <p:cNvPr id="49" name="Group 113"/>
          <p:cNvGrpSpPr>
            <a:grpSpLocks/>
          </p:cNvGrpSpPr>
          <p:nvPr/>
        </p:nvGrpSpPr>
        <p:grpSpPr bwMode="auto">
          <a:xfrm>
            <a:off x="5429909" y="4409103"/>
            <a:ext cx="1790132" cy="1082216"/>
            <a:chOff x="2013898" y="4374570"/>
            <a:chExt cx="1781814" cy="1455950"/>
          </a:xfrm>
        </p:grpSpPr>
        <p:cxnSp>
          <p:nvCxnSpPr>
            <p:cNvPr id="50" name="Straight Arrow Connector 111"/>
            <p:cNvCxnSpPr>
              <a:cxnSpLocks noChangeShapeType="1"/>
            </p:cNvCxnSpPr>
            <p:nvPr/>
          </p:nvCxnSpPr>
          <p:spPr bwMode="auto">
            <a:xfrm flipH="1" flipV="1">
              <a:off x="2013898" y="4374570"/>
              <a:ext cx="1781814" cy="14559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Box 112"/>
            <p:cNvSpPr txBox="1">
              <a:spLocks noChangeArrowheads="1"/>
            </p:cNvSpPr>
            <p:nvPr/>
          </p:nvSpPr>
          <p:spPr bwMode="auto">
            <a:xfrm>
              <a:off x="2192236" y="5296136"/>
              <a:ext cx="13612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8 </a:t>
              </a:r>
              <a:r>
                <a:rPr lang="en-US" altLang="en-US" sz="1100"/>
                <a:t>ask tma.com.vn</a:t>
              </a:r>
            </a:p>
          </p:txBody>
        </p:sp>
      </p:grpSp>
      <p:grpSp>
        <p:nvGrpSpPr>
          <p:cNvPr id="52" name="Group 117"/>
          <p:cNvGrpSpPr>
            <a:grpSpLocks/>
          </p:cNvGrpSpPr>
          <p:nvPr/>
        </p:nvGrpSpPr>
        <p:grpSpPr bwMode="auto">
          <a:xfrm flipH="1">
            <a:off x="4664553" y="4304875"/>
            <a:ext cx="468880" cy="1545444"/>
            <a:chOff x="1600200" y="3807997"/>
            <a:chExt cx="1136024" cy="2022523"/>
          </a:xfrm>
        </p:grpSpPr>
        <p:cxnSp>
          <p:nvCxnSpPr>
            <p:cNvPr id="53" name="Straight Arrow Connector 115"/>
            <p:cNvCxnSpPr>
              <a:cxnSpLocks noChangeShapeType="1"/>
            </p:cNvCxnSpPr>
            <p:nvPr/>
          </p:nvCxnSpPr>
          <p:spPr bwMode="auto">
            <a:xfrm>
              <a:off x="1600200" y="3807997"/>
              <a:ext cx="1008871" cy="202252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116"/>
            <p:cNvSpPr txBox="1">
              <a:spLocks noChangeArrowheads="1"/>
            </p:cNvSpPr>
            <p:nvPr/>
          </p:nvSpPr>
          <p:spPr bwMode="auto">
            <a:xfrm>
              <a:off x="2423318" y="532233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</p:grpSp>
      <p:grpSp>
        <p:nvGrpSpPr>
          <p:cNvPr id="55" name="Group 121"/>
          <p:cNvGrpSpPr>
            <a:grpSpLocks/>
          </p:cNvGrpSpPr>
          <p:nvPr/>
        </p:nvGrpSpPr>
        <p:grpSpPr bwMode="auto">
          <a:xfrm>
            <a:off x="2169200" y="4243909"/>
            <a:ext cx="2700665" cy="1487872"/>
            <a:chOff x="-1255094" y="3454806"/>
            <a:chExt cx="4040529" cy="2412472"/>
          </a:xfrm>
        </p:grpSpPr>
        <p:cxnSp>
          <p:nvCxnSpPr>
            <p:cNvPr id="56" name="Straight Arrow Connector 119"/>
            <p:cNvCxnSpPr>
              <a:cxnSpLocks noChangeShapeType="1"/>
            </p:cNvCxnSpPr>
            <p:nvPr/>
          </p:nvCxnSpPr>
          <p:spPr bwMode="auto">
            <a:xfrm flipV="1">
              <a:off x="2216404" y="3454806"/>
              <a:ext cx="569031" cy="241247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Box 56"/>
            <p:cNvSpPr txBox="1"/>
            <p:nvPr/>
          </p:nvSpPr>
          <p:spPr>
            <a:xfrm>
              <a:off x="-1255094" y="4348725"/>
              <a:ext cx="2531462" cy="3698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charset="0"/>
                </a:rPr>
                <a:t>9 </a:t>
              </a:r>
              <a:r>
                <a:rPr lang="en-US" sz="1050" b="1" dirty="0">
                  <a:latin typeface="Arial" charset="0"/>
                  <a:hlinkClick r:id="rId4"/>
                </a:rPr>
                <a:t>www.tma.com.vn</a:t>
              </a:r>
              <a:r>
                <a:rPr lang="en-US" sz="1050" b="1" dirty="0">
                  <a:latin typeface="Arial" charset="0"/>
                </a:rPr>
                <a:t> IN A 221.133.0.1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31" y="3163120"/>
            <a:ext cx="8462081" cy="353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987826" y="1599437"/>
            <a:ext cx="3094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4602" y="1962791"/>
            <a:ext cx="9515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deployment: </a:t>
            </a:r>
          </a:p>
          <a:p>
            <a:pPr marL="0" lvl="1" algn="just">
              <a:defRPr/>
            </a:pPr>
            <a:r>
              <a:rPr lang="en-US" sz="2400" smtClean="0"/>
              <a:t>	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Queries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between Resolver---&gt; DNS Server is the recursive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>
              <a:defRPr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Queries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between DNS Server &gt; DNS Server---is interactive query</a:t>
            </a:r>
          </a:p>
        </p:txBody>
      </p:sp>
    </p:spTree>
    <p:extLst>
      <p:ext uri="{BB962C8B-B14F-4D97-AF65-F5344CB8AC3E}">
        <p14:creationId xmlns:p14="http://schemas.microsoft.com/office/powerpoint/2010/main" val="39884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87826" y="1627569"/>
            <a:ext cx="198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4659" y="2108681"/>
            <a:ext cx="81633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DNS Server and Client will save these queries (caching) to be the next time it will search in the cache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If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in the cache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will answer immediately without further queries. This helps for faster operations network (performing).</a:t>
            </a:r>
          </a:p>
        </p:txBody>
      </p:sp>
    </p:spTree>
    <p:extLst>
      <p:ext uri="{BB962C8B-B14F-4D97-AF65-F5344CB8AC3E}">
        <p14:creationId xmlns:p14="http://schemas.microsoft.com/office/powerpoint/2010/main" val="285331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987826" y="1599437"/>
            <a:ext cx="3136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AU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esource </a:t>
            </a:r>
            <a:r>
              <a:rPr lang="en-AU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ecord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2523" y="20611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domain contains resource records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records are analogous to files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into types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important types are SOA, NS, A, AAAA*, CNAME and MX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Normally defines in “zone files”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2282430" y="1667325"/>
            <a:ext cx="2665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SOA Records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4503" y="2128990"/>
            <a:ext cx="84285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SOA record indicates that this name server is the best source of information for the data within this zone.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one, and only one, SOA record in a zone data file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Eg. The record: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0569" y="4376744"/>
            <a:ext cx="90614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movie.edu. </a:t>
            </a:r>
            <a:r>
              <a:rPr lang="en-US" sz="2200" smtClean="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200" smtClean="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terminator.movie.edu. al.robocop.movie.edu.(</a:t>
            </a:r>
            <a:endParaRPr lang="en-US" sz="2200">
              <a:solidFill>
                <a:srgbClr val="7A00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smtClean="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 </a:t>
            </a:r>
            <a:r>
              <a:rPr lang="en-US" sz="220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Serial</a:t>
            </a:r>
          </a:p>
          <a:p>
            <a:r>
              <a:rPr lang="en-US" sz="2200" smtClean="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3h </a:t>
            </a:r>
            <a:r>
              <a:rPr lang="en-US" sz="220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Refresh after 3 hours</a:t>
            </a:r>
          </a:p>
          <a:p>
            <a:r>
              <a:rPr lang="en-US" sz="2200" smtClean="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1h </a:t>
            </a:r>
            <a:r>
              <a:rPr lang="en-US" sz="220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Retry after 1 hour</a:t>
            </a:r>
          </a:p>
          <a:p>
            <a:r>
              <a:rPr lang="en-US" sz="2200" smtClean="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1w </a:t>
            </a:r>
            <a:r>
              <a:rPr lang="en-US" sz="220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Expire after 1 week</a:t>
            </a:r>
          </a:p>
          <a:p>
            <a:r>
              <a:rPr lang="en-US" sz="2200" smtClean="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1h </a:t>
            </a:r>
            <a:r>
              <a:rPr lang="en-US" sz="2200">
                <a:solidFill>
                  <a:srgbClr val="7A00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 Negative caching TTL of 1 day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7826" y="3236985"/>
            <a:ext cx="10310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9848" lvl="4" indent="0">
              <a:buNone/>
            </a:pPr>
            <a:r>
              <a:rPr lang="en-US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domain-name IN SOA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mname rname (</a:t>
            </a:r>
          </a:p>
          <a:p>
            <a:pPr marL="1069848" lvl="4" indent="0">
              <a:buNone/>
            </a:pPr>
            <a:r>
              <a:rPr lang="en-US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serial refresh retry expire minimum time-to-live)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2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282430" y="1667325"/>
            <a:ext cx="2665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SOA Records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9044" y="2056686"/>
            <a:ext cx="100481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1062" lvl="3" indent="-285750" algn="just">
              <a:buFont typeface="Wingdings" panose="05000000000000000000" pitchFamily="2" charset="2"/>
              <a:buChar char="§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domain-name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domain name of this zone</a:t>
            </a:r>
          </a:p>
          <a:p>
            <a:pPr marL="1131062" lvl="3" indent="-285750" algn="just">
              <a:buFont typeface="Wingdings" panose="05000000000000000000" pitchFamily="2" charset="2"/>
              <a:buChar char="§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mname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domain name of the name server that was the original or primary (master) source of data for this zone.</a:t>
            </a:r>
          </a:p>
          <a:p>
            <a:pPr marL="1131062" lvl="3" indent="-285750" algn="just">
              <a:buFont typeface="Wingdings" panose="05000000000000000000" pitchFamily="2" charset="2"/>
              <a:buChar char="§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rname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the mailbox of the person responsible for this zone (a "." is used instead of an "@“)</a:t>
            </a:r>
          </a:p>
          <a:p>
            <a:pPr marL="1131062" lvl="3" indent="-285750" algn="just">
              <a:buFont typeface="Wingdings" panose="05000000000000000000" pitchFamily="2" charset="2"/>
              <a:buChar char="§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version number of the original copy of the zone.  Zone transfers preserve this value</a:t>
            </a:r>
          </a:p>
          <a:p>
            <a:pPr marL="1131062" lvl="3" indent="-285750" algn="just">
              <a:buFont typeface="Wingdings" panose="05000000000000000000" pitchFamily="2" charset="2"/>
              <a:buChar char="§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refresh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the time (in seconds) a secondary DNS server waits before querying the primary DNS server's SOA record to check for changes and request a zone transfer</a:t>
            </a:r>
          </a:p>
          <a:p>
            <a:pPr marL="1131062" lvl="3" indent="-285750" algn="just">
              <a:buFont typeface="Wingdings" panose="05000000000000000000" pitchFamily="2" charset="2"/>
              <a:buChar char="§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retry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the time (in seconds) a secondary server waits before retrying a failed zone transfer</a:t>
            </a:r>
          </a:p>
          <a:p>
            <a:pPr marL="1131062" lvl="3" indent="-285750" algn="just">
              <a:buFont typeface="Wingdings" panose="05000000000000000000" pitchFamily="2" charset="2"/>
              <a:buChar char="§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expire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the time (in seconds) that a secondary server will keep trying to complete a zone transfer, if this time expires prior to a successful zone transfer, the secondary server will expire its zone file (i.e., it will stop answering queries)</a:t>
            </a:r>
          </a:p>
          <a:p>
            <a:pPr marL="1131062" lvl="3" indent="-285750" algn="just">
              <a:buFont typeface="Wingdings" panose="05000000000000000000" pitchFamily="2" charset="2"/>
              <a:buChar char="§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time-to-live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Time to Live is the number of seconds an external caching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9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13523"/>
            <a:ext cx="10018713" cy="1408042"/>
          </a:xfrm>
        </p:spPr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1" y="1921565"/>
            <a:ext cx="8706678" cy="3869635"/>
          </a:xfrm>
        </p:spPr>
        <p:txBody>
          <a:bodyPr>
            <a:normAutofit/>
          </a:bodyPr>
          <a:lstStyle/>
          <a:p>
            <a:pPr marL="400050" indent="-342900">
              <a:buNone/>
              <a:defRPr/>
            </a:pPr>
            <a:r>
              <a:rPr lang="en-CA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Introduction</a:t>
            </a:r>
            <a:endParaRPr lang="en-CA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-342900">
              <a:buNone/>
              <a:defRPr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 DNS terminology:</a:t>
            </a:r>
          </a:p>
          <a:p>
            <a:pPr marL="342900">
              <a:buNone/>
              <a:defRPr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. Advanced features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V. Tools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VI. Demo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VII. ALU DNS 6.0</a:t>
            </a:r>
          </a:p>
          <a:p>
            <a:pPr marL="342900"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VIII. 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45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282430" y="1667325"/>
            <a:ext cx="559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 Records (Name Server Records)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5823" y="2128990"/>
            <a:ext cx="84455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servers that are authoritative for 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records indicate primary and secondary servers for the zone specified in the SOA resource record, and they indicate the servers for any delegated zones.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zone must contain at least one NS record at the zone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Eg. The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/>
              <a:t>movie.edu. IN NS terminator.movie.edu.</a:t>
            </a:r>
          </a:p>
          <a:p>
            <a:pPr lvl="2"/>
            <a:r>
              <a:rPr lang="en-US"/>
              <a:t>movie.edu. IN NS wormhole.movie.edu.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23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282430" y="1667325"/>
            <a:ext cx="4764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(Address Records)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5965" y="2128990"/>
            <a:ext cx="8667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Maps an FQDN to an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IPv4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</a:p>
          <a:p>
            <a:pPr marL="0"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example.com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A  192.0.2.1  ;IPv4 address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example.com	ns.example.com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A 192.0.2.2 ;IPv4 address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ns.example.com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2430" y="3431512"/>
            <a:ext cx="6096000" cy="9079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AAAA </a:t>
            </a:r>
          </a:p>
          <a:p>
            <a:pPr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Maps an FQDN to an IPv6 address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35964" y="4996838"/>
            <a:ext cx="8667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IP address to an FQDN for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lookups.</a:t>
            </a:r>
          </a:p>
          <a:p>
            <a:pPr marL="0" lvl="2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1.249.249.192.in-addr.arpa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PTR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wormhole.movie.edu.	2.249.249.192.in-addr.arpa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IN PTR robocop.movie.edu.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2430" y="4535173"/>
            <a:ext cx="2765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PTR (Pointer)</a:t>
            </a:r>
          </a:p>
        </p:txBody>
      </p:sp>
    </p:spTree>
    <p:extLst>
      <p:ext uri="{BB962C8B-B14F-4D97-AF65-F5344CB8AC3E}">
        <p14:creationId xmlns:p14="http://schemas.microsoft.com/office/powerpoint/2010/main" val="322316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282430" y="1667325"/>
            <a:ext cx="3290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CNAME Records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7007" y="2128990"/>
            <a:ext cx="86933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CNAME defines an alias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alias will then be resolved, if another CNAME is encountered then the process continues until an A record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/>
              <a:t>Eg. </a:t>
            </a:r>
            <a:r>
              <a:rPr lang="en-US" sz="2400"/>
              <a:t>The </a:t>
            </a:r>
            <a:r>
              <a:rPr lang="en-US" sz="2400" smtClean="0"/>
              <a:t>record: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www.example.com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an alias for example.com</a:t>
            </a:r>
          </a:p>
          <a:p>
            <a:pPr marL="868680" lvl="3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www.example.com. CNAME example.com.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2430" y="4021815"/>
            <a:ext cx="6048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( Mail Exchange Records)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77007" y="4538879"/>
            <a:ext cx="8468071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MX record defines the mail servers for 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ausregistry.com.au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10	mail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ausregistry.com.au domain, defines the host mail to be the priority 10 mail server for the “ausregistry.com.au” domain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3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09" y="2168891"/>
            <a:ext cx="7222433" cy="396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266121" y="1707226"/>
            <a:ext cx="6048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( Mail Exchange Records)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49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227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119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9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62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6" y="685800"/>
            <a:ext cx="9515198" cy="71893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1987826" y="1577009"/>
            <a:ext cx="9515197" cy="4572000"/>
          </a:xfrm>
          <a:noFill/>
        </p:spPr>
        <p:txBody>
          <a:bodyPr>
            <a:normAutofit/>
          </a:bodyPr>
          <a:lstStyle/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host name is preferred when communicating over a network. Easily remembered than an IP address</a:t>
            </a:r>
          </a:p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1982, HOSTS.TXT is used to map names to numerical addresses and each computer retrieved this file a computer at SRI</a:t>
            </a:r>
          </a:p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growth of the network made a centrally maintained, hand-crafted HOSTS.TXT unsustainable</a:t>
            </a:r>
          </a:p>
          <a:p>
            <a:pPr marL="703263" lvl="1" indent="-53340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more scalable system is needed so Domain Name System (DNS) was invented in 1983 </a:t>
            </a:r>
          </a:p>
        </p:txBody>
      </p:sp>
    </p:spTree>
    <p:extLst>
      <p:ext uri="{BB962C8B-B14F-4D97-AF65-F5344CB8AC3E}">
        <p14:creationId xmlns:p14="http://schemas.microsoft.com/office/powerpoint/2010/main" val="173755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26" y="1726702"/>
            <a:ext cx="9422432" cy="3669546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is a hierarchical distributed naming system for computers, services, or any resource connected to the Internet or a private network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Resolves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queries for domain names into IP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addresses.</a:t>
            </a:r>
          </a:p>
          <a:p>
            <a:pPr marL="285750"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essential component of the functionality of the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</a:p>
          <a:p>
            <a:pPr marL="285750"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DNS protocol defines a set of messages sent over either User Datagram Protocol (UDP) port 53 or Transmission Control Protocol (TCP) port 53.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7826" y="685800"/>
            <a:ext cx="9515198" cy="71893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1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omain-name-spa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54" y="2051896"/>
            <a:ext cx="8912181" cy="456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7826" y="685800"/>
            <a:ext cx="9515198" cy="71893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7826" y="1590231"/>
            <a:ext cx="9515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DNS namespace is based on a hierarchical and logical tree structure.</a:t>
            </a:r>
          </a:p>
        </p:txBody>
      </p:sp>
    </p:spTree>
    <p:extLst>
      <p:ext uri="{BB962C8B-B14F-4D97-AF65-F5344CB8AC3E}">
        <p14:creationId xmlns:p14="http://schemas.microsoft.com/office/powerpoint/2010/main" val="13525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87826" y="1613713"/>
            <a:ext cx="9515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namespace, Domain name, Domain and subdomain</a:t>
            </a:r>
            <a:endParaRPr lang="en-CA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3231" y="2092766"/>
            <a:ext cx="909979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namespace is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DNS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domain namespace that will contain a "tree" of domain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en-CA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node in the tree has a private label. An empty label representing the root. A full domain name of any node in the "tree" is the order of the labels in the path from that node to the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domain is a branch of the namespace. The domain is the set of nodes that have the same parent node, this node creates a domain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further partitioned at node points within the domain into subdomains for the purposes of administration or load balancing.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421442" y="3526635"/>
            <a:ext cx="936625" cy="12239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4707305" y="4138616"/>
            <a:ext cx="2592387" cy="2303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5463749" y="4355310"/>
            <a:ext cx="1008063" cy="935037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5031948" y="5290347"/>
            <a:ext cx="1871663" cy="9366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7228255" y="4138616"/>
            <a:ext cx="3095625" cy="1223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247263"/>
              </p:ext>
            </p:extLst>
          </p:nvPr>
        </p:nvGraphicFramePr>
        <p:xfrm>
          <a:off x="3807192" y="1656480"/>
          <a:ext cx="7308850" cy="4964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5310655" imgH="4153448" progId="Visio.Drawing.6">
                  <p:embed/>
                </p:oleObj>
              </mc:Choice>
              <mc:Fallback>
                <p:oleObj name="Visio" r:id="rId3" imgW="5310655" imgH="41534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192" y="1656480"/>
                        <a:ext cx="7308850" cy="4964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58164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9280037" y="3346452"/>
            <a:ext cx="2663825" cy="792163"/>
            <a:chOff x="9064198" y="3768481"/>
            <a:chExt cx="2663825" cy="792163"/>
          </a:xfrm>
        </p:grpSpPr>
        <p:sp>
          <p:nvSpPr>
            <p:cNvPr id="6" name="Line 25"/>
            <p:cNvSpPr>
              <a:spLocks noChangeShapeType="1"/>
            </p:cNvSpPr>
            <p:nvPr/>
          </p:nvSpPr>
          <p:spPr bwMode="auto">
            <a:xfrm flipH="1">
              <a:off x="9064198" y="3912944"/>
              <a:ext cx="93662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10072261" y="3768481"/>
              <a:ext cx="16557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AU" altLang="en-US" sz="1400" b="1">
                  <a:latin typeface="Arial" panose="020B0604020202020204" pitchFamily="34" charset="0"/>
                </a:rPr>
                <a:t>Domain com.au</a:t>
              </a:r>
            </a:p>
          </p:txBody>
        </p:sp>
      </p:grpSp>
      <p:sp>
        <p:nvSpPr>
          <p:cNvPr id="15" name="Line 26"/>
          <p:cNvSpPr>
            <a:spLocks noChangeShapeType="1"/>
          </p:cNvSpPr>
          <p:nvPr/>
        </p:nvSpPr>
        <p:spPr bwMode="auto">
          <a:xfrm flipH="1" flipV="1">
            <a:off x="6855742" y="5409422"/>
            <a:ext cx="12255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8297192" y="5409422"/>
            <a:ext cx="2159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en-US" sz="1400" b="1">
                <a:latin typeface="Arial" panose="020B0604020202020204" pitchFamily="34" charset="0"/>
              </a:rPr>
              <a:t>The ausregistry.com.au sub-domain of com.au</a:t>
            </a:r>
          </a:p>
        </p:txBody>
      </p:sp>
    </p:spTree>
    <p:extLst>
      <p:ext uri="{BB962C8B-B14F-4D97-AF65-F5344CB8AC3E}">
        <p14:creationId xmlns:p14="http://schemas.microsoft.com/office/powerpoint/2010/main" val="296494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7826" y="1586671"/>
            <a:ext cx="583538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TLD (Top level domain): </a:t>
            </a:r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child of root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697065" y="3299610"/>
            <a:ext cx="7145686" cy="2883624"/>
            <a:chOff x="3697065" y="3791979"/>
            <a:chExt cx="7145686" cy="288362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774" y="3791979"/>
              <a:ext cx="4505302" cy="2883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Callout 7"/>
            <p:cNvSpPr>
              <a:spLocks noChangeArrowheads="1"/>
            </p:cNvSpPr>
            <p:nvPr/>
          </p:nvSpPr>
          <p:spPr bwMode="auto">
            <a:xfrm>
              <a:off x="8998076" y="4039752"/>
              <a:ext cx="1844675" cy="787400"/>
            </a:xfrm>
            <a:prstGeom prst="wedgeEllipseCallout">
              <a:avLst>
                <a:gd name="adj1" fmla="val -105833"/>
                <a:gd name="adj2" fmla="val 24634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FF0000"/>
                  </a:solidFill>
                </a:rPr>
                <a:t>Mil, net are gTLDs (Generic TLD)</a:t>
              </a:r>
            </a:p>
          </p:txBody>
        </p:sp>
        <p:sp>
          <p:nvSpPr>
            <p:cNvPr id="9" name="Oval Callout 8"/>
            <p:cNvSpPr>
              <a:spLocks noChangeArrowheads="1"/>
            </p:cNvSpPr>
            <p:nvPr/>
          </p:nvSpPr>
          <p:spPr bwMode="auto">
            <a:xfrm>
              <a:off x="3697065" y="3791979"/>
              <a:ext cx="1844675" cy="766763"/>
            </a:xfrm>
            <a:prstGeom prst="wedgeEllipseCallout">
              <a:avLst>
                <a:gd name="adj1" fmla="val 82778"/>
                <a:gd name="adj2" fmla="val 7506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FF0000"/>
                  </a:solidFill>
                </a:rPr>
                <a:t>Us, vn are ccTLDs (country code TLD)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450122" y="2230278"/>
            <a:ext cx="9052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969696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top of the hierarchy is served by the root nameservers, the servers to query when looking up (resolving) a TLD.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21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7826" y="685800"/>
            <a:ext cx="9515198" cy="7189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000" cap="none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 lvl="1" algn="ctr">
              <a:spcBef>
                <a:spcPct val="0"/>
              </a:spcBef>
              <a:defRPr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CA"/>
              <a:t>Important DNS </a:t>
            </a:r>
            <a:r>
              <a:rPr lang="en-CA" smtClean="0"/>
              <a:t>terminology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987826" y="1557130"/>
            <a:ext cx="5835380" cy="46166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3263" lvl="1" indent="-5334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CA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7826" y="2018795"/>
            <a:ext cx="494051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CA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CA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programs that store information about the domain name space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 servers generally have complete information a zone, which they load from a file or from another name server.</a:t>
            </a:r>
          </a:p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name server is then said to have authority  for that zone</a:t>
            </a:r>
          </a:p>
          <a:p>
            <a:pPr marL="720725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name server is then said to have authority  for that zone</a:t>
            </a:r>
          </a:p>
          <a:p>
            <a:pPr marL="663575" lvl="1" indent="-285750">
              <a:defRPr/>
            </a:pPr>
            <a:endParaRPr lang="en-US" dirty="0"/>
          </a:p>
        </p:txBody>
      </p:sp>
      <p:pic>
        <p:nvPicPr>
          <p:cNvPr id="8" name="Picture 9" descr="zon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235" y="1787962"/>
            <a:ext cx="48958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071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2531</TotalTime>
  <Words>1160</Words>
  <Application>Microsoft Office PowerPoint</Application>
  <PresentationFormat>Widescreen</PresentationFormat>
  <Paragraphs>167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Corbel</vt:lpstr>
      <vt:lpstr>Courier New</vt:lpstr>
      <vt:lpstr>Tahoma</vt:lpstr>
      <vt:lpstr>Times New Roman</vt:lpstr>
      <vt:lpstr>Wingdings</vt:lpstr>
      <vt:lpstr>Parallax</vt:lpstr>
      <vt:lpstr>Visio</vt:lpstr>
      <vt:lpstr>Domain Name System (DNS)</vt:lpstr>
      <vt:lpstr>Agenda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Name System (DNS)</dc:title>
  <dc:creator>Nguyen Tien Dat</dc:creator>
  <cp:lastModifiedBy>NGUYEN TIEN DAT</cp:lastModifiedBy>
  <cp:revision>57</cp:revision>
  <dcterms:created xsi:type="dcterms:W3CDTF">2015-06-17T03:06:04Z</dcterms:created>
  <dcterms:modified xsi:type="dcterms:W3CDTF">2015-06-21T17:29:14Z</dcterms:modified>
</cp:coreProperties>
</file>