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1"/>
  </p:notesMasterIdLst>
  <p:sldIdLst>
    <p:sldId id="256" r:id="rId2"/>
    <p:sldId id="257" r:id="rId3"/>
    <p:sldId id="266" r:id="rId4"/>
    <p:sldId id="267" r:id="rId5"/>
    <p:sldId id="268" r:id="rId6"/>
    <p:sldId id="297" r:id="rId7"/>
    <p:sldId id="270" r:id="rId8"/>
    <p:sldId id="269" r:id="rId9"/>
    <p:sldId id="271" r:id="rId10"/>
    <p:sldId id="273" r:id="rId11"/>
    <p:sldId id="275" r:id="rId12"/>
    <p:sldId id="274" r:id="rId13"/>
    <p:sldId id="279" r:id="rId14"/>
    <p:sldId id="298" r:id="rId15"/>
    <p:sldId id="287" r:id="rId16"/>
    <p:sldId id="290" r:id="rId17"/>
    <p:sldId id="280" r:id="rId18"/>
    <p:sldId id="291" r:id="rId19"/>
    <p:sldId id="292" r:id="rId20"/>
    <p:sldId id="293" r:id="rId21"/>
    <p:sldId id="294" r:id="rId22"/>
    <p:sldId id="296" r:id="rId23"/>
    <p:sldId id="295" r:id="rId24"/>
    <p:sldId id="328" r:id="rId25"/>
    <p:sldId id="329" r:id="rId26"/>
    <p:sldId id="281" r:id="rId27"/>
    <p:sldId id="288" r:id="rId28"/>
    <p:sldId id="289" r:id="rId29"/>
    <p:sldId id="282" r:id="rId30"/>
    <p:sldId id="299" r:id="rId31"/>
    <p:sldId id="300" r:id="rId32"/>
    <p:sldId id="301" r:id="rId33"/>
    <p:sldId id="302" r:id="rId34"/>
    <p:sldId id="283" r:id="rId35"/>
    <p:sldId id="303" r:id="rId36"/>
    <p:sldId id="304" r:id="rId37"/>
    <p:sldId id="284" r:id="rId38"/>
    <p:sldId id="305" r:id="rId39"/>
    <p:sldId id="285" r:id="rId40"/>
    <p:sldId id="306" r:id="rId41"/>
    <p:sldId id="286" r:id="rId42"/>
    <p:sldId id="307" r:id="rId43"/>
    <p:sldId id="332" r:id="rId44"/>
    <p:sldId id="308" r:id="rId45"/>
    <p:sldId id="311" r:id="rId46"/>
    <p:sldId id="309" r:id="rId47"/>
    <p:sldId id="312" r:id="rId48"/>
    <p:sldId id="310" r:id="rId49"/>
    <p:sldId id="276" r:id="rId50"/>
    <p:sldId id="323" r:id="rId51"/>
    <p:sldId id="324" r:id="rId52"/>
    <p:sldId id="325" r:id="rId53"/>
    <p:sldId id="326" r:id="rId54"/>
    <p:sldId id="327" r:id="rId55"/>
    <p:sldId id="330" r:id="rId56"/>
    <p:sldId id="331" r:id="rId57"/>
    <p:sldId id="277" r:id="rId58"/>
    <p:sldId id="313" r:id="rId59"/>
    <p:sldId id="314" r:id="rId60"/>
    <p:sldId id="315" r:id="rId61"/>
    <p:sldId id="319" r:id="rId62"/>
    <p:sldId id="316" r:id="rId63"/>
    <p:sldId id="318" r:id="rId64"/>
    <p:sldId id="320" r:id="rId65"/>
    <p:sldId id="321" r:id="rId66"/>
    <p:sldId id="317" r:id="rId67"/>
    <p:sldId id="278" r:id="rId68"/>
    <p:sldId id="322" r:id="rId69"/>
    <p:sldId id="272"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02" autoAdjust="0"/>
  </p:normalViewPr>
  <p:slideViewPr>
    <p:cSldViewPr>
      <p:cViewPr varScale="1">
        <p:scale>
          <a:sx n="85" d="100"/>
          <a:sy n="85" d="100"/>
        </p:scale>
        <p:origin x="66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5492A0-3EDC-42F3-B256-B42BC22B3832}" type="datetimeFigureOut">
              <a:rPr lang="en-US" smtClean="0"/>
              <a:t>6/24/2015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CD91B-7977-4111-B2A9-5D3C6E1F300A}" type="slidenum">
              <a:rPr lang="en-US" smtClean="0"/>
              <a:t>‹#›</a:t>
            </a:fld>
            <a:endParaRPr lang="en-US"/>
          </a:p>
        </p:txBody>
      </p:sp>
    </p:spTree>
    <p:extLst>
      <p:ext uri="{BB962C8B-B14F-4D97-AF65-F5344CB8AC3E}">
        <p14:creationId xmlns:p14="http://schemas.microsoft.com/office/powerpoint/2010/main" val="2230189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CD91B-7977-4111-B2A9-5D3C6E1F300A}" type="slidenum">
              <a:rPr lang="en-US" smtClean="0"/>
              <a:t>8</a:t>
            </a:fld>
            <a:endParaRPr lang="en-US"/>
          </a:p>
        </p:txBody>
      </p:sp>
    </p:spTree>
    <p:extLst>
      <p:ext uri="{BB962C8B-B14F-4D97-AF65-F5344CB8AC3E}">
        <p14:creationId xmlns:p14="http://schemas.microsoft.com/office/powerpoint/2010/main" val="331963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CD91B-7977-4111-B2A9-5D3C6E1F300A}" type="slidenum">
              <a:rPr lang="en-US" smtClean="0"/>
              <a:t>9</a:t>
            </a:fld>
            <a:endParaRPr lang="en-US"/>
          </a:p>
        </p:txBody>
      </p:sp>
    </p:spTree>
    <p:extLst>
      <p:ext uri="{BB962C8B-B14F-4D97-AF65-F5344CB8AC3E}">
        <p14:creationId xmlns:p14="http://schemas.microsoft.com/office/powerpoint/2010/main" val="1140397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CD91B-7977-4111-B2A9-5D3C6E1F300A}" type="slidenum">
              <a:rPr lang="en-US" smtClean="0"/>
              <a:t>17</a:t>
            </a:fld>
            <a:endParaRPr lang="en-US"/>
          </a:p>
        </p:txBody>
      </p:sp>
    </p:spTree>
    <p:extLst>
      <p:ext uri="{BB962C8B-B14F-4D97-AF65-F5344CB8AC3E}">
        <p14:creationId xmlns:p14="http://schemas.microsoft.com/office/powerpoint/2010/main" val="2511114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Hardware address types: </a:t>
            </a:r>
            <a:r>
              <a:rPr lang="en-US" sz="1200" b="0" i="1" u="none" strike="noStrike" kern="1200" baseline="0" dirty="0" smtClean="0">
                <a:solidFill>
                  <a:schemeClr val="tx1"/>
                </a:solidFill>
                <a:latin typeface="+mn-lt"/>
                <a:ea typeface="+mn-ea"/>
                <a:cs typeface="+mn-cs"/>
              </a:rPr>
              <a:t>http://www.iana.org/assignments/arp-parameters</a:t>
            </a:r>
            <a:endParaRPr lang="en-US" dirty="0"/>
          </a:p>
        </p:txBody>
      </p:sp>
      <p:sp>
        <p:nvSpPr>
          <p:cNvPr id="4" name="Slide Number Placeholder 3"/>
          <p:cNvSpPr>
            <a:spLocks noGrp="1"/>
          </p:cNvSpPr>
          <p:nvPr>
            <p:ph type="sldNum" sz="quarter" idx="10"/>
          </p:nvPr>
        </p:nvSpPr>
        <p:spPr/>
        <p:txBody>
          <a:bodyPr/>
          <a:lstStyle/>
          <a:p>
            <a:fld id="{CA2CD91B-7977-4111-B2A9-5D3C6E1F300A}" type="slidenum">
              <a:rPr lang="en-US" smtClean="0"/>
              <a:t>19</a:t>
            </a:fld>
            <a:endParaRPr lang="en-US"/>
          </a:p>
        </p:txBody>
      </p:sp>
    </p:spTree>
    <p:extLst>
      <p:ext uri="{BB962C8B-B14F-4D97-AF65-F5344CB8AC3E}">
        <p14:creationId xmlns:p14="http://schemas.microsoft.com/office/powerpoint/2010/main" val="568821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CD91B-7977-4111-B2A9-5D3C6E1F300A}" type="slidenum">
              <a:rPr lang="en-US" smtClean="0"/>
              <a:t>32</a:t>
            </a:fld>
            <a:endParaRPr lang="en-US"/>
          </a:p>
        </p:txBody>
      </p:sp>
    </p:spTree>
    <p:extLst>
      <p:ext uri="{BB962C8B-B14F-4D97-AF65-F5344CB8AC3E}">
        <p14:creationId xmlns:p14="http://schemas.microsoft.com/office/powerpoint/2010/main" val="2186781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Option types: http://www.iana.org/assignments/bootp-dhcp-parameters</a:t>
            </a:r>
            <a:endParaRPr lang="en-US" dirty="0"/>
          </a:p>
        </p:txBody>
      </p:sp>
      <p:sp>
        <p:nvSpPr>
          <p:cNvPr id="4" name="Slide Number Placeholder 3"/>
          <p:cNvSpPr>
            <a:spLocks noGrp="1"/>
          </p:cNvSpPr>
          <p:nvPr>
            <p:ph type="sldNum" sz="quarter" idx="10"/>
          </p:nvPr>
        </p:nvSpPr>
        <p:spPr/>
        <p:txBody>
          <a:bodyPr/>
          <a:lstStyle/>
          <a:p>
            <a:fld id="{CA2CD91B-7977-4111-B2A9-5D3C6E1F300A}" type="slidenum">
              <a:rPr lang="en-US" smtClean="0"/>
              <a:t>51</a:t>
            </a:fld>
            <a:endParaRPr lang="en-US"/>
          </a:p>
        </p:txBody>
      </p:sp>
    </p:spTree>
    <p:extLst>
      <p:ext uri="{BB962C8B-B14F-4D97-AF65-F5344CB8AC3E}">
        <p14:creationId xmlns:p14="http://schemas.microsoft.com/office/powerpoint/2010/main" val="172198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'server identifier' field is used both to identify a DHCP server in a DHCP message and as a destination address from clients to servers.  A server with multiple network addresses MUST be prepared to </a:t>
            </a:r>
            <a:r>
              <a:rPr lang="en-US" dirty="0" err="1" smtClean="0"/>
              <a:t>to</a:t>
            </a:r>
            <a:r>
              <a:rPr lang="en-US" dirty="0" smtClean="0"/>
              <a:t> accept any of its network addresses as identifying that server in a DHCP message</a:t>
            </a:r>
          </a:p>
          <a:p>
            <a:r>
              <a:rPr lang="en-US" dirty="0" smtClean="0"/>
              <a:t>The client broadcasts a DHCPREQUEST message that MUST include the 'server identifier' option to indicate which server it has selected</a:t>
            </a:r>
          </a:p>
          <a:p>
            <a:r>
              <a:rPr lang="en-US" dirty="0" smtClean="0"/>
              <a:t>DHCP clients MUST use the IP address provided in the 'server identifier' option for any unicast requests to the DHCP server.</a:t>
            </a:r>
          </a:p>
          <a:p>
            <a:endParaRPr lang="en-US" dirty="0" smtClean="0"/>
          </a:p>
          <a:p>
            <a:r>
              <a:rPr lang="en-US" dirty="0" smtClean="0"/>
              <a:t>The 'requested IP address' option MUST be set to the value of '</a:t>
            </a:r>
            <a:r>
              <a:rPr lang="en-US" dirty="0" err="1" smtClean="0"/>
              <a:t>yiaddr</a:t>
            </a:r>
            <a:r>
              <a:rPr lang="en-US" dirty="0" smtClean="0"/>
              <a:t>' in the DHCPOFFER message from the server</a:t>
            </a:r>
            <a:endParaRPr lang="en-US" dirty="0"/>
          </a:p>
        </p:txBody>
      </p:sp>
      <p:sp>
        <p:nvSpPr>
          <p:cNvPr id="4" name="Slide Number Placeholder 3"/>
          <p:cNvSpPr>
            <a:spLocks noGrp="1"/>
          </p:cNvSpPr>
          <p:nvPr>
            <p:ph type="sldNum" sz="quarter" idx="10"/>
          </p:nvPr>
        </p:nvSpPr>
        <p:spPr/>
        <p:txBody>
          <a:bodyPr/>
          <a:lstStyle/>
          <a:p>
            <a:fld id="{CA2CD91B-7977-4111-B2A9-5D3C6E1F300A}" type="slidenum">
              <a:rPr lang="en-US" smtClean="0"/>
              <a:t>53</a:t>
            </a:fld>
            <a:endParaRPr lang="en-US"/>
          </a:p>
        </p:txBody>
      </p:sp>
    </p:spTree>
    <p:extLst>
      <p:ext uri="{BB962C8B-B14F-4D97-AF65-F5344CB8AC3E}">
        <p14:creationId xmlns:p14="http://schemas.microsoft.com/office/powerpoint/2010/main" val="775710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client MAY choose to explicitly provide the identifier through the 'client identifier' option.  If the client supplies a 'client identifier', the client MUST use the same 'client identifier' in all subsequent messages, and the server MUST use that identifier to identify the client.  If the client does not provide a 'client identifier' option, the server MUST use the contents of the '</a:t>
            </a:r>
            <a:r>
              <a:rPr lang="en-US" dirty="0" err="1" smtClean="0"/>
              <a:t>chaddr</a:t>
            </a:r>
            <a:r>
              <a:rPr lang="en-US" dirty="0" smtClean="0"/>
              <a:t>' field to identify the client. It is crucial for a DHCP client to use an identifier unique within the subnet to which the client is attached in the 'client identifier' option.  Use of '</a:t>
            </a:r>
            <a:r>
              <a:rPr lang="en-US" dirty="0" err="1" smtClean="0"/>
              <a:t>chaddr</a:t>
            </a:r>
            <a:r>
              <a:rPr lang="en-US" dirty="0" smtClean="0"/>
              <a:t>' as the client's unique identifier may cause unexpected results, as that identifier may be associated with a hardware interface that could be moved to a new client</a:t>
            </a:r>
            <a:endParaRPr lang="en-US" dirty="0"/>
          </a:p>
        </p:txBody>
      </p:sp>
      <p:sp>
        <p:nvSpPr>
          <p:cNvPr id="4" name="Slide Number Placeholder 3"/>
          <p:cNvSpPr>
            <a:spLocks noGrp="1"/>
          </p:cNvSpPr>
          <p:nvPr>
            <p:ph type="sldNum" sz="quarter" idx="10"/>
          </p:nvPr>
        </p:nvSpPr>
        <p:spPr/>
        <p:txBody>
          <a:bodyPr/>
          <a:lstStyle/>
          <a:p>
            <a:fld id="{CA2CD91B-7977-4111-B2A9-5D3C6E1F300A}" type="slidenum">
              <a:rPr lang="en-US" smtClean="0"/>
              <a:t>54</a:t>
            </a:fld>
            <a:endParaRPr lang="en-US"/>
          </a:p>
        </p:txBody>
      </p:sp>
    </p:spTree>
    <p:extLst>
      <p:ext uri="{BB962C8B-B14F-4D97-AF65-F5344CB8AC3E}">
        <p14:creationId xmlns:p14="http://schemas.microsoft.com/office/powerpoint/2010/main" val="2128407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5D372E4-9646-4FFE-91BB-BDEB5144A713}" type="datetime1">
              <a:rPr lang="en-US" smtClean="0"/>
              <a:t>6/24/2015</a:t>
            </a:fld>
            <a:endParaRPr lang="en-US"/>
          </a:p>
        </p:txBody>
      </p:sp>
      <p:sp>
        <p:nvSpPr>
          <p:cNvPr id="20" name="Footer Placeholder 19"/>
          <p:cNvSpPr>
            <a:spLocks noGrp="1"/>
          </p:cNvSpPr>
          <p:nvPr>
            <p:ph type="ftr" sz="quarter" idx="11"/>
          </p:nvPr>
        </p:nvSpPr>
        <p:spPr/>
        <p:txBody>
          <a:bodyPr/>
          <a:lstStyle>
            <a:lvl1pPr>
              <a:defRPr/>
            </a:lvl1pPr>
            <a:extLst/>
          </a:lstStyle>
          <a:p>
            <a:r>
              <a:rPr lang="en-US" dirty="0" smtClean="0"/>
              <a:t>DHCP</a:t>
            </a:r>
            <a:endParaRPr lang="en-US" dirty="0"/>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F4BCD2-BEA9-4019-A435-8BA9824F4552}" type="datetime1">
              <a:rPr lang="en-US" smtClean="0"/>
              <a:t>6/24/2015</a:t>
            </a:fld>
            <a:endParaRPr lang="en-US"/>
          </a:p>
        </p:txBody>
      </p:sp>
      <p:sp>
        <p:nvSpPr>
          <p:cNvPr id="5" name="Footer Placeholder 4"/>
          <p:cNvSpPr>
            <a:spLocks noGrp="1"/>
          </p:cNvSpPr>
          <p:nvPr>
            <p:ph type="ftr" sz="quarter" idx="11"/>
          </p:nvPr>
        </p:nvSpPr>
        <p:spPr/>
        <p:txBody>
          <a:bodyPr/>
          <a:lstStyle>
            <a:lvl1pPr>
              <a:defRPr/>
            </a:lvl1pPr>
            <a:extLst/>
          </a:lstStyle>
          <a:p>
            <a:r>
              <a:rPr lang="en-US" dirty="0" smtClean="0"/>
              <a:t>DHCP</a:t>
            </a:r>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E6DC39-9872-4A9C-9368-B038BAEF8C7A}" type="datetime1">
              <a:rPr lang="en-US" smtClean="0"/>
              <a:t>6/24/2015</a:t>
            </a:fld>
            <a:endParaRPr lang="en-US"/>
          </a:p>
        </p:txBody>
      </p:sp>
      <p:sp>
        <p:nvSpPr>
          <p:cNvPr id="5" name="Footer Placeholder 4"/>
          <p:cNvSpPr>
            <a:spLocks noGrp="1"/>
          </p:cNvSpPr>
          <p:nvPr>
            <p:ph type="ftr" sz="quarter" idx="11"/>
          </p:nvPr>
        </p:nvSpPr>
        <p:spPr/>
        <p:txBody>
          <a:bodyPr/>
          <a:lstStyle>
            <a:lvl1pPr>
              <a:defRPr/>
            </a:lvl1pPr>
            <a:extLst/>
          </a:lstStyle>
          <a:p>
            <a:r>
              <a:rPr lang="en-US" dirty="0" smtClean="0"/>
              <a:t>DHCP</a:t>
            </a:r>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2A4708-DE7E-4C3A-BF99-A0E578B7F89B}" type="datetime1">
              <a:rPr lang="en-US" smtClean="0"/>
              <a:t>6/24/2015</a:t>
            </a:fld>
            <a:endParaRPr lang="en-US"/>
          </a:p>
        </p:txBody>
      </p:sp>
      <p:sp>
        <p:nvSpPr>
          <p:cNvPr id="5" name="Footer Placeholder 4"/>
          <p:cNvSpPr>
            <a:spLocks noGrp="1"/>
          </p:cNvSpPr>
          <p:nvPr>
            <p:ph type="ftr" sz="quarter" idx="11"/>
          </p:nvPr>
        </p:nvSpPr>
        <p:spPr/>
        <p:txBody>
          <a:bodyPr/>
          <a:lstStyle>
            <a:lvl1pPr>
              <a:defRPr/>
            </a:lvl1pPr>
            <a:extLst/>
          </a:lstStyle>
          <a:p>
            <a:r>
              <a:rPr lang="en-US" dirty="0" smtClean="0"/>
              <a:t>DHCP</a:t>
            </a:r>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ED8C822-10DF-48F3-910C-68B1447DBEEB}" type="datetime1">
              <a:rPr lang="en-US" smtClean="0"/>
              <a:t>6/24/2015</a:t>
            </a:fld>
            <a:endParaRPr lang="en-US"/>
          </a:p>
        </p:txBody>
      </p:sp>
      <p:sp>
        <p:nvSpPr>
          <p:cNvPr id="5" name="Footer Placeholder 4"/>
          <p:cNvSpPr>
            <a:spLocks noGrp="1"/>
          </p:cNvSpPr>
          <p:nvPr>
            <p:ph type="ftr" sz="quarter" idx="11"/>
          </p:nvPr>
        </p:nvSpPr>
        <p:spPr/>
        <p:txBody>
          <a:bodyPr/>
          <a:lstStyle>
            <a:lvl1pPr>
              <a:defRPr/>
            </a:lvl1pPr>
            <a:extLst/>
          </a:lstStyle>
          <a:p>
            <a:r>
              <a:rPr lang="en-US" dirty="0" smtClean="0"/>
              <a:t>DHCP</a:t>
            </a:r>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DD9FEEE-9EE5-49B6-B224-AA1828E4F698}" type="datetime1">
              <a:rPr lang="en-US" smtClean="0"/>
              <a:t>6/24/2015</a:t>
            </a:fld>
            <a:endParaRPr lang="en-US"/>
          </a:p>
        </p:txBody>
      </p:sp>
      <p:sp>
        <p:nvSpPr>
          <p:cNvPr id="6" name="Footer Placeholder 5"/>
          <p:cNvSpPr>
            <a:spLocks noGrp="1"/>
          </p:cNvSpPr>
          <p:nvPr>
            <p:ph type="ftr" sz="quarter" idx="11"/>
          </p:nvPr>
        </p:nvSpPr>
        <p:spPr/>
        <p:txBody>
          <a:bodyPr/>
          <a:lstStyle>
            <a:lvl1pPr>
              <a:defRPr/>
            </a:lvl1pPr>
            <a:extLst/>
          </a:lstStyle>
          <a:p>
            <a:r>
              <a:rPr lang="en-US" dirty="0" smtClean="0"/>
              <a:t>DHCP</a:t>
            </a:r>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0703E61-DFBF-4B0C-B2F2-8BB2F7FE573A}" type="datetime1">
              <a:rPr lang="en-US" smtClean="0"/>
              <a:t>6/24/2015</a:t>
            </a:fld>
            <a:endParaRPr lang="en-US"/>
          </a:p>
        </p:txBody>
      </p:sp>
      <p:sp>
        <p:nvSpPr>
          <p:cNvPr id="8" name="Footer Placeholder 7"/>
          <p:cNvSpPr>
            <a:spLocks noGrp="1"/>
          </p:cNvSpPr>
          <p:nvPr>
            <p:ph type="ftr" sz="quarter" idx="11"/>
          </p:nvPr>
        </p:nvSpPr>
        <p:spPr/>
        <p:txBody>
          <a:bodyPr/>
          <a:lstStyle>
            <a:lvl1pPr>
              <a:defRPr/>
            </a:lvl1pPr>
            <a:extLst/>
          </a:lstStyle>
          <a:p>
            <a:r>
              <a:rPr lang="en-US" dirty="0" smtClean="0"/>
              <a:t>DHCP</a:t>
            </a:r>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82455DC-F767-46BF-A563-01B5CA89308E}" type="datetime1">
              <a:rPr lang="en-US" smtClean="0"/>
              <a:t>6/24/2015</a:t>
            </a:fld>
            <a:endParaRPr lang="en-US"/>
          </a:p>
        </p:txBody>
      </p:sp>
      <p:sp>
        <p:nvSpPr>
          <p:cNvPr id="4" name="Footer Placeholder 3"/>
          <p:cNvSpPr>
            <a:spLocks noGrp="1"/>
          </p:cNvSpPr>
          <p:nvPr>
            <p:ph type="ftr" sz="quarter" idx="11"/>
          </p:nvPr>
        </p:nvSpPr>
        <p:spPr/>
        <p:txBody>
          <a:bodyPr/>
          <a:lstStyle>
            <a:lvl1pPr>
              <a:defRPr/>
            </a:lvl1pPr>
            <a:extLst/>
          </a:lstStyle>
          <a:p>
            <a:r>
              <a:rPr lang="en-US" dirty="0" smtClean="0"/>
              <a:t>DHCP</a:t>
            </a:r>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052E33A-B539-4601-820E-FC829A8FDAA1}" type="datetime1">
              <a:rPr lang="en-US" smtClean="0"/>
              <a:t>6/24/2015</a:t>
            </a:fld>
            <a:endParaRPr lang="en-US"/>
          </a:p>
        </p:txBody>
      </p:sp>
      <p:sp>
        <p:nvSpPr>
          <p:cNvPr id="3" name="Footer Placeholder 2"/>
          <p:cNvSpPr>
            <a:spLocks noGrp="1"/>
          </p:cNvSpPr>
          <p:nvPr>
            <p:ph type="ftr" sz="quarter" idx="11"/>
          </p:nvPr>
        </p:nvSpPr>
        <p:spPr/>
        <p:txBody>
          <a:bodyPr/>
          <a:lstStyle>
            <a:lvl1pPr>
              <a:defRPr/>
            </a:lvl1pPr>
            <a:extLst/>
          </a:lstStyle>
          <a:p>
            <a:r>
              <a:rPr lang="en-US" dirty="0" smtClean="0"/>
              <a:t>DHCP</a:t>
            </a:r>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781FA34-40D6-4939-8FBD-375CB811CBA9}" type="datetime1">
              <a:rPr lang="en-US" smtClean="0"/>
              <a:t>6/24/2015</a:t>
            </a:fld>
            <a:endParaRPr lang="en-US"/>
          </a:p>
        </p:txBody>
      </p:sp>
      <p:sp>
        <p:nvSpPr>
          <p:cNvPr id="6" name="Footer Placeholder 5"/>
          <p:cNvSpPr>
            <a:spLocks noGrp="1"/>
          </p:cNvSpPr>
          <p:nvPr>
            <p:ph type="ftr" sz="quarter" idx="11"/>
          </p:nvPr>
        </p:nvSpPr>
        <p:spPr/>
        <p:txBody>
          <a:bodyPr/>
          <a:lstStyle>
            <a:lvl1pPr>
              <a:defRPr/>
            </a:lvl1pPr>
            <a:extLst/>
          </a:lstStyle>
          <a:p>
            <a:r>
              <a:rPr lang="en-US" dirty="0" smtClean="0"/>
              <a:t>DHCP</a:t>
            </a:r>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F0FC307-32ED-4E26-A011-E8E6EA2A6EEE}" type="datetime1">
              <a:rPr lang="en-US" smtClean="0"/>
              <a:t>6/24/2015</a:t>
            </a:fld>
            <a:endParaRPr lang="en-US"/>
          </a:p>
        </p:txBody>
      </p:sp>
      <p:sp>
        <p:nvSpPr>
          <p:cNvPr id="6" name="Footer Placeholder 5"/>
          <p:cNvSpPr>
            <a:spLocks noGrp="1"/>
          </p:cNvSpPr>
          <p:nvPr>
            <p:ph type="ftr" sz="quarter" idx="11"/>
          </p:nvPr>
        </p:nvSpPr>
        <p:spPr/>
        <p:txBody>
          <a:bodyPr/>
          <a:lstStyle>
            <a:lvl1pPr>
              <a:defRPr/>
            </a:lvl1pPr>
            <a:extLst/>
          </a:lstStyle>
          <a:p>
            <a:r>
              <a:rPr lang="en-US" dirty="0" smtClean="0"/>
              <a:t>DHCP</a:t>
            </a:r>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F971C7F-BD76-4430-93A1-03604170B41D}" type="datetime1">
              <a:rPr lang="en-US" smtClean="0"/>
              <a:t>6/24/2015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dirty="0" smtClean="0"/>
              <a:t>DHCP</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Host Configuration Protocol (DHCP)</a:t>
            </a:r>
            <a:endParaRPr lang="en-US" dirty="0"/>
          </a:p>
        </p:txBody>
      </p:sp>
      <p:sp>
        <p:nvSpPr>
          <p:cNvPr id="3" name="Subtitle 2"/>
          <p:cNvSpPr>
            <a:spLocks noGrp="1"/>
          </p:cNvSpPr>
          <p:nvPr>
            <p:ph type="subTitle" idx="1"/>
          </p:nvPr>
        </p:nvSpPr>
        <p:spPr/>
        <p:txBody>
          <a:bodyPr/>
          <a:lstStyle/>
          <a:p>
            <a:pPr algn="r"/>
            <a:r>
              <a:rPr lang="en-US" dirty="0" smtClean="0"/>
              <a:t>Luu Vo</a:t>
            </a:r>
          </a:p>
          <a:p>
            <a:pPr algn="r"/>
            <a:r>
              <a:rPr lang="en-US" dirty="0" smtClean="0"/>
              <a:t>Sep 2013</a:t>
            </a:r>
            <a:endParaRPr lang="en-US" dirty="0"/>
          </a:p>
        </p:txBody>
      </p:sp>
    </p:spTree>
    <p:extLst>
      <p:ext uri="{BB962C8B-B14F-4D97-AF65-F5344CB8AC3E}">
        <p14:creationId xmlns:p14="http://schemas.microsoft.com/office/powerpoint/2010/main" val="756641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Overview (Cont.)</a:t>
            </a:r>
          </a:p>
        </p:txBody>
      </p:sp>
      <p:sp>
        <p:nvSpPr>
          <p:cNvPr id="3" name="Content Placeholder 2"/>
          <p:cNvSpPr>
            <a:spLocks noGrp="1"/>
          </p:cNvSpPr>
          <p:nvPr>
            <p:ph idx="1"/>
          </p:nvPr>
        </p:nvSpPr>
        <p:spPr/>
        <p:txBody>
          <a:bodyPr>
            <a:normAutofit fontScale="85000" lnSpcReduction="10000"/>
          </a:bodyPr>
          <a:lstStyle/>
          <a:p>
            <a:r>
              <a:rPr lang="en-US" smtClean="0"/>
              <a:t>Benefits of using DHCP</a:t>
            </a:r>
          </a:p>
          <a:p>
            <a:pPr lvl="1"/>
            <a:r>
              <a:rPr lang="en-US" smtClean="0"/>
              <a:t>Users no longer need to acquire IPv4 address configurations from a network administrator to properly configure TCP/IP.</a:t>
            </a:r>
          </a:p>
          <a:p>
            <a:pPr lvl="2"/>
            <a:r>
              <a:rPr lang="en-US" smtClean="0"/>
              <a:t>When a DHCP client is started, it automatically receives an IPv4 address configuration that is correct for the attached subnet from a DHCP server. </a:t>
            </a:r>
          </a:p>
          <a:p>
            <a:pPr lvl="2"/>
            <a:r>
              <a:rPr lang="en-US" smtClean="0"/>
              <a:t>When the DHCP client moves to another subnet, it automatically obtains a new IPv4 address configuration for that subnet.</a:t>
            </a:r>
          </a:p>
          <a:p>
            <a:pPr lvl="1"/>
            <a:r>
              <a:rPr lang="en-US" smtClean="0"/>
              <a:t>The DHCP server supplies all of the necessary configuration information to all DHCP clients.</a:t>
            </a:r>
          </a:p>
          <a:p>
            <a:pPr lvl="2"/>
            <a:r>
              <a:rPr lang="en-US" smtClean="0"/>
              <a:t>As long as the DHCP server has been correctly configured, all DHCP clients of the DHCP server are configured correctly</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975654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a:t>DHCP Overview</a:t>
            </a:r>
          </a:p>
          <a:p>
            <a:pPr marL="596646" indent="-514350">
              <a:buFont typeface="+mj-lt"/>
              <a:buAutoNum type="arabicPeriod"/>
            </a:pPr>
            <a:r>
              <a:rPr lang="en-US" dirty="0">
                <a:solidFill>
                  <a:srgbClr val="FF0000"/>
                </a:solidFill>
              </a:rPr>
              <a:t>How DHCP Works</a:t>
            </a:r>
          </a:p>
          <a:p>
            <a:pPr marL="596646" indent="-514350">
              <a:buFont typeface="+mj-lt"/>
              <a:buAutoNum type="arabicPeriod"/>
            </a:pPr>
            <a:r>
              <a:rPr lang="en-US" dirty="0"/>
              <a:t>DHCP </a:t>
            </a:r>
            <a:r>
              <a:rPr lang="en-US" dirty="0" smtClean="0"/>
              <a:t>Options</a:t>
            </a:r>
            <a:endParaRPr lang="en-US" dirty="0"/>
          </a:p>
          <a:p>
            <a:pPr marL="596646" indent="-514350">
              <a:buFont typeface="+mj-lt"/>
              <a:buAutoNum type="arabicPeriod"/>
            </a:pPr>
            <a:r>
              <a:rPr lang="en-US" dirty="0" smtClean="0"/>
              <a:t>DHCP </a:t>
            </a:r>
            <a:r>
              <a:rPr lang="en-US" dirty="0"/>
              <a:t>Server Overview</a:t>
            </a:r>
          </a:p>
          <a:p>
            <a:pPr marL="596646" indent="-514350">
              <a:buFont typeface="+mj-lt"/>
              <a:buAutoNum type="arabicPeriod"/>
            </a:pPr>
            <a:r>
              <a:rPr lang="en-US" dirty="0" err="1"/>
              <a:t>Ipconfig</a:t>
            </a:r>
            <a:r>
              <a:rPr lang="en-US" dirty="0"/>
              <a:t> Tool</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328397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DHCP Works - Contents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Basic DHCP Process</a:t>
            </a:r>
          </a:p>
          <a:p>
            <a:r>
              <a:rPr lang="en-US" dirty="0" smtClean="0"/>
              <a:t>Overview of DHCP Messages and Client States</a:t>
            </a:r>
          </a:p>
          <a:p>
            <a:r>
              <a:rPr lang="en-US" dirty="0" smtClean="0"/>
              <a:t>DHCP Message Format</a:t>
            </a:r>
          </a:p>
          <a:p>
            <a:r>
              <a:rPr lang="en-US" dirty="0" smtClean="0"/>
              <a:t>The Initializing State</a:t>
            </a:r>
          </a:p>
          <a:p>
            <a:r>
              <a:rPr lang="en-US" dirty="0" smtClean="0"/>
              <a:t>The Selecting State</a:t>
            </a:r>
          </a:p>
          <a:p>
            <a:r>
              <a:rPr lang="en-US" dirty="0" smtClean="0"/>
              <a:t>The Bound State</a:t>
            </a:r>
          </a:p>
          <a:p>
            <a:r>
              <a:rPr lang="en-US" dirty="0" smtClean="0"/>
              <a:t>The Renewing State</a:t>
            </a:r>
          </a:p>
          <a:p>
            <a:r>
              <a:rPr lang="en-US" dirty="0" smtClean="0"/>
              <a:t>The Rebinding State</a:t>
            </a:r>
          </a:p>
          <a:p>
            <a:r>
              <a:rPr lang="en-US" dirty="0" smtClean="0"/>
              <a:t>Restarting DHCP Client</a:t>
            </a:r>
          </a:p>
          <a:p>
            <a:r>
              <a:rPr lang="en-US" dirty="0"/>
              <a:t>Messages </a:t>
            </a:r>
            <a:r>
              <a:rPr lang="en-US" dirty="0" smtClean="0"/>
              <a:t>From </a:t>
            </a:r>
            <a:r>
              <a:rPr lang="en-US" dirty="0"/>
              <a:t>DHCP </a:t>
            </a:r>
            <a:r>
              <a:rPr lang="en-US" dirty="0" smtClean="0"/>
              <a:t>Clients </a:t>
            </a:r>
            <a:r>
              <a:rPr lang="en-US" dirty="0"/>
              <a:t>in </a:t>
            </a:r>
            <a:r>
              <a:rPr lang="en-US" dirty="0" smtClean="0"/>
              <a:t>Various States</a:t>
            </a:r>
          </a:p>
          <a:p>
            <a:r>
              <a:rPr lang="en-US" dirty="0"/>
              <a:t>Changing Subnets</a:t>
            </a:r>
          </a:p>
          <a:p>
            <a:r>
              <a:rPr lang="en-US" dirty="0"/>
              <a:t>Detecting Unauthorized DHCP Servers</a:t>
            </a:r>
          </a:p>
          <a:p>
            <a:r>
              <a:rPr lang="en-US" dirty="0"/>
              <a:t>Updating DNS Entries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844155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DHCP Process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2085975"/>
            <a:ext cx="7867650"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6254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DHCP </a:t>
            </a:r>
            <a:r>
              <a:rPr lang="en-US" dirty="0" smtClean="0"/>
              <a:t>Process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717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198" y="2262188"/>
            <a:ext cx="7684402" cy="345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7217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 of DHCP Messages and Client States</a:t>
            </a:r>
          </a:p>
        </p:txBody>
      </p:sp>
      <p:sp>
        <p:nvSpPr>
          <p:cNvPr id="3" name="Content Placeholder 2"/>
          <p:cNvSpPr>
            <a:spLocks noGrp="1"/>
          </p:cNvSpPr>
          <p:nvPr>
            <p:ph idx="1"/>
          </p:nvPr>
        </p:nvSpPr>
        <p:spPr/>
        <p:txBody>
          <a:bodyPr>
            <a:normAutofit/>
          </a:bodyPr>
          <a:lstStyle/>
          <a:p>
            <a:r>
              <a:rPr lang="en-US" dirty="0" smtClean="0"/>
              <a:t>DHCP client states:</a:t>
            </a:r>
          </a:p>
          <a:p>
            <a:pPr lvl="1"/>
            <a:r>
              <a:rPr lang="en-US" dirty="0"/>
              <a:t>Initializing</a:t>
            </a:r>
          </a:p>
          <a:p>
            <a:pPr lvl="1"/>
            <a:r>
              <a:rPr lang="en-US" dirty="0"/>
              <a:t>Selecting</a:t>
            </a:r>
          </a:p>
          <a:p>
            <a:pPr lvl="1"/>
            <a:r>
              <a:rPr lang="en-US" dirty="0"/>
              <a:t>Requesting</a:t>
            </a:r>
          </a:p>
          <a:p>
            <a:pPr lvl="1"/>
            <a:r>
              <a:rPr lang="en-US" dirty="0"/>
              <a:t>Bound</a:t>
            </a:r>
          </a:p>
          <a:p>
            <a:pPr lvl="1"/>
            <a:r>
              <a:rPr lang="en-US" dirty="0"/>
              <a:t>Renewing</a:t>
            </a:r>
          </a:p>
          <a:p>
            <a:pPr lvl="1"/>
            <a:r>
              <a:rPr lang="en-US" dirty="0" smtClean="0"/>
              <a:t>Rebinding</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094881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 of DHCP Messages and Client States</a:t>
            </a:r>
          </a:p>
        </p:txBody>
      </p:sp>
      <p:sp>
        <p:nvSpPr>
          <p:cNvPr id="3" name="Content Placeholder 2"/>
          <p:cNvSpPr>
            <a:spLocks noGrp="1"/>
          </p:cNvSpPr>
          <p:nvPr>
            <p:ph idx="1"/>
          </p:nvPr>
        </p:nvSpPr>
        <p:spPr/>
        <p:txBody>
          <a:bodyPr>
            <a:normAutofit fontScale="70000" lnSpcReduction="20000"/>
          </a:bodyPr>
          <a:lstStyle/>
          <a:p>
            <a:r>
              <a:rPr lang="en-US" dirty="0"/>
              <a:t>DHCP messages:</a:t>
            </a:r>
          </a:p>
          <a:p>
            <a:pPr lvl="1"/>
            <a:r>
              <a:rPr lang="en-US" b="1" dirty="0" err="1" smtClean="0"/>
              <a:t>DHCPDiscover</a:t>
            </a:r>
            <a:r>
              <a:rPr lang="en-US" dirty="0" smtClean="0"/>
              <a:t>: client </a:t>
            </a:r>
            <a:r>
              <a:rPr lang="en-US" dirty="0"/>
              <a:t>requesting an IP </a:t>
            </a:r>
            <a:r>
              <a:rPr lang="en-US" dirty="0" smtClean="0"/>
              <a:t>address (</a:t>
            </a:r>
            <a:r>
              <a:rPr lang="en-US" dirty="0"/>
              <a:t>sent from client to server)</a:t>
            </a:r>
          </a:p>
          <a:p>
            <a:pPr lvl="1"/>
            <a:r>
              <a:rPr lang="en-US" b="1" dirty="0" err="1" smtClean="0"/>
              <a:t>DHCPOffer</a:t>
            </a:r>
            <a:r>
              <a:rPr lang="en-US" dirty="0"/>
              <a:t>: </a:t>
            </a:r>
            <a:r>
              <a:rPr lang="en-US" dirty="0" smtClean="0"/>
              <a:t> server </a:t>
            </a:r>
            <a:r>
              <a:rPr lang="en-US" dirty="0"/>
              <a:t>offering a </a:t>
            </a:r>
            <a:r>
              <a:rPr lang="en-US" dirty="0" smtClean="0"/>
              <a:t>lease (</a:t>
            </a:r>
            <a:r>
              <a:rPr lang="en-US" dirty="0"/>
              <a:t>sent from server to client)</a:t>
            </a:r>
          </a:p>
          <a:p>
            <a:pPr lvl="1"/>
            <a:r>
              <a:rPr lang="en-US" b="1" dirty="0" err="1" smtClean="0"/>
              <a:t>DHCPRequest</a:t>
            </a:r>
            <a:r>
              <a:rPr lang="en-US" dirty="0"/>
              <a:t>: </a:t>
            </a:r>
            <a:r>
              <a:rPr lang="en-US" dirty="0" smtClean="0"/>
              <a:t>client </a:t>
            </a:r>
            <a:r>
              <a:rPr lang="en-US" dirty="0"/>
              <a:t>requesting a specific </a:t>
            </a:r>
            <a:r>
              <a:rPr lang="en-US" dirty="0" smtClean="0"/>
              <a:t>lease (</a:t>
            </a:r>
            <a:r>
              <a:rPr lang="en-US" dirty="0"/>
              <a:t>sent from client to server)</a:t>
            </a:r>
          </a:p>
          <a:p>
            <a:pPr lvl="1"/>
            <a:r>
              <a:rPr lang="en-US" b="1" dirty="0" err="1" smtClean="0"/>
              <a:t>DHCPAck</a:t>
            </a:r>
            <a:r>
              <a:rPr lang="en-US" dirty="0"/>
              <a:t>: </a:t>
            </a:r>
            <a:r>
              <a:rPr lang="en-US" dirty="0" smtClean="0"/>
              <a:t>server </a:t>
            </a:r>
            <a:r>
              <a:rPr lang="en-US" dirty="0"/>
              <a:t>confirming </a:t>
            </a:r>
            <a:r>
              <a:rPr lang="en-US" dirty="0" smtClean="0"/>
              <a:t>lease (</a:t>
            </a:r>
            <a:r>
              <a:rPr lang="en-US" dirty="0"/>
              <a:t>sent from server to client)</a:t>
            </a:r>
          </a:p>
          <a:p>
            <a:pPr lvl="1"/>
            <a:r>
              <a:rPr lang="en-US" b="1" dirty="0" err="1" smtClean="0"/>
              <a:t>DHCPNak</a:t>
            </a:r>
            <a:r>
              <a:rPr lang="en-US" dirty="0"/>
              <a:t>:  </a:t>
            </a:r>
            <a:r>
              <a:rPr lang="en-US" dirty="0" smtClean="0"/>
              <a:t>server </a:t>
            </a:r>
            <a:r>
              <a:rPr lang="en-US" dirty="0"/>
              <a:t>denying lease (sent from server to client)</a:t>
            </a:r>
          </a:p>
          <a:p>
            <a:pPr lvl="1"/>
            <a:r>
              <a:rPr lang="en-US" b="1" dirty="0" err="1" smtClean="0"/>
              <a:t>DHCPDecline</a:t>
            </a:r>
            <a:r>
              <a:rPr lang="en-US" dirty="0"/>
              <a:t>: </a:t>
            </a:r>
            <a:r>
              <a:rPr lang="en-US" dirty="0" smtClean="0"/>
              <a:t>client </a:t>
            </a:r>
            <a:r>
              <a:rPr lang="en-US" dirty="0"/>
              <a:t>refusing offered </a:t>
            </a:r>
            <a:r>
              <a:rPr lang="en-US" dirty="0" smtClean="0"/>
              <a:t>address (</a:t>
            </a:r>
            <a:r>
              <a:rPr lang="en-US" dirty="0"/>
              <a:t>sent from client to server)</a:t>
            </a:r>
          </a:p>
          <a:p>
            <a:pPr lvl="1"/>
            <a:r>
              <a:rPr lang="en-US" b="1" dirty="0" err="1" smtClean="0"/>
              <a:t>DHCPRelease</a:t>
            </a:r>
            <a:r>
              <a:rPr lang="en-US" dirty="0"/>
              <a:t>: </a:t>
            </a:r>
            <a:r>
              <a:rPr lang="en-US" dirty="0" smtClean="0"/>
              <a:t>client </a:t>
            </a:r>
            <a:r>
              <a:rPr lang="en-US" dirty="0"/>
              <a:t>relinquishing its </a:t>
            </a:r>
            <a:r>
              <a:rPr lang="en-US" dirty="0" smtClean="0"/>
              <a:t>lease (</a:t>
            </a:r>
            <a:r>
              <a:rPr lang="en-US" dirty="0"/>
              <a:t>sent from client to server)</a:t>
            </a:r>
          </a:p>
          <a:p>
            <a:r>
              <a:rPr lang="en-US" dirty="0"/>
              <a:t>Windows DHCP client uses an additional message: </a:t>
            </a:r>
          </a:p>
          <a:p>
            <a:pPr lvl="1"/>
            <a:r>
              <a:rPr lang="en-US" b="1" dirty="0" err="1"/>
              <a:t>DHCPInform</a:t>
            </a:r>
            <a:r>
              <a:rPr lang="en-US" dirty="0"/>
              <a:t>: </a:t>
            </a:r>
            <a:r>
              <a:rPr lang="en-US" dirty="0" smtClean="0"/>
              <a:t>detects </a:t>
            </a:r>
            <a:r>
              <a:rPr lang="en-US" dirty="0"/>
              <a:t>authorized DHCP servers, obtain additional configuration </a:t>
            </a:r>
            <a:r>
              <a:rPr lang="en-US" dirty="0" smtClean="0"/>
              <a:t>parameters</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06442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 of DHCP Messages and Client </a:t>
            </a:r>
            <a:r>
              <a:rPr lang="en-US" dirty="0" smtClean="0"/>
              <a:t>States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5" y="1600200"/>
            <a:ext cx="759142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45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Format</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810" name="Text Box 470"/>
          <p:cNvSpPr txBox="1">
            <a:spLocks noChangeArrowheads="1"/>
          </p:cNvSpPr>
          <p:nvPr/>
        </p:nvSpPr>
        <p:spPr bwMode="auto">
          <a:xfrm>
            <a:off x="6337300" y="6546850"/>
            <a:ext cx="6889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 . .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47800"/>
            <a:ext cx="4267200" cy="5242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8470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a:t>
            </a:r>
            <a:r>
              <a:rPr lang="en-US" dirty="0" smtClean="0"/>
              <a:t>Format (Cont.)</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Message Op Code (Op)</a:t>
            </a:r>
            <a:r>
              <a:rPr lang="en-US" dirty="0"/>
              <a:t>: </a:t>
            </a:r>
            <a:r>
              <a:rPr lang="en-US" dirty="0" smtClean="0"/>
              <a:t> a </a:t>
            </a:r>
            <a:r>
              <a:rPr lang="en-US" dirty="0"/>
              <a:t>1-byte field </a:t>
            </a:r>
            <a:r>
              <a:rPr lang="en-US" dirty="0" smtClean="0"/>
              <a:t>indicating </a:t>
            </a:r>
            <a:r>
              <a:rPr lang="en-US" dirty="0"/>
              <a:t>whether the message is a request (set to 1) or a reply (set to 2)</a:t>
            </a:r>
          </a:p>
          <a:p>
            <a:r>
              <a:rPr lang="en-US" b="1" dirty="0"/>
              <a:t>Hardware Address Type (</a:t>
            </a:r>
            <a:r>
              <a:rPr lang="en-US" b="1" dirty="0" err="1"/>
              <a:t>Htype</a:t>
            </a:r>
            <a:r>
              <a:rPr lang="en-US" b="1" dirty="0"/>
              <a:t>)</a:t>
            </a:r>
            <a:r>
              <a:rPr lang="en-US" dirty="0"/>
              <a:t>: </a:t>
            </a:r>
            <a:r>
              <a:rPr lang="en-US" dirty="0" smtClean="0"/>
              <a:t>a 1-byte </a:t>
            </a:r>
            <a:r>
              <a:rPr lang="en-US" dirty="0"/>
              <a:t>field </a:t>
            </a:r>
            <a:r>
              <a:rPr lang="en-US" dirty="0" smtClean="0"/>
              <a:t>indicating </a:t>
            </a:r>
            <a:r>
              <a:rPr lang="en-US" dirty="0"/>
              <a:t>the type of hardware being used by the DHCP client (e.g., Ethernet, Frame Relay, ATM)</a:t>
            </a:r>
          </a:p>
          <a:p>
            <a:r>
              <a:rPr lang="en-US" b="1" dirty="0"/>
              <a:t>Hardware Address Length (</a:t>
            </a:r>
            <a:r>
              <a:rPr lang="en-US" b="1" dirty="0" err="1"/>
              <a:t>Hlen</a:t>
            </a:r>
            <a:r>
              <a:rPr lang="en-US" b="1" dirty="0" smtClean="0"/>
              <a:t>)</a:t>
            </a:r>
            <a:r>
              <a:rPr lang="en-US" dirty="0" smtClean="0"/>
              <a:t>: a </a:t>
            </a:r>
            <a:r>
              <a:rPr lang="en-US" dirty="0"/>
              <a:t>1-byte field </a:t>
            </a:r>
            <a:r>
              <a:rPr lang="en-US" dirty="0" smtClean="0"/>
              <a:t>indicating </a:t>
            </a:r>
            <a:r>
              <a:rPr lang="en-US" dirty="0"/>
              <a:t>the number of </a:t>
            </a:r>
            <a:r>
              <a:rPr lang="en-US" dirty="0" smtClean="0"/>
              <a:t>high order </a:t>
            </a:r>
            <a:r>
              <a:rPr lang="en-US" dirty="0"/>
              <a:t>bytes within the fixed-length Client Hardware Address field that contains </a:t>
            </a:r>
            <a:r>
              <a:rPr lang="en-US" dirty="0" smtClean="0"/>
              <a:t>the client’s </a:t>
            </a:r>
            <a:r>
              <a:rPr lang="en-US" dirty="0"/>
              <a:t>hardware address (= 6 for Ethernet) </a:t>
            </a:r>
          </a:p>
          <a:p>
            <a:r>
              <a:rPr lang="en-US" b="1" dirty="0"/>
              <a:t>Hops</a:t>
            </a:r>
            <a:r>
              <a:rPr lang="en-US" dirty="0"/>
              <a:t>: </a:t>
            </a:r>
            <a:r>
              <a:rPr lang="en-US" dirty="0" smtClean="0"/>
              <a:t>a </a:t>
            </a:r>
            <a:r>
              <a:rPr lang="en-US" dirty="0"/>
              <a:t>1-byte field </a:t>
            </a:r>
            <a:r>
              <a:rPr lang="en-US" dirty="0" smtClean="0"/>
              <a:t>indicating </a:t>
            </a:r>
            <a:r>
              <a:rPr lang="en-US" dirty="0"/>
              <a:t>how many DHCP relay agents have forwarded the message. The initial value is 0. </a:t>
            </a:r>
          </a:p>
          <a:p>
            <a:pPr lvl="1"/>
            <a:r>
              <a:rPr lang="en-US" dirty="0"/>
              <a:t>When a DHCP relay agent forwards a DHCP message on behalf of either a DHCP client or a DHCP server, it increments this field. </a:t>
            </a:r>
          </a:p>
          <a:p>
            <a:pPr lvl="1"/>
            <a:r>
              <a:rPr lang="en-US" dirty="0"/>
              <a:t>The maximum number of hops in a DHCP infrastructure is 16. If the value is greater than 16, the receiving DHCP relay agent silently discards the message. </a:t>
            </a:r>
          </a:p>
          <a:p>
            <a:pPr lvl="1"/>
            <a:r>
              <a:rPr lang="en-US" dirty="0"/>
              <a:t>DHCP relay agents can also discard DHCP messages if this field exceeds a configurable value (e.g., Windows Server 2008 uses a default maximum of 4 hops)</a:t>
            </a:r>
          </a:p>
          <a:p>
            <a:pPr lvl="1"/>
            <a:r>
              <a:rPr lang="en-US" dirty="0"/>
              <a:t>Note: this field is different from the Time to Live (TTL) field in the IPv4 header</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895913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smtClean="0"/>
              <a:t>DHCP Overview</a:t>
            </a:r>
          </a:p>
          <a:p>
            <a:pPr marL="596646" indent="-514350">
              <a:buFont typeface="+mj-lt"/>
              <a:buAutoNum type="arabicPeriod"/>
            </a:pPr>
            <a:r>
              <a:rPr lang="en-US" dirty="0" smtClean="0"/>
              <a:t>How DHCP Works</a:t>
            </a:r>
          </a:p>
          <a:p>
            <a:pPr marL="596646" indent="-514350">
              <a:buFont typeface="+mj-lt"/>
              <a:buAutoNum type="arabicPeriod"/>
            </a:pPr>
            <a:r>
              <a:rPr lang="en-US" dirty="0" smtClean="0"/>
              <a:t>DHCP Options</a:t>
            </a:r>
          </a:p>
          <a:p>
            <a:pPr marL="596646" indent="-514350">
              <a:buFont typeface="+mj-lt"/>
              <a:buAutoNum type="arabicPeriod"/>
            </a:pPr>
            <a:r>
              <a:rPr lang="en-US" dirty="0" smtClean="0"/>
              <a:t>DHCP Server Overview</a:t>
            </a:r>
          </a:p>
          <a:p>
            <a:pPr marL="596646" indent="-514350">
              <a:buFont typeface="+mj-lt"/>
              <a:buAutoNum type="arabicPeriod"/>
            </a:pPr>
            <a:r>
              <a:rPr lang="en-US" dirty="0" err="1" smtClean="0"/>
              <a:t>Ipconfig</a:t>
            </a:r>
            <a:r>
              <a:rPr lang="en-US" dirty="0" smtClean="0"/>
              <a:t> Tool</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664630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a:t>
            </a:r>
            <a:r>
              <a:rPr lang="en-US" dirty="0" smtClean="0"/>
              <a:t>Format </a:t>
            </a:r>
            <a:r>
              <a:rPr lang="en-US" dirty="0"/>
              <a:t>(Cont.)</a:t>
            </a:r>
          </a:p>
        </p:txBody>
      </p:sp>
      <p:sp>
        <p:nvSpPr>
          <p:cNvPr id="3" name="Content Placeholder 2"/>
          <p:cNvSpPr>
            <a:spLocks noGrp="1"/>
          </p:cNvSpPr>
          <p:nvPr>
            <p:ph idx="1"/>
          </p:nvPr>
        </p:nvSpPr>
        <p:spPr>
          <a:xfrm>
            <a:off x="1435608" y="1447800"/>
            <a:ext cx="7498080" cy="4953000"/>
          </a:xfrm>
        </p:spPr>
        <p:txBody>
          <a:bodyPr>
            <a:normAutofit fontScale="55000" lnSpcReduction="20000"/>
          </a:bodyPr>
          <a:lstStyle/>
          <a:p>
            <a:r>
              <a:rPr lang="en-US" b="1" dirty="0"/>
              <a:t>Transaction ID (</a:t>
            </a:r>
            <a:r>
              <a:rPr lang="en-US" b="1" dirty="0" err="1"/>
              <a:t>Xid</a:t>
            </a:r>
            <a:r>
              <a:rPr lang="en-US" b="1" dirty="0"/>
              <a:t>)</a:t>
            </a:r>
            <a:r>
              <a:rPr lang="en-US" dirty="0"/>
              <a:t>: a 4-byte field containing a random number derived by the DHCP client to group all of the DHCP messages of a given message exchange </a:t>
            </a:r>
            <a:r>
              <a:rPr lang="en-US" dirty="0" smtClean="0"/>
              <a:t>together</a:t>
            </a:r>
          </a:p>
          <a:p>
            <a:r>
              <a:rPr lang="en-US" b="1" dirty="0"/>
              <a:t>Seconds (</a:t>
            </a:r>
            <a:r>
              <a:rPr lang="en-US" b="1" dirty="0" err="1"/>
              <a:t>Secs</a:t>
            </a:r>
            <a:r>
              <a:rPr lang="en-US" b="1" dirty="0" smtClean="0"/>
              <a:t>)</a:t>
            </a:r>
            <a:r>
              <a:rPr lang="en-US" dirty="0" smtClean="0"/>
              <a:t>: a </a:t>
            </a:r>
            <a:r>
              <a:rPr lang="en-US" dirty="0"/>
              <a:t>2-byte field set by the DHCP client to indicate the number of seconds that have elapsed since the client began the address acquisition process (may be used by a busy DHCP server to prioritize replies when multiple client requests are outstanding</a:t>
            </a:r>
            <a:r>
              <a:rPr lang="en-US" dirty="0" smtClean="0"/>
              <a:t>.)</a:t>
            </a:r>
          </a:p>
          <a:p>
            <a:r>
              <a:rPr lang="en-US" b="1" dirty="0"/>
              <a:t>Flags</a:t>
            </a:r>
            <a:r>
              <a:rPr lang="en-US" dirty="0"/>
              <a:t>: a 2-byte field </a:t>
            </a:r>
            <a:r>
              <a:rPr lang="en-US" dirty="0" smtClean="0"/>
              <a:t>indicating </a:t>
            </a:r>
            <a:r>
              <a:rPr lang="en-US" dirty="0"/>
              <a:t>flags </a:t>
            </a:r>
            <a:r>
              <a:rPr lang="en-US" dirty="0" smtClean="0"/>
              <a:t>set </a:t>
            </a:r>
            <a:r>
              <a:rPr lang="en-US" dirty="0"/>
              <a:t>by the DHCP client. </a:t>
            </a:r>
            <a:r>
              <a:rPr lang="en-US" dirty="0" smtClean="0"/>
              <a:t> RFC </a:t>
            </a:r>
            <a:r>
              <a:rPr lang="en-US" dirty="0"/>
              <a:t>2131 defines the leftmost bit as the Broadcast </a:t>
            </a:r>
            <a:r>
              <a:rPr lang="en-US" dirty="0" smtClean="0"/>
              <a:t>flag (set </a:t>
            </a:r>
            <a:r>
              <a:rPr lang="en-US" dirty="0"/>
              <a:t>to </a:t>
            </a:r>
            <a:r>
              <a:rPr lang="en-US" dirty="0" smtClean="0"/>
              <a:t>1 to indicate client </a:t>
            </a:r>
            <a:r>
              <a:rPr lang="en-US" dirty="0"/>
              <a:t>cannot receive unicast IP </a:t>
            </a:r>
            <a:r>
              <a:rPr lang="en-US" dirty="0" smtClean="0"/>
              <a:t>datagrams) </a:t>
            </a:r>
            <a:endParaRPr lang="en-US" dirty="0"/>
          </a:p>
          <a:p>
            <a:pPr lvl="1"/>
            <a:r>
              <a:rPr lang="en-US" dirty="0" smtClean="0"/>
              <a:t>Some </a:t>
            </a:r>
            <a:r>
              <a:rPr lang="en-US" dirty="0"/>
              <a:t>clients cannot accept IP unicast datagrams before the TCP/IP software is configured (packets delivered to the client's hardware address is not forwarded to IP layer)</a:t>
            </a:r>
          </a:p>
          <a:p>
            <a:pPr lvl="1"/>
            <a:r>
              <a:rPr lang="en-US" dirty="0"/>
              <a:t>Windows Server 2008 and Windows Vista: DHCP client set the Broadcast flag to 1 (responses must be broadcast). </a:t>
            </a:r>
          </a:p>
          <a:p>
            <a:pPr lvl="1"/>
            <a:r>
              <a:rPr lang="en-US" dirty="0"/>
              <a:t>Windows Server 2003 and XP: DHCP client sets Broadcast flag to 0 (allows unicast </a:t>
            </a:r>
            <a:r>
              <a:rPr lang="en-US" dirty="0" smtClean="0"/>
              <a:t>responses)</a:t>
            </a:r>
          </a:p>
          <a:p>
            <a:pPr lvl="1"/>
            <a:r>
              <a:rPr lang="en-US" dirty="0"/>
              <a:t>By default, Windows DHCP servers ignore the </a:t>
            </a:r>
            <a:r>
              <a:rPr lang="en-US" dirty="0" smtClean="0"/>
              <a:t>Broadcast </a:t>
            </a:r>
            <a:r>
              <a:rPr lang="en-US" dirty="0"/>
              <a:t>bit on the client requests (DHCP responses are sent as IP broadcasts to the limited broadcast address 255.255.255.255). To configure the DHCP Server to process the Broadcast flag, create and set the </a:t>
            </a:r>
            <a:r>
              <a:rPr lang="en-US" dirty="0" err="1"/>
              <a:t>IgnoreBroadcastFlag</a:t>
            </a:r>
            <a:r>
              <a:rPr lang="en-US" dirty="0"/>
              <a:t> registry value to 0</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727836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a:t>
            </a:r>
            <a:r>
              <a:rPr lang="en-US" dirty="0" smtClean="0"/>
              <a:t>Format </a:t>
            </a:r>
            <a:r>
              <a:rPr lang="en-US" dirty="0"/>
              <a:t>(Cont.)</a:t>
            </a:r>
          </a:p>
        </p:txBody>
      </p:sp>
      <p:sp>
        <p:nvSpPr>
          <p:cNvPr id="3" name="Content Placeholder 2"/>
          <p:cNvSpPr>
            <a:spLocks noGrp="1"/>
          </p:cNvSpPr>
          <p:nvPr>
            <p:ph idx="1"/>
          </p:nvPr>
        </p:nvSpPr>
        <p:spPr>
          <a:xfrm>
            <a:off x="1435608" y="1447800"/>
            <a:ext cx="7498080" cy="4953000"/>
          </a:xfrm>
        </p:spPr>
        <p:txBody>
          <a:bodyPr>
            <a:normAutofit fontScale="70000" lnSpcReduction="20000"/>
          </a:bodyPr>
          <a:lstStyle/>
          <a:p>
            <a:r>
              <a:rPr lang="en-US" b="1" dirty="0"/>
              <a:t>Client IP Address (</a:t>
            </a:r>
            <a:r>
              <a:rPr lang="en-US" b="1" dirty="0" err="1"/>
              <a:t>Ciaddr</a:t>
            </a:r>
            <a:r>
              <a:rPr lang="en-US" b="1" dirty="0"/>
              <a:t>)</a:t>
            </a:r>
            <a:r>
              <a:rPr lang="en-US" dirty="0"/>
              <a:t>: A 4-byte field </a:t>
            </a:r>
            <a:r>
              <a:rPr lang="en-US" dirty="0" smtClean="0"/>
              <a:t>indicating </a:t>
            </a:r>
            <a:r>
              <a:rPr lang="en-US" dirty="0"/>
              <a:t>a DHCP client’s IP address, </a:t>
            </a:r>
            <a:endParaRPr lang="en-US" dirty="0" smtClean="0"/>
          </a:p>
          <a:p>
            <a:pPr lvl="1"/>
            <a:r>
              <a:rPr lang="en-US" dirty="0" smtClean="0"/>
              <a:t>set </a:t>
            </a:r>
            <a:r>
              <a:rPr lang="en-US" dirty="0"/>
              <a:t>by the DHCP client </a:t>
            </a:r>
            <a:r>
              <a:rPr lang="en-US" dirty="0" smtClean="0"/>
              <a:t>when </a:t>
            </a:r>
            <a:r>
              <a:rPr lang="en-US" dirty="0"/>
              <a:t>it has been successfully configured with the IP address (Bound, Renewing, and Rebinding states) and can respond to ARP requests to defend the use of the address</a:t>
            </a:r>
            <a:r>
              <a:rPr lang="en-US" dirty="0" smtClean="0"/>
              <a:t>.</a:t>
            </a:r>
          </a:p>
          <a:p>
            <a:pPr lvl="1"/>
            <a:r>
              <a:rPr lang="en-US" dirty="0"/>
              <a:t>client does not use this field to request a particular IP address in a lease; it uses the Requested IP Address option</a:t>
            </a:r>
            <a:endParaRPr lang="en-US" dirty="0" smtClean="0"/>
          </a:p>
          <a:p>
            <a:r>
              <a:rPr lang="en-US" b="1" dirty="0"/>
              <a:t>Your IP Address (</a:t>
            </a:r>
            <a:r>
              <a:rPr lang="en-US" b="1" dirty="0" err="1"/>
              <a:t>Yiaddr</a:t>
            </a:r>
            <a:r>
              <a:rPr lang="en-US" b="1" dirty="0"/>
              <a:t>)</a:t>
            </a:r>
            <a:r>
              <a:rPr lang="en-US" dirty="0"/>
              <a:t>: a 4-byte field </a:t>
            </a:r>
            <a:r>
              <a:rPr lang="en-US" dirty="0" smtClean="0"/>
              <a:t>indicating </a:t>
            </a:r>
            <a:r>
              <a:rPr lang="en-US" dirty="0"/>
              <a:t>the IP address being allocated to the DHCP client by the DHCP </a:t>
            </a:r>
            <a:r>
              <a:rPr lang="en-US" dirty="0" smtClean="0"/>
              <a:t>server</a:t>
            </a:r>
          </a:p>
          <a:p>
            <a:r>
              <a:rPr lang="en-US" b="1" dirty="0"/>
              <a:t>Server IP Address (</a:t>
            </a:r>
            <a:r>
              <a:rPr lang="en-US" b="1" dirty="0" err="1"/>
              <a:t>Siaddr</a:t>
            </a:r>
            <a:r>
              <a:rPr lang="en-US" b="1" dirty="0" smtClean="0"/>
              <a:t>)</a:t>
            </a:r>
            <a:r>
              <a:rPr lang="en-US" dirty="0" smtClean="0"/>
              <a:t>: a </a:t>
            </a:r>
            <a:r>
              <a:rPr lang="en-US" dirty="0"/>
              <a:t>4-byte field indicating the IP address of the server that the client should use for the next step in the bootstrap </a:t>
            </a:r>
            <a:r>
              <a:rPr lang="en-US" dirty="0" smtClean="0"/>
              <a:t>process (which </a:t>
            </a:r>
            <a:r>
              <a:rPr lang="en-US" dirty="0"/>
              <a:t>may or may not be the server sending this </a:t>
            </a:r>
            <a:r>
              <a:rPr lang="en-US" dirty="0" smtClean="0"/>
              <a:t>reply), returned </a:t>
            </a:r>
            <a:r>
              <a:rPr lang="en-US" dirty="0"/>
              <a:t>in DHCPOFFER, DHCPACK by </a:t>
            </a:r>
            <a:r>
              <a:rPr lang="en-US" dirty="0" smtClean="0"/>
              <a:t>server</a:t>
            </a:r>
          </a:p>
          <a:p>
            <a:pPr lvl="1"/>
            <a:r>
              <a:rPr lang="en-US" dirty="0"/>
              <a:t>The sending server always includes its own IP address in the Server Identifier </a:t>
            </a:r>
            <a:r>
              <a:rPr lang="en-US" dirty="0" smtClean="0"/>
              <a:t>option</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311729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a:t>
            </a:r>
            <a:r>
              <a:rPr lang="en-US" dirty="0" smtClean="0"/>
              <a:t>Format </a:t>
            </a:r>
            <a:r>
              <a:rPr lang="en-US" dirty="0"/>
              <a:t>(Cont.)</a:t>
            </a:r>
          </a:p>
        </p:txBody>
      </p:sp>
      <p:sp>
        <p:nvSpPr>
          <p:cNvPr id="3" name="Content Placeholder 2"/>
          <p:cNvSpPr>
            <a:spLocks noGrp="1"/>
          </p:cNvSpPr>
          <p:nvPr>
            <p:ph idx="1"/>
          </p:nvPr>
        </p:nvSpPr>
        <p:spPr/>
        <p:txBody>
          <a:bodyPr>
            <a:normAutofit fontScale="92500" lnSpcReduction="20000"/>
          </a:bodyPr>
          <a:lstStyle/>
          <a:p>
            <a:r>
              <a:rPr lang="en-US" b="1" dirty="0"/>
              <a:t>Gateway IP Address (</a:t>
            </a:r>
            <a:r>
              <a:rPr lang="en-US" b="1" dirty="0" err="1"/>
              <a:t>Giaddr</a:t>
            </a:r>
            <a:r>
              <a:rPr lang="en-US" b="1" dirty="0"/>
              <a:t>)</a:t>
            </a:r>
            <a:r>
              <a:rPr lang="en-US" dirty="0"/>
              <a:t>: a 4-byte field indicating an IP address assigned to the interface on the initial DHCP relay agent that received the message from the DHCP client. </a:t>
            </a:r>
          </a:p>
          <a:p>
            <a:pPr lvl="1"/>
            <a:r>
              <a:rPr lang="en-US" dirty="0"/>
              <a:t>The initial DHCP relay agent is located on the same subnet as the DHCP client that broadcast the DHCP request message (either a DHCPDISCOVER or DHCPREQUEST message). </a:t>
            </a:r>
          </a:p>
          <a:p>
            <a:pPr lvl="1"/>
            <a:r>
              <a:rPr lang="en-US" dirty="0"/>
              <a:t>By recording an IP address for the subnet of the DHCP client in this field, the DHCP server can determine the proper scope from which to assign an IP address to the requesting DHCP client.</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255235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a:t>
            </a:r>
            <a:r>
              <a:rPr lang="en-US" dirty="0" smtClean="0"/>
              <a:t>Format </a:t>
            </a:r>
            <a:r>
              <a:rPr lang="en-US" dirty="0"/>
              <a:t>(Cont.)</a:t>
            </a:r>
          </a:p>
        </p:txBody>
      </p:sp>
      <p:sp>
        <p:nvSpPr>
          <p:cNvPr id="3" name="Content Placeholder 2"/>
          <p:cNvSpPr>
            <a:spLocks noGrp="1"/>
          </p:cNvSpPr>
          <p:nvPr>
            <p:ph idx="1"/>
          </p:nvPr>
        </p:nvSpPr>
        <p:spPr/>
        <p:txBody>
          <a:bodyPr>
            <a:normAutofit fontScale="70000" lnSpcReduction="20000"/>
          </a:bodyPr>
          <a:lstStyle/>
          <a:p>
            <a:r>
              <a:rPr lang="en-US" b="1" dirty="0"/>
              <a:t>Client Hardware Address (</a:t>
            </a:r>
            <a:r>
              <a:rPr lang="en-US" b="1" dirty="0" err="1"/>
              <a:t>Chaddr</a:t>
            </a:r>
            <a:r>
              <a:rPr lang="en-US" b="1" dirty="0"/>
              <a:t>)</a:t>
            </a:r>
            <a:r>
              <a:rPr lang="en-US" dirty="0"/>
              <a:t>: a 16-byte field indicating the hardware address of the DHCP </a:t>
            </a:r>
            <a:r>
              <a:rPr lang="en-US" dirty="0" smtClean="0"/>
              <a:t>client</a:t>
            </a:r>
            <a:r>
              <a:rPr lang="en-US" dirty="0"/>
              <a:t> </a:t>
            </a:r>
            <a:r>
              <a:rPr lang="en-US" dirty="0" smtClean="0"/>
              <a:t>(contains </a:t>
            </a:r>
            <a:r>
              <a:rPr lang="en-US" dirty="0"/>
              <a:t>the 6-byte </a:t>
            </a:r>
            <a:r>
              <a:rPr lang="en-US" dirty="0" smtClean="0"/>
              <a:t>MAC address for Ethernet)</a:t>
            </a:r>
          </a:p>
          <a:p>
            <a:r>
              <a:rPr lang="en-US" b="1" dirty="0"/>
              <a:t>Server Host Name (</a:t>
            </a:r>
            <a:r>
              <a:rPr lang="en-US" b="1" dirty="0" err="1"/>
              <a:t>Sname</a:t>
            </a:r>
            <a:r>
              <a:rPr lang="en-US" b="1" dirty="0"/>
              <a:t>)</a:t>
            </a:r>
            <a:r>
              <a:rPr lang="en-US" dirty="0"/>
              <a:t>: a 64-byte field indicating a name for the DHCP server (DHCP Server in Windows Server 2008 does not use this field</a:t>
            </a:r>
            <a:r>
              <a:rPr lang="en-US" dirty="0" smtClean="0"/>
              <a:t>)</a:t>
            </a:r>
          </a:p>
          <a:p>
            <a:r>
              <a:rPr lang="en-US" b="1" dirty="0"/>
              <a:t>Boot File Name (File)</a:t>
            </a:r>
            <a:r>
              <a:rPr lang="en-US" dirty="0"/>
              <a:t>: a 128-byte field indicating the name of the file containing a boot image for a BOOTP client. </a:t>
            </a:r>
          </a:p>
          <a:p>
            <a:pPr lvl="1"/>
            <a:r>
              <a:rPr lang="en-US" dirty="0"/>
              <a:t>BOOTP was developed before DHCP to allow a diskless host computer to obtain an IP address configuration, the name of a boot file, and the location of a Trivial File Transfer Protocol (TFTP) server from which the computer loads the boot file. </a:t>
            </a:r>
          </a:p>
          <a:p>
            <a:pPr lvl="1"/>
            <a:r>
              <a:rPr lang="en-US" dirty="0"/>
              <a:t>DHCP message </a:t>
            </a:r>
            <a:r>
              <a:rPr lang="en-US" dirty="0" smtClean="0"/>
              <a:t>exchanges </a:t>
            </a:r>
            <a:r>
              <a:rPr lang="en-US" dirty="0"/>
              <a:t>do not use this field</a:t>
            </a:r>
            <a:r>
              <a:rPr lang="en-US" dirty="0" smtClean="0"/>
              <a:t>.</a:t>
            </a:r>
          </a:p>
          <a:p>
            <a:r>
              <a:rPr lang="en-US" b="1" dirty="0"/>
              <a:t>Options</a:t>
            </a:r>
            <a:r>
              <a:rPr lang="en-US" dirty="0"/>
              <a:t>: a variable-length set of fields containing DHCP options.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8428999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Format (Cont.)</a:t>
            </a:r>
          </a:p>
        </p:txBody>
      </p:sp>
      <p:sp>
        <p:nvSpPr>
          <p:cNvPr id="3" name="Content Placeholder 2"/>
          <p:cNvSpPr>
            <a:spLocks noGrp="1"/>
          </p:cNvSpPr>
          <p:nvPr>
            <p:ph idx="1"/>
          </p:nvPr>
        </p:nvSpPr>
        <p:spPr>
          <a:xfrm>
            <a:off x="1411111" y="1447800"/>
            <a:ext cx="7522577" cy="533400"/>
          </a:xfrm>
        </p:spPr>
        <p:txBody>
          <a:bodyPr>
            <a:normAutofit lnSpcReduction="10000"/>
          </a:bodyPr>
          <a:lstStyle/>
          <a:p>
            <a:r>
              <a:rPr lang="en-US" dirty="0"/>
              <a:t>Fields used by DHCP clients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648609244"/>
              </p:ext>
            </p:extLst>
          </p:nvPr>
        </p:nvGraphicFramePr>
        <p:xfrm>
          <a:off x="1679575" y="2019300"/>
          <a:ext cx="7010400" cy="4381500"/>
        </p:xfrm>
        <a:graphic>
          <a:graphicData uri="http://schemas.openxmlformats.org/drawingml/2006/table">
            <a:tbl>
              <a:tblPr/>
              <a:tblGrid>
                <a:gridCol w="774700"/>
                <a:gridCol w="2197100"/>
                <a:gridCol w="2197100"/>
                <a:gridCol w="1841500"/>
              </a:tblGrid>
              <a:tr h="190500">
                <a:tc>
                  <a:txBody>
                    <a:bodyPr/>
                    <a:lstStyle/>
                    <a:p>
                      <a:pPr algn="l" fontAlgn="t"/>
                      <a:r>
                        <a:rPr lang="en-US" sz="1100" b="1" i="0" u="none" strike="noStrike">
                          <a:solidFill>
                            <a:srgbClr val="000000"/>
                          </a:solidFill>
                          <a:effectLst/>
                          <a:latin typeface="Calibri"/>
                        </a:rPr>
                        <a:t>Field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DHCPDISCOVER, DHCPINFORM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DHCPREQUEST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DHCPDECLINE, DHCPRELEASE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90500">
                <a:tc>
                  <a:txBody>
                    <a:bodyPr/>
                    <a:lstStyle/>
                    <a:p>
                      <a:pPr algn="l" fontAlgn="t"/>
                      <a:r>
                        <a:rPr lang="en-US" sz="1100" b="0" i="0" u="none" strike="noStrike">
                          <a:solidFill>
                            <a:srgbClr val="000000"/>
                          </a:solidFill>
                          <a:effectLst/>
                          <a:latin typeface="Calibri"/>
                        </a:rPr>
                        <a:t>'op'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BOOTREQUEST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BOOTREQUEST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BOOTREQUEST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'htype'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'hlen'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'hops'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'xid'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selected by client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'xid' from server DHCPOFFER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selected by client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'secs'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or seconds since DHCP process started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or seconds since DHCP process started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'flags'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Set 'BROADCAST' flag if client requires broadcast reply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Set 'BROADCAST' flag if client requires broadcast reply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1500">
                <a:tc>
                  <a:txBody>
                    <a:bodyPr/>
                    <a:lstStyle/>
                    <a:p>
                      <a:pPr algn="l" fontAlgn="t"/>
                      <a:r>
                        <a:rPr lang="en-US" sz="1100" b="0" i="0" u="none" strike="noStrike">
                          <a:solidFill>
                            <a:srgbClr val="000000"/>
                          </a:solidFill>
                          <a:effectLst/>
                          <a:latin typeface="Calibri"/>
                        </a:rPr>
                        <a:t>'ciaddr'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(DHCPDISCOVER) or client's network address (DHCPINFORM)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or client's network address (BOUND/RENEW/REBIND)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 (DHCPDECLINE) or client's network address (DHCPRELEASE)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'yiaddr'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'siaddr'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'giaddr'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'chaddr'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client's hardware address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client's hardware address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client's hardware address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'sname'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if indicated in 'sname/file' option; otherwise 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if indicated in 'sname/file' option; otherwise 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'file'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if indicated in 'sname/file' option; otherwise 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if indicated in 'sname/file' option; otherwise 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'options'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916679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Message Format (Cont.)</a:t>
            </a:r>
          </a:p>
        </p:txBody>
      </p:sp>
      <p:sp>
        <p:nvSpPr>
          <p:cNvPr id="3" name="Content Placeholder 2"/>
          <p:cNvSpPr>
            <a:spLocks noGrp="1"/>
          </p:cNvSpPr>
          <p:nvPr>
            <p:ph idx="1"/>
          </p:nvPr>
        </p:nvSpPr>
        <p:spPr>
          <a:xfrm>
            <a:off x="1435608" y="1447800"/>
            <a:ext cx="7498080" cy="533400"/>
          </a:xfrm>
        </p:spPr>
        <p:txBody>
          <a:bodyPr>
            <a:normAutofit lnSpcReduction="10000"/>
          </a:bodyPr>
          <a:lstStyle/>
          <a:p>
            <a:r>
              <a:rPr lang="en-US" dirty="0"/>
              <a:t>Fields used by DHCP </a:t>
            </a:r>
            <a:r>
              <a:rPr lang="en-US" dirty="0" smtClean="0"/>
              <a:t>servers</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2595615390"/>
              </p:ext>
            </p:extLst>
          </p:nvPr>
        </p:nvGraphicFramePr>
        <p:xfrm>
          <a:off x="1714500" y="1981200"/>
          <a:ext cx="6743700" cy="3810000"/>
        </p:xfrm>
        <a:graphic>
          <a:graphicData uri="http://schemas.openxmlformats.org/drawingml/2006/table">
            <a:tbl>
              <a:tblPr/>
              <a:tblGrid>
                <a:gridCol w="774700"/>
                <a:gridCol w="2197100"/>
                <a:gridCol w="2197100"/>
                <a:gridCol w="1574800"/>
              </a:tblGrid>
              <a:tr h="190500">
                <a:tc>
                  <a:txBody>
                    <a:bodyPr/>
                    <a:lstStyle/>
                    <a:p>
                      <a:pPr algn="l" fontAlgn="t"/>
                      <a:r>
                        <a:rPr lang="en-US" sz="1100" b="1" i="0" u="none" strike="noStrike" dirty="0">
                          <a:solidFill>
                            <a:srgbClr val="000000"/>
                          </a:solidFill>
                          <a:effectLst/>
                          <a:latin typeface="Calibri"/>
                        </a:rPr>
                        <a:t>Field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DHCPOFFER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DHCPACK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DHCPNAK</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90500">
                <a:tc>
                  <a:txBody>
                    <a:bodyPr/>
                    <a:lstStyle/>
                    <a:p>
                      <a:pPr algn="l" fontAlgn="t"/>
                      <a:r>
                        <a:rPr lang="en-US" sz="1100" b="0" i="0" u="none" strike="noStrike">
                          <a:solidFill>
                            <a:srgbClr val="000000"/>
                          </a:solidFill>
                          <a:effectLst/>
                          <a:latin typeface="Calibri"/>
                        </a:rPr>
                        <a:t>'op'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BOOTREPLY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BOOTREPLY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BOOTREPLY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'htype'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(from RFC)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'hlen'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(length in octets)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'hops'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'xid'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'xid'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'xid'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'xid'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'secs'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'ciaddr'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Calibri"/>
                        </a:rPr>
                        <a:t>'</a:t>
                      </a:r>
                      <a:r>
                        <a:rPr lang="en-US" sz="1100" b="0" i="0" u="none" strike="noStrike" dirty="0" err="1" smtClean="0">
                          <a:solidFill>
                            <a:srgbClr val="000000"/>
                          </a:solidFill>
                          <a:effectLst/>
                          <a:latin typeface="Calibri"/>
                        </a:rPr>
                        <a:t>ciaddr</a:t>
                      </a:r>
                      <a:r>
                        <a:rPr lang="en-US" sz="1100" b="0" i="0" u="none" strike="noStrike" dirty="0">
                          <a:solidFill>
                            <a:srgbClr val="000000"/>
                          </a:solidFill>
                          <a:effectLst/>
                          <a:latin typeface="Calibri"/>
                        </a:rPr>
                        <a:t>' from DHCPREQUEST or 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'yiaddr'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IP address offered to client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IP address assigned to client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'siaddr'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IP address of next  bootstrap server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IP address of next  bootstrap server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'flags'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'flags'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'flags'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'flags'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'giaddr'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'giaddr'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'giaddr'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'giaddr'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l" fontAlgn="t"/>
                      <a:r>
                        <a:rPr lang="en-US" sz="1100" b="0" i="0" u="none" strike="noStrike">
                          <a:solidFill>
                            <a:srgbClr val="000000"/>
                          </a:solidFill>
                          <a:effectLst/>
                          <a:latin typeface="Calibri"/>
                        </a:rPr>
                        <a:t>'chaddr'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'chaddr' from client DHCPDISCOVER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'chaddr'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'chaddr' from client DHCPREQUEST message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'sname'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Server host name  or 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Server host name  or 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'file'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 boot file name or options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Client boot file name or options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100" b="0" i="0" u="none" strike="noStrike">
                          <a:solidFill>
                            <a:srgbClr val="000000"/>
                          </a:solidFill>
                          <a:effectLst/>
                          <a:latin typeface="Calibri"/>
                        </a:rPr>
                        <a:t>'options'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options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Calibri"/>
                        </a:rPr>
                        <a:t>(unused)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902971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Initializing </a:t>
            </a:r>
            <a:r>
              <a:rPr lang="en-US" dirty="0"/>
              <a:t>State</a:t>
            </a:r>
          </a:p>
        </p:txBody>
      </p:sp>
      <p:sp>
        <p:nvSpPr>
          <p:cNvPr id="3" name="Content Placeholder 2"/>
          <p:cNvSpPr>
            <a:spLocks noGrp="1"/>
          </p:cNvSpPr>
          <p:nvPr>
            <p:ph idx="1"/>
          </p:nvPr>
        </p:nvSpPr>
        <p:spPr/>
        <p:txBody>
          <a:bodyPr>
            <a:normAutofit fontScale="70000" lnSpcReduction="20000"/>
          </a:bodyPr>
          <a:lstStyle/>
          <a:p>
            <a:r>
              <a:rPr lang="en-US" dirty="0"/>
              <a:t>When DHCP client is in the Initializing </a:t>
            </a:r>
            <a:r>
              <a:rPr lang="en-US" dirty="0" smtClean="0"/>
              <a:t>state</a:t>
            </a:r>
            <a:endParaRPr lang="en-US" dirty="0"/>
          </a:p>
          <a:p>
            <a:pPr lvl="1"/>
            <a:r>
              <a:rPr lang="en-US" dirty="0"/>
              <a:t>its IPv4 address is 0.0.0.0 (unspecified address) </a:t>
            </a:r>
          </a:p>
          <a:p>
            <a:pPr lvl="1"/>
            <a:r>
              <a:rPr lang="en-US" dirty="0"/>
              <a:t>it tries to obtain an IPv4 address configuration by broadcasting a </a:t>
            </a:r>
            <a:r>
              <a:rPr lang="en-US" dirty="0" err="1"/>
              <a:t>DHCPDiscover</a:t>
            </a:r>
            <a:r>
              <a:rPr lang="en-US" dirty="0"/>
              <a:t> message from UDP port 67 to UDP port 68. </a:t>
            </a:r>
          </a:p>
          <a:p>
            <a:pPr lvl="2"/>
            <a:r>
              <a:rPr lang="en-US" dirty="0"/>
              <a:t>the source IPv4 address is 0.0.0.0</a:t>
            </a:r>
          </a:p>
          <a:p>
            <a:pPr lvl="2"/>
            <a:r>
              <a:rPr lang="en-US" dirty="0"/>
              <a:t>the destination is 255.255.255.255 </a:t>
            </a:r>
          </a:p>
          <a:p>
            <a:pPr lvl="2"/>
            <a:r>
              <a:rPr lang="en-US" dirty="0" err="1"/>
              <a:t>DHCPDiscover</a:t>
            </a:r>
            <a:r>
              <a:rPr lang="en-US" dirty="0"/>
              <a:t> message contains the DHCP client’s media access control (MAC) address and computer name</a:t>
            </a:r>
            <a:r>
              <a:rPr lang="en-US" dirty="0" smtClean="0"/>
              <a:t>.</a:t>
            </a:r>
          </a:p>
          <a:p>
            <a:r>
              <a:rPr lang="en-US" dirty="0"/>
              <a:t>If a DHCP server is on the DHCP client's subnet, the server receives the broadcast </a:t>
            </a:r>
            <a:r>
              <a:rPr lang="en-US" dirty="0" err="1"/>
              <a:t>DHCPDiscover</a:t>
            </a:r>
            <a:r>
              <a:rPr lang="en-US" dirty="0"/>
              <a:t> message. </a:t>
            </a:r>
          </a:p>
          <a:p>
            <a:r>
              <a:rPr lang="en-US" dirty="0"/>
              <a:t>If no DHCP server on the DHCP client’s subnet, a DHCP relay agent on the DHCP client’s subnet receives the broadcast </a:t>
            </a:r>
            <a:r>
              <a:rPr lang="en-US" dirty="0" err="1"/>
              <a:t>DHCPDiscover</a:t>
            </a:r>
            <a:r>
              <a:rPr lang="en-US" dirty="0"/>
              <a:t> message and relays it as a unicast </a:t>
            </a:r>
            <a:r>
              <a:rPr lang="en-US" dirty="0" err="1"/>
              <a:t>DHCPDiscover</a:t>
            </a:r>
            <a:r>
              <a:rPr lang="en-US" dirty="0"/>
              <a:t> message from the DHCP relay agent to one or more DHCP servers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1695055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Initializing </a:t>
            </a:r>
            <a:r>
              <a:rPr lang="en-US" dirty="0" smtClean="0"/>
              <a:t>State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58316"/>
            <a:ext cx="7519988" cy="4742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24362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Initializing State (Cont.)</a:t>
            </a:r>
          </a:p>
        </p:txBody>
      </p:sp>
      <p:sp>
        <p:nvSpPr>
          <p:cNvPr id="3" name="Content Placeholder 2"/>
          <p:cNvSpPr>
            <a:spLocks noGrp="1"/>
          </p:cNvSpPr>
          <p:nvPr>
            <p:ph idx="1"/>
          </p:nvPr>
        </p:nvSpPr>
        <p:spPr/>
        <p:txBody>
          <a:bodyPr>
            <a:normAutofit fontScale="77500" lnSpcReduction="20000"/>
          </a:bodyPr>
          <a:lstStyle/>
          <a:p>
            <a:r>
              <a:rPr lang="en-US" dirty="0"/>
              <a:t>Before forwarding the original </a:t>
            </a:r>
            <a:r>
              <a:rPr lang="en-US" dirty="0" err="1"/>
              <a:t>DHCPDiscover</a:t>
            </a:r>
            <a:r>
              <a:rPr lang="en-US" dirty="0"/>
              <a:t> message, the DHCP relay agent makes the following changes:</a:t>
            </a:r>
          </a:p>
          <a:p>
            <a:pPr lvl="1"/>
            <a:r>
              <a:rPr lang="en-US" dirty="0"/>
              <a:t>Increments the Hops field in the DHCP header</a:t>
            </a:r>
          </a:p>
          <a:p>
            <a:pPr lvl="1"/>
            <a:r>
              <a:rPr lang="en-US" dirty="0"/>
              <a:t>If the value of the </a:t>
            </a:r>
            <a:r>
              <a:rPr lang="en-US" dirty="0" err="1"/>
              <a:t>Giaddr</a:t>
            </a:r>
            <a:r>
              <a:rPr lang="en-US" dirty="0"/>
              <a:t> (Gateway IP Address) field in the DHCP header is 0.0.0.0 (as set by the originating DHCP client), changes the value to the IPv4 address of the interface on which the </a:t>
            </a:r>
            <a:r>
              <a:rPr lang="en-US" dirty="0" err="1"/>
              <a:t>DHCPDiscover</a:t>
            </a:r>
            <a:r>
              <a:rPr lang="en-US" dirty="0"/>
              <a:t> message was received. </a:t>
            </a:r>
          </a:p>
          <a:p>
            <a:pPr lvl="1"/>
            <a:r>
              <a:rPr lang="en-US" dirty="0"/>
              <a:t>Changes the source IPv4 address of the </a:t>
            </a:r>
            <a:r>
              <a:rPr lang="en-US" dirty="0" err="1"/>
              <a:t>DHCPDiscover</a:t>
            </a:r>
            <a:r>
              <a:rPr lang="en-US" dirty="0"/>
              <a:t> message to an IPv4 address assigned to the DHCP relay agent.</a:t>
            </a:r>
          </a:p>
          <a:p>
            <a:pPr lvl="1"/>
            <a:r>
              <a:rPr lang="en-US" dirty="0"/>
              <a:t>Changes the destination IPv4 address of the </a:t>
            </a:r>
            <a:r>
              <a:rPr lang="en-US" dirty="0" err="1"/>
              <a:t>DHCPDiscover</a:t>
            </a:r>
            <a:r>
              <a:rPr lang="en-US" dirty="0"/>
              <a:t> message to the unicast IPv4 address of a DHCP server.</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8072663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Selecting </a:t>
            </a:r>
            <a:r>
              <a:rPr lang="en-US" dirty="0"/>
              <a:t>State</a:t>
            </a:r>
          </a:p>
        </p:txBody>
      </p:sp>
      <p:sp>
        <p:nvSpPr>
          <p:cNvPr id="3" name="Content Placeholder 2"/>
          <p:cNvSpPr>
            <a:spLocks noGrp="1"/>
          </p:cNvSpPr>
          <p:nvPr>
            <p:ph idx="1"/>
          </p:nvPr>
        </p:nvSpPr>
        <p:spPr/>
        <p:txBody>
          <a:bodyPr>
            <a:normAutofit fontScale="70000" lnSpcReduction="20000"/>
          </a:bodyPr>
          <a:lstStyle/>
          <a:p>
            <a:r>
              <a:rPr lang="en-US" dirty="0"/>
              <a:t>All DHCP servers that receive </a:t>
            </a:r>
            <a:r>
              <a:rPr lang="en-US" dirty="0" err="1"/>
              <a:t>DHCPDiscover</a:t>
            </a:r>
            <a:r>
              <a:rPr lang="en-US" dirty="0"/>
              <a:t> message and have a valid IPv4 address configuration for the DHCP client respond with a </a:t>
            </a:r>
            <a:r>
              <a:rPr lang="en-US" dirty="0" err="1"/>
              <a:t>DHCPOffer</a:t>
            </a:r>
            <a:r>
              <a:rPr lang="en-US" dirty="0"/>
              <a:t> message from UDP port 68 to UDP port 67. </a:t>
            </a:r>
          </a:p>
          <a:p>
            <a:r>
              <a:rPr lang="en-US" dirty="0"/>
              <a:t>In the </a:t>
            </a:r>
            <a:r>
              <a:rPr lang="en-US" dirty="0" smtClean="0"/>
              <a:t>Selecting </a:t>
            </a:r>
            <a:r>
              <a:rPr lang="en-US" dirty="0"/>
              <a:t>state, the DHCP client can select from the set of IPv4 address configurations that the DHCP servers offered</a:t>
            </a:r>
            <a:r>
              <a:rPr lang="en-US" dirty="0" smtClean="0"/>
              <a:t>.</a:t>
            </a:r>
          </a:p>
          <a:p>
            <a:r>
              <a:rPr lang="en-US" dirty="0"/>
              <a:t>The DHCP server uses the following process to determine the scope from which an IPv4 address for the DHCP client is to be selected and included in the </a:t>
            </a:r>
            <a:r>
              <a:rPr lang="en-US" dirty="0" err="1"/>
              <a:t>DHCPOffer</a:t>
            </a:r>
            <a:r>
              <a:rPr lang="en-US" dirty="0"/>
              <a:t> message:</a:t>
            </a:r>
          </a:p>
          <a:p>
            <a:pPr lvl="1"/>
            <a:r>
              <a:rPr lang="en-US" dirty="0"/>
              <a:t>If </a:t>
            </a:r>
            <a:r>
              <a:rPr lang="en-US" dirty="0" err="1"/>
              <a:t>Giaddr</a:t>
            </a:r>
            <a:r>
              <a:rPr lang="en-US" dirty="0"/>
              <a:t> is 0.0.0.0, set </a:t>
            </a:r>
            <a:r>
              <a:rPr lang="en-US" dirty="0" err="1"/>
              <a:t>Giaddr</a:t>
            </a:r>
            <a:r>
              <a:rPr lang="en-US" dirty="0"/>
              <a:t> to IPv4 address of the interface on which the </a:t>
            </a:r>
            <a:r>
              <a:rPr lang="en-US" dirty="0" err="1"/>
              <a:t>DHCPDiscover</a:t>
            </a:r>
            <a:r>
              <a:rPr lang="en-US" dirty="0"/>
              <a:t> message was received.</a:t>
            </a:r>
          </a:p>
          <a:p>
            <a:pPr lvl="1"/>
            <a:r>
              <a:rPr lang="en-US" dirty="0"/>
              <a:t>For each scope, perform a bit-wise logical AND of </a:t>
            </a:r>
            <a:r>
              <a:rPr lang="en-US" dirty="0" err="1"/>
              <a:t>Giaddr</a:t>
            </a:r>
            <a:r>
              <a:rPr lang="en-US" dirty="0"/>
              <a:t> with subnet mask of the scope. If the result matches the subnet prefix of the scope, the DHCP server allocates an IPv4 address from that scope.</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216440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a:solidFill>
                  <a:srgbClr val="FF0000"/>
                </a:solidFill>
              </a:rPr>
              <a:t>DHCP Overview</a:t>
            </a:r>
          </a:p>
          <a:p>
            <a:pPr marL="596646" indent="-514350">
              <a:buFont typeface="+mj-lt"/>
              <a:buAutoNum type="arabicPeriod"/>
            </a:pPr>
            <a:r>
              <a:rPr lang="en-US" dirty="0"/>
              <a:t>How DHCP Works</a:t>
            </a:r>
          </a:p>
          <a:p>
            <a:pPr marL="596646" indent="-514350">
              <a:buFont typeface="+mj-lt"/>
              <a:buAutoNum type="arabicPeriod"/>
            </a:pPr>
            <a:r>
              <a:rPr lang="en-US" dirty="0"/>
              <a:t>DHCP </a:t>
            </a:r>
            <a:r>
              <a:rPr lang="en-US" dirty="0" smtClean="0"/>
              <a:t>Options</a:t>
            </a:r>
            <a:endParaRPr lang="en-US" dirty="0"/>
          </a:p>
          <a:p>
            <a:pPr marL="596646" indent="-514350">
              <a:buFont typeface="+mj-lt"/>
              <a:buAutoNum type="arabicPeriod"/>
            </a:pPr>
            <a:r>
              <a:rPr lang="en-US" dirty="0" smtClean="0"/>
              <a:t>DHCP </a:t>
            </a:r>
            <a:r>
              <a:rPr lang="en-US" dirty="0"/>
              <a:t>Server Overview</a:t>
            </a:r>
          </a:p>
          <a:p>
            <a:pPr marL="596646" indent="-514350">
              <a:buFont typeface="+mj-lt"/>
              <a:buAutoNum type="arabicPeriod"/>
            </a:pPr>
            <a:r>
              <a:rPr lang="en-US" dirty="0" err="1"/>
              <a:t>Ipconfig</a:t>
            </a:r>
            <a:r>
              <a:rPr lang="en-US" dirty="0"/>
              <a:t> Tool</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8391738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Selecting </a:t>
            </a:r>
            <a:r>
              <a:rPr lang="en-US" dirty="0" smtClean="0"/>
              <a:t>State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If the </a:t>
            </a:r>
            <a:r>
              <a:rPr lang="en-US" dirty="0" err="1"/>
              <a:t>DHCPDiscover</a:t>
            </a:r>
            <a:r>
              <a:rPr lang="en-US" dirty="0"/>
              <a:t> message was received as a unicast, the DHCP server sends the </a:t>
            </a:r>
            <a:r>
              <a:rPr lang="en-US" dirty="0" err="1"/>
              <a:t>DHCPOffer</a:t>
            </a:r>
            <a:r>
              <a:rPr lang="en-US" dirty="0"/>
              <a:t> message to the DHCP relay agent. </a:t>
            </a:r>
          </a:p>
          <a:p>
            <a:r>
              <a:rPr lang="en-US" dirty="0"/>
              <a:t>The DHCP relay agent uses the </a:t>
            </a:r>
            <a:r>
              <a:rPr lang="en-US" dirty="0" err="1"/>
              <a:t>Giaddr</a:t>
            </a:r>
            <a:r>
              <a:rPr lang="en-US" dirty="0"/>
              <a:t> value to determine the interface to use to forward the </a:t>
            </a:r>
            <a:r>
              <a:rPr lang="en-US" dirty="0" err="1"/>
              <a:t>DHCPOffer</a:t>
            </a:r>
            <a:r>
              <a:rPr lang="en-US" dirty="0"/>
              <a:t> message</a:t>
            </a:r>
          </a:p>
          <a:p>
            <a:r>
              <a:rPr lang="en-US" dirty="0"/>
              <a:t>If </a:t>
            </a:r>
            <a:r>
              <a:rPr lang="en-US" dirty="0" err="1"/>
              <a:t>DHCPOffer</a:t>
            </a:r>
            <a:r>
              <a:rPr lang="en-US" dirty="0"/>
              <a:t> </a:t>
            </a:r>
            <a:r>
              <a:rPr lang="en-US" dirty="0" smtClean="0"/>
              <a:t>needs to be </a:t>
            </a:r>
            <a:r>
              <a:rPr lang="en-US" dirty="0"/>
              <a:t>sent to client as </a:t>
            </a:r>
            <a:r>
              <a:rPr lang="en-US" dirty="0" err="1"/>
              <a:t>unitcast</a:t>
            </a:r>
            <a:r>
              <a:rPr lang="en-US" dirty="0"/>
              <a:t> message: DHCP server/relay agent uses the offered IPv4 address as the destination IPv4 address and the client's MAC address as the destination MAC </a:t>
            </a:r>
            <a:r>
              <a:rPr lang="en-US" dirty="0" smtClean="0"/>
              <a:t>address</a:t>
            </a:r>
          </a:p>
          <a:p>
            <a:r>
              <a:rPr lang="en-US" dirty="0"/>
              <a:t>The </a:t>
            </a:r>
            <a:r>
              <a:rPr lang="en-US" dirty="0" err="1"/>
              <a:t>DHCPOffer</a:t>
            </a:r>
            <a:r>
              <a:rPr lang="en-US" dirty="0"/>
              <a:t> messages contain the DHCP client’s MAC address, an offered IPv4 address, appropriate subnet mask, a server identifier (IPv4 address of the offering DHCP server), the length of the lease, and other configuration parameters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989585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Selecting State (Cont.)</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2888"/>
            <a:ext cx="7215188" cy="455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0250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Requesting State</a:t>
            </a:r>
            <a:endParaRPr lang="en-US" dirty="0"/>
          </a:p>
        </p:txBody>
      </p:sp>
      <p:sp>
        <p:nvSpPr>
          <p:cNvPr id="3" name="Content Placeholder 2"/>
          <p:cNvSpPr>
            <a:spLocks noGrp="1"/>
          </p:cNvSpPr>
          <p:nvPr>
            <p:ph idx="1"/>
          </p:nvPr>
        </p:nvSpPr>
        <p:spPr/>
        <p:txBody>
          <a:bodyPr>
            <a:normAutofit fontScale="55000" lnSpcReduction="20000"/>
          </a:bodyPr>
          <a:lstStyle/>
          <a:p>
            <a:r>
              <a:rPr lang="en-US" dirty="0"/>
              <a:t>In the Requesting state, DHCP client requests a specific IP address configuration by broadcasting a </a:t>
            </a:r>
            <a:r>
              <a:rPr lang="en-US" dirty="0" err="1"/>
              <a:t>DHCPRequest</a:t>
            </a:r>
            <a:r>
              <a:rPr lang="en-US" dirty="0"/>
              <a:t> message from UDP port 67 to UDP port 68 </a:t>
            </a:r>
          </a:p>
          <a:p>
            <a:pPr lvl="1"/>
            <a:r>
              <a:rPr lang="en-US" dirty="0"/>
              <a:t>source IPv4 address is 0.0.0.0 </a:t>
            </a:r>
          </a:p>
          <a:p>
            <a:pPr lvl="1"/>
            <a:r>
              <a:rPr lang="en-US" dirty="0"/>
              <a:t>destination IPv4 address is 255.255.255.255</a:t>
            </a:r>
            <a:r>
              <a:rPr lang="en-US" dirty="0" smtClean="0"/>
              <a:t>.</a:t>
            </a:r>
          </a:p>
          <a:p>
            <a:pPr lvl="1"/>
            <a:r>
              <a:rPr lang="en-US" dirty="0" err="1"/>
              <a:t>DHCPRequest</a:t>
            </a:r>
            <a:r>
              <a:rPr lang="en-US" dirty="0"/>
              <a:t> message contains IPv4 address of DHCP server if IPv4 address configuration of the DHCP client was just obtained with a </a:t>
            </a:r>
            <a:r>
              <a:rPr lang="en-US" dirty="0" err="1"/>
              <a:t>DHCPDiscover</a:t>
            </a:r>
            <a:r>
              <a:rPr lang="en-US" dirty="0"/>
              <a:t>/</a:t>
            </a:r>
            <a:r>
              <a:rPr lang="en-US" dirty="0" err="1"/>
              <a:t>DHCPOffer</a:t>
            </a:r>
            <a:r>
              <a:rPr lang="en-US" dirty="0"/>
              <a:t> message exchange</a:t>
            </a:r>
          </a:p>
          <a:p>
            <a:pPr lvl="2"/>
            <a:r>
              <a:rPr lang="en-US" dirty="0" smtClean="0"/>
              <a:t>the </a:t>
            </a:r>
            <a:r>
              <a:rPr lang="en-US" dirty="0"/>
              <a:t>specified DHCP server will respond and all other DHCP servers to retract their DHCP offers to the client</a:t>
            </a:r>
          </a:p>
          <a:p>
            <a:pPr lvl="1"/>
            <a:r>
              <a:rPr lang="en-US" dirty="0" err="1"/>
              <a:t>DHCPRequest</a:t>
            </a:r>
            <a:r>
              <a:rPr lang="en-US" dirty="0"/>
              <a:t> message doesn't contain IPv4 address of DHCP server </a:t>
            </a:r>
            <a:r>
              <a:rPr lang="en-US" dirty="0" smtClean="0"/>
              <a:t>if </a:t>
            </a:r>
            <a:r>
              <a:rPr lang="en-US" dirty="0"/>
              <a:t>IPv4 address configuration of the client was previously known (e.g., the computer was restarted and is trying to renew its lease on its previous address) </a:t>
            </a:r>
          </a:p>
          <a:p>
            <a:pPr lvl="2"/>
            <a:r>
              <a:rPr lang="en-US" dirty="0" smtClean="0"/>
              <a:t>when </a:t>
            </a:r>
            <a:r>
              <a:rPr lang="en-US" dirty="0"/>
              <a:t>restarting, the DHCP client can renew its IPv4 address configuration from any DHCP server</a:t>
            </a:r>
            <a:r>
              <a:rPr lang="en-US" dirty="0" smtClean="0"/>
              <a:t>.</a:t>
            </a:r>
          </a:p>
          <a:p>
            <a:r>
              <a:rPr lang="en-US" dirty="0"/>
              <a:t>If DHCP client does not have a DHCP server on its subnet, a DHCP relay agent on its subnet receives the broadcast </a:t>
            </a:r>
            <a:r>
              <a:rPr lang="en-US" dirty="0" err="1"/>
              <a:t>DHCPRequest</a:t>
            </a:r>
            <a:r>
              <a:rPr lang="en-US" dirty="0"/>
              <a:t> message and relays it as a unicast </a:t>
            </a:r>
            <a:r>
              <a:rPr lang="en-US" dirty="0" err="1"/>
              <a:t>DHCPRequest</a:t>
            </a:r>
            <a:r>
              <a:rPr lang="en-US" dirty="0"/>
              <a:t> message from the DHCP relay agent to one or more DHCP servers.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901526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Requesting </a:t>
            </a:r>
            <a:r>
              <a:rPr lang="en-US" dirty="0" smtClean="0"/>
              <a:t>State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771650"/>
            <a:ext cx="721945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6150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Bound State</a:t>
            </a:r>
          </a:p>
        </p:txBody>
      </p:sp>
      <p:sp>
        <p:nvSpPr>
          <p:cNvPr id="3" name="Content Placeholder 2"/>
          <p:cNvSpPr>
            <a:spLocks noGrp="1"/>
          </p:cNvSpPr>
          <p:nvPr>
            <p:ph idx="1"/>
          </p:nvPr>
        </p:nvSpPr>
        <p:spPr/>
        <p:txBody>
          <a:bodyPr>
            <a:normAutofit fontScale="55000" lnSpcReduction="20000"/>
          </a:bodyPr>
          <a:lstStyle/>
          <a:p>
            <a:r>
              <a:rPr lang="en-US" dirty="0"/>
              <a:t>In the Bound state, DHCP client receives confirmation that DHCP server has allocated and reserved the offered IPv4 address configuration to the DHCP client. </a:t>
            </a:r>
          </a:p>
          <a:p>
            <a:r>
              <a:rPr lang="en-US" dirty="0"/>
              <a:t>The DHCP server that leased the requested IPv4 address responds with either a successful acknowledgment (</a:t>
            </a:r>
            <a:r>
              <a:rPr lang="en-US" dirty="0" err="1"/>
              <a:t>DHCPAck</a:t>
            </a:r>
            <a:r>
              <a:rPr lang="en-US" dirty="0"/>
              <a:t>) or a negative acknowledgment (</a:t>
            </a:r>
            <a:r>
              <a:rPr lang="en-US" dirty="0" err="1"/>
              <a:t>DHCPNak</a:t>
            </a:r>
            <a:r>
              <a:rPr lang="en-US" dirty="0"/>
              <a:t>). </a:t>
            </a:r>
          </a:p>
          <a:p>
            <a:r>
              <a:rPr lang="en-US" dirty="0"/>
              <a:t>The DHCP server sends </a:t>
            </a:r>
            <a:r>
              <a:rPr lang="en-US" dirty="0" err="1"/>
              <a:t>DHCPAck</a:t>
            </a:r>
            <a:r>
              <a:rPr lang="en-US" dirty="0"/>
              <a:t> message from UDP port 68 to UDP port 67, and the message contains a lease period for the requested IPv4 address configuration as well as any additional configuration parameters.</a:t>
            </a:r>
          </a:p>
          <a:p>
            <a:r>
              <a:rPr lang="en-US" dirty="0"/>
              <a:t>If the </a:t>
            </a:r>
            <a:r>
              <a:rPr lang="en-US" dirty="0" err="1"/>
              <a:t>DHCPRequest</a:t>
            </a:r>
            <a:r>
              <a:rPr lang="en-US" dirty="0"/>
              <a:t> message was received as a unicast, the DHCP server sends the </a:t>
            </a:r>
            <a:r>
              <a:rPr lang="en-US" dirty="0" err="1"/>
              <a:t>DHCPAck</a:t>
            </a:r>
            <a:r>
              <a:rPr lang="en-US" dirty="0"/>
              <a:t> message to the DHCP relay agent. </a:t>
            </a:r>
          </a:p>
          <a:p>
            <a:r>
              <a:rPr lang="en-US" dirty="0"/>
              <a:t>The DHCP relay agent uses the </a:t>
            </a:r>
            <a:r>
              <a:rPr lang="en-US" dirty="0" err="1"/>
              <a:t>Giaddr</a:t>
            </a:r>
            <a:r>
              <a:rPr lang="en-US" dirty="0"/>
              <a:t> value to determine the interface to use to forward the </a:t>
            </a:r>
            <a:r>
              <a:rPr lang="en-US" dirty="0" err="1"/>
              <a:t>DHCPAck</a:t>
            </a:r>
            <a:r>
              <a:rPr lang="en-US" dirty="0"/>
              <a:t> message</a:t>
            </a:r>
          </a:p>
          <a:p>
            <a:r>
              <a:rPr lang="en-US" dirty="0"/>
              <a:t>If </a:t>
            </a:r>
            <a:r>
              <a:rPr lang="en-US" dirty="0" err="1"/>
              <a:t>DHCPAck</a:t>
            </a:r>
            <a:r>
              <a:rPr lang="en-US" dirty="0"/>
              <a:t> </a:t>
            </a:r>
            <a:r>
              <a:rPr lang="en-US" dirty="0" smtClean="0"/>
              <a:t>needs to be </a:t>
            </a:r>
            <a:r>
              <a:rPr lang="en-US" dirty="0"/>
              <a:t>sent to client as </a:t>
            </a:r>
            <a:r>
              <a:rPr lang="en-US" dirty="0" err="1"/>
              <a:t>unitcast</a:t>
            </a:r>
            <a:r>
              <a:rPr lang="en-US" dirty="0"/>
              <a:t> message: DHCP server/relay agent uses the offered IPv4 address as the destination IPv4 address and the client's MAC address as the destination MAC address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036375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Bound </a:t>
            </a:r>
            <a:r>
              <a:rPr lang="en-US" dirty="0" smtClean="0"/>
              <a:t>State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771650"/>
            <a:ext cx="721945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0168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Bound State (Cont.)</a:t>
            </a:r>
          </a:p>
        </p:txBody>
      </p:sp>
      <p:sp>
        <p:nvSpPr>
          <p:cNvPr id="3" name="Content Placeholder 2"/>
          <p:cNvSpPr>
            <a:spLocks noGrp="1"/>
          </p:cNvSpPr>
          <p:nvPr>
            <p:ph idx="1"/>
          </p:nvPr>
        </p:nvSpPr>
        <p:spPr/>
        <p:txBody>
          <a:bodyPr>
            <a:normAutofit fontScale="70000" lnSpcReduction="20000"/>
          </a:bodyPr>
          <a:lstStyle/>
          <a:p>
            <a:r>
              <a:rPr lang="en-US" dirty="0"/>
              <a:t>When receiving </a:t>
            </a:r>
            <a:r>
              <a:rPr lang="en-US" dirty="0" err="1"/>
              <a:t>DHCPAck</a:t>
            </a:r>
            <a:r>
              <a:rPr lang="en-US" dirty="0"/>
              <a:t> message, DHCP client verifies that the IPv4 address is unique on the subnet. </a:t>
            </a:r>
          </a:p>
          <a:p>
            <a:pPr lvl="1"/>
            <a:r>
              <a:rPr lang="en-US" dirty="0"/>
              <a:t>If the IPv4 address is not unique, DHCP client broadcasts a </a:t>
            </a:r>
            <a:r>
              <a:rPr lang="en-US" dirty="0" err="1"/>
              <a:t>DHCPDecline</a:t>
            </a:r>
            <a:r>
              <a:rPr lang="en-US" dirty="0"/>
              <a:t> message and returns to the Initializing state. </a:t>
            </a:r>
          </a:p>
          <a:p>
            <a:pPr lvl="1"/>
            <a:r>
              <a:rPr lang="en-US" dirty="0"/>
              <a:t>When the DHCP server receives the </a:t>
            </a:r>
            <a:r>
              <a:rPr lang="en-US" dirty="0" err="1"/>
              <a:t>DHCPDecline</a:t>
            </a:r>
            <a:r>
              <a:rPr lang="en-US" dirty="0"/>
              <a:t> message (as broadcast </a:t>
            </a:r>
            <a:r>
              <a:rPr lang="en-US" dirty="0" err="1"/>
              <a:t>msg</a:t>
            </a:r>
            <a:r>
              <a:rPr lang="en-US" dirty="0"/>
              <a:t> from client or unicast </a:t>
            </a:r>
            <a:r>
              <a:rPr lang="en-US" dirty="0" err="1"/>
              <a:t>msg</a:t>
            </a:r>
            <a:r>
              <a:rPr lang="en-US" dirty="0"/>
              <a:t> from relay agent), it marks the offered IPv4 address as unusable</a:t>
            </a:r>
            <a:r>
              <a:rPr lang="en-US" dirty="0" smtClean="0"/>
              <a:t>.</a:t>
            </a:r>
          </a:p>
          <a:p>
            <a:r>
              <a:rPr lang="en-US" dirty="0"/>
              <a:t>A DHCP server sends a </a:t>
            </a:r>
            <a:r>
              <a:rPr lang="en-US" dirty="0" err="1"/>
              <a:t>DHCPNak</a:t>
            </a:r>
            <a:r>
              <a:rPr lang="en-US" dirty="0"/>
              <a:t> message if:</a:t>
            </a:r>
          </a:p>
          <a:p>
            <a:pPr lvl="1"/>
            <a:r>
              <a:rPr lang="en-US" dirty="0"/>
              <a:t>The client is trying to lease its previous IPv4 address and the IPv4 address is no longer available.</a:t>
            </a:r>
          </a:p>
          <a:p>
            <a:pPr lvl="1"/>
            <a:r>
              <a:rPr lang="en-US" dirty="0"/>
              <a:t>The IPv4 address is invalid because the client has been physically moved to a different subnet.</a:t>
            </a:r>
          </a:p>
          <a:p>
            <a:r>
              <a:rPr lang="en-US" dirty="0"/>
              <a:t>The </a:t>
            </a:r>
            <a:r>
              <a:rPr lang="en-US" dirty="0" err="1"/>
              <a:t>DHCPNak</a:t>
            </a:r>
            <a:r>
              <a:rPr lang="en-US" dirty="0"/>
              <a:t> message is forwarded to the DHCP client's subnet using the same method as the </a:t>
            </a:r>
            <a:r>
              <a:rPr lang="en-US" dirty="0" err="1"/>
              <a:t>DHCPAck</a:t>
            </a:r>
            <a:r>
              <a:rPr lang="en-US" dirty="0"/>
              <a:t> message. </a:t>
            </a:r>
          </a:p>
          <a:p>
            <a:r>
              <a:rPr lang="en-US" dirty="0"/>
              <a:t>When the DHCP client receives a </a:t>
            </a:r>
            <a:r>
              <a:rPr lang="en-US" dirty="0" err="1"/>
              <a:t>DHCPNak</a:t>
            </a:r>
            <a:r>
              <a:rPr lang="en-US" dirty="0"/>
              <a:t>, it returns to the Initializing state.</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4040384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Renewing State</a:t>
            </a:r>
          </a:p>
        </p:txBody>
      </p:sp>
      <p:sp>
        <p:nvSpPr>
          <p:cNvPr id="3" name="Content Placeholder 2"/>
          <p:cNvSpPr>
            <a:spLocks noGrp="1"/>
          </p:cNvSpPr>
          <p:nvPr>
            <p:ph idx="1"/>
          </p:nvPr>
        </p:nvSpPr>
        <p:spPr/>
        <p:txBody>
          <a:bodyPr>
            <a:normAutofit fontScale="77500" lnSpcReduction="20000"/>
          </a:bodyPr>
          <a:lstStyle/>
          <a:p>
            <a:r>
              <a:rPr lang="en-US" dirty="0"/>
              <a:t>In the Renewing state, DHCP client is attempting to renew the lease on its IPv4 address </a:t>
            </a:r>
            <a:r>
              <a:rPr lang="en-US" dirty="0" smtClean="0"/>
              <a:t>configuration. </a:t>
            </a:r>
            <a:endParaRPr lang="en-US" dirty="0"/>
          </a:p>
          <a:p>
            <a:pPr lvl="1"/>
            <a:r>
              <a:rPr lang="en-US" dirty="0"/>
              <a:t>By default, DHCP clients first try to renew their lease when </a:t>
            </a:r>
            <a:r>
              <a:rPr lang="en-US" dirty="0" smtClean="0"/>
              <a:t>50% </a:t>
            </a:r>
            <a:r>
              <a:rPr lang="en-US" dirty="0"/>
              <a:t>of the lease time has expired. </a:t>
            </a:r>
          </a:p>
          <a:p>
            <a:r>
              <a:rPr lang="en-US" dirty="0"/>
              <a:t>To renew its lease, a DHCP client sends a unicast </a:t>
            </a:r>
            <a:r>
              <a:rPr lang="en-US" dirty="0" err="1"/>
              <a:t>DHCPRequest</a:t>
            </a:r>
            <a:r>
              <a:rPr lang="en-US" dirty="0"/>
              <a:t> message to the DHCP server from which it obtained the lease.</a:t>
            </a:r>
          </a:p>
          <a:p>
            <a:r>
              <a:rPr lang="en-US" dirty="0"/>
              <a:t>The DHCP server renews the lease and responds with a </a:t>
            </a:r>
            <a:r>
              <a:rPr lang="en-US" dirty="0" err="1"/>
              <a:t>DHCPAck</a:t>
            </a:r>
            <a:r>
              <a:rPr lang="en-US" dirty="0"/>
              <a:t> message. </a:t>
            </a:r>
          </a:p>
          <a:p>
            <a:pPr lvl="1"/>
            <a:r>
              <a:rPr lang="en-US" dirty="0" err="1"/>
              <a:t>DHCPAck</a:t>
            </a:r>
            <a:r>
              <a:rPr lang="en-US" dirty="0"/>
              <a:t> message contains the new lease and additional configuration parameters so that the DHCP client can update its settings.  </a:t>
            </a:r>
          </a:p>
          <a:p>
            <a:r>
              <a:rPr lang="en-US" dirty="0"/>
              <a:t>When the DHCP client has renewed its lease, it returns to the Bound state.</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003255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Renewing </a:t>
            </a:r>
            <a:r>
              <a:rPr lang="en-US" dirty="0" smtClean="0"/>
              <a:t>State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30627"/>
            <a:ext cx="7367588" cy="4646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2979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Rebinding State</a:t>
            </a:r>
          </a:p>
        </p:txBody>
      </p:sp>
      <p:sp>
        <p:nvSpPr>
          <p:cNvPr id="3" name="Content Placeholder 2"/>
          <p:cNvSpPr>
            <a:spLocks noGrp="1"/>
          </p:cNvSpPr>
          <p:nvPr>
            <p:ph idx="1"/>
          </p:nvPr>
        </p:nvSpPr>
        <p:spPr/>
        <p:txBody>
          <a:bodyPr>
            <a:normAutofit fontScale="62500" lnSpcReduction="20000"/>
          </a:bodyPr>
          <a:lstStyle/>
          <a:p>
            <a:r>
              <a:rPr lang="en-US" dirty="0"/>
              <a:t>In the Rebinding state, DHCP client is attempting to renew the lease on its IPv4 address configuration by broadcasting a </a:t>
            </a:r>
            <a:r>
              <a:rPr lang="en-US" dirty="0" err="1"/>
              <a:t>DHCPRequest</a:t>
            </a:r>
            <a:r>
              <a:rPr lang="en-US" dirty="0"/>
              <a:t> message. </a:t>
            </a:r>
          </a:p>
          <a:p>
            <a:pPr lvl="1"/>
            <a:r>
              <a:rPr lang="en-US" dirty="0" smtClean="0"/>
              <a:t>when 87.5% </a:t>
            </a:r>
            <a:r>
              <a:rPr lang="en-US" dirty="0"/>
              <a:t>of the lease time has expired and the DHCP client has been unsuccessful in contacting its DHCP server to renew its lease, the DHCP client attempts to contact any available DHCP server. </a:t>
            </a:r>
          </a:p>
          <a:p>
            <a:r>
              <a:rPr lang="en-US" dirty="0"/>
              <a:t>Any DHCP server can respond with a </a:t>
            </a:r>
            <a:r>
              <a:rPr lang="en-US" dirty="0" err="1"/>
              <a:t>DHCPAck</a:t>
            </a:r>
            <a:r>
              <a:rPr lang="en-US" dirty="0"/>
              <a:t> message renewing the lease or a </a:t>
            </a:r>
            <a:r>
              <a:rPr lang="en-US" dirty="0" err="1"/>
              <a:t>DHCPNak</a:t>
            </a:r>
            <a:r>
              <a:rPr lang="en-US" dirty="0"/>
              <a:t> message denying the continued use of the IPv4 address configuration.</a:t>
            </a:r>
          </a:p>
          <a:p>
            <a:r>
              <a:rPr lang="en-US" dirty="0"/>
              <a:t>If the lease expires or the DHCP client receives a </a:t>
            </a:r>
            <a:r>
              <a:rPr lang="en-US" dirty="0" err="1"/>
              <a:t>DHCPNak</a:t>
            </a:r>
            <a:r>
              <a:rPr lang="en-US" dirty="0"/>
              <a:t> message, it must immediately discontinue using the IPv4 address configuration and return to the Initializing state. </a:t>
            </a:r>
          </a:p>
          <a:p>
            <a:r>
              <a:rPr lang="en-US" dirty="0"/>
              <a:t>If the client loses its IPv4 address, communication over TCP/IP will stop until a different IPv4 address is assigned to the client. </a:t>
            </a:r>
          </a:p>
          <a:p>
            <a:pPr lvl="1"/>
            <a:r>
              <a:rPr lang="en-US" dirty="0" smtClean="0"/>
              <a:t>this </a:t>
            </a:r>
            <a:r>
              <a:rPr lang="en-US" dirty="0"/>
              <a:t>condition will cause network errors for any applications that attempt to communicate using the invalid address.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436969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Overview</a:t>
            </a:r>
            <a:endParaRPr lang="en-US" dirty="0"/>
          </a:p>
        </p:txBody>
      </p:sp>
      <p:sp>
        <p:nvSpPr>
          <p:cNvPr id="4" name="Footer Placeholder 3"/>
          <p:cNvSpPr>
            <a:spLocks noGrp="1"/>
          </p:cNvSpPr>
          <p:nvPr>
            <p:ph type="ftr" sz="quarter" idx="11"/>
          </p:nvPr>
        </p:nvSpPr>
        <p:spPr/>
        <p:txBody>
          <a:bodyPr/>
          <a:lstStyle/>
          <a:p>
            <a:r>
              <a:rPr lang="en-US" smtClean="0"/>
              <a:t>DHCP</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55506"/>
            <a:ext cx="7886700" cy="476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34605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Rebinding </a:t>
            </a:r>
            <a:r>
              <a:rPr lang="en-US" dirty="0" smtClean="0"/>
              <a:t>State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47850"/>
            <a:ext cx="7314967"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1198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Restarting DHCP Client</a:t>
            </a:r>
          </a:p>
        </p:txBody>
      </p:sp>
      <p:sp>
        <p:nvSpPr>
          <p:cNvPr id="3" name="Content Placeholder 2"/>
          <p:cNvSpPr>
            <a:spLocks noGrp="1"/>
          </p:cNvSpPr>
          <p:nvPr>
            <p:ph idx="1"/>
          </p:nvPr>
        </p:nvSpPr>
        <p:spPr/>
        <p:txBody>
          <a:bodyPr>
            <a:normAutofit fontScale="70000" lnSpcReduction="20000"/>
          </a:bodyPr>
          <a:lstStyle/>
          <a:p>
            <a:r>
              <a:rPr lang="en-US" dirty="0" smtClean="0"/>
              <a:t>When </a:t>
            </a:r>
            <a:r>
              <a:rPr lang="en-US" dirty="0"/>
              <a:t>a Windows-based DHCP client is shut down, by default it does not release the IPv4 address </a:t>
            </a:r>
            <a:r>
              <a:rPr lang="en-US" dirty="0" smtClean="0"/>
              <a:t>configuration. </a:t>
            </a:r>
          </a:p>
          <a:p>
            <a:pPr lvl="1"/>
            <a:r>
              <a:rPr lang="en-US" dirty="0" smtClean="0"/>
              <a:t>it </a:t>
            </a:r>
            <a:r>
              <a:rPr lang="en-US" dirty="0"/>
              <a:t>does not send a </a:t>
            </a:r>
            <a:r>
              <a:rPr lang="en-US" dirty="0" err="1"/>
              <a:t>DHCPRelease</a:t>
            </a:r>
            <a:r>
              <a:rPr lang="en-US" dirty="0"/>
              <a:t> message and the client is still in the Bound state from the perspective of the DHCP server </a:t>
            </a:r>
          </a:p>
          <a:p>
            <a:r>
              <a:rPr lang="en-US" dirty="0"/>
              <a:t>When a Windows-based DHCP client is restarted, it enters the Requesting state and attempts to lease its previously allocated IPv4 address configuration through a broadcasted </a:t>
            </a:r>
            <a:r>
              <a:rPr lang="en-US" dirty="0" err="1" smtClean="0"/>
              <a:t>DHCPRequest</a:t>
            </a:r>
            <a:r>
              <a:rPr lang="en-US" dirty="0" smtClean="0"/>
              <a:t>. </a:t>
            </a:r>
          </a:p>
          <a:p>
            <a:pPr lvl="1"/>
            <a:r>
              <a:rPr lang="en-US" dirty="0" smtClean="0"/>
              <a:t>the message contains </a:t>
            </a:r>
            <a:r>
              <a:rPr lang="en-US" dirty="0"/>
              <a:t>the MAC address and the previously allocated IPv4 address of the DHCP client.</a:t>
            </a:r>
          </a:p>
          <a:p>
            <a:r>
              <a:rPr lang="en-US" dirty="0"/>
              <a:t>User can change the default behavior of </a:t>
            </a:r>
            <a:r>
              <a:rPr lang="en-US" dirty="0" smtClean="0"/>
              <a:t>a Windows-based </a:t>
            </a:r>
            <a:r>
              <a:rPr lang="en-US" dirty="0"/>
              <a:t>DHCP client (so that the client sends a </a:t>
            </a:r>
            <a:r>
              <a:rPr lang="en-US" dirty="0" err="1"/>
              <a:t>DHCPRelease</a:t>
            </a:r>
            <a:r>
              <a:rPr lang="en-US" dirty="0"/>
              <a:t> message when it shuts down) by using the Microsoft vendor-specific DHCP option named Release DHCP Lease on Shutdown.</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2507272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Restarting DHCP </a:t>
            </a:r>
            <a:r>
              <a:rPr lang="en-US" dirty="0" smtClean="0"/>
              <a:t>Client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48670"/>
            <a:ext cx="7267575" cy="455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2257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Messages From </a:t>
            </a:r>
            <a:r>
              <a:rPr lang="en-US" dirty="0"/>
              <a:t>DHCP </a:t>
            </a:r>
            <a:r>
              <a:rPr lang="en-US" dirty="0" smtClean="0"/>
              <a:t>Clients </a:t>
            </a:r>
            <a:r>
              <a:rPr lang="en-US" dirty="0"/>
              <a:t>in </a:t>
            </a:r>
            <a:r>
              <a:rPr lang="en-US" dirty="0" smtClean="0"/>
              <a:t>Various States</a:t>
            </a:r>
            <a:endParaRPr lang="en-US" dirty="0"/>
          </a:p>
        </p:txBody>
      </p:sp>
      <p:sp>
        <p:nvSpPr>
          <p:cNvPr id="3" name="Content Placeholder 2"/>
          <p:cNvSpPr>
            <a:spLocks noGrp="1"/>
          </p:cNvSpPr>
          <p:nvPr>
            <p:ph idx="1"/>
          </p:nvPr>
        </p:nvSpPr>
        <p:spPr>
          <a:xfrm>
            <a:off x="1435608" y="1447800"/>
            <a:ext cx="7498080" cy="914400"/>
          </a:xfrm>
        </p:spPr>
        <p:txBody>
          <a:bodyPr>
            <a:normAutofit fontScale="92500" lnSpcReduction="10000"/>
          </a:bodyPr>
          <a:lstStyle/>
          <a:p>
            <a:r>
              <a:rPr lang="en-US" dirty="0" smtClean="0"/>
              <a:t>Differences </a:t>
            </a:r>
            <a:r>
              <a:rPr lang="en-US" dirty="0"/>
              <a:t>between messages </a:t>
            </a:r>
            <a:r>
              <a:rPr lang="en-US" dirty="0" smtClean="0"/>
              <a:t>from DHCP </a:t>
            </a:r>
            <a:r>
              <a:rPr lang="en-US" dirty="0"/>
              <a:t>clients in various states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552707435"/>
              </p:ext>
            </p:extLst>
          </p:nvPr>
        </p:nvGraphicFramePr>
        <p:xfrm>
          <a:off x="1524000" y="2743200"/>
          <a:ext cx="7294880" cy="1524000"/>
        </p:xfrm>
        <a:graphic>
          <a:graphicData uri="http://schemas.openxmlformats.org/drawingml/2006/table">
            <a:tbl>
              <a:tblPr/>
              <a:tblGrid>
                <a:gridCol w="1887131"/>
                <a:gridCol w="1445786"/>
                <a:gridCol w="1263161"/>
                <a:gridCol w="1298672"/>
                <a:gridCol w="1400130"/>
              </a:tblGrid>
              <a:tr h="304800">
                <a:tc>
                  <a:txBody>
                    <a:bodyPr/>
                    <a:lstStyle/>
                    <a:p>
                      <a:pPr algn="l" fontAlgn="b"/>
                      <a:r>
                        <a:rPr lang="en-US" sz="1800" b="1" i="0" u="none" strike="noStrike">
                          <a:solidFill>
                            <a:srgbClr val="000000"/>
                          </a:solidFill>
                          <a:effectLst/>
                          <a:latin typeface="Calibri"/>
                        </a:rPr>
                        <a: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800" b="1" i="0" u="none" strike="noStrike">
                          <a:solidFill>
                            <a:srgbClr val="000000"/>
                          </a:solidFill>
                          <a:effectLst/>
                          <a:latin typeface="Calibri"/>
                        </a:rPr>
                        <a:t>INIT-REBOOT</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800" b="1" i="0" u="none" strike="noStrike">
                          <a:solidFill>
                            <a:srgbClr val="000000"/>
                          </a:solidFill>
                          <a:effectLst/>
                          <a:latin typeface="Calibri"/>
                        </a:rPr>
                        <a:t>SELECTING</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800" b="1" i="0" u="none" strike="noStrike">
                          <a:solidFill>
                            <a:srgbClr val="000000"/>
                          </a:solidFill>
                          <a:effectLst/>
                          <a:latin typeface="Calibri"/>
                        </a:rPr>
                        <a:t>RENEWING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800" b="1" i="0" u="none" strike="noStrike">
                          <a:solidFill>
                            <a:srgbClr val="000000"/>
                          </a:solidFill>
                          <a:effectLst/>
                          <a:latin typeface="Calibri"/>
                        </a:rPr>
                        <a:t>REBINDING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04800">
                <a:tc>
                  <a:txBody>
                    <a:bodyPr/>
                    <a:lstStyle/>
                    <a:p>
                      <a:pPr algn="l" fontAlgn="b"/>
                      <a:r>
                        <a:rPr lang="en-US" sz="1800" b="0" i="0" u="none" strike="noStrike">
                          <a:solidFill>
                            <a:srgbClr val="000000"/>
                          </a:solidFill>
                          <a:effectLst/>
                          <a:latin typeface="Calibri"/>
                        </a:rPr>
                        <a:t>broadcast/unicast</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broadcast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broadcast</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unicast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broadcast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l" fontAlgn="b"/>
                      <a:r>
                        <a:rPr lang="en-US" sz="1800" b="0" i="0" u="none" strike="noStrike">
                          <a:solidFill>
                            <a:srgbClr val="000000"/>
                          </a:solidFill>
                          <a:effectLst/>
                          <a:latin typeface="Calibri"/>
                        </a:rPr>
                        <a:t>server-ip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NOT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NOT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NOT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l" fontAlgn="b"/>
                      <a:r>
                        <a:rPr lang="en-US" sz="1800" b="0" i="0" u="none" strike="noStrike">
                          <a:solidFill>
                            <a:srgbClr val="000000"/>
                          </a:solidFill>
                          <a:effectLst/>
                          <a:latin typeface="Calibri"/>
                        </a:rPr>
                        <a:t>requested-ip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NOT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MUST NOT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l" fontAlgn="b"/>
                      <a:r>
                        <a:rPr lang="en-US" sz="1800" b="0" i="0" u="none" strike="noStrike">
                          <a:solidFill>
                            <a:srgbClr val="000000"/>
                          </a:solidFill>
                          <a:effectLst/>
                          <a:latin typeface="Calibri"/>
                        </a:rPr>
                        <a:t>ciaddr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zero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zero     </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IP address</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a:rPr>
                        <a:t>IP address</a:t>
                      </a:r>
                    </a:p>
                  </a:txBody>
                  <a:tcPr marL="15241" marR="15241" marT="15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973739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Subnets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Examples of changing subnets:</a:t>
            </a:r>
            <a:endParaRPr lang="en-US" dirty="0"/>
          </a:p>
          <a:p>
            <a:pPr lvl="1"/>
            <a:r>
              <a:rPr lang="en-US" dirty="0"/>
              <a:t>DHCP client shuts down without releasing its address and starts up on a different subnet</a:t>
            </a:r>
          </a:p>
          <a:p>
            <a:pPr lvl="1"/>
            <a:r>
              <a:rPr lang="en-US" dirty="0"/>
              <a:t>when an IEEE 802.11 wireless client roams to a wireless access point that is connected to a different </a:t>
            </a:r>
            <a:r>
              <a:rPr lang="en-US" dirty="0" smtClean="0"/>
              <a:t>subnet</a:t>
            </a:r>
          </a:p>
          <a:p>
            <a:r>
              <a:rPr lang="en-US" dirty="0"/>
              <a:t>Client broadcasts a DHCPREQUEST message to renew its lease. </a:t>
            </a:r>
          </a:p>
          <a:p>
            <a:r>
              <a:rPr lang="en-US" dirty="0"/>
              <a:t>When the DHCP server receives the broadcast, it compares the address being requested with the scopes configured on the server and the subnet the DHCPREQUEST message was received from. </a:t>
            </a:r>
          </a:p>
          <a:p>
            <a:r>
              <a:rPr lang="en-US" dirty="0"/>
              <a:t>If it is not possible to satisfy the client request, the DHCP server issues a DHCPNAK, and the DHCP client then acquires a new lease</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1004944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a:t>
            </a:r>
            <a:r>
              <a:rPr lang="en-US" dirty="0" smtClean="0"/>
              <a:t>Subnets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81201"/>
            <a:ext cx="7450324"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8454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Detecting Unauthorized DHCP Servers</a:t>
            </a:r>
            <a:endParaRPr lang="en-US" dirty="0"/>
          </a:p>
        </p:txBody>
      </p:sp>
      <p:sp>
        <p:nvSpPr>
          <p:cNvPr id="3" name="Content Placeholder 2"/>
          <p:cNvSpPr>
            <a:spLocks noGrp="1"/>
          </p:cNvSpPr>
          <p:nvPr>
            <p:ph idx="1"/>
          </p:nvPr>
        </p:nvSpPr>
        <p:spPr>
          <a:xfrm>
            <a:off x="1435608" y="1447800"/>
            <a:ext cx="7498080" cy="5029200"/>
          </a:xfrm>
        </p:spPr>
        <p:txBody>
          <a:bodyPr>
            <a:normAutofit fontScale="62500" lnSpcReduction="20000"/>
          </a:bodyPr>
          <a:lstStyle/>
          <a:p>
            <a:r>
              <a:rPr lang="en-US" dirty="0"/>
              <a:t>An unauthorized DHCP server on a network can disrupt network operations by allocating incorrect addresses or configuration options.</a:t>
            </a:r>
          </a:p>
          <a:p>
            <a:r>
              <a:rPr lang="en-US" dirty="0"/>
              <a:t>Windows DHCP Server service is integrated with Active Directory to provide authorization for DHCP servers.</a:t>
            </a:r>
          </a:p>
          <a:p>
            <a:r>
              <a:rPr lang="en-US" dirty="0" smtClean="0"/>
              <a:t>During </a:t>
            </a:r>
            <a:r>
              <a:rPr lang="en-US" dirty="0"/>
              <a:t>initialization, Windows Server 2008-based DHCP servers perform rogue server detection. </a:t>
            </a:r>
          </a:p>
          <a:p>
            <a:pPr lvl="1"/>
            <a:r>
              <a:rPr lang="en-US" dirty="0"/>
              <a:t>If the DHCP server is a member server and is not authorized in Active Directory domain services, the DHCP Server service automatically shuts down.</a:t>
            </a:r>
          </a:p>
          <a:p>
            <a:pPr lvl="1"/>
            <a:r>
              <a:rPr lang="en-US" dirty="0"/>
              <a:t>If the DHCP server is a standalone server, it relies on an exchange of DHCPINFORM and DHCPACK messages for rogue server </a:t>
            </a:r>
            <a:r>
              <a:rPr lang="en-US" dirty="0" smtClean="0"/>
              <a:t>detection</a:t>
            </a:r>
          </a:p>
          <a:p>
            <a:pPr lvl="2"/>
            <a:r>
              <a:rPr lang="en-US" dirty="0"/>
              <a:t>initializing DHCP server sends DHCPINFORM messages to determine whether there are other authorized DHCP servers on any attached subnet. </a:t>
            </a:r>
          </a:p>
          <a:p>
            <a:pPr lvl="2"/>
            <a:r>
              <a:rPr lang="en-US" dirty="0"/>
              <a:t>authorized servers respond with a DHCPACK message that contains the name of the domain in which they have been authorized. </a:t>
            </a:r>
          </a:p>
          <a:p>
            <a:pPr lvl="2"/>
            <a:r>
              <a:rPr lang="en-US" dirty="0"/>
              <a:t>if authorized DHCP servers are found, the standalone DHCP server sends Lightweight Directory Access Protocol (LDAP) queries to an Active Directory domain controller to verify whether or not the found servers are authorized. </a:t>
            </a:r>
          </a:p>
          <a:p>
            <a:pPr lvl="2"/>
            <a:r>
              <a:rPr lang="en-US" dirty="0"/>
              <a:t>if any of the found servers are authorized, the DHCP Server service shuts down</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3120788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Detecting Unauthorized DHCP </a:t>
            </a:r>
            <a:r>
              <a:rPr lang="en-US" dirty="0" smtClean="0"/>
              <a:t>Servers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286" y="2237050"/>
            <a:ext cx="7777514" cy="2639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85710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DNS Entries</a:t>
            </a:r>
          </a:p>
        </p:txBody>
      </p:sp>
      <p:sp>
        <p:nvSpPr>
          <p:cNvPr id="3" name="Content Placeholder 2"/>
          <p:cNvSpPr>
            <a:spLocks noGrp="1"/>
          </p:cNvSpPr>
          <p:nvPr>
            <p:ph idx="1"/>
          </p:nvPr>
        </p:nvSpPr>
        <p:spPr/>
        <p:txBody>
          <a:bodyPr>
            <a:normAutofit fontScale="55000" lnSpcReduction="20000"/>
          </a:bodyPr>
          <a:lstStyle/>
          <a:p>
            <a:r>
              <a:rPr lang="en-US" dirty="0"/>
              <a:t>When a DHCP lease is allocated to an IP host, the host name and IP address mapping should be added to DNS. </a:t>
            </a:r>
          </a:p>
          <a:p>
            <a:r>
              <a:rPr lang="en-US" dirty="0"/>
              <a:t>Traditionally, this was a manual task that involved creating the DNS forward and reverse lookup entries. </a:t>
            </a:r>
          </a:p>
          <a:p>
            <a:r>
              <a:rPr lang="en-US" dirty="0"/>
              <a:t>Windows support DNS dynamic update protocol which allows automatically updating DNS entries for forward and reverse lookups on the DNS server</a:t>
            </a:r>
            <a:r>
              <a:rPr lang="en-US" dirty="0" smtClean="0"/>
              <a:t>.</a:t>
            </a:r>
          </a:p>
          <a:p>
            <a:pPr lvl="1"/>
            <a:r>
              <a:rPr lang="en-US" dirty="0"/>
              <a:t>Each time a DHCP client receives a new lease or renews an existing lease, the client sends its FQDN to the DHCP server in the DHCPREQUEST </a:t>
            </a:r>
            <a:r>
              <a:rPr lang="en-US" dirty="0" smtClean="0"/>
              <a:t>message (DHCP Option 81 - Dynamic DNS Update). </a:t>
            </a:r>
            <a:endParaRPr lang="en-US" dirty="0"/>
          </a:p>
          <a:p>
            <a:pPr lvl="1"/>
            <a:r>
              <a:rPr lang="en-US" dirty="0"/>
              <a:t>The DHCPREQUEST message requests that the DHCP server register a reverse lookup mapping in the DNS server on behalf of the DHCP client. </a:t>
            </a:r>
          </a:p>
          <a:p>
            <a:pPr lvl="1"/>
            <a:r>
              <a:rPr lang="en-US" dirty="0"/>
              <a:t>The DHCP client usually handles the forward lookup registration on its own, if it is capable.</a:t>
            </a:r>
          </a:p>
          <a:p>
            <a:pPr lvl="1"/>
            <a:r>
              <a:rPr lang="en-US" dirty="0"/>
              <a:t>User can configure the DHCP Server service in Windows to register both the forward and reverse lookup address mappings in DNS on the DHCP client’s behalf. This is useful for DHCP clients that do not support DNS dynamic updates.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0757330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a:t>DHCP Overview</a:t>
            </a:r>
          </a:p>
          <a:p>
            <a:pPr marL="596646" indent="-514350">
              <a:buFont typeface="+mj-lt"/>
              <a:buAutoNum type="arabicPeriod"/>
            </a:pPr>
            <a:r>
              <a:rPr lang="en-US" dirty="0"/>
              <a:t>How DHCP Works</a:t>
            </a:r>
          </a:p>
          <a:p>
            <a:pPr marL="596646" indent="-514350">
              <a:buFont typeface="+mj-lt"/>
              <a:buAutoNum type="arabicPeriod"/>
            </a:pPr>
            <a:r>
              <a:rPr lang="en-US" dirty="0">
                <a:solidFill>
                  <a:srgbClr val="FF0000"/>
                </a:solidFill>
              </a:rPr>
              <a:t>DHCP </a:t>
            </a:r>
            <a:r>
              <a:rPr lang="en-US" dirty="0" smtClean="0">
                <a:solidFill>
                  <a:srgbClr val="FF0000"/>
                </a:solidFill>
              </a:rPr>
              <a:t>Options</a:t>
            </a:r>
            <a:endParaRPr lang="en-US" dirty="0">
              <a:solidFill>
                <a:srgbClr val="FF0000"/>
              </a:solidFill>
            </a:endParaRPr>
          </a:p>
          <a:p>
            <a:pPr marL="596646" indent="-514350">
              <a:buFont typeface="+mj-lt"/>
              <a:buAutoNum type="arabicPeriod"/>
            </a:pPr>
            <a:r>
              <a:rPr lang="en-US" dirty="0" smtClean="0"/>
              <a:t>DHCP </a:t>
            </a:r>
            <a:r>
              <a:rPr lang="en-US" dirty="0"/>
              <a:t>Server Overview</a:t>
            </a:r>
          </a:p>
          <a:p>
            <a:pPr marL="596646" indent="-514350">
              <a:buFont typeface="+mj-lt"/>
              <a:buAutoNum type="arabicPeriod"/>
            </a:pPr>
            <a:r>
              <a:rPr lang="en-US" dirty="0" err="1"/>
              <a:t>Ipconfig</a:t>
            </a:r>
            <a:r>
              <a:rPr lang="en-US" dirty="0"/>
              <a:t> Tool</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821079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a:t>
            </a:r>
            <a:r>
              <a:rPr lang="en-US" dirty="0" smtClean="0"/>
              <a:t>Overview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TCP/IP standard that reduces the complexity and administrative overhead of managing network client IPv4 addresses and other configuration </a:t>
            </a:r>
            <a:r>
              <a:rPr lang="en-US" dirty="0" smtClean="0"/>
              <a:t>parameters</a:t>
            </a:r>
          </a:p>
          <a:p>
            <a:r>
              <a:rPr lang="en-US" dirty="0"/>
              <a:t>A DHCP infrastructure consists of the following elements</a:t>
            </a:r>
          </a:p>
          <a:p>
            <a:pPr lvl="1"/>
            <a:r>
              <a:rPr lang="en-US" b="1" dirty="0"/>
              <a:t>DHCP servers</a:t>
            </a:r>
            <a:r>
              <a:rPr lang="en-US" dirty="0"/>
              <a:t>: computers that offer dynamic configuration of IPv4 addresses and related configuration parameters to DHCP clients.</a:t>
            </a:r>
          </a:p>
          <a:p>
            <a:pPr lvl="1"/>
            <a:r>
              <a:rPr lang="en-US" b="1" dirty="0"/>
              <a:t>DHCP clients</a:t>
            </a:r>
            <a:r>
              <a:rPr lang="en-US" dirty="0"/>
              <a:t>: network nodes that support the ability to communicate with a DHCP server to obtain a dynamically leased IPv4 address and related configuration parameters.</a:t>
            </a:r>
          </a:p>
          <a:p>
            <a:pPr lvl="1"/>
            <a:r>
              <a:rPr lang="en-US" b="1" dirty="0"/>
              <a:t>DHCP relay agents</a:t>
            </a:r>
            <a:r>
              <a:rPr lang="en-US" dirty="0"/>
              <a:t>: </a:t>
            </a:r>
            <a:r>
              <a:rPr lang="en-US" dirty="0" smtClean="0"/>
              <a:t>network </a:t>
            </a:r>
            <a:r>
              <a:rPr lang="en-US" dirty="0"/>
              <a:t>nodes (e.g., routers) that listen for broadcast and unicast DHCP messages and relay them between DHCP servers and DHCP clients. </a:t>
            </a:r>
            <a:endParaRPr lang="en-US" dirty="0" smtClean="0"/>
          </a:p>
          <a:p>
            <a:pPr lvl="2"/>
            <a:r>
              <a:rPr lang="en-US" dirty="0" smtClean="0"/>
              <a:t>Without </a:t>
            </a:r>
            <a:r>
              <a:rPr lang="en-US" dirty="0"/>
              <a:t>DHCP relay agents, you would have to install a DHCP server on each subnet that contains DHCP clients.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0900088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a:t>
            </a:r>
          </a:p>
        </p:txBody>
      </p:sp>
      <p:sp>
        <p:nvSpPr>
          <p:cNvPr id="3" name="Content Placeholder 2"/>
          <p:cNvSpPr>
            <a:spLocks noGrp="1"/>
          </p:cNvSpPr>
          <p:nvPr>
            <p:ph idx="1"/>
          </p:nvPr>
        </p:nvSpPr>
        <p:spPr/>
        <p:txBody>
          <a:bodyPr>
            <a:normAutofit fontScale="85000" lnSpcReduction="20000"/>
          </a:bodyPr>
          <a:lstStyle/>
          <a:p>
            <a:r>
              <a:rPr lang="en-US" dirty="0"/>
              <a:t>DHCP messages consist of a fixed portion 236 bytes long and a variable-length portion for DHCP options</a:t>
            </a:r>
          </a:p>
          <a:p>
            <a:r>
              <a:rPr lang="en-US" dirty="0" smtClean="0"/>
              <a:t>A </a:t>
            </a:r>
            <a:r>
              <a:rPr lang="en-US" dirty="0"/>
              <a:t>DHCP option is an IP address configuration setting that is not already included in the fixed DHCP </a:t>
            </a:r>
            <a:r>
              <a:rPr lang="en-US" dirty="0" smtClean="0"/>
              <a:t>header</a:t>
            </a:r>
            <a:r>
              <a:rPr lang="en-US" dirty="0"/>
              <a:t> </a:t>
            </a:r>
            <a:r>
              <a:rPr lang="en-US" dirty="0" smtClean="0"/>
              <a:t>e.g.,</a:t>
            </a:r>
            <a:endParaRPr lang="en-US" dirty="0"/>
          </a:p>
          <a:p>
            <a:pPr lvl="1"/>
            <a:r>
              <a:rPr lang="en-US" dirty="0" smtClean="0"/>
              <a:t>options </a:t>
            </a:r>
            <a:r>
              <a:rPr lang="en-US" dirty="0"/>
              <a:t>for lease management (e.g., the lease timeout values), </a:t>
            </a:r>
            <a:endParaRPr lang="en-US" dirty="0" smtClean="0"/>
          </a:p>
          <a:p>
            <a:pPr lvl="1"/>
            <a:r>
              <a:rPr lang="en-US" dirty="0" smtClean="0"/>
              <a:t>options </a:t>
            </a:r>
            <a:r>
              <a:rPr lang="en-US" dirty="0"/>
              <a:t>for configuration settings explicitly requested by DHCP clients </a:t>
            </a:r>
            <a:r>
              <a:rPr lang="en-US" dirty="0" smtClean="0"/>
              <a:t>(e.g., </a:t>
            </a:r>
            <a:r>
              <a:rPr lang="en-US" dirty="0"/>
              <a:t>the default gateway IP address</a:t>
            </a:r>
            <a:r>
              <a:rPr lang="en-US" dirty="0" smtClean="0"/>
              <a:t>).</a:t>
            </a:r>
          </a:p>
          <a:p>
            <a:r>
              <a:rPr lang="en-US" dirty="0"/>
              <a:t>For Ethernet, with an IP MTU of 1500 bytes, DHCP messages can contain up to 1236 bytes of DHCP </a:t>
            </a:r>
            <a:r>
              <a:rPr lang="en-US" dirty="0" smtClean="0"/>
              <a:t>options (1500 - (20 + 8 + 236))</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42893809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a:t>
            </a:r>
            <a:r>
              <a:rPr lang="en-US" dirty="0" smtClean="0"/>
              <a:t>Options (Cont.)</a:t>
            </a:r>
            <a:endParaRPr lang="en-US" dirty="0"/>
          </a:p>
        </p:txBody>
      </p:sp>
      <p:sp>
        <p:nvSpPr>
          <p:cNvPr id="3" name="Content Placeholder 2"/>
          <p:cNvSpPr>
            <a:spLocks noGrp="1"/>
          </p:cNvSpPr>
          <p:nvPr>
            <p:ph idx="1"/>
          </p:nvPr>
        </p:nvSpPr>
        <p:spPr>
          <a:xfrm>
            <a:off x="1435608" y="1447800"/>
            <a:ext cx="7498080" cy="2209800"/>
          </a:xfrm>
        </p:spPr>
        <p:txBody>
          <a:bodyPr>
            <a:normAutofit fontScale="85000" lnSpcReduction="20000"/>
          </a:bodyPr>
          <a:lstStyle/>
          <a:p>
            <a:r>
              <a:rPr lang="en-US" dirty="0" smtClean="0"/>
              <a:t>DHCP Option Format</a:t>
            </a:r>
          </a:p>
          <a:p>
            <a:pPr lvl="1"/>
            <a:r>
              <a:rPr lang="en-US" dirty="0"/>
              <a:t>fixed-length options without data: </a:t>
            </a:r>
            <a:endParaRPr lang="en-US" dirty="0" smtClean="0"/>
          </a:p>
          <a:p>
            <a:pPr lvl="2"/>
            <a:r>
              <a:rPr lang="en-US" dirty="0" smtClean="0"/>
              <a:t>Pad </a:t>
            </a:r>
            <a:r>
              <a:rPr lang="en-US" dirty="0"/>
              <a:t>option (Option Type 0</a:t>
            </a:r>
            <a:r>
              <a:rPr lang="en-US" dirty="0" smtClean="0"/>
              <a:t>)</a:t>
            </a:r>
          </a:p>
          <a:p>
            <a:pPr lvl="2"/>
            <a:r>
              <a:rPr lang="en-US" dirty="0" smtClean="0"/>
              <a:t>End </a:t>
            </a:r>
            <a:r>
              <a:rPr lang="en-US" dirty="0"/>
              <a:t>option (Option Type 255) </a:t>
            </a:r>
          </a:p>
          <a:p>
            <a:pPr lvl="1"/>
            <a:r>
              <a:rPr lang="en-US" dirty="0"/>
              <a:t>fixed-length options with data</a:t>
            </a:r>
          </a:p>
          <a:p>
            <a:pPr lvl="1"/>
            <a:r>
              <a:rPr lang="en-US" dirty="0" smtClean="0"/>
              <a:t>variable length </a:t>
            </a:r>
            <a:r>
              <a:rPr lang="en-US" dirty="0"/>
              <a:t>options with data</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grpSp>
        <p:nvGrpSpPr>
          <p:cNvPr id="74" name="Group 73"/>
          <p:cNvGrpSpPr/>
          <p:nvPr/>
        </p:nvGrpSpPr>
        <p:grpSpPr>
          <a:xfrm>
            <a:off x="914400" y="3962400"/>
            <a:ext cx="4764286" cy="1598953"/>
            <a:chOff x="1538288" y="2862263"/>
            <a:chExt cx="6494409" cy="1809968"/>
          </a:xfrm>
        </p:grpSpPr>
        <p:grpSp>
          <p:nvGrpSpPr>
            <p:cNvPr id="6" name="Group 136"/>
            <p:cNvGrpSpPr>
              <a:grpSpLocks/>
            </p:cNvGrpSpPr>
            <p:nvPr/>
          </p:nvGrpSpPr>
          <p:grpSpPr bwMode="auto">
            <a:xfrm>
              <a:off x="4738688" y="2862263"/>
              <a:ext cx="609600" cy="533400"/>
              <a:chOff x="1536" y="384"/>
              <a:chExt cx="384" cy="336"/>
            </a:xfrm>
          </p:grpSpPr>
          <p:sp>
            <p:nvSpPr>
              <p:cNvPr id="7" name="Rectangle 137"/>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8" name="Line 138"/>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9" name="Line 139"/>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0" name="Line 140"/>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1" name="Line 141"/>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2" name="Line 142"/>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3" name="Line 143"/>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4" name="Line 144"/>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5" name="Line 145"/>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6" name="Line 146"/>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grpSp>
        <p:grpSp>
          <p:nvGrpSpPr>
            <p:cNvPr id="17" name="Group 147"/>
            <p:cNvGrpSpPr>
              <a:grpSpLocks/>
            </p:cNvGrpSpPr>
            <p:nvPr/>
          </p:nvGrpSpPr>
          <p:grpSpPr bwMode="auto">
            <a:xfrm>
              <a:off x="4738688" y="3395663"/>
              <a:ext cx="609600" cy="533400"/>
              <a:chOff x="1536" y="384"/>
              <a:chExt cx="384" cy="336"/>
            </a:xfrm>
          </p:grpSpPr>
          <p:sp>
            <p:nvSpPr>
              <p:cNvPr id="18" name="Rectangle 148"/>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19" name="Line 149"/>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0" name="Line 150"/>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1" name="Line 151"/>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2" name="Line 152"/>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3" name="Line 153"/>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4" name="Line 154"/>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5" name="Line 155"/>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6" name="Line 156"/>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27" name="Line 157"/>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grpSp>
        <p:grpSp>
          <p:nvGrpSpPr>
            <p:cNvPr id="28" name="Group 158"/>
            <p:cNvGrpSpPr>
              <a:grpSpLocks/>
            </p:cNvGrpSpPr>
            <p:nvPr/>
          </p:nvGrpSpPr>
          <p:grpSpPr bwMode="auto">
            <a:xfrm>
              <a:off x="4738688" y="3929063"/>
              <a:ext cx="609600" cy="533400"/>
              <a:chOff x="1536" y="384"/>
              <a:chExt cx="384" cy="336"/>
            </a:xfrm>
          </p:grpSpPr>
          <p:sp>
            <p:nvSpPr>
              <p:cNvPr id="29" name="Rectangle 159"/>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0" name="Line 160"/>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1" name="Line 161"/>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2" name="Line 162"/>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3" name="Line 163"/>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4" name="Line 164"/>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5" name="Line 165"/>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6" name="Line 166"/>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7" name="Line 167"/>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38" name="Line 168"/>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grpSp>
        <p:grpSp>
          <p:nvGrpSpPr>
            <p:cNvPr id="39" name="Group 169"/>
            <p:cNvGrpSpPr>
              <a:grpSpLocks/>
            </p:cNvGrpSpPr>
            <p:nvPr/>
          </p:nvGrpSpPr>
          <p:grpSpPr bwMode="auto">
            <a:xfrm>
              <a:off x="5348288" y="3929063"/>
              <a:ext cx="609600" cy="533400"/>
              <a:chOff x="1536" y="384"/>
              <a:chExt cx="384" cy="336"/>
            </a:xfrm>
          </p:grpSpPr>
          <p:sp>
            <p:nvSpPr>
              <p:cNvPr id="40" name="Rectangle 170"/>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1" name="Line 171"/>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2" name="Line 172"/>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3" name="Line 173"/>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4" name="Line 174"/>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5" name="Line 175"/>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6" name="Line 176"/>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7" name="Line 177"/>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8" name="Line 178"/>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49" name="Line 179"/>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grpSp>
        <p:grpSp>
          <p:nvGrpSpPr>
            <p:cNvPr id="50" name="Group 180"/>
            <p:cNvGrpSpPr>
              <a:grpSpLocks/>
            </p:cNvGrpSpPr>
            <p:nvPr/>
          </p:nvGrpSpPr>
          <p:grpSpPr bwMode="auto">
            <a:xfrm>
              <a:off x="5957888" y="3929063"/>
              <a:ext cx="609600" cy="533400"/>
              <a:chOff x="1536" y="384"/>
              <a:chExt cx="384" cy="336"/>
            </a:xfrm>
          </p:grpSpPr>
          <p:sp>
            <p:nvSpPr>
              <p:cNvPr id="51" name="Rectangle 181"/>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2" name="Line 182"/>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3" name="Line 183"/>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4" name="Line 184"/>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5" name="Line 185"/>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6" name="Line 186"/>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7" name="Line 187"/>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8" name="Line 188"/>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59" name="Line 189"/>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0" name="Line 190"/>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grpSp>
        <p:grpSp>
          <p:nvGrpSpPr>
            <p:cNvPr id="61" name="Group 191"/>
            <p:cNvGrpSpPr>
              <a:grpSpLocks/>
            </p:cNvGrpSpPr>
            <p:nvPr/>
          </p:nvGrpSpPr>
          <p:grpSpPr bwMode="auto">
            <a:xfrm>
              <a:off x="6567488" y="3929063"/>
              <a:ext cx="609600" cy="533400"/>
              <a:chOff x="1536" y="384"/>
              <a:chExt cx="384" cy="336"/>
            </a:xfrm>
          </p:grpSpPr>
          <p:sp>
            <p:nvSpPr>
              <p:cNvPr id="62" name="Rectangle 192"/>
              <p:cNvSpPr>
                <a:spLocks noChangeArrowheads="1"/>
              </p:cNvSpPr>
              <p:nvPr/>
            </p:nvSpPr>
            <p:spPr bwMode="auto">
              <a:xfrm>
                <a:off x="1536" y="384"/>
                <a:ext cx="384"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3" name="Line 193"/>
              <p:cNvSpPr>
                <a:spLocks noChangeShapeType="1"/>
              </p:cNvSpPr>
              <p:nvPr/>
            </p:nvSpPr>
            <p:spPr bwMode="auto">
              <a:xfrm>
                <a:off x="153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4" name="Line 194"/>
              <p:cNvSpPr>
                <a:spLocks noChangeShapeType="1"/>
              </p:cNvSpPr>
              <p:nvPr/>
            </p:nvSpPr>
            <p:spPr bwMode="auto">
              <a:xfrm>
                <a:off x="158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5" name="Line 195"/>
              <p:cNvSpPr>
                <a:spLocks noChangeShapeType="1"/>
              </p:cNvSpPr>
              <p:nvPr/>
            </p:nvSpPr>
            <p:spPr bwMode="auto">
              <a:xfrm>
                <a:off x="163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6" name="Line 196"/>
              <p:cNvSpPr>
                <a:spLocks noChangeShapeType="1"/>
              </p:cNvSpPr>
              <p:nvPr/>
            </p:nvSpPr>
            <p:spPr bwMode="auto">
              <a:xfrm>
                <a:off x="168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7" name="Line 197"/>
              <p:cNvSpPr>
                <a:spLocks noChangeShapeType="1"/>
              </p:cNvSpPr>
              <p:nvPr/>
            </p:nvSpPr>
            <p:spPr bwMode="auto">
              <a:xfrm>
                <a:off x="1728"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8" name="Line 198"/>
              <p:cNvSpPr>
                <a:spLocks noChangeShapeType="1"/>
              </p:cNvSpPr>
              <p:nvPr/>
            </p:nvSpPr>
            <p:spPr bwMode="auto">
              <a:xfrm>
                <a:off x="1776"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69" name="Line 199"/>
              <p:cNvSpPr>
                <a:spLocks noChangeShapeType="1"/>
              </p:cNvSpPr>
              <p:nvPr/>
            </p:nvSpPr>
            <p:spPr bwMode="auto">
              <a:xfrm>
                <a:off x="1824"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70" name="Line 200"/>
              <p:cNvSpPr>
                <a:spLocks noChangeShapeType="1"/>
              </p:cNvSpPr>
              <p:nvPr/>
            </p:nvSpPr>
            <p:spPr bwMode="auto">
              <a:xfrm>
                <a:off x="1872"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sp>
            <p:nvSpPr>
              <p:cNvPr id="71" name="Line 201"/>
              <p:cNvSpPr>
                <a:spLocks noChangeShapeType="1"/>
              </p:cNvSpPr>
              <p:nvPr/>
            </p:nvSpPr>
            <p:spPr bwMode="auto">
              <a:xfrm>
                <a:off x="1920" y="57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a:p>
            </p:txBody>
          </p:sp>
        </p:grpSp>
        <p:sp>
          <p:nvSpPr>
            <p:cNvPr id="72" name="Text Box 202"/>
            <p:cNvSpPr txBox="1">
              <a:spLocks noChangeArrowheads="1"/>
            </p:cNvSpPr>
            <p:nvPr/>
          </p:nvSpPr>
          <p:spPr bwMode="auto">
            <a:xfrm>
              <a:off x="1538288" y="2862263"/>
              <a:ext cx="3041651" cy="15538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10000"/>
                </a:spcBef>
              </a:pPr>
              <a:r>
                <a:rPr lang="en-US" sz="2600" dirty="0"/>
                <a:t>Option Type</a:t>
              </a:r>
            </a:p>
            <a:p>
              <a:pPr algn="r">
                <a:spcBef>
                  <a:spcPct val="10000"/>
                </a:spcBef>
              </a:pPr>
              <a:r>
                <a:rPr lang="en-US" sz="2600" dirty="0"/>
                <a:t>Option Length</a:t>
              </a:r>
            </a:p>
            <a:p>
              <a:pPr algn="r">
                <a:spcBef>
                  <a:spcPct val="10000"/>
                </a:spcBef>
              </a:pPr>
              <a:r>
                <a:rPr lang="en-US" sz="2600" dirty="0"/>
                <a:t>Option Data</a:t>
              </a:r>
            </a:p>
          </p:txBody>
        </p:sp>
        <p:sp>
          <p:nvSpPr>
            <p:cNvPr id="73" name="Text Box 203"/>
            <p:cNvSpPr txBox="1">
              <a:spLocks noChangeArrowheads="1"/>
            </p:cNvSpPr>
            <p:nvPr/>
          </p:nvSpPr>
          <p:spPr bwMode="auto">
            <a:xfrm>
              <a:off x="7235825" y="4114800"/>
              <a:ext cx="796872" cy="5574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600" dirty="0"/>
                <a:t>. . . </a:t>
              </a:r>
            </a:p>
          </p:txBody>
        </p:sp>
      </p:grpSp>
      <p:sp>
        <p:nvSpPr>
          <p:cNvPr id="75" name="TextBox 74"/>
          <p:cNvSpPr txBox="1"/>
          <p:nvPr/>
        </p:nvSpPr>
        <p:spPr>
          <a:xfrm>
            <a:off x="5562600" y="3581400"/>
            <a:ext cx="3505200" cy="2862322"/>
          </a:xfrm>
          <a:prstGeom prst="rect">
            <a:avLst/>
          </a:prstGeom>
          <a:noFill/>
        </p:spPr>
        <p:txBody>
          <a:bodyPr wrap="square" rtlCol="0">
            <a:spAutoFit/>
          </a:bodyPr>
          <a:lstStyle/>
          <a:p>
            <a:pPr marL="285750" indent="-285750">
              <a:buFont typeface="Arial" pitchFamily="34" charset="0"/>
              <a:buChar char="•"/>
            </a:pPr>
            <a:r>
              <a:rPr lang="en-US" b="1" dirty="0"/>
              <a:t>Option Type</a:t>
            </a:r>
            <a:r>
              <a:rPr lang="en-US" dirty="0"/>
              <a:t>: a 1-byte field indicating the type of DHCP option. </a:t>
            </a:r>
          </a:p>
          <a:p>
            <a:pPr marL="285750" indent="-285750">
              <a:buFont typeface="Arial" pitchFamily="34" charset="0"/>
              <a:buChar char="•"/>
            </a:pPr>
            <a:r>
              <a:rPr lang="en-US" b="1" dirty="0"/>
              <a:t>Option Length</a:t>
            </a:r>
            <a:r>
              <a:rPr lang="en-US" dirty="0"/>
              <a:t>: a 1-byte field indicating the number of bytes in the DHCP option past the Option Length field.</a:t>
            </a:r>
          </a:p>
          <a:p>
            <a:pPr marL="285750" indent="-285750">
              <a:buFont typeface="Arial" pitchFamily="34" charset="0"/>
              <a:buChar char="•"/>
            </a:pPr>
            <a:r>
              <a:rPr lang="en-US" b="1" dirty="0"/>
              <a:t>Option Data</a:t>
            </a:r>
            <a:r>
              <a:rPr lang="en-US" dirty="0"/>
              <a:t>: a variable-length field containing the data for the DHCP option.</a:t>
            </a:r>
          </a:p>
        </p:txBody>
      </p:sp>
    </p:spTree>
    <p:extLst>
      <p:ext uri="{BB962C8B-B14F-4D97-AF65-F5344CB8AC3E}">
        <p14:creationId xmlns:p14="http://schemas.microsoft.com/office/powerpoint/2010/main" val="9511267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(Cont.)</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825" y="1295400"/>
            <a:ext cx="430137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07764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(Cont.)</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663" y="1295400"/>
            <a:ext cx="3919537" cy="5131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5473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(Cont.)</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295400"/>
            <a:ext cx="6286500"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25080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(Cont.)</a:t>
            </a:r>
          </a:p>
        </p:txBody>
      </p:sp>
      <p:sp>
        <p:nvSpPr>
          <p:cNvPr id="3" name="Content Placeholder 2"/>
          <p:cNvSpPr>
            <a:spLocks noGrp="1"/>
          </p:cNvSpPr>
          <p:nvPr>
            <p:ph idx="1"/>
          </p:nvPr>
        </p:nvSpPr>
        <p:spPr>
          <a:xfrm>
            <a:off x="1435608" y="1447800"/>
            <a:ext cx="7498080" cy="609600"/>
          </a:xfrm>
        </p:spPr>
        <p:txBody>
          <a:bodyPr/>
          <a:lstStyle/>
          <a:p>
            <a:r>
              <a:rPr lang="en-US" dirty="0" smtClean="0"/>
              <a:t>Options used by DHCP clients</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graphicFrame>
        <p:nvGraphicFramePr>
          <p:cNvPr id="6" name="Table 5"/>
          <p:cNvGraphicFramePr>
            <a:graphicFrameLocks noGrp="1"/>
          </p:cNvGraphicFramePr>
          <p:nvPr/>
        </p:nvGraphicFramePr>
        <p:xfrm>
          <a:off x="1435100" y="2182947"/>
          <a:ext cx="7499350" cy="3330306"/>
        </p:xfrm>
        <a:graphic>
          <a:graphicData uri="http://schemas.openxmlformats.org/drawingml/2006/table">
            <a:tbl>
              <a:tblPr/>
              <a:tblGrid>
                <a:gridCol w="1491856"/>
                <a:gridCol w="1948043"/>
                <a:gridCol w="2219290"/>
                <a:gridCol w="1840161"/>
              </a:tblGrid>
              <a:tr h="185017">
                <a:tc>
                  <a:txBody>
                    <a:bodyPr/>
                    <a:lstStyle/>
                    <a:p>
                      <a:pPr algn="l" fontAlgn="t"/>
                      <a:r>
                        <a:rPr lang="en-US" sz="1100" b="1" i="0" u="none" strike="noStrike">
                          <a:solidFill>
                            <a:srgbClr val="000000"/>
                          </a:solidFill>
                          <a:effectLst/>
                          <a:latin typeface="Calibri"/>
                        </a:rPr>
                        <a:t>Option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t"/>
                      <a:r>
                        <a:rPr lang="en-US" sz="1100" b="1" i="0" u="none" strike="noStrike">
                          <a:solidFill>
                            <a:srgbClr val="000000"/>
                          </a:solidFill>
                          <a:effectLst/>
                          <a:latin typeface="Calibri"/>
                        </a:rPr>
                        <a:t>DHCPDISCOVER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t"/>
                      <a:r>
                        <a:rPr lang="en-US" sz="1100" b="1" i="0" u="none" strike="noStrike">
                          <a:solidFill>
                            <a:srgbClr val="000000"/>
                          </a:solidFill>
                          <a:effectLst/>
                          <a:latin typeface="Calibri"/>
                        </a:rPr>
                        <a:t>DHCPREQUEST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c>
                  <a:txBody>
                    <a:bodyPr/>
                    <a:lstStyle/>
                    <a:p>
                      <a:pPr algn="l" fontAlgn="t"/>
                      <a:r>
                        <a:rPr lang="en-US" sz="1100" b="1" i="0" u="none" strike="noStrike">
                          <a:solidFill>
                            <a:srgbClr val="000000"/>
                          </a:solidFill>
                          <a:effectLst/>
                          <a:latin typeface="Calibri"/>
                        </a:rPr>
                        <a:t>DHCPDECLINE,</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FBFBF"/>
                    </a:solidFill>
                  </a:tcPr>
                </a:tc>
              </a:tr>
              <a:tr h="185017">
                <a:tc>
                  <a:txBody>
                    <a:bodyPr/>
                    <a:lstStyle/>
                    <a:p>
                      <a:pPr algn="l" fontAlgn="t"/>
                      <a:r>
                        <a:rPr lang="en-US" sz="1100" b="1"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DHCPINFORM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effectLst/>
                          <a:latin typeface="Calibri"/>
                        </a:rPr>
                        <a:t>DHCPRELEASE</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r>
              <a:tr h="185017">
                <a:tc>
                  <a:txBody>
                    <a:bodyPr/>
                    <a:lstStyle/>
                    <a:p>
                      <a:pPr algn="l" fontAlgn="t"/>
                      <a:r>
                        <a:rPr lang="en-US" sz="1100" b="0" i="0" u="none" strike="noStrike">
                          <a:solidFill>
                            <a:srgbClr val="000000"/>
                          </a:solidFill>
                          <a:effectLst/>
                          <a:latin typeface="Calibri"/>
                        </a:rPr>
                        <a:t>Requested IP address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MAY (DISCOVER)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MUST (in SELECTING or INIT-REBOOT)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MUST (DHCPDECLINE),</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5017">
                <a:tc>
                  <a:txBody>
                    <a:bodyPr/>
                    <a:lstStyle/>
                    <a:p>
                      <a:pPr algn="l" fontAlgn="t"/>
                      <a:r>
                        <a:rPr lang="en-US" sz="1100" b="0"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  (INFORM)</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 (in BOUND or RENEWING)</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 (DHCPRELEASE)</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IP address lease time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MAY (DISCOVER)</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MUST NOT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85017">
                <a:tc>
                  <a:txBody>
                    <a:bodyPr/>
                    <a:lstStyle/>
                    <a:p>
                      <a:pPr algn="l" fontAlgn="t"/>
                      <a:r>
                        <a:rPr lang="en-US" sz="1100" b="0"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 (INFORM)</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Use 'file'/'sname' fields</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DHCP message type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DHCPDISCOVER/ DHCPINFORM</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DHCPREQUEST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DHCPDECLINE/DHCPRELEASE</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Client identifier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Vendor class identifier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Server identifier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MUST NOT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MUST (after SELECTING)</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100" b="0" i="0" u="none" strike="noStrike">
                          <a:solidFill>
                            <a:srgbClr val="000000"/>
                          </a:solidFill>
                          <a:effectLst/>
                          <a:latin typeface="Calibri"/>
                        </a:rPr>
                        <a:t>MUST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370034">
                <a:tc>
                  <a:txBody>
                    <a:bodyPr/>
                    <a:lstStyle/>
                    <a:p>
                      <a:pPr algn="l" fontAlgn="t"/>
                      <a:r>
                        <a:rPr lang="en-US" sz="1100" b="0"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 (after INIT-REBOOT, BOUND, RENEWING or REBINDING)</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Parameter request list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Maximum message size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Message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SHOULD NOT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SHOULD NOT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SHOULD</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Site-specific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MUST NOT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5017">
                <a:tc>
                  <a:txBody>
                    <a:bodyPr/>
                    <a:lstStyle/>
                    <a:p>
                      <a:pPr algn="l" fontAlgn="t"/>
                      <a:r>
                        <a:rPr lang="en-US" sz="1100" b="0" i="0" u="none" strike="noStrike">
                          <a:solidFill>
                            <a:srgbClr val="000000"/>
                          </a:solidFill>
                          <a:effectLst/>
                          <a:latin typeface="Calibri"/>
                        </a:rPr>
                        <a:t>All others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a:rPr>
                        <a:t>MAY            </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Calibri"/>
                        </a:rPr>
                        <a:t>MUST NOT</a:t>
                      </a:r>
                    </a:p>
                  </a:txBody>
                  <a:tcPr marL="9251" marR="9251" marT="925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632352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(Cont.)</a:t>
            </a:r>
          </a:p>
        </p:txBody>
      </p:sp>
      <p:sp>
        <p:nvSpPr>
          <p:cNvPr id="3" name="Content Placeholder 2"/>
          <p:cNvSpPr>
            <a:spLocks noGrp="1"/>
          </p:cNvSpPr>
          <p:nvPr>
            <p:ph idx="1"/>
          </p:nvPr>
        </p:nvSpPr>
        <p:spPr>
          <a:xfrm>
            <a:off x="1435608" y="1447800"/>
            <a:ext cx="7498080" cy="609600"/>
          </a:xfrm>
        </p:spPr>
        <p:txBody>
          <a:bodyPr/>
          <a:lstStyle/>
          <a:p>
            <a:r>
              <a:rPr lang="en-US" dirty="0" smtClean="0"/>
              <a:t>Options used by DHCP servers</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507172056"/>
              </p:ext>
            </p:extLst>
          </p:nvPr>
        </p:nvGraphicFramePr>
        <p:xfrm>
          <a:off x="1676400" y="2209800"/>
          <a:ext cx="5067300" cy="2476500"/>
        </p:xfrm>
        <a:graphic>
          <a:graphicData uri="http://schemas.openxmlformats.org/drawingml/2006/table">
            <a:tbl>
              <a:tblPr/>
              <a:tblGrid>
                <a:gridCol w="1600200"/>
                <a:gridCol w="952500"/>
                <a:gridCol w="1727200"/>
                <a:gridCol w="787400"/>
              </a:tblGrid>
              <a:tr h="190500">
                <a:tc>
                  <a:txBody>
                    <a:bodyPr/>
                    <a:lstStyle/>
                    <a:p>
                      <a:pPr algn="l" fontAlgn="b"/>
                      <a:r>
                        <a:rPr lang="en-US" sz="1100" b="1" i="0" u="none" strike="noStrike">
                          <a:solidFill>
                            <a:srgbClr val="000000"/>
                          </a:solidFill>
                          <a:effectLst/>
                          <a:latin typeface="Calibri"/>
                        </a:rPr>
                        <a:t>Option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a:rPr>
                        <a:t>DHCPOFFER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a:rPr>
                        <a:t>DHCPACK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100" b="1" i="0" u="none" strike="noStrike">
                          <a:solidFill>
                            <a:srgbClr val="000000"/>
                          </a:solidFill>
                          <a:effectLst/>
                          <a:latin typeface="Calibri"/>
                        </a:rPr>
                        <a:t>DHCPNAK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90500">
                <a:tc>
                  <a:txBody>
                    <a:bodyPr/>
                    <a:lstStyle/>
                    <a:p>
                      <a:pPr algn="l" fontAlgn="b"/>
                      <a:r>
                        <a:rPr lang="en-US" sz="1100" b="0" i="0" u="none" strike="noStrike">
                          <a:solidFill>
                            <a:srgbClr val="000000"/>
                          </a:solidFill>
                          <a:effectLst/>
                          <a:latin typeface="Calibri"/>
                        </a:rPr>
                        <a:t>Requested IP address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IP address lease time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a:rPr>
                        <a:t>MUST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a:rPr>
                        <a:t>MUST (DHCPREQUEST)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a:rPr>
                        <a:t>MUST NOT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(DHCPINFORM)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Use 'file'/'sname' fields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DHCP message type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DHCPOFFER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DHCPACK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DHCPNAK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Parameter request list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Message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SHOULD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SHOULD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SHOULD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Client identifier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Vendor class identifier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Server identifier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Maximum message size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MUST NOT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a:rPr>
                        <a:t>All others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MAY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MUST NOT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10574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a:t>DHCP Overview</a:t>
            </a:r>
          </a:p>
          <a:p>
            <a:pPr marL="596646" indent="-514350">
              <a:buFont typeface="+mj-lt"/>
              <a:buAutoNum type="arabicPeriod"/>
            </a:pPr>
            <a:r>
              <a:rPr lang="en-US" dirty="0"/>
              <a:t>How DHCP Works</a:t>
            </a:r>
          </a:p>
          <a:p>
            <a:pPr marL="596646" indent="-514350">
              <a:buFont typeface="+mj-lt"/>
              <a:buAutoNum type="arabicPeriod"/>
            </a:pPr>
            <a:r>
              <a:rPr lang="en-US" dirty="0"/>
              <a:t>DHCP </a:t>
            </a:r>
            <a:r>
              <a:rPr lang="en-US" dirty="0" smtClean="0"/>
              <a:t>Options</a:t>
            </a:r>
            <a:endParaRPr lang="en-US" dirty="0"/>
          </a:p>
          <a:p>
            <a:pPr marL="596646" indent="-514350">
              <a:buFont typeface="+mj-lt"/>
              <a:buAutoNum type="arabicPeriod"/>
            </a:pPr>
            <a:r>
              <a:rPr lang="en-US" dirty="0" smtClean="0">
                <a:solidFill>
                  <a:srgbClr val="FF0000"/>
                </a:solidFill>
              </a:rPr>
              <a:t>DHCP </a:t>
            </a:r>
            <a:r>
              <a:rPr lang="en-US" dirty="0">
                <a:solidFill>
                  <a:srgbClr val="FF0000"/>
                </a:solidFill>
              </a:rPr>
              <a:t>Server Overview</a:t>
            </a:r>
          </a:p>
          <a:p>
            <a:pPr marL="596646" indent="-514350">
              <a:buFont typeface="+mj-lt"/>
              <a:buAutoNum type="arabicPeriod"/>
            </a:pPr>
            <a:r>
              <a:rPr lang="en-US" dirty="0" err="1"/>
              <a:t>Ipconfig</a:t>
            </a:r>
            <a:r>
              <a:rPr lang="en-US" dirty="0"/>
              <a:t> Tool</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11197097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DHCP </a:t>
            </a:r>
            <a:r>
              <a:rPr lang="en-US" dirty="0"/>
              <a:t>Server </a:t>
            </a:r>
            <a:r>
              <a:rPr lang="en-US" dirty="0" smtClean="0"/>
              <a:t>Overview (Windows)</a:t>
            </a:r>
            <a:endParaRPr lang="en-US" dirty="0"/>
          </a:p>
        </p:txBody>
      </p:sp>
      <p:sp>
        <p:nvSpPr>
          <p:cNvPr id="3" name="Content Placeholder 2"/>
          <p:cNvSpPr>
            <a:spLocks noGrp="1"/>
          </p:cNvSpPr>
          <p:nvPr>
            <p:ph idx="1"/>
          </p:nvPr>
        </p:nvSpPr>
        <p:spPr/>
        <p:txBody>
          <a:bodyPr/>
          <a:lstStyle/>
          <a:p>
            <a:r>
              <a:rPr lang="en-US" dirty="0" smtClean="0"/>
              <a:t>DHCP Scopes</a:t>
            </a:r>
          </a:p>
          <a:p>
            <a:r>
              <a:rPr lang="en-US" dirty="0" smtClean="0"/>
              <a:t>Deploying Multiple DHCP Servers</a:t>
            </a:r>
          </a:p>
          <a:p>
            <a:r>
              <a:rPr lang="en-US" dirty="0" smtClean="0"/>
              <a:t>Managing DHCP Options</a:t>
            </a:r>
          </a:p>
          <a:p>
            <a:r>
              <a:rPr lang="en-US" dirty="0" smtClean="0"/>
              <a:t>DHCP Options Classes</a:t>
            </a:r>
          </a:p>
          <a:p>
            <a:r>
              <a:rPr lang="en-US" dirty="0"/>
              <a:t>Client Reservations</a:t>
            </a:r>
          </a:p>
          <a:p>
            <a:pPr marL="82296"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28751626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DHCP </a:t>
            </a:r>
            <a:r>
              <a:rPr lang="en-US" dirty="0" smtClean="0"/>
              <a:t>Scopes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A DHCP scope is the consecutive range of possible IPv4 unicast addresses that DHCP clients on a subnet can use. </a:t>
            </a:r>
          </a:p>
          <a:p>
            <a:r>
              <a:rPr lang="en-US" dirty="0"/>
              <a:t>Scopes are the primary way for the DHCP server to manage distribution and assignment of IPv4 addresses and any related configuration parameters to DHCP clients on the network.</a:t>
            </a:r>
          </a:p>
          <a:p>
            <a:r>
              <a:rPr lang="en-US" dirty="0"/>
              <a:t>Every DHCP server requires at least one scope with a pool of IPv4 addresses available for leasing to DHCP clients. </a:t>
            </a:r>
            <a:endParaRPr lang="en-US" dirty="0" smtClean="0"/>
          </a:p>
          <a:p>
            <a:pPr lvl="1"/>
            <a:r>
              <a:rPr lang="en-US" dirty="0" smtClean="0"/>
              <a:t>Typically</a:t>
            </a:r>
            <a:r>
              <a:rPr lang="en-US" dirty="0"/>
              <a:t>, we create multiple </a:t>
            </a:r>
            <a:r>
              <a:rPr lang="en-US" dirty="0" smtClean="0"/>
              <a:t>scopes - one </a:t>
            </a:r>
            <a:r>
              <a:rPr lang="en-US" dirty="0"/>
              <a:t>for each subnet for which the DHCP is offering addresses.</a:t>
            </a:r>
          </a:p>
          <a:p>
            <a:r>
              <a:rPr lang="en-US" dirty="0"/>
              <a:t>If a subnet contains manually configured TCP/IP nodes, we should exclude their IPv4 addresses from the scope. Otherwise, the DHCP server might allocate an address that is already in use on the subnet, causing problems with duplicate addresses.</a:t>
            </a:r>
          </a:p>
          <a:p>
            <a:r>
              <a:rPr lang="en-US" dirty="0" smtClean="0"/>
              <a:t>Scope </a:t>
            </a:r>
            <a:r>
              <a:rPr lang="en-US" dirty="0"/>
              <a:t>configuration usually includes the address range, exclusions, lease duration, and DHCP options (default gateway, DNS settings, WINS </a:t>
            </a:r>
            <a:r>
              <a:rPr lang="en-US" dirty="0" smtClean="0"/>
              <a:t>settings etc.)</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721428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Overview (Cont.)</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pic>
        <p:nvPicPr>
          <p:cNvPr id="6150" name="Picture 6" descr="http://i.technet.microsoft.com/dynimg/IC19702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085" y="1676400"/>
            <a:ext cx="5611515" cy="4348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2979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Deploying Multiple DHCP Servers</a:t>
            </a:r>
          </a:p>
        </p:txBody>
      </p:sp>
      <p:sp>
        <p:nvSpPr>
          <p:cNvPr id="3" name="Content Placeholder 2"/>
          <p:cNvSpPr>
            <a:spLocks noGrp="1"/>
          </p:cNvSpPr>
          <p:nvPr>
            <p:ph idx="1"/>
          </p:nvPr>
        </p:nvSpPr>
        <p:spPr/>
        <p:txBody>
          <a:bodyPr>
            <a:normAutofit fontScale="55000" lnSpcReduction="20000"/>
          </a:bodyPr>
          <a:lstStyle/>
          <a:p>
            <a:r>
              <a:rPr lang="en-US" dirty="0"/>
              <a:t>To ensure that DHCP clients can lease IPv4 addresses even if a DHCP server becomes unavailable, we should create multiple scopes for each subnet and distribute them among the DHCP servers in the network. </a:t>
            </a:r>
          </a:p>
          <a:p>
            <a:r>
              <a:rPr lang="en-US" dirty="0"/>
              <a:t>As a general rule, we should do the following for each subnet:</a:t>
            </a:r>
          </a:p>
          <a:p>
            <a:pPr lvl="1"/>
            <a:r>
              <a:rPr lang="en-US" dirty="0"/>
              <a:t>On a DHCP server that is designated the primary DHCP server for the subnet, create a scope containing approximately 80% of the IPv4 addresses available to DHCP clients.</a:t>
            </a:r>
          </a:p>
          <a:p>
            <a:pPr lvl="1"/>
            <a:r>
              <a:rPr lang="en-US" dirty="0"/>
              <a:t>On a DHCP server that is designated as the secondary DHCP server for the subnet, create a scope containing approximately 20 percent of the IPv4 addresses available to DHCP clients.</a:t>
            </a:r>
          </a:p>
          <a:p>
            <a:r>
              <a:rPr lang="en-US" dirty="0"/>
              <a:t>When the primary DHCP server for a subnet becomes unavailable, the secondary DHCP server can still service DHCP clients on the subnet</a:t>
            </a:r>
            <a:r>
              <a:rPr lang="en-US" dirty="0" smtClean="0"/>
              <a:t>.</a:t>
            </a:r>
          </a:p>
          <a:p>
            <a:r>
              <a:rPr lang="en-US" dirty="0"/>
              <a:t>Because DHCP servers do not share scope information, it is important that each scope contain a unique range of IPv4 addresses. </a:t>
            </a:r>
          </a:p>
          <a:p>
            <a:pPr lvl="1"/>
            <a:r>
              <a:rPr lang="en-US" dirty="0"/>
              <a:t>If the scopes of different DHCP servers contain the same IPv4 addresses (i.e., overlapping scopes), multiple servers can lease the same IPv4 addresses to different DHCP clients on a subnet, causing problems with duplicate IPv4 addresses.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15438419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Deploying Multiple DHCP </a:t>
            </a:r>
            <a:r>
              <a:rPr lang="en-US" dirty="0" smtClean="0"/>
              <a:t>Servers (Cont.)</a:t>
            </a:r>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827" y="1885950"/>
            <a:ext cx="7233647"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18382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a:t>
            </a:r>
            <a:r>
              <a:rPr lang="en-US" dirty="0"/>
              <a:t>Options</a:t>
            </a:r>
          </a:p>
        </p:txBody>
      </p:sp>
      <p:sp>
        <p:nvSpPr>
          <p:cNvPr id="3" name="Content Placeholder 2"/>
          <p:cNvSpPr>
            <a:spLocks noGrp="1"/>
          </p:cNvSpPr>
          <p:nvPr>
            <p:ph idx="1"/>
          </p:nvPr>
        </p:nvSpPr>
        <p:spPr/>
        <p:txBody>
          <a:bodyPr>
            <a:normAutofit fontScale="62500" lnSpcReduction="20000"/>
          </a:bodyPr>
          <a:lstStyle/>
          <a:p>
            <a:r>
              <a:rPr lang="en-US" dirty="0"/>
              <a:t>DHCP options can be managed at the following </a:t>
            </a:r>
            <a:r>
              <a:rPr lang="en-US" dirty="0" smtClean="0"/>
              <a:t>levels</a:t>
            </a:r>
          </a:p>
          <a:p>
            <a:pPr lvl="1"/>
            <a:r>
              <a:rPr lang="en-US" dirty="0"/>
              <a:t>Server options</a:t>
            </a:r>
          </a:p>
          <a:p>
            <a:pPr lvl="2"/>
            <a:r>
              <a:rPr lang="en-US" dirty="0"/>
              <a:t>apply to all scopes defined on a DHCP server, available to all DHCP clients of the DHCP server. </a:t>
            </a:r>
          </a:p>
          <a:p>
            <a:pPr lvl="2"/>
            <a:r>
              <a:rPr lang="en-US" dirty="0"/>
              <a:t>used when all clients on all subnets require the same configuration information (e.g., DNS domain name) </a:t>
            </a:r>
          </a:p>
          <a:p>
            <a:pPr lvl="2"/>
            <a:r>
              <a:rPr lang="en-US" dirty="0"/>
              <a:t>are always used, unless overridden by scope, class, or reservation options</a:t>
            </a:r>
            <a:r>
              <a:rPr lang="en-US" dirty="0" smtClean="0"/>
              <a:t>.</a:t>
            </a:r>
          </a:p>
          <a:p>
            <a:pPr lvl="1"/>
            <a:r>
              <a:rPr lang="en-US" dirty="0"/>
              <a:t>Scope options</a:t>
            </a:r>
          </a:p>
          <a:p>
            <a:pPr lvl="2"/>
            <a:r>
              <a:rPr lang="en-US" dirty="0"/>
              <a:t>apply to all DHCP clients that obtain a lease within a particular scope (e.g., each subnet has a different IPv4 address as its default gateway address) </a:t>
            </a:r>
          </a:p>
          <a:p>
            <a:pPr lvl="2"/>
            <a:r>
              <a:rPr lang="en-US" dirty="0"/>
              <a:t>override global options for the same configuration parameter</a:t>
            </a:r>
            <a:r>
              <a:rPr lang="en-US" dirty="0" smtClean="0"/>
              <a:t>.</a:t>
            </a:r>
          </a:p>
          <a:p>
            <a:pPr lvl="1"/>
            <a:r>
              <a:rPr lang="en-US" dirty="0"/>
              <a:t>Class options</a:t>
            </a:r>
          </a:p>
          <a:p>
            <a:pPr lvl="2"/>
            <a:r>
              <a:rPr lang="en-US" dirty="0"/>
              <a:t>apply only to clients that are identified as members of a specified vendor or user class when obtaining a lease</a:t>
            </a:r>
            <a:r>
              <a:rPr lang="en-US" dirty="0" smtClean="0"/>
              <a:t>.</a:t>
            </a:r>
          </a:p>
          <a:p>
            <a:pPr lvl="1"/>
            <a:r>
              <a:rPr lang="en-US" dirty="0"/>
              <a:t>Reservation options</a:t>
            </a:r>
          </a:p>
          <a:p>
            <a:pPr lvl="2"/>
            <a:r>
              <a:rPr lang="en-US" dirty="0"/>
              <a:t>apply only to a single reserved client computer and require a reservation to be used in an active scope. </a:t>
            </a:r>
          </a:p>
          <a:p>
            <a:pPr lvl="2"/>
            <a:r>
              <a:rPr lang="en-US" dirty="0"/>
              <a:t>override server and scope options for the same configuration parameter. </a:t>
            </a:r>
          </a:p>
          <a:p>
            <a:pPr lvl="1"/>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35550069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Classes</a:t>
            </a:r>
          </a:p>
        </p:txBody>
      </p:sp>
      <p:sp>
        <p:nvSpPr>
          <p:cNvPr id="3" name="Content Placeholder 2"/>
          <p:cNvSpPr>
            <a:spLocks noGrp="1"/>
          </p:cNvSpPr>
          <p:nvPr>
            <p:ph idx="1"/>
          </p:nvPr>
        </p:nvSpPr>
        <p:spPr/>
        <p:txBody>
          <a:bodyPr>
            <a:normAutofit fontScale="85000" lnSpcReduction="20000"/>
          </a:bodyPr>
          <a:lstStyle/>
          <a:p>
            <a:r>
              <a:rPr lang="en-US" dirty="0"/>
              <a:t>An options class is a way for you to further manage options provided to DHCP clients. </a:t>
            </a:r>
          </a:p>
          <a:p>
            <a:r>
              <a:rPr lang="en-US" dirty="0"/>
              <a:t>When you add an options class to the DHCP server, it can provide DHCP clients of that class with class-specific option types for their configuration. </a:t>
            </a:r>
          </a:p>
          <a:p>
            <a:r>
              <a:rPr lang="en-US" dirty="0"/>
              <a:t>Windows DHCP clients can also specify a class ID when they communicate with the server. </a:t>
            </a:r>
          </a:p>
          <a:p>
            <a:r>
              <a:rPr lang="en-US" dirty="0"/>
              <a:t>To support earlier DHCP clients that do not support class IDs, you can configure the DHCP server with default classes. </a:t>
            </a:r>
          </a:p>
          <a:p>
            <a:r>
              <a:rPr lang="en-US" dirty="0"/>
              <a:t>Options classes can be of two types: vendor classes and user classes.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23074325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a:t>
            </a:r>
            <a:r>
              <a:rPr lang="en-US" dirty="0" smtClean="0"/>
              <a:t>Classes (Cont.)</a:t>
            </a:r>
            <a:endParaRPr lang="en-US" dirty="0"/>
          </a:p>
        </p:txBody>
      </p:sp>
      <p:sp>
        <p:nvSpPr>
          <p:cNvPr id="3" name="Content Placeholder 2"/>
          <p:cNvSpPr>
            <a:spLocks noGrp="1"/>
          </p:cNvSpPr>
          <p:nvPr>
            <p:ph idx="1"/>
          </p:nvPr>
        </p:nvSpPr>
        <p:spPr>
          <a:xfrm>
            <a:off x="1435608" y="1447800"/>
            <a:ext cx="7498080" cy="4953000"/>
          </a:xfrm>
        </p:spPr>
        <p:txBody>
          <a:bodyPr>
            <a:normAutofit fontScale="62500" lnSpcReduction="20000"/>
          </a:bodyPr>
          <a:lstStyle/>
          <a:p>
            <a:r>
              <a:rPr lang="en-US" dirty="0"/>
              <a:t>Vendor Classes</a:t>
            </a:r>
          </a:p>
          <a:p>
            <a:pPr lvl="1"/>
            <a:r>
              <a:rPr lang="en-US" dirty="0"/>
              <a:t>DHCP clients can use vendor-defined options classes to identify the client's vendor type and configuration to the DHCP server when the client obtains a lease. </a:t>
            </a:r>
          </a:p>
          <a:p>
            <a:pPr lvl="1"/>
            <a:r>
              <a:rPr lang="en-US" dirty="0"/>
              <a:t>For a client to identify its vendor class during the lease process, the client needs to include the Vendor Class ID option (option code 60) in the </a:t>
            </a:r>
            <a:r>
              <a:rPr lang="en-US" dirty="0" err="1"/>
              <a:t>DHCPDiscover</a:t>
            </a:r>
            <a:r>
              <a:rPr lang="en-US" dirty="0"/>
              <a:t> and </a:t>
            </a:r>
            <a:r>
              <a:rPr lang="en-US" dirty="0" err="1"/>
              <a:t>DHCPRequest</a:t>
            </a:r>
            <a:r>
              <a:rPr lang="en-US" dirty="0"/>
              <a:t> messages.</a:t>
            </a:r>
          </a:p>
          <a:p>
            <a:pPr lvl="1"/>
            <a:r>
              <a:rPr lang="en-US" dirty="0"/>
              <a:t>The vendor class identifier is a string of character data that DHCP servers interpret. </a:t>
            </a:r>
            <a:endParaRPr lang="en-US" dirty="0" smtClean="0"/>
          </a:p>
          <a:p>
            <a:pPr lvl="2"/>
            <a:r>
              <a:rPr lang="en-US" dirty="0" smtClean="0"/>
              <a:t>Vendors </a:t>
            </a:r>
            <a:r>
              <a:rPr lang="en-US" dirty="0"/>
              <a:t>can define specific vendor class identifiers to convey particular configuration or other identification information about a client. </a:t>
            </a:r>
          </a:p>
          <a:p>
            <a:pPr lvl="2"/>
            <a:r>
              <a:rPr lang="en-US" dirty="0"/>
              <a:t>Most vendor types are derived from standard reserved hardware and operating system-type abbreviation codes listed in RFC 1700</a:t>
            </a:r>
            <a:r>
              <a:rPr lang="en-US" dirty="0" smtClean="0"/>
              <a:t>.</a:t>
            </a:r>
          </a:p>
          <a:p>
            <a:pPr lvl="1"/>
            <a:r>
              <a:rPr lang="en-US" dirty="0"/>
              <a:t>If the vendor class is not recognized, the server ignores the vendor class identified in the client request, and returns options allocated to the default vendor </a:t>
            </a:r>
            <a:r>
              <a:rPr lang="en-US" dirty="0" smtClean="0"/>
              <a:t>class</a:t>
            </a:r>
            <a:r>
              <a:rPr lang="en-US" dirty="0"/>
              <a:t> </a:t>
            </a:r>
            <a:r>
              <a:rPr lang="en-US" dirty="0" smtClean="0"/>
              <a:t>(the </a:t>
            </a:r>
            <a:r>
              <a:rPr lang="en-US" dirty="0"/>
              <a:t>DHCP Standard Options vendor class). </a:t>
            </a:r>
          </a:p>
          <a:p>
            <a:pPr lvl="1"/>
            <a:r>
              <a:rPr lang="en-US" dirty="0"/>
              <a:t>If the matching scope contains options configured specifically for use with clients in this vendor-defined class, the server returns those options using the Vendor-specific option type (option code 43) in the </a:t>
            </a:r>
            <a:r>
              <a:rPr lang="en-US" dirty="0" err="1"/>
              <a:t>DHCPAck</a:t>
            </a:r>
            <a:r>
              <a:rPr lang="en-US" dirty="0"/>
              <a:t> message.</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7079961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Options Classes (Cont.)</a:t>
            </a:r>
          </a:p>
        </p:txBody>
      </p:sp>
      <p:sp>
        <p:nvSpPr>
          <p:cNvPr id="3" name="Content Placeholder 2"/>
          <p:cNvSpPr>
            <a:spLocks noGrp="1"/>
          </p:cNvSpPr>
          <p:nvPr>
            <p:ph idx="1"/>
          </p:nvPr>
        </p:nvSpPr>
        <p:spPr/>
        <p:txBody>
          <a:bodyPr>
            <a:normAutofit fontScale="70000" lnSpcReduction="20000"/>
          </a:bodyPr>
          <a:lstStyle/>
          <a:p>
            <a:r>
              <a:rPr lang="en-US" dirty="0"/>
              <a:t>User Classes</a:t>
            </a:r>
          </a:p>
          <a:p>
            <a:pPr lvl="1"/>
            <a:r>
              <a:rPr lang="en-US" dirty="0" smtClean="0"/>
              <a:t>used to allow </a:t>
            </a:r>
            <a:r>
              <a:rPr lang="en-US" dirty="0"/>
              <a:t>DHCP clients to differentiate themselves by specifying what types of clients they are (e.g., a remote access client computer or desktop computer) </a:t>
            </a:r>
          </a:p>
          <a:p>
            <a:pPr lvl="1"/>
            <a:r>
              <a:rPr lang="en-US" dirty="0"/>
              <a:t>Windows DHCP clients allow defining specific user class identifiers (via </a:t>
            </a:r>
            <a:r>
              <a:rPr lang="en-US" dirty="0" err="1"/>
              <a:t>ipconfig</a:t>
            </a:r>
            <a:r>
              <a:rPr lang="en-US" dirty="0"/>
              <a:t> tool) to convey information about a client's software configuration, its physical location in a building, or its user preferences. </a:t>
            </a:r>
          </a:p>
          <a:p>
            <a:pPr lvl="2"/>
            <a:r>
              <a:rPr lang="en-US" dirty="0"/>
              <a:t>e.g., user class "5nd floor, </a:t>
            </a:r>
            <a:r>
              <a:rPr lang="en-US" dirty="0" err="1"/>
              <a:t>VitalQIP</a:t>
            </a:r>
            <a:r>
              <a:rPr lang="en-US" dirty="0"/>
              <a:t>" needs a special set of router, DNS, and WINS server settings. </a:t>
            </a:r>
          </a:p>
          <a:p>
            <a:pPr lvl="1"/>
            <a:r>
              <a:rPr lang="en-US" dirty="0" smtClean="0"/>
              <a:t>DHCP </a:t>
            </a:r>
            <a:r>
              <a:rPr lang="en-US" dirty="0"/>
              <a:t>client computers can identify themselves as part of a specific user class by including DHCP user class </a:t>
            </a:r>
            <a:r>
              <a:rPr lang="en-US" dirty="0" smtClean="0"/>
              <a:t>options (option 77) </a:t>
            </a:r>
            <a:r>
              <a:rPr lang="en-US" dirty="0"/>
              <a:t>when sending DHCP request messages to the DHCP server.</a:t>
            </a:r>
          </a:p>
          <a:p>
            <a:pPr lvl="1"/>
            <a:r>
              <a:rPr lang="en-US" dirty="0"/>
              <a:t>DHCP servers can recognize and interpret the DHCP user class options from clients and provide additional options (or a modified set of DHCP options) based on the client's user class identity.</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34956339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Reservations</a:t>
            </a:r>
          </a:p>
        </p:txBody>
      </p:sp>
      <p:sp>
        <p:nvSpPr>
          <p:cNvPr id="3" name="Content Placeholder 2"/>
          <p:cNvSpPr>
            <a:spLocks noGrp="1"/>
          </p:cNvSpPr>
          <p:nvPr>
            <p:ph idx="1"/>
          </p:nvPr>
        </p:nvSpPr>
        <p:spPr/>
        <p:txBody>
          <a:bodyPr>
            <a:normAutofit fontScale="70000" lnSpcReduction="20000"/>
          </a:bodyPr>
          <a:lstStyle/>
          <a:p>
            <a:r>
              <a:rPr lang="en-US" dirty="0" smtClean="0"/>
              <a:t>Some </a:t>
            </a:r>
            <a:r>
              <a:rPr lang="en-US" dirty="0"/>
              <a:t>DHCP clients cannot change their IPv4 address configuration. </a:t>
            </a:r>
            <a:endParaRPr lang="en-US" dirty="0" smtClean="0"/>
          </a:p>
          <a:p>
            <a:r>
              <a:rPr lang="en-US" dirty="0" smtClean="0"/>
              <a:t>A </a:t>
            </a:r>
            <a:r>
              <a:rPr lang="en-US" dirty="0"/>
              <a:t>client reservation is used to ensure that a specified interface of a network node is always allocated the same IPv4 address. </a:t>
            </a:r>
          </a:p>
          <a:p>
            <a:r>
              <a:rPr lang="en-US" dirty="0" smtClean="0"/>
              <a:t>To </a:t>
            </a:r>
            <a:r>
              <a:rPr lang="en-US" dirty="0"/>
              <a:t>provide fault tolerance for client reservations, the reservation must exist on at least two DHCP servers. </a:t>
            </a:r>
          </a:p>
          <a:p>
            <a:pPr lvl="1"/>
            <a:r>
              <a:rPr lang="en-US" dirty="0" smtClean="0"/>
              <a:t>the </a:t>
            </a:r>
            <a:r>
              <a:rPr lang="en-US" dirty="0"/>
              <a:t>client can receive its lease from any DHCP server and will be guaranteed the same IPv4 address. </a:t>
            </a:r>
          </a:p>
          <a:p>
            <a:r>
              <a:rPr lang="en-US" dirty="0"/>
              <a:t>The only way to have the same client reservations on multiple DHCP servers is to have overlapping scopes. </a:t>
            </a:r>
          </a:p>
          <a:p>
            <a:pPr lvl="1"/>
            <a:r>
              <a:rPr lang="en-US" dirty="0"/>
              <a:t>if any dynamic addresses are allocated from these overlapping scopes, addresses will conflict. </a:t>
            </a:r>
          </a:p>
          <a:p>
            <a:pPr lvl="1"/>
            <a:r>
              <a:rPr lang="en-US" dirty="0"/>
              <a:t>we should not use overlapping scopes unless all of the addresses in the overlap of the scopes are client reservations.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28361060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a:t>DHCP Overview</a:t>
            </a:r>
          </a:p>
          <a:p>
            <a:pPr marL="596646" indent="-514350">
              <a:buFont typeface="+mj-lt"/>
              <a:buAutoNum type="arabicPeriod"/>
            </a:pPr>
            <a:r>
              <a:rPr lang="en-US" dirty="0"/>
              <a:t>How DHCP Works</a:t>
            </a:r>
          </a:p>
          <a:p>
            <a:pPr marL="596646" indent="-514350">
              <a:buFont typeface="+mj-lt"/>
              <a:buAutoNum type="arabicPeriod"/>
            </a:pPr>
            <a:r>
              <a:rPr lang="en-US" dirty="0"/>
              <a:t>DHCP </a:t>
            </a:r>
            <a:r>
              <a:rPr lang="en-US" dirty="0" smtClean="0"/>
              <a:t>Options</a:t>
            </a:r>
            <a:endParaRPr lang="en-US" dirty="0"/>
          </a:p>
          <a:p>
            <a:pPr marL="596646" indent="-514350">
              <a:buFont typeface="+mj-lt"/>
              <a:buAutoNum type="arabicPeriod"/>
            </a:pPr>
            <a:r>
              <a:rPr lang="en-US" dirty="0" smtClean="0"/>
              <a:t>DHCP </a:t>
            </a:r>
            <a:r>
              <a:rPr lang="en-US" dirty="0"/>
              <a:t>Server Overview</a:t>
            </a:r>
          </a:p>
          <a:p>
            <a:pPr marL="596646" indent="-514350">
              <a:buFont typeface="+mj-lt"/>
              <a:buAutoNum type="arabicPeriod"/>
            </a:pPr>
            <a:r>
              <a:rPr lang="en-US" dirty="0" err="1">
                <a:solidFill>
                  <a:srgbClr val="FF0000"/>
                </a:solidFill>
              </a:rPr>
              <a:t>Ipconfig</a:t>
            </a:r>
            <a:r>
              <a:rPr lang="en-US" dirty="0">
                <a:solidFill>
                  <a:srgbClr val="FF0000"/>
                </a:solidFill>
              </a:rPr>
              <a:t> Tool</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12480112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Ipconfig</a:t>
            </a:r>
            <a:r>
              <a:rPr lang="en-US" dirty="0"/>
              <a:t> Tool</a:t>
            </a:r>
          </a:p>
        </p:txBody>
      </p:sp>
      <p:sp>
        <p:nvSpPr>
          <p:cNvPr id="3" name="Content Placeholder 2"/>
          <p:cNvSpPr>
            <a:spLocks noGrp="1"/>
          </p:cNvSpPr>
          <p:nvPr>
            <p:ph idx="1"/>
          </p:nvPr>
        </p:nvSpPr>
        <p:spPr/>
        <p:txBody>
          <a:bodyPr>
            <a:normAutofit fontScale="70000" lnSpcReduction="20000"/>
          </a:bodyPr>
          <a:lstStyle/>
          <a:p>
            <a:r>
              <a:rPr lang="en-US" dirty="0" err="1" smtClean="0"/>
              <a:t>ipconfig</a:t>
            </a:r>
            <a:r>
              <a:rPr lang="en-US" dirty="0" smtClean="0"/>
              <a:t> </a:t>
            </a:r>
            <a:r>
              <a:rPr lang="en-US" dirty="0"/>
              <a:t>tool can be used to display a computer’s TCP/IP configuration and to manage an IPv4 address configuration that was allocated using DHCP.</a:t>
            </a:r>
          </a:p>
          <a:p>
            <a:r>
              <a:rPr lang="en-US" dirty="0" smtClean="0"/>
              <a:t>To </a:t>
            </a:r>
            <a:r>
              <a:rPr lang="en-US" dirty="0"/>
              <a:t>display basic information about the TCP/IP </a:t>
            </a:r>
            <a:r>
              <a:rPr lang="en-US" dirty="0" smtClean="0"/>
              <a:t>configuration:</a:t>
            </a:r>
            <a:endParaRPr lang="en-US" dirty="0"/>
          </a:p>
          <a:p>
            <a:pPr lvl="1"/>
            <a:r>
              <a:rPr lang="en-US" dirty="0" err="1"/>
              <a:t>ipconfig</a:t>
            </a:r>
            <a:endParaRPr lang="en-US" dirty="0"/>
          </a:p>
          <a:p>
            <a:pPr lvl="1"/>
            <a:r>
              <a:rPr lang="en-US" dirty="0" err="1"/>
              <a:t>ipconfig</a:t>
            </a:r>
            <a:r>
              <a:rPr lang="en-US" dirty="0"/>
              <a:t> /all</a:t>
            </a:r>
          </a:p>
          <a:p>
            <a:r>
              <a:rPr lang="en-US" dirty="0"/>
              <a:t>Renewing a </a:t>
            </a:r>
            <a:r>
              <a:rPr lang="en-US" dirty="0" smtClean="0"/>
              <a:t>lease:</a:t>
            </a:r>
            <a:endParaRPr lang="en-US" dirty="0"/>
          </a:p>
          <a:p>
            <a:pPr lvl="1"/>
            <a:r>
              <a:rPr lang="en-US" dirty="0" err="1"/>
              <a:t>ipconfig</a:t>
            </a:r>
            <a:r>
              <a:rPr lang="en-US" dirty="0"/>
              <a:t> /renew</a:t>
            </a:r>
          </a:p>
          <a:p>
            <a:r>
              <a:rPr lang="en-US" dirty="0"/>
              <a:t>Releasing a </a:t>
            </a:r>
            <a:r>
              <a:rPr lang="en-US" dirty="0" smtClean="0"/>
              <a:t>lease:</a:t>
            </a:r>
            <a:endParaRPr lang="en-US" dirty="0"/>
          </a:p>
          <a:p>
            <a:pPr lvl="1"/>
            <a:r>
              <a:rPr lang="en-US" dirty="0" err="1"/>
              <a:t>ipconfig</a:t>
            </a:r>
            <a:r>
              <a:rPr lang="en-US" dirty="0"/>
              <a:t> /release</a:t>
            </a:r>
          </a:p>
          <a:p>
            <a:r>
              <a:rPr lang="en-US" dirty="0"/>
              <a:t>Setting, removing, and displaying the Class ID</a:t>
            </a:r>
          </a:p>
          <a:p>
            <a:pPr lvl="1"/>
            <a:r>
              <a:rPr lang="en-US" dirty="0" err="1"/>
              <a:t>ipconfig</a:t>
            </a:r>
            <a:r>
              <a:rPr lang="en-US" dirty="0"/>
              <a:t> /</a:t>
            </a:r>
            <a:r>
              <a:rPr lang="en-US" dirty="0" err="1"/>
              <a:t>setclassid</a:t>
            </a:r>
            <a:r>
              <a:rPr lang="en-US" dirty="0"/>
              <a:t> Adapter </a:t>
            </a:r>
            <a:r>
              <a:rPr lang="en-US" dirty="0" err="1"/>
              <a:t>ClassID</a:t>
            </a:r>
            <a:endParaRPr lang="en-US" dirty="0"/>
          </a:p>
          <a:p>
            <a:pPr lvl="1"/>
            <a:r>
              <a:rPr lang="en-US" dirty="0" err="1"/>
              <a:t>ipconfig</a:t>
            </a:r>
            <a:r>
              <a:rPr lang="en-US" dirty="0"/>
              <a:t> /</a:t>
            </a:r>
            <a:r>
              <a:rPr lang="en-US" dirty="0" err="1"/>
              <a:t>setclassid</a:t>
            </a:r>
            <a:r>
              <a:rPr lang="en-US" dirty="0"/>
              <a:t> Adapter</a:t>
            </a:r>
          </a:p>
          <a:p>
            <a:pPr lvl="1"/>
            <a:r>
              <a:rPr lang="en-US" dirty="0" err="1"/>
              <a:t>ipconfig</a:t>
            </a:r>
            <a:r>
              <a:rPr lang="en-US" dirty="0"/>
              <a:t> /</a:t>
            </a:r>
            <a:r>
              <a:rPr lang="en-US" dirty="0" err="1"/>
              <a:t>showclassid</a:t>
            </a:r>
            <a:r>
              <a:rPr lang="en-US" dirty="0"/>
              <a:t> Adapter</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41730552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RFCs 2131, 2132, 1542</a:t>
            </a:r>
          </a:p>
          <a:p>
            <a:r>
              <a:rPr lang="en-US" dirty="0"/>
              <a:t>TCP/IP Fundamentals For Microsoft Windows (Joseph Davies, Microsoft)</a:t>
            </a:r>
          </a:p>
          <a:p>
            <a:r>
              <a:rPr lang="en-US" dirty="0"/>
              <a:t>Windows Server 2008 TCP/IP Protocols and Services (Joseph Davies, Microsoft)</a:t>
            </a:r>
          </a:p>
          <a:p>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2267569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Overview (Cont.)</a:t>
            </a:r>
          </a:p>
        </p:txBody>
      </p:sp>
      <p:sp>
        <p:nvSpPr>
          <p:cNvPr id="3" name="Content Placeholder 2"/>
          <p:cNvSpPr>
            <a:spLocks noGrp="1"/>
          </p:cNvSpPr>
          <p:nvPr>
            <p:ph idx="1"/>
          </p:nvPr>
        </p:nvSpPr>
        <p:spPr/>
        <p:txBody>
          <a:bodyPr>
            <a:normAutofit/>
          </a:bodyPr>
          <a:lstStyle/>
          <a:p>
            <a:r>
              <a:rPr lang="en-US" dirty="0"/>
              <a:t>RFC 2131 and 2132 define the operation of DHCP clients and servers. </a:t>
            </a:r>
          </a:p>
          <a:p>
            <a:r>
              <a:rPr lang="en-US" dirty="0"/>
              <a:t>RFC 1542 defines the operation of DHCP relay agents. </a:t>
            </a:r>
          </a:p>
          <a:p>
            <a:r>
              <a:rPr lang="en-US" dirty="0"/>
              <a:t>All DHCP messages are sent using the User Datagram Protocol (UDP). </a:t>
            </a:r>
          </a:p>
          <a:p>
            <a:pPr lvl="1"/>
            <a:r>
              <a:rPr lang="en-US" dirty="0"/>
              <a:t>DHCP clients listen on UDP port 67. </a:t>
            </a:r>
          </a:p>
          <a:p>
            <a:pPr lvl="1"/>
            <a:r>
              <a:rPr lang="en-US" dirty="0"/>
              <a:t>DHCP servers listen on UDP port 68. </a:t>
            </a:r>
          </a:p>
          <a:p>
            <a:pPr lvl="1"/>
            <a:r>
              <a:rPr lang="en-US" dirty="0"/>
              <a:t>DHCP relay agents listen on both UDP ports</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501836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Overview (Cont.)</a:t>
            </a:r>
          </a:p>
        </p:txBody>
      </p:sp>
      <p:sp>
        <p:nvSpPr>
          <p:cNvPr id="3" name="Content Placeholder 2"/>
          <p:cNvSpPr>
            <a:spLocks noGrp="1"/>
          </p:cNvSpPr>
          <p:nvPr>
            <p:ph idx="1"/>
          </p:nvPr>
        </p:nvSpPr>
        <p:spPr/>
        <p:txBody>
          <a:bodyPr>
            <a:normAutofit fontScale="85000" lnSpcReduction="10000"/>
          </a:bodyPr>
          <a:lstStyle/>
          <a:p>
            <a:r>
              <a:rPr lang="en-US" dirty="0"/>
              <a:t>Each time a DHCP client </a:t>
            </a:r>
            <a:r>
              <a:rPr lang="en-US" dirty="0" smtClean="0"/>
              <a:t>starts:</a:t>
            </a:r>
          </a:p>
          <a:p>
            <a:pPr lvl="1"/>
            <a:r>
              <a:rPr lang="en-US" dirty="0" smtClean="0"/>
              <a:t>it </a:t>
            </a:r>
            <a:r>
              <a:rPr lang="en-US" dirty="0"/>
              <a:t>requests IPv4 addressing information from a DHCP server, including:</a:t>
            </a:r>
          </a:p>
          <a:p>
            <a:pPr lvl="2"/>
            <a:r>
              <a:rPr lang="en-US" dirty="0"/>
              <a:t>IPv4 address</a:t>
            </a:r>
          </a:p>
          <a:p>
            <a:pPr lvl="2"/>
            <a:r>
              <a:rPr lang="en-US" dirty="0"/>
              <a:t>Subnet mask</a:t>
            </a:r>
          </a:p>
          <a:p>
            <a:pPr lvl="2"/>
            <a:r>
              <a:rPr lang="en-US" dirty="0"/>
              <a:t>Additional configuration parameters: </a:t>
            </a:r>
            <a:endParaRPr lang="en-US" dirty="0" smtClean="0"/>
          </a:p>
          <a:p>
            <a:pPr lvl="3"/>
            <a:r>
              <a:rPr lang="en-US" dirty="0" smtClean="0"/>
              <a:t>default </a:t>
            </a:r>
            <a:r>
              <a:rPr lang="en-US" dirty="0"/>
              <a:t>gateway address, </a:t>
            </a:r>
            <a:endParaRPr lang="en-US" dirty="0" smtClean="0"/>
          </a:p>
          <a:p>
            <a:pPr lvl="3"/>
            <a:r>
              <a:rPr lang="en-US" dirty="0" smtClean="0"/>
              <a:t>Domain </a:t>
            </a:r>
            <a:r>
              <a:rPr lang="en-US" dirty="0"/>
              <a:t>Name System (DNS) server addresses, </a:t>
            </a:r>
            <a:endParaRPr lang="en-US" dirty="0" smtClean="0"/>
          </a:p>
          <a:p>
            <a:pPr lvl="3"/>
            <a:r>
              <a:rPr lang="en-US" dirty="0" smtClean="0"/>
              <a:t>DNS </a:t>
            </a:r>
            <a:r>
              <a:rPr lang="en-US" dirty="0"/>
              <a:t>domain name, </a:t>
            </a:r>
            <a:endParaRPr lang="en-US" dirty="0" smtClean="0"/>
          </a:p>
          <a:p>
            <a:pPr lvl="3"/>
            <a:r>
              <a:rPr lang="en-US" dirty="0" smtClean="0"/>
              <a:t>Windows </a:t>
            </a:r>
            <a:r>
              <a:rPr lang="en-US" dirty="0"/>
              <a:t>Internet Name Service (WINS) server addresses</a:t>
            </a:r>
            <a:r>
              <a:rPr lang="en-US" dirty="0" smtClean="0"/>
              <a:t>.</a:t>
            </a:r>
          </a:p>
          <a:p>
            <a:pPr lvl="1"/>
            <a:r>
              <a:rPr lang="en-US" dirty="0" smtClean="0"/>
              <a:t>it </a:t>
            </a:r>
            <a:r>
              <a:rPr lang="en-US" dirty="0"/>
              <a:t>uses the alternate configuration when it cannot contact a DHCP </a:t>
            </a:r>
            <a:r>
              <a:rPr lang="en-US" dirty="0" smtClean="0"/>
              <a:t>server (Windows)</a:t>
            </a:r>
          </a:p>
          <a:p>
            <a:pPr lvl="2"/>
            <a:r>
              <a:rPr lang="en-US" dirty="0"/>
              <a:t>Automatic Private IP Addressing </a:t>
            </a:r>
            <a:r>
              <a:rPr lang="en-US" dirty="0" smtClean="0"/>
              <a:t>(APIPA) </a:t>
            </a:r>
            <a:r>
              <a:rPr lang="en-US" dirty="0"/>
              <a:t>address or an alternate configuration that has been configured manually</a:t>
            </a:r>
          </a:p>
          <a:p>
            <a:pPr lvl="1"/>
            <a:endParaRPr lang="en-US" dirty="0"/>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472999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Overview (Cont.)</a:t>
            </a:r>
          </a:p>
        </p:txBody>
      </p:sp>
      <p:sp>
        <p:nvSpPr>
          <p:cNvPr id="3" name="Content Placeholder 2"/>
          <p:cNvSpPr>
            <a:spLocks noGrp="1"/>
          </p:cNvSpPr>
          <p:nvPr>
            <p:ph idx="1"/>
          </p:nvPr>
        </p:nvSpPr>
        <p:spPr/>
        <p:txBody>
          <a:bodyPr/>
          <a:lstStyle/>
          <a:p>
            <a:r>
              <a:rPr lang="en-US" dirty="0"/>
              <a:t>When a DHCP server receives a </a:t>
            </a:r>
            <a:r>
              <a:rPr lang="en-US" dirty="0" smtClean="0"/>
              <a:t>request</a:t>
            </a:r>
            <a:r>
              <a:rPr lang="en-US" dirty="0"/>
              <a:t>:</a:t>
            </a:r>
            <a:endParaRPr lang="en-US" dirty="0" smtClean="0"/>
          </a:p>
          <a:p>
            <a:pPr lvl="1"/>
            <a:r>
              <a:rPr lang="en-US" dirty="0" smtClean="0"/>
              <a:t>it </a:t>
            </a:r>
            <a:r>
              <a:rPr lang="en-US" dirty="0"/>
              <a:t>selects an available IPv4 address from a pool of addresses defined in its database (along with other configuration parameters) and offers it to the DHCP client. </a:t>
            </a:r>
            <a:endParaRPr lang="en-US" dirty="0" smtClean="0"/>
          </a:p>
          <a:p>
            <a:pPr lvl="1"/>
            <a:r>
              <a:rPr lang="en-US" dirty="0" smtClean="0"/>
              <a:t>if </a:t>
            </a:r>
            <a:r>
              <a:rPr lang="en-US" dirty="0"/>
              <a:t>the client accepts the offer, the IPv4 addressing information is leased to the client for a specified period of time</a:t>
            </a:r>
          </a:p>
        </p:txBody>
      </p:sp>
      <p:sp>
        <p:nvSpPr>
          <p:cNvPr id="4" name="Footer Placeholder 3"/>
          <p:cNvSpPr>
            <a:spLocks noGrp="1"/>
          </p:cNvSpPr>
          <p:nvPr>
            <p:ph type="ftr" sz="quarter" idx="11"/>
          </p:nvPr>
        </p:nvSpPr>
        <p:spPr/>
        <p:txBody>
          <a:bodyPr/>
          <a:lstStyle/>
          <a:p>
            <a:r>
              <a:rPr lang="en-US" smtClean="0"/>
              <a:t>DHCP</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9672990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36173</TotalTime>
  <Words>6259</Words>
  <Application>Microsoft Office PowerPoint</Application>
  <PresentationFormat>On-screen Show (4:3)</PresentationFormat>
  <Paragraphs>797</Paragraphs>
  <Slides>69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Calibri</vt:lpstr>
      <vt:lpstr>Gill Sans MT</vt:lpstr>
      <vt:lpstr>Verdana</vt:lpstr>
      <vt:lpstr>Wingdings 2</vt:lpstr>
      <vt:lpstr>Solstice</vt:lpstr>
      <vt:lpstr>Dynamic Host Configuration Protocol (DHCP)</vt:lpstr>
      <vt:lpstr>Agenda</vt:lpstr>
      <vt:lpstr>Agenda</vt:lpstr>
      <vt:lpstr>DHCP Overview</vt:lpstr>
      <vt:lpstr>DHCP Overview (Cont.)</vt:lpstr>
      <vt:lpstr>DHCP Overview (Cont.)</vt:lpstr>
      <vt:lpstr>DHCP Overview (Cont.)</vt:lpstr>
      <vt:lpstr>DHCP Overview (Cont.)</vt:lpstr>
      <vt:lpstr>DHCP Overview (Cont.)</vt:lpstr>
      <vt:lpstr>DHCP Overview (Cont.)</vt:lpstr>
      <vt:lpstr>Agenda</vt:lpstr>
      <vt:lpstr>How DHCP Works - Contents</vt:lpstr>
      <vt:lpstr>Basic DHCP Process</vt:lpstr>
      <vt:lpstr>Basic DHCP Process (Cont.)</vt:lpstr>
      <vt:lpstr>Overview of DHCP Messages and Client States</vt:lpstr>
      <vt:lpstr>Overview of DHCP Messages and Client States</vt:lpstr>
      <vt:lpstr>Overview of DHCP Messages and Client States (Cont.)</vt:lpstr>
      <vt:lpstr>DHCP Message Format</vt:lpstr>
      <vt:lpstr>DHCP Message Format (Cont.)</vt:lpstr>
      <vt:lpstr>DHCP Message Format (Cont.)</vt:lpstr>
      <vt:lpstr>DHCP Message Format (Cont.)</vt:lpstr>
      <vt:lpstr>DHCP Message Format (Cont.)</vt:lpstr>
      <vt:lpstr>DHCP Message Format (Cont.)</vt:lpstr>
      <vt:lpstr>DHCP Message Format (Cont.)</vt:lpstr>
      <vt:lpstr>DHCP Message Format (Cont.)</vt:lpstr>
      <vt:lpstr>The Initializing State</vt:lpstr>
      <vt:lpstr>The Initializing State (Cont.)</vt:lpstr>
      <vt:lpstr>The Initializing State (Cont.)</vt:lpstr>
      <vt:lpstr>The Selecting State</vt:lpstr>
      <vt:lpstr>The Selecting State (Cont.)</vt:lpstr>
      <vt:lpstr>The Selecting State (Cont.)</vt:lpstr>
      <vt:lpstr>The Requesting State</vt:lpstr>
      <vt:lpstr>The Requesting State (Cont.)</vt:lpstr>
      <vt:lpstr>The Bound State</vt:lpstr>
      <vt:lpstr>The Bound State (Cont.)</vt:lpstr>
      <vt:lpstr>The Bound State (Cont.)</vt:lpstr>
      <vt:lpstr>The Renewing State</vt:lpstr>
      <vt:lpstr>The Renewing State (Cont.)</vt:lpstr>
      <vt:lpstr>The Rebinding State</vt:lpstr>
      <vt:lpstr>The Rebinding State (Cont.)</vt:lpstr>
      <vt:lpstr>Restarting DHCP Client</vt:lpstr>
      <vt:lpstr>Restarting DHCP Client (Cont.)</vt:lpstr>
      <vt:lpstr>Messages From DHCP Clients in Various States</vt:lpstr>
      <vt:lpstr>Changing Subnets</vt:lpstr>
      <vt:lpstr>Changing Subnets (Cont.)</vt:lpstr>
      <vt:lpstr>Detecting Unauthorized DHCP Servers</vt:lpstr>
      <vt:lpstr>Detecting Unauthorized DHCP Servers (Cont.)</vt:lpstr>
      <vt:lpstr>Updating DNS Entries</vt:lpstr>
      <vt:lpstr>Agenda</vt:lpstr>
      <vt:lpstr>DHCP Options</vt:lpstr>
      <vt:lpstr>DHCP Options (Cont.)</vt:lpstr>
      <vt:lpstr>DHCP Options (Cont.)</vt:lpstr>
      <vt:lpstr>DHCP Options (Cont.)</vt:lpstr>
      <vt:lpstr>DHCP Options (Cont.)</vt:lpstr>
      <vt:lpstr>DHCP Options (Cont.)</vt:lpstr>
      <vt:lpstr>DHCP Options (Cont.)</vt:lpstr>
      <vt:lpstr>Agenda</vt:lpstr>
      <vt:lpstr>DHCP Server Overview (Windows)</vt:lpstr>
      <vt:lpstr>DHCP Scopes</vt:lpstr>
      <vt:lpstr>Deploying Multiple DHCP Servers</vt:lpstr>
      <vt:lpstr>Deploying Multiple DHCP Servers (Cont.)</vt:lpstr>
      <vt:lpstr>Managing Options</vt:lpstr>
      <vt:lpstr>DHCP Options Classes</vt:lpstr>
      <vt:lpstr>DHCP Options Classes (Cont.)</vt:lpstr>
      <vt:lpstr>DHCP Options Classes (Cont.)</vt:lpstr>
      <vt:lpstr>Client Reservations</vt:lpstr>
      <vt:lpstr>Agenda</vt:lpstr>
      <vt:lpstr>Ipconfig Tool</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 Fundamentals</dc:title>
  <dc:creator>vtluu</dc:creator>
  <cp:lastModifiedBy>Nguyen Tien Dat</cp:lastModifiedBy>
  <cp:revision>265</cp:revision>
  <dcterms:created xsi:type="dcterms:W3CDTF">2006-08-16T00:00:00Z</dcterms:created>
  <dcterms:modified xsi:type="dcterms:W3CDTF">2015-06-25T11:07:22Z</dcterms:modified>
</cp:coreProperties>
</file>