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266" r:id="rId25"/>
    <p:sldId id="274" r:id="rId26"/>
    <p:sldId id="268" r:id="rId27"/>
    <p:sldId id="275" r:id="rId28"/>
    <p:sldId id="289"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3" autoAdjust="0"/>
    <p:restoredTop sz="94660"/>
  </p:normalViewPr>
  <p:slideViewPr>
    <p:cSldViewPr snapToGrid="0">
      <p:cViewPr varScale="1">
        <p:scale>
          <a:sx n="83" d="100"/>
          <a:sy n="83" d="100"/>
        </p:scale>
        <p:origin x="10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3" y="1380072"/>
            <a:ext cx="8574623"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a:xfrm>
            <a:off x="5332413" y="5883279"/>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4" y="4343400"/>
            <a:ext cx="10018713"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198" indent="0">
              <a:buFontTx/>
              <a:buNone/>
              <a:defRPr/>
            </a:lvl2pPr>
            <a:lvl3pPr marL="914395" indent="0">
              <a:buFontTx/>
              <a:buNone/>
              <a:defRPr/>
            </a:lvl3pPr>
            <a:lvl4pPr marL="1371592" indent="0">
              <a:buFontTx/>
              <a:buNone/>
              <a:defRPr/>
            </a:lvl4pPr>
            <a:lvl5pPr marL="182878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5"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4"/>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4"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4" y="4343400"/>
            <a:ext cx="10018713" cy="1447800"/>
          </a:xfrm>
        </p:spPr>
        <p:txBody>
          <a:bodyPr anchor="t">
            <a:normAutofit/>
          </a:bodyPr>
          <a:lstStyle>
            <a:lvl1pPr marL="0" indent="0" algn="l">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8"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4" y="685800"/>
            <a:ext cx="801974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9" y="5867135"/>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81" y="4777381"/>
            <a:ext cx="8930748"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4"/>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4" y="2667003"/>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8"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81" y="2658533"/>
            <a:ext cx="4607188"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90" y="2667000"/>
            <a:ext cx="4622537"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8"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5" y="685803"/>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4" y="2971800"/>
            <a:ext cx="3549121" cy="1828800"/>
          </a:xfrm>
        </p:spPr>
        <p:txBody>
          <a:bodyPr>
            <a:normAutofit/>
          </a:bodyPr>
          <a:lstStyle>
            <a:lvl1pPr marL="0" indent="0" algn="ctr">
              <a:buNone/>
              <a:defRPr sz="16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6" y="1752599"/>
            <a:ext cx="542615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6" y="3124199"/>
            <a:ext cx="5426159" cy="1828800"/>
          </a:xfrm>
        </p:spPr>
        <p:txBody>
          <a:bodyPr>
            <a:normAutofit/>
          </a:bodyPr>
          <a:lstStyle>
            <a:lvl1pPr marL="0" indent="0" algn="ctr">
              <a:buNone/>
              <a:defRPr sz="18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4" y="3"/>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4" y="685804"/>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3" y="2667003"/>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9"/>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6/24/2015</a:t>
            </a:fld>
            <a:endParaRPr lang="en-US" dirty="0"/>
          </a:p>
        </p:txBody>
      </p:sp>
      <p:sp>
        <p:nvSpPr>
          <p:cNvPr id="5" name="Footer Placeholder 4"/>
          <p:cNvSpPr>
            <a:spLocks noGrp="1"/>
          </p:cNvSpPr>
          <p:nvPr>
            <p:ph type="ftr" sz="quarter" idx="3"/>
          </p:nvPr>
        </p:nvSpPr>
        <p:spPr>
          <a:xfrm>
            <a:off x="2572281" y="5883279"/>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9" y="5883279"/>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198"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8" indent="-285748" algn="l" defTabSz="457198"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46" indent="-285748" algn="l" defTabSz="457198"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43" indent="-285748" algn="l" defTabSz="457198"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41" indent="-171449" algn="l" defTabSz="457198"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39" indent="-171449"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85"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83"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80"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77"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98" rtl="0" eaLnBrk="1" latinLnBrk="0" hangingPunct="1">
        <a:defRPr sz="1800" kern="1200">
          <a:solidFill>
            <a:schemeClr val="tx1"/>
          </a:solidFill>
          <a:latin typeface="+mn-lt"/>
          <a:ea typeface="+mn-ea"/>
          <a:cs typeface="+mn-cs"/>
        </a:defRPr>
      </a:lvl1pPr>
      <a:lvl2pPr marL="457198" algn="l" defTabSz="457198" rtl="0" eaLnBrk="1" latinLnBrk="0" hangingPunct="1">
        <a:defRPr sz="1800" kern="1200">
          <a:solidFill>
            <a:schemeClr val="tx1"/>
          </a:solidFill>
          <a:latin typeface="+mn-lt"/>
          <a:ea typeface="+mn-ea"/>
          <a:cs typeface="+mn-cs"/>
        </a:defRPr>
      </a:lvl2pPr>
      <a:lvl3pPr marL="914395" algn="l" defTabSz="457198" rtl="0" eaLnBrk="1" latinLnBrk="0" hangingPunct="1">
        <a:defRPr sz="1800" kern="1200">
          <a:solidFill>
            <a:schemeClr val="tx1"/>
          </a:solidFill>
          <a:latin typeface="+mn-lt"/>
          <a:ea typeface="+mn-ea"/>
          <a:cs typeface="+mn-cs"/>
        </a:defRPr>
      </a:lvl3pPr>
      <a:lvl4pPr marL="1371592" algn="l" defTabSz="457198" rtl="0" eaLnBrk="1" latinLnBrk="0" hangingPunct="1">
        <a:defRPr sz="1800" kern="1200">
          <a:solidFill>
            <a:schemeClr val="tx1"/>
          </a:solidFill>
          <a:latin typeface="+mn-lt"/>
          <a:ea typeface="+mn-ea"/>
          <a:cs typeface="+mn-cs"/>
        </a:defRPr>
      </a:lvl4pPr>
      <a:lvl5pPr marL="1828789" algn="l" defTabSz="457198" rtl="0" eaLnBrk="1" latinLnBrk="0" hangingPunct="1">
        <a:defRPr sz="1800" kern="1200">
          <a:solidFill>
            <a:schemeClr val="tx1"/>
          </a:solidFill>
          <a:latin typeface="+mn-lt"/>
          <a:ea typeface="+mn-ea"/>
          <a:cs typeface="+mn-cs"/>
        </a:defRPr>
      </a:lvl5pPr>
      <a:lvl6pPr marL="2285987" algn="l" defTabSz="457198" rtl="0" eaLnBrk="1" latinLnBrk="0" hangingPunct="1">
        <a:defRPr sz="1800" kern="1200">
          <a:solidFill>
            <a:schemeClr val="tx1"/>
          </a:solidFill>
          <a:latin typeface="+mn-lt"/>
          <a:ea typeface="+mn-ea"/>
          <a:cs typeface="+mn-cs"/>
        </a:defRPr>
      </a:lvl6pPr>
      <a:lvl7pPr marL="2743185" algn="l" defTabSz="457198" rtl="0" eaLnBrk="1" latinLnBrk="0" hangingPunct="1">
        <a:defRPr sz="1800" kern="1200">
          <a:solidFill>
            <a:schemeClr val="tx1"/>
          </a:solidFill>
          <a:latin typeface="+mn-lt"/>
          <a:ea typeface="+mn-ea"/>
          <a:cs typeface="+mn-cs"/>
        </a:defRPr>
      </a:lvl7pPr>
      <a:lvl8pPr marL="3200381" algn="l" defTabSz="457198" rtl="0" eaLnBrk="1" latinLnBrk="0" hangingPunct="1">
        <a:defRPr sz="1800" kern="1200">
          <a:solidFill>
            <a:schemeClr val="tx1"/>
          </a:solidFill>
          <a:latin typeface="+mn-lt"/>
          <a:ea typeface="+mn-ea"/>
          <a:cs typeface="+mn-cs"/>
        </a:defRPr>
      </a:lvl8pPr>
      <a:lvl9pPr marL="3657579" algn="l" defTabSz="4571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networksorcery.com/enp/protocol/bootp/options.ht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0772" y="1380070"/>
            <a:ext cx="9633396" cy="2616199"/>
          </a:xfrm>
        </p:spPr>
        <p:txBody>
          <a:bodyPr>
            <a:normAutofit/>
          </a:bodyPr>
          <a:lstStyle/>
          <a:p>
            <a:r>
              <a:rPr lang="en-US" sz="5500" b="1">
                <a:latin typeface="Arial" panose="020B0604020202020204" pitchFamily="34" charset="0"/>
                <a:cs typeface="Arial" panose="020B0604020202020204" pitchFamily="34" charset="0"/>
              </a:rPr>
              <a:t>Dynamic Host Configuration Protocol (DHCP)</a:t>
            </a:r>
            <a:endParaRPr lang="en-US" sz="55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515380" y="3996270"/>
            <a:ext cx="6987645" cy="434065"/>
          </a:xfrm>
        </p:spPr>
        <p:txBody>
          <a:bodyPr/>
          <a:lstStyle/>
          <a:p>
            <a:r>
              <a:rPr lang="en-US" smtClean="0">
                <a:latin typeface="Arial" panose="020B0604020202020204" pitchFamily="34" charset="0"/>
                <a:cs typeface="Arial" panose="020B0604020202020204" pitchFamily="34" charset="0"/>
              </a:rPr>
              <a:t>June 23, 2015</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6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8727180"/>
              </p:ext>
            </p:extLst>
          </p:nvPr>
        </p:nvGraphicFramePr>
        <p:xfrm>
          <a:off x="2189411" y="1287888"/>
          <a:ext cx="9596951" cy="5485154"/>
        </p:xfrm>
        <a:graphic>
          <a:graphicData uri="http://schemas.openxmlformats.org/drawingml/2006/table">
            <a:tbl>
              <a:tblPr/>
              <a:tblGrid>
                <a:gridCol w="1622738"/>
                <a:gridCol w="7974213"/>
              </a:tblGrid>
              <a:tr h="213764">
                <a:tc>
                  <a:txBody>
                    <a:bodyPr/>
                    <a:lstStyle/>
                    <a:p>
                      <a:pPr algn="ctr"/>
                      <a:r>
                        <a:rPr lang="en-US" sz="1200" b="1">
                          <a:solidFill>
                            <a:srgbClr val="2A2A2A"/>
                          </a:solidFill>
                          <a:effectLst/>
                          <a:latin typeface="Arial" panose="020B0604020202020204" pitchFamily="34" charset="0"/>
                          <a:cs typeface="Arial" panose="020B0604020202020204" pitchFamily="34" charset="0"/>
                        </a:rPr>
                        <a:t>Message Type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ctr"/>
                      <a:r>
                        <a:rPr lang="en-US" sz="1200" b="1">
                          <a:solidFill>
                            <a:srgbClr val="2A2A2A"/>
                          </a:solidFill>
                          <a:effectLst/>
                          <a:latin typeface="Arial" panose="020B0604020202020204" pitchFamily="34" charset="0"/>
                          <a:cs typeface="Arial" panose="020B0604020202020204" pitchFamily="34" charset="0"/>
                        </a:rPr>
                        <a:t>Description</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DHCPDiscover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first time a DHCP client computer attempts to log on to the network, it requests IP address information from a DHCP server by broadcasting a DHCPDiscover packet. The source IP address in the packet is 0.0.0.0 because the client does not yet have an IP address. The message is either 342 or 576 bytes long—older versions of Windows use a longer message frame.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DHCPOffer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Each DHCP server that receives the client DHCPDiscover packet responds with a DHCPOffer packet containing an unleased IP address and additional TCP/IP configuration information, such as the subnet mask and default gateway. More than one DHCP server can respond with a DHCPOffer packet. The client will accept the first DHCPOffer packet it receives.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DHCPRequest</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When a DHCP client receives a DHCPOffer packet, it responds by broadcasting a DHCPRequest packet that contains the offered IP address, and shows acceptance of the offered IP address. The message is either 342 or 576 bytes long, depending on the length of the corresponding DHCPDiscover message.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DHCPAcknowledge (DHCPAck)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selected DHCP server acknowledges the client DHCPRequest for the IP address by sending a DHCPAck packet. At this time the server also forwards any optional configuration parameters. Upon receipt of the DHCPAck, the client can participate on the TCP/IP network and complete its system startup.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DHCPNak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IP address cannot be used by the client because it is no longer valid or is now used by another computer, the DHCP server responds with a DHCPNak packet, and the client must begin the lease process again. Whenever a DHCP server receives a request for an IP address that is invalid according to the scopes that it is configured with, it sends a DHCPNak message to the client.</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9664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DHCPDecline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DHCP client determines the offered configuration parameters are invalid, it sends a DHCPDecline packet to the server, and the client must begin the lease process again.</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74875">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DHCPRelease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A DHCP client sends </a:t>
                      </a:r>
                      <a:r>
                        <a:rPr lang="en-US" sz="1200">
                          <a:solidFill>
                            <a:srgbClr val="2A2A2A"/>
                          </a:solidFill>
                          <a:effectLst/>
                          <a:latin typeface="Arial" panose="020B0604020202020204" pitchFamily="34" charset="0"/>
                          <a:cs typeface="Arial" panose="020B0604020202020204" pitchFamily="34" charset="0"/>
                        </a:rPr>
                        <a:t>a </a:t>
                      </a:r>
                      <a:r>
                        <a:rPr lang="en-US" sz="1200" smtClean="0">
                          <a:solidFill>
                            <a:srgbClr val="2A2A2A"/>
                          </a:solidFill>
                          <a:effectLst/>
                          <a:latin typeface="Arial" panose="020B0604020202020204" pitchFamily="34" charset="0"/>
                          <a:cs typeface="Arial" panose="020B0604020202020204" pitchFamily="34" charset="0"/>
                        </a:rPr>
                        <a:t>DHCPRelease </a:t>
                      </a:r>
                      <a:r>
                        <a:rPr lang="en-US" sz="1200">
                          <a:solidFill>
                            <a:srgbClr val="2A2A2A"/>
                          </a:solidFill>
                          <a:effectLst/>
                          <a:latin typeface="Arial" panose="020B0604020202020204" pitchFamily="34" charset="0"/>
                          <a:cs typeface="Arial" panose="020B0604020202020204" pitchFamily="34" charset="0"/>
                        </a:rPr>
                        <a:t>packet to the server to release the IP address and cancel any remaining lease.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01889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DHCPInform</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DHCPInform is a new DHCP message type, defined in RFC 2131, used by computers on the network to request and obtain information from a DHCP server for use in their local configuration. When this message type is used, the sender is already externally configured for its IP address on the network, which may or may not have been obtained using DHCP. This message type is not currently supported by the DHCP service provided in earlier versions of Windows NT Server and may not be recognized by third-party implementations of DHCP software.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8"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665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7" name="Title 1"/>
          <p:cNvSpPr>
            <a:spLocks noGrp="1"/>
          </p:cNvSpPr>
          <p:nvPr/>
        </p:nvSpPr>
        <p:spPr>
          <a:xfrm>
            <a:off x="2222705" y="1543852"/>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Client State Diagram</a:t>
            </a:r>
            <a:endParaRPr lang="en-US" altLang="en-US" sz="2400" b="1">
              <a:latin typeface="Arial" panose="020B0604020202020204" pitchFamily="34" charset="0"/>
              <a:cs typeface="Arial" panose="020B0604020202020204" pitchFamily="34" charset="0"/>
            </a:endParaRPr>
          </a:p>
        </p:txBody>
      </p:sp>
      <p:pic>
        <p:nvPicPr>
          <p:cNvPr id="4098" name="Picture 2" descr="http://image.slidesharecdn.com/DHCPPresentationv102-123446137699-phpapp03/95/dhcp-server-client-presentation-26-728.jpg?cb=12344399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442" y="1970469"/>
            <a:ext cx="6934200" cy="465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91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1994694" y="1438683"/>
            <a:ext cx="2869696"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Initializing </a:t>
            </a:r>
            <a:r>
              <a:rPr lang="en-US" sz="2400" b="1" smtClean="0">
                <a:ln w="3175" cmpd="sng">
                  <a:noFill/>
                </a:ln>
                <a:latin typeface="Arial" panose="020B0604020202020204" pitchFamily="34" charset="0"/>
                <a:ea typeface="+mj-ea"/>
                <a:cs typeface="Arial" panose="020B0604020202020204" pitchFamily="34" charset="0"/>
              </a:rPr>
              <a:t>State</a:t>
            </a:r>
            <a:endParaRPr lang="en-US" sz="2400" b="1">
              <a:ln w="3175" cmpd="sng">
                <a:noFill/>
              </a:ln>
              <a:latin typeface="Arial" panose="020B0604020202020204" pitchFamily="34" charset="0"/>
              <a:ea typeface="+mj-ea"/>
              <a:cs typeface="Arial" panose="020B0604020202020204" pitchFamily="34" charset="0"/>
            </a:endParaRPr>
          </a:p>
        </p:txBody>
      </p:sp>
      <p:sp>
        <p:nvSpPr>
          <p:cNvPr id="6" name="Content Placeholder 2"/>
          <p:cNvSpPr>
            <a:spLocks noGrp="1"/>
          </p:cNvSpPr>
          <p:nvPr>
            <p:ph idx="1"/>
          </p:nvPr>
        </p:nvSpPr>
        <p:spPr>
          <a:xfrm>
            <a:off x="2037172" y="1900348"/>
            <a:ext cx="9479665" cy="4800600"/>
          </a:xfrm>
        </p:spPr>
        <p:txBody>
          <a:bodyPr>
            <a:noAutofit/>
          </a:bodyPr>
          <a:lstStyle/>
          <a:p>
            <a:pPr>
              <a:buFont typeface="Wingdings" panose="05000000000000000000" pitchFamily="2" charset="2"/>
              <a:buChar char="§"/>
            </a:pPr>
            <a:r>
              <a:rPr lang="en-US" sz="1800" smtClean="0">
                <a:latin typeface="Arial" panose="020B0604020202020204" pitchFamily="34" charset="0"/>
                <a:cs typeface="Arial" panose="020B0604020202020204" pitchFamily="34" charset="0"/>
              </a:rPr>
              <a:t>When DHCP client is in the Initializing state</a:t>
            </a:r>
          </a:p>
          <a:p>
            <a:pPr lvl="1"/>
            <a:r>
              <a:rPr lang="en-US" sz="1800" smtClean="0">
                <a:latin typeface="Arial" panose="020B0604020202020204" pitchFamily="34" charset="0"/>
                <a:cs typeface="Arial" panose="020B0604020202020204" pitchFamily="34" charset="0"/>
              </a:rPr>
              <a:t>its IPv4 address is 0.0.0.0 (unspecified address) </a:t>
            </a:r>
          </a:p>
          <a:p>
            <a:pPr lvl="1"/>
            <a:r>
              <a:rPr lang="en-US" sz="1800" smtClean="0">
                <a:latin typeface="Arial" panose="020B0604020202020204" pitchFamily="34" charset="0"/>
                <a:cs typeface="Arial" panose="020B0604020202020204" pitchFamily="34" charset="0"/>
              </a:rPr>
              <a:t>it tries to obtain an IPv4 address configuration by broadcasting a DHCPDiscover message from UDP port 67 to UDP port 68. </a:t>
            </a:r>
          </a:p>
          <a:p>
            <a:pPr lvl="2"/>
            <a:r>
              <a:rPr lang="en-US" smtClean="0">
                <a:latin typeface="Arial" panose="020B0604020202020204" pitchFamily="34" charset="0"/>
                <a:cs typeface="Arial" panose="020B0604020202020204" pitchFamily="34" charset="0"/>
              </a:rPr>
              <a:t>the source IPv4 address is 0.0.0.0</a:t>
            </a:r>
          </a:p>
          <a:p>
            <a:pPr lvl="2"/>
            <a:r>
              <a:rPr lang="en-US" smtClean="0">
                <a:latin typeface="Arial" panose="020B0604020202020204" pitchFamily="34" charset="0"/>
                <a:cs typeface="Arial" panose="020B0604020202020204" pitchFamily="34" charset="0"/>
              </a:rPr>
              <a:t>the destination is 255.255.255.255 </a:t>
            </a:r>
          </a:p>
          <a:p>
            <a:pPr lvl="2"/>
            <a:r>
              <a:rPr lang="en-US" smtClean="0">
                <a:latin typeface="Arial" panose="020B0604020202020204" pitchFamily="34" charset="0"/>
                <a:cs typeface="Arial" panose="020B0604020202020204" pitchFamily="34" charset="0"/>
              </a:rPr>
              <a:t>DHCPDiscover message contains the DHCP client’s media access control (MAC) address and computer name.</a:t>
            </a:r>
          </a:p>
          <a:p>
            <a:pPr>
              <a:buFont typeface="Wingdings" panose="05000000000000000000" pitchFamily="2" charset="2"/>
              <a:buChar char="§"/>
            </a:pPr>
            <a:r>
              <a:rPr lang="en-US" sz="1800" smtClean="0">
                <a:latin typeface="Arial" panose="020B0604020202020204" pitchFamily="34" charset="0"/>
                <a:cs typeface="Arial" panose="020B0604020202020204" pitchFamily="34" charset="0"/>
              </a:rPr>
              <a:t>If a DHCP server is on the DHCP client's subnet, the server receives the broadcast DHCPDiscover message. </a:t>
            </a:r>
          </a:p>
          <a:p>
            <a:pPr>
              <a:buFont typeface="Wingdings" panose="05000000000000000000" pitchFamily="2" charset="2"/>
              <a:buChar char="§"/>
            </a:pPr>
            <a:r>
              <a:rPr lang="en-US" sz="1800" smtClean="0">
                <a:latin typeface="Arial" panose="020B0604020202020204" pitchFamily="34" charset="0"/>
                <a:cs typeface="Arial" panose="020B0604020202020204" pitchFamily="34" charset="0"/>
              </a:rPr>
              <a:t>If no DHCP server on the DHCP client’s subnet, a DHCP relay agent on the DHCP client’s subnet receives the broadcast DHCPDiscover message and relays it as a unicast DHCPDiscover message from the DHCP relay agent to one or more DHCP servers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253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011" y="1900348"/>
            <a:ext cx="7519988" cy="474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994694" y="1438683"/>
            <a:ext cx="3741730"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Initializing </a:t>
            </a:r>
            <a:r>
              <a:rPr lang="en-US" sz="2400" b="1" smtClean="0">
                <a:ln w="3175" cmpd="sng">
                  <a:noFill/>
                </a:ln>
                <a:latin typeface="Arial" panose="020B0604020202020204" pitchFamily="34" charset="0"/>
                <a:ea typeface="+mj-ea"/>
                <a:cs typeface="Arial" panose="020B0604020202020204" pitchFamily="34" charset="0"/>
              </a:rPr>
              <a:t>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880499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1944893" y="1696087"/>
            <a:ext cx="9213101" cy="4800600"/>
          </a:xfrm>
        </p:spPr>
        <p:txBody>
          <a:bodyPr>
            <a:normAutofit/>
          </a:bodyPr>
          <a:lstStyle/>
          <a:p>
            <a:pPr algn="just">
              <a:buFont typeface="Wingdings" panose="05000000000000000000" pitchFamily="2" charset="2"/>
              <a:buChar char="§"/>
            </a:pPr>
            <a:r>
              <a:rPr lang="en-US" sz="2000" dirty="0">
                <a:latin typeface="Arial" panose="020B0604020202020204" pitchFamily="34" charset="0"/>
                <a:cs typeface="Arial" panose="020B0604020202020204" pitchFamily="34" charset="0"/>
              </a:rPr>
              <a:t>Before forwarding the original </a:t>
            </a:r>
            <a:r>
              <a:rPr lang="en-US" sz="2000" dirty="0" err="1">
                <a:latin typeface="Arial" panose="020B0604020202020204" pitchFamily="34" charset="0"/>
                <a:cs typeface="Arial" panose="020B0604020202020204" pitchFamily="34" charset="0"/>
              </a:rPr>
              <a:t>DHCPDiscover</a:t>
            </a:r>
            <a:r>
              <a:rPr lang="en-US" sz="2000" dirty="0">
                <a:latin typeface="Arial" panose="020B0604020202020204" pitchFamily="34" charset="0"/>
                <a:cs typeface="Arial" panose="020B0604020202020204" pitchFamily="34" charset="0"/>
              </a:rPr>
              <a:t> message, the DHCP relay agent makes the following changes:</a:t>
            </a:r>
          </a:p>
          <a:p>
            <a:pPr lvl="1" algn="just"/>
            <a:r>
              <a:rPr lang="en-US" dirty="0">
                <a:latin typeface="Arial" panose="020B0604020202020204" pitchFamily="34" charset="0"/>
                <a:cs typeface="Arial" panose="020B0604020202020204" pitchFamily="34" charset="0"/>
              </a:rPr>
              <a:t>Increments the Hops field in the DHCP header</a:t>
            </a:r>
          </a:p>
          <a:p>
            <a:pPr lvl="1" algn="just"/>
            <a:r>
              <a:rPr lang="en-US" dirty="0">
                <a:latin typeface="Arial" panose="020B0604020202020204" pitchFamily="34" charset="0"/>
                <a:cs typeface="Arial" panose="020B0604020202020204" pitchFamily="34" charset="0"/>
              </a:rPr>
              <a:t>If the value of the </a:t>
            </a:r>
            <a:r>
              <a:rPr lang="en-US" dirty="0" err="1">
                <a:latin typeface="Arial" panose="020B0604020202020204" pitchFamily="34" charset="0"/>
                <a:cs typeface="Arial" panose="020B0604020202020204" pitchFamily="34" charset="0"/>
              </a:rPr>
              <a:t>Giaddr</a:t>
            </a:r>
            <a:r>
              <a:rPr lang="en-US" dirty="0">
                <a:latin typeface="Arial" panose="020B0604020202020204" pitchFamily="34" charset="0"/>
                <a:cs typeface="Arial" panose="020B0604020202020204" pitchFamily="34" charset="0"/>
              </a:rPr>
              <a:t> (Gateway IP Address) field in the DHCP header is 0.0.0.0 (as set by the originating DHCP client), changes the value to the IPv4 address of the interface on which the </a:t>
            </a:r>
            <a:r>
              <a:rPr lang="en-US" dirty="0" err="1">
                <a:latin typeface="Arial" panose="020B0604020202020204" pitchFamily="34" charset="0"/>
                <a:cs typeface="Arial" panose="020B0604020202020204" pitchFamily="34" charset="0"/>
              </a:rPr>
              <a:t>DHCPDiscover</a:t>
            </a:r>
            <a:r>
              <a:rPr lang="en-US" dirty="0">
                <a:latin typeface="Arial" panose="020B0604020202020204" pitchFamily="34" charset="0"/>
                <a:cs typeface="Arial" panose="020B0604020202020204" pitchFamily="34" charset="0"/>
              </a:rPr>
              <a:t> message was received. </a:t>
            </a:r>
          </a:p>
          <a:p>
            <a:pPr lvl="1" algn="just"/>
            <a:r>
              <a:rPr lang="en-US" dirty="0">
                <a:latin typeface="Arial" panose="020B0604020202020204" pitchFamily="34" charset="0"/>
                <a:cs typeface="Arial" panose="020B0604020202020204" pitchFamily="34" charset="0"/>
              </a:rPr>
              <a:t>Changes the source IPv4 address of the </a:t>
            </a:r>
            <a:r>
              <a:rPr lang="en-US" dirty="0" err="1">
                <a:latin typeface="Arial" panose="020B0604020202020204" pitchFamily="34" charset="0"/>
                <a:cs typeface="Arial" panose="020B0604020202020204" pitchFamily="34" charset="0"/>
              </a:rPr>
              <a:t>DHCPDiscover</a:t>
            </a:r>
            <a:r>
              <a:rPr lang="en-US" dirty="0">
                <a:latin typeface="Arial" panose="020B0604020202020204" pitchFamily="34" charset="0"/>
                <a:cs typeface="Arial" panose="020B0604020202020204" pitchFamily="34" charset="0"/>
              </a:rPr>
              <a:t> message to an IPv4 address assigned to the DHCP relay agent.</a:t>
            </a:r>
          </a:p>
          <a:p>
            <a:pPr lvl="1" algn="just"/>
            <a:r>
              <a:rPr lang="en-US" dirty="0">
                <a:latin typeface="Arial" panose="020B0604020202020204" pitchFamily="34" charset="0"/>
                <a:cs typeface="Arial" panose="020B0604020202020204" pitchFamily="34" charset="0"/>
              </a:rPr>
              <a:t>Changes the destination IPv4 address of the </a:t>
            </a:r>
            <a:r>
              <a:rPr lang="en-US" dirty="0" err="1">
                <a:latin typeface="Arial" panose="020B0604020202020204" pitchFamily="34" charset="0"/>
                <a:cs typeface="Arial" panose="020B0604020202020204" pitchFamily="34" charset="0"/>
              </a:rPr>
              <a:t>DHCPDiscover</a:t>
            </a:r>
            <a:r>
              <a:rPr lang="en-US" dirty="0">
                <a:latin typeface="Arial" panose="020B0604020202020204" pitchFamily="34" charset="0"/>
                <a:cs typeface="Arial" panose="020B0604020202020204" pitchFamily="34" charset="0"/>
              </a:rPr>
              <a:t> message to the unicast IPv4 address of a DHCP server.</a:t>
            </a:r>
          </a:p>
        </p:txBody>
      </p:sp>
      <p:sp>
        <p:nvSpPr>
          <p:cNvPr id="9" name="Rectangle 8"/>
          <p:cNvSpPr/>
          <p:nvPr/>
        </p:nvSpPr>
        <p:spPr>
          <a:xfrm>
            <a:off x="1994694" y="1438683"/>
            <a:ext cx="3741730"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Initializing </a:t>
            </a:r>
            <a:r>
              <a:rPr lang="en-US" sz="2400" b="1" smtClean="0">
                <a:ln w="3175" cmpd="sng">
                  <a:noFill/>
                </a:ln>
                <a:latin typeface="Arial" panose="020B0604020202020204" pitchFamily="34" charset="0"/>
                <a:ea typeface="+mj-ea"/>
                <a:cs typeface="Arial" panose="020B0604020202020204" pitchFamily="34" charset="0"/>
              </a:rPr>
              <a:t>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868977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6" name="Rectangle 5"/>
          <p:cNvSpPr/>
          <p:nvPr/>
        </p:nvSpPr>
        <p:spPr>
          <a:xfrm>
            <a:off x="2103694" y="1438683"/>
            <a:ext cx="2736647" cy="461665"/>
          </a:xfrm>
          <a:prstGeom prst="rect">
            <a:avLst/>
          </a:prstGeom>
        </p:spPr>
        <p:txBody>
          <a:bodyPr wrap="none">
            <a:spAutoFit/>
          </a:bodyPr>
          <a:lstStyle/>
          <a:p>
            <a:pPr marL="342898" indent="-342898" algn="ctr">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a:t>
            </a:r>
            <a:endParaRPr lang="en-US" sz="2400" b="1">
              <a:ln w="3175" cmpd="sng">
                <a:noFill/>
              </a:ln>
              <a:latin typeface="Arial" panose="020B0604020202020204" pitchFamily="34" charset="0"/>
              <a:ea typeface="+mj-ea"/>
              <a:cs typeface="Arial" panose="020B0604020202020204" pitchFamily="34" charset="0"/>
            </a:endParaRPr>
          </a:p>
        </p:txBody>
      </p:sp>
      <p:sp>
        <p:nvSpPr>
          <p:cNvPr id="7" name="Content Placeholder 2"/>
          <p:cNvSpPr>
            <a:spLocks noGrp="1"/>
          </p:cNvSpPr>
          <p:nvPr>
            <p:ph idx="1"/>
          </p:nvPr>
        </p:nvSpPr>
        <p:spPr>
          <a:xfrm>
            <a:off x="2002419" y="1960321"/>
            <a:ext cx="9167149" cy="4498352"/>
          </a:xfrm>
        </p:spPr>
        <p:txBody>
          <a:bodyPr anchor="t">
            <a:normAutofit fontScale="92500" lnSpcReduction="10000"/>
          </a:bodyPr>
          <a:lstStyle/>
          <a:p>
            <a:r>
              <a:rPr lang="en-US" sz="200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Selecting </a:t>
            </a:r>
            <a:r>
              <a:rPr lang="en-US" sz="2000" dirty="0">
                <a:latin typeface="Arial" panose="020B0604020202020204" pitchFamily="34" charset="0"/>
                <a:cs typeface="Arial" panose="020B0604020202020204" pitchFamily="34" charset="0"/>
              </a:rPr>
              <a:t>state, the DHCP client can select from the set of IPv4 address configurations that the DHCP servers offered</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DHCP server uses the following process to determine the scope from which an IPv4 address for the DHCP client is to be selected and included in the </a:t>
            </a:r>
            <a:r>
              <a:rPr lang="en-US" sz="2000" dirty="0" err="1">
                <a:latin typeface="Arial" panose="020B0604020202020204" pitchFamily="34" charset="0"/>
                <a:cs typeface="Arial" panose="020B0604020202020204" pitchFamily="34" charset="0"/>
              </a:rPr>
              <a:t>DHCPOffer</a:t>
            </a:r>
            <a:r>
              <a:rPr lang="en-US" sz="2000" dirty="0">
                <a:latin typeface="Arial" panose="020B0604020202020204" pitchFamily="34" charset="0"/>
                <a:cs typeface="Arial" panose="020B0604020202020204" pitchFamily="34" charset="0"/>
              </a:rPr>
              <a:t> message:</a:t>
            </a:r>
          </a:p>
          <a:p>
            <a:pPr lvl="1"/>
            <a:r>
              <a:rPr lang="en-US" dirty="0">
                <a:latin typeface="Arial" panose="020B0604020202020204" pitchFamily="34" charset="0"/>
                <a:cs typeface="Arial" panose="020B0604020202020204" pitchFamily="34" charset="0"/>
              </a:rPr>
              <a:t>If </a:t>
            </a:r>
            <a:r>
              <a:rPr lang="en-US" dirty="0" err="1">
                <a:latin typeface="Arial" panose="020B0604020202020204" pitchFamily="34" charset="0"/>
                <a:cs typeface="Arial" panose="020B0604020202020204" pitchFamily="34" charset="0"/>
              </a:rPr>
              <a:t>Giaddr</a:t>
            </a:r>
            <a:r>
              <a:rPr lang="en-US" dirty="0">
                <a:latin typeface="Arial" panose="020B0604020202020204" pitchFamily="34" charset="0"/>
                <a:cs typeface="Arial" panose="020B0604020202020204" pitchFamily="34" charset="0"/>
              </a:rPr>
              <a:t> is 0.0.0.0, set </a:t>
            </a:r>
            <a:r>
              <a:rPr lang="en-US" dirty="0" err="1">
                <a:latin typeface="Arial" panose="020B0604020202020204" pitchFamily="34" charset="0"/>
                <a:cs typeface="Arial" panose="020B0604020202020204" pitchFamily="34" charset="0"/>
              </a:rPr>
              <a:t>Giaddr</a:t>
            </a:r>
            <a:r>
              <a:rPr lang="en-US" dirty="0">
                <a:latin typeface="Arial" panose="020B0604020202020204" pitchFamily="34" charset="0"/>
                <a:cs typeface="Arial" panose="020B0604020202020204" pitchFamily="34" charset="0"/>
              </a:rPr>
              <a:t> to IPv4 address of the interface on which the </a:t>
            </a:r>
            <a:r>
              <a:rPr lang="en-US" dirty="0" err="1">
                <a:latin typeface="Arial" panose="020B0604020202020204" pitchFamily="34" charset="0"/>
                <a:cs typeface="Arial" panose="020B0604020202020204" pitchFamily="34" charset="0"/>
              </a:rPr>
              <a:t>DHCPDiscover</a:t>
            </a:r>
            <a:r>
              <a:rPr lang="en-US" dirty="0">
                <a:latin typeface="Arial" panose="020B0604020202020204" pitchFamily="34" charset="0"/>
                <a:cs typeface="Arial" panose="020B0604020202020204" pitchFamily="34" charset="0"/>
              </a:rPr>
              <a:t> message was received.</a:t>
            </a:r>
          </a:p>
          <a:p>
            <a:pPr lvl="1"/>
            <a:r>
              <a:rPr lang="en-US" dirty="0">
                <a:latin typeface="Arial" panose="020B0604020202020204" pitchFamily="34" charset="0"/>
                <a:cs typeface="Arial" panose="020B0604020202020204" pitchFamily="34" charset="0"/>
              </a:rPr>
              <a:t>For each scope, perform a bit-wise logical AND of </a:t>
            </a:r>
            <a:r>
              <a:rPr lang="en-US" dirty="0" err="1">
                <a:latin typeface="Arial" panose="020B0604020202020204" pitchFamily="34" charset="0"/>
                <a:cs typeface="Arial" panose="020B0604020202020204" pitchFamily="34" charset="0"/>
              </a:rPr>
              <a:t>Giaddr</a:t>
            </a:r>
            <a:r>
              <a:rPr lang="en-US" dirty="0">
                <a:latin typeface="Arial" panose="020B0604020202020204" pitchFamily="34" charset="0"/>
                <a:cs typeface="Arial" panose="020B0604020202020204" pitchFamily="34" charset="0"/>
              </a:rPr>
              <a:t> with subnet mask of the scope. If the result matches the subnet prefix of the scope, the DHCP server allocates an IPv4 address from that </a:t>
            </a:r>
            <a:r>
              <a:rPr lang="en-US">
                <a:latin typeface="Arial" panose="020B0604020202020204" pitchFamily="34" charset="0"/>
                <a:cs typeface="Arial" panose="020B0604020202020204" pitchFamily="34" charset="0"/>
              </a:rPr>
              <a:t>scope</a:t>
            </a:r>
            <a:r>
              <a:rPr lang="en-US" smtClean="0">
                <a:latin typeface="Arial" panose="020B0604020202020204" pitchFamily="34" charset="0"/>
                <a:cs typeface="Arial" panose="020B0604020202020204" pitchFamily="34" charset="0"/>
              </a:rPr>
              <a:t>.</a:t>
            </a:r>
          </a:p>
          <a:p>
            <a:pPr marL="288925" lvl="1" indent="-288925"/>
            <a:r>
              <a:rPr lang="en-US">
                <a:latin typeface="Arial" panose="020B0604020202020204" pitchFamily="34" charset="0"/>
                <a:cs typeface="Arial" panose="020B0604020202020204" pitchFamily="34" charset="0"/>
              </a:rPr>
              <a:t>The DHCPOffer messages contain the DHCP client’s MAC address, an offered IPv4 address, appropriate subnet mask, a server identifier (IPv4 address of the offering DHCP server), the length of the lease, and other configuration </a:t>
            </a:r>
            <a:r>
              <a:rPr lang="en-US">
                <a:latin typeface="Arial" panose="020B0604020202020204" pitchFamily="34" charset="0"/>
                <a:cs typeface="Arial" panose="020B0604020202020204" pitchFamily="34" charset="0"/>
              </a:rPr>
              <a:t>parameters</a:t>
            </a:r>
          </a:p>
        </p:txBody>
      </p:sp>
    </p:spTree>
    <p:extLst>
      <p:ext uri="{BB962C8B-B14F-4D97-AF65-F5344CB8AC3E}">
        <p14:creationId xmlns:p14="http://schemas.microsoft.com/office/powerpoint/2010/main" val="1659622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8" name="Rectangle 7"/>
          <p:cNvSpPr/>
          <p:nvPr/>
        </p:nvSpPr>
        <p:spPr>
          <a:xfrm>
            <a:off x="2107521" y="1427108"/>
            <a:ext cx="3608681"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411" y="2169658"/>
            <a:ext cx="7215188" cy="455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532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78437"/>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6" name="Rectangle 5"/>
          <p:cNvSpPr/>
          <p:nvPr/>
        </p:nvSpPr>
        <p:spPr>
          <a:xfrm>
            <a:off x="2107521" y="1427108"/>
            <a:ext cx="3044423"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Requesting State</a:t>
            </a:r>
            <a:endParaRPr lang="en-US" sz="2400" b="1">
              <a:ln w="3175" cmpd="sng">
                <a:noFill/>
              </a:ln>
              <a:latin typeface="Arial" panose="020B0604020202020204" pitchFamily="34" charset="0"/>
              <a:ea typeface="+mj-ea"/>
              <a:cs typeface="Arial" panose="020B0604020202020204" pitchFamily="34" charset="0"/>
            </a:endParaRPr>
          </a:p>
        </p:txBody>
      </p:sp>
      <p:sp>
        <p:nvSpPr>
          <p:cNvPr id="7" name="Content Placeholder 2"/>
          <p:cNvSpPr>
            <a:spLocks noGrp="1"/>
          </p:cNvSpPr>
          <p:nvPr>
            <p:ph idx="1"/>
          </p:nvPr>
        </p:nvSpPr>
        <p:spPr>
          <a:xfrm>
            <a:off x="1767649" y="1888773"/>
            <a:ext cx="9563966" cy="4326832"/>
          </a:xfrm>
        </p:spPr>
        <p:txBody>
          <a:bodyPr anchor="t">
            <a:noAutofit/>
          </a:bodyPr>
          <a:lstStyle/>
          <a:p>
            <a:pPr algn="just">
              <a:buFont typeface="Wingdings" panose="05000000000000000000" pitchFamily="2" charset="2"/>
              <a:buChar char="§"/>
            </a:pPr>
            <a:r>
              <a:rPr lang="en-US" sz="1600" dirty="0">
                <a:latin typeface="Arial" panose="020B0604020202020204" pitchFamily="34" charset="0"/>
                <a:cs typeface="Arial" panose="020B0604020202020204" pitchFamily="34" charset="0"/>
              </a:rPr>
              <a:t>In the Requesting state, DHCP client requests a specific IP address configuration by broadcasting </a:t>
            </a:r>
            <a:r>
              <a:rPr lang="en-US" sz="1600">
                <a:latin typeface="Arial" panose="020B0604020202020204" pitchFamily="34" charset="0"/>
                <a:cs typeface="Arial" panose="020B0604020202020204" pitchFamily="34" charset="0"/>
              </a:rPr>
              <a:t>a </a:t>
            </a:r>
            <a:r>
              <a:rPr lang="en-US" sz="1600">
                <a:latin typeface="Arial" panose="020B0604020202020204" pitchFamily="34" charset="0"/>
                <a:cs typeface="Arial" panose="020B0604020202020204" pitchFamily="34" charset="0"/>
              </a:rPr>
              <a:t>DHCPRequest </a:t>
            </a:r>
            <a:r>
              <a:rPr lang="en-US" sz="160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a:p>
            <a:pPr lvl="1" algn="just"/>
            <a:r>
              <a:rPr lang="en-US" sz="1600" dirty="0">
                <a:latin typeface="Arial" panose="020B0604020202020204" pitchFamily="34" charset="0"/>
                <a:cs typeface="Arial" panose="020B0604020202020204" pitchFamily="34" charset="0"/>
              </a:rPr>
              <a:t>source IPv4 address is 0.0.0.0 </a:t>
            </a:r>
          </a:p>
          <a:p>
            <a:pPr lvl="1" algn="just"/>
            <a:r>
              <a:rPr lang="en-US" sz="1600" dirty="0">
                <a:latin typeface="Arial" panose="020B0604020202020204" pitchFamily="34" charset="0"/>
                <a:cs typeface="Arial" panose="020B0604020202020204" pitchFamily="34" charset="0"/>
              </a:rPr>
              <a:t>destination IPv4 address is 255.255.255.255</a:t>
            </a:r>
            <a:r>
              <a:rPr lang="en-US" sz="1600" dirty="0" smtClean="0">
                <a:latin typeface="Arial" panose="020B0604020202020204" pitchFamily="34" charset="0"/>
                <a:cs typeface="Arial" panose="020B0604020202020204" pitchFamily="34" charset="0"/>
              </a:rPr>
              <a:t>.</a:t>
            </a:r>
          </a:p>
          <a:p>
            <a:pPr lvl="1" algn="just"/>
            <a:r>
              <a:rPr lang="en-US" sz="1600" dirty="0" err="1">
                <a:latin typeface="Arial" panose="020B0604020202020204" pitchFamily="34" charset="0"/>
                <a:cs typeface="Arial" panose="020B0604020202020204" pitchFamily="34" charset="0"/>
              </a:rPr>
              <a:t>DHCPRequest</a:t>
            </a:r>
            <a:r>
              <a:rPr lang="en-US" sz="1600" dirty="0">
                <a:latin typeface="Arial" panose="020B0604020202020204" pitchFamily="34" charset="0"/>
                <a:cs typeface="Arial" panose="020B0604020202020204" pitchFamily="34" charset="0"/>
              </a:rPr>
              <a:t> message contains IPv4 address of DHCP server if IPv4 address configuration of the DHCP client was just obtained with a </a:t>
            </a:r>
            <a:r>
              <a:rPr lang="en-US" sz="1600" dirty="0" err="1">
                <a:latin typeface="Arial" panose="020B0604020202020204" pitchFamily="34" charset="0"/>
                <a:cs typeface="Arial" panose="020B0604020202020204" pitchFamily="34" charset="0"/>
              </a:rPr>
              <a:t>DHCPDiscover</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DHCPOffer</a:t>
            </a:r>
            <a:r>
              <a:rPr lang="en-US" sz="1600" dirty="0">
                <a:latin typeface="Arial" panose="020B0604020202020204" pitchFamily="34" charset="0"/>
                <a:cs typeface="Arial" panose="020B0604020202020204" pitchFamily="34" charset="0"/>
              </a:rPr>
              <a:t> message exchange</a:t>
            </a:r>
          </a:p>
          <a:p>
            <a:pPr lvl="1" algn="just"/>
            <a:r>
              <a:rPr lang="en-US" sz="1600" smtClean="0">
                <a:latin typeface="Arial" panose="020B0604020202020204" pitchFamily="34" charset="0"/>
                <a:cs typeface="Arial" panose="020B0604020202020204" pitchFamily="34" charset="0"/>
              </a:rPr>
              <a:t>DHCPRequest </a:t>
            </a:r>
            <a:r>
              <a:rPr lang="en-US" sz="1600" dirty="0">
                <a:latin typeface="Arial" panose="020B0604020202020204" pitchFamily="34" charset="0"/>
                <a:cs typeface="Arial" panose="020B0604020202020204" pitchFamily="34" charset="0"/>
              </a:rPr>
              <a:t>message doesn't contain IPv4 address of DHCP server </a:t>
            </a:r>
            <a:r>
              <a:rPr lang="en-US" sz="1600" dirty="0" smtClean="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IPv4 address configuration of the client was previously known (e.g., the computer was restarted and is trying to renew its lease on its previous address) </a:t>
            </a:r>
          </a:p>
          <a:p>
            <a:pPr lvl="2" algn="just"/>
            <a:r>
              <a:rPr lang="en-US" sz="1600" dirty="0" smtClean="0">
                <a:latin typeface="Arial" panose="020B0604020202020204" pitchFamily="34" charset="0"/>
                <a:cs typeface="Arial" panose="020B0604020202020204" pitchFamily="34" charset="0"/>
              </a:rPr>
              <a:t>when </a:t>
            </a:r>
            <a:r>
              <a:rPr lang="en-US" sz="1600" dirty="0">
                <a:latin typeface="Arial" panose="020B0604020202020204" pitchFamily="34" charset="0"/>
                <a:cs typeface="Arial" panose="020B0604020202020204" pitchFamily="34" charset="0"/>
              </a:rPr>
              <a:t>restarting, the DHCP client can renew its IPv4 address configuration from any DHCP server</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1600" dirty="0">
                <a:latin typeface="Arial" panose="020B0604020202020204" pitchFamily="34" charset="0"/>
                <a:cs typeface="Arial" panose="020B0604020202020204" pitchFamily="34" charset="0"/>
              </a:rPr>
              <a:t>If DHCP client does not have a DHCP server on its subnet, a DHCP relay agent on its subnet receives the broadcast </a:t>
            </a:r>
            <a:r>
              <a:rPr lang="en-US" sz="1600" dirty="0" err="1">
                <a:latin typeface="Arial" panose="020B0604020202020204" pitchFamily="34" charset="0"/>
                <a:cs typeface="Arial" panose="020B0604020202020204" pitchFamily="34" charset="0"/>
              </a:rPr>
              <a:t>DHCPRequest</a:t>
            </a:r>
            <a:r>
              <a:rPr lang="en-US" sz="1600" dirty="0">
                <a:latin typeface="Arial" panose="020B0604020202020204" pitchFamily="34" charset="0"/>
                <a:cs typeface="Arial" panose="020B0604020202020204" pitchFamily="34" charset="0"/>
              </a:rPr>
              <a:t> message and relays it as a unicast </a:t>
            </a:r>
            <a:r>
              <a:rPr lang="en-US" sz="1600" dirty="0" err="1">
                <a:latin typeface="Arial" panose="020B0604020202020204" pitchFamily="34" charset="0"/>
                <a:cs typeface="Arial" panose="020B0604020202020204" pitchFamily="34" charset="0"/>
              </a:rPr>
              <a:t>DHCPRequest</a:t>
            </a:r>
            <a:r>
              <a:rPr lang="en-US" sz="1600" dirty="0">
                <a:latin typeface="Arial" panose="020B0604020202020204" pitchFamily="34" charset="0"/>
                <a:cs typeface="Arial" panose="020B0604020202020204" pitchFamily="34" charset="0"/>
              </a:rPr>
              <a:t> message from the DHCP relay agent to one or more DHCP servers.</a:t>
            </a:r>
          </a:p>
        </p:txBody>
      </p:sp>
    </p:spTree>
    <p:extLst>
      <p:ext uri="{BB962C8B-B14F-4D97-AF65-F5344CB8AC3E}">
        <p14:creationId xmlns:p14="http://schemas.microsoft.com/office/powerpoint/2010/main" val="1363007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6" name="Rectangle 5"/>
          <p:cNvSpPr/>
          <p:nvPr/>
        </p:nvSpPr>
        <p:spPr>
          <a:xfrm>
            <a:off x="2107521" y="1427108"/>
            <a:ext cx="3608681"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252484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7" name="Rectangle 6"/>
          <p:cNvSpPr/>
          <p:nvPr/>
        </p:nvSpPr>
        <p:spPr>
          <a:xfrm>
            <a:off x="2107521" y="1427108"/>
            <a:ext cx="3608681"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490326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Agenda</a:t>
            </a:r>
            <a:endParaRPr lang="en-US" b="1">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2364659" y="1741027"/>
            <a:ext cx="9068916" cy="3124201"/>
          </a:xfrm>
        </p:spPr>
        <p:txBody>
          <a:bodyPr>
            <a:normAutofit/>
          </a:bodyPr>
          <a:lstStyle/>
          <a:p>
            <a:pPr marL="596643" indent="-514347">
              <a:buClrTx/>
              <a:buFont typeface="+mj-lt"/>
              <a:buAutoNum type="romanUcPeriod"/>
            </a:pP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Introduction</a:t>
            </a:r>
            <a:endParaRPr lang="en-US" dirty="0" smtClean="0">
              <a:latin typeface="Arial" panose="020B0604020202020204" pitchFamily="34" charset="0"/>
              <a:cs typeface="Arial" panose="020B0604020202020204" pitchFamily="34" charset="0"/>
            </a:endParaRP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How </a:t>
            </a: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Works</a:t>
            </a:r>
          </a:p>
          <a:p>
            <a:pPr marL="596643" indent="-514347">
              <a:buClrTx/>
              <a:buFont typeface="+mj-lt"/>
              <a:buAutoNum type="romanUcPeriod"/>
            </a:pPr>
            <a:r>
              <a:rPr lang="en-US" altLang="en-US">
                <a:latin typeface="Arial" panose="020B0604020202020204" pitchFamily="34" charset="0"/>
                <a:cs typeface="Arial" panose="020B0604020202020204" pitchFamily="34" charset="0"/>
              </a:rPr>
              <a:t> </a:t>
            </a:r>
            <a:r>
              <a:rPr lang="en-US" altLang="en-US" smtClean="0">
                <a:latin typeface="Arial" panose="020B0604020202020204" pitchFamily="34" charset="0"/>
                <a:cs typeface="Arial" panose="020B0604020202020204" pitchFamily="34" charset="0"/>
              </a:rPr>
              <a:t>Message </a:t>
            </a:r>
            <a:r>
              <a:rPr lang="en-US" altLang="en-US">
                <a:latin typeface="Arial" panose="020B0604020202020204" pitchFamily="34" charset="0"/>
                <a:cs typeface="Arial" panose="020B0604020202020204" pitchFamily="34" charset="0"/>
              </a:rPr>
              <a:t>Flow</a:t>
            </a:r>
            <a:endParaRPr lang="en-US" dirty="0">
              <a:latin typeface="Arial" panose="020B0604020202020204" pitchFamily="34" charset="0"/>
              <a:cs typeface="Arial" panose="020B0604020202020204" pitchFamily="34" charset="0"/>
            </a:endParaRPr>
          </a:p>
          <a:p>
            <a:pPr marL="596643" indent="-514347">
              <a:buClrTx/>
              <a:buFont typeface="+mj-lt"/>
              <a:buAutoNum type="romanUcPeriod"/>
            </a:pPr>
            <a:r>
              <a:rPr lang="en-US">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Relay Agents</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964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6" name="Rectangle 5"/>
          <p:cNvSpPr/>
          <p:nvPr/>
        </p:nvSpPr>
        <p:spPr>
          <a:xfrm>
            <a:off x="2107521" y="1427108"/>
            <a:ext cx="3608681"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815434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2107521" y="1427108"/>
            <a:ext cx="3608681"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778623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2107521" y="1427108"/>
            <a:ext cx="3608681"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83696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2107521" y="1427108"/>
            <a:ext cx="3608681"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smtClean="0">
                <a:ln w="3175" cmpd="sng">
                  <a:noFill/>
                </a:ln>
                <a:latin typeface="Arial" panose="020B0604020202020204" pitchFamily="34" charset="0"/>
                <a:ea typeface="+mj-ea"/>
                <a:cs typeface="Arial" panose="020B0604020202020204" pitchFamily="34" charset="0"/>
              </a:rPr>
              <a:t>Selecting State </a:t>
            </a:r>
            <a:r>
              <a:rPr lang="en-US" sz="2400" smtClean="0">
                <a:ln w="3175" cmpd="sng">
                  <a:noFill/>
                </a:ln>
                <a:latin typeface="Arial" panose="020B0604020202020204" pitchFamily="34" charset="0"/>
                <a:ea typeface="+mj-ea"/>
                <a:cs typeface="Arial" panose="020B0604020202020204" pitchFamily="34" charset="0"/>
              </a:rPr>
              <a:t>(cont)</a:t>
            </a:r>
            <a:endParaRPr lang="en-US" sz="2400" b="1">
              <a:ln w="3175" cmpd="sng">
                <a:noFill/>
              </a:ln>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484906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
        <p:nvSpPr>
          <p:cNvPr id="8" name="Title 1"/>
          <p:cNvSpPr>
            <a:spLocks noGrp="1"/>
          </p:cNvSpPr>
          <p:nvPr/>
        </p:nvSpPr>
        <p:spPr>
          <a:xfrm>
            <a:off x="1935077" y="1556731"/>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Message Format</a:t>
            </a:r>
            <a:endParaRPr lang="en-US" altLang="en-US" sz="2400" b="1">
              <a:latin typeface="Arial" panose="020B0604020202020204" pitchFamily="34" charset="0"/>
              <a:cs typeface="Arial" panose="020B0604020202020204" pitchFamily="34" charset="0"/>
            </a:endParaRPr>
          </a:p>
        </p:txBody>
      </p:sp>
      <p:pic>
        <p:nvPicPr>
          <p:cNvPr id="5122" name="Picture 2" descr="http://www.tcpipguide.com/free/diagrams/dhcpfor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295" y="1983345"/>
            <a:ext cx="6429375" cy="468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8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979272" y="1644570"/>
            <a:ext cx="9213448" cy="4800600"/>
          </a:xfrm>
        </p:spPr>
        <p:txBody>
          <a:bodyPr>
            <a:normAutofit fontScale="85000" lnSpcReduction="20000"/>
          </a:bodyPr>
          <a:lstStyle/>
          <a:p>
            <a:pPr>
              <a:buFont typeface="Wingdings" panose="05000000000000000000" pitchFamily="2" charset="2"/>
              <a:buChar char="§"/>
            </a:pPr>
            <a:r>
              <a:rPr lang="en-US" b="1" dirty="0">
                <a:latin typeface="Arial" panose="020B0604020202020204" pitchFamily="34" charset="0"/>
                <a:cs typeface="Arial" panose="020B0604020202020204" pitchFamily="34" charset="0"/>
              </a:rPr>
              <a:t>Message Op Code (Op)</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whether the message is a request (set to 1) or a reply (set to 2)</a:t>
            </a:r>
          </a:p>
          <a:p>
            <a:pPr>
              <a:buFont typeface="Wingdings" panose="05000000000000000000" pitchFamily="2" charset="2"/>
              <a:buChar char="§"/>
            </a:pPr>
            <a:r>
              <a:rPr lang="en-US" b="1" dirty="0">
                <a:latin typeface="Arial" panose="020B0604020202020204" pitchFamily="34" charset="0"/>
                <a:cs typeface="Arial" panose="020B0604020202020204" pitchFamily="34" charset="0"/>
              </a:rPr>
              <a:t>Hardware Address Type (</a:t>
            </a:r>
            <a:r>
              <a:rPr lang="en-US" b="1" dirty="0" err="1">
                <a:latin typeface="Arial" panose="020B0604020202020204" pitchFamily="34" charset="0"/>
                <a:cs typeface="Arial" panose="020B0604020202020204" pitchFamily="34" charset="0"/>
              </a:rPr>
              <a:t>Htype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1-byte </a:t>
            </a:r>
            <a:r>
              <a:rPr lang="en-US" dirty="0">
                <a:latin typeface="Arial" panose="020B0604020202020204" pitchFamily="34" charset="0"/>
                <a:cs typeface="Arial" panose="020B0604020202020204" pitchFamily="34" charset="0"/>
              </a:rPr>
              <a:t>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type of hardware being used by the DHCP client (e.g., Ethernet, Frame Relay, ATM)</a:t>
            </a:r>
          </a:p>
          <a:p>
            <a:pPr>
              <a:buFont typeface="Wingdings" panose="05000000000000000000" pitchFamily="2" charset="2"/>
              <a:buChar char="§"/>
            </a:pPr>
            <a:r>
              <a:rPr lang="en-US" b="1" dirty="0">
                <a:latin typeface="Arial" panose="020B0604020202020204" pitchFamily="34" charset="0"/>
                <a:cs typeface="Arial" panose="020B0604020202020204" pitchFamily="34" charset="0"/>
              </a:rPr>
              <a:t>Hardware Address Length (</a:t>
            </a:r>
            <a:r>
              <a:rPr lang="en-US" b="1" dirty="0" err="1">
                <a:latin typeface="Arial" panose="020B0604020202020204" pitchFamily="34" charset="0"/>
                <a:cs typeface="Arial" panose="020B0604020202020204" pitchFamily="34" charset="0"/>
              </a:rPr>
              <a:t>Hlen</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number of </a:t>
            </a:r>
            <a:r>
              <a:rPr lang="en-US" dirty="0" smtClean="0">
                <a:latin typeface="Arial" panose="020B0604020202020204" pitchFamily="34" charset="0"/>
                <a:cs typeface="Arial" panose="020B0604020202020204" pitchFamily="34" charset="0"/>
              </a:rPr>
              <a:t>high order </a:t>
            </a:r>
            <a:r>
              <a:rPr lang="en-US" dirty="0">
                <a:latin typeface="Arial" panose="020B0604020202020204" pitchFamily="34" charset="0"/>
                <a:cs typeface="Arial" panose="020B0604020202020204" pitchFamily="34" charset="0"/>
              </a:rPr>
              <a:t>bytes within the fixed-length Client Hardware Address field that contains </a:t>
            </a:r>
            <a:r>
              <a:rPr lang="en-US" dirty="0" smtClean="0">
                <a:latin typeface="Arial" panose="020B0604020202020204" pitchFamily="34" charset="0"/>
                <a:cs typeface="Arial" panose="020B0604020202020204" pitchFamily="34" charset="0"/>
              </a:rPr>
              <a:t>the client’s </a:t>
            </a:r>
            <a:r>
              <a:rPr lang="en-US" dirty="0">
                <a:latin typeface="Arial" panose="020B0604020202020204" pitchFamily="34" charset="0"/>
                <a:cs typeface="Arial" panose="020B0604020202020204" pitchFamily="34" charset="0"/>
              </a:rPr>
              <a:t>hardware address (= 6 for Ethernet) </a:t>
            </a:r>
          </a:p>
          <a:p>
            <a:pPr>
              <a:buFont typeface="Wingdings" panose="05000000000000000000" pitchFamily="2" charset="2"/>
              <a:buChar char="§"/>
            </a:pPr>
            <a:r>
              <a:rPr lang="en-US" b="1" dirty="0">
                <a:latin typeface="Arial" panose="020B0604020202020204" pitchFamily="34" charset="0"/>
                <a:cs typeface="Arial" panose="020B0604020202020204" pitchFamily="34" charset="0"/>
              </a:rPr>
              <a:t>Hops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how many DHCP relay agents have forwarded the message. The initial value is 0. </a:t>
            </a:r>
          </a:p>
          <a:p>
            <a:pPr lvl="1"/>
            <a:r>
              <a:rPr lang="en-US" dirty="0">
                <a:latin typeface="Arial" panose="020B0604020202020204" pitchFamily="34" charset="0"/>
                <a:cs typeface="Arial" panose="020B0604020202020204" pitchFamily="34" charset="0"/>
              </a:rPr>
              <a:t>When a DHCP relay agent forwards a DHCP message on behalf of either a DHCP client or a DHCP server, it increments this field. </a:t>
            </a:r>
          </a:p>
          <a:p>
            <a:pPr lvl="1"/>
            <a:r>
              <a:rPr lang="en-US" dirty="0">
                <a:latin typeface="Arial" panose="020B0604020202020204" pitchFamily="34" charset="0"/>
                <a:cs typeface="Arial" panose="020B0604020202020204" pitchFamily="34" charset="0"/>
              </a:rPr>
              <a:t>The maximum number of hops in a DHCP infrastructure is 16. If the value is greater than 16, the receiving DHCP relay agent silently discards the message. </a:t>
            </a:r>
          </a:p>
          <a:p>
            <a:pPr lvl="1"/>
            <a:r>
              <a:rPr lang="en-US" dirty="0">
                <a:latin typeface="Arial" panose="020B0604020202020204" pitchFamily="34" charset="0"/>
                <a:cs typeface="Arial" panose="020B0604020202020204" pitchFamily="34" charset="0"/>
              </a:rPr>
              <a:t>DHCP relay agents can also discard DHCP messages if this field exceeds a configurable value (e.g., Windows Server 2008 uses a default maximum of 4 hops)</a:t>
            </a:r>
          </a:p>
          <a:p>
            <a:pPr lvl="1"/>
            <a:r>
              <a:rPr lang="en-US" dirty="0">
                <a:latin typeface="Arial" panose="020B0604020202020204" pitchFamily="34" charset="0"/>
                <a:cs typeface="Arial" panose="020B0604020202020204" pitchFamily="34" charset="0"/>
              </a:rPr>
              <a:t>Note: this field is different from the Time to Live (TTL) field in the IPv4 header</a:t>
            </a: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125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2025570" y="1598271"/>
            <a:ext cx="9120850" cy="5363901"/>
          </a:xfrm>
        </p:spPr>
        <p:txBody>
          <a:bodyPr anchor="t">
            <a:noAutofit/>
          </a:bodyPr>
          <a:lstStyle/>
          <a:p>
            <a:pPr algn="just">
              <a:buFont typeface="Wingdings" panose="05000000000000000000" pitchFamily="2" charset="2"/>
              <a:buChar char="§"/>
            </a:pPr>
            <a:r>
              <a:rPr lang="en-US" sz="1600" b="1" dirty="0">
                <a:latin typeface="Arial" panose="020B0604020202020204" pitchFamily="34" charset="0"/>
                <a:cs typeface="Arial" panose="020B0604020202020204" pitchFamily="34" charset="0"/>
              </a:rPr>
              <a:t>Transaction ID (</a:t>
            </a:r>
            <a:r>
              <a:rPr lang="en-US" sz="1600" b="1" dirty="0" err="1">
                <a:latin typeface="Arial" panose="020B0604020202020204" pitchFamily="34" charset="0"/>
                <a:cs typeface="Arial" panose="020B0604020202020204" pitchFamily="34" charset="0"/>
              </a:rPr>
              <a:t>Xid</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 4-byte field containing a random number derived by the DHCP client to group all of the DHCP messages of a given message exchange </a:t>
            </a:r>
            <a:r>
              <a:rPr lang="en-US" sz="1600" dirty="0" smtClean="0">
                <a:latin typeface="Arial" panose="020B0604020202020204" pitchFamily="34" charset="0"/>
                <a:cs typeface="Arial" panose="020B0604020202020204" pitchFamily="34" charset="0"/>
              </a:rPr>
              <a:t>together</a:t>
            </a:r>
          </a:p>
          <a:p>
            <a:pPr algn="just">
              <a:buFont typeface="Wingdings" panose="05000000000000000000" pitchFamily="2" charset="2"/>
              <a:buChar char="§"/>
            </a:pPr>
            <a:r>
              <a:rPr lang="en-US" sz="1600" b="1" dirty="0">
                <a:latin typeface="Arial" panose="020B0604020202020204" pitchFamily="34" charset="0"/>
                <a:cs typeface="Arial" panose="020B0604020202020204" pitchFamily="34" charset="0"/>
              </a:rPr>
              <a:t>Seconds (</a:t>
            </a:r>
            <a:r>
              <a:rPr lang="en-US" sz="1600" b="1" dirty="0" err="1">
                <a:latin typeface="Arial" panose="020B0604020202020204" pitchFamily="34" charset="0"/>
                <a:cs typeface="Arial" panose="020B0604020202020204" pitchFamily="34" charset="0"/>
              </a:rPr>
              <a:t>Secs</a:t>
            </a:r>
            <a:r>
              <a:rPr lang="en-US" sz="1600" b="1"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 </a:t>
            </a:r>
            <a:r>
              <a:rPr lang="en-US" sz="1600" dirty="0">
                <a:latin typeface="Arial" panose="020B0604020202020204" pitchFamily="34" charset="0"/>
                <a:cs typeface="Arial" panose="020B0604020202020204" pitchFamily="34" charset="0"/>
              </a:rPr>
              <a:t>2-byte field set by the DHCP client to indicate the number of seconds that have elapsed since the client began the address acquisition process (may be used by a busy DHCP server to prioritize replies when multiple client requests are outstanding</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1600" b="1" dirty="0">
                <a:latin typeface="Arial" panose="020B0604020202020204" pitchFamily="34" charset="0"/>
                <a:cs typeface="Arial" panose="020B0604020202020204" pitchFamily="34" charset="0"/>
              </a:rPr>
              <a:t>Flags</a:t>
            </a:r>
            <a:r>
              <a:rPr lang="en-US" sz="1600" dirty="0">
                <a:latin typeface="Arial" panose="020B0604020202020204" pitchFamily="34" charset="0"/>
                <a:cs typeface="Arial" panose="020B0604020202020204" pitchFamily="34" charset="0"/>
              </a:rPr>
              <a:t>: a 2-byte field </a:t>
            </a:r>
            <a:r>
              <a:rPr lang="en-US" sz="1600" dirty="0" smtClean="0">
                <a:latin typeface="Arial" panose="020B0604020202020204" pitchFamily="34" charset="0"/>
                <a:cs typeface="Arial" panose="020B0604020202020204" pitchFamily="34" charset="0"/>
              </a:rPr>
              <a:t>indicating </a:t>
            </a:r>
            <a:r>
              <a:rPr lang="en-US" sz="1600" dirty="0">
                <a:latin typeface="Arial" panose="020B0604020202020204" pitchFamily="34" charset="0"/>
                <a:cs typeface="Arial" panose="020B0604020202020204" pitchFamily="34" charset="0"/>
              </a:rPr>
              <a:t>flags </a:t>
            </a:r>
            <a:r>
              <a:rPr lang="en-US" sz="1600" dirty="0" smtClean="0">
                <a:latin typeface="Arial" panose="020B0604020202020204" pitchFamily="34" charset="0"/>
                <a:cs typeface="Arial" panose="020B0604020202020204" pitchFamily="34" charset="0"/>
              </a:rPr>
              <a:t>set </a:t>
            </a:r>
            <a:r>
              <a:rPr lang="en-US" sz="1600" dirty="0">
                <a:latin typeface="Arial" panose="020B0604020202020204" pitchFamily="34" charset="0"/>
                <a:cs typeface="Arial" panose="020B0604020202020204" pitchFamily="34" charset="0"/>
              </a:rPr>
              <a:t>by the DHCP client. </a:t>
            </a:r>
            <a:r>
              <a:rPr lang="en-US" sz="1600" dirty="0" smtClean="0">
                <a:latin typeface="Arial" panose="020B0604020202020204" pitchFamily="34" charset="0"/>
                <a:cs typeface="Arial" panose="020B0604020202020204" pitchFamily="34" charset="0"/>
              </a:rPr>
              <a:t> RFC </a:t>
            </a:r>
            <a:r>
              <a:rPr lang="en-US" sz="1600" dirty="0">
                <a:latin typeface="Arial" panose="020B0604020202020204" pitchFamily="34" charset="0"/>
                <a:cs typeface="Arial" panose="020B0604020202020204" pitchFamily="34" charset="0"/>
              </a:rPr>
              <a:t>2131 defines the leftmost bit as the Broadcast </a:t>
            </a:r>
            <a:r>
              <a:rPr lang="en-US" sz="1600" dirty="0" smtClean="0">
                <a:latin typeface="Arial" panose="020B0604020202020204" pitchFamily="34" charset="0"/>
                <a:cs typeface="Arial" panose="020B0604020202020204" pitchFamily="34" charset="0"/>
              </a:rPr>
              <a:t>flag (set </a:t>
            </a:r>
            <a:r>
              <a:rPr lang="en-US" sz="1600" dirty="0">
                <a:latin typeface="Arial" panose="020B0604020202020204" pitchFamily="34" charset="0"/>
                <a:cs typeface="Arial" panose="020B0604020202020204" pitchFamily="34" charset="0"/>
              </a:rPr>
              <a:t>to </a:t>
            </a:r>
            <a:r>
              <a:rPr lang="en-US" sz="1600" dirty="0" smtClean="0">
                <a:latin typeface="Arial" panose="020B0604020202020204" pitchFamily="34" charset="0"/>
                <a:cs typeface="Arial" panose="020B0604020202020204" pitchFamily="34" charset="0"/>
              </a:rPr>
              <a:t>1 to indicate client </a:t>
            </a:r>
            <a:r>
              <a:rPr lang="en-US" sz="1600" dirty="0">
                <a:latin typeface="Arial" panose="020B0604020202020204" pitchFamily="34" charset="0"/>
                <a:cs typeface="Arial" panose="020B0604020202020204" pitchFamily="34" charset="0"/>
              </a:rPr>
              <a:t>cannot receive unicast IP </a:t>
            </a:r>
            <a:r>
              <a:rPr lang="en-US" sz="1600" dirty="0" smtClean="0">
                <a:latin typeface="Arial" panose="020B0604020202020204" pitchFamily="34" charset="0"/>
                <a:cs typeface="Arial" panose="020B0604020202020204" pitchFamily="34" charset="0"/>
              </a:rPr>
              <a:t>datagrams) </a:t>
            </a:r>
            <a:endParaRPr lang="en-US" sz="1600" dirty="0">
              <a:latin typeface="Arial" panose="020B0604020202020204" pitchFamily="34" charset="0"/>
              <a:cs typeface="Arial" panose="020B0604020202020204" pitchFamily="34" charset="0"/>
            </a:endParaRPr>
          </a:p>
          <a:p>
            <a:pPr lvl="1" algn="just"/>
            <a:r>
              <a:rPr lang="en-US" sz="1600" dirty="0" smtClean="0">
                <a:latin typeface="Arial" panose="020B0604020202020204" pitchFamily="34" charset="0"/>
                <a:cs typeface="Arial" panose="020B0604020202020204" pitchFamily="34" charset="0"/>
              </a:rPr>
              <a:t>Some </a:t>
            </a:r>
            <a:r>
              <a:rPr lang="en-US" sz="1600" dirty="0">
                <a:latin typeface="Arial" panose="020B0604020202020204" pitchFamily="34" charset="0"/>
                <a:cs typeface="Arial" panose="020B0604020202020204" pitchFamily="34" charset="0"/>
              </a:rPr>
              <a:t>clients cannot accept IP unicast datagrams before the TCP/IP software is configured (packets delivered to the client's hardware address is not forwarded to IP layer)</a:t>
            </a:r>
          </a:p>
          <a:p>
            <a:pPr lvl="1" algn="just"/>
            <a:r>
              <a:rPr lang="en-US" sz="1600" dirty="0">
                <a:latin typeface="Arial" panose="020B0604020202020204" pitchFamily="34" charset="0"/>
                <a:cs typeface="Arial" panose="020B0604020202020204" pitchFamily="34" charset="0"/>
              </a:rPr>
              <a:t>Windows Server 2008 and Windows Vista: DHCP client set the Broadcast flag to 1 (responses must be broadcast). </a:t>
            </a:r>
          </a:p>
          <a:p>
            <a:pPr lvl="1" algn="just"/>
            <a:r>
              <a:rPr lang="en-US" sz="1600" dirty="0">
                <a:latin typeface="Arial" panose="020B0604020202020204" pitchFamily="34" charset="0"/>
                <a:cs typeface="Arial" panose="020B0604020202020204" pitchFamily="34" charset="0"/>
              </a:rPr>
              <a:t>Windows Server 2003 and XP: DHCP client sets Broadcast flag to 0 (allows unicast </a:t>
            </a:r>
            <a:r>
              <a:rPr lang="en-US" sz="1600" dirty="0" smtClean="0">
                <a:latin typeface="Arial" panose="020B0604020202020204" pitchFamily="34" charset="0"/>
                <a:cs typeface="Arial" panose="020B0604020202020204" pitchFamily="34" charset="0"/>
              </a:rPr>
              <a:t>responses)</a:t>
            </a:r>
          </a:p>
          <a:p>
            <a:pPr lvl="1" algn="just"/>
            <a:r>
              <a:rPr lang="en-US" sz="1600" dirty="0">
                <a:latin typeface="Arial" panose="020B0604020202020204" pitchFamily="34" charset="0"/>
                <a:cs typeface="Arial" panose="020B0604020202020204" pitchFamily="34" charset="0"/>
              </a:rPr>
              <a:t>By default, Windows DHCP servers ignore the </a:t>
            </a:r>
            <a:r>
              <a:rPr lang="en-US" sz="1600" dirty="0" smtClean="0">
                <a:latin typeface="Arial" panose="020B0604020202020204" pitchFamily="34" charset="0"/>
                <a:cs typeface="Arial" panose="020B0604020202020204" pitchFamily="34" charset="0"/>
              </a:rPr>
              <a:t>Broadcast </a:t>
            </a:r>
            <a:r>
              <a:rPr lang="en-US" sz="1600" dirty="0">
                <a:latin typeface="Arial" panose="020B0604020202020204" pitchFamily="34" charset="0"/>
                <a:cs typeface="Arial" panose="020B0604020202020204" pitchFamily="34" charset="0"/>
              </a:rPr>
              <a:t>bit on the client requests (DHCP responses are sent as IP broadcasts to the limited broadcast address 255.255.255.255). To configure the DHCP Server to process the Broadcast flag, create and set the </a:t>
            </a:r>
            <a:r>
              <a:rPr lang="en-US" sz="1600" dirty="0" err="1">
                <a:latin typeface="Arial" panose="020B0604020202020204" pitchFamily="34" charset="0"/>
                <a:cs typeface="Arial" panose="020B0604020202020204" pitchFamily="34" charset="0"/>
              </a:rPr>
              <a:t>IgnoreBroadcastFlag</a:t>
            </a:r>
            <a:r>
              <a:rPr lang="en-US" sz="1600" dirty="0">
                <a:latin typeface="Arial" panose="020B0604020202020204" pitchFamily="34" charset="0"/>
                <a:cs typeface="Arial" panose="020B0604020202020204" pitchFamily="34" charset="0"/>
              </a:rPr>
              <a:t> registry value to 0</a:t>
            </a:r>
            <a:endParaRPr lang="en-US" sz="1600" dirty="0" smtClean="0">
              <a:latin typeface="Arial" panose="020B0604020202020204" pitchFamily="34" charset="0"/>
              <a:cs typeface="Arial" panose="020B0604020202020204" pitchFamily="34" charset="0"/>
            </a:endParaRPr>
          </a:p>
          <a:p>
            <a:pPr algn="just"/>
            <a:endParaRPr lang="en-US" sz="1700" dirty="0"/>
          </a:p>
        </p:txBody>
      </p:sp>
    </p:spTree>
    <p:extLst>
      <p:ext uri="{BB962C8B-B14F-4D97-AF65-F5344CB8AC3E}">
        <p14:creationId xmlns:p14="http://schemas.microsoft.com/office/powerpoint/2010/main" val="3961477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956122" y="1597306"/>
            <a:ext cx="9225022" cy="4861366"/>
          </a:xfrm>
        </p:spPr>
        <p:txBody>
          <a:bodyPr anchor="t">
            <a:normAutofit fontScale="92500" lnSpcReduction="20000"/>
          </a:bodyPr>
          <a:lstStyle/>
          <a:p>
            <a:pPr algn="just">
              <a:buFont typeface="Wingdings" panose="05000000000000000000" pitchFamily="2" charset="2"/>
              <a:buChar char="§"/>
            </a:pPr>
            <a:r>
              <a:rPr lang="en-US" b="1" dirty="0">
                <a:latin typeface="Arial" panose="020B0604020202020204" pitchFamily="34" charset="0"/>
                <a:cs typeface="Arial" panose="020B0604020202020204" pitchFamily="34" charset="0"/>
              </a:rPr>
              <a:t>Client IP Address (</a:t>
            </a:r>
            <a:r>
              <a:rPr lang="en-US" b="1" dirty="0" err="1">
                <a:latin typeface="Arial" panose="020B0604020202020204" pitchFamily="34" charset="0"/>
                <a:cs typeface="Arial" panose="020B0604020202020204" pitchFamily="34" charset="0"/>
              </a:rPr>
              <a:t>Ciaddr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4-byte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a DHCP client’s IP address, </a:t>
            </a:r>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set </a:t>
            </a:r>
            <a:r>
              <a:rPr lang="en-US" dirty="0">
                <a:latin typeface="Arial" panose="020B0604020202020204" pitchFamily="34" charset="0"/>
                <a:cs typeface="Arial" panose="020B0604020202020204" pitchFamily="34" charset="0"/>
              </a:rPr>
              <a:t>by the DHCP client </a:t>
            </a:r>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it has been successfully configured with the IP address (Bound, Renewing, and Rebinding states) and can respond to ARP requests to defend the use of the address</a:t>
            </a:r>
            <a:r>
              <a:rPr lang="en-US" dirty="0" smtClean="0">
                <a:latin typeface="Arial" panose="020B0604020202020204" pitchFamily="34" charset="0"/>
                <a:cs typeface="Arial" panose="020B0604020202020204" pitchFamily="34" charset="0"/>
              </a:rPr>
              <a:t>.</a:t>
            </a:r>
          </a:p>
          <a:p>
            <a:pPr lvl="1" algn="just"/>
            <a:r>
              <a:rPr lang="en-US" dirty="0">
                <a:latin typeface="Arial" panose="020B0604020202020204" pitchFamily="34" charset="0"/>
                <a:cs typeface="Arial" panose="020B0604020202020204" pitchFamily="34" charset="0"/>
              </a:rPr>
              <a:t>client does not use this field to request a particular IP address in a lease; it uses the Requested IP Address option</a:t>
            </a:r>
            <a:endParaRPr 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b="1" dirty="0">
                <a:latin typeface="Arial" panose="020B0604020202020204" pitchFamily="34" charset="0"/>
                <a:cs typeface="Arial" panose="020B0604020202020204" pitchFamily="34" charset="0"/>
              </a:rPr>
              <a:t>Your IP Address (</a:t>
            </a:r>
            <a:r>
              <a:rPr lang="en-US" b="1" dirty="0" err="1">
                <a:latin typeface="Arial" panose="020B0604020202020204" pitchFamily="34" charset="0"/>
                <a:cs typeface="Arial" panose="020B0604020202020204" pitchFamily="34" charset="0"/>
              </a:rPr>
              <a:t>Yiaddr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4-byte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IP address being allocated to the DHCP client by the DHCP </a:t>
            </a:r>
            <a:r>
              <a:rPr lang="en-US" dirty="0" smtClean="0">
                <a:latin typeface="Arial" panose="020B0604020202020204" pitchFamily="34" charset="0"/>
                <a:cs typeface="Arial" panose="020B0604020202020204" pitchFamily="34" charset="0"/>
              </a:rPr>
              <a:t>server</a:t>
            </a:r>
          </a:p>
          <a:p>
            <a:pPr algn="just">
              <a:buFont typeface="Wingdings" panose="05000000000000000000" pitchFamily="2" charset="2"/>
              <a:buChar char="§"/>
            </a:pPr>
            <a:r>
              <a:rPr lang="en-US" b="1" dirty="0">
                <a:latin typeface="Arial" panose="020B0604020202020204" pitchFamily="34" charset="0"/>
                <a:cs typeface="Arial" panose="020B0604020202020204" pitchFamily="34" charset="0"/>
              </a:rPr>
              <a:t>Server IP Address (</a:t>
            </a:r>
            <a:r>
              <a:rPr lang="en-US" b="1" dirty="0" err="1">
                <a:latin typeface="Arial" panose="020B0604020202020204" pitchFamily="34" charset="0"/>
                <a:cs typeface="Arial" panose="020B0604020202020204" pitchFamily="34" charset="0"/>
              </a:rPr>
              <a:t>Siaddr</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4-byte field indicating the IP address of the server that the client should use for the next step in the bootstrap </a:t>
            </a:r>
            <a:r>
              <a:rPr lang="en-US" dirty="0" smtClean="0">
                <a:latin typeface="Arial" panose="020B0604020202020204" pitchFamily="34" charset="0"/>
                <a:cs typeface="Arial" panose="020B0604020202020204" pitchFamily="34" charset="0"/>
              </a:rPr>
              <a:t>process (which </a:t>
            </a:r>
            <a:r>
              <a:rPr lang="en-US" dirty="0">
                <a:latin typeface="Arial" panose="020B0604020202020204" pitchFamily="34" charset="0"/>
                <a:cs typeface="Arial" panose="020B0604020202020204" pitchFamily="34" charset="0"/>
              </a:rPr>
              <a:t>may or may not be the server sending this </a:t>
            </a:r>
            <a:r>
              <a:rPr lang="en-US" dirty="0" smtClean="0">
                <a:latin typeface="Arial" panose="020B0604020202020204" pitchFamily="34" charset="0"/>
                <a:cs typeface="Arial" panose="020B0604020202020204" pitchFamily="34" charset="0"/>
              </a:rPr>
              <a:t>reply), returned </a:t>
            </a:r>
            <a:r>
              <a:rPr lang="en-US" dirty="0">
                <a:latin typeface="Arial" panose="020B0604020202020204" pitchFamily="34" charset="0"/>
                <a:cs typeface="Arial" panose="020B0604020202020204" pitchFamily="34" charset="0"/>
              </a:rPr>
              <a:t>in DHCPOFFER, DHCPACK by </a:t>
            </a:r>
            <a:r>
              <a:rPr lang="en-US" dirty="0" smtClean="0">
                <a:latin typeface="Arial" panose="020B0604020202020204" pitchFamily="34" charset="0"/>
                <a:cs typeface="Arial" panose="020B0604020202020204" pitchFamily="34" charset="0"/>
              </a:rPr>
              <a:t>server</a:t>
            </a:r>
          </a:p>
          <a:p>
            <a:pPr lvl="1" algn="just"/>
            <a:r>
              <a:rPr lang="en-US" dirty="0">
                <a:latin typeface="Arial" panose="020B0604020202020204" pitchFamily="34" charset="0"/>
                <a:cs typeface="Arial" panose="020B0604020202020204" pitchFamily="34" charset="0"/>
              </a:rPr>
              <a:t>The sending server always includes its own IP address in the Server Identifier </a:t>
            </a:r>
            <a:r>
              <a:rPr lang="en-US" dirty="0" smtClean="0">
                <a:latin typeface="Arial" panose="020B0604020202020204" pitchFamily="34" charset="0"/>
                <a:cs typeface="Arial" panose="020B0604020202020204" pitchFamily="34" charset="0"/>
              </a:rPr>
              <a:t>option</a:t>
            </a: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625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6673" y="1594228"/>
            <a:ext cx="9213447" cy="4370427"/>
          </a:xfrm>
          <a:prstGeom prst="rect">
            <a:avLst/>
          </a:prstGeom>
        </p:spPr>
        <p:txBody>
          <a:bodyPr wrap="square">
            <a:spAutoFit/>
          </a:bodyPr>
          <a:lstStyle/>
          <a:p>
            <a:pPr marL="342900" lvl="1" indent="-342900" algn="just">
              <a:buClr>
                <a:schemeClr val="accent1">
                  <a:lumMod val="75000"/>
                </a:schemeClr>
              </a:buClr>
              <a:buSzPct val="145000"/>
              <a:buFont typeface="Wingdings" panose="05000000000000000000" pitchFamily="2" charset="2"/>
              <a:buChar char="§"/>
            </a:pPr>
            <a:r>
              <a:rPr lang="en-US" sz="2000" b="1">
                <a:latin typeface="Arial" panose="020B0604020202020204" pitchFamily="34" charset="0"/>
                <a:cs typeface="Arial" panose="020B0604020202020204" pitchFamily="34" charset="0"/>
              </a:rPr>
              <a:t>Gateway IP Address (Giaddr): </a:t>
            </a:r>
            <a:r>
              <a:rPr lang="en-US" sz="2000">
                <a:latin typeface="Arial" panose="020B0604020202020204" pitchFamily="34" charset="0"/>
                <a:cs typeface="Arial" panose="020B0604020202020204" pitchFamily="34" charset="0"/>
              </a:rPr>
              <a:t>a 4-byte field indicating an IP address assigned to the interface on the initial DHCP relay agent that received the message from the DHCP client. </a:t>
            </a:r>
          </a:p>
          <a:p>
            <a:pPr marL="800100" lvl="1" indent="-342900" algn="just">
              <a:buClr>
                <a:schemeClr val="accent1">
                  <a:lumMod val="75000"/>
                </a:schemeClr>
              </a:buClr>
              <a:buFont typeface="Arial" panose="020B0604020202020204" pitchFamily="34" charset="0"/>
              <a:buChar char="•"/>
            </a:pPr>
            <a:r>
              <a:rPr lang="en-US" sz="2000">
                <a:latin typeface="Arial" panose="020B0604020202020204" pitchFamily="34" charset="0"/>
                <a:cs typeface="Arial" panose="020B0604020202020204" pitchFamily="34" charset="0"/>
              </a:rPr>
              <a:t>The initial DHCP relay agent is located on the same subnet as the DHCP client that broadcast the DHCP request message (</a:t>
            </a:r>
            <a:r>
              <a:rPr lang="en-US" sz="2000">
                <a:latin typeface="Arial" panose="020B0604020202020204" pitchFamily="34" charset="0"/>
                <a:cs typeface="Arial" panose="020B0604020202020204" pitchFamily="34" charset="0"/>
              </a:rPr>
              <a:t>either </a:t>
            </a:r>
            <a:r>
              <a:rPr lang="en-US" sz="2000" smtClean="0">
                <a:latin typeface="Arial" panose="020B0604020202020204" pitchFamily="34" charset="0"/>
                <a:cs typeface="Arial" panose="020B0604020202020204" pitchFamily="34" charset="0"/>
              </a:rPr>
              <a:t>a DHCPDISCOVER </a:t>
            </a:r>
            <a:r>
              <a:rPr lang="en-US" sz="2000">
                <a:latin typeface="Arial" panose="020B0604020202020204" pitchFamily="34" charset="0"/>
                <a:cs typeface="Arial" panose="020B0604020202020204" pitchFamily="34" charset="0"/>
              </a:rPr>
              <a:t>or DHCPREQUEST message). </a:t>
            </a:r>
          </a:p>
          <a:p>
            <a:pPr marL="800100" lvl="1" indent="-342900" algn="just">
              <a:buClr>
                <a:schemeClr val="accent1">
                  <a:lumMod val="75000"/>
                </a:schemeClr>
              </a:buClr>
              <a:buFont typeface="Arial" panose="020B0604020202020204" pitchFamily="34" charset="0"/>
              <a:buChar char="•"/>
            </a:pPr>
            <a:r>
              <a:rPr lang="en-US" sz="2000">
                <a:latin typeface="Arial" panose="020B0604020202020204" pitchFamily="34" charset="0"/>
                <a:cs typeface="Arial" panose="020B0604020202020204" pitchFamily="34" charset="0"/>
              </a:rPr>
              <a:t>By recording an IP address for the subnet of the DHCP client in this field, the DHCP server can determine the proper scope from which to assign an IP address to the requesting </a:t>
            </a:r>
            <a:r>
              <a:rPr lang="en-US" sz="2000">
                <a:latin typeface="Arial" panose="020B0604020202020204" pitchFamily="34" charset="0"/>
                <a:cs typeface="Arial" panose="020B0604020202020204" pitchFamily="34" charset="0"/>
              </a:rPr>
              <a:t>DHCP </a:t>
            </a:r>
            <a:r>
              <a:rPr lang="en-US" sz="2000" smtClean="0">
                <a:latin typeface="Arial" panose="020B0604020202020204" pitchFamily="34" charset="0"/>
                <a:cs typeface="Arial" panose="020B0604020202020204" pitchFamily="34" charset="0"/>
              </a:rPr>
              <a:t>client.</a:t>
            </a:r>
            <a:endParaRPr lang="en-US" sz="2000" dirty="0">
              <a:latin typeface="Arial" panose="020B0604020202020204" pitchFamily="34" charset="0"/>
              <a:cs typeface="Arial" panose="020B0604020202020204" pitchFamily="34" charset="0"/>
            </a:endParaRPr>
          </a:p>
          <a:p>
            <a:pPr marL="342900" lvl="1" indent="-342900" algn="just">
              <a:buClr>
                <a:schemeClr val="accent1">
                  <a:lumMod val="75000"/>
                </a:schemeClr>
              </a:buClr>
              <a:buSzPct val="145000"/>
              <a:buFont typeface="Wingdings" panose="05000000000000000000" pitchFamily="2" charset="2"/>
              <a:buChar char="§"/>
            </a:pPr>
            <a:r>
              <a:rPr lang="en-US" sz="2000" b="1" smtClean="0">
                <a:latin typeface="Arial" panose="020B0604020202020204" pitchFamily="34" charset="0"/>
                <a:cs typeface="Arial" panose="020B0604020202020204" pitchFamily="34" charset="0"/>
              </a:rPr>
              <a:t>Client </a:t>
            </a:r>
            <a:r>
              <a:rPr lang="en-US" sz="2000" b="1">
                <a:latin typeface="Arial" panose="020B0604020202020204" pitchFamily="34" charset="0"/>
                <a:cs typeface="Arial" panose="020B0604020202020204" pitchFamily="34" charset="0"/>
              </a:rPr>
              <a:t>Hardware Address (Chaddr)</a:t>
            </a:r>
            <a:r>
              <a:rPr lang="en-US" sz="2000">
                <a:latin typeface="Arial" panose="020B0604020202020204" pitchFamily="34" charset="0"/>
                <a:cs typeface="Arial" panose="020B0604020202020204" pitchFamily="34" charset="0"/>
              </a:rPr>
              <a:t>: a 16-byte field indicating the hardware address of the DHCP client (contains the 6-byte MAC address for </a:t>
            </a:r>
            <a:r>
              <a:rPr lang="en-US" sz="2000">
                <a:latin typeface="Arial" panose="020B0604020202020204" pitchFamily="34" charset="0"/>
                <a:cs typeface="Arial" panose="020B0604020202020204" pitchFamily="34" charset="0"/>
              </a:rPr>
              <a:t>Ethernet</a:t>
            </a:r>
            <a:r>
              <a:rPr lang="en-US" sz="2000" smtClean="0">
                <a:latin typeface="Arial" panose="020B0604020202020204" pitchFamily="34" charset="0"/>
                <a:cs typeface="Arial" panose="020B0604020202020204" pitchFamily="34" charset="0"/>
              </a:rPr>
              <a:t>)</a:t>
            </a:r>
          </a:p>
          <a:p>
            <a:pPr marL="342900" lvl="1" indent="-342900" algn="just">
              <a:buClr>
                <a:schemeClr val="accent1">
                  <a:lumMod val="75000"/>
                </a:schemeClr>
              </a:buClr>
              <a:buSzPct val="145000"/>
              <a:buFont typeface="Wingdings" panose="05000000000000000000" pitchFamily="2" charset="2"/>
              <a:buChar char="§"/>
            </a:pPr>
            <a:r>
              <a:rPr lang="en-US" sz="2000" b="1">
                <a:latin typeface="Arial" panose="020B0604020202020204" pitchFamily="34" charset="0"/>
                <a:cs typeface="Arial" panose="020B0604020202020204" pitchFamily="34" charset="0"/>
              </a:rPr>
              <a:t>Server Host Name (Sname)</a:t>
            </a:r>
            <a:r>
              <a:rPr lang="en-US" sz="2000">
                <a:latin typeface="Arial" panose="020B0604020202020204" pitchFamily="34" charset="0"/>
                <a:cs typeface="Arial" panose="020B0604020202020204" pitchFamily="34" charset="0"/>
              </a:rPr>
              <a:t>: a 64-byte field indicating a name for the DHCP server (DHCP Server in Windows Server 2008 does not use this </a:t>
            </a:r>
            <a:r>
              <a:rPr lang="en-US" sz="2000">
                <a:latin typeface="Arial" panose="020B0604020202020204" pitchFamily="34" charset="0"/>
                <a:cs typeface="Arial" panose="020B0604020202020204" pitchFamily="34" charset="0"/>
              </a:rPr>
              <a:t>field</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a:p>
            <a:pPr lvl="1"/>
            <a:endParaRPr lang="en-US" smtClean="0"/>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1417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2002419" y="1585732"/>
            <a:ext cx="9155575" cy="4570070"/>
          </a:xfrm>
        </p:spPr>
        <p:txBody>
          <a:bodyPr anchor="t">
            <a:normAutofit/>
          </a:bodyPr>
          <a:lstStyle/>
          <a:p>
            <a:pPr>
              <a:buFont typeface="Wingdings" panose="05000000000000000000" pitchFamily="2" charset="2"/>
              <a:buChar char="§"/>
            </a:pPr>
            <a:r>
              <a:rPr lang="en-US" sz="2000" b="1" smtClean="0">
                <a:latin typeface="Arial" panose="020B0604020202020204" pitchFamily="34" charset="0"/>
                <a:cs typeface="Arial" panose="020B0604020202020204" pitchFamily="34" charset="0"/>
              </a:rPr>
              <a:t>Boot </a:t>
            </a:r>
            <a:r>
              <a:rPr lang="en-US" sz="2000" b="1" dirty="0">
                <a:latin typeface="Arial" panose="020B0604020202020204" pitchFamily="34" charset="0"/>
                <a:cs typeface="Arial" panose="020B0604020202020204" pitchFamily="34" charset="0"/>
              </a:rPr>
              <a:t>File Name (File)</a:t>
            </a:r>
            <a:r>
              <a:rPr lang="en-US" sz="2000" dirty="0">
                <a:latin typeface="Arial" panose="020B0604020202020204" pitchFamily="34" charset="0"/>
                <a:cs typeface="Arial" panose="020B0604020202020204" pitchFamily="34" charset="0"/>
              </a:rPr>
              <a:t>: a 128-byte field indicating the name of the file containing a boot image for a BOOTP client. </a:t>
            </a:r>
          </a:p>
          <a:p>
            <a:pPr lvl="1"/>
            <a:r>
              <a:rPr lang="en-US" dirty="0">
                <a:latin typeface="Arial" panose="020B0604020202020204" pitchFamily="34" charset="0"/>
                <a:cs typeface="Arial" panose="020B0604020202020204" pitchFamily="34" charset="0"/>
              </a:rPr>
              <a:t>BOOTP was developed before DHCP to allow a diskless host computer to obtain an IP address configuration, the name of a boot file, and the location of a Trivial File Transfer Protocol (TFTP) server from which the computer loads the boot file. </a:t>
            </a:r>
          </a:p>
          <a:p>
            <a:pPr lvl="1"/>
            <a:r>
              <a:rPr lang="en-US" dirty="0">
                <a:latin typeface="Arial" panose="020B0604020202020204" pitchFamily="34" charset="0"/>
                <a:cs typeface="Arial" panose="020B0604020202020204" pitchFamily="34" charset="0"/>
              </a:rPr>
              <a:t>DHCP message </a:t>
            </a:r>
            <a:r>
              <a:rPr lang="en-US" dirty="0" smtClean="0">
                <a:latin typeface="Arial" panose="020B0604020202020204" pitchFamily="34" charset="0"/>
                <a:cs typeface="Arial" panose="020B0604020202020204" pitchFamily="34" charset="0"/>
              </a:rPr>
              <a:t>exchanges </a:t>
            </a:r>
            <a:r>
              <a:rPr lang="en-US" dirty="0">
                <a:latin typeface="Arial" panose="020B0604020202020204" pitchFamily="34" charset="0"/>
                <a:cs typeface="Arial" panose="020B0604020202020204" pitchFamily="34" charset="0"/>
              </a:rPr>
              <a:t>do not use this field</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sz="2000" b="1" dirty="0">
                <a:latin typeface="Arial" panose="020B0604020202020204" pitchFamily="34" charset="0"/>
                <a:cs typeface="Arial" panose="020B0604020202020204" pitchFamily="34" charset="0"/>
              </a:rPr>
              <a:t>Options</a:t>
            </a:r>
            <a:r>
              <a:rPr lang="en-US" sz="2000" dirty="0">
                <a:latin typeface="Arial" panose="020B0604020202020204" pitchFamily="34" charset="0"/>
                <a:cs typeface="Arial" panose="020B0604020202020204" pitchFamily="34" charset="0"/>
              </a:rPr>
              <a:t>: a variable-length set of fields containing DHCP </a:t>
            </a:r>
            <a:r>
              <a:rPr lang="en-US" sz="2000">
                <a:latin typeface="Arial" panose="020B0604020202020204" pitchFamily="34" charset="0"/>
                <a:cs typeface="Arial" panose="020B0604020202020204" pitchFamily="34" charset="0"/>
              </a:rPr>
              <a:t>options</a:t>
            </a:r>
            <a:r>
              <a:rPr lang="en-US" sz="2000" smtClean="0">
                <a:latin typeface="Arial" panose="020B0604020202020204" pitchFamily="34" charset="0"/>
                <a:cs typeface="Arial" panose="020B0604020202020204" pitchFamily="34" charset="0"/>
              </a:rPr>
              <a:t>. </a:t>
            </a:r>
            <a:r>
              <a:rPr lang="en-US" altLang="en-US" sz="2000">
                <a:latin typeface="Helvetica" panose="020B0604020202020204" pitchFamily="34" charset="0"/>
              </a:rPr>
              <a:t>Subnet Mask, Name Server, Hostname, Domain Name, Forward On/Off, Default IP TTL, Broadcast Address, Static Route, Ethernet Encapsulation, X Window Manager, X Window Font, DHCP Msg Type, DHCP Renewal Time, DHCP Rebinding, Time SMTP-Server, SMTP-Server, Client FQDN, </a:t>
            </a:r>
            <a:r>
              <a:rPr lang="en-US" altLang="en-US" sz="2000">
                <a:latin typeface="Helvetica" panose="020B0604020202020204" pitchFamily="34" charset="0"/>
              </a:rPr>
              <a:t>Printer </a:t>
            </a:r>
            <a:r>
              <a:rPr lang="en-US" altLang="en-US" sz="2000" smtClean="0">
                <a:latin typeface="Helvetica" panose="020B0604020202020204" pitchFamily="34" charset="0"/>
              </a:rPr>
              <a:t>Name…</a:t>
            </a:r>
            <a:endParaRPr lang="en-US" altLang="en-US" sz="2000"/>
          </a:p>
        </p:txBody>
      </p:sp>
    </p:spTree>
    <p:extLst>
      <p:ext uri="{BB962C8B-B14F-4D97-AF65-F5344CB8AC3E}">
        <p14:creationId xmlns:p14="http://schemas.microsoft.com/office/powerpoint/2010/main" val="1873407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2017691" y="1540743"/>
            <a:ext cx="9122534" cy="378565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The </a:t>
            </a:r>
            <a:r>
              <a:rPr lang="en-US" sz="2000">
                <a:latin typeface="Arial" panose="020B0604020202020204" pitchFamily="34" charset="0"/>
                <a:cs typeface="Arial" panose="020B0604020202020204" pitchFamily="34" charset="0"/>
              </a:rPr>
              <a:t>Dynamic Host Configuration Protocol (DHCP) is based on the Bootstrap Protocol (BOOTP</a:t>
            </a:r>
            <a:r>
              <a:rPr lang="en-US" sz="2000">
                <a:latin typeface="Arial" panose="020B0604020202020204" pitchFamily="34" charset="0"/>
                <a:cs typeface="Arial" panose="020B0604020202020204" pitchFamily="34" charset="0"/>
              </a:rPr>
              <a:t>) and was built from 1993. </a:t>
            </a:r>
            <a:r>
              <a:rPr lang="en-US" sz="2000">
                <a:latin typeface="Arial" panose="020B0604020202020204" pitchFamily="34" charset="0"/>
                <a:cs typeface="Arial" panose="020B0604020202020204" pitchFamily="34" charset="0"/>
              </a:rPr>
              <a:t>which provides the framework for passing configuration information to hosts on a TCP/IP </a:t>
            </a:r>
            <a:r>
              <a:rPr lang="en-US" sz="2000">
                <a:latin typeface="Arial" panose="020B0604020202020204" pitchFamily="34" charset="0"/>
                <a:cs typeface="Arial" panose="020B0604020202020204" pitchFamily="34" charset="0"/>
              </a:rPr>
              <a:t>network.</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adds the capability to automatically allocate reusable network addresses and configuration options to Internet </a:t>
            </a:r>
            <a:r>
              <a:rPr lang="en-US" sz="2000">
                <a:latin typeface="Arial" panose="020B0604020202020204" pitchFamily="34" charset="0"/>
                <a:cs typeface="Arial" panose="020B0604020202020204" pitchFamily="34" charset="0"/>
              </a:rPr>
              <a:t>hosts</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consists of two </a:t>
            </a:r>
            <a:r>
              <a:rPr lang="en-US" sz="2000">
                <a:latin typeface="Arial" panose="020B0604020202020204" pitchFamily="34" charset="0"/>
                <a:cs typeface="Arial" panose="020B0604020202020204" pitchFamily="34" charset="0"/>
              </a:rPr>
              <a:t>components: </a:t>
            </a:r>
          </a:p>
          <a:p>
            <a:pPr marL="914395" indent="-450848" algn="just">
              <a:buFont typeface="Wingdings" panose="05000000000000000000" pitchFamily="2" charset="2"/>
              <a:buChar char="§"/>
            </a:pPr>
            <a:r>
              <a:rPr lang="en-US" sz="2000">
                <a:latin typeface="Arial" panose="020B0604020202020204" pitchFamily="34" charset="0"/>
                <a:cs typeface="Arial" panose="020B0604020202020204" pitchFamily="34" charset="0"/>
              </a:rPr>
              <a:t>a </a:t>
            </a:r>
            <a:r>
              <a:rPr lang="en-US" sz="2000">
                <a:latin typeface="Arial" panose="020B0604020202020204" pitchFamily="34" charset="0"/>
                <a:cs typeface="Arial" panose="020B0604020202020204" pitchFamily="34" charset="0"/>
              </a:rPr>
              <a:t>protocol for delivering host-specific configuration parameters from </a:t>
            </a:r>
            <a:r>
              <a:rPr lang="en-US" sz="2000">
                <a:latin typeface="Arial" panose="020B0604020202020204" pitchFamily="34" charset="0"/>
                <a:cs typeface="Arial" panose="020B0604020202020204" pitchFamily="34" charset="0"/>
              </a:rPr>
              <a:t>a DHCP </a:t>
            </a:r>
            <a:r>
              <a:rPr lang="en-US" sz="2000">
                <a:latin typeface="Arial" panose="020B0604020202020204" pitchFamily="34" charset="0"/>
                <a:cs typeface="Arial" panose="020B0604020202020204" pitchFamily="34" charset="0"/>
              </a:rPr>
              <a:t>server to a host </a:t>
            </a:r>
            <a:endParaRPr lang="en-US" sz="2000">
              <a:latin typeface="Arial" panose="020B0604020202020204" pitchFamily="34" charset="0"/>
              <a:cs typeface="Arial" panose="020B0604020202020204" pitchFamily="34" charset="0"/>
            </a:endParaRPr>
          </a:p>
          <a:p>
            <a:pPr marL="463548" algn="just">
              <a:buFont typeface="Wingdings" panose="05000000000000000000" pitchFamily="2" charset="2"/>
              <a:buChar char="§"/>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a mechanism for allocating network addresses to hosts</a:t>
            </a:r>
            <a:r>
              <a:rPr lang="en-US" sz="2000">
                <a:latin typeface="Arial" panose="020B0604020202020204" pitchFamily="34" charset="0"/>
                <a:cs typeface="Arial" panose="020B0604020202020204" pitchFamily="34" charset="0"/>
              </a:rPr>
              <a:t>.</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DHCP is built on a client/server model, where designated DHCP server hosts allocate network addresses and deliver configuration parameters to dynamically configured hosts.</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651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Flow</a:t>
            </a:r>
            <a:endParaRPr lang="en-US" altLang="en-US" b="1">
              <a:latin typeface="Arial" panose="020B0604020202020204" pitchFamily="34" charset="0"/>
              <a:cs typeface="Arial" panose="020B0604020202020204" pitchFamily="34" charset="0"/>
            </a:endParaRPr>
          </a:p>
        </p:txBody>
      </p:sp>
      <p:sp>
        <p:nvSpPr>
          <p:cNvPr id="5" name="Title 1"/>
          <p:cNvSpPr>
            <a:spLocks noGrp="1"/>
          </p:cNvSpPr>
          <p:nvPr/>
        </p:nvSpPr>
        <p:spPr>
          <a:xfrm>
            <a:off x="2455938" y="1452559"/>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lgn="l">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a:t>
            </a:r>
            <a:r>
              <a:rPr lang="en-US" altLang="en-US" sz="2400" b="1" smtClean="0">
                <a:latin typeface="Arial" panose="020B0604020202020204" pitchFamily="34" charset="0"/>
                <a:cs typeface="Arial" panose="020B0604020202020204" pitchFamily="34" charset="0"/>
              </a:rPr>
              <a:t>Option Examples</a:t>
            </a:r>
            <a:endParaRPr lang="en-US" altLang="en-US" sz="2400" b="1">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989" y="1965983"/>
            <a:ext cx="6286500" cy="365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639245" y="5706319"/>
            <a:ext cx="9015930" cy="400110"/>
          </a:xfrm>
          <a:prstGeom prst="rect">
            <a:avLst/>
          </a:prstGeom>
        </p:spPr>
        <p:txBody>
          <a:bodyPr wrap="none">
            <a:spAutoFit/>
          </a:bodyPr>
          <a:lstStyle/>
          <a:p>
            <a:r>
              <a:rPr lang="en-US" smtClean="0">
                <a:latin typeface="Arial" panose="020B0604020202020204" pitchFamily="34" charset="0"/>
                <a:cs typeface="Arial" panose="020B0604020202020204" pitchFamily="34" charset="0"/>
              </a:rPr>
              <a:t>Further </a:t>
            </a:r>
            <a:r>
              <a:rPr lang="en-US">
                <a:latin typeface="Arial" panose="020B0604020202020204" pitchFamily="34" charset="0"/>
                <a:cs typeface="Arial" panose="020B0604020202020204" pitchFamily="34" charset="0"/>
              </a:rPr>
              <a:t>reference </a:t>
            </a:r>
            <a:r>
              <a:rPr lang="en-US">
                <a:latin typeface="Arial" panose="020B0604020202020204" pitchFamily="34" charset="0"/>
                <a:cs typeface="Arial" panose="020B0604020202020204" pitchFamily="34" charset="0"/>
              </a:rPr>
              <a:t>at: </a:t>
            </a:r>
            <a:r>
              <a:rPr lang="en-US" sz="2000">
                <a:latin typeface="Times New Roman" panose="02020603050405020304" pitchFamily="18" charset="0"/>
                <a:cs typeface="Times New Roman" panose="02020603050405020304" pitchFamily="18" charset="0"/>
                <a:hlinkClick r:id="rId3"/>
              </a:rPr>
              <a:t>http</a:t>
            </a:r>
            <a:r>
              <a:rPr lang="en-US" sz="2000">
                <a:latin typeface="Times New Roman" panose="02020603050405020304" pitchFamily="18" charset="0"/>
                <a:cs typeface="Times New Roman" panose="02020603050405020304" pitchFamily="18" charset="0"/>
                <a:hlinkClick r:id="rId3"/>
              </a:rPr>
              <a:t>://</a:t>
            </a:r>
            <a:r>
              <a:rPr lang="en-US" sz="2000" smtClean="0">
                <a:latin typeface="Times New Roman" panose="02020603050405020304" pitchFamily="18" charset="0"/>
                <a:cs typeface="Times New Roman" panose="02020603050405020304" pitchFamily="18" charset="0"/>
                <a:hlinkClick r:id="rId3"/>
              </a:rPr>
              <a:t>www.networksorcery.com/enp/protocol/bootp/options.htm</a:t>
            </a:r>
            <a:r>
              <a:rPr lang="en-US"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131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2379" y="1403957"/>
            <a:ext cx="4678717"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Fields used by DHCP clients</a:t>
            </a:r>
            <a:endParaRPr lang="en-US" sz="2400" b="1" dirty="0">
              <a:ln w="3175" cmpd="sng">
                <a:noFill/>
              </a:ln>
              <a:latin typeface="Arial" panose="020B0604020202020204" pitchFamily="34" charset="0"/>
              <a:ea typeface="+mj-ea"/>
              <a:cs typeface="Arial" panose="020B0604020202020204" pitchFamily="34" charset="0"/>
            </a:endParaRP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78927278"/>
              </p:ext>
            </p:extLst>
          </p:nvPr>
        </p:nvGraphicFramePr>
        <p:xfrm>
          <a:off x="3595896" y="2016096"/>
          <a:ext cx="7010400" cy="4381500"/>
        </p:xfrm>
        <a:graphic>
          <a:graphicData uri="http://schemas.openxmlformats.org/drawingml/2006/table">
            <a:tbl>
              <a:tblPr/>
              <a:tblGrid>
                <a:gridCol w="774700"/>
                <a:gridCol w="2197100"/>
                <a:gridCol w="2197100"/>
                <a:gridCol w="1841500"/>
              </a:tblGrid>
              <a:tr h="190500">
                <a:tc>
                  <a:txBody>
                    <a:bodyPr/>
                    <a:lstStyle/>
                    <a:p>
                      <a:pPr algn="l" fontAlgn="t"/>
                      <a:r>
                        <a:rPr lang="en-US" sz="1100" b="1" i="0" u="none" strike="noStrike">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DHCPDISCOVER,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DHCPDECLINE,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server DHCPOFFER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(DHCPDISCOVER) or client's network address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client's network address (BOUND/RENEW/REBIND)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(DHCPDECLINE) or client's network address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42364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4015223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4034774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5" name="Rectangle 4"/>
          <p:cNvSpPr/>
          <p:nvPr/>
        </p:nvSpPr>
        <p:spPr>
          <a:xfrm>
            <a:off x="2422379" y="1403957"/>
            <a:ext cx="4630627" cy="461665"/>
          </a:xfrm>
          <a:prstGeom prst="rect">
            <a:avLst/>
          </a:prstGeom>
        </p:spPr>
        <p:txBody>
          <a:bodyPr wrap="none">
            <a:spAutoFit/>
          </a:bodyPr>
          <a:lstStyle/>
          <a:p>
            <a:pPr marL="342898" indent="-342898">
              <a:spcBef>
                <a:spcPct val="0"/>
              </a:spcBef>
              <a:buFont typeface="Wingdings" panose="05000000000000000000" pitchFamily="2" charset="2"/>
              <a:buChar char="v"/>
            </a:pPr>
            <a:r>
              <a:rPr lang="en-US" sz="2400" b="1">
                <a:ln w="3175" cmpd="sng">
                  <a:noFill/>
                </a:ln>
                <a:latin typeface="Arial" panose="020B0604020202020204" pitchFamily="34" charset="0"/>
                <a:ea typeface="+mj-ea"/>
                <a:cs typeface="Arial" panose="020B0604020202020204" pitchFamily="34" charset="0"/>
              </a:rPr>
              <a:t>Fields used by </a:t>
            </a:r>
            <a:r>
              <a:rPr lang="en-US" sz="2400" b="1">
                <a:ln w="3175" cmpd="sng">
                  <a:noFill/>
                </a:ln>
                <a:latin typeface="Arial" panose="020B0604020202020204" pitchFamily="34" charset="0"/>
                <a:ea typeface="+mj-ea"/>
                <a:cs typeface="Arial" panose="020B0604020202020204" pitchFamily="34" charset="0"/>
              </a:rPr>
              <a:t>DHCP </a:t>
            </a:r>
            <a:r>
              <a:rPr lang="en-US" sz="2400" b="1">
                <a:ln w="3175" cmpd="sng">
                  <a:noFill/>
                </a:ln>
                <a:latin typeface="Arial" panose="020B0604020202020204" pitchFamily="34" charset="0"/>
                <a:ea typeface="+mj-ea"/>
                <a:cs typeface="Arial" panose="020B0604020202020204" pitchFamily="34" charset="0"/>
              </a:rPr>
              <a:t>S</a:t>
            </a:r>
            <a:r>
              <a:rPr lang="en-US" sz="2400" b="1" smtClean="0">
                <a:ln w="3175" cmpd="sng">
                  <a:noFill/>
                </a:ln>
                <a:latin typeface="Arial" panose="020B0604020202020204" pitchFamily="34" charset="0"/>
                <a:ea typeface="+mj-ea"/>
                <a:cs typeface="Arial" panose="020B0604020202020204" pitchFamily="34" charset="0"/>
              </a:rPr>
              <a:t>erver</a:t>
            </a:r>
            <a:endParaRPr lang="en-US" sz="2400" b="1" dirty="0">
              <a:ln w="3175" cmpd="sng">
                <a:noFill/>
              </a:ln>
              <a:latin typeface="Arial" panose="020B0604020202020204" pitchFamily="34" charset="0"/>
              <a:ea typeface="+mj-ea"/>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74041340"/>
              </p:ext>
            </p:extLst>
          </p:nvPr>
        </p:nvGraphicFramePr>
        <p:xfrm>
          <a:off x="3115038" y="2073800"/>
          <a:ext cx="6743700" cy="4315424"/>
        </p:xfrm>
        <a:graphic>
          <a:graphicData uri="http://schemas.openxmlformats.org/drawingml/2006/table">
            <a:tbl>
              <a:tblPr/>
              <a:tblGrid>
                <a:gridCol w="774700"/>
                <a:gridCol w="2197100"/>
                <a:gridCol w="2197100"/>
                <a:gridCol w="1574800"/>
              </a:tblGrid>
              <a:tr h="215771">
                <a:tc>
                  <a:txBody>
                    <a:bodyPr/>
                    <a:lstStyle/>
                    <a:p>
                      <a:pPr algn="l" fontAlgn="t"/>
                      <a:r>
                        <a:rPr lang="en-US" sz="1100" b="1" i="0" u="none" strike="noStrike" dirty="0">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DHCPOFFER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DHCPACK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DHCPNAK</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15771">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Calibri"/>
                        </a:rPr>
                        <a:t>'</a:t>
                      </a:r>
                      <a:r>
                        <a:rPr lang="en-US" sz="1100" b="0" i="0" u="none" strike="noStrike" dirty="0" err="1" smtClean="0">
                          <a:solidFill>
                            <a:srgbClr val="000000"/>
                          </a:solidFill>
                          <a:effectLst/>
                          <a:latin typeface="Calibri"/>
                        </a:rPr>
                        <a:t>ciaddr</a:t>
                      </a:r>
                      <a:r>
                        <a:rPr lang="en-US" sz="1100" b="0" i="0" u="none" strike="noStrike" dirty="0">
                          <a:solidFill>
                            <a:srgbClr val="000000"/>
                          </a:solidFill>
                          <a:effectLst/>
                          <a:latin typeface="Calibri"/>
                        </a:rPr>
                        <a:t>' from DHCPREQUEST or 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offered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assigned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1543">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771">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313864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853951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47800"/>
            <a:ext cx="12192000" cy="9753600"/>
          </a:xfrm>
          <a:prstGeom prst="rect">
            <a:avLst/>
          </a:prstGeom>
        </p:spPr>
      </p:pic>
    </p:spTree>
    <p:extLst>
      <p:ext uri="{BB962C8B-B14F-4D97-AF65-F5344CB8AC3E}">
        <p14:creationId xmlns:p14="http://schemas.microsoft.com/office/powerpoint/2010/main" val="2833403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DHCP Relay Agents</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122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061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350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6074" y="1637024"/>
            <a:ext cx="9156879" cy="4985980"/>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A DHCP infrastructure consists of the following elements: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servers</a:t>
            </a:r>
            <a:r>
              <a:rPr lang="en-US" sz="2000">
                <a:latin typeface="Arial" panose="020B0604020202020204" pitchFamily="34" charset="0"/>
                <a:cs typeface="Arial" panose="020B0604020202020204" pitchFamily="34" charset="0"/>
              </a:rPr>
              <a:t>: computers that offer dynamic configuration of IPv4 addresses and related configuration parameters to DHCP clients.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clients</a:t>
            </a:r>
            <a:r>
              <a:rPr lang="en-US" sz="2000">
                <a:latin typeface="Arial" panose="020B0604020202020204" pitchFamily="34" charset="0"/>
                <a:cs typeface="Arial" panose="020B0604020202020204" pitchFamily="34" charset="0"/>
              </a:rPr>
              <a:t>: network nodes that support the ability to communicate with a DHCP server to obtain a dynamically leased IPv4 address and related configuration parameters.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relay agents</a:t>
            </a:r>
            <a:r>
              <a:rPr lang="en-US" sz="2000">
                <a:latin typeface="Arial" panose="020B0604020202020204" pitchFamily="34" charset="0"/>
                <a:cs typeface="Arial" panose="020B0604020202020204" pitchFamily="34" charset="0"/>
              </a:rPr>
              <a:t>: network nodes (e.g., routers) that listen for broadcast and unicast DHCP messages and relay them between DHCP servers and DHCP clients. Without DHCP relay agents, you would have to install a DHCP server on each subnet that contains DHCP clients.</a:t>
            </a:r>
          </a:p>
          <a:p>
            <a:pPr lvl="1" algn="just"/>
            <a:endParaRPr lang="en-US" sz="2000">
              <a:latin typeface="Arial" panose="020B0604020202020204" pitchFamily="34" charset="0"/>
              <a:cs typeface="Arial" panose="020B0604020202020204" pitchFamily="34" charset="0"/>
            </a:endParaRPr>
          </a:p>
          <a:p>
            <a:pPr marL="285748" indent="-285748">
              <a:buFont typeface="Wingdings" panose="05000000000000000000" pitchFamily="2" charset="2"/>
              <a:buChar char="Ø"/>
            </a:pPr>
            <a:r>
              <a:rPr lang="en-US" sz="2000">
                <a:latin typeface="Arial" panose="020B0604020202020204" pitchFamily="34" charset="0"/>
                <a:cs typeface="Arial" panose="020B0604020202020204" pitchFamily="34" charset="0"/>
              </a:rPr>
              <a:t>All DHCP messages are sent using the User Datagram Protocol (UDP).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servers listen on UDP port 67.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client listen on UDP port 68.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relay agents listen on both UDP ports</a:t>
            </a:r>
          </a:p>
          <a:p>
            <a:pPr marL="742946" lvl="1" indent="-285748" algn="just">
              <a:buFont typeface="Wingdings" panose="05000000000000000000" pitchFamily="2" charset="2"/>
              <a:buChar char="§"/>
            </a:pPr>
            <a:endParaRPr lang="en-US">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9368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2508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853" y="1559530"/>
            <a:ext cx="5309316" cy="47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http://i.technet.microsoft.com/dynimg/IC1970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98" y="1559530"/>
            <a:ext cx="4654639" cy="476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386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1991931" y="1614437"/>
            <a:ext cx="9122536" cy="3785652"/>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Benefits of using DHCP</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Users no longer need to acquire IPv4 address configurations from a network administrator to properly configure TCP/IP.</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a DHCP client is started, it automatically receives an IPv4 address configuration that is correct for the attached subnet from a DHCP server. </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the DHCP client moves to another subnet, it automatically obtains a new IPv4 address configuration for that subnet.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The DHCP server supplies all of the necessary configuration information to all DHCP clients.</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As long as the DHCP server has been correctly configured, all DHCP clients of the DHCP server are configured correctly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41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1957587" y="1628104"/>
            <a:ext cx="9182638" cy="5326488"/>
          </a:xfrm>
        </p:spPr>
        <p:txBody>
          <a:bodyPr>
            <a:normAutofit fontScale="85000" lnSpcReduction="10000"/>
          </a:bodyPr>
          <a:lstStyle/>
          <a:p>
            <a:pPr algn="just">
              <a:buClrTx/>
              <a:buSzPct val="100000"/>
              <a:buFont typeface="Wingdings" panose="05000000000000000000" pitchFamily="2" charset="2"/>
              <a:buChar char="Ø"/>
            </a:pPr>
            <a:r>
              <a:rPr lang="en-US" smtClean="0">
                <a:latin typeface="Arial" panose="020B0604020202020204" pitchFamily="34" charset="0"/>
                <a:cs typeface="Arial" panose="020B0604020202020204" pitchFamily="34" charset="0"/>
              </a:rPr>
              <a:t>Each </a:t>
            </a:r>
            <a:r>
              <a:rPr lang="en-US" dirty="0">
                <a:latin typeface="Arial" panose="020B0604020202020204" pitchFamily="34" charset="0"/>
                <a:cs typeface="Arial" panose="020B0604020202020204" pitchFamily="34" charset="0"/>
              </a:rPr>
              <a:t>time a DHCP client </a:t>
            </a:r>
            <a:r>
              <a:rPr lang="en-US" dirty="0" smtClean="0">
                <a:latin typeface="Arial" panose="020B0604020202020204" pitchFamily="34" charset="0"/>
                <a:cs typeface="Arial" panose="020B0604020202020204" pitchFamily="34" charset="0"/>
              </a:rPr>
              <a:t>starts:</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requests IPv4 addressing information from a DHCP server, including:</a:t>
            </a:r>
          </a:p>
          <a:p>
            <a:pPr lvl="2" algn="just">
              <a:buClrTx/>
            </a:pPr>
            <a:r>
              <a:rPr lang="en-US" sz="2400" dirty="0">
                <a:latin typeface="Arial" panose="020B0604020202020204" pitchFamily="34" charset="0"/>
                <a:cs typeface="Arial" panose="020B0604020202020204" pitchFamily="34" charset="0"/>
              </a:rPr>
              <a:t>IPv4 address</a:t>
            </a:r>
          </a:p>
          <a:p>
            <a:pPr lvl="2" algn="just">
              <a:buClrTx/>
            </a:pPr>
            <a:r>
              <a:rPr lang="en-US" sz="2400" dirty="0">
                <a:latin typeface="Arial" panose="020B0604020202020204" pitchFamily="34" charset="0"/>
                <a:cs typeface="Arial" panose="020B0604020202020204" pitchFamily="34" charset="0"/>
              </a:rPr>
              <a:t>Subnet mask</a:t>
            </a:r>
          </a:p>
          <a:p>
            <a:pPr lvl="2" algn="just">
              <a:buClrTx/>
            </a:pPr>
            <a:r>
              <a:rPr lang="en-US" sz="2400" dirty="0">
                <a:latin typeface="Arial" panose="020B0604020202020204" pitchFamily="34" charset="0"/>
                <a:cs typeface="Arial" panose="020B0604020202020204" pitchFamily="34" charset="0"/>
              </a:rPr>
              <a:t>Additional configuration parameters: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default </a:t>
            </a:r>
            <a:r>
              <a:rPr lang="en-US" sz="2400" dirty="0">
                <a:latin typeface="Arial" panose="020B0604020202020204" pitchFamily="34" charset="0"/>
                <a:cs typeface="Arial" panose="020B0604020202020204" pitchFamily="34" charset="0"/>
              </a:rPr>
              <a:t>gateway address,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Domain </a:t>
            </a:r>
            <a:r>
              <a:rPr lang="en-US" sz="2400" dirty="0">
                <a:latin typeface="Arial" panose="020B0604020202020204" pitchFamily="34" charset="0"/>
                <a:cs typeface="Arial" panose="020B0604020202020204" pitchFamily="34" charset="0"/>
              </a:rPr>
              <a:t>Name System (DNS) server addresses,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DNS </a:t>
            </a:r>
            <a:r>
              <a:rPr lang="en-US" sz="2400" dirty="0">
                <a:latin typeface="Arial" panose="020B0604020202020204" pitchFamily="34" charset="0"/>
                <a:cs typeface="Arial" panose="020B0604020202020204" pitchFamily="34" charset="0"/>
              </a:rPr>
              <a:t>domain name,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Windows </a:t>
            </a:r>
            <a:r>
              <a:rPr lang="en-US" sz="2400" dirty="0">
                <a:latin typeface="Arial" panose="020B0604020202020204" pitchFamily="34" charset="0"/>
                <a:cs typeface="Arial" panose="020B0604020202020204" pitchFamily="34" charset="0"/>
              </a:rPr>
              <a:t>Internet Name Service (WINS) server addresses</a:t>
            </a:r>
            <a:r>
              <a:rPr lang="en-US" sz="2400" dirty="0">
                <a:latin typeface="Arial" panose="020B0604020202020204" pitchFamily="34" charset="0"/>
                <a:cs typeface="Arial" panose="020B0604020202020204" pitchFamily="34" charset="0"/>
              </a:rPr>
              <a:t>.</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uses the alternate configuration when it cannot contact a DHCP </a:t>
            </a:r>
            <a:r>
              <a:rPr lang="en-US" sz="2400" dirty="0">
                <a:latin typeface="Arial" panose="020B0604020202020204" pitchFamily="34" charset="0"/>
                <a:cs typeface="Arial" panose="020B0604020202020204" pitchFamily="34" charset="0"/>
              </a:rPr>
              <a:t>server (Windows)</a:t>
            </a:r>
          </a:p>
          <a:p>
            <a:pPr lvl="2" algn="just">
              <a:buClrTx/>
            </a:pPr>
            <a:r>
              <a:rPr lang="en-US" sz="2400" dirty="0">
                <a:latin typeface="Arial" panose="020B0604020202020204" pitchFamily="34" charset="0"/>
                <a:cs typeface="Arial" panose="020B0604020202020204" pitchFamily="34" charset="0"/>
              </a:rPr>
              <a:t>Automatic Private IP Addressing </a:t>
            </a:r>
            <a:r>
              <a:rPr lang="en-US" sz="2400" dirty="0">
                <a:latin typeface="Arial" panose="020B0604020202020204" pitchFamily="34" charset="0"/>
                <a:cs typeface="Arial" panose="020B0604020202020204" pitchFamily="34" charset="0"/>
              </a:rPr>
              <a:t>(APIPA) </a:t>
            </a:r>
            <a:r>
              <a:rPr lang="en-US" sz="2400" dirty="0">
                <a:latin typeface="Arial" panose="020B0604020202020204" pitchFamily="34" charset="0"/>
                <a:cs typeface="Arial" panose="020B0604020202020204" pitchFamily="34" charset="0"/>
              </a:rPr>
              <a:t>address or an alternate configuration that has been configured manually</a:t>
            </a:r>
          </a:p>
          <a:p>
            <a:pPr lvl="1"/>
            <a:endParaRPr lang="en-US" dirty="0"/>
          </a:p>
        </p:txBody>
      </p:sp>
    </p:spTree>
    <p:extLst>
      <p:ext uri="{BB962C8B-B14F-4D97-AF65-F5344CB8AC3E}">
        <p14:creationId xmlns:p14="http://schemas.microsoft.com/office/powerpoint/2010/main" val="89328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5" name="Rectangle 4"/>
          <p:cNvSpPr/>
          <p:nvPr/>
        </p:nvSpPr>
        <p:spPr>
          <a:xfrm>
            <a:off x="2009105" y="1669531"/>
            <a:ext cx="9131120" cy="193899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When a DHCP server receives a request: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it selects an available IPv4 address from a pool of addresses defined in its database (along with other configuration parameters) and offers it to the DHCP client. </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if the client accepts the offer, the IPv4 addressing information is leased to the client for a specified period of time</a:t>
            </a:r>
            <a:endParaRPr lang="en-US" sz="2000" dirty="0">
              <a:latin typeface="Arial" panose="020B0604020202020204" pitchFamily="34" charset="0"/>
              <a:cs typeface="Arial" panose="020B0604020202020204" pitchFamily="34" charset="0"/>
            </a:endParaRPr>
          </a:p>
        </p:txBody>
      </p:sp>
      <p:graphicFrame>
        <p:nvGraphicFramePr>
          <p:cNvPr id="6" name="Object 3"/>
          <p:cNvGraphicFramePr>
            <a:graphicFrameLocks noChangeAspect="1"/>
          </p:cNvGraphicFramePr>
          <p:nvPr>
            <p:ph sz="half" idx="1"/>
            <p:extLst>
              <p:ext uri="{D42A27DB-BD31-4B8C-83A1-F6EECF244321}">
                <p14:modId xmlns:p14="http://schemas.microsoft.com/office/powerpoint/2010/main" val="4207196833"/>
              </p:ext>
            </p:extLst>
          </p:nvPr>
        </p:nvGraphicFramePr>
        <p:xfrm>
          <a:off x="1786765" y="3878080"/>
          <a:ext cx="4787900" cy="2309813"/>
        </p:xfrm>
        <a:graphic>
          <a:graphicData uri="http://schemas.openxmlformats.org/presentationml/2006/ole">
            <mc:AlternateContent xmlns:mc="http://schemas.openxmlformats.org/markup-compatibility/2006">
              <mc:Choice xmlns:v="urn:schemas-microsoft-com:vml" Requires="v">
                <p:oleObj spid="_x0000_s1058" name="Visio" r:id="rId3" imgW="8829360" imgH="3770640" progId="Visio.Drawing.6">
                  <p:embed/>
                </p:oleObj>
              </mc:Choice>
              <mc:Fallback>
                <p:oleObj name="Visio" r:id="rId3" imgW="8829360" imgH="37706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765" y="3878080"/>
                        <a:ext cx="4787900" cy="2309813"/>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189287448"/>
              </p:ext>
            </p:extLst>
          </p:nvPr>
        </p:nvGraphicFramePr>
        <p:xfrm>
          <a:off x="7121528" y="3878080"/>
          <a:ext cx="5070475" cy="2309813"/>
        </p:xfrm>
        <a:graphic>
          <a:graphicData uri="http://schemas.openxmlformats.org/presentationml/2006/ole">
            <mc:AlternateContent xmlns:mc="http://schemas.openxmlformats.org/markup-compatibility/2006">
              <mc:Choice xmlns:v="urn:schemas-microsoft-com:vml" Requires="v">
                <p:oleObj spid="_x0000_s1059" name="Visio" r:id="rId5" imgW="9344787" imgH="4256634" progId="Visio.Drawing.6">
                  <p:embed/>
                </p:oleObj>
              </mc:Choice>
              <mc:Fallback>
                <p:oleObj name="Visio" r:id="rId5" imgW="9344787" imgH="4256634"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1528" y="3878080"/>
                        <a:ext cx="5070475" cy="230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ight Arrow 9"/>
          <p:cNvSpPr/>
          <p:nvPr/>
        </p:nvSpPr>
        <p:spPr>
          <a:xfrm>
            <a:off x="6365141" y="5125792"/>
            <a:ext cx="965915"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6959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Message </a:t>
            </a:r>
            <a:r>
              <a:rPr lang="en-US" altLang="en-US" b="1">
                <a:latin typeface="Arial" panose="020B0604020202020204" pitchFamily="34" charset="0"/>
                <a:cs typeface="Arial" panose="020B0604020202020204" pitchFamily="34" charset="0"/>
              </a:rPr>
              <a:t>Flow</a:t>
            </a:r>
            <a:endParaRPr lang="en-US" altLang="en-US" b="1">
              <a:latin typeface="Arial" panose="020B0604020202020204" pitchFamily="34" charset="0"/>
              <a:cs typeface="Arial" panose="020B0604020202020204" pitchFamily="34" charset="0"/>
            </a:endParaRPr>
          </a:p>
        </p:txBody>
      </p:sp>
      <p:grpSp>
        <p:nvGrpSpPr>
          <p:cNvPr id="5" name="Group 4"/>
          <p:cNvGrpSpPr/>
          <p:nvPr/>
        </p:nvGrpSpPr>
        <p:grpSpPr>
          <a:xfrm>
            <a:off x="2662203" y="1423115"/>
            <a:ext cx="8229600" cy="5181600"/>
            <a:chOff x="533400" y="1371600"/>
            <a:chExt cx="8229600" cy="5181600"/>
          </a:xfrm>
        </p:grpSpPr>
        <p:sp>
          <p:nvSpPr>
            <p:cNvPr id="6" name="Text Box 3"/>
            <p:cNvSpPr txBox="1">
              <a:spLocks noChangeArrowheads="1"/>
            </p:cNvSpPr>
            <p:nvPr/>
          </p:nvSpPr>
          <p:spPr bwMode="auto">
            <a:xfrm>
              <a:off x="533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A</a:t>
              </a:r>
            </a:p>
          </p:txBody>
        </p:sp>
        <p:sp>
          <p:nvSpPr>
            <p:cNvPr id="7" name="Text Box 4"/>
            <p:cNvSpPr txBox="1">
              <a:spLocks noChangeArrowheads="1"/>
            </p:cNvSpPr>
            <p:nvPr/>
          </p:nvSpPr>
          <p:spPr bwMode="auto">
            <a:xfrm>
              <a:off x="3124200" y="1371600"/>
              <a:ext cx="9144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Client</a:t>
              </a:r>
            </a:p>
          </p:txBody>
        </p:sp>
        <p:sp>
          <p:nvSpPr>
            <p:cNvPr id="8" name="Text Box 5"/>
            <p:cNvSpPr txBox="1">
              <a:spLocks noChangeArrowheads="1"/>
            </p:cNvSpPr>
            <p:nvPr/>
          </p:nvSpPr>
          <p:spPr bwMode="auto">
            <a:xfrm>
              <a:off x="5486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B</a:t>
              </a:r>
            </a:p>
          </p:txBody>
        </p:sp>
        <p:sp>
          <p:nvSpPr>
            <p:cNvPr id="9" name="Line 6"/>
            <p:cNvSpPr>
              <a:spLocks noChangeShapeType="1"/>
            </p:cNvSpPr>
            <p:nvPr/>
          </p:nvSpPr>
          <p:spPr bwMode="auto">
            <a:xfrm>
              <a:off x="10668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7"/>
            <p:cNvSpPr>
              <a:spLocks noChangeShapeType="1"/>
            </p:cNvSpPr>
            <p:nvPr/>
          </p:nvSpPr>
          <p:spPr bwMode="auto">
            <a:xfrm>
              <a:off x="60960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8"/>
            <p:cNvSpPr>
              <a:spLocks noChangeShapeType="1"/>
            </p:cNvSpPr>
            <p:nvPr/>
          </p:nvSpPr>
          <p:spPr bwMode="auto">
            <a:xfrm>
              <a:off x="35814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2" name="Group 9"/>
            <p:cNvGrpSpPr>
              <a:grpSpLocks/>
            </p:cNvGrpSpPr>
            <p:nvPr/>
          </p:nvGrpSpPr>
          <p:grpSpPr bwMode="auto">
            <a:xfrm>
              <a:off x="1066800" y="1752604"/>
              <a:ext cx="7620000" cy="536576"/>
              <a:chOff x="672" y="1104"/>
              <a:chExt cx="4800" cy="338"/>
            </a:xfrm>
          </p:grpSpPr>
          <p:sp>
            <p:nvSpPr>
              <p:cNvPr id="42" name="Text Box 10"/>
              <p:cNvSpPr txBox="1">
                <a:spLocks noChangeArrowheads="1"/>
              </p:cNvSpPr>
              <p:nvPr/>
            </p:nvSpPr>
            <p:spPr bwMode="auto">
              <a:xfrm>
                <a:off x="3984" y="1104"/>
                <a:ext cx="1488"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attempts to discover available DHCP servers</a:t>
                </a:r>
              </a:p>
            </p:txBody>
          </p:sp>
          <p:sp>
            <p:nvSpPr>
              <p:cNvPr id="43" name="Line 11"/>
              <p:cNvSpPr>
                <a:spLocks noChangeShapeType="1"/>
              </p:cNvSpPr>
              <p:nvPr/>
            </p:nvSpPr>
            <p:spPr bwMode="auto">
              <a:xfrm flipH="1">
                <a:off x="672"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Text Box 12"/>
              <p:cNvSpPr txBox="1">
                <a:spLocks noChangeArrowheads="1"/>
              </p:cNvSpPr>
              <p:nvPr/>
            </p:nvSpPr>
            <p:spPr bwMode="auto">
              <a:xfrm>
                <a:off x="1008"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sp>
            <p:nvSpPr>
              <p:cNvPr id="45" name="Line 13"/>
              <p:cNvSpPr>
                <a:spLocks noChangeShapeType="1"/>
              </p:cNvSpPr>
              <p:nvPr/>
            </p:nvSpPr>
            <p:spPr bwMode="auto">
              <a:xfrm>
                <a:off x="2256"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Text Box 14"/>
              <p:cNvSpPr txBox="1">
                <a:spLocks noChangeArrowheads="1"/>
              </p:cNvSpPr>
              <p:nvPr/>
            </p:nvSpPr>
            <p:spPr bwMode="auto">
              <a:xfrm>
                <a:off x="2544"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grpSp>
        <p:grpSp>
          <p:nvGrpSpPr>
            <p:cNvPr id="13" name="Group 15"/>
            <p:cNvGrpSpPr>
              <a:grpSpLocks/>
            </p:cNvGrpSpPr>
            <p:nvPr/>
          </p:nvGrpSpPr>
          <p:grpSpPr bwMode="auto">
            <a:xfrm>
              <a:off x="1066800" y="2397129"/>
              <a:ext cx="7620000" cy="654051"/>
              <a:chOff x="672" y="1510"/>
              <a:chExt cx="4800" cy="412"/>
            </a:xfrm>
          </p:grpSpPr>
          <p:sp>
            <p:nvSpPr>
              <p:cNvPr id="37" name="Text Box 16"/>
              <p:cNvSpPr txBox="1">
                <a:spLocks noChangeArrowheads="1"/>
              </p:cNvSpPr>
              <p:nvPr/>
            </p:nvSpPr>
            <p:spPr bwMode="auto">
              <a:xfrm>
                <a:off x="3984" y="1510"/>
                <a:ext cx="1488" cy="174"/>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Servers reply with offers</a:t>
                </a:r>
              </a:p>
            </p:txBody>
          </p:sp>
          <p:sp>
            <p:nvSpPr>
              <p:cNvPr id="38" name="Line 17"/>
              <p:cNvSpPr>
                <a:spLocks noChangeShapeType="1"/>
              </p:cNvSpPr>
              <p:nvPr/>
            </p:nvSpPr>
            <p:spPr bwMode="auto">
              <a:xfrm>
                <a:off x="672"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Line 18"/>
              <p:cNvSpPr>
                <a:spLocks noChangeShapeType="1"/>
              </p:cNvSpPr>
              <p:nvPr/>
            </p:nvSpPr>
            <p:spPr bwMode="auto">
              <a:xfrm flipH="1">
                <a:off x="2256"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Text Box 19"/>
              <p:cNvSpPr txBox="1">
                <a:spLocks noChangeArrowheads="1"/>
              </p:cNvSpPr>
              <p:nvPr/>
            </p:nvSpPr>
            <p:spPr bwMode="auto">
              <a:xfrm>
                <a:off x="1056"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sp>
            <p:nvSpPr>
              <p:cNvPr id="41" name="Text Box 20"/>
              <p:cNvSpPr txBox="1">
                <a:spLocks noChangeArrowheads="1"/>
              </p:cNvSpPr>
              <p:nvPr/>
            </p:nvSpPr>
            <p:spPr bwMode="auto">
              <a:xfrm>
                <a:off x="2688"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grpSp>
        <p:sp>
          <p:nvSpPr>
            <p:cNvPr id="14" name="Text Box 21"/>
            <p:cNvSpPr txBox="1">
              <a:spLocks noChangeArrowheads="1"/>
            </p:cNvSpPr>
            <p:nvPr/>
          </p:nvSpPr>
          <p:spPr bwMode="auto">
            <a:xfrm>
              <a:off x="2438400" y="3124200"/>
              <a:ext cx="2438400" cy="461665"/>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collects offers and decides which offer to accept</a:t>
              </a:r>
            </a:p>
          </p:txBody>
        </p:sp>
        <p:grpSp>
          <p:nvGrpSpPr>
            <p:cNvPr id="15" name="Group 22"/>
            <p:cNvGrpSpPr>
              <a:grpSpLocks/>
            </p:cNvGrpSpPr>
            <p:nvPr/>
          </p:nvGrpSpPr>
          <p:grpSpPr bwMode="auto">
            <a:xfrm>
              <a:off x="1066800" y="3810008"/>
              <a:ext cx="7696200" cy="536576"/>
              <a:chOff x="672" y="2400"/>
              <a:chExt cx="4848" cy="338"/>
            </a:xfrm>
          </p:grpSpPr>
          <p:sp>
            <p:nvSpPr>
              <p:cNvPr id="32" name="Text Box 23"/>
              <p:cNvSpPr txBox="1">
                <a:spLocks noChangeArrowheads="1"/>
              </p:cNvSpPr>
              <p:nvPr/>
            </p:nvSpPr>
            <p:spPr bwMode="auto">
              <a:xfrm>
                <a:off x="3984" y="2433"/>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broadcasts request for one of the received offers</a:t>
                </a:r>
              </a:p>
            </p:txBody>
          </p:sp>
          <p:sp>
            <p:nvSpPr>
              <p:cNvPr id="33" name="Line 24"/>
              <p:cNvSpPr>
                <a:spLocks noChangeShapeType="1"/>
              </p:cNvSpPr>
              <p:nvPr/>
            </p:nvSpPr>
            <p:spPr bwMode="auto">
              <a:xfrm flipH="1">
                <a:off x="672"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Text Box 25"/>
              <p:cNvSpPr txBox="1">
                <a:spLocks noChangeArrowheads="1"/>
              </p:cNvSpPr>
              <p:nvPr/>
            </p:nvSpPr>
            <p:spPr bwMode="auto">
              <a:xfrm>
                <a:off x="1008"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sp>
            <p:nvSpPr>
              <p:cNvPr id="35" name="Line 26"/>
              <p:cNvSpPr>
                <a:spLocks noChangeShapeType="1"/>
              </p:cNvSpPr>
              <p:nvPr/>
            </p:nvSpPr>
            <p:spPr bwMode="auto">
              <a:xfrm>
                <a:off x="2256"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Text Box 27"/>
              <p:cNvSpPr txBox="1">
                <a:spLocks noChangeArrowheads="1"/>
              </p:cNvSpPr>
              <p:nvPr/>
            </p:nvSpPr>
            <p:spPr bwMode="auto">
              <a:xfrm>
                <a:off x="2592"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grpSp>
        <p:sp>
          <p:nvSpPr>
            <p:cNvPr id="16" name="Line 28"/>
            <p:cNvSpPr>
              <a:spLocks noChangeShapeType="1"/>
            </p:cNvSpPr>
            <p:nvPr/>
          </p:nvSpPr>
          <p:spPr bwMode="auto">
            <a:xfrm>
              <a:off x="10668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29"/>
            <p:cNvSpPr>
              <a:spLocks noChangeShapeType="1"/>
            </p:cNvSpPr>
            <p:nvPr/>
          </p:nvSpPr>
          <p:spPr bwMode="auto">
            <a:xfrm>
              <a:off x="35814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30"/>
            <p:cNvSpPr>
              <a:spLocks noChangeShapeType="1"/>
            </p:cNvSpPr>
            <p:nvPr/>
          </p:nvSpPr>
          <p:spPr bwMode="auto">
            <a:xfrm>
              <a:off x="60960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31"/>
            <p:cNvSpPr>
              <a:spLocks noChangeShapeType="1"/>
            </p:cNvSpPr>
            <p:nvPr/>
          </p:nvSpPr>
          <p:spPr bwMode="auto">
            <a:xfrm>
              <a:off x="10668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32"/>
            <p:cNvSpPr>
              <a:spLocks noChangeShapeType="1"/>
            </p:cNvSpPr>
            <p:nvPr/>
          </p:nvSpPr>
          <p:spPr bwMode="auto">
            <a:xfrm>
              <a:off x="35814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33"/>
            <p:cNvSpPr>
              <a:spLocks noChangeShapeType="1"/>
            </p:cNvSpPr>
            <p:nvPr/>
          </p:nvSpPr>
          <p:spPr bwMode="auto">
            <a:xfrm>
              <a:off x="60960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2" name="Group 34"/>
            <p:cNvGrpSpPr>
              <a:grpSpLocks/>
            </p:cNvGrpSpPr>
            <p:nvPr/>
          </p:nvGrpSpPr>
          <p:grpSpPr bwMode="auto">
            <a:xfrm>
              <a:off x="3581400" y="4462466"/>
              <a:ext cx="5181600" cy="646113"/>
              <a:chOff x="2256" y="2811"/>
              <a:chExt cx="3264" cy="407"/>
            </a:xfrm>
          </p:grpSpPr>
          <p:sp>
            <p:nvSpPr>
              <p:cNvPr id="29" name="Text Box 35"/>
              <p:cNvSpPr txBox="1">
                <a:spLocks noChangeArrowheads="1"/>
              </p:cNvSpPr>
              <p:nvPr/>
            </p:nvSpPr>
            <p:spPr bwMode="auto">
              <a:xfrm>
                <a:off x="3984" y="2811"/>
                <a:ext cx="1536" cy="291"/>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Server acknowledges client’s use of IP address</a:t>
                </a:r>
              </a:p>
            </p:txBody>
          </p:sp>
          <p:sp>
            <p:nvSpPr>
              <p:cNvPr id="30" name="Line 36"/>
              <p:cNvSpPr>
                <a:spLocks noChangeShapeType="1"/>
              </p:cNvSpPr>
              <p:nvPr/>
            </p:nvSpPr>
            <p:spPr bwMode="auto">
              <a:xfrm flipH="1">
                <a:off x="2256" y="2880"/>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Text Box 37"/>
              <p:cNvSpPr txBox="1">
                <a:spLocks noChangeArrowheads="1"/>
              </p:cNvSpPr>
              <p:nvPr/>
            </p:nvSpPr>
            <p:spPr bwMode="auto">
              <a:xfrm>
                <a:off x="2784" y="3024"/>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DHCPACK</a:t>
                </a:r>
              </a:p>
            </p:txBody>
          </p:sp>
        </p:grpSp>
        <p:sp>
          <p:nvSpPr>
            <p:cNvPr id="23" name="Text Box 38"/>
            <p:cNvSpPr txBox="1">
              <a:spLocks noChangeArrowheads="1"/>
            </p:cNvSpPr>
            <p:nvPr/>
          </p:nvSpPr>
          <p:spPr bwMode="auto">
            <a:xfrm>
              <a:off x="1295400" y="4800600"/>
              <a:ext cx="20574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Configuration complete</a:t>
              </a:r>
            </a:p>
          </p:txBody>
        </p:sp>
        <p:grpSp>
          <p:nvGrpSpPr>
            <p:cNvPr id="24" name="Group 39"/>
            <p:cNvGrpSpPr>
              <a:grpSpLocks/>
            </p:cNvGrpSpPr>
            <p:nvPr/>
          </p:nvGrpSpPr>
          <p:grpSpPr bwMode="auto">
            <a:xfrm>
              <a:off x="3581400" y="5867411"/>
              <a:ext cx="5181600" cy="536576"/>
              <a:chOff x="2256" y="3696"/>
              <a:chExt cx="3264" cy="338"/>
            </a:xfrm>
          </p:grpSpPr>
          <p:sp>
            <p:nvSpPr>
              <p:cNvPr id="26" name="Text Box 40"/>
              <p:cNvSpPr txBox="1">
                <a:spLocks noChangeArrowheads="1"/>
              </p:cNvSpPr>
              <p:nvPr/>
            </p:nvSpPr>
            <p:spPr bwMode="auto">
              <a:xfrm>
                <a:off x="3984" y="3696"/>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Client explicitly releases use of IP address</a:t>
                </a:r>
              </a:p>
            </p:txBody>
          </p:sp>
          <p:sp>
            <p:nvSpPr>
              <p:cNvPr id="27" name="Line 41"/>
              <p:cNvSpPr>
                <a:spLocks noChangeShapeType="1"/>
              </p:cNvSpPr>
              <p:nvPr/>
            </p:nvSpPr>
            <p:spPr bwMode="auto">
              <a:xfrm>
                <a:off x="2256" y="3696"/>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42"/>
              <p:cNvSpPr txBox="1">
                <a:spLocks noChangeArrowheads="1"/>
              </p:cNvSpPr>
              <p:nvPr/>
            </p:nvSpPr>
            <p:spPr bwMode="auto">
              <a:xfrm>
                <a:off x="2592" y="3840"/>
                <a:ext cx="8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DHCPRELEASE</a:t>
                </a:r>
              </a:p>
            </p:txBody>
          </p:sp>
        </p:grpSp>
        <p:sp>
          <p:nvSpPr>
            <p:cNvPr id="25" name="Text Box 43"/>
            <p:cNvSpPr txBox="1">
              <a:spLocks noChangeArrowheads="1"/>
            </p:cNvSpPr>
            <p:nvPr/>
          </p:nvSpPr>
          <p:spPr bwMode="auto">
            <a:xfrm>
              <a:off x="1447800" y="5791200"/>
              <a:ext cx="17526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Graceful shutdown</a:t>
              </a:r>
            </a:p>
          </p:txBody>
        </p:sp>
      </p:grpSp>
    </p:spTree>
    <p:extLst>
      <p:ext uri="{BB962C8B-B14F-4D97-AF65-F5344CB8AC3E}">
        <p14:creationId xmlns:p14="http://schemas.microsoft.com/office/powerpoint/2010/main" val="527902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2258</TotalTime>
  <Words>2939</Words>
  <Application>Microsoft Office PowerPoint</Application>
  <PresentationFormat>Widescreen</PresentationFormat>
  <Paragraphs>311</Paragraphs>
  <Slides>41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Arial</vt:lpstr>
      <vt:lpstr>Calibri</vt:lpstr>
      <vt:lpstr>Corbel</vt:lpstr>
      <vt:lpstr>Helvetica</vt:lpstr>
      <vt:lpstr>Tahoma</vt:lpstr>
      <vt:lpstr>Times New Roman</vt:lpstr>
      <vt:lpstr>Verdana</vt:lpstr>
      <vt:lpstr>Wingdings</vt:lpstr>
      <vt:lpstr>Parallax</vt:lpstr>
      <vt:lpstr>Microsoft Visio Drawing</vt:lpstr>
      <vt:lpstr>Dynamic Host Configuration Protocol (DHCP)</vt:lpstr>
      <vt:lpstr>Agenda</vt:lpstr>
      <vt:lpstr>DHCP Introduction</vt:lpstr>
      <vt:lpstr>DHCP Introduction</vt:lpstr>
      <vt:lpstr>DHCP Introduction</vt:lpstr>
      <vt:lpstr>DHCP Introduction</vt:lpstr>
      <vt:lpstr>How DHCP Work?</vt:lpstr>
      <vt:lpstr>How DHCP Work?</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Message Flow</vt:lpstr>
      <vt:lpstr>PowerPoint Presentation</vt:lpstr>
      <vt:lpstr>PowerPoint Presentation</vt:lpstr>
      <vt:lpstr>Initial Message Flow</vt:lpstr>
      <vt:lpstr>PowerPoint Presentation</vt:lpstr>
      <vt:lpstr>PowerPoint Presentation</vt:lpstr>
      <vt:lpstr>DHCP Relay Agents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Host Configuration Protocol (DHCP)</dc:title>
  <dc:creator>Nguyen Tien Dat</dc:creator>
  <cp:lastModifiedBy>Nguyen Tien Dat</cp:lastModifiedBy>
  <cp:revision>54</cp:revision>
  <dcterms:created xsi:type="dcterms:W3CDTF">2015-06-23T08:39:29Z</dcterms:created>
  <dcterms:modified xsi:type="dcterms:W3CDTF">2015-06-25T15:18:42Z</dcterms:modified>
</cp:coreProperties>
</file>